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harts/style28.xml" ContentType="application/vnd.ms-office.chartstyle+xml"/>
  <Override PartName="/ppt/theme/theme1.xml" ContentType="application/vnd.openxmlformats-officedocument.theme+xml"/>
  <Override PartName="/ppt/charts/colors28.xml" ContentType="application/vnd.ms-office.chartcolorstyle+xml"/>
  <Override PartName="/ppt/theme/theme2.xml" ContentType="application/vnd.openxmlformats-officedocument.theme+xml"/>
  <Override PartName="/ppt/charts/chart2.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8.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29.xml" ContentType="application/vnd.ms-office.chartcolorstyle+xml"/>
  <Override PartName="/ppt/charts/chart29.xml" ContentType="application/vnd.openxmlformats-officedocument.drawingml.chart+xml"/>
  <Override PartName="/ppt/charts/style30.xml" ContentType="application/vnd.ms-office.chartstyle+xml"/>
  <Override PartName="/ppt/charts/colors30.xml" ContentType="application/vnd.ms-office.chartcolorstyle+xml"/>
  <Override PartName="/ppt/authors.xml" ContentType="application/vnd.ms-powerpoint.authors+xml"/>
  <Override PartName="/ppt/charts/colors15.xml" ContentType="application/vnd.ms-office.chartcolorstyle+xml"/>
  <Override PartName="/ppt/charts/style29.xml" ContentType="application/vnd.ms-office.chart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style15.xml" ContentType="application/vnd.ms-office.chartstyle+xml"/>
  <Override PartName="/ppt/charts/chart15.xml" ContentType="application/vnd.openxmlformats-officedocument.drawingml.chart+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6.xml" ContentType="application/vnd.openxmlformats-officedocument.drawingml.chart+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style16.xml" ContentType="application/vnd.ms-office.chart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olors16.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Ex1.xml" ContentType="application/vnd.ms-office.chartex+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5" r:id="rId3"/>
    <p:sldMasterId id="2147484275" r:id="rId4"/>
    <p:sldMasterId id="2147484337" r:id="rId5"/>
    <p:sldMasterId id="2147484352" r:id="rId6"/>
    <p:sldMasterId id="2147484382" r:id="rId7"/>
    <p:sldMasterId id="2147484387" r:id="rId8"/>
    <p:sldMasterId id="2147484390" r:id="rId9"/>
    <p:sldMasterId id="2147484409" r:id="rId10"/>
  </p:sldMasterIdLst>
  <p:notesMasterIdLst>
    <p:notesMasterId r:id="rId66"/>
  </p:notesMasterIdLst>
  <p:sldIdLst>
    <p:sldId id="267" r:id="rId11"/>
    <p:sldId id="2147479736" r:id="rId12"/>
    <p:sldId id="2147479669" r:id="rId13"/>
    <p:sldId id="2147479735" r:id="rId14"/>
    <p:sldId id="2147479751" r:id="rId15"/>
    <p:sldId id="2147479673" r:id="rId16"/>
    <p:sldId id="2147479674" r:id="rId17"/>
    <p:sldId id="2147479675" r:id="rId18"/>
    <p:sldId id="2147479676" r:id="rId19"/>
    <p:sldId id="2147479678" r:id="rId20"/>
    <p:sldId id="2147478719" r:id="rId21"/>
    <p:sldId id="2147479681" r:id="rId22"/>
    <p:sldId id="2147479682" r:id="rId23"/>
    <p:sldId id="2147479684" r:id="rId24"/>
    <p:sldId id="2147479685" r:id="rId25"/>
    <p:sldId id="2147479686" r:id="rId26"/>
    <p:sldId id="2147479707" r:id="rId27"/>
    <p:sldId id="2147479698" r:id="rId28"/>
    <p:sldId id="2147479687" r:id="rId29"/>
    <p:sldId id="2147479688" r:id="rId30"/>
    <p:sldId id="2147479689" r:id="rId31"/>
    <p:sldId id="2147479692" r:id="rId32"/>
    <p:sldId id="2147479690" r:id="rId33"/>
    <p:sldId id="2147479691" r:id="rId34"/>
    <p:sldId id="2147479693" r:id="rId35"/>
    <p:sldId id="2147479694" r:id="rId36"/>
    <p:sldId id="2147479695" r:id="rId37"/>
    <p:sldId id="2147479752" r:id="rId38"/>
    <p:sldId id="2147479699" r:id="rId39"/>
    <p:sldId id="2147479705" r:id="rId40"/>
    <p:sldId id="316" r:id="rId41"/>
    <p:sldId id="2147479701" r:id="rId42"/>
    <p:sldId id="2147479706" r:id="rId43"/>
    <p:sldId id="2147479708" r:id="rId44"/>
    <p:sldId id="2147479709" r:id="rId45"/>
    <p:sldId id="2147479711" r:id="rId46"/>
    <p:sldId id="2147479712" r:id="rId47"/>
    <p:sldId id="399" r:id="rId48"/>
    <p:sldId id="2147479714" r:id="rId49"/>
    <p:sldId id="2147479716" r:id="rId50"/>
    <p:sldId id="2147479724" r:id="rId51"/>
    <p:sldId id="2147479725" r:id="rId52"/>
    <p:sldId id="2147479740" r:id="rId53"/>
    <p:sldId id="2147479741" r:id="rId54"/>
    <p:sldId id="2147479742" r:id="rId55"/>
    <p:sldId id="2147479726" r:id="rId56"/>
    <p:sldId id="2147479728" r:id="rId57"/>
    <p:sldId id="2147479729" r:id="rId58"/>
    <p:sldId id="2147479748" r:id="rId59"/>
    <p:sldId id="2147479750" r:id="rId60"/>
    <p:sldId id="2147479730" r:id="rId61"/>
    <p:sldId id="2147479734" r:id="rId62"/>
    <p:sldId id="2147479721" r:id="rId63"/>
    <p:sldId id="2147479732" r:id="rId64"/>
    <p:sldId id="214747973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C8216-1BB8-3346-BC24-4637D4F06066}">
          <p14:sldIdLst>
            <p14:sldId id="267"/>
            <p14:sldId id="2147479736"/>
            <p14:sldId id="2147479669"/>
            <p14:sldId id="2147479735"/>
            <p14:sldId id="2147479751"/>
            <p14:sldId id="2147479673"/>
            <p14:sldId id="2147479674"/>
            <p14:sldId id="2147479675"/>
            <p14:sldId id="2147479676"/>
            <p14:sldId id="2147479678"/>
            <p14:sldId id="2147478719"/>
            <p14:sldId id="2147479681"/>
            <p14:sldId id="2147479682"/>
            <p14:sldId id="2147479684"/>
            <p14:sldId id="2147479685"/>
            <p14:sldId id="2147479686"/>
            <p14:sldId id="2147479707"/>
            <p14:sldId id="2147479698"/>
            <p14:sldId id="2147479687"/>
            <p14:sldId id="2147479688"/>
            <p14:sldId id="2147479689"/>
            <p14:sldId id="2147479692"/>
            <p14:sldId id="2147479690"/>
            <p14:sldId id="2147479691"/>
            <p14:sldId id="2147479693"/>
            <p14:sldId id="2147479694"/>
            <p14:sldId id="2147479695"/>
            <p14:sldId id="2147479752"/>
            <p14:sldId id="2147479699"/>
            <p14:sldId id="2147479705"/>
            <p14:sldId id="316"/>
            <p14:sldId id="2147479701"/>
            <p14:sldId id="2147479706"/>
            <p14:sldId id="2147479708"/>
            <p14:sldId id="2147479709"/>
            <p14:sldId id="2147479711"/>
            <p14:sldId id="2147479712"/>
            <p14:sldId id="399"/>
            <p14:sldId id="2147479714"/>
            <p14:sldId id="2147479716"/>
            <p14:sldId id="2147479724"/>
            <p14:sldId id="2147479725"/>
            <p14:sldId id="2147479740"/>
            <p14:sldId id="2147479741"/>
            <p14:sldId id="2147479742"/>
            <p14:sldId id="2147479726"/>
            <p14:sldId id="2147479728"/>
            <p14:sldId id="2147479729"/>
            <p14:sldId id="2147479748"/>
            <p14:sldId id="2147479750"/>
            <p14:sldId id="2147479730"/>
            <p14:sldId id="2147479734"/>
            <p14:sldId id="2147479721"/>
            <p14:sldId id="2147479732"/>
            <p14:sldId id="2147479733"/>
          </p14:sldIdLst>
        </p14:section>
        <p14:section name="About NIQ" id="{1825148B-5612-7A4E-A550-F131040E1E03}">
          <p14:sldIdLst/>
        </p14:section>
        <p14:section name="Covers" id="{B06D1529-9B62-A245-A559-0C4E2FB80E56}">
          <p14:sldIdLst/>
        </p14:section>
        <p14:section name="Agenda" id="{06D8F9C9-A01A-1B4F-9505-57AD8E79F2C5}">
          <p14:sldIdLst/>
        </p14:section>
        <p14:section name="Lists" id="{554C5795-0C6F-AF49-B5B4-5483BED6DEBA}">
          <p14:sldIdLst/>
        </p14:section>
        <p14:section name="Org charts/speaker intros" id="{FF4431B3-B7A9-394C-B1E7-E388B986E47F}">
          <p14:sldIdLst/>
        </p14:section>
        <p14:section name="Maps" id="{CD4A6F05-826F-BC44-88CD-1F12B9861D0B}">
          <p14:sldIdLst/>
        </p14:section>
        <p14:section name="Charts/Tables" id="{97FD6E91-8813-4D4D-80C4-8F3BEBC05C6A}">
          <p14:sldIdLst/>
        </p14:section>
        <p14:section name="Diagrams" id="{E7B7C995-19CD-DB4C-8652-BFD64F02F9B0}">
          <p14:sldIdLst/>
        </p14:section>
        <p14:section name="Quotes" id="{CE3160F4-4AEE-2B4C-858B-EDA20ACC438B}">
          <p14:sldIdLst/>
        </p14:section>
        <p14:section name="Photography usage" id="{DB496B10-0A8C-2342-A013-8520F8FB3E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DA9AB8-0E1D-7EED-1DB6-274A39B7AB53}" name="Andrew Oberright" initials="AO" userId="S::andrew.oberright@nielseniq.com::6d811c6b-c129-4426-9919-41bc848816cd" providerId="AD"/>
  <p188:author id="{864E68B9-ACAA-55E3-022D-B08035F58E01}" name="Adam Solarz" initials="AS" userId="S::adam.solarz@nielsen.com::351d155d-9875-4c05-9fcd-858b4be631f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3C1806"/>
    <a:srgbClr val="F9BBD3"/>
    <a:srgbClr val="F9BFA2"/>
    <a:srgbClr val="ACEDFF"/>
    <a:srgbClr val="F2F2F2"/>
    <a:srgbClr val="B3B3B3"/>
    <a:srgbClr val="DBDDFA"/>
    <a:srgbClr val="0C3440"/>
    <a:srgbClr val="BCD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1" autoAdjust="0"/>
    <p:restoredTop sz="91265" autoAdjust="0"/>
  </p:normalViewPr>
  <p:slideViewPr>
    <p:cSldViewPr snapToGrid="0">
      <p:cViewPr varScale="1">
        <p:scale>
          <a:sx n="99" d="100"/>
          <a:sy n="99" d="100"/>
        </p:scale>
        <p:origin x="1020" y="64"/>
      </p:cViewPr>
      <p:guideLst/>
    </p:cSldViewPr>
  </p:slideViewPr>
  <p:outlineViewPr>
    <p:cViewPr>
      <p:scale>
        <a:sx n="33" d="100"/>
        <a:sy n="33" d="100"/>
      </p:scale>
      <p:origin x="0" y="-52"/>
    </p:cViewPr>
  </p:outlineViewPr>
  <p:notesTextViewPr>
    <p:cViewPr>
      <p:scale>
        <a:sx n="75" d="100"/>
        <a:sy n="75" d="100"/>
      </p:scale>
      <p:origin x="0" y="0"/>
    </p:cViewPr>
  </p:notesTextViewPr>
  <p:sorterViewPr>
    <p:cViewPr varScale="1">
      <p:scale>
        <a:sx n="100" d="100"/>
        <a:sy n="100" d="100"/>
      </p:scale>
      <p:origin x="0" y="-34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5.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3.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6.xml"/><Relationship Id="rId51" Type="http://schemas.openxmlformats.org/officeDocument/2006/relationships/slide" Target="slides/slide41.xml"/><Relationship Id="rId72"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8.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2.xml"/><Relationship Id="rId9" Type="http://schemas.openxmlformats.org/officeDocument/2006/relationships/slideMaster" Target="slideMasters/slideMaster7.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28.xml"/><Relationship Id="rId2" Type="http://schemas.microsoft.com/office/2011/relationships/chartStyle" Target="style28.xml"/><Relationship Id="rId1" Type="http://schemas.openxmlformats.org/officeDocument/2006/relationships/package" Target="../embeddings/Microsoft_Excel_Worksheet2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19431426154955E-2"/>
          <c:y val="0"/>
          <c:w val="0.91975237679107957"/>
          <c:h val="0.70593561347025668"/>
        </c:manualLayout>
      </c:layout>
      <c:barChart>
        <c:barDir val="col"/>
        <c:grouping val="clustered"/>
        <c:varyColors val="0"/>
        <c:ser>
          <c:idx val="0"/>
          <c:order val="0"/>
          <c:tx>
            <c:strRef>
              <c:f>Sheet1!$B$1</c:f>
              <c:strCache>
                <c:ptCount val="1"/>
                <c:pt idx="0">
                  <c:v>GB</c:v>
                </c:pt>
              </c:strCache>
            </c:strRef>
          </c:tx>
          <c:spPr>
            <a:solidFill>
              <a:schemeClr val="tx2"/>
            </a:solidFill>
            <a:ln>
              <a:noFill/>
            </a:ln>
            <a:effectLst/>
          </c:spPr>
          <c:invertIfNegative val="0"/>
          <c:dLbls>
            <c:delete val="1"/>
          </c:dLbls>
          <c:cat>
            <c:strRef>
              <c:f>Sheet1!$A$2:$A$53</c:f>
              <c:strCache>
                <c:ptCount val="14"/>
                <c:pt idx="0">
                  <c:v> 23-Apr-22</c:v>
                </c:pt>
                <c:pt idx="1">
                  <c:v> 21-May-22</c:v>
                </c:pt>
                <c:pt idx="2">
                  <c:v> 18-Jun-22</c:v>
                </c:pt>
                <c:pt idx="3">
                  <c:v> 16-Jul-22</c:v>
                </c:pt>
                <c:pt idx="4">
                  <c:v>13-Aug-22</c:v>
                </c:pt>
                <c:pt idx="5">
                  <c:v> 10-Sep-22</c:v>
                </c:pt>
                <c:pt idx="6">
                  <c:v>08-Oct-22</c:v>
                </c:pt>
                <c:pt idx="7">
                  <c:v> 5-Nov-22</c:v>
                </c:pt>
                <c:pt idx="8">
                  <c:v> 3-Dec-22</c:v>
                </c:pt>
                <c:pt idx="9">
                  <c:v>31-Dec-22</c:v>
                </c:pt>
                <c:pt idx="10">
                  <c:v> 28-Jan-23</c:v>
                </c:pt>
                <c:pt idx="11">
                  <c:v> 25-Feb-23</c:v>
                </c:pt>
                <c:pt idx="12">
                  <c:v>25-Mar-23</c:v>
                </c:pt>
                <c:pt idx="13">
                  <c:v> 22-Apr-23</c:v>
                </c:pt>
              </c:strCache>
            </c:strRef>
          </c:cat>
          <c:val>
            <c:numRef>
              <c:f>Sheet1!$B$2:$B$53</c:f>
              <c:numCache>
                <c:formatCode>0.0%</c:formatCode>
                <c:ptCount val="14"/>
                <c:pt idx="0">
                  <c:v>1.6965600762700817E-2</c:v>
                </c:pt>
                <c:pt idx="1">
                  <c:v>-6.2630900032045744E-3</c:v>
                </c:pt>
                <c:pt idx="2">
                  <c:v>3.4993337152542159E-2</c:v>
                </c:pt>
                <c:pt idx="3">
                  <c:v>2.3259465721285899E-3</c:v>
                </c:pt>
                <c:pt idx="4">
                  <c:v>6.2862802204866064E-4</c:v>
                </c:pt>
                <c:pt idx="5">
                  <c:v>-3.1667455743333184E-2</c:v>
                </c:pt>
                <c:pt idx="6">
                  <c:v>1.4961134760875794E-3</c:v>
                </c:pt>
                <c:pt idx="7">
                  <c:v>1.8308789545629534E-2</c:v>
                </c:pt>
                <c:pt idx="8">
                  <c:v>6.5868236487103937E-2</c:v>
                </c:pt>
                <c:pt idx="9">
                  <c:v>0.1497708263672255</c:v>
                </c:pt>
                <c:pt idx="10">
                  <c:v>-0.23718756925675855</c:v>
                </c:pt>
                <c:pt idx="11">
                  <c:v>6.9775260284895335E-2</c:v>
                </c:pt>
                <c:pt idx="12">
                  <c:v>3.0098222964240362E-2</c:v>
                </c:pt>
                <c:pt idx="13">
                  <c:v>1.4791250948393397E-2</c:v>
                </c:pt>
              </c:numCache>
            </c:numRef>
          </c:val>
          <c:extLst>
            <c:ext xmlns:c16="http://schemas.microsoft.com/office/drawing/2014/chart" uri="{C3380CC4-5D6E-409C-BE32-E72D297353CC}">
              <c16:uniqueId val="{00000012-3CBE-2A43-A230-5D30B1133DFF}"/>
            </c:ext>
          </c:extLst>
        </c:ser>
        <c:dLbls>
          <c:showLegendKey val="0"/>
          <c:showVal val="1"/>
          <c:showCatName val="0"/>
          <c:showSerName val="0"/>
          <c:showPercent val="0"/>
          <c:showBubbleSize val="0"/>
        </c:dLbls>
        <c:gapWidth val="150"/>
        <c:axId val="528661759"/>
        <c:axId val="528662591"/>
      </c:barChart>
      <c:lineChart>
        <c:grouping val="standard"/>
        <c:varyColors val="0"/>
        <c:ser>
          <c:idx val="1"/>
          <c:order val="1"/>
          <c:tx>
            <c:strRef>
              <c:f>Sheet1!$C$1</c:f>
              <c:strCache>
                <c:ptCount val="1"/>
                <c:pt idx="0">
                  <c:v>Grocery Multiples</c:v>
                </c:pt>
              </c:strCache>
            </c:strRef>
          </c:tx>
          <c:spPr>
            <a:ln w="28575" cap="rnd">
              <a:solidFill>
                <a:schemeClr val="accent1"/>
              </a:solidFill>
              <a:round/>
            </a:ln>
            <a:effectLst/>
          </c:spPr>
          <c:marker>
            <c:symbol val="none"/>
          </c:marker>
          <c:cat>
            <c:strRef>
              <c:f>Sheet1!$A$2:$A$53</c:f>
              <c:strCache>
                <c:ptCount val="14"/>
                <c:pt idx="0">
                  <c:v> 23-Apr-22</c:v>
                </c:pt>
                <c:pt idx="1">
                  <c:v> 21-May-22</c:v>
                </c:pt>
                <c:pt idx="2">
                  <c:v> 18-Jun-22</c:v>
                </c:pt>
                <c:pt idx="3">
                  <c:v> 16-Jul-22</c:v>
                </c:pt>
                <c:pt idx="4">
                  <c:v>13-Aug-22</c:v>
                </c:pt>
                <c:pt idx="5">
                  <c:v> 10-Sep-22</c:v>
                </c:pt>
                <c:pt idx="6">
                  <c:v>08-Oct-22</c:v>
                </c:pt>
                <c:pt idx="7">
                  <c:v> 5-Nov-22</c:v>
                </c:pt>
                <c:pt idx="8">
                  <c:v> 3-Dec-22</c:v>
                </c:pt>
                <c:pt idx="9">
                  <c:v>31-Dec-22</c:v>
                </c:pt>
                <c:pt idx="10">
                  <c:v> 28-Jan-23</c:v>
                </c:pt>
                <c:pt idx="11">
                  <c:v> 25-Feb-23</c:v>
                </c:pt>
                <c:pt idx="12">
                  <c:v>25-Mar-23</c:v>
                </c:pt>
                <c:pt idx="13">
                  <c:v> 22-Apr-23</c:v>
                </c:pt>
              </c:strCache>
            </c:strRef>
          </c:cat>
          <c:val>
            <c:numRef>
              <c:f>Sheet1!$C$2:$C$53</c:f>
              <c:numCache>
                <c:formatCode>0.0%</c:formatCode>
                <c:ptCount val="14"/>
                <c:pt idx="0">
                  <c:v>1.8714190430967781E-2</c:v>
                </c:pt>
                <c:pt idx="1">
                  <c:v>-1.186886529018194E-2</c:v>
                </c:pt>
                <c:pt idx="2">
                  <c:v>3.8391781937052949E-2</c:v>
                </c:pt>
                <c:pt idx="3">
                  <c:v>-3.982325166633327E-3</c:v>
                </c:pt>
                <c:pt idx="4">
                  <c:v>-2.2910609982315089E-3</c:v>
                </c:pt>
                <c:pt idx="5">
                  <c:v>-2.8469347989962146E-2</c:v>
                </c:pt>
                <c:pt idx="6">
                  <c:v>5.2980506350430723E-3</c:v>
                </c:pt>
                <c:pt idx="7">
                  <c:v>2.3728482415730889E-2</c:v>
                </c:pt>
                <c:pt idx="8">
                  <c:v>7.4220928895780913E-2</c:v>
                </c:pt>
                <c:pt idx="9">
                  <c:v>0.17743479451957644</c:v>
                </c:pt>
                <c:pt idx="10">
                  <c:v>-0.25866647784225405</c:v>
                </c:pt>
                <c:pt idx="11">
                  <c:v>6.6790134822266811E-2</c:v>
                </c:pt>
                <c:pt idx="12">
                  <c:v>3.3321985371712604E-2</c:v>
                </c:pt>
                <c:pt idx="13">
                  <c:v>1.2956966192624764E-2</c:v>
                </c:pt>
              </c:numCache>
            </c:numRef>
          </c:val>
          <c:smooth val="1"/>
          <c:extLst>
            <c:ext xmlns:c16="http://schemas.microsoft.com/office/drawing/2014/chart" uri="{C3380CC4-5D6E-409C-BE32-E72D297353CC}">
              <c16:uniqueId val="{00000000-EA31-425D-AD97-11C5933BE36A}"/>
            </c:ext>
          </c:extLst>
        </c:ser>
        <c:dLbls>
          <c:showLegendKey val="0"/>
          <c:showVal val="0"/>
          <c:showCatName val="0"/>
          <c:showSerName val="0"/>
          <c:showPercent val="0"/>
          <c:showBubbleSize val="0"/>
        </c:dLbls>
        <c:marker val="1"/>
        <c:smooth val="0"/>
        <c:axId val="931212400"/>
        <c:axId val="931212760"/>
      </c:lineChart>
      <c:catAx>
        <c:axId val="528661759"/>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2591"/>
        <c:crosses val="autoZero"/>
        <c:auto val="1"/>
        <c:lblAlgn val="ctr"/>
        <c:lblOffset val="100"/>
        <c:noMultiLvlLbl val="0"/>
      </c:catAx>
      <c:valAx>
        <c:axId val="5286625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28661759"/>
        <c:crosses val="autoZero"/>
        <c:crossBetween val="between"/>
      </c:valAx>
      <c:valAx>
        <c:axId val="931212760"/>
        <c:scaling>
          <c:orientation val="minMax"/>
          <c:max val="0.2"/>
        </c:scaling>
        <c:delete val="1"/>
        <c:axPos val="r"/>
        <c:numFmt formatCode="0.0%" sourceLinked="1"/>
        <c:majorTickMark val="out"/>
        <c:minorTickMark val="none"/>
        <c:tickLblPos val="nextTo"/>
        <c:crossAx val="931212400"/>
        <c:crosses val="max"/>
        <c:crossBetween val="between"/>
      </c:valAx>
      <c:catAx>
        <c:axId val="931212400"/>
        <c:scaling>
          <c:orientation val="minMax"/>
        </c:scaling>
        <c:delete val="1"/>
        <c:axPos val="b"/>
        <c:numFmt formatCode="General" sourceLinked="1"/>
        <c:majorTickMark val="out"/>
        <c:minorTickMark val="none"/>
        <c:tickLblPos val="nextTo"/>
        <c:crossAx val="9312127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5"/>
            <c:invertIfNegative val="0"/>
            <c:bubble3D val="0"/>
            <c:extLst>
              <c:ext xmlns:c16="http://schemas.microsoft.com/office/drawing/2014/chart" uri="{C3380CC4-5D6E-409C-BE32-E72D297353CC}">
                <c16:uniqueId val="{00000005-433D-4183-BC76-E5A043214F9B}"/>
              </c:ext>
            </c:extLst>
          </c:dPt>
          <c:dPt>
            <c:idx val="6"/>
            <c:invertIfNegative val="0"/>
            <c:bubble3D val="0"/>
            <c:extLst>
              <c:ext xmlns:c16="http://schemas.microsoft.com/office/drawing/2014/chart" uri="{C3380CC4-5D6E-409C-BE32-E72D297353CC}">
                <c16:uniqueId val="{00000006-433D-4183-BC76-E5A043214F9B}"/>
              </c:ext>
            </c:extLst>
          </c:dPt>
          <c:dPt>
            <c:idx val="7"/>
            <c:invertIfNegative val="0"/>
            <c:bubble3D val="0"/>
            <c:extLst>
              <c:ext xmlns:c16="http://schemas.microsoft.com/office/drawing/2014/chart" uri="{C3380CC4-5D6E-409C-BE32-E72D297353CC}">
                <c16:uniqueId val="{00000007-433D-4183-BC76-E5A043214F9B}"/>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8-433D-4183-BC76-E5A043214F9B}"/>
              </c:ext>
            </c:extLst>
          </c:dPt>
          <c:dPt>
            <c:idx val="9"/>
            <c:invertIfNegative val="0"/>
            <c:bubble3D val="0"/>
            <c:extLst>
              <c:ext xmlns:c16="http://schemas.microsoft.com/office/drawing/2014/chart" uri="{C3380CC4-5D6E-409C-BE32-E72D297353CC}">
                <c16:uniqueId val="{00000009-433D-4183-BC76-E5A043214F9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GB</c:v>
                </c:pt>
                <c:pt idx="1">
                  <c:v>Supermarkets</c:v>
                </c:pt>
                <c:pt idx="2">
                  <c:v>Convenience</c:v>
                </c:pt>
                <c:pt idx="3">
                  <c:v> </c:v>
                </c:pt>
                <c:pt idx="4">
                  <c:v>Grocery Multiples</c:v>
                </c:pt>
                <c:pt idx="6">
                  <c:v>*Discounters</c:v>
                </c:pt>
                <c:pt idx="7">
                  <c:v>**Value Retailers</c:v>
                </c:pt>
                <c:pt idx="8">
                  <c:v>*Online</c:v>
                </c:pt>
                <c:pt idx="9">
                  <c:v>*Bricks &amp; Mortar</c:v>
                </c:pt>
              </c:strCache>
            </c:strRef>
          </c:cat>
          <c:val>
            <c:numRef>
              <c:f>Sheet1!$B$2:$B$11</c:f>
              <c:numCache>
                <c:formatCode>0.0%</c:formatCode>
                <c:ptCount val="10"/>
                <c:pt idx="0">
                  <c:v>6.0318190244979419E-2</c:v>
                </c:pt>
                <c:pt idx="1">
                  <c:v>5.9865526092877319E-2</c:v>
                </c:pt>
                <c:pt idx="2">
                  <c:v>6.2175160851602351E-2</c:v>
                </c:pt>
                <c:pt idx="4">
                  <c:v>6.1911972099307544E-2</c:v>
                </c:pt>
                <c:pt idx="6">
                  <c:v>0.2274680603482595</c:v>
                </c:pt>
                <c:pt idx="7">
                  <c:v>4.2853715603020204E-2</c:v>
                </c:pt>
                <c:pt idx="8">
                  <c:v>-2.5825643245540042E-2</c:v>
                </c:pt>
                <c:pt idx="9">
                  <c:v>0.12079348821198921</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91758814387234E-4"/>
          <c:y val="5.5183655937369083E-2"/>
          <c:w val="0.99932708241185608"/>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433D-4183-BC76-E5A043214F9B}"/>
              </c:ext>
            </c:extLst>
          </c:dPt>
          <c:dPt>
            <c:idx val="1"/>
            <c:invertIfNegative val="0"/>
            <c:bubble3D val="0"/>
            <c:extLst>
              <c:ext xmlns:c16="http://schemas.microsoft.com/office/drawing/2014/chart" uri="{C3380CC4-5D6E-409C-BE32-E72D297353CC}">
                <c16:uniqueId val="{00000001-433D-4183-BC76-E5A043214F9B}"/>
              </c:ext>
            </c:extLst>
          </c:dPt>
          <c:dPt>
            <c:idx val="2"/>
            <c:invertIfNegative val="0"/>
            <c:bubble3D val="0"/>
            <c:extLst>
              <c:ext xmlns:c16="http://schemas.microsoft.com/office/drawing/2014/chart" uri="{C3380CC4-5D6E-409C-BE32-E72D297353CC}">
                <c16:uniqueId val="{00000002-433D-4183-BC76-E5A043214F9B}"/>
              </c:ext>
            </c:extLst>
          </c:dPt>
          <c:dPt>
            <c:idx val="3"/>
            <c:invertIfNegative val="0"/>
            <c:bubble3D val="0"/>
            <c:extLst>
              <c:ext xmlns:c16="http://schemas.microsoft.com/office/drawing/2014/chart" uri="{C3380CC4-5D6E-409C-BE32-E72D297353CC}">
                <c16:uniqueId val="{00000003-433D-4183-BC76-E5A043214F9B}"/>
              </c:ext>
            </c:extLst>
          </c:dPt>
          <c:dPt>
            <c:idx val="4"/>
            <c:invertIfNegative val="0"/>
            <c:bubble3D val="0"/>
            <c:extLst>
              <c:ext xmlns:c16="http://schemas.microsoft.com/office/drawing/2014/chart" uri="{C3380CC4-5D6E-409C-BE32-E72D297353CC}">
                <c16:uniqueId val="{00000004-433D-4183-BC76-E5A043214F9B}"/>
              </c:ext>
            </c:extLst>
          </c:dPt>
          <c:dPt>
            <c:idx val="5"/>
            <c:invertIfNegative val="0"/>
            <c:bubble3D val="0"/>
            <c:extLst>
              <c:ext xmlns:c16="http://schemas.microsoft.com/office/drawing/2014/chart" uri="{C3380CC4-5D6E-409C-BE32-E72D297353CC}">
                <c16:uniqueId val="{00000005-433D-4183-BC76-E5A043214F9B}"/>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6-433D-4183-BC76-E5A043214F9B}"/>
              </c:ext>
            </c:extLst>
          </c:dPt>
          <c:dPt>
            <c:idx val="7"/>
            <c:invertIfNegative val="0"/>
            <c:bubble3D val="0"/>
            <c:extLst>
              <c:ext xmlns:c16="http://schemas.microsoft.com/office/drawing/2014/chart" uri="{C3380CC4-5D6E-409C-BE32-E72D297353CC}">
                <c16:uniqueId val="{00000007-433D-4183-BC76-E5A043214F9B}"/>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08-433D-4183-BC76-E5A043214F9B}"/>
              </c:ext>
            </c:extLst>
          </c:dPt>
          <c:dPt>
            <c:idx val="9"/>
            <c:invertIfNegative val="0"/>
            <c:bubble3D val="0"/>
            <c:extLst>
              <c:ext xmlns:c16="http://schemas.microsoft.com/office/drawing/2014/chart" uri="{C3380CC4-5D6E-409C-BE32-E72D297353CC}">
                <c16:uniqueId val="{00000009-433D-4183-BC76-E5A043214F9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GB</c:v>
                </c:pt>
                <c:pt idx="1">
                  <c:v>Supermarkets</c:v>
                </c:pt>
                <c:pt idx="2">
                  <c:v>Convenience</c:v>
                </c:pt>
                <c:pt idx="3">
                  <c:v> </c:v>
                </c:pt>
                <c:pt idx="4">
                  <c:v>Grocery Multiples</c:v>
                </c:pt>
                <c:pt idx="6">
                  <c:v>*Discounters</c:v>
                </c:pt>
                <c:pt idx="7">
                  <c:v>**Value Retailers</c:v>
                </c:pt>
                <c:pt idx="8">
                  <c:v>*Online</c:v>
                </c:pt>
                <c:pt idx="9">
                  <c:v>*Bricks &amp; Mortar</c:v>
                </c:pt>
              </c:strCache>
            </c:strRef>
          </c:cat>
          <c:val>
            <c:numRef>
              <c:f>Sheet1!$B$2:$B$11</c:f>
              <c:numCache>
                <c:formatCode>0.0%</c:formatCode>
                <c:ptCount val="10"/>
                <c:pt idx="0">
                  <c:v>1.4791250948393397E-2</c:v>
                </c:pt>
                <c:pt idx="1">
                  <c:v>1.2768514535749009E-2</c:v>
                </c:pt>
                <c:pt idx="2">
                  <c:v>2.0171908181525477E-2</c:v>
                </c:pt>
                <c:pt idx="4">
                  <c:v>1.3479610322580049E-2</c:v>
                </c:pt>
                <c:pt idx="6">
                  <c:v>-8.9481787518782552E-2</c:v>
                </c:pt>
                <c:pt idx="7">
                  <c:v>1.6309320534722005E-2</c:v>
                </c:pt>
                <c:pt idx="8">
                  <c:v>-2.3975477069175022E-2</c:v>
                </c:pt>
                <c:pt idx="9">
                  <c:v>4.1602071498576532E-3</c:v>
                </c:pt>
              </c:numCache>
            </c:numRef>
          </c:val>
          <c:extLst>
            <c:ext xmlns:c16="http://schemas.microsoft.com/office/drawing/2014/chart" uri="{C3380CC4-5D6E-409C-BE32-E72D297353CC}">
              <c16:uniqueId val="{00000010-433D-4183-BC76-E5A043214F9B}"/>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684158723580618E-2"/>
          <c:y val="1.9540173007633097E-2"/>
          <c:w val="0.86464601464290647"/>
          <c:h val="0.68823527380983884"/>
        </c:manualLayout>
      </c:layout>
      <c:barChart>
        <c:barDir val="col"/>
        <c:grouping val="clustered"/>
        <c:varyColors val="0"/>
        <c:ser>
          <c:idx val="0"/>
          <c:order val="0"/>
          <c:tx>
            <c:strRef>
              <c:f>Sheet1!$B$1</c:f>
              <c:strCache>
                <c:ptCount val="1"/>
                <c:pt idx="0">
                  <c:v>Online % GB</c:v>
                </c:pt>
              </c:strCache>
            </c:strRef>
          </c:tx>
          <c:spPr>
            <a:solidFill>
              <a:schemeClr val="tx2"/>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C7-4D86-A1CC-8B69241B57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Sheet1!$A$2:$A$44</c:f>
              <c:strCache>
                <c:ptCount val="14"/>
                <c:pt idx="0">
                  <c:v> 23-Apr-22</c:v>
                </c:pt>
                <c:pt idx="1">
                  <c:v> 21-May-22</c:v>
                </c:pt>
                <c:pt idx="2">
                  <c:v>18-Jun-22</c:v>
                </c:pt>
                <c:pt idx="3">
                  <c:v> 16-Jul-22</c:v>
                </c:pt>
                <c:pt idx="4">
                  <c:v>13-Aug-22</c:v>
                </c:pt>
                <c:pt idx="5">
                  <c:v>10-Sep-22</c:v>
                </c:pt>
                <c:pt idx="6">
                  <c:v>08-Oct-22</c:v>
                </c:pt>
                <c:pt idx="7">
                  <c:v> 05-Nov-22</c:v>
                </c:pt>
                <c:pt idx="8">
                  <c:v> 03-Dec-22</c:v>
                </c:pt>
                <c:pt idx="9">
                  <c:v>31-Dec-22</c:v>
                </c:pt>
                <c:pt idx="10">
                  <c:v> 28-Jan23</c:v>
                </c:pt>
                <c:pt idx="11">
                  <c:v> 25-Feb-23</c:v>
                </c:pt>
                <c:pt idx="12">
                  <c:v> 25-Mar-23</c:v>
                </c:pt>
                <c:pt idx="13">
                  <c:v> 22-Apr-23</c:v>
                </c:pt>
              </c:strCache>
            </c:strRef>
          </c:cat>
          <c:val>
            <c:numRef>
              <c:f>Sheet1!$B$2:$B$44</c:f>
              <c:numCache>
                <c:formatCode>0.0%</c:formatCode>
                <c:ptCount val="14"/>
                <c:pt idx="0">
                  <c:v>0.11738790832967182</c:v>
                </c:pt>
                <c:pt idx="1">
                  <c:v>0.11644430458885496</c:v>
                </c:pt>
                <c:pt idx="2">
                  <c:v>0.11270235062177887</c:v>
                </c:pt>
                <c:pt idx="3">
                  <c:v>0.11412511416430049</c:v>
                </c:pt>
                <c:pt idx="4">
                  <c:v>0.11241529636982005</c:v>
                </c:pt>
                <c:pt idx="5">
                  <c:v>0.10928743007546264</c:v>
                </c:pt>
                <c:pt idx="6">
                  <c:v>0.10819757705401492</c:v>
                </c:pt>
                <c:pt idx="7">
                  <c:v>0.11296276742910949</c:v>
                </c:pt>
                <c:pt idx="8">
                  <c:v>0.11231046976037133</c:v>
                </c:pt>
                <c:pt idx="9">
                  <c:v>0.10412603748632743</c:v>
                </c:pt>
                <c:pt idx="10">
                  <c:v>0.11075958024941286</c:v>
                </c:pt>
                <c:pt idx="11">
                  <c:v>0.10872633547223169</c:v>
                </c:pt>
                <c:pt idx="12">
                  <c:v>0.11040821005897471</c:v>
                </c:pt>
                <c:pt idx="13">
                  <c:v>0.10764512772534864</c:v>
                </c:pt>
              </c:numCache>
            </c:numRef>
          </c:val>
          <c:extLst>
            <c:ext xmlns:c16="http://schemas.microsoft.com/office/drawing/2014/chart" uri="{C3380CC4-5D6E-409C-BE32-E72D297353CC}">
              <c16:uniqueId val="{00000001-32C7-4D86-A1CC-8B69241B57FB}"/>
            </c:ext>
          </c:extLst>
        </c:ser>
        <c:dLbls>
          <c:showLegendKey val="0"/>
          <c:showVal val="0"/>
          <c:showCatName val="0"/>
          <c:showSerName val="0"/>
          <c:showPercent val="0"/>
          <c:showBubbleSize val="0"/>
        </c:dLbls>
        <c:gapWidth val="80"/>
        <c:axId val="559234192"/>
        <c:axId val="559233864"/>
      </c:barChart>
      <c:lineChart>
        <c:grouping val="standard"/>
        <c:varyColors val="0"/>
        <c:ser>
          <c:idx val="1"/>
          <c:order val="1"/>
          <c:tx>
            <c:strRef>
              <c:f>Sheet1!$C$1</c:f>
              <c:strCache>
                <c:ptCount val="1"/>
                <c:pt idx="0">
                  <c:v>%Growth</c:v>
                </c:pt>
              </c:strCache>
            </c:strRef>
          </c:tx>
          <c:spPr>
            <a:ln w="28575" cap="rnd">
              <a:solidFill>
                <a:schemeClr val="accent1"/>
              </a:solidFill>
              <a:round/>
            </a:ln>
            <a:effectLst/>
          </c:spPr>
          <c:marker>
            <c:symbol val="none"/>
          </c:marker>
          <c:dPt>
            <c:idx val="10"/>
            <c:marker>
              <c:symbol val="none"/>
            </c:marker>
            <c:bubble3D val="0"/>
            <c:extLst>
              <c:ext xmlns:c16="http://schemas.microsoft.com/office/drawing/2014/chart" uri="{C3380CC4-5D6E-409C-BE32-E72D297353CC}">
                <c16:uniqueId val="{00000000-9E10-48CD-AE92-54A76C3551A0}"/>
              </c:ext>
            </c:extLst>
          </c:dPt>
          <c:dPt>
            <c:idx val="11"/>
            <c:marker>
              <c:symbol val="none"/>
            </c:marker>
            <c:bubble3D val="0"/>
            <c:extLst>
              <c:ext xmlns:c16="http://schemas.microsoft.com/office/drawing/2014/chart" uri="{C3380CC4-5D6E-409C-BE32-E72D297353CC}">
                <c16:uniqueId val="{00000000-8D99-4BE8-8539-2702C9E9F145}"/>
              </c:ext>
            </c:extLst>
          </c:dPt>
          <c:cat>
            <c:strRef>
              <c:f>Sheet1!$A$2:$A$44</c:f>
              <c:strCache>
                <c:ptCount val="14"/>
                <c:pt idx="0">
                  <c:v> 23-Apr-22</c:v>
                </c:pt>
                <c:pt idx="1">
                  <c:v> 21-May-22</c:v>
                </c:pt>
                <c:pt idx="2">
                  <c:v>18-Jun-22</c:v>
                </c:pt>
                <c:pt idx="3">
                  <c:v> 16-Jul-22</c:v>
                </c:pt>
                <c:pt idx="4">
                  <c:v>13-Aug-22</c:v>
                </c:pt>
                <c:pt idx="5">
                  <c:v>10-Sep-22</c:v>
                </c:pt>
                <c:pt idx="6">
                  <c:v>08-Oct-22</c:v>
                </c:pt>
                <c:pt idx="7">
                  <c:v> 05-Nov-22</c:v>
                </c:pt>
                <c:pt idx="8">
                  <c:v> 03-Dec-22</c:v>
                </c:pt>
                <c:pt idx="9">
                  <c:v>31-Dec-22</c:v>
                </c:pt>
                <c:pt idx="10">
                  <c:v> 28-Jan23</c:v>
                </c:pt>
                <c:pt idx="11">
                  <c:v> 25-Feb-23</c:v>
                </c:pt>
                <c:pt idx="12">
                  <c:v> 25-Mar-23</c:v>
                </c:pt>
                <c:pt idx="13">
                  <c:v> 22-Apr-23</c:v>
                </c:pt>
              </c:strCache>
            </c:strRef>
          </c:cat>
          <c:val>
            <c:numRef>
              <c:f>Sheet1!$C$2:$C$44</c:f>
              <c:numCache>
                <c:formatCode>0.0%</c:formatCode>
                <c:ptCount val="14"/>
                <c:pt idx="0">
                  <c:v>-0.18321379969786133</c:v>
                </c:pt>
                <c:pt idx="1">
                  <c:v>-0.15058046426557359</c:v>
                </c:pt>
                <c:pt idx="2">
                  <c:v>-0.12102374604610855</c:v>
                </c:pt>
                <c:pt idx="3">
                  <c:v>-0.10350451775811176</c:v>
                </c:pt>
                <c:pt idx="4">
                  <c:v>-6.5311361930712186E-2</c:v>
                </c:pt>
                <c:pt idx="5">
                  <c:v>-7.1912936130072547E-2</c:v>
                </c:pt>
                <c:pt idx="6">
                  <c:v>-9.3771481554350888E-2</c:v>
                </c:pt>
                <c:pt idx="7">
                  <c:v>-9.4249862312917321E-3</c:v>
                </c:pt>
                <c:pt idx="8">
                  <c:v>-1.2865080643436944E-2</c:v>
                </c:pt>
                <c:pt idx="9">
                  <c:v>2.8791828763082394E-2</c:v>
                </c:pt>
                <c:pt idx="10">
                  <c:v>-8.5568813118918952E-2</c:v>
                </c:pt>
                <c:pt idx="11">
                  <c:v>-2.4876088173577116E-2</c:v>
                </c:pt>
                <c:pt idx="12">
                  <c:v>2.6319726416277334E-3</c:v>
                </c:pt>
                <c:pt idx="13">
                  <c:v>1.1610056206045716E-2</c:v>
                </c:pt>
              </c:numCache>
            </c:numRef>
          </c:val>
          <c:smooth val="1"/>
          <c:extLst>
            <c:ext xmlns:c16="http://schemas.microsoft.com/office/drawing/2014/chart" uri="{C3380CC4-5D6E-409C-BE32-E72D297353CC}">
              <c16:uniqueId val="{00000004-32C7-4D86-A1CC-8B69241B57FB}"/>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 GB</a:t>
                </a:r>
              </a:p>
            </c:rich>
          </c:tx>
          <c:layout>
            <c:manualLayout>
              <c:xMode val="edge"/>
              <c:yMode val="edge"/>
              <c:x val="7.5243472855366636E-4"/>
              <c:y val="0.3144054358194444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234192"/>
        <c:crosses val="autoZero"/>
        <c:crossBetween val="between"/>
        <c:minorUnit val="1.0000000000000002E-2"/>
      </c:valAx>
      <c:valAx>
        <c:axId val="214566272"/>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Online Growth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none"/>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13434400821212E-2"/>
          <c:y val="0.22356918145376442"/>
          <c:w val="0.91497367125984252"/>
          <c:h val="0.57810138417580403"/>
        </c:manualLayout>
      </c:layout>
      <c:lineChart>
        <c:grouping val="standard"/>
        <c:varyColors val="0"/>
        <c:ser>
          <c:idx val="0"/>
          <c:order val="0"/>
          <c:tx>
            <c:strRef>
              <c:f>Sheet1!$B$1</c:f>
              <c:strCache>
                <c:ptCount val="1"/>
                <c:pt idx="0">
                  <c:v>Shoppers</c:v>
                </c:pt>
              </c:strCache>
            </c:strRef>
          </c:tx>
          <c:spPr>
            <a:ln w="28575" cap="rnd">
              <a:solidFill>
                <a:schemeClr val="accent2"/>
              </a:solidFill>
              <a:round/>
            </a:ln>
            <a:effectLst/>
          </c:spPr>
          <c:marker>
            <c:symbol val="none"/>
          </c:marker>
          <c:dLbls>
            <c:dLbl>
              <c:idx val="13"/>
              <c:layout>
                <c:manualLayout>
                  <c:x val="-1.2302071944908429E-16"/>
                  <c:y val="-1.8090080624782956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CFE-49C1-AA8B-E59CB8DC0E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14"/>
                <c:pt idx="0">
                  <c:v>23-Apr-22</c:v>
                </c:pt>
                <c:pt idx="1">
                  <c:v>21-May-22</c:v>
                </c:pt>
                <c:pt idx="2">
                  <c:v>18-Jun-22</c:v>
                </c:pt>
                <c:pt idx="3">
                  <c:v>16-Jul-22</c:v>
                </c:pt>
                <c:pt idx="4">
                  <c:v>13-Aug-22</c:v>
                </c:pt>
                <c:pt idx="5">
                  <c:v>10-Sep-22</c:v>
                </c:pt>
                <c:pt idx="6">
                  <c:v>08-Oct-22</c:v>
                </c:pt>
                <c:pt idx="7">
                  <c:v>05-Nov-22</c:v>
                </c:pt>
                <c:pt idx="8">
                  <c:v>03-Dec-22</c:v>
                </c:pt>
                <c:pt idx="9">
                  <c:v>31-Dec-22</c:v>
                </c:pt>
                <c:pt idx="10">
                  <c:v>28-Jan-23</c:v>
                </c:pt>
                <c:pt idx="11">
                  <c:v> 25-Feb-23</c:v>
                </c:pt>
                <c:pt idx="12">
                  <c:v> 25-Mar-23</c:v>
                </c:pt>
                <c:pt idx="13">
                  <c:v> 22-Apr-23</c:v>
                </c:pt>
              </c:strCache>
            </c:strRef>
          </c:cat>
          <c:val>
            <c:numRef>
              <c:f>Sheet1!$B$2:$B$29</c:f>
              <c:numCache>
                <c:formatCode>0.0%</c:formatCode>
                <c:ptCount val="14"/>
                <c:pt idx="0">
                  <c:v>-9.2518182282107286E-2</c:v>
                </c:pt>
                <c:pt idx="1">
                  <c:v>-5.5852094521348872E-2</c:v>
                </c:pt>
                <c:pt idx="2">
                  <c:v>-6.7721634640559136E-2</c:v>
                </c:pt>
                <c:pt idx="3">
                  <c:v>-5.0792934261579159E-2</c:v>
                </c:pt>
                <c:pt idx="4">
                  <c:v>-4.4565151747431919E-2</c:v>
                </c:pt>
                <c:pt idx="5">
                  <c:v>-1.7028025860008622E-2</c:v>
                </c:pt>
                <c:pt idx="6">
                  <c:v>-3.6324722487219185E-2</c:v>
                </c:pt>
                <c:pt idx="7">
                  <c:v>-3.1337262798939114E-2</c:v>
                </c:pt>
                <c:pt idx="8">
                  <c:v>-2.6305038161999583E-2</c:v>
                </c:pt>
                <c:pt idx="9">
                  <c:v>-2.6604732204074777E-2</c:v>
                </c:pt>
                <c:pt idx="10">
                  <c:v>-0.10132857970389886</c:v>
                </c:pt>
                <c:pt idx="11">
                  <c:v>-5.0100845067704736E-2</c:v>
                </c:pt>
                <c:pt idx="12">
                  <c:v>-2.2243655672578466E-2</c:v>
                </c:pt>
                <c:pt idx="13">
                  <c:v>-1.1752305247210826E-2</c:v>
                </c:pt>
              </c:numCache>
            </c:numRef>
          </c:val>
          <c:smooth val="1"/>
          <c:extLst>
            <c:ext xmlns:c16="http://schemas.microsoft.com/office/drawing/2014/chart" uri="{C3380CC4-5D6E-409C-BE32-E72D297353CC}">
              <c16:uniqueId val="{00000000-F042-3D47-85C4-81D7D728E239}"/>
            </c:ext>
          </c:extLst>
        </c:ser>
        <c:ser>
          <c:idx val="1"/>
          <c:order val="1"/>
          <c:tx>
            <c:strRef>
              <c:f>Sheet1!$C$1</c:f>
              <c:strCache>
                <c:ptCount val="1"/>
                <c:pt idx="0">
                  <c:v>Orders</c:v>
                </c:pt>
              </c:strCache>
            </c:strRef>
          </c:tx>
          <c:spPr>
            <a:ln w="28575" cap="rnd">
              <a:solidFill>
                <a:schemeClr val="accent1"/>
              </a:solidFill>
              <a:round/>
            </a:ln>
            <a:effectLst/>
          </c:spPr>
          <c:marker>
            <c:symbol val="none"/>
          </c:marker>
          <c:dLbls>
            <c:dLbl>
              <c:idx val="13"/>
              <c:layout>
                <c:manualLayout>
                  <c:x val="-1.2302071944908429E-16"/>
                  <c:y val="1.8090080624782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14"/>
                <c:pt idx="0">
                  <c:v>23-Apr-22</c:v>
                </c:pt>
                <c:pt idx="1">
                  <c:v>21-May-22</c:v>
                </c:pt>
                <c:pt idx="2">
                  <c:v>18-Jun-22</c:v>
                </c:pt>
                <c:pt idx="3">
                  <c:v>16-Jul-22</c:v>
                </c:pt>
                <c:pt idx="4">
                  <c:v>13-Aug-22</c:v>
                </c:pt>
                <c:pt idx="5">
                  <c:v>10-Sep-22</c:v>
                </c:pt>
                <c:pt idx="6">
                  <c:v>08-Oct-22</c:v>
                </c:pt>
                <c:pt idx="7">
                  <c:v>05-Nov-22</c:v>
                </c:pt>
                <c:pt idx="8">
                  <c:v>03-Dec-22</c:v>
                </c:pt>
                <c:pt idx="9">
                  <c:v>31-Dec-22</c:v>
                </c:pt>
                <c:pt idx="10">
                  <c:v>28-Jan-23</c:v>
                </c:pt>
                <c:pt idx="11">
                  <c:v> 25-Feb-23</c:v>
                </c:pt>
                <c:pt idx="12">
                  <c:v> 25-Mar-23</c:v>
                </c:pt>
                <c:pt idx="13">
                  <c:v> 22-Apr-23</c:v>
                </c:pt>
              </c:strCache>
            </c:strRef>
          </c:cat>
          <c:val>
            <c:numRef>
              <c:f>Sheet1!$C$2:$C$29</c:f>
              <c:numCache>
                <c:formatCode>0.0%</c:formatCode>
                <c:ptCount val="14"/>
                <c:pt idx="0">
                  <c:v>-0.14220822645725639</c:v>
                </c:pt>
                <c:pt idx="1">
                  <c:v>-0.10952545021188742</c:v>
                </c:pt>
                <c:pt idx="2">
                  <c:v>-9.9680896035840849E-2</c:v>
                </c:pt>
                <c:pt idx="3">
                  <c:v>-6.8421768478224565E-2</c:v>
                </c:pt>
                <c:pt idx="4">
                  <c:v>-5.7278776808146969E-2</c:v>
                </c:pt>
                <c:pt idx="5">
                  <c:v>-5.1384245429032749E-2</c:v>
                </c:pt>
                <c:pt idx="6">
                  <c:v>-7.509460472003604E-2</c:v>
                </c:pt>
                <c:pt idx="7">
                  <c:v>-2.4531166253674019E-2</c:v>
                </c:pt>
                <c:pt idx="8">
                  <c:v>-3.2117413070832823E-2</c:v>
                </c:pt>
                <c:pt idx="9">
                  <c:v>-5.3017864435482842E-3</c:v>
                </c:pt>
                <c:pt idx="10">
                  <c:v>-0.10238421953873433</c:v>
                </c:pt>
                <c:pt idx="11">
                  <c:v>-4.8866367753830131E-2</c:v>
                </c:pt>
                <c:pt idx="12">
                  <c:v>-1.478978193549263E-2</c:v>
                </c:pt>
                <c:pt idx="13">
                  <c:v>-2.0748185882608405E-2</c:v>
                </c:pt>
              </c:numCache>
            </c:numRef>
          </c:val>
          <c:smooth val="1"/>
          <c:extLst>
            <c:ext xmlns:c16="http://schemas.microsoft.com/office/drawing/2014/chart" uri="{C3380CC4-5D6E-409C-BE32-E72D297353CC}">
              <c16:uniqueId val="{00000000-9CFE-49C1-AA8B-E59CB8DC0E2E}"/>
            </c:ext>
          </c:extLst>
        </c:ser>
        <c:ser>
          <c:idx val="2"/>
          <c:order val="2"/>
          <c:tx>
            <c:strRef>
              <c:f>Sheet1!$D$1</c:f>
              <c:strCache>
                <c:ptCount val="1"/>
                <c:pt idx="0">
                  <c:v>Items in Basket</c:v>
                </c:pt>
              </c:strCache>
            </c:strRef>
          </c:tx>
          <c:spPr>
            <a:ln w="28575" cap="rnd">
              <a:solidFill>
                <a:schemeClr val="tx2"/>
              </a:solidFill>
              <a:round/>
            </a:ln>
            <a:effectLst/>
          </c:spPr>
          <c:marker>
            <c:symbol val="none"/>
          </c:marker>
          <c:dLbls>
            <c:dLbl>
              <c:idx val="13"/>
              <c:layout>
                <c:manualLayout>
                  <c:x val="-1.2302071944908429E-16"/>
                  <c:y val="-2.170809674973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FE-49C1-AA8B-E59CB8DC0E2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14"/>
                <c:pt idx="0">
                  <c:v>23-Apr-22</c:v>
                </c:pt>
                <c:pt idx="1">
                  <c:v>21-May-22</c:v>
                </c:pt>
                <c:pt idx="2">
                  <c:v>18-Jun-22</c:v>
                </c:pt>
                <c:pt idx="3">
                  <c:v>16-Jul-22</c:v>
                </c:pt>
                <c:pt idx="4">
                  <c:v>13-Aug-22</c:v>
                </c:pt>
                <c:pt idx="5">
                  <c:v>10-Sep-22</c:v>
                </c:pt>
                <c:pt idx="6">
                  <c:v>08-Oct-22</c:v>
                </c:pt>
                <c:pt idx="7">
                  <c:v>05-Nov-22</c:v>
                </c:pt>
                <c:pt idx="8">
                  <c:v>03-Dec-22</c:v>
                </c:pt>
                <c:pt idx="9">
                  <c:v>31-Dec-22</c:v>
                </c:pt>
                <c:pt idx="10">
                  <c:v>28-Jan-23</c:v>
                </c:pt>
                <c:pt idx="11">
                  <c:v> 25-Feb-23</c:v>
                </c:pt>
                <c:pt idx="12">
                  <c:v> 25-Mar-23</c:v>
                </c:pt>
                <c:pt idx="13">
                  <c:v> 22-Apr-23</c:v>
                </c:pt>
              </c:strCache>
            </c:strRef>
          </c:cat>
          <c:val>
            <c:numRef>
              <c:f>Sheet1!$D$2:$D$29</c:f>
              <c:numCache>
                <c:formatCode>0.0%</c:formatCode>
                <c:ptCount val="14"/>
                <c:pt idx="0">
                  <c:v>-7.389018691588789E-2</c:v>
                </c:pt>
                <c:pt idx="1">
                  <c:v>-8.0328349457637005E-2</c:v>
                </c:pt>
                <c:pt idx="2">
                  <c:v>-7.1854502087060235E-2</c:v>
                </c:pt>
                <c:pt idx="3">
                  <c:v>-7.6456310679611672E-2</c:v>
                </c:pt>
                <c:pt idx="4">
                  <c:v>-7.6307692307692299E-2</c:v>
                </c:pt>
                <c:pt idx="5">
                  <c:v>-9.1712370505789176E-2</c:v>
                </c:pt>
                <c:pt idx="6">
                  <c:v>-9.146527990211073E-2</c:v>
                </c:pt>
                <c:pt idx="7">
                  <c:v>-6.9409547738693456E-2</c:v>
                </c:pt>
                <c:pt idx="8">
                  <c:v>-8.0445151033386231E-2</c:v>
                </c:pt>
                <c:pt idx="9">
                  <c:v>-6.7444876783398167E-2</c:v>
                </c:pt>
                <c:pt idx="10">
                  <c:v>-8.7787495950761296E-2</c:v>
                </c:pt>
                <c:pt idx="11">
                  <c:v>-7.8238834336395224E-2</c:v>
                </c:pt>
                <c:pt idx="12">
                  <c:v>-0.10152600436001236</c:v>
                </c:pt>
                <c:pt idx="13">
                  <c:v>-8.7669504888047922E-2</c:v>
                </c:pt>
              </c:numCache>
            </c:numRef>
          </c:val>
          <c:smooth val="1"/>
          <c:extLst>
            <c:ext xmlns:c16="http://schemas.microsoft.com/office/drawing/2014/chart" uri="{C3380CC4-5D6E-409C-BE32-E72D297353CC}">
              <c16:uniqueId val="{00000001-9CFE-49C1-AA8B-E59CB8DC0E2E}"/>
            </c:ext>
          </c:extLst>
        </c:ser>
        <c:dLbls>
          <c:showLegendKey val="0"/>
          <c:showVal val="0"/>
          <c:showCatName val="0"/>
          <c:showSerName val="0"/>
          <c:showPercent val="0"/>
          <c:showBubbleSize val="0"/>
        </c:dLbls>
        <c:smooth val="0"/>
        <c:axId val="564061792"/>
        <c:axId val="52058829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1"/>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5.000000000000001E-2"/>
      </c:valAx>
      <c:spPr>
        <a:noFill/>
        <a:ln>
          <a:noFill/>
        </a:ln>
        <a:effectLst/>
      </c:spPr>
    </c:plotArea>
    <c:legend>
      <c:legendPos val="b"/>
      <c:layout>
        <c:manualLayout>
          <c:xMode val="edge"/>
          <c:yMode val="edge"/>
          <c:x val="0.51264924305058102"/>
          <c:y val="0.73051705438789871"/>
          <c:w val="0.43023739794699206"/>
          <c:h val="6.17350353012967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6327840622339078"/>
          <c:h val="0.44445449306990786"/>
        </c:manualLayout>
      </c:layout>
      <c:barChart>
        <c:barDir val="col"/>
        <c:grouping val="clustered"/>
        <c:varyColors val="0"/>
        <c:ser>
          <c:idx val="0"/>
          <c:order val="0"/>
          <c:tx>
            <c:strRef>
              <c:f>Sheet1!$B$1</c:f>
              <c:strCache>
                <c:ptCount val="1"/>
                <c:pt idx="0">
                  <c:v>Supermarkets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Sheet1!$A$3:$A$41</c:f>
              <c:strCache>
                <c:ptCount val="4"/>
                <c:pt idx="0">
                  <c:v>01-Apr-23</c:v>
                </c:pt>
                <c:pt idx="1">
                  <c:v>08-Apr-23</c:v>
                </c:pt>
                <c:pt idx="2">
                  <c:v>15-Apr-23</c:v>
                </c:pt>
                <c:pt idx="3">
                  <c:v> 22-Apr-23</c:v>
                </c:pt>
              </c:strCache>
            </c:strRef>
          </c:cat>
          <c:val>
            <c:numRef>
              <c:f>Sheet1!$B$3:$B$41</c:f>
              <c:numCache>
                <c:formatCode>0.0%</c:formatCode>
                <c:ptCount val="4"/>
                <c:pt idx="0">
                  <c:v>0.10791091302951683</c:v>
                </c:pt>
                <c:pt idx="1">
                  <c:v>0.24848068284079816</c:v>
                </c:pt>
                <c:pt idx="2">
                  <c:v>-0.15442408143255471</c:v>
                </c:pt>
                <c:pt idx="3">
                  <c:v>0.1688228070795057</c:v>
                </c:pt>
              </c:numCache>
            </c:numRef>
          </c:val>
          <c:extLst>
            <c:ext xmlns:c16="http://schemas.microsoft.com/office/drawing/2014/chart" uri="{C3380CC4-5D6E-409C-BE32-E72D297353CC}">
              <c16:uniqueId val="{00000000-D011-4236-AF71-E038CF759A28}"/>
            </c:ext>
          </c:extLst>
        </c:ser>
        <c:ser>
          <c:idx val="1"/>
          <c:order val="1"/>
          <c:tx>
            <c:strRef>
              <c:f>Sheet1!$C$1</c:f>
              <c:strCache>
                <c:ptCount val="1"/>
                <c:pt idx="0">
                  <c:v>Convenience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Sheet1!$A$3:$A$41</c:f>
              <c:strCache>
                <c:ptCount val="4"/>
                <c:pt idx="0">
                  <c:v>01-Apr-23</c:v>
                </c:pt>
                <c:pt idx="1">
                  <c:v>08-Apr-23</c:v>
                </c:pt>
                <c:pt idx="2">
                  <c:v>15-Apr-23</c:v>
                </c:pt>
                <c:pt idx="3">
                  <c:v> 22-Apr-23</c:v>
                </c:pt>
              </c:strCache>
            </c:strRef>
          </c:cat>
          <c:val>
            <c:numRef>
              <c:f>Sheet1!$C$3:$C$41</c:f>
              <c:numCache>
                <c:formatCode>0.0%</c:formatCode>
                <c:ptCount val="4"/>
                <c:pt idx="0">
                  <c:v>7.9299702933750327E-2</c:v>
                </c:pt>
                <c:pt idx="1">
                  <c:v>0.17491602430099817</c:v>
                </c:pt>
                <c:pt idx="2">
                  <c:v>5.6016332002642999E-2</c:v>
                </c:pt>
                <c:pt idx="3">
                  <c:v>4.7215677576582182E-2</c:v>
                </c:pt>
              </c:numCache>
            </c:numRef>
          </c:val>
          <c:extLst>
            <c:ext xmlns:c16="http://schemas.microsoft.com/office/drawing/2014/chart" uri="{C3380CC4-5D6E-409C-BE32-E72D297353CC}">
              <c16:uniqueId val="{00000001-D011-4236-AF71-E038CF759A28}"/>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25"/>
        </c:scaling>
        <c:delete val="1"/>
        <c:axPos val="l"/>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b"/>
      <c:layout>
        <c:manualLayout>
          <c:xMode val="edge"/>
          <c:yMode val="edge"/>
          <c:x val="0.32299359180933029"/>
          <c:y val="0.89290652702701367"/>
          <c:w val="0.35825593103030057"/>
          <c:h val="0.107093472972986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88429239017514E-4"/>
          <c:y val="0"/>
          <c:w val="0.97571606631748131"/>
          <c:h val="0.55226709397276286"/>
        </c:manualLayout>
      </c:layout>
      <c:barChart>
        <c:barDir val="col"/>
        <c:grouping val="clustered"/>
        <c:varyColors val="0"/>
        <c:ser>
          <c:idx val="0"/>
          <c:order val="0"/>
          <c:tx>
            <c:strRef>
              <c:f>Sheet1!$B$1</c:f>
              <c:strCache>
                <c:ptCount val="1"/>
                <c:pt idx="0">
                  <c:v>Growth v last year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8.2993289953149363E-2</c:v>
                </c:pt>
                <c:pt idx="1">
                  <c:v>8.1481876004875664E-2</c:v>
                </c:pt>
                <c:pt idx="2">
                  <c:v>8.8088835946744437E-2</c:v>
                </c:pt>
              </c:numCache>
            </c:numRef>
          </c:val>
          <c:extLst>
            <c:ext xmlns:c16="http://schemas.microsoft.com/office/drawing/2014/chart" uri="{C3380CC4-5D6E-409C-BE32-E72D297353CC}">
              <c16:uniqueId val="{00000000-D826-48BD-A2B3-B6EF505CA68C}"/>
            </c:ext>
          </c:extLst>
        </c:ser>
        <c:ser>
          <c:idx val="1"/>
          <c:order val="1"/>
          <c:tx>
            <c:strRef>
              <c:f>Sheet1!$C$1</c:f>
              <c:strCache>
                <c:ptCount val="1"/>
                <c:pt idx="0">
                  <c:v>Growth v Last Month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1.4677203288533169E-2</c:v>
                </c:pt>
                <c:pt idx="1">
                  <c:v>1.2309411605409881E-2</c:v>
                </c:pt>
                <c:pt idx="2">
                  <c:v>2.2692832511463035E-2</c:v>
                </c:pt>
              </c:numCache>
            </c:numRef>
          </c:val>
          <c:extLst>
            <c:ext xmlns:c16="http://schemas.microsoft.com/office/drawing/2014/chart" uri="{C3380CC4-5D6E-409C-BE32-E72D297353CC}">
              <c16:uniqueId val="{00000001-D826-48BD-A2B3-B6EF505CA68C}"/>
            </c:ext>
          </c:extLst>
        </c:ser>
        <c:dLbls>
          <c:showLegendKey val="0"/>
          <c:showVal val="1"/>
          <c:showCatName val="0"/>
          <c:showSerName val="0"/>
          <c:showPercent val="0"/>
          <c:showBubbleSize val="0"/>
        </c:dLbls>
        <c:gapWidth val="219"/>
        <c:overlap val="-27"/>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300"/>
        <c:noMultiLvlLbl val="0"/>
      </c:catAx>
      <c:valAx>
        <c:axId val="218605056"/>
        <c:scaling>
          <c:orientation val="minMax"/>
          <c:max val="0.12000000000000001"/>
          <c:min val="0"/>
        </c:scaling>
        <c:delete val="1"/>
        <c:axPos val="l"/>
        <c:numFmt formatCode="0%" sourceLinked="0"/>
        <c:majorTickMark val="out"/>
        <c:minorTickMark val="none"/>
        <c:tickLblPos val="nextTo"/>
        <c:crossAx val="218603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5902952402175"/>
          <c:y val="9.6352878174275874E-2"/>
          <c:w val="0.89644097047597826"/>
          <c:h val="0.75556216180398372"/>
        </c:manualLayout>
      </c:layout>
      <c:barChart>
        <c:barDir val="col"/>
        <c:grouping val="clustered"/>
        <c:varyColors val="0"/>
        <c:ser>
          <c:idx val="0"/>
          <c:order val="0"/>
          <c:tx>
            <c:strRef>
              <c:f>Sheet1!$B$1</c:f>
              <c:strCache>
                <c:ptCount val="1"/>
                <c:pt idx="0">
                  <c:v>New Shoppers</c:v>
                </c:pt>
              </c:strCache>
            </c:strRef>
          </c:tx>
          <c:spPr>
            <a:solidFill>
              <a:schemeClr val="bg2"/>
            </a:solidFill>
            <a:ln>
              <a:noFill/>
            </a:ln>
            <a:effectLst/>
          </c:spPr>
          <c:invertIfNegative val="0"/>
          <c:dLbls>
            <c:delete val="1"/>
          </c:dLbls>
          <c:cat>
            <c:strRef>
              <c:f>Sheet1!$A$2:$A$12</c:f>
              <c:strCache>
                <c:ptCount val="11"/>
                <c:pt idx="0">
                  <c:v>Tesco</c:v>
                </c:pt>
                <c:pt idx="1">
                  <c:v>Sainsburys</c:v>
                </c:pt>
                <c:pt idx="2">
                  <c:v>Coop</c:v>
                </c:pt>
                <c:pt idx="3">
                  <c:v>M&amp;S</c:v>
                </c:pt>
                <c:pt idx="4">
                  <c:v>Morrisons</c:v>
                </c:pt>
                <c:pt idx="5">
                  <c:v>ASDA</c:v>
                </c:pt>
                <c:pt idx="6">
                  <c:v>Waitrose</c:v>
                </c:pt>
                <c:pt idx="7">
                  <c:v>Iceland</c:v>
                </c:pt>
                <c:pt idx="8">
                  <c:v>Ocado</c:v>
                </c:pt>
                <c:pt idx="9">
                  <c:v>Lidl</c:v>
                </c:pt>
                <c:pt idx="10">
                  <c:v>Aldi </c:v>
                </c:pt>
              </c:strCache>
            </c:strRef>
          </c:cat>
          <c:val>
            <c:numRef>
              <c:f>Sheet1!$B$2:$B$12</c:f>
              <c:numCache>
                <c:formatCode>0.0%</c:formatCode>
                <c:ptCount val="11"/>
                <c:pt idx="0">
                  <c:v>1.2337989733188559E-2</c:v>
                </c:pt>
                <c:pt idx="1">
                  <c:v>3.586457420977629E-3</c:v>
                </c:pt>
                <c:pt idx="2">
                  <c:v>-1.1027791308323764E-2</c:v>
                </c:pt>
                <c:pt idx="3">
                  <c:v>1.1361787225961484E-2</c:v>
                </c:pt>
                <c:pt idx="4">
                  <c:v>3.3800875488128268E-2</c:v>
                </c:pt>
                <c:pt idx="5">
                  <c:v>2.8336668028997147E-2</c:v>
                </c:pt>
                <c:pt idx="6">
                  <c:v>-4.4271210240793168E-2</c:v>
                </c:pt>
                <c:pt idx="7">
                  <c:v>-3.4602317806909366E-2</c:v>
                </c:pt>
                <c:pt idx="8">
                  <c:v>1.5949402792925227E-4</c:v>
                </c:pt>
                <c:pt idx="9">
                  <c:v>-6.6204183606731748E-3</c:v>
                </c:pt>
                <c:pt idx="10">
                  <c:v>-3.4439844254893548E-2</c:v>
                </c:pt>
              </c:numCache>
            </c:numRef>
          </c:val>
          <c:extLst>
            <c:ext xmlns:c16="http://schemas.microsoft.com/office/drawing/2014/chart" uri="{C3380CC4-5D6E-409C-BE32-E72D297353CC}">
              <c16:uniqueId val="{00000000-0FB2-4775-84E6-835214C9350B}"/>
            </c:ext>
          </c:extLst>
        </c:ser>
        <c:ser>
          <c:idx val="1"/>
          <c:order val="1"/>
          <c:tx>
            <c:strRef>
              <c:f>Sheet1!$C$1</c:f>
              <c:strCache>
                <c:ptCount val="1"/>
                <c:pt idx="0">
                  <c:v>Visits</c:v>
                </c:pt>
              </c:strCache>
            </c:strRef>
          </c:tx>
          <c:spPr>
            <a:solidFill>
              <a:schemeClr val="accent1"/>
            </a:solidFill>
            <a:ln>
              <a:noFill/>
            </a:ln>
            <a:effectLst/>
          </c:spPr>
          <c:invertIfNegative val="0"/>
          <c:dLbls>
            <c:delete val="1"/>
          </c:dLbls>
          <c:cat>
            <c:strRef>
              <c:f>Sheet1!$A$2:$A$12</c:f>
              <c:strCache>
                <c:ptCount val="11"/>
                <c:pt idx="0">
                  <c:v>Tesco</c:v>
                </c:pt>
                <c:pt idx="1">
                  <c:v>Sainsburys</c:v>
                </c:pt>
                <c:pt idx="2">
                  <c:v>Coop</c:v>
                </c:pt>
                <c:pt idx="3">
                  <c:v>M&amp;S</c:v>
                </c:pt>
                <c:pt idx="4">
                  <c:v>Morrisons</c:v>
                </c:pt>
                <c:pt idx="5">
                  <c:v>ASDA</c:v>
                </c:pt>
                <c:pt idx="6">
                  <c:v>Waitrose</c:v>
                </c:pt>
                <c:pt idx="7">
                  <c:v>Iceland</c:v>
                </c:pt>
                <c:pt idx="8">
                  <c:v>Ocado</c:v>
                </c:pt>
                <c:pt idx="9">
                  <c:v>Lidl</c:v>
                </c:pt>
                <c:pt idx="10">
                  <c:v>Aldi </c:v>
                </c:pt>
              </c:strCache>
            </c:strRef>
          </c:cat>
          <c:val>
            <c:numRef>
              <c:f>Sheet1!$C$2:$C$12</c:f>
              <c:numCache>
                <c:formatCode>0.0%</c:formatCode>
                <c:ptCount val="11"/>
                <c:pt idx="0">
                  <c:v>9.7077786191401838E-3</c:v>
                </c:pt>
                <c:pt idx="1">
                  <c:v>-2.9575268725048232E-2</c:v>
                </c:pt>
                <c:pt idx="2">
                  <c:v>6.0210100678843581E-3</c:v>
                </c:pt>
                <c:pt idx="3">
                  <c:v>-4.4574153550873352E-2</c:v>
                </c:pt>
                <c:pt idx="4">
                  <c:v>9.3470472534860072E-3</c:v>
                </c:pt>
                <c:pt idx="5">
                  <c:v>1.0864486878798374E-2</c:v>
                </c:pt>
                <c:pt idx="6">
                  <c:v>-8.3437100289593058E-2</c:v>
                </c:pt>
                <c:pt idx="7">
                  <c:v>-7.0772803630070324E-2</c:v>
                </c:pt>
                <c:pt idx="8">
                  <c:v>-1.2281068208869428E-2</c:v>
                </c:pt>
                <c:pt idx="9">
                  <c:v>-8.5403689691430196E-2</c:v>
                </c:pt>
                <c:pt idx="10">
                  <c:v>-0.10636753565855994</c:v>
                </c:pt>
              </c:numCache>
            </c:numRef>
          </c:val>
          <c:extLst>
            <c:ext xmlns:c16="http://schemas.microsoft.com/office/drawing/2014/chart" uri="{C3380CC4-5D6E-409C-BE32-E72D297353CC}">
              <c16:uniqueId val="{00000001-0FB2-4775-84E6-835214C9350B}"/>
            </c:ext>
          </c:extLst>
        </c:ser>
        <c:ser>
          <c:idx val="2"/>
          <c:order val="2"/>
          <c:tx>
            <c:strRef>
              <c:f>Sheet1!$D$1</c:f>
              <c:strCache>
                <c:ptCount val="1"/>
                <c:pt idx="0">
                  <c:v>Spend Per Visit</c:v>
                </c:pt>
              </c:strCache>
            </c:strRef>
          </c:tx>
          <c:spPr>
            <a:solidFill>
              <a:schemeClr val="accent2"/>
            </a:solidFill>
            <a:ln>
              <a:noFill/>
            </a:ln>
            <a:effectLst/>
          </c:spPr>
          <c:invertIfNegative val="0"/>
          <c:dLbls>
            <c:delete val="1"/>
          </c:dLbls>
          <c:cat>
            <c:strRef>
              <c:f>Sheet1!$A$2:$A$12</c:f>
              <c:strCache>
                <c:ptCount val="11"/>
                <c:pt idx="0">
                  <c:v>Tesco</c:v>
                </c:pt>
                <c:pt idx="1">
                  <c:v>Sainsburys</c:v>
                </c:pt>
                <c:pt idx="2">
                  <c:v>Coop</c:v>
                </c:pt>
                <c:pt idx="3">
                  <c:v>M&amp;S</c:v>
                </c:pt>
                <c:pt idx="4">
                  <c:v>Morrisons</c:v>
                </c:pt>
                <c:pt idx="5">
                  <c:v>ASDA</c:v>
                </c:pt>
                <c:pt idx="6">
                  <c:v>Waitrose</c:v>
                </c:pt>
                <c:pt idx="7">
                  <c:v>Iceland</c:v>
                </c:pt>
                <c:pt idx="8">
                  <c:v>Ocado</c:v>
                </c:pt>
                <c:pt idx="9">
                  <c:v>Lidl</c:v>
                </c:pt>
                <c:pt idx="10">
                  <c:v>Aldi </c:v>
                </c:pt>
              </c:strCache>
            </c:strRef>
          </c:cat>
          <c:val>
            <c:numRef>
              <c:f>Sheet1!$D$2:$D$12</c:f>
              <c:numCache>
                <c:formatCode>0.0%</c:formatCode>
                <c:ptCount val="11"/>
                <c:pt idx="0">
                  <c:v>2.7939042089985433E-2</c:v>
                </c:pt>
                <c:pt idx="1">
                  <c:v>6.4071370640713665E-2</c:v>
                </c:pt>
                <c:pt idx="2">
                  <c:v>2.3758099352051865E-2</c:v>
                </c:pt>
                <c:pt idx="3">
                  <c:v>6.6316480630334684E-2</c:v>
                </c:pt>
                <c:pt idx="4">
                  <c:v>8.0919931856899829E-3</c:v>
                </c:pt>
                <c:pt idx="5">
                  <c:v>3.8340885325898189E-3</c:v>
                </c:pt>
                <c:pt idx="6">
                  <c:v>0.10387596899224794</c:v>
                </c:pt>
                <c:pt idx="7">
                  <c:v>6.0851926977687709E-2</c:v>
                </c:pt>
                <c:pt idx="8">
                  <c:v>-1.8241667809628326E-2</c:v>
                </c:pt>
                <c:pt idx="9">
                  <c:v>1.1190689346463722E-2</c:v>
                </c:pt>
                <c:pt idx="10">
                  <c:v>8.3745717548533438E-3</c:v>
                </c:pt>
              </c:numCache>
            </c:numRef>
          </c:val>
          <c:extLst>
            <c:ext xmlns:c16="http://schemas.microsoft.com/office/drawing/2014/chart" uri="{C3380CC4-5D6E-409C-BE32-E72D297353CC}">
              <c16:uniqueId val="{00000002-0FB2-4775-84E6-835214C9350B}"/>
            </c:ext>
          </c:extLst>
        </c:ser>
        <c:dLbls>
          <c:showLegendKey val="0"/>
          <c:showVal val="1"/>
          <c:showCatName val="0"/>
          <c:showSerName val="0"/>
          <c:showPercent val="0"/>
          <c:showBubbleSize val="0"/>
        </c:dLbls>
        <c:gapWidth val="74"/>
        <c:overlap val="3"/>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5056"/>
        <c:crosses val="autoZero"/>
        <c:auto val="1"/>
        <c:lblAlgn val="ctr"/>
        <c:lblOffset val="100"/>
        <c:noMultiLvlLbl val="0"/>
      </c:catAx>
      <c:valAx>
        <c:axId val="2186050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8603520"/>
        <c:crosses val="autoZero"/>
        <c:crossBetween val="between"/>
        <c:majorUnit val="5.000000000000001E-2"/>
      </c:valAx>
      <c:spPr>
        <a:noFill/>
        <a:ln>
          <a:noFill/>
        </a:ln>
        <a:effectLst/>
      </c:spPr>
    </c:plotArea>
    <c:legend>
      <c:legendPos val="b"/>
      <c:layout>
        <c:manualLayout>
          <c:xMode val="edge"/>
          <c:yMode val="edge"/>
          <c:x val="0.56022928748634848"/>
          <c:y val="6.7402047823449843E-2"/>
          <c:w val="0.41976155824708328"/>
          <c:h val="7.2812204379542569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01328740157486E-2"/>
          <c:y val="0.21995122365848715"/>
          <c:w val="0.91497367125984252"/>
          <c:h val="0.57810138417580403"/>
        </c:manualLayout>
      </c:layout>
      <c:barChart>
        <c:barDir val="col"/>
        <c:grouping val="clustered"/>
        <c:varyColors val="0"/>
        <c:ser>
          <c:idx val="0"/>
          <c:order val="0"/>
          <c:tx>
            <c:strRef>
              <c:f>Sheet1!$B$1</c:f>
              <c:strCache>
                <c:ptCount val="1"/>
                <c:pt idx="0">
                  <c:v>Discounters</c:v>
                </c:pt>
              </c:strCache>
            </c:strRef>
          </c:tx>
          <c:spPr>
            <a:solidFill>
              <a:srgbClr val="675895"/>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9-4A6F-A276-DF804707D17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Sheet1!$A$2:$A$58</c:f>
              <c:strCache>
                <c:ptCount val="14"/>
                <c:pt idx="0">
                  <c:v>23-Apr-22</c:v>
                </c:pt>
                <c:pt idx="1">
                  <c:v>21-May-22</c:v>
                </c:pt>
                <c:pt idx="2">
                  <c:v>18-Jun-22</c:v>
                </c:pt>
                <c:pt idx="3">
                  <c:v>16-Jul-22</c:v>
                </c:pt>
                <c:pt idx="4">
                  <c:v>13-Aug-22</c:v>
                </c:pt>
                <c:pt idx="5">
                  <c:v>10-Sep-22</c:v>
                </c:pt>
                <c:pt idx="6">
                  <c:v>08-Oct-22</c:v>
                </c:pt>
                <c:pt idx="7">
                  <c:v>05-Nov-22</c:v>
                </c:pt>
                <c:pt idx="8">
                  <c:v>03-Dec-22</c:v>
                </c:pt>
                <c:pt idx="9">
                  <c:v>31-Dec-22</c:v>
                </c:pt>
                <c:pt idx="10">
                  <c:v>28-Jan-23</c:v>
                </c:pt>
                <c:pt idx="11">
                  <c:v> 25-Feb-23</c:v>
                </c:pt>
                <c:pt idx="12">
                  <c:v> 25-Mar-23</c:v>
                </c:pt>
                <c:pt idx="13">
                  <c:v> 22-Apr-23</c:v>
                </c:pt>
              </c:strCache>
            </c:strRef>
          </c:cat>
          <c:val>
            <c:numRef>
              <c:f>Sheet1!$B$2:$B$58</c:f>
              <c:numCache>
                <c:formatCode>0.0%</c:formatCode>
                <c:ptCount val="14"/>
                <c:pt idx="0">
                  <c:v>0.19509353012011121</c:v>
                </c:pt>
                <c:pt idx="1">
                  <c:v>0.19495263639860572</c:v>
                </c:pt>
                <c:pt idx="2">
                  <c:v>0.1909126225396704</c:v>
                </c:pt>
                <c:pt idx="3">
                  <c:v>0.19035253950877601</c:v>
                </c:pt>
                <c:pt idx="4">
                  <c:v>0.18429279919299291</c:v>
                </c:pt>
                <c:pt idx="5">
                  <c:v>0.18421882968671716</c:v>
                </c:pt>
                <c:pt idx="6">
                  <c:v>0.18619673448167712</c:v>
                </c:pt>
                <c:pt idx="7">
                  <c:v>0.19184932380381542</c:v>
                </c:pt>
                <c:pt idx="8">
                  <c:v>0.19320436384127398</c:v>
                </c:pt>
                <c:pt idx="9">
                  <c:v>0.18971894367290115</c:v>
                </c:pt>
                <c:pt idx="10">
                  <c:v>0.19743475453676398</c:v>
                </c:pt>
                <c:pt idx="11">
                  <c:v>0.20669301594981099</c:v>
                </c:pt>
                <c:pt idx="12">
                  <c:v>0.2217800808671658</c:v>
                </c:pt>
                <c:pt idx="13">
                  <c:v>0.21597774284728838</c:v>
                </c:pt>
              </c:numCache>
            </c:numRef>
          </c:val>
          <c:extLst>
            <c:ext xmlns:c16="http://schemas.microsoft.com/office/drawing/2014/chart" uri="{C3380CC4-5D6E-409C-BE32-E72D297353CC}">
              <c16:uniqueId val="{00000000-C899-4A6F-A276-DF804707D178}"/>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Big 4 Supermarkets</c:v>
                </c:pt>
              </c:strCache>
            </c:strRef>
          </c:tx>
          <c:spPr>
            <a:ln w="28575" cap="rnd">
              <a:solidFill>
                <a:schemeClr val="accent2"/>
              </a:solidFill>
              <a:round/>
            </a:ln>
            <a:effectLst/>
          </c:spPr>
          <c:marker>
            <c:symbol val="none"/>
          </c:marker>
          <c:cat>
            <c:strRef>
              <c:f>Sheet1!$A$2:$A$58</c:f>
              <c:strCache>
                <c:ptCount val="14"/>
                <c:pt idx="0">
                  <c:v>23-Apr-22</c:v>
                </c:pt>
                <c:pt idx="1">
                  <c:v>21-May-22</c:v>
                </c:pt>
                <c:pt idx="2">
                  <c:v>18-Jun-22</c:v>
                </c:pt>
                <c:pt idx="3">
                  <c:v>16-Jul-22</c:v>
                </c:pt>
                <c:pt idx="4">
                  <c:v>13-Aug-22</c:v>
                </c:pt>
                <c:pt idx="5">
                  <c:v>10-Sep-22</c:v>
                </c:pt>
                <c:pt idx="6">
                  <c:v>08-Oct-22</c:v>
                </c:pt>
                <c:pt idx="7">
                  <c:v>05-Nov-22</c:v>
                </c:pt>
                <c:pt idx="8">
                  <c:v>03-Dec-22</c:v>
                </c:pt>
                <c:pt idx="9">
                  <c:v>31-Dec-22</c:v>
                </c:pt>
                <c:pt idx="10">
                  <c:v>28-Jan-23</c:v>
                </c:pt>
                <c:pt idx="11">
                  <c:v> 25-Feb-23</c:v>
                </c:pt>
                <c:pt idx="12">
                  <c:v> 25-Mar-23</c:v>
                </c:pt>
                <c:pt idx="13">
                  <c:v> 22-Apr-23</c:v>
                </c:pt>
              </c:strCache>
            </c:strRef>
          </c:cat>
          <c:val>
            <c:numRef>
              <c:f>Sheet1!$C$2:$C$58</c:f>
              <c:numCache>
                <c:formatCode>0.0%</c:formatCode>
                <c:ptCount val="14"/>
                <c:pt idx="0">
                  <c:v>0.61478512680299591</c:v>
                </c:pt>
                <c:pt idx="1">
                  <c:v>0.61289210692075169</c:v>
                </c:pt>
                <c:pt idx="2">
                  <c:v>0.61515874315367003</c:v>
                </c:pt>
                <c:pt idx="3">
                  <c:v>0.61413567374329991</c:v>
                </c:pt>
                <c:pt idx="4">
                  <c:v>0.61891662928014113</c:v>
                </c:pt>
                <c:pt idx="5">
                  <c:v>0.61982340086029375</c:v>
                </c:pt>
                <c:pt idx="6">
                  <c:v>0.62067036350125482</c:v>
                </c:pt>
                <c:pt idx="7">
                  <c:v>0.61866311081168168</c:v>
                </c:pt>
                <c:pt idx="8">
                  <c:v>0.62023245361172252</c:v>
                </c:pt>
                <c:pt idx="9">
                  <c:v>0.62425572555862141</c:v>
                </c:pt>
                <c:pt idx="10">
                  <c:v>0.61866598518815619</c:v>
                </c:pt>
                <c:pt idx="11">
                  <c:v>0.61006773038938078</c:v>
                </c:pt>
                <c:pt idx="12">
                  <c:v>0.5972410296085281</c:v>
                </c:pt>
                <c:pt idx="13">
                  <c:v>0.60193035783874993</c:v>
                </c:pt>
              </c:numCache>
            </c:numRef>
          </c:val>
          <c:smooth val="1"/>
          <c:extLst>
            <c:ext xmlns:c16="http://schemas.microsoft.com/office/drawing/2014/chart" uri="{C3380CC4-5D6E-409C-BE32-E72D297353CC}">
              <c16:uniqueId val="{00000001-C899-4A6F-A276-DF804707D178}"/>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20588296"/>
        <c:crosses val="autoZero"/>
        <c:auto val="1"/>
        <c:lblAlgn val="ctr"/>
        <c:lblOffset val="100"/>
        <c:noMultiLvlLbl val="0"/>
      </c:catAx>
      <c:valAx>
        <c:axId val="520588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2.0000000000000004E-2"/>
      </c:valAx>
      <c:valAx>
        <c:axId val="63110573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1.0000000000000002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14368726903716E-2"/>
          <c:y val="0.10553413900030553"/>
          <c:w val="0.9085414728063852"/>
          <c:h val="0.67733728868652454"/>
        </c:manualLayout>
      </c:layout>
      <c:lineChart>
        <c:grouping val="standard"/>
        <c:varyColors val="0"/>
        <c:ser>
          <c:idx val="0"/>
          <c:order val="0"/>
          <c:tx>
            <c:strRef>
              <c:f>Sheet1!$B$1</c:f>
              <c:strCache>
                <c:ptCount val="1"/>
                <c:pt idx="0">
                  <c:v>% on Offer</c:v>
                </c:pt>
              </c:strCache>
            </c:strRef>
          </c:tx>
          <c:spPr>
            <a:ln w="28575" cap="rnd">
              <a:solidFill>
                <a:schemeClr val="accent1"/>
              </a:solidFill>
              <a:round/>
            </a:ln>
            <a:effectLst/>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0-1A38-40CC-9010-C6CB523B1D57}"/>
                </c:ext>
              </c:extLst>
            </c:dLbl>
            <c:dLbl>
              <c:idx val="11"/>
              <c:delete val="1"/>
              <c:extLst>
                <c:ext xmlns:c15="http://schemas.microsoft.com/office/drawing/2012/chart" uri="{CE6537A1-D6FC-4f65-9D91-7224C49458BB}"/>
                <c:ext xmlns:c16="http://schemas.microsoft.com/office/drawing/2014/chart" uri="{C3380CC4-5D6E-409C-BE32-E72D297353CC}">
                  <c16:uniqueId val="{00000000-94A7-4407-99CE-979EF552C468}"/>
                </c:ext>
              </c:extLst>
            </c:dLbl>
            <c:dLbl>
              <c:idx val="12"/>
              <c:layout>
                <c:manualLayout>
                  <c:x val="-3.009593011318824E-2"/>
                  <c:y val="-2.8380095821929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4-47DF-80F4-CBF792205DC8}"/>
                </c:ext>
              </c:extLst>
            </c:dLbl>
            <c:dLbl>
              <c:idx val="24"/>
              <c:delete val="1"/>
              <c:extLst>
                <c:ext xmlns:c15="http://schemas.microsoft.com/office/drawing/2012/chart" uri="{CE6537A1-D6FC-4f65-9D91-7224C49458BB}"/>
                <c:ext xmlns:c16="http://schemas.microsoft.com/office/drawing/2014/chart" uri="{C3380CC4-5D6E-409C-BE32-E72D297353CC}">
                  <c16:uniqueId val="{00000001-1A38-40CC-9010-C6CB523B1D57}"/>
                </c:ext>
              </c:extLst>
            </c:dLbl>
            <c:dLbl>
              <c:idx val="2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4-47DF-80F4-CBF792205DC8}"/>
                </c:ext>
              </c:extLst>
            </c:dLbl>
            <c:numFmt formatCode="0%" sourceLinked="0"/>
            <c:spPr>
              <a:solidFill>
                <a:schemeClr val="bg2"/>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Sheet1!$A$2:$A$193</c:f>
              <c:strCache>
                <c:ptCount val="26"/>
                <c:pt idx="0">
                  <c:v>22-May-21</c:v>
                </c:pt>
                <c:pt idx="1">
                  <c:v>19-Jun-21</c:v>
                </c:pt>
                <c:pt idx="2">
                  <c:v>17-Jul-21</c:v>
                </c:pt>
                <c:pt idx="3">
                  <c:v>14-Aug-21</c:v>
                </c:pt>
                <c:pt idx="4">
                  <c:v>11-Sep-21</c:v>
                </c:pt>
                <c:pt idx="5">
                  <c:v>09-Oct-21</c:v>
                </c:pt>
                <c:pt idx="6">
                  <c:v>06-Nov-21</c:v>
                </c:pt>
                <c:pt idx="7">
                  <c:v>04-Dec-21</c:v>
                </c:pt>
                <c:pt idx="8">
                  <c:v>01-Jan-22</c:v>
                </c:pt>
                <c:pt idx="9">
                  <c:v>29-Jan-22</c:v>
                </c:pt>
                <c:pt idx="10">
                  <c:v>26-Feb-22</c:v>
                </c:pt>
                <c:pt idx="11">
                  <c:v>26-Mar-22</c:v>
                </c:pt>
                <c:pt idx="12">
                  <c:v>23-Apr-22</c:v>
                </c:pt>
                <c:pt idx="13">
                  <c:v>21-May-22</c:v>
                </c:pt>
                <c:pt idx="14">
                  <c:v>18-Jun-22</c:v>
                </c:pt>
                <c:pt idx="15">
                  <c:v>16-Jul-22</c:v>
                </c:pt>
                <c:pt idx="16">
                  <c:v>13-Aug-22</c:v>
                </c:pt>
                <c:pt idx="17">
                  <c:v>10-Sep-22</c:v>
                </c:pt>
                <c:pt idx="18">
                  <c:v>08-Oct-22</c:v>
                </c:pt>
                <c:pt idx="19">
                  <c:v>05-Nov-22</c:v>
                </c:pt>
                <c:pt idx="20">
                  <c:v>03-Dec-22</c:v>
                </c:pt>
                <c:pt idx="21">
                  <c:v>31-Dec-22</c:v>
                </c:pt>
                <c:pt idx="22">
                  <c:v>28-Jan-23</c:v>
                </c:pt>
                <c:pt idx="23">
                  <c:v>25-Feb-23</c:v>
                </c:pt>
                <c:pt idx="24">
                  <c:v> 25-Mar-23</c:v>
                </c:pt>
                <c:pt idx="25">
                  <c:v>22-Apr-22</c:v>
                </c:pt>
              </c:strCache>
            </c:strRef>
          </c:cat>
          <c:val>
            <c:numRef>
              <c:f>Sheet1!$B$2:$B$193</c:f>
              <c:numCache>
                <c:formatCode>0.0%</c:formatCode>
                <c:ptCount val="26"/>
                <c:pt idx="0">
                  <c:v>0.20623048848938758</c:v>
                </c:pt>
                <c:pt idx="1">
                  <c:v>0.2129211649884343</c:v>
                </c:pt>
                <c:pt idx="2">
                  <c:v>0.207406715276724</c:v>
                </c:pt>
                <c:pt idx="3">
                  <c:v>0.19470214370175276</c:v>
                </c:pt>
                <c:pt idx="4">
                  <c:v>0.1982932490562952</c:v>
                </c:pt>
                <c:pt idx="5">
                  <c:v>0.19997225373228431</c:v>
                </c:pt>
                <c:pt idx="6">
                  <c:v>0.20284173734854918</c:v>
                </c:pt>
                <c:pt idx="7">
                  <c:v>0.21760850587235897</c:v>
                </c:pt>
                <c:pt idx="8">
                  <c:v>0.22214385767573908</c:v>
                </c:pt>
                <c:pt idx="9">
                  <c:v>0.19179286944544222</c:v>
                </c:pt>
                <c:pt idx="10">
                  <c:v>0.19847306819035027</c:v>
                </c:pt>
                <c:pt idx="11">
                  <c:v>0.19831000378485811</c:v>
                </c:pt>
                <c:pt idx="12">
                  <c:v>0.21440866225737623</c:v>
                </c:pt>
                <c:pt idx="13">
                  <c:v>0.20392618100595727</c:v>
                </c:pt>
                <c:pt idx="14">
                  <c:v>0.2179660091228115</c:v>
                </c:pt>
                <c:pt idx="15">
                  <c:v>0.20412462436512038</c:v>
                </c:pt>
                <c:pt idx="16">
                  <c:v>0.20304428188939105</c:v>
                </c:pt>
                <c:pt idx="17">
                  <c:v>0.2078765228432585</c:v>
                </c:pt>
                <c:pt idx="18">
                  <c:v>0.20392171176082</c:v>
                </c:pt>
                <c:pt idx="19">
                  <c:v>0.20762209740057155</c:v>
                </c:pt>
                <c:pt idx="20">
                  <c:v>0.22579226175426889</c:v>
                </c:pt>
                <c:pt idx="21">
                  <c:v>0.22880309167670737</c:v>
                </c:pt>
                <c:pt idx="22">
                  <c:v>0.19324204292335811</c:v>
                </c:pt>
                <c:pt idx="23">
                  <c:v>0.20078219164111533</c:v>
                </c:pt>
                <c:pt idx="24">
                  <c:v>0.20196591485781765</c:v>
                </c:pt>
                <c:pt idx="25">
                  <c:v>0.22953651561998331</c:v>
                </c:pt>
              </c:numCache>
            </c:numRef>
          </c:val>
          <c:smooth val="1"/>
          <c:extLst>
            <c:ext xmlns:c16="http://schemas.microsoft.com/office/drawing/2014/chart" uri="{C3380CC4-5D6E-409C-BE32-E72D297353CC}">
              <c16:uniqueId val="{00000002-18D4-47DF-80F4-CBF792205DC8}"/>
            </c:ext>
          </c:extLst>
        </c:ser>
        <c:ser>
          <c:idx val="1"/>
          <c:order val="1"/>
          <c:tx>
            <c:strRef>
              <c:f>Sheet1!$C$1</c:f>
              <c:strCache>
                <c:ptCount val="1"/>
                <c:pt idx="0">
                  <c:v>Annual Average</c:v>
                </c:pt>
              </c:strCache>
            </c:strRef>
          </c:tx>
          <c:spPr>
            <a:ln w="28575" cap="rnd">
              <a:solidFill>
                <a:schemeClr val="accent2"/>
              </a:solidFill>
              <a:round/>
            </a:ln>
            <a:effectLst/>
          </c:spPr>
          <c:marker>
            <c:symbol val="none"/>
          </c:marker>
          <c:cat>
            <c:strRef>
              <c:f>Sheet1!$A$2:$A$193</c:f>
              <c:strCache>
                <c:ptCount val="26"/>
                <c:pt idx="0">
                  <c:v>22-May-21</c:v>
                </c:pt>
                <c:pt idx="1">
                  <c:v>19-Jun-21</c:v>
                </c:pt>
                <c:pt idx="2">
                  <c:v>17-Jul-21</c:v>
                </c:pt>
                <c:pt idx="3">
                  <c:v>14-Aug-21</c:v>
                </c:pt>
                <c:pt idx="4">
                  <c:v>11-Sep-21</c:v>
                </c:pt>
                <c:pt idx="5">
                  <c:v>09-Oct-21</c:v>
                </c:pt>
                <c:pt idx="6">
                  <c:v>06-Nov-21</c:v>
                </c:pt>
                <c:pt idx="7">
                  <c:v>04-Dec-21</c:v>
                </c:pt>
                <c:pt idx="8">
                  <c:v>01-Jan-22</c:v>
                </c:pt>
                <c:pt idx="9">
                  <c:v>29-Jan-22</c:v>
                </c:pt>
                <c:pt idx="10">
                  <c:v>26-Feb-22</c:v>
                </c:pt>
                <c:pt idx="11">
                  <c:v>26-Mar-22</c:v>
                </c:pt>
                <c:pt idx="12">
                  <c:v>23-Apr-22</c:v>
                </c:pt>
                <c:pt idx="13">
                  <c:v>21-May-22</c:v>
                </c:pt>
                <c:pt idx="14">
                  <c:v>18-Jun-22</c:v>
                </c:pt>
                <c:pt idx="15">
                  <c:v>16-Jul-22</c:v>
                </c:pt>
                <c:pt idx="16">
                  <c:v>13-Aug-22</c:v>
                </c:pt>
                <c:pt idx="17">
                  <c:v>10-Sep-22</c:v>
                </c:pt>
                <c:pt idx="18">
                  <c:v>08-Oct-22</c:v>
                </c:pt>
                <c:pt idx="19">
                  <c:v>05-Nov-22</c:v>
                </c:pt>
                <c:pt idx="20">
                  <c:v>03-Dec-22</c:v>
                </c:pt>
                <c:pt idx="21">
                  <c:v>31-Dec-22</c:v>
                </c:pt>
                <c:pt idx="22">
                  <c:v>28-Jan-23</c:v>
                </c:pt>
                <c:pt idx="23">
                  <c:v>25-Feb-23</c:v>
                </c:pt>
                <c:pt idx="24">
                  <c:v> 25-Mar-23</c:v>
                </c:pt>
                <c:pt idx="25">
                  <c:v>22-Apr-22</c:v>
                </c:pt>
              </c:strCache>
            </c:strRef>
          </c:cat>
          <c:val>
            <c:numRef>
              <c:f>Sheet1!$C$2:$C$193</c:f>
              <c:numCache>
                <c:formatCode>0.0%</c:formatCode>
                <c:ptCount val="26"/>
                <c:pt idx="0">
                  <c:v>0.20627717710312071</c:v>
                </c:pt>
                <c:pt idx="1">
                  <c:v>0.20627717710312071</c:v>
                </c:pt>
                <c:pt idx="2">
                  <c:v>0.20627717710312071</c:v>
                </c:pt>
                <c:pt idx="3">
                  <c:v>0.20627717710312071</c:v>
                </c:pt>
                <c:pt idx="4">
                  <c:v>0.20627717710312071</c:v>
                </c:pt>
                <c:pt idx="5">
                  <c:v>0.20627717710312071</c:v>
                </c:pt>
                <c:pt idx="6">
                  <c:v>0.20627717710312071</c:v>
                </c:pt>
                <c:pt idx="7">
                  <c:v>0.20627717710312071</c:v>
                </c:pt>
                <c:pt idx="8">
                  <c:v>0.20627717710312071</c:v>
                </c:pt>
                <c:pt idx="9">
                  <c:v>0.20893864879488655</c:v>
                </c:pt>
                <c:pt idx="10">
                  <c:v>0.20893864879488655</c:v>
                </c:pt>
                <c:pt idx="11">
                  <c:v>0.20893864879488655</c:v>
                </c:pt>
                <c:pt idx="12">
                  <c:v>0.20893864879488655</c:v>
                </c:pt>
                <c:pt idx="13">
                  <c:v>0.20893864879488655</c:v>
                </c:pt>
                <c:pt idx="14">
                  <c:v>0.20893864879488655</c:v>
                </c:pt>
                <c:pt idx="15">
                  <c:v>0.20893864879488655</c:v>
                </c:pt>
                <c:pt idx="16">
                  <c:v>0.20893864879488655</c:v>
                </c:pt>
                <c:pt idx="17">
                  <c:v>0.20893864879488655</c:v>
                </c:pt>
                <c:pt idx="18">
                  <c:v>0.20893864879488655</c:v>
                </c:pt>
                <c:pt idx="19">
                  <c:v>0.20893864879488655</c:v>
                </c:pt>
                <c:pt idx="20">
                  <c:v>0.20893864879488655</c:v>
                </c:pt>
                <c:pt idx="21">
                  <c:v>0.20893864879488655</c:v>
                </c:pt>
                <c:pt idx="22">
                  <c:v>0.20675702986730418</c:v>
                </c:pt>
                <c:pt idx="23">
                  <c:v>0.20675702986730418</c:v>
                </c:pt>
                <c:pt idx="24">
                  <c:v>0.20675702986730418</c:v>
                </c:pt>
                <c:pt idx="25">
                  <c:v>0.20675702986730418</c:v>
                </c:pt>
              </c:numCache>
            </c:numRef>
          </c:val>
          <c:smooth val="0"/>
          <c:extLst>
            <c:ext xmlns:c16="http://schemas.microsoft.com/office/drawing/2014/chart" uri="{C3380CC4-5D6E-409C-BE32-E72D297353CC}">
              <c16:uniqueId val="{00000004-18D4-47DF-80F4-CBF792205DC8}"/>
            </c:ext>
          </c:extLst>
        </c:ser>
        <c:dLbls>
          <c:showLegendKey val="0"/>
          <c:showVal val="0"/>
          <c:showCatName val="0"/>
          <c:showSerName val="0"/>
          <c:showPercent val="0"/>
          <c:showBubbleSize val="0"/>
        </c:dLbls>
        <c:smooth val="0"/>
        <c:axId val="307576072"/>
        <c:axId val="307578424"/>
      </c:lineChart>
      <c:catAx>
        <c:axId val="307576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8424"/>
        <c:crosses val="autoZero"/>
        <c:auto val="0"/>
        <c:lblAlgn val="ctr"/>
        <c:lblOffset val="100"/>
        <c:noMultiLvlLbl val="1"/>
      </c:catAx>
      <c:valAx>
        <c:axId val="307578424"/>
        <c:scaling>
          <c:orientation val="minMax"/>
          <c:min val="0.180000000000000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7576072"/>
        <c:crosses val="autoZero"/>
        <c:crossBetween val="between"/>
        <c:majorUnit val="2.0000000000000004E-2"/>
      </c:valAx>
      <c:spPr>
        <a:noFill/>
        <a:ln>
          <a:noFill/>
        </a:ln>
        <a:effectLst/>
      </c:spPr>
    </c:plotArea>
    <c:legend>
      <c:legendPos val="b"/>
      <c:layout>
        <c:manualLayout>
          <c:xMode val="edge"/>
          <c:yMode val="edge"/>
          <c:x val="9.4886589282027367E-2"/>
          <c:y val="0.1122594971407273"/>
          <c:w val="0.3653077404835875"/>
          <c:h val="5.86977036974436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7B4D-4175-A01D-7B21B137A7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Sheet1!$B$2</c:f>
              <c:numCache>
                <c:formatCode>0.0%</c:formatCode>
                <c:ptCount val="1"/>
                <c:pt idx="0">
                  <c:v>3.6564132327336019E-2</c:v>
                </c:pt>
              </c:numCache>
            </c:numRef>
          </c:val>
          <c:extLst>
            <c:ext xmlns:c16="http://schemas.microsoft.com/office/drawing/2014/chart" uri="{C3380CC4-5D6E-409C-BE32-E72D297353CC}">
              <c16:uniqueId val="{00000002-7B4D-4175-A01D-7B21B137A78A}"/>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Sheet1!$C$2</c:f>
              <c:numCache>
                <c:formatCode>0.0%</c:formatCode>
                <c:ptCount val="1"/>
                <c:pt idx="0">
                  <c:v>4.1338582677165281E-2</c:v>
                </c:pt>
              </c:numCache>
            </c:numRef>
          </c:val>
          <c:extLst>
            <c:ext xmlns:c16="http://schemas.microsoft.com/office/drawing/2014/chart" uri="{C3380CC4-5D6E-409C-BE32-E72D297353CC}">
              <c16:uniqueId val="{00000003-7B4D-4175-A01D-7B21B137A78A}"/>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Sheet1!$D$2</c:f>
              <c:numCache>
                <c:formatCode>0.0%</c:formatCode>
                <c:ptCount val="1"/>
                <c:pt idx="0">
                  <c:v>-7.905138339920903E-3</c:v>
                </c:pt>
              </c:numCache>
            </c:numRef>
          </c:val>
          <c:extLst>
            <c:ext xmlns:c16="http://schemas.microsoft.com/office/drawing/2014/chart" uri="{C3380CC4-5D6E-409C-BE32-E72D297353CC}">
              <c16:uniqueId val="{00000004-7B4D-4175-A01D-7B21B137A78A}"/>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Sheet1!$E$2</c:f>
              <c:numCache>
                <c:formatCode>0.0%</c:formatCode>
                <c:ptCount val="1"/>
                <c:pt idx="0">
                  <c:v>3.6773428232502958E-2</c:v>
                </c:pt>
              </c:numCache>
            </c:numRef>
          </c:val>
          <c:extLst>
            <c:ext xmlns:c16="http://schemas.microsoft.com/office/drawing/2014/chart" uri="{C3380CC4-5D6E-409C-BE32-E72D297353CC}">
              <c16:uniqueId val="{00000005-7B4D-4175-A01D-7B21B137A78A}"/>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Occ per Buyer</c:v>
                </c:pt>
              </c:strCache>
            </c:strRef>
          </c:cat>
          <c:val>
            <c:numRef>
              <c:f>Sheet1!$F$2</c:f>
              <c:numCache>
                <c:formatCode>0.0%</c:formatCode>
                <c:ptCount val="1"/>
                <c:pt idx="0">
                  <c:v>0</c:v>
                </c:pt>
              </c:numCache>
            </c:numRef>
          </c:val>
          <c:extLst>
            <c:ext xmlns:c16="http://schemas.microsoft.com/office/drawing/2014/chart" uri="{C3380CC4-5D6E-409C-BE32-E72D297353CC}">
              <c16:uniqueId val="{00000002-EF18-4C29-8562-B9E8219637DC}"/>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ax val="0.150000000000000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055670672743E-2"/>
          <c:y val="1.7793356106928671E-2"/>
          <c:w val="0.97294397998183768"/>
          <c:h val="0.76718058225209262"/>
        </c:manualLayout>
      </c:layout>
      <c:lineChart>
        <c:grouping val="standard"/>
        <c:varyColors val="0"/>
        <c:ser>
          <c:idx val="0"/>
          <c:order val="0"/>
          <c:tx>
            <c:strRef>
              <c:f>Sheet1!$B$1</c:f>
              <c:strCache>
                <c:ptCount val="1"/>
                <c:pt idx="0">
                  <c:v>Value Sales</c:v>
                </c:pt>
              </c:strCache>
            </c:strRef>
          </c:tx>
          <c:spPr>
            <a:ln w="28575" cap="rnd">
              <a:solidFill>
                <a:schemeClr val="tx2">
                  <a:lumMod val="50000"/>
                  <a:lumOff val="50000"/>
                </a:schemeClr>
              </a:solidFill>
              <a:round/>
            </a:ln>
            <a:effectLst/>
          </c:spPr>
          <c:marker>
            <c:symbol val="none"/>
          </c:marker>
          <c:dLbls>
            <c:dLbl>
              <c:idx val="0"/>
              <c:layout>
                <c:manualLayout>
                  <c:x val="-3.2778292704378285E-2"/>
                  <c:y val="-3.7087218518258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E8-436A-92CD-4A0F03323654}"/>
                </c:ext>
              </c:extLst>
            </c:dLbl>
            <c:dLbl>
              <c:idx val="2"/>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8-436A-92CD-4A0F03323654}"/>
                </c:ext>
              </c:extLst>
            </c:dLbl>
            <c:dLbl>
              <c:idx val="3"/>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E8-436A-92CD-4A0F03323654}"/>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Sheet1!$A$2:$A$370</c:f>
              <c:strCache>
                <c:ptCount val="12"/>
                <c:pt idx="0">
                  <c:v>04-Feb-23</c:v>
                </c:pt>
                <c:pt idx="1">
                  <c:v>11-Feb-23</c:v>
                </c:pt>
                <c:pt idx="2">
                  <c:v>18-Feb-23</c:v>
                </c:pt>
                <c:pt idx="3">
                  <c:v> 25-Feb-23</c:v>
                </c:pt>
                <c:pt idx="4">
                  <c:v>04-Mar-23</c:v>
                </c:pt>
                <c:pt idx="5">
                  <c:v>11-Mar-23</c:v>
                </c:pt>
                <c:pt idx="6">
                  <c:v>18-Mar-23</c:v>
                </c:pt>
                <c:pt idx="7">
                  <c:v>25-Mar-23</c:v>
                </c:pt>
                <c:pt idx="8">
                  <c:v>01-Apr-23</c:v>
                </c:pt>
                <c:pt idx="9">
                  <c:v>08-Apr-23</c:v>
                </c:pt>
                <c:pt idx="10">
                  <c:v>15-Apr-23</c:v>
                </c:pt>
                <c:pt idx="11">
                  <c:v>22-Apr-23</c:v>
                </c:pt>
              </c:strCache>
            </c:strRef>
          </c:cat>
          <c:val>
            <c:numRef>
              <c:f>Sheet1!$B$2:$B$370</c:f>
              <c:numCache>
                <c:formatCode>0.0%</c:formatCode>
                <c:ptCount val="12"/>
                <c:pt idx="0">
                  <c:v>6.3658446326608775E-2</c:v>
                </c:pt>
                <c:pt idx="1">
                  <c:v>5.4063842750779134E-2</c:v>
                </c:pt>
                <c:pt idx="2">
                  <c:v>8.2369526852358765E-2</c:v>
                </c:pt>
                <c:pt idx="3">
                  <c:v>6.2621295392881304E-2</c:v>
                </c:pt>
                <c:pt idx="4">
                  <c:v>7.2402220742680212E-2</c:v>
                </c:pt>
                <c:pt idx="5">
                  <c:v>7.1206121471772077E-2</c:v>
                </c:pt>
                <c:pt idx="6">
                  <c:v>0.15317885241904161</c:v>
                </c:pt>
                <c:pt idx="7">
                  <c:v>3.0783602638684293E-3</c:v>
                </c:pt>
                <c:pt idx="8">
                  <c:v>8.6261104609823835E-2</c:v>
                </c:pt>
                <c:pt idx="9">
                  <c:v>0.21426325340688224</c:v>
                </c:pt>
                <c:pt idx="10">
                  <c:v>-0.13686123442800646</c:v>
                </c:pt>
                <c:pt idx="11">
                  <c:v>0.13235219608372839</c:v>
                </c:pt>
              </c:numCache>
            </c:numRef>
          </c:val>
          <c:smooth val="1"/>
          <c:extLst>
            <c:ext xmlns:c16="http://schemas.microsoft.com/office/drawing/2014/chart" uri="{C3380CC4-5D6E-409C-BE32-E72D297353CC}">
              <c16:uniqueId val="{00000003-80AA-45AD-A737-1914077A2C62}"/>
            </c:ext>
          </c:extLst>
        </c:ser>
        <c:ser>
          <c:idx val="1"/>
          <c:order val="1"/>
          <c:tx>
            <c:strRef>
              <c:f>Sheet1!$C$1</c:f>
              <c:strCache>
                <c:ptCount val="1"/>
                <c:pt idx="0">
                  <c:v>Unit Sales</c:v>
                </c:pt>
              </c:strCache>
            </c:strRef>
          </c:tx>
          <c:spPr>
            <a:ln w="28575" cap="rnd">
              <a:solidFill>
                <a:schemeClr val="accent2"/>
              </a:solidFill>
              <a:round/>
            </a:ln>
            <a:effectLst/>
          </c:spPr>
          <c:marker>
            <c:symbol val="none"/>
          </c:marker>
          <c:dLbls>
            <c:dLbl>
              <c:idx val="1"/>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E8-436A-92CD-4A0F03323654}"/>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Sheet1!$A$2:$A$370</c:f>
              <c:strCache>
                <c:ptCount val="12"/>
                <c:pt idx="0">
                  <c:v>04-Feb-23</c:v>
                </c:pt>
                <c:pt idx="1">
                  <c:v>11-Feb-23</c:v>
                </c:pt>
                <c:pt idx="2">
                  <c:v>18-Feb-23</c:v>
                </c:pt>
                <c:pt idx="3">
                  <c:v> 25-Feb-23</c:v>
                </c:pt>
                <c:pt idx="4">
                  <c:v>04-Mar-23</c:v>
                </c:pt>
                <c:pt idx="5">
                  <c:v>11-Mar-23</c:v>
                </c:pt>
                <c:pt idx="6">
                  <c:v>18-Mar-23</c:v>
                </c:pt>
                <c:pt idx="7">
                  <c:v>25-Mar-23</c:v>
                </c:pt>
                <c:pt idx="8">
                  <c:v>01-Apr-23</c:v>
                </c:pt>
                <c:pt idx="9">
                  <c:v>08-Apr-23</c:v>
                </c:pt>
                <c:pt idx="10">
                  <c:v>15-Apr-23</c:v>
                </c:pt>
                <c:pt idx="11">
                  <c:v>22-Apr-23</c:v>
                </c:pt>
              </c:strCache>
            </c:strRef>
          </c:cat>
          <c:val>
            <c:numRef>
              <c:f>Sheet1!$C$2:$C$370</c:f>
              <c:numCache>
                <c:formatCode>0.0%</c:formatCode>
                <c:ptCount val="12"/>
                <c:pt idx="0">
                  <c:v>-4.381145700304645E-2</c:v>
                </c:pt>
                <c:pt idx="1">
                  <c:v>-4.4841448688730856E-2</c:v>
                </c:pt>
                <c:pt idx="2">
                  <c:v>-3.3031095404702282E-2</c:v>
                </c:pt>
                <c:pt idx="3">
                  <c:v>-4.0617228691630869E-2</c:v>
                </c:pt>
                <c:pt idx="4">
                  <c:v>-4.2451407434897614E-2</c:v>
                </c:pt>
                <c:pt idx="5">
                  <c:v>-4.2512906650739812E-2</c:v>
                </c:pt>
                <c:pt idx="6">
                  <c:v>2.2087120708191854E-4</c:v>
                </c:pt>
                <c:pt idx="7">
                  <c:v>-7.0437118341543647E-2</c:v>
                </c:pt>
                <c:pt idx="8">
                  <c:v>-2.5300882157040072E-2</c:v>
                </c:pt>
                <c:pt idx="9">
                  <c:v>6.2135531384836851E-2</c:v>
                </c:pt>
                <c:pt idx="10">
                  <c:v>-0.19891645971837602</c:v>
                </c:pt>
                <c:pt idx="11">
                  <c:v>2.4663690769626934E-2</c:v>
                </c:pt>
              </c:numCache>
            </c:numRef>
          </c:val>
          <c:smooth val="1"/>
          <c:extLst>
            <c:ext xmlns:c16="http://schemas.microsoft.com/office/drawing/2014/chart" uri="{C3380CC4-5D6E-409C-BE32-E72D297353CC}">
              <c16:uniqueId val="{00000005-80AA-45AD-A737-1914077A2C62}"/>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898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2175870382123192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89A1-4D8A-A761-15E50F5215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Sheet1!$B$2</c:f>
              <c:numCache>
                <c:formatCode>0.0%</c:formatCode>
                <c:ptCount val="1"/>
                <c:pt idx="0">
                  <c:v>9.4355439642324956E-2</c:v>
                </c:pt>
              </c:numCache>
            </c:numRef>
          </c:val>
          <c:extLst>
            <c:ext xmlns:c16="http://schemas.microsoft.com/office/drawing/2014/chart" uri="{C3380CC4-5D6E-409C-BE32-E72D297353CC}">
              <c16:uniqueId val="{00000002-89A1-4D8A-A761-15E50F52159E}"/>
            </c:ext>
          </c:extLst>
        </c:ser>
        <c:ser>
          <c:idx val="1"/>
          <c:order val="1"/>
          <c:tx>
            <c:strRef>
              <c:f>Sheet1!$C$1</c:f>
              <c:strCache>
                <c:ptCount val="1"/>
                <c:pt idx="0">
                  <c:v>G Mults</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E798-4DBC-A292-0A1B85A4792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98-4DBC-A292-0A1B85A479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Sheet1!$C$2</c:f>
              <c:numCache>
                <c:formatCode>0.0%</c:formatCode>
                <c:ptCount val="1"/>
                <c:pt idx="0">
                  <c:v>8.1996204278812934E-2</c:v>
                </c:pt>
              </c:numCache>
            </c:numRef>
          </c:val>
          <c:extLst>
            <c:ext xmlns:c16="http://schemas.microsoft.com/office/drawing/2014/chart" uri="{C3380CC4-5D6E-409C-BE32-E72D297353CC}">
              <c16:uniqueId val="{00000003-89A1-4D8A-A761-15E50F52159E}"/>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Sheet1!$D$2</c:f>
              <c:numCache>
                <c:formatCode>0.0%</c:formatCode>
                <c:ptCount val="1"/>
                <c:pt idx="0">
                  <c:v>2.3627567832854357E-2</c:v>
                </c:pt>
              </c:numCache>
            </c:numRef>
          </c:val>
          <c:extLst>
            <c:ext xmlns:c16="http://schemas.microsoft.com/office/drawing/2014/chart" uri="{C3380CC4-5D6E-409C-BE32-E72D297353CC}">
              <c16:uniqueId val="{00000004-89A1-4D8A-A761-15E50F52159E}"/>
            </c:ext>
          </c:extLst>
        </c:ser>
        <c:ser>
          <c:idx val="3"/>
          <c:order val="3"/>
          <c:tx>
            <c:strRef>
              <c:f>Sheet1!$E$1</c:f>
              <c:strCache>
                <c:ptCount val="1"/>
                <c:pt idx="0">
                  <c:v>Instore</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Sheet1!$E$2</c:f>
              <c:numCache>
                <c:formatCode>0.0%</c:formatCode>
                <c:ptCount val="1"/>
                <c:pt idx="0">
                  <c:v>0.10417386497132197</c:v>
                </c:pt>
              </c:numCache>
            </c:numRef>
          </c:val>
          <c:extLst>
            <c:ext xmlns:c16="http://schemas.microsoft.com/office/drawing/2014/chart" uri="{C3380CC4-5D6E-409C-BE32-E72D297353CC}">
              <c16:uniqueId val="{00000005-89A1-4D8A-A761-15E50F52159E}"/>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Per Buyer</c:v>
                </c:pt>
              </c:strCache>
            </c:strRef>
          </c:cat>
          <c:val>
            <c:numRef>
              <c:f>Sheet1!$F$2</c:f>
              <c:numCache>
                <c:formatCode>0.0%</c:formatCode>
                <c:ptCount val="1"/>
                <c:pt idx="0">
                  <c:v>9.5783004873914113E-2</c:v>
                </c:pt>
              </c:numCache>
            </c:numRef>
          </c:val>
          <c:extLst>
            <c:ext xmlns:c16="http://schemas.microsoft.com/office/drawing/2014/chart" uri="{C3380CC4-5D6E-409C-BE32-E72D297353CC}">
              <c16:uniqueId val="{00000002-E798-4DBC-A292-0A1B85A4792F}"/>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scaling>
        <c:delete val="1"/>
        <c:axPos val="l"/>
        <c:numFmt formatCode="0.0%" sourceLinked="1"/>
        <c:majorTickMark val="none"/>
        <c:minorTickMark val="none"/>
        <c:tickLblPos val="nextTo"/>
        <c:crossAx val="173564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40014474152491E-2"/>
          <c:y val="8.9023859580633455E-2"/>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Sheet1!$B$2</c:f>
              <c:numCache>
                <c:formatCode>0.0%</c:formatCode>
                <c:ptCount val="1"/>
                <c:pt idx="0">
                  <c:v>8.0668878960761248E-3</c:v>
                </c:pt>
              </c:numCache>
            </c:numRef>
          </c:val>
          <c:extLst>
            <c:ext xmlns:c16="http://schemas.microsoft.com/office/drawing/2014/chart" uri="{C3380CC4-5D6E-409C-BE32-E72D297353CC}">
              <c16:uniqueId val="{00000000-D9CE-453C-AA1A-8B8063793B2C}"/>
            </c:ext>
          </c:extLst>
        </c:ser>
        <c:ser>
          <c:idx val="1"/>
          <c:order val="1"/>
          <c:tx>
            <c:strRef>
              <c:f>Sheet1!$C$1</c:f>
              <c:strCache>
                <c:ptCount val="1"/>
                <c:pt idx="0">
                  <c:v>G Mults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Sheet1!$C$2</c:f>
              <c:numCache>
                <c:formatCode>0.0%</c:formatCode>
                <c:ptCount val="1"/>
                <c:pt idx="0">
                  <c:v>6.4448701948027765E-3</c:v>
                </c:pt>
              </c:numCache>
            </c:numRef>
          </c:val>
          <c:extLst>
            <c:ext xmlns:c16="http://schemas.microsoft.com/office/drawing/2014/chart" uri="{C3380CC4-5D6E-409C-BE32-E72D297353CC}">
              <c16:uniqueId val="{00000001-D9CE-453C-AA1A-8B8063793B2C}"/>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Sheet1!$D$2</c:f>
              <c:numCache>
                <c:formatCode>0.0%</c:formatCode>
                <c:ptCount val="1"/>
                <c:pt idx="0">
                  <c:v>-1.1752305247210826E-2</c:v>
                </c:pt>
              </c:numCache>
            </c:numRef>
          </c:val>
          <c:extLst>
            <c:ext xmlns:c16="http://schemas.microsoft.com/office/drawing/2014/chart" uri="{C3380CC4-5D6E-409C-BE32-E72D297353CC}">
              <c16:uniqueId val="{00000002-D9CE-453C-AA1A-8B8063793B2C}"/>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Sheet1!$E$2</c:f>
              <c:numCache>
                <c:formatCode>0.0%</c:formatCode>
                <c:ptCount val="1"/>
                <c:pt idx="0">
                  <c:v>1.0164676438599196E-2</c:v>
                </c:pt>
              </c:numCache>
            </c:numRef>
          </c:val>
          <c:extLst>
            <c:ext xmlns:c16="http://schemas.microsoft.com/office/drawing/2014/chart" uri="{C3380CC4-5D6E-409C-BE32-E72D297353CC}">
              <c16:uniqueId val="{00000003-D9CE-453C-AA1A-8B8063793B2C}"/>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Shoppers</c:v>
                </c:pt>
              </c:strCache>
            </c:strRef>
          </c:cat>
          <c:val>
            <c:numRef>
              <c:f>Sheet1!$F$2</c:f>
              <c:numCache>
                <c:formatCode>0.0%</c:formatCode>
                <c:ptCount val="1"/>
                <c:pt idx="0">
                  <c:v>7.4708372811842949E-2</c:v>
                </c:pt>
              </c:numCache>
            </c:numRef>
          </c:val>
          <c:extLst>
            <c:ext xmlns:c16="http://schemas.microsoft.com/office/drawing/2014/chart" uri="{C3380CC4-5D6E-409C-BE32-E72D297353CC}">
              <c16:uniqueId val="{00000000-0390-456C-867B-FC12CCDDC86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scaling>
        <c:delete val="1"/>
        <c:axPos val="l"/>
        <c:numFmt formatCode="0.0%" sourceLinked="1"/>
        <c:majorTickMark val="none"/>
        <c:minorTickMark val="none"/>
        <c:tickLblPos val="nextTo"/>
        <c:crossAx val="1735646504"/>
        <c:crosses val="autoZero"/>
        <c:crossBetween val="between"/>
      </c:valAx>
      <c:spPr>
        <a:noFill/>
        <a:ln>
          <a:noFill/>
        </a:ln>
        <a:effectLst/>
      </c:spPr>
    </c:plotArea>
    <c:legend>
      <c:legendPos val="b"/>
      <c:layout>
        <c:manualLayout>
          <c:xMode val="edge"/>
          <c:yMode val="edge"/>
          <c:x val="4.9999910579782807E-2"/>
          <c:y val="0.827181556370004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10926196725673E-2"/>
          <c:y val="0.23283163274934904"/>
          <c:w val="0.916719971051695"/>
          <c:h val="0.67652579400277912"/>
        </c:manualLayout>
      </c:layout>
      <c:barChart>
        <c:barDir val="col"/>
        <c:grouping val="clustered"/>
        <c:varyColors val="0"/>
        <c:ser>
          <c:idx val="0"/>
          <c:order val="0"/>
          <c:tx>
            <c:strRef>
              <c:f>Sheet1!$B$1</c:f>
              <c:strCache>
                <c:ptCount val="1"/>
                <c:pt idx="0">
                  <c:v>GB</c:v>
                </c:pt>
              </c:strCache>
            </c:strRef>
          </c:tx>
          <c:spPr>
            <a:solidFill>
              <a:schemeClr val="tx1">
                <a:lumMod val="50000"/>
              </a:schemeClr>
            </a:solidFill>
            <a:ln>
              <a:noFill/>
            </a:ln>
            <a:effectLst/>
          </c:spPr>
          <c:invertIfNegative val="0"/>
          <c:dPt>
            <c:idx val="0"/>
            <c:invertIfNegative val="0"/>
            <c:bubble3D val="0"/>
            <c:spPr>
              <a:solidFill>
                <a:schemeClr val="tx1">
                  <a:lumMod val="50000"/>
                </a:schemeClr>
              </a:solidFill>
              <a:ln>
                <a:noFill/>
              </a:ln>
              <a:effectLst/>
            </c:spPr>
            <c:extLst>
              <c:ext xmlns:c16="http://schemas.microsoft.com/office/drawing/2014/chart" uri="{C3380CC4-5D6E-409C-BE32-E72D297353CC}">
                <c16:uniqueId val="{00000001-6C7C-493B-AB19-5939DA86CC5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Sheet1!$B$2</c:f>
              <c:numCache>
                <c:formatCode>0.0%</c:formatCode>
                <c:ptCount val="1"/>
                <c:pt idx="0">
                  <c:v>-2.8985609477175323E-2</c:v>
                </c:pt>
              </c:numCache>
            </c:numRef>
          </c:val>
          <c:extLst>
            <c:ext xmlns:c16="http://schemas.microsoft.com/office/drawing/2014/chart" uri="{C3380CC4-5D6E-409C-BE32-E72D297353CC}">
              <c16:uniqueId val="{00000002-6C7C-493B-AB19-5939DA86CC58}"/>
            </c:ext>
          </c:extLst>
        </c:ser>
        <c:ser>
          <c:idx val="1"/>
          <c:order val="1"/>
          <c:tx>
            <c:strRef>
              <c:f>Sheet1!$C$1</c:f>
              <c:strCache>
                <c:ptCount val="1"/>
                <c:pt idx="0">
                  <c:v>G Mults</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42D-4A6B-8270-B2B6DA026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Sheet1!$C$2</c:f>
              <c:numCache>
                <c:formatCode>0.0%</c:formatCode>
                <c:ptCount val="1"/>
                <c:pt idx="0">
                  <c:v>-3.4931162683195849E-2</c:v>
                </c:pt>
              </c:numCache>
            </c:numRef>
          </c:val>
          <c:extLst>
            <c:ext xmlns:c16="http://schemas.microsoft.com/office/drawing/2014/chart" uri="{C3380CC4-5D6E-409C-BE32-E72D297353CC}">
              <c16:uniqueId val="{00000003-6C7C-493B-AB19-5939DA86CC58}"/>
            </c:ext>
          </c:extLst>
        </c:ser>
        <c:ser>
          <c:idx val="2"/>
          <c:order val="2"/>
          <c:tx>
            <c:strRef>
              <c:f>Sheet1!$D$1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Sheet1!$D$2</c:f>
              <c:numCache>
                <c:formatCode>0.0%</c:formatCode>
                <c:ptCount val="1"/>
                <c:pt idx="0">
                  <c:v>-9.5751979068324999E-2</c:v>
                </c:pt>
              </c:numCache>
            </c:numRef>
          </c:val>
          <c:extLst>
            <c:ext xmlns:c16="http://schemas.microsoft.com/office/drawing/2014/chart" uri="{C3380CC4-5D6E-409C-BE32-E72D297353CC}">
              <c16:uniqueId val="{00000004-6C7C-493B-AB19-5939DA86CC58}"/>
            </c:ext>
          </c:extLst>
        </c:ser>
        <c:ser>
          <c:idx val="3"/>
          <c:order val="3"/>
          <c:tx>
            <c:strRef>
              <c:f>Sheet1!$E$1</c:f>
              <c:strCache>
                <c:ptCount val="1"/>
                <c:pt idx="0">
                  <c:v>Instore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Sheet1!$E$2</c:f>
              <c:numCache>
                <c:formatCode>0.0%</c:formatCode>
                <c:ptCount val="1"/>
                <c:pt idx="0">
                  <c:v>-2.0565551188172271E-2</c:v>
                </c:pt>
              </c:numCache>
            </c:numRef>
          </c:val>
          <c:extLst>
            <c:ext xmlns:c16="http://schemas.microsoft.com/office/drawing/2014/chart" uri="{C3380CC4-5D6E-409C-BE32-E72D297353CC}">
              <c16:uniqueId val="{00000005-6C7C-493B-AB19-5939DA86CC58}"/>
            </c:ext>
          </c:extLst>
        </c:ser>
        <c:ser>
          <c:idx val="4"/>
          <c:order val="4"/>
          <c:tx>
            <c:strRef>
              <c:f>Sheet1!$F$1</c:f>
              <c:strCache>
                <c:ptCount val="1"/>
                <c:pt idx="0">
                  <c:v>Discounters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Units per Buyer</c:v>
                </c:pt>
              </c:strCache>
            </c:strRef>
          </c:cat>
          <c:val>
            <c:numRef>
              <c:f>Sheet1!$F$2</c:f>
              <c:numCache>
                <c:formatCode>0.0%</c:formatCode>
                <c:ptCount val="1"/>
                <c:pt idx="0">
                  <c:v>-6.9993022447330966E-2</c:v>
                </c:pt>
              </c:numCache>
            </c:numRef>
          </c:val>
          <c:extLst>
            <c:ext xmlns:c16="http://schemas.microsoft.com/office/drawing/2014/chart" uri="{C3380CC4-5D6E-409C-BE32-E72D297353CC}">
              <c16:uniqueId val="{00000002-142D-4A6B-8270-B2B6DA026D56}"/>
            </c:ext>
          </c:extLst>
        </c:ser>
        <c:dLbls>
          <c:showLegendKey val="0"/>
          <c:showVal val="0"/>
          <c:showCatName val="0"/>
          <c:showSerName val="0"/>
          <c:showPercent val="0"/>
          <c:showBubbleSize val="0"/>
        </c:dLbls>
        <c:gapWidth val="219"/>
        <c:overlap val="-27"/>
        <c:axId val="1735646504"/>
        <c:axId val="1735641824"/>
      </c:barChart>
      <c:catAx>
        <c:axId val="1735646504"/>
        <c:scaling>
          <c:orientation val="minMax"/>
        </c:scaling>
        <c:delete val="1"/>
        <c:axPos val="b"/>
        <c:numFmt formatCode="General" sourceLinked="1"/>
        <c:majorTickMark val="none"/>
        <c:minorTickMark val="none"/>
        <c:tickLblPos val="nextTo"/>
        <c:crossAx val="1735641824"/>
        <c:crosses val="autoZero"/>
        <c:auto val="1"/>
        <c:lblAlgn val="ctr"/>
        <c:lblOffset val="100"/>
        <c:noMultiLvlLbl val="0"/>
      </c:catAx>
      <c:valAx>
        <c:axId val="1735641824"/>
        <c:scaling>
          <c:orientation val="minMax"/>
          <c:min val="-0.15000000000000002"/>
        </c:scaling>
        <c:delete val="1"/>
        <c:axPos val="l"/>
        <c:numFmt formatCode="0.0%" sourceLinked="1"/>
        <c:majorTickMark val="out"/>
        <c:minorTickMark val="none"/>
        <c:tickLblPos val="nextTo"/>
        <c:crossAx val="1735646504"/>
        <c:crosses val="autoZero"/>
        <c:crossBetween val="between"/>
      </c:valAx>
      <c:spPr>
        <a:noFill/>
        <a:ln>
          <a:noFill/>
        </a:ln>
        <a:effectLst/>
      </c:spPr>
    </c:plotArea>
    <c:legend>
      <c:legendPos val="b"/>
      <c:layout>
        <c:manualLayout>
          <c:xMode val="edge"/>
          <c:yMode val="edge"/>
          <c:x val="4.6214454718496216E-2"/>
          <c:y val="0.86826949156106659"/>
          <c:w val="0.89999988077304371"/>
          <c:h val="0.116848803408249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rgbClr val="3C1806"/>
                </a:solidFill>
                <a:latin typeface="+mn-lt"/>
                <a:ea typeface="+mn-ea"/>
                <a:cs typeface="+mn-cs"/>
              </a:defRPr>
            </a:pPr>
            <a:r>
              <a:rPr lang="en-GB" sz="1200" b="1" dirty="0">
                <a:solidFill>
                  <a:srgbClr val="3C1806"/>
                </a:solidFill>
                <a:effectLst/>
              </a:rPr>
              <a:t>This year, how are you planning on spending the main part of Easter Sunday? </a:t>
            </a:r>
            <a:endParaRPr lang="en-GB" sz="1200" dirty="0">
              <a:solidFill>
                <a:srgbClr val="3C1806"/>
              </a:solidFill>
              <a:effectLst/>
            </a:endParaRPr>
          </a:p>
        </c:rich>
      </c:tx>
      <c:layout>
        <c:manualLayout>
          <c:xMode val="edge"/>
          <c:yMode val="edge"/>
          <c:x val="5.9965537047673755E-3"/>
          <c:y val="1.9257066420957956E-2"/>
        </c:manualLayout>
      </c:layout>
      <c:overlay val="0"/>
      <c:spPr>
        <a:noFill/>
        <a:ln>
          <a:noFill/>
        </a:ln>
        <a:effectLst/>
      </c:spPr>
      <c:txPr>
        <a:bodyPr rot="0" spcFirstLastPara="1" vertOverflow="ellipsis" vert="horz" wrap="square" anchor="ctr" anchorCtr="1"/>
        <a:lstStyle/>
        <a:p>
          <a:pPr algn="l">
            <a:defRPr sz="1200" b="0" i="0" u="none" strike="noStrike" kern="1200" spc="0" baseline="0">
              <a:solidFill>
                <a:srgbClr val="3C1806"/>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 Households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 home - with immediate household</c:v>
                </c:pt>
                <c:pt idx="1">
                  <c:v>At home - with family/friends</c:v>
                </c:pt>
                <c:pt idx="2">
                  <c:v>At a restaurant / pub</c:v>
                </c:pt>
                <c:pt idx="3">
                  <c:v>At someone else's home</c:v>
                </c:pt>
                <c:pt idx="4">
                  <c:v>On holiday - self catering</c:v>
                </c:pt>
                <c:pt idx="5">
                  <c:v>On holiday - hotel, B&amp;B ..</c:v>
                </c:pt>
                <c:pt idx="6">
                  <c:v>Elsewhere (at work, volunteering ..)</c:v>
                </c:pt>
                <c:pt idx="7">
                  <c:v>Don't know yet</c:v>
                </c:pt>
              </c:strCache>
            </c:strRef>
          </c:cat>
          <c:val>
            <c:numRef>
              <c:f>Sheet1!$B$2:$B$9</c:f>
              <c:numCache>
                <c:formatCode>0%</c:formatCode>
                <c:ptCount val="8"/>
                <c:pt idx="0">
                  <c:v>0.4726408561152981</c:v>
                </c:pt>
                <c:pt idx="1">
                  <c:v>0.14185936088983112</c:v>
                </c:pt>
                <c:pt idx="2">
                  <c:v>1.5813550419021861E-2</c:v>
                </c:pt>
                <c:pt idx="3">
                  <c:v>6.4025514214205104E-2</c:v>
                </c:pt>
                <c:pt idx="4">
                  <c:v>2.680449551107849E-2</c:v>
                </c:pt>
                <c:pt idx="5">
                  <c:v>2.2502053525598819E-2</c:v>
                </c:pt>
                <c:pt idx="6">
                  <c:v>4.6629812160968752E-2</c:v>
                </c:pt>
                <c:pt idx="7">
                  <c:v>0.2097243571639979</c:v>
                </c:pt>
              </c:numCache>
            </c:numRef>
          </c:val>
          <c:extLst>
            <c:ext xmlns:c16="http://schemas.microsoft.com/office/drawing/2014/chart" uri="{C3380CC4-5D6E-409C-BE32-E72D297353CC}">
              <c16:uniqueId val="{00000000-9C9A-4F77-BB1F-16DE8AF3A214}"/>
            </c:ext>
          </c:extLst>
        </c:ser>
        <c:ser>
          <c:idx val="1"/>
          <c:order val="1"/>
          <c:tx>
            <c:strRef>
              <c:f>Sheet1!$C$1</c:f>
              <c:strCache>
                <c:ptCount val="1"/>
                <c:pt idx="0">
                  <c:v>Households with Children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 home - with immediate household</c:v>
                </c:pt>
                <c:pt idx="1">
                  <c:v>At home - with family/friends</c:v>
                </c:pt>
                <c:pt idx="2">
                  <c:v>At a restaurant / pub</c:v>
                </c:pt>
                <c:pt idx="3">
                  <c:v>At someone else's home</c:v>
                </c:pt>
                <c:pt idx="4">
                  <c:v>On holiday - self catering</c:v>
                </c:pt>
                <c:pt idx="5">
                  <c:v>On holiday - hotel, B&amp;B ..</c:v>
                </c:pt>
                <c:pt idx="6">
                  <c:v>Elsewhere (at work, volunteering ..)</c:v>
                </c:pt>
                <c:pt idx="7">
                  <c:v>Don't know yet</c:v>
                </c:pt>
              </c:strCache>
            </c:strRef>
          </c:cat>
          <c:val>
            <c:numRef>
              <c:f>Sheet1!$C$2:$C$9</c:f>
              <c:numCache>
                <c:formatCode>0%</c:formatCode>
                <c:ptCount val="8"/>
                <c:pt idx="0">
                  <c:v>0.47741746200908319</c:v>
                </c:pt>
                <c:pt idx="1">
                  <c:v>0.18215299723767342</c:v>
                </c:pt>
                <c:pt idx="2">
                  <c:v>9.5554036421567935E-3</c:v>
                </c:pt>
                <c:pt idx="3">
                  <c:v>6.6063502084679315E-2</c:v>
                </c:pt>
                <c:pt idx="4">
                  <c:v>4.2079130080063719E-2</c:v>
                </c:pt>
                <c:pt idx="5">
                  <c:v>3.1674782561862701E-2</c:v>
                </c:pt>
                <c:pt idx="6">
                  <c:v>3.949961623158034E-2</c:v>
                </c:pt>
                <c:pt idx="7">
                  <c:v>0.15155710615290049</c:v>
                </c:pt>
              </c:numCache>
            </c:numRef>
          </c:val>
          <c:extLst>
            <c:ext xmlns:c16="http://schemas.microsoft.com/office/drawing/2014/chart" uri="{C3380CC4-5D6E-409C-BE32-E72D297353CC}">
              <c16:uniqueId val="{00000001-9C9A-4F77-BB1F-16DE8AF3A214}"/>
            </c:ext>
          </c:extLst>
        </c:ser>
        <c:dLbls>
          <c:showLegendKey val="0"/>
          <c:showVal val="0"/>
          <c:showCatName val="0"/>
          <c:showSerName val="0"/>
          <c:showPercent val="0"/>
          <c:showBubbleSize val="0"/>
        </c:dLbls>
        <c:gapWidth val="182"/>
        <c:axId val="498420008"/>
        <c:axId val="505039544"/>
      </c:barChart>
      <c:catAx>
        <c:axId val="4984200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5039544"/>
        <c:crosses val="autoZero"/>
        <c:auto val="1"/>
        <c:lblAlgn val="ctr"/>
        <c:lblOffset val="100"/>
        <c:noMultiLvlLbl val="0"/>
      </c:catAx>
      <c:valAx>
        <c:axId val="50503954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98420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bg1"/>
                </a:solidFill>
                <a:latin typeface="+mn-lt"/>
                <a:ea typeface="+mn-ea"/>
                <a:cs typeface="+mn-cs"/>
              </a:defRPr>
            </a:pPr>
            <a:r>
              <a:rPr lang="en-GB" dirty="0"/>
              <a:t>This year, for each of the following, are you planning on spending more, less or the same than last Easter? </a:t>
            </a:r>
          </a:p>
        </c:rich>
      </c:tx>
      <c:layout>
        <c:manualLayout>
          <c:xMode val="edge"/>
          <c:yMode val="edge"/>
          <c:x val="1.3613318438584041E-3"/>
          <c:y val="3.3112582781456954E-3"/>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 HH</c:v>
                </c:pt>
              </c:strCache>
            </c:strRef>
          </c:tx>
          <c:spPr>
            <a:solidFill>
              <a:schemeClr val="accent1"/>
            </a:solidFill>
            <a:ln>
              <a:noFill/>
            </a:ln>
            <a:effectLst/>
          </c:spPr>
          <c:invertIfNegative val="0"/>
          <c:cat>
            <c:strRef>
              <c:f>Sheet1!$A$2:$A$10</c:f>
              <c:strCache>
                <c:ptCount val="9"/>
                <c:pt idx="0">
                  <c:v>More</c:v>
                </c:pt>
                <c:pt idx="1">
                  <c:v>Same</c:v>
                </c:pt>
                <c:pt idx="2">
                  <c:v>Less</c:v>
                </c:pt>
                <c:pt idx="3">
                  <c:v>Don't know*</c:v>
                </c:pt>
                <c:pt idx="4">
                  <c:v>  </c:v>
                </c:pt>
                <c:pt idx="5">
                  <c:v>More</c:v>
                </c:pt>
                <c:pt idx="6">
                  <c:v>Same</c:v>
                </c:pt>
                <c:pt idx="7">
                  <c:v>Less</c:v>
                </c:pt>
                <c:pt idx="8">
                  <c:v>Don't know*</c:v>
                </c:pt>
              </c:strCache>
            </c:strRef>
          </c:cat>
          <c:val>
            <c:numRef>
              <c:f>Sheet1!$B$2:$B$10</c:f>
              <c:numCache>
                <c:formatCode>0%</c:formatCode>
                <c:ptCount val="9"/>
                <c:pt idx="0">
                  <c:v>5.3604466090830381E-2</c:v>
                </c:pt>
                <c:pt idx="1">
                  <c:v>0.61087841445938307</c:v>
                </c:pt>
                <c:pt idx="2">
                  <c:v>0.17587769809987069</c:v>
                </c:pt>
                <c:pt idx="3">
                  <c:v>0.15963942134991599</c:v>
                </c:pt>
                <c:pt idx="5">
                  <c:v>5.900766318635866E-2</c:v>
                </c:pt>
                <c:pt idx="6">
                  <c:v>0.50752264155047255</c:v>
                </c:pt>
                <c:pt idx="7">
                  <c:v>0.28206977890167367</c:v>
                </c:pt>
                <c:pt idx="8">
                  <c:v>0.15139991636149511</c:v>
                </c:pt>
              </c:numCache>
            </c:numRef>
          </c:val>
          <c:extLst>
            <c:ext xmlns:c16="http://schemas.microsoft.com/office/drawing/2014/chart" uri="{C3380CC4-5D6E-409C-BE32-E72D297353CC}">
              <c16:uniqueId val="{00000000-0C49-4144-92C3-54B9AE07278C}"/>
            </c:ext>
          </c:extLst>
        </c:ser>
        <c:ser>
          <c:idx val="1"/>
          <c:order val="1"/>
          <c:tx>
            <c:strRef>
              <c:f>Sheet1!$C$1</c:f>
              <c:strCache>
                <c:ptCount val="1"/>
                <c:pt idx="0">
                  <c:v>HH with Children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More</c:v>
                </c:pt>
                <c:pt idx="1">
                  <c:v>Same</c:v>
                </c:pt>
                <c:pt idx="2">
                  <c:v>Less</c:v>
                </c:pt>
                <c:pt idx="3">
                  <c:v>Don't know*</c:v>
                </c:pt>
                <c:pt idx="4">
                  <c:v>  </c:v>
                </c:pt>
                <c:pt idx="5">
                  <c:v>More</c:v>
                </c:pt>
                <c:pt idx="6">
                  <c:v>Same</c:v>
                </c:pt>
                <c:pt idx="7">
                  <c:v>Less</c:v>
                </c:pt>
                <c:pt idx="8">
                  <c:v>Don't know*</c:v>
                </c:pt>
              </c:strCache>
            </c:strRef>
          </c:cat>
          <c:val>
            <c:numRef>
              <c:f>Sheet1!$C$2:$C$10</c:f>
              <c:numCache>
                <c:formatCode>0%</c:formatCode>
                <c:ptCount val="9"/>
                <c:pt idx="0">
                  <c:v>6.6875384355888315E-2</c:v>
                </c:pt>
                <c:pt idx="1">
                  <c:v>0.5854315733455745</c:v>
                </c:pt>
                <c:pt idx="2">
                  <c:v>0.20181390418646419</c:v>
                </c:pt>
                <c:pt idx="3">
                  <c:v>0.14587913811207301</c:v>
                </c:pt>
                <c:pt idx="5">
                  <c:v>8.4533521183263585E-2</c:v>
                </c:pt>
                <c:pt idx="6">
                  <c:v>0.49801514193660706</c:v>
                </c:pt>
                <c:pt idx="7">
                  <c:v>0.30006333110928357</c:v>
                </c:pt>
                <c:pt idx="8">
                  <c:v>0.11738800577084581</c:v>
                </c:pt>
              </c:numCache>
            </c:numRef>
          </c:val>
          <c:extLst>
            <c:ext xmlns:c16="http://schemas.microsoft.com/office/drawing/2014/chart" uri="{C3380CC4-5D6E-409C-BE32-E72D297353CC}">
              <c16:uniqueId val="{00000003-0C49-4144-92C3-54B9AE07278C}"/>
            </c:ext>
          </c:extLst>
        </c:ser>
        <c:dLbls>
          <c:showLegendKey val="0"/>
          <c:showVal val="0"/>
          <c:showCatName val="0"/>
          <c:showSerName val="0"/>
          <c:showPercent val="0"/>
          <c:showBubbleSize val="0"/>
        </c:dLbls>
        <c:gapWidth val="219"/>
        <c:overlap val="-27"/>
        <c:axId val="506815768"/>
        <c:axId val="506816128"/>
      </c:barChart>
      <c:catAx>
        <c:axId val="506815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506816128"/>
        <c:crosses val="autoZero"/>
        <c:auto val="1"/>
        <c:lblAlgn val="ctr"/>
        <c:lblOffset val="100"/>
        <c:noMultiLvlLbl val="0"/>
      </c:catAx>
      <c:valAx>
        <c:axId val="5068161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06815768"/>
        <c:crosses val="autoZero"/>
        <c:crossBetween val="between"/>
      </c:valAx>
      <c:spPr>
        <a:noFill/>
        <a:ln>
          <a:noFill/>
        </a:ln>
        <a:effectLst/>
      </c:spPr>
    </c:plotArea>
    <c:legend>
      <c:legendPos val="b"/>
      <c:layout>
        <c:manualLayout>
          <c:xMode val="edge"/>
          <c:yMode val="edge"/>
          <c:x val="0.61394600804135557"/>
          <c:y val="0.16535354852166662"/>
          <c:w val="0.36027552271072377"/>
          <c:h val="5.65007561140950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rgbClr val="3C1806"/>
                </a:solidFill>
                <a:latin typeface="+mn-lt"/>
                <a:ea typeface="+mn-ea"/>
                <a:cs typeface="+mn-cs"/>
              </a:defRPr>
            </a:pPr>
            <a:r>
              <a:rPr lang="en-GB" sz="1200" b="1" dirty="0">
                <a:solidFill>
                  <a:srgbClr val="3C1806"/>
                </a:solidFill>
              </a:rPr>
              <a:t>Why </a:t>
            </a:r>
            <a:r>
              <a:rPr lang="en-GB" sz="1200" b="0" dirty="0">
                <a:solidFill>
                  <a:srgbClr val="3C1806"/>
                </a:solidFill>
              </a:rPr>
              <a:t>will you be </a:t>
            </a:r>
            <a:r>
              <a:rPr lang="en-GB" sz="1200" b="1" dirty="0">
                <a:solidFill>
                  <a:srgbClr val="3C1806"/>
                </a:solidFill>
              </a:rPr>
              <a:t>spending less </a:t>
            </a:r>
            <a:r>
              <a:rPr lang="en-GB" sz="1200" b="0" dirty="0">
                <a:solidFill>
                  <a:srgbClr val="3C1806"/>
                </a:solidFill>
              </a:rPr>
              <a:t>on groceries this Easter, compared to last Easter</a:t>
            </a:r>
            <a:r>
              <a:rPr lang="en-GB" sz="1200" b="1" dirty="0">
                <a:solidFill>
                  <a:srgbClr val="3C1806"/>
                </a:solidFill>
              </a:rPr>
              <a:t>?</a:t>
            </a:r>
          </a:p>
        </c:rich>
      </c:tx>
      <c:layout>
        <c:manualLayout>
          <c:xMode val="edge"/>
          <c:yMode val="edge"/>
          <c:x val="1.9360334974850547E-2"/>
          <c:y val="1.9100678876228353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rgbClr val="3C1806"/>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 Households</c:v>
                </c:pt>
              </c:strCache>
            </c:strRef>
          </c:tx>
          <c:spPr>
            <a:solidFill>
              <a:schemeClr val="accent1"/>
            </a:solidFill>
            <a:ln>
              <a:noFill/>
            </a:ln>
            <a:effectLst/>
          </c:spPr>
          <c:invertIfNegative val="0"/>
          <c:cat>
            <c:strRef>
              <c:f>Sheet1!$A$2:$A$12</c:f>
              <c:strCache>
                <c:ptCount val="11"/>
                <c:pt idx="0">
                  <c:v>Money concerns</c:v>
                </c:pt>
                <c:pt idx="1">
                  <c:v>Not as interested in Easter this year</c:v>
                </c:pt>
                <c:pt idx="2">
                  <c:v>Will be entertaining less than last year</c:v>
                </c:pt>
                <c:pt idx="3">
                  <c:v>I am planning to be away this Easter</c:v>
                </c:pt>
                <c:pt idx="4">
                  <c:v>I am not hosting Easter this year</c:v>
                </c:pt>
                <c:pt idx="5">
                  <c:v>Planning to eat more out of home this year at restaurants, pubs, hotels</c:v>
                </c:pt>
                <c:pt idx="6">
                  <c:v>There are now less member(s) in my household</c:v>
                </c:pt>
                <c:pt idx="7">
                  <c:v>Not as easy to shop</c:v>
                </c:pt>
                <c:pt idx="8">
                  <c:v>Will not be seeing as many people due to Covid</c:v>
                </c:pt>
                <c:pt idx="9">
                  <c:v>Will not be entertaining as much due to Covid</c:v>
                </c:pt>
                <c:pt idx="10">
                  <c:v>Other reason(s)</c:v>
                </c:pt>
              </c:strCache>
            </c:strRef>
          </c:cat>
          <c:val>
            <c:numRef>
              <c:f>Sheet1!$B$2:$B$12</c:f>
              <c:numCache>
                <c:formatCode>0%</c:formatCode>
                <c:ptCount val="11"/>
                <c:pt idx="0">
                  <c:v>0.54427229212041195</c:v>
                </c:pt>
                <c:pt idx="1">
                  <c:v>0.20653037821892462</c:v>
                </c:pt>
                <c:pt idx="2">
                  <c:v>0.1311883526692981</c:v>
                </c:pt>
                <c:pt idx="3">
                  <c:v>8.8230640227669882E-2</c:v>
                </c:pt>
                <c:pt idx="4">
                  <c:v>0.1808082304791451</c:v>
                </c:pt>
                <c:pt idx="5">
                  <c:v>3.4963708987310771E-2</c:v>
                </c:pt>
                <c:pt idx="6">
                  <c:v>9.4610835733976245E-2</c:v>
                </c:pt>
                <c:pt idx="7">
                  <c:v>3.4614298565378218E-2</c:v>
                </c:pt>
                <c:pt idx="8">
                  <c:v>2.7232981789516639E-2</c:v>
                </c:pt>
                <c:pt idx="9">
                  <c:v>1.8819690525041212E-2</c:v>
                </c:pt>
                <c:pt idx="10">
                  <c:v>6.3342326848987773E-2</c:v>
                </c:pt>
              </c:numCache>
            </c:numRef>
          </c:val>
          <c:extLst>
            <c:ext xmlns:c16="http://schemas.microsoft.com/office/drawing/2014/chart" uri="{C3380CC4-5D6E-409C-BE32-E72D297353CC}">
              <c16:uniqueId val="{00000000-A420-450A-AFEF-143D9FAEE41D}"/>
            </c:ext>
          </c:extLst>
        </c:ser>
        <c:ser>
          <c:idx val="1"/>
          <c:order val="1"/>
          <c:tx>
            <c:strRef>
              <c:f>Sheet1!$C$1</c:f>
              <c:strCache>
                <c:ptCount val="1"/>
                <c:pt idx="0">
                  <c:v>Households with Children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Money concerns</c:v>
                </c:pt>
                <c:pt idx="1">
                  <c:v>Not as interested in Easter this year</c:v>
                </c:pt>
                <c:pt idx="2">
                  <c:v>Will be entertaining less than last year</c:v>
                </c:pt>
                <c:pt idx="3">
                  <c:v>I am planning to be away this Easter</c:v>
                </c:pt>
                <c:pt idx="4">
                  <c:v>I am not hosting Easter this year</c:v>
                </c:pt>
                <c:pt idx="5">
                  <c:v>Planning to eat more out of home this year at restaurants, pubs, hotels</c:v>
                </c:pt>
                <c:pt idx="6">
                  <c:v>There are now less member(s) in my household</c:v>
                </c:pt>
                <c:pt idx="7">
                  <c:v>Not as easy to shop</c:v>
                </c:pt>
                <c:pt idx="8">
                  <c:v>Will not be seeing as many people due to Covid</c:v>
                </c:pt>
                <c:pt idx="9">
                  <c:v>Will not be entertaining as much due to Covid</c:v>
                </c:pt>
                <c:pt idx="10">
                  <c:v>Other reason(s)</c:v>
                </c:pt>
              </c:strCache>
            </c:strRef>
          </c:cat>
          <c:val>
            <c:numRef>
              <c:f>Sheet1!$C$2:$C$12</c:f>
              <c:numCache>
                <c:formatCode>0%</c:formatCode>
                <c:ptCount val="11"/>
                <c:pt idx="0">
                  <c:v>0.59290419607729983</c:v>
                </c:pt>
                <c:pt idx="1">
                  <c:v>0.17625337139249911</c:v>
                </c:pt>
                <c:pt idx="2">
                  <c:v>0.1276337037820342</c:v>
                </c:pt>
                <c:pt idx="3">
                  <c:v>0.1227755830652634</c:v>
                </c:pt>
                <c:pt idx="4">
                  <c:v>0.11501543038103661</c:v>
                </c:pt>
                <c:pt idx="5">
                  <c:v>4.079386378818578E-2</c:v>
                </c:pt>
                <c:pt idx="6">
                  <c:v>3.7931364177473358E-2</c:v>
                </c:pt>
                <c:pt idx="7">
                  <c:v>3.1030420421292761E-2</c:v>
                </c:pt>
                <c:pt idx="8">
                  <c:v>1.5250645907926359E-2</c:v>
                </c:pt>
                <c:pt idx="9">
                  <c:v>1.180262002175483E-2</c:v>
                </c:pt>
                <c:pt idx="10">
                  <c:v>4.3718060435069636E-2</c:v>
                </c:pt>
              </c:numCache>
            </c:numRef>
          </c:val>
          <c:extLst>
            <c:ext xmlns:c16="http://schemas.microsoft.com/office/drawing/2014/chart" uri="{C3380CC4-5D6E-409C-BE32-E72D297353CC}">
              <c16:uniqueId val="{00000001-A420-450A-AFEF-143D9FAEE41D}"/>
            </c:ext>
          </c:extLst>
        </c:ser>
        <c:dLbls>
          <c:showLegendKey val="0"/>
          <c:showVal val="0"/>
          <c:showCatName val="0"/>
          <c:showSerName val="0"/>
          <c:showPercent val="0"/>
          <c:showBubbleSize val="0"/>
        </c:dLbls>
        <c:gapWidth val="182"/>
        <c:axId val="964254920"/>
        <c:axId val="964247360"/>
      </c:barChart>
      <c:catAx>
        <c:axId val="964254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47360"/>
        <c:crosses val="autoZero"/>
        <c:auto val="1"/>
        <c:lblAlgn val="ctr"/>
        <c:lblOffset val="100"/>
        <c:noMultiLvlLbl val="0"/>
      </c:catAx>
      <c:valAx>
        <c:axId val="96424736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64254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rgbClr val="3C1806"/>
                </a:solidFill>
                <a:latin typeface="+mn-lt"/>
                <a:ea typeface="+mn-ea"/>
                <a:cs typeface="+mn-cs"/>
              </a:defRPr>
            </a:pPr>
            <a:r>
              <a:rPr lang="en-GB" sz="1200" b="1" dirty="0">
                <a:solidFill>
                  <a:srgbClr val="3C1806"/>
                </a:solidFill>
              </a:rPr>
              <a:t>Why </a:t>
            </a:r>
            <a:r>
              <a:rPr lang="en-GB" sz="1200" b="0" dirty="0">
                <a:solidFill>
                  <a:srgbClr val="3C1806"/>
                </a:solidFill>
              </a:rPr>
              <a:t>will you be </a:t>
            </a:r>
            <a:r>
              <a:rPr lang="en-GB" sz="1200" b="1" dirty="0">
                <a:solidFill>
                  <a:srgbClr val="3C1806"/>
                </a:solidFill>
              </a:rPr>
              <a:t>spending more </a:t>
            </a:r>
            <a:r>
              <a:rPr lang="en-GB" sz="1200" b="0" dirty="0">
                <a:solidFill>
                  <a:srgbClr val="3C1806"/>
                </a:solidFill>
              </a:rPr>
              <a:t>on groceries this Easter, compared to last Easter?</a:t>
            </a:r>
          </a:p>
        </c:rich>
      </c:tx>
      <c:layout>
        <c:manualLayout>
          <c:xMode val="edge"/>
          <c:yMode val="edge"/>
          <c:x val="1.6015853369499372E-2"/>
          <c:y val="1.9100678876228353E-2"/>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rgbClr val="3C1806"/>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 Households</c:v>
                </c:pt>
              </c:strCache>
            </c:strRef>
          </c:tx>
          <c:spPr>
            <a:solidFill>
              <a:schemeClr val="accent1"/>
            </a:solidFill>
            <a:ln>
              <a:noFill/>
            </a:ln>
            <a:effectLst/>
          </c:spPr>
          <c:invertIfNegative val="0"/>
          <c:cat>
            <c:strRef>
              <c:f>Sheet1!$A$2:$A$10</c:f>
              <c:strCache>
                <c:ptCount val="9"/>
                <c:pt idx="0">
                  <c:v>Grocery prices have increased so will need to spend more</c:v>
                </c:pt>
                <c:pt idx="1">
                  <c:v>Will be seeing more people than last year</c:v>
                </c:pt>
                <c:pt idx="2">
                  <c:v>Will be treating myself/ourselves more to make up for the last few years</c:v>
                </c:pt>
                <c:pt idx="3">
                  <c:v>I am hosting Easter this year</c:v>
                </c:pt>
                <c:pt idx="4">
                  <c:v>Will be entertaining more than last year</c:v>
                </c:pt>
                <c:pt idx="5">
                  <c:v>Planning to eat more at home this year (not at restaurants, pubs, hotels</c:v>
                </c:pt>
                <c:pt idx="6">
                  <c:v>There are now additional member(s) in my household</c:v>
                </c:pt>
                <c:pt idx="7">
                  <c:v>I was not at home as much last Easter</c:v>
                </c:pt>
                <c:pt idx="8">
                  <c:v>Other reason(s)</c:v>
                </c:pt>
              </c:strCache>
            </c:strRef>
          </c:cat>
          <c:val>
            <c:numRef>
              <c:f>Sheet1!$B$2:$B$10</c:f>
              <c:numCache>
                <c:formatCode>0%</c:formatCode>
                <c:ptCount val="9"/>
                <c:pt idx="0">
                  <c:v>0.66879293025808007</c:v>
                </c:pt>
                <c:pt idx="1">
                  <c:v>0.15704304502848909</c:v>
                </c:pt>
                <c:pt idx="2">
                  <c:v>0.15569898235376631</c:v>
                </c:pt>
                <c:pt idx="3">
                  <c:v>0.11875148728310479</c:v>
                </c:pt>
                <c:pt idx="4">
                  <c:v>0.1195760914541068</c:v>
                </c:pt>
                <c:pt idx="5">
                  <c:v>0.16680704954393361</c:v>
                </c:pt>
                <c:pt idx="6">
                  <c:v>8.3299704890756263E-2</c:v>
                </c:pt>
                <c:pt idx="7">
                  <c:v>4.4712439346714372E-2</c:v>
                </c:pt>
                <c:pt idx="8">
                  <c:v>5.0117558553984656E-2</c:v>
                </c:pt>
              </c:numCache>
            </c:numRef>
          </c:val>
          <c:extLst>
            <c:ext xmlns:c16="http://schemas.microsoft.com/office/drawing/2014/chart" uri="{C3380CC4-5D6E-409C-BE32-E72D297353CC}">
              <c16:uniqueId val="{00000000-A420-450A-AFEF-143D9FAEE41D}"/>
            </c:ext>
          </c:extLst>
        </c:ser>
        <c:ser>
          <c:idx val="1"/>
          <c:order val="1"/>
          <c:tx>
            <c:strRef>
              <c:f>Sheet1!$C$1</c:f>
              <c:strCache>
                <c:ptCount val="1"/>
                <c:pt idx="0">
                  <c:v>Households with Children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Grocery prices have increased so will need to spend more</c:v>
                </c:pt>
                <c:pt idx="1">
                  <c:v>Will be seeing more people than last year</c:v>
                </c:pt>
                <c:pt idx="2">
                  <c:v>Will be treating myself/ourselves more to make up for the last few years</c:v>
                </c:pt>
                <c:pt idx="3">
                  <c:v>I am hosting Easter this year</c:v>
                </c:pt>
                <c:pt idx="4">
                  <c:v>Will be entertaining more than last year</c:v>
                </c:pt>
                <c:pt idx="5">
                  <c:v>Planning to eat more at home this year (not at restaurants, pubs, hotels</c:v>
                </c:pt>
                <c:pt idx="6">
                  <c:v>There are now additional member(s) in my household</c:v>
                </c:pt>
                <c:pt idx="7">
                  <c:v>I was not at home as much last Easter</c:v>
                </c:pt>
                <c:pt idx="8">
                  <c:v>Other reason(s)</c:v>
                </c:pt>
              </c:strCache>
            </c:strRef>
          </c:cat>
          <c:val>
            <c:numRef>
              <c:f>Sheet1!$C$2:$C$10</c:f>
              <c:numCache>
                <c:formatCode>0%</c:formatCode>
                <c:ptCount val="9"/>
                <c:pt idx="0">
                  <c:v>0.63318235090402875</c:v>
                </c:pt>
                <c:pt idx="1">
                  <c:v>0.21246482120644081</c:v>
                </c:pt>
                <c:pt idx="2">
                  <c:v>0.187212815361185</c:v>
                </c:pt>
                <c:pt idx="3">
                  <c:v>0.1147932617576841</c:v>
                </c:pt>
                <c:pt idx="4">
                  <c:v>0.1115854567907776</c:v>
                </c:pt>
                <c:pt idx="5">
                  <c:v>8.9755638587467046E-2</c:v>
                </c:pt>
                <c:pt idx="6">
                  <c:v>8.6679150291135154E-2</c:v>
                </c:pt>
                <c:pt idx="7">
                  <c:v>4.0926318891249688E-2</c:v>
                </c:pt>
                <c:pt idx="8">
                  <c:v>5.387832659252987E-2</c:v>
                </c:pt>
              </c:numCache>
            </c:numRef>
          </c:val>
          <c:extLst>
            <c:ext xmlns:c16="http://schemas.microsoft.com/office/drawing/2014/chart" uri="{C3380CC4-5D6E-409C-BE32-E72D297353CC}">
              <c16:uniqueId val="{00000001-A420-450A-AFEF-143D9FAEE41D}"/>
            </c:ext>
          </c:extLst>
        </c:ser>
        <c:dLbls>
          <c:showLegendKey val="0"/>
          <c:showVal val="0"/>
          <c:showCatName val="0"/>
          <c:showSerName val="0"/>
          <c:showPercent val="0"/>
          <c:showBubbleSize val="0"/>
        </c:dLbls>
        <c:gapWidth val="182"/>
        <c:axId val="964254920"/>
        <c:axId val="964247360"/>
      </c:barChart>
      <c:catAx>
        <c:axId val="964254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247360"/>
        <c:crosses val="autoZero"/>
        <c:auto val="1"/>
        <c:lblAlgn val="ctr"/>
        <c:lblOffset val="100"/>
        <c:noMultiLvlLbl val="0"/>
      </c:catAx>
      <c:valAx>
        <c:axId val="96424736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64254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44400713337432E-2"/>
          <c:y val="4.2700454173079877E-3"/>
          <c:w val="0.92630684679024644"/>
          <c:h val="0.77565282014530945"/>
        </c:manualLayout>
      </c:layout>
      <c:barChart>
        <c:barDir val="col"/>
        <c:grouping val="percentStacked"/>
        <c:varyColors val="0"/>
        <c:ser>
          <c:idx val="0"/>
          <c:order val="0"/>
          <c:tx>
            <c:strRef>
              <c:f>Sheet1!$B$1</c:f>
              <c:strCache>
                <c:ptCount val="1"/>
                <c:pt idx="0">
                  <c:v>Gifting</c:v>
                </c:pt>
              </c:strCache>
            </c:strRef>
          </c:tx>
          <c:spPr>
            <a:solidFill>
              <a:srgbClr val="FFFF00"/>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2w/e 23Apr22</c:v>
                </c:pt>
                <c:pt idx="1">
                  <c:v>2w/e 15Apr23</c:v>
                </c:pt>
              </c:strCache>
            </c:strRef>
          </c:cat>
          <c:val>
            <c:numRef>
              <c:f>Sheet1!$B$2:$B$3</c:f>
              <c:numCache>
                <c:formatCode>0.0%</c:formatCode>
                <c:ptCount val="2"/>
                <c:pt idx="0">
                  <c:v>0.56939466534364425</c:v>
                </c:pt>
                <c:pt idx="1">
                  <c:v>0.55890004077483035</c:v>
                </c:pt>
              </c:numCache>
            </c:numRef>
          </c:val>
          <c:extLst>
            <c:ext xmlns:c16="http://schemas.microsoft.com/office/drawing/2014/chart" uri="{C3380CC4-5D6E-409C-BE32-E72D297353CC}">
              <c16:uniqueId val="{00000000-D970-4365-9771-B5B2E7CC64C8}"/>
            </c:ext>
          </c:extLst>
        </c:ser>
        <c:ser>
          <c:idx val="1"/>
          <c:order val="1"/>
          <c:tx>
            <c:strRef>
              <c:f>Sheet1!$C$1</c:f>
              <c:strCache>
                <c:ptCount val="1"/>
                <c:pt idx="0">
                  <c:v>Celebratory Food</c:v>
                </c:pt>
              </c:strCache>
            </c:strRef>
          </c:tx>
          <c:spPr>
            <a:solidFill>
              <a:srgbClr val="FFB500"/>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2w/e 23Apr22</c:v>
                </c:pt>
                <c:pt idx="1">
                  <c:v>2w/e 15Apr23</c:v>
                </c:pt>
              </c:strCache>
            </c:strRef>
          </c:cat>
          <c:val>
            <c:numRef>
              <c:f>Sheet1!$C$2:$C$3</c:f>
              <c:numCache>
                <c:formatCode>0.0%</c:formatCode>
                <c:ptCount val="2"/>
                <c:pt idx="0">
                  <c:v>0.34439960002367037</c:v>
                </c:pt>
                <c:pt idx="1">
                  <c:v>0.37267062361169767</c:v>
                </c:pt>
              </c:numCache>
            </c:numRef>
          </c:val>
          <c:extLst>
            <c:ext xmlns:c16="http://schemas.microsoft.com/office/drawing/2014/chart" uri="{C3380CC4-5D6E-409C-BE32-E72D297353CC}">
              <c16:uniqueId val="{00000001-D970-4365-9771-B5B2E7CC64C8}"/>
            </c:ext>
          </c:extLst>
        </c:ser>
        <c:ser>
          <c:idx val="2"/>
          <c:order val="2"/>
          <c:tx>
            <c:strRef>
              <c:f>Sheet1!$D$1</c:f>
              <c:strCache>
                <c:ptCount val="1"/>
                <c:pt idx="0">
                  <c:v>Home &amp; Garden</c:v>
                </c:pt>
              </c:strCache>
            </c:strRef>
          </c:tx>
          <c:spPr>
            <a:solidFill>
              <a:schemeClr val="accent2"/>
            </a:solidFill>
            <a:ln w="19050">
              <a:solidFill>
                <a:schemeClr val="lt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2w/e 23Apr22</c:v>
                </c:pt>
                <c:pt idx="1">
                  <c:v>2w/e 15Apr23</c:v>
                </c:pt>
              </c:strCache>
            </c:strRef>
          </c:cat>
          <c:val>
            <c:numRef>
              <c:f>Sheet1!$D$2:$D$3</c:f>
              <c:numCache>
                <c:formatCode>0.0%</c:formatCode>
                <c:ptCount val="2"/>
                <c:pt idx="0">
                  <c:v>8.6205734632685355E-2</c:v>
                </c:pt>
                <c:pt idx="1">
                  <c:v>6.8429335613471948E-2</c:v>
                </c:pt>
              </c:numCache>
            </c:numRef>
          </c:val>
          <c:extLst>
            <c:ext xmlns:c16="http://schemas.microsoft.com/office/drawing/2014/chart" uri="{C3380CC4-5D6E-409C-BE32-E72D297353CC}">
              <c16:uniqueId val="{00000000-8E93-483B-97BC-FEBC2A1E20FA}"/>
            </c:ext>
          </c:extLst>
        </c:ser>
        <c:dLbls>
          <c:showLegendKey val="0"/>
          <c:showVal val="0"/>
          <c:showCatName val="0"/>
          <c:showSerName val="0"/>
          <c:showPercent val="0"/>
          <c:showBubbleSize val="0"/>
        </c:dLbls>
        <c:gapWidth val="65"/>
        <c:overlap val="100"/>
        <c:axId val="454411472"/>
        <c:axId val="454408232"/>
      </c:barChart>
      <c:catAx>
        <c:axId val="45441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54408232"/>
        <c:crosses val="autoZero"/>
        <c:auto val="1"/>
        <c:lblAlgn val="ctr"/>
        <c:lblOffset val="100"/>
        <c:noMultiLvlLbl val="0"/>
      </c:catAx>
      <c:valAx>
        <c:axId val="4544082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45441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57892917203427"/>
          <c:y val="6.5656170595018506E-2"/>
          <c:w val="0.46049179996976963"/>
          <c:h val="0.72663093319692185"/>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C53-4E73-BEF9-3DDBF9F67AD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C53-4E73-BEF9-3DDBF9F67AD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C53-4E73-BEF9-3DDBF9F67AD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C53-4E73-BEF9-3DDBF9F67AD2}"/>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2C53-4E73-BEF9-3DDBF9F67AD2}"/>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2C53-4E73-BEF9-3DDBF9F67AD2}"/>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2C53-4E73-BEF9-3DDBF9F67AD2}"/>
              </c:ext>
            </c:extLst>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2C53-4E73-BEF9-3DDBF9F67AD2}"/>
              </c:ext>
            </c:extLst>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D526-429D-8380-7939D7E6A8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Easter Eggs</c:v>
                </c:pt>
                <c:pt idx="1">
                  <c:v>Meat/Fish</c:v>
                </c:pt>
                <c:pt idx="2">
                  <c:v>Gardening</c:v>
                </c:pt>
                <c:pt idx="3">
                  <c:v>Chocolate Novelties</c:v>
                </c:pt>
                <c:pt idx="4">
                  <c:v>Desserts</c:v>
                </c:pt>
                <c:pt idx="5">
                  <c:v>Cut Flowers</c:v>
                </c:pt>
                <c:pt idx="6">
                  <c:v>Hot Cross Buns</c:v>
                </c:pt>
                <c:pt idx="7">
                  <c:v>Plants in Soil</c:v>
                </c:pt>
                <c:pt idx="8">
                  <c:v>Others</c:v>
                </c:pt>
              </c:strCache>
            </c:strRef>
          </c:cat>
          <c:val>
            <c:numRef>
              <c:f>Sheet1!$B$2:$B$10</c:f>
              <c:numCache>
                <c:formatCode>0%</c:formatCode>
                <c:ptCount val="9"/>
                <c:pt idx="0">
                  <c:v>0.39676838381912266</c:v>
                </c:pt>
                <c:pt idx="1">
                  <c:v>0.18782825106154541</c:v>
                </c:pt>
                <c:pt idx="2">
                  <c:v>6.0090699253526766E-2</c:v>
                </c:pt>
                <c:pt idx="3">
                  <c:v>5.9232443421129786E-2</c:v>
                </c:pt>
                <c:pt idx="4">
                  <c:v>5.7706566877745509E-2</c:v>
                </c:pt>
                <c:pt idx="5">
                  <c:v>5.4249795292701498E-2</c:v>
                </c:pt>
                <c:pt idx="6">
                  <c:v>4.998837497607711E-2</c:v>
                </c:pt>
                <c:pt idx="7">
                  <c:v>4.8649418241876345E-2</c:v>
                </c:pt>
                <c:pt idx="8">
                  <c:v>8.5486067056274859E-2</c:v>
                </c:pt>
              </c:numCache>
            </c:numRef>
          </c:val>
          <c:extLst>
            <c:ext xmlns:c16="http://schemas.microsoft.com/office/drawing/2014/chart" uri="{C3380CC4-5D6E-409C-BE32-E72D297353CC}">
              <c16:uniqueId val="{00000000-190C-432F-AD90-EEE61AAE7073}"/>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6.8033564023720031E-2"/>
          <c:y val="0.85282782379225297"/>
          <c:w val="0.92666829027267061"/>
          <c:h val="0.114749194667036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5000000000001"/>
          <c:y val="0.30558493444974566"/>
          <c:w val="0.72812500000000002"/>
          <c:h val="0.45893722570514112"/>
        </c:manualLayout>
      </c:layout>
      <c:barChart>
        <c:barDir val="col"/>
        <c:grouping val="clustered"/>
        <c:varyColors val="0"/>
        <c:ser>
          <c:idx val="0"/>
          <c:order val="0"/>
          <c:tx>
            <c:strRef>
              <c:f>Sheet1!$B$1</c:f>
              <c:strCache>
                <c:ptCount val="1"/>
                <c:pt idx="0">
                  <c:v>%Growth</c:v>
                </c:pt>
              </c:strCache>
            </c:strRef>
          </c:tx>
          <c:spPr>
            <a:solidFill>
              <a:srgbClr val="FFB500"/>
            </a:solidFill>
            <a:ln w="19050">
              <a:solidFill>
                <a:schemeClr val="lt1"/>
              </a:solidFill>
            </a:ln>
            <a:effectLst/>
          </c:spPr>
          <c:invertIfNegative val="0"/>
          <c:dPt>
            <c:idx val="0"/>
            <c:invertIfNegative val="0"/>
            <c:bubble3D val="0"/>
            <c:spPr>
              <a:solidFill>
                <a:srgbClr val="FFB500"/>
              </a:solidFill>
              <a:ln w="19050">
                <a:solidFill>
                  <a:schemeClr val="lt1"/>
                </a:solidFill>
              </a:ln>
              <a:effectLst/>
            </c:spPr>
            <c:extLst>
              <c:ext xmlns:c16="http://schemas.microsoft.com/office/drawing/2014/chart" uri="{C3380CC4-5D6E-409C-BE32-E72D297353CC}">
                <c16:uniqueId val="{00000001-5422-4630-BF3C-D456A73A6568}"/>
              </c:ext>
            </c:extLst>
          </c:dPt>
          <c:dPt>
            <c:idx val="1"/>
            <c:invertIfNegative val="0"/>
            <c:bubble3D val="0"/>
            <c:spPr>
              <a:solidFill>
                <a:srgbClr val="FFB500"/>
              </a:solidFill>
              <a:ln w="19050">
                <a:solidFill>
                  <a:schemeClr val="lt1"/>
                </a:solidFill>
              </a:ln>
              <a:effectLst/>
            </c:spPr>
            <c:extLst>
              <c:ext xmlns:c16="http://schemas.microsoft.com/office/drawing/2014/chart" uri="{C3380CC4-5D6E-409C-BE32-E72D297353CC}">
                <c16:uniqueId val="{00000002-5422-4630-BF3C-D456A73A6568}"/>
              </c:ext>
            </c:extLst>
          </c:dPt>
          <c:dPt>
            <c:idx val="2"/>
            <c:invertIfNegative val="0"/>
            <c:bubble3D val="0"/>
            <c:spPr>
              <a:solidFill>
                <a:srgbClr val="FFB500"/>
              </a:solidFill>
              <a:ln w="19050">
                <a:solidFill>
                  <a:schemeClr val="lt1"/>
                </a:solidFill>
              </a:ln>
              <a:effectLst/>
            </c:spPr>
            <c:extLst>
              <c:ext xmlns:c16="http://schemas.microsoft.com/office/drawing/2014/chart" uri="{C3380CC4-5D6E-409C-BE32-E72D297353CC}">
                <c16:uniqueId val="{00000003-5422-4630-BF3C-D456A73A6568}"/>
              </c:ext>
            </c:extLst>
          </c:dPt>
          <c:dPt>
            <c:idx val="3"/>
            <c:invertIfNegative val="0"/>
            <c:bubble3D val="0"/>
            <c:spPr>
              <a:solidFill>
                <a:srgbClr val="FFB500"/>
              </a:solidFill>
              <a:ln w="19050">
                <a:solidFill>
                  <a:schemeClr val="lt1"/>
                </a:solidFill>
              </a:ln>
              <a:effectLst/>
            </c:spPr>
            <c:extLst>
              <c:ext xmlns:c16="http://schemas.microsoft.com/office/drawing/2014/chart" uri="{C3380CC4-5D6E-409C-BE32-E72D297353CC}">
                <c16:uniqueId val="{00000004-5422-4630-BF3C-D456A73A6568}"/>
              </c:ext>
            </c:extLst>
          </c:dPt>
          <c:dPt>
            <c:idx val="4"/>
            <c:invertIfNegative val="0"/>
            <c:bubble3D val="0"/>
            <c:spPr>
              <a:solidFill>
                <a:srgbClr val="FFB500"/>
              </a:solidFill>
              <a:ln w="19050">
                <a:solidFill>
                  <a:schemeClr val="lt1"/>
                </a:solidFill>
              </a:ln>
              <a:effectLst/>
            </c:spPr>
            <c:extLst>
              <c:ext xmlns:c16="http://schemas.microsoft.com/office/drawing/2014/chart" uri="{C3380CC4-5D6E-409C-BE32-E72D297353CC}">
                <c16:uniqueId val="{00000000-5422-4630-BF3C-D456A73A65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Hot Cross Buns</c:v>
                </c:pt>
                <c:pt idx="1">
                  <c:v>Cut Flowers</c:v>
                </c:pt>
                <c:pt idx="2">
                  <c:v>Meat/Fish</c:v>
                </c:pt>
                <c:pt idx="3">
                  <c:v>Desserts</c:v>
                </c:pt>
                <c:pt idx="4">
                  <c:v>Chocolate Novelties</c:v>
                </c:pt>
                <c:pt idx="5">
                  <c:v>Easter Eggs</c:v>
                </c:pt>
              </c:strCache>
            </c:strRef>
          </c:cat>
          <c:val>
            <c:numRef>
              <c:f>Sheet1!$B$2:$B$7</c:f>
              <c:numCache>
                <c:formatCode>0.0%</c:formatCode>
                <c:ptCount val="6"/>
                <c:pt idx="0">
                  <c:v>0.25600000000000001</c:v>
                </c:pt>
                <c:pt idx="1">
                  <c:v>0.23100000000000001</c:v>
                </c:pt>
                <c:pt idx="2">
                  <c:v>0.17399999999999999</c:v>
                </c:pt>
                <c:pt idx="3">
                  <c:v>0.16500000000000001</c:v>
                </c:pt>
                <c:pt idx="4">
                  <c:v>0.14099999999999999</c:v>
                </c:pt>
                <c:pt idx="5" formatCode="0.00%">
                  <c:v>0.11799999999999999</c:v>
                </c:pt>
              </c:numCache>
            </c:numRef>
          </c:val>
          <c:extLst>
            <c:ext xmlns:c16="http://schemas.microsoft.com/office/drawing/2014/chart" uri="{C3380CC4-5D6E-409C-BE32-E72D297353CC}">
              <c16:uniqueId val="{00000000-D970-4365-9771-B5B2E7CC64C8}"/>
            </c:ext>
          </c:extLst>
        </c:ser>
        <c:dLbls>
          <c:showLegendKey val="0"/>
          <c:showVal val="0"/>
          <c:showCatName val="0"/>
          <c:showSerName val="0"/>
          <c:showPercent val="0"/>
          <c:showBubbleSize val="0"/>
        </c:dLbls>
        <c:gapWidth val="150"/>
        <c:axId val="454411472"/>
        <c:axId val="454408232"/>
      </c:barChart>
      <c:catAx>
        <c:axId val="45441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408232"/>
        <c:crosses val="autoZero"/>
        <c:auto val="1"/>
        <c:lblAlgn val="ctr"/>
        <c:lblOffset val="100"/>
        <c:noMultiLvlLbl val="0"/>
      </c:catAx>
      <c:valAx>
        <c:axId val="454408232"/>
        <c:scaling>
          <c:orientation val="minMax"/>
        </c:scaling>
        <c:delete val="1"/>
        <c:axPos val="l"/>
        <c:numFmt formatCode="0.0%" sourceLinked="1"/>
        <c:majorTickMark val="out"/>
        <c:minorTickMark val="none"/>
        <c:tickLblPos val="nextTo"/>
        <c:crossAx val="45441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253809648906278E-2"/>
          <c:y val="1.8277239876893087E-2"/>
          <c:w val="0.96674619035109377"/>
          <c:h val="0.91105966059314181"/>
        </c:manualLayout>
      </c:layout>
      <c:lineChart>
        <c:grouping val="standard"/>
        <c:varyColors val="0"/>
        <c:ser>
          <c:idx val="0"/>
          <c:order val="0"/>
          <c:tx>
            <c:strRef>
              <c:f>Sheet1!$A$2</c:f>
              <c:strCache>
                <c:ptCount val="1"/>
                <c:pt idx="0">
                  <c:v>Total SPI</c:v>
                </c:pt>
              </c:strCache>
            </c:strRef>
          </c:tx>
          <c:spPr>
            <a:ln w="28575" cap="rnd">
              <a:solidFill>
                <a:schemeClr val="accent1"/>
              </a:solidFill>
              <a:round/>
            </a:ln>
            <a:effectLst/>
          </c:spPr>
          <c:marker>
            <c:symbol val="none"/>
          </c:marker>
          <c:cat>
            <c:numRef>
              <c:f>Sheet1!$B$1:$ES$1</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Sheet1!$B$2:$ES$2</c:f>
            </c:numRef>
          </c:val>
          <c:smooth val="1"/>
          <c:extLst>
            <c:ext xmlns:c16="http://schemas.microsoft.com/office/drawing/2014/chart" uri="{C3380CC4-5D6E-409C-BE32-E72D297353CC}">
              <c16:uniqueId val="{00000000-F83F-44FF-865A-529228F25D72}"/>
            </c:ext>
          </c:extLst>
        </c:ser>
        <c:ser>
          <c:idx val="1"/>
          <c:order val="1"/>
          <c:tx>
            <c:strRef>
              <c:f>Sheet1!$A$3</c:f>
              <c:strCache>
                <c:ptCount val="1"/>
                <c:pt idx="0">
                  <c:v>Food</c:v>
                </c:pt>
              </c:strCache>
            </c:strRef>
          </c:tx>
          <c:spPr>
            <a:ln w="28575" cap="rnd">
              <a:solidFill>
                <a:schemeClr val="tx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Sheet1!$B$1:$ES$1</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Sheet1!$B$3:$ES$3</c:f>
              <c:numCache>
                <c:formatCode>0.0%</c:formatCode>
                <c:ptCount val="13"/>
                <c:pt idx="0">
                  <c:v>3.5000000000000003E-2</c:v>
                </c:pt>
                <c:pt idx="1">
                  <c:v>4.2999999999999997E-2</c:v>
                </c:pt>
                <c:pt idx="2">
                  <c:v>5.6000000000000001E-2</c:v>
                </c:pt>
                <c:pt idx="3">
                  <c:v>7.0000000000000007E-2</c:v>
                </c:pt>
                <c:pt idx="4">
                  <c:v>9.2999999999999999E-2</c:v>
                </c:pt>
                <c:pt idx="5">
                  <c:v>0.106</c:v>
                </c:pt>
                <c:pt idx="6" formatCode="0.00%">
                  <c:v>0.11600000000000001</c:v>
                </c:pt>
                <c:pt idx="7" formatCode="0.00%">
                  <c:v>0.124</c:v>
                </c:pt>
                <c:pt idx="8" formatCode="0.00%">
                  <c:v>0.13300000000000001</c:v>
                </c:pt>
                <c:pt idx="9" formatCode="0.00%">
                  <c:v>0.13800000000000001</c:v>
                </c:pt>
                <c:pt idx="10" formatCode="0.00%">
                  <c:v>0.14499999999999999</c:v>
                </c:pt>
                <c:pt idx="11" formatCode="0%">
                  <c:v>0.15</c:v>
                </c:pt>
                <c:pt idx="12" formatCode="0%">
                  <c:v>0.157</c:v>
                </c:pt>
              </c:numCache>
            </c:numRef>
          </c:val>
          <c:smooth val="1"/>
          <c:extLst>
            <c:ext xmlns:c16="http://schemas.microsoft.com/office/drawing/2014/chart" uri="{C3380CC4-5D6E-409C-BE32-E72D297353CC}">
              <c16:uniqueId val="{00000004-F83F-44FF-865A-529228F25D72}"/>
            </c:ext>
          </c:extLst>
        </c:ser>
        <c:ser>
          <c:idx val="2"/>
          <c:order val="2"/>
          <c:tx>
            <c:strRef>
              <c:f>Sheet1!$A$4</c:f>
              <c:strCache>
                <c:ptCount val="1"/>
                <c:pt idx="0">
                  <c:v>Fresh</c:v>
                </c:pt>
              </c:strCache>
            </c:strRef>
          </c:tx>
          <c:spPr>
            <a:ln w="28575" cap="rnd">
              <a:solidFill>
                <a:schemeClr val="accent5">
                  <a:lumMod val="60000"/>
                  <a:lumOff val="40000"/>
                </a:schemeClr>
              </a:solidFill>
              <a:round/>
            </a:ln>
            <a:effectLst/>
          </c:spPr>
          <c:marker>
            <c:symbol val="none"/>
          </c:marker>
          <c:cat>
            <c:numRef>
              <c:f>Sheet1!$B$1:$ES$1</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Sheet1!$B$4:$ES$4</c:f>
              <c:numCache>
                <c:formatCode>0.0%</c:formatCode>
                <c:ptCount val="13"/>
                <c:pt idx="0">
                  <c:v>3.4000000000000002E-2</c:v>
                </c:pt>
                <c:pt idx="1">
                  <c:v>4.4999999999999998E-2</c:v>
                </c:pt>
                <c:pt idx="2">
                  <c:v>6.2E-2</c:v>
                </c:pt>
                <c:pt idx="3">
                  <c:v>0.08</c:v>
                </c:pt>
                <c:pt idx="4">
                  <c:v>0.105</c:v>
                </c:pt>
                <c:pt idx="5">
                  <c:v>0.121</c:v>
                </c:pt>
                <c:pt idx="6" formatCode="0.00%">
                  <c:v>0.13300000000000001</c:v>
                </c:pt>
                <c:pt idx="7" formatCode="0.00%">
                  <c:v>0.14299999999999999</c:v>
                </c:pt>
                <c:pt idx="8" formatCode="0%">
                  <c:v>0.15</c:v>
                </c:pt>
                <c:pt idx="9" formatCode="0.00%">
                  <c:v>0.157</c:v>
                </c:pt>
                <c:pt idx="10" formatCode="0.00%">
                  <c:v>0.16300000000000001</c:v>
                </c:pt>
                <c:pt idx="11" formatCode="0%">
                  <c:v>0.17</c:v>
                </c:pt>
                <c:pt idx="12" formatCode="0%">
                  <c:v>0.17799999999999999</c:v>
                </c:pt>
              </c:numCache>
            </c:numRef>
          </c:val>
          <c:smooth val="1"/>
          <c:extLst>
            <c:ext xmlns:c16="http://schemas.microsoft.com/office/drawing/2014/chart" uri="{C3380CC4-5D6E-409C-BE32-E72D297353CC}">
              <c16:uniqueId val="{00000005-F83F-44FF-865A-529228F25D72}"/>
            </c:ext>
          </c:extLst>
        </c:ser>
        <c:ser>
          <c:idx val="3"/>
          <c:order val="3"/>
          <c:tx>
            <c:strRef>
              <c:f>Sheet1!$A$5</c:f>
              <c:strCache>
                <c:ptCount val="1"/>
                <c:pt idx="0">
                  <c:v>Ambient</c:v>
                </c:pt>
              </c:strCache>
            </c:strRef>
          </c:tx>
          <c:spPr>
            <a:ln w="28575" cap="rnd">
              <a:solidFill>
                <a:schemeClr val="accent5"/>
              </a:solidFill>
              <a:round/>
            </a:ln>
            <a:effectLst/>
          </c:spPr>
          <c:marker>
            <c:symbol val="none"/>
          </c:marker>
          <c:cat>
            <c:numRef>
              <c:f>Sheet1!$B$1:$ES$1</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Sheet1!$B$5:$ES$5</c:f>
              <c:numCache>
                <c:formatCode>0.0%</c:formatCode>
                <c:ptCount val="13"/>
                <c:pt idx="0">
                  <c:v>3.5000000000000003E-2</c:v>
                </c:pt>
                <c:pt idx="1">
                  <c:v>0.04</c:v>
                </c:pt>
                <c:pt idx="2">
                  <c:v>4.8000000000000001E-2</c:v>
                </c:pt>
                <c:pt idx="3">
                  <c:v>5.7000000000000002E-2</c:v>
                </c:pt>
                <c:pt idx="4">
                  <c:v>7.8E-2</c:v>
                </c:pt>
                <c:pt idx="5">
                  <c:v>8.5999999999999993E-2</c:v>
                </c:pt>
                <c:pt idx="6" formatCode="0.00%">
                  <c:v>9.4E-2</c:v>
                </c:pt>
                <c:pt idx="7" formatCode="0%">
                  <c:v>0.1</c:v>
                </c:pt>
                <c:pt idx="8" formatCode="0%">
                  <c:v>0.11</c:v>
                </c:pt>
                <c:pt idx="9" formatCode="0.00%">
                  <c:v>0.113</c:v>
                </c:pt>
                <c:pt idx="10" formatCode="0.00%">
                  <c:v>0.122</c:v>
                </c:pt>
                <c:pt idx="11" formatCode="0.00%">
                  <c:v>0.124</c:v>
                </c:pt>
                <c:pt idx="12" formatCode="0.00%">
                  <c:v>0.129</c:v>
                </c:pt>
              </c:numCache>
            </c:numRef>
          </c:val>
          <c:smooth val="1"/>
          <c:extLst>
            <c:ext xmlns:c16="http://schemas.microsoft.com/office/drawing/2014/chart" uri="{C3380CC4-5D6E-409C-BE32-E72D297353CC}">
              <c16:uniqueId val="{00000006-F83F-44FF-865A-529228F25D72}"/>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5984"/>
        <c:crosses val="autoZero"/>
        <c:auto val="1"/>
        <c:lblOffset val="100"/>
        <c:baseTimeUnit val="months"/>
      </c:dateAx>
      <c:valAx>
        <c:axId val="12162598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1624448"/>
        <c:crosses val="autoZero"/>
        <c:crossBetween val="between"/>
      </c:valAx>
      <c:spPr>
        <a:noFill/>
        <a:ln>
          <a:noFill/>
        </a:ln>
        <a:effectLst/>
      </c:spPr>
    </c:plotArea>
    <c:legend>
      <c:legendPos val="b"/>
      <c:layout>
        <c:manualLayout>
          <c:xMode val="edge"/>
          <c:yMode val="edge"/>
          <c:x val="0.63115601215694161"/>
          <c:y val="0.70212253562736593"/>
          <c:w val="0.2063290863127844"/>
          <c:h val="5.581562707744201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7653213075511019"/>
        </c:manualLayout>
      </c:layout>
      <c:barChart>
        <c:barDir val="col"/>
        <c:grouping val="clustered"/>
        <c:varyColors val="0"/>
        <c:ser>
          <c:idx val="0"/>
          <c:order val="0"/>
          <c:tx>
            <c:strRef>
              <c:f>Sheet1!$B$1</c:f>
              <c:strCache>
                <c:ptCount val="1"/>
                <c:pt idx="0">
                  <c:v>vs year ago</c:v>
                </c:pt>
              </c:strCache>
            </c:strRef>
          </c:tx>
          <c:spPr>
            <a:solidFill>
              <a:srgbClr val="A082F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6.80070818835663E-2</c:v>
                </c:pt>
                <c:pt idx="1">
                  <c:v>8.0741036638997121E-2</c:v>
                </c:pt>
                <c:pt idx="2">
                  <c:v>7.9265195727703075E-2</c:v>
                </c:pt>
                <c:pt idx="3">
                  <c:v>8.9045349999340218E-2</c:v>
                </c:pt>
                <c:pt idx="4">
                  <c:v>-1.8383832490272645E-2</c:v>
                </c:pt>
              </c:numCache>
            </c:numRef>
          </c:val>
          <c:extLst>
            <c:ext xmlns:c16="http://schemas.microsoft.com/office/drawing/2014/chart" uri="{C3380CC4-5D6E-409C-BE32-E72D297353CC}">
              <c16:uniqueId val="{00000000-62B6-4199-88E3-AC78C796F68A}"/>
            </c:ext>
          </c:extLst>
        </c:ser>
        <c:ser>
          <c:idx val="1"/>
          <c:order val="1"/>
          <c:tx>
            <c:strRef>
              <c:f>Sheet1!$C$1</c:f>
              <c:strCache>
                <c:ptCount val="1"/>
                <c:pt idx="0">
                  <c:v>vs last month</c:v>
                </c:pt>
              </c:strCache>
            </c:strRef>
          </c:tx>
          <c:spPr>
            <a:solidFill>
              <a:schemeClr val="accent2"/>
            </a:solidFill>
            <a:ln>
              <a:noFill/>
            </a:ln>
            <a:effectLst/>
          </c:spPr>
          <c:invertIfNegative val="0"/>
          <c:dLbls>
            <c:dLbl>
              <c:idx val="0"/>
              <c:layout>
                <c:manualLayout>
                  <c:x val="2.301868900047415E-3"/>
                  <c:y val="6.14318058577786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35-49F0-8DD2-3AC08270E226}"/>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37-4933-8683-9839E6CF36F5}"/>
                </c:ext>
              </c:extLst>
            </c:dLbl>
            <c:dLbl>
              <c:idx val="2"/>
              <c:layout>
                <c:manualLayout>
                  <c:x val="1.3811213400284489E-2"/>
                  <c:y val="-6.90758826249124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35-49F0-8DD2-3AC08270E226}"/>
                </c:ext>
              </c:extLst>
            </c:dLbl>
            <c:dLbl>
              <c:idx val="4"/>
              <c:layout>
                <c:manualLayout>
                  <c:x val="0"/>
                  <c:y val="4.5850019651727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35-49F0-8DD2-3AC08270E22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Cache>
                <c:formatCode>0.0%</c:formatCode>
                <c:ptCount val="5"/>
                <c:pt idx="0">
                  <c:v>1.3479610322580049E-2</c:v>
                </c:pt>
                <c:pt idx="1">
                  <c:v>1.1795071582962002E-2</c:v>
                </c:pt>
                <c:pt idx="2">
                  <c:v>1.4182351870251297E-2</c:v>
                </c:pt>
                <c:pt idx="3">
                  <c:v>-1.3137253208374E-3</c:v>
                </c:pt>
                <c:pt idx="4">
                  <c:v>2.6241581443695594E-2</c:v>
                </c:pt>
              </c:numCache>
            </c:numRef>
          </c:val>
          <c:extLst>
            <c:ext xmlns:c16="http://schemas.microsoft.com/office/drawing/2014/chart" uri="{C3380CC4-5D6E-409C-BE32-E72D297353CC}">
              <c16:uniqueId val="{00000001-62B6-4199-88E3-AC78C796F68A}"/>
            </c:ext>
          </c:extLst>
        </c:ser>
        <c:dLbls>
          <c:dLblPos val="inEnd"/>
          <c:showLegendKey val="0"/>
          <c:showVal val="1"/>
          <c:showCatName val="0"/>
          <c:showSerName val="0"/>
          <c:showPercent val="0"/>
          <c:showBubbleSize val="0"/>
        </c:dLbls>
        <c:gapWidth val="219"/>
        <c:overlap val="-27"/>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none"/>
        <c:minorTickMark val="none"/>
        <c:tickLblPos val="nextTo"/>
        <c:crossAx val="404478872"/>
        <c:crosses val="autoZero"/>
        <c:crossBetween val="between"/>
        <c:majorUnit val="5.000000000000001E-2"/>
      </c:valAx>
      <c:spPr>
        <a:noFill/>
        <a:ln>
          <a:noFill/>
        </a:ln>
        <a:effectLst/>
      </c:spPr>
    </c:plotArea>
    <c:legend>
      <c:legendPos val="b"/>
      <c:layout>
        <c:manualLayout>
          <c:xMode val="edge"/>
          <c:yMode val="edge"/>
          <c:x val="4.7056197387454002E-4"/>
          <c:y val="6.7522999019700061E-2"/>
          <c:w val="0.36106644317392561"/>
          <c:h val="5.21566236671303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0.12008796441654933"/>
          <c:w val="0.70585692462459482"/>
          <c:h val="0.8658073874964938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Meat, Fish &amp; Poultry</c:v>
                </c:pt>
                <c:pt idx="3">
                  <c:v>Tobacco</c:v>
                </c:pt>
                <c:pt idx="4">
                  <c:v>Soft Drinks</c:v>
                </c:pt>
                <c:pt idx="5">
                  <c:v>Frozen</c:v>
                </c:pt>
                <c:pt idx="6">
                  <c:v>Non Food#</c:v>
                </c:pt>
                <c:pt idx="7">
                  <c:v>Pet</c:v>
                </c:pt>
                <c:pt idx="8">
                  <c:v>HBA~</c:v>
                </c:pt>
                <c:pt idx="9">
                  <c:v>Convenience</c:v>
                </c:pt>
                <c:pt idx="10">
                  <c:v>Dairy</c:v>
                </c:pt>
                <c:pt idx="11">
                  <c:v>Household</c:v>
                </c:pt>
                <c:pt idx="12">
                  <c:v>Bakery</c:v>
                </c:pt>
                <c:pt idx="13">
                  <c:v>Packaged Grocery</c:v>
                </c:pt>
                <c:pt idx="14">
                  <c:v>Produce </c:v>
                </c:pt>
              </c:strCache>
            </c:strRef>
          </c:cat>
          <c:val>
            <c:numRef>
              <c:f>Sheet1!$B$2:$B$16</c:f>
              <c:numCache>
                <c:formatCode>0.0%</c:formatCode>
                <c:ptCount val="15"/>
                <c:pt idx="0">
                  <c:v>5.4784751615082561E-2</c:v>
                </c:pt>
                <c:pt idx="1">
                  <c:v>-1.6814120351336337E-2</c:v>
                </c:pt>
                <c:pt idx="2">
                  <c:v>8.9528329124286987E-2</c:v>
                </c:pt>
                <c:pt idx="3">
                  <c:v>-1.9939675040269944E-2</c:v>
                </c:pt>
                <c:pt idx="4">
                  <c:v>7.5760158619398998E-2</c:v>
                </c:pt>
                <c:pt idx="5">
                  <c:v>0.134479072710878</c:v>
                </c:pt>
                <c:pt idx="6">
                  <c:v>-1.7244791298233753E-2</c:v>
                </c:pt>
                <c:pt idx="7">
                  <c:v>0.14369132495480819</c:v>
                </c:pt>
                <c:pt idx="8">
                  <c:v>7.9294696657506325E-2</c:v>
                </c:pt>
                <c:pt idx="9">
                  <c:v>6.7622991276046651E-2</c:v>
                </c:pt>
                <c:pt idx="10">
                  <c:v>0.1645358848880869</c:v>
                </c:pt>
                <c:pt idx="11">
                  <c:v>8.4145386566244929E-2</c:v>
                </c:pt>
                <c:pt idx="12">
                  <c:v>0.13440503121884451</c:v>
                </c:pt>
                <c:pt idx="13">
                  <c:v>0.13483302653781482</c:v>
                </c:pt>
                <c:pt idx="14">
                  <c:v>2.544236933162769E-2</c:v>
                </c:pt>
              </c:numCache>
            </c:numRef>
          </c:val>
          <c:extLst>
            <c:ext xmlns:c16="http://schemas.microsoft.com/office/drawing/2014/chart" uri="{C3380CC4-5D6E-409C-BE32-E72D297353CC}">
              <c16:uniqueId val="{00000000-FC8E-4EFB-B1F4-3DCBF08EA1CC}"/>
            </c:ext>
          </c:extLst>
        </c:ser>
        <c:ser>
          <c:idx val="1"/>
          <c:order val="1"/>
          <c:tx>
            <c:strRef>
              <c:f>Sheet1!$C$1</c:f>
              <c:strCache>
                <c:ptCount val="1"/>
                <c:pt idx="0">
                  <c:v>vs Prev month</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Meat, Fish &amp; Poultry</c:v>
                </c:pt>
                <c:pt idx="3">
                  <c:v>Tobacco</c:v>
                </c:pt>
                <c:pt idx="4">
                  <c:v>Soft Drinks</c:v>
                </c:pt>
                <c:pt idx="5">
                  <c:v>Frozen</c:v>
                </c:pt>
                <c:pt idx="6">
                  <c:v>Non Food#</c:v>
                </c:pt>
                <c:pt idx="7">
                  <c:v>Pet</c:v>
                </c:pt>
                <c:pt idx="8">
                  <c:v>HBA~</c:v>
                </c:pt>
                <c:pt idx="9">
                  <c:v>Convenience</c:v>
                </c:pt>
                <c:pt idx="10">
                  <c:v>Dairy</c:v>
                </c:pt>
                <c:pt idx="11">
                  <c:v>Household</c:v>
                </c:pt>
                <c:pt idx="12">
                  <c:v>Bakery</c:v>
                </c:pt>
                <c:pt idx="13">
                  <c:v>Packaged Grocery</c:v>
                </c:pt>
                <c:pt idx="14">
                  <c:v>Produce </c:v>
                </c:pt>
              </c:strCache>
            </c:strRef>
          </c:cat>
          <c:val>
            <c:numRef>
              <c:f>Sheet1!$C$2:$C$16</c:f>
              <c:numCache>
                <c:formatCode>0.0%</c:formatCode>
                <c:ptCount val="15"/>
                <c:pt idx="0">
                  <c:v>0.11488310739848684</c:v>
                </c:pt>
                <c:pt idx="1">
                  <c:v>6.2818544832439649E-2</c:v>
                </c:pt>
                <c:pt idx="2">
                  <c:v>5.0859384315288247E-2</c:v>
                </c:pt>
                <c:pt idx="3">
                  <c:v>4.7691483041743421E-2</c:v>
                </c:pt>
                <c:pt idx="4">
                  <c:v>4.5769079337032004E-2</c:v>
                </c:pt>
                <c:pt idx="5">
                  <c:v>2.7623882002593803E-2</c:v>
                </c:pt>
                <c:pt idx="6">
                  <c:v>1.1127592773738426E-2</c:v>
                </c:pt>
                <c:pt idx="7">
                  <c:v>2.1567090138125966E-3</c:v>
                </c:pt>
                <c:pt idx="8">
                  <c:v>2.0072493750824538E-3</c:v>
                </c:pt>
                <c:pt idx="9">
                  <c:v>-1.3502488676732094E-3</c:v>
                </c:pt>
                <c:pt idx="10">
                  <c:v>-4.4596950788494683E-3</c:v>
                </c:pt>
                <c:pt idx="11">
                  <c:v>-8.5065537000534874E-3</c:v>
                </c:pt>
                <c:pt idx="12">
                  <c:v>-2.0445015671180955E-2</c:v>
                </c:pt>
                <c:pt idx="13">
                  <c:v>-3.0410829088840186E-2</c:v>
                </c:pt>
                <c:pt idx="14">
                  <c:v>-4.5367589737467129E-2</c:v>
                </c:pt>
              </c:numCache>
            </c:numRef>
          </c:val>
          <c:extLst>
            <c:ext xmlns:c16="http://schemas.microsoft.com/office/drawing/2014/chart" uri="{C3380CC4-5D6E-409C-BE32-E72D297353CC}">
              <c16:uniqueId val="{00000001-FC8E-4EFB-B1F4-3DCBF08EA1CC}"/>
            </c:ext>
          </c:extLst>
        </c:ser>
        <c:dLbls>
          <c:dLblPos val="inEnd"/>
          <c:showLegendKey val="0"/>
          <c:showVal val="1"/>
          <c:showCatName val="0"/>
          <c:showSerName val="0"/>
          <c:showPercent val="0"/>
          <c:showBubbleSize val="0"/>
        </c:dLbls>
        <c:gapWidth val="17"/>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4481616"/>
        <c:crosses val="autoZero"/>
        <c:auto val="1"/>
        <c:lblAlgn val="ctr"/>
        <c:lblOffset val="100"/>
        <c:noMultiLvlLbl val="0"/>
      </c:catAx>
      <c:valAx>
        <c:axId val="404481616"/>
        <c:scaling>
          <c:orientation val="minMax"/>
        </c:scaling>
        <c:delete val="1"/>
        <c:axPos val="t"/>
        <c:numFmt formatCode="0.0%" sourceLinked="1"/>
        <c:majorTickMark val="out"/>
        <c:minorTickMark val="none"/>
        <c:tickLblPos val="nextTo"/>
        <c:crossAx val="404480832"/>
        <c:crosses val="autoZero"/>
        <c:crossBetween val="between"/>
        <c:majorUnit val="0.1"/>
      </c:valAx>
      <c:spPr>
        <a:noFill/>
        <a:ln>
          <a:noFill/>
        </a:ln>
        <a:effectLst/>
      </c:spPr>
    </c:plotArea>
    <c:legend>
      <c:legendPos val="b"/>
      <c:layout>
        <c:manualLayout>
          <c:xMode val="edge"/>
          <c:yMode val="edge"/>
          <c:x val="2.0805156852948471E-3"/>
          <c:y val="2.1058710169455912E-3"/>
          <c:w val="0.37467324944124064"/>
          <c:h val="5.58156270774420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Unit Growth</c:v>
                </c:pt>
              </c:strCache>
            </c:strRef>
          </c:tx>
          <c:spPr>
            <a:solidFill>
              <a:srgbClr val="675895"/>
            </a:solidFill>
            <a:ln>
              <a:solidFill>
                <a:schemeClr val="bg1">
                  <a:lumMod val="50000"/>
                </a:schemeClr>
              </a:solidFill>
            </a:ln>
            <a:effectLst/>
          </c:spPr>
          <c:invertIfNegative val="0"/>
          <c:dPt>
            <c:idx val="0"/>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B-657A-42BE-AD5F-910B9E58F619}"/>
              </c:ext>
            </c:extLst>
          </c:dPt>
          <c:dPt>
            <c:idx val="1"/>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5-657A-42BE-AD5F-910B9E58F619}"/>
              </c:ext>
            </c:extLst>
          </c:dPt>
          <c:dPt>
            <c:idx val="2"/>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A-657A-42BE-AD5F-910B9E58F619}"/>
              </c:ext>
            </c:extLst>
          </c:dPt>
          <c:dPt>
            <c:idx val="3"/>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9-657A-42BE-AD5F-910B9E58F619}"/>
              </c:ext>
            </c:extLst>
          </c:dPt>
          <c:dPt>
            <c:idx val="4"/>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4-657A-42BE-AD5F-910B9E58F619}"/>
              </c:ext>
            </c:extLst>
          </c:dPt>
          <c:dPt>
            <c:idx val="5"/>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3-657A-42BE-AD5F-910B9E58F619}"/>
              </c:ext>
            </c:extLst>
          </c:dPt>
          <c:dPt>
            <c:idx val="6"/>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2-657A-42BE-AD5F-910B9E58F619}"/>
              </c:ext>
            </c:extLst>
          </c:dPt>
          <c:dPt>
            <c:idx val="7"/>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D-657A-42BE-AD5F-910B9E58F619}"/>
              </c:ext>
            </c:extLst>
          </c:dPt>
          <c:dPt>
            <c:idx val="8"/>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C-657A-42BE-AD5F-910B9E58F619}"/>
              </c:ext>
            </c:extLst>
          </c:dPt>
          <c:dPt>
            <c:idx val="9"/>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8-657A-42BE-AD5F-910B9E58F619}"/>
              </c:ext>
            </c:extLst>
          </c:dPt>
          <c:dPt>
            <c:idx val="10"/>
            <c:invertIfNegative val="0"/>
            <c:bubble3D val="0"/>
            <c:spPr>
              <a:solidFill>
                <a:schemeClr val="accent5"/>
              </a:solidFill>
              <a:ln>
                <a:solidFill>
                  <a:schemeClr val="bg1">
                    <a:lumMod val="50000"/>
                  </a:schemeClr>
                </a:solidFill>
              </a:ln>
              <a:effectLst/>
            </c:spPr>
            <c:extLst>
              <c:ext xmlns:c16="http://schemas.microsoft.com/office/drawing/2014/chart" uri="{C3380CC4-5D6E-409C-BE32-E72D297353CC}">
                <c16:uniqueId val="{00000007-657A-42BE-AD5F-910B9E58F619}"/>
              </c:ext>
            </c:extLst>
          </c:dPt>
          <c:dPt>
            <c:idx val="11"/>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1C-F959-428E-ABCC-3E870E1CE439}"/>
              </c:ext>
            </c:extLst>
          </c:dPt>
          <c:dPt>
            <c:idx val="12"/>
            <c:invertIfNegative val="0"/>
            <c:bubble3D val="0"/>
            <c:spPr>
              <a:solidFill>
                <a:schemeClr val="bg1">
                  <a:lumMod val="50000"/>
                </a:schemeClr>
              </a:solidFill>
              <a:ln>
                <a:solidFill>
                  <a:schemeClr val="bg1">
                    <a:lumMod val="50000"/>
                  </a:schemeClr>
                </a:solidFill>
              </a:ln>
              <a:effectLst/>
            </c:spPr>
            <c:extLst>
              <c:ext xmlns:c16="http://schemas.microsoft.com/office/drawing/2014/chart" uri="{C3380CC4-5D6E-409C-BE32-E72D297353CC}">
                <c16:uniqueId val="{00000006-657A-42BE-AD5F-910B9E58F619}"/>
              </c:ext>
            </c:extLst>
          </c:dPt>
          <c:dPt>
            <c:idx val="13"/>
            <c:invertIfNegative val="0"/>
            <c:bubble3D val="0"/>
            <c:spPr>
              <a:solidFill>
                <a:schemeClr val="accent2"/>
              </a:solidFill>
              <a:ln>
                <a:solidFill>
                  <a:schemeClr val="bg1">
                    <a:lumMod val="50000"/>
                  </a:schemeClr>
                </a:solidFill>
              </a:ln>
              <a:effectLst/>
            </c:spPr>
            <c:extLst>
              <c:ext xmlns:c16="http://schemas.microsoft.com/office/drawing/2014/chart" uri="{C3380CC4-5D6E-409C-BE32-E72D297353CC}">
                <c16:uniqueId val="{00000001-657A-42BE-AD5F-910B9E58F619}"/>
              </c:ext>
            </c:extLst>
          </c:dPt>
          <c:dPt>
            <c:idx val="14"/>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0-657A-42BE-AD5F-910B9E58F61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Reusable Shopping Bags</c:v>
                </c:pt>
                <c:pt idx="1">
                  <c:v>Stout</c:v>
                </c:pt>
                <c:pt idx="2">
                  <c:v>Ambient Fruit Juice</c:v>
                </c:pt>
                <c:pt idx="3">
                  <c:v>Anti Smoking</c:v>
                </c:pt>
                <c:pt idx="4">
                  <c:v>Frozen Bakery Products</c:v>
                </c:pt>
                <c:pt idx="5">
                  <c:v>Snacking Nuts</c:v>
                </c:pt>
                <c:pt idx="6">
                  <c:v>Fresh Noodles</c:v>
                </c:pt>
                <c:pt idx="7">
                  <c:v>Vms &amp; Dietary Health</c:v>
                </c:pt>
                <c:pt idx="8">
                  <c:v>Seeds</c:v>
                </c:pt>
                <c:pt idx="9">
                  <c:v>Homebaking Nuts</c:v>
                </c:pt>
                <c:pt idx="10">
                  <c:v>Incontinence</c:v>
                </c:pt>
                <c:pt idx="11">
                  <c:v>Sports &amp; Energy Drinks</c:v>
                </c:pt>
                <c:pt idx="12">
                  <c:v>Miniatures</c:v>
                </c:pt>
                <c:pt idx="13">
                  <c:v>Dish Wash</c:v>
                </c:pt>
                <c:pt idx="14">
                  <c:v>Frozen Ready Meals</c:v>
                </c:pt>
              </c:strCache>
            </c:strRef>
          </c:cat>
          <c:val>
            <c:numRef>
              <c:f>Sheet1!$B$2:$B$16</c:f>
              <c:numCache>
                <c:formatCode>0.0%</c:formatCode>
                <c:ptCount val="15"/>
                <c:pt idx="0">
                  <c:v>0.70072792112988913</c:v>
                </c:pt>
                <c:pt idx="1">
                  <c:v>0.26341166280050987</c:v>
                </c:pt>
                <c:pt idx="2">
                  <c:v>0.24522862766122366</c:v>
                </c:pt>
                <c:pt idx="3">
                  <c:v>0.22560611234576244</c:v>
                </c:pt>
                <c:pt idx="4">
                  <c:v>0.14175584522983042</c:v>
                </c:pt>
                <c:pt idx="5">
                  <c:v>0.13171119138042831</c:v>
                </c:pt>
                <c:pt idx="6">
                  <c:v>0.12390257721548958</c:v>
                </c:pt>
                <c:pt idx="7">
                  <c:v>0.11317321626577548</c:v>
                </c:pt>
                <c:pt idx="8">
                  <c:v>9.1561803467687053E-2</c:v>
                </c:pt>
                <c:pt idx="9">
                  <c:v>8.0364837459640182E-2</c:v>
                </c:pt>
                <c:pt idx="10">
                  <c:v>7.5461173494210998E-2</c:v>
                </c:pt>
                <c:pt idx="11">
                  <c:v>7.4662584799086273E-2</c:v>
                </c:pt>
                <c:pt idx="12">
                  <c:v>7.2121791581458483E-2</c:v>
                </c:pt>
                <c:pt idx="13">
                  <c:v>7.1758131119870727E-2</c:v>
                </c:pt>
                <c:pt idx="14">
                  <c:v>7.1373105274355586E-2</c:v>
                </c:pt>
              </c:numCache>
            </c:numRef>
          </c:val>
          <c:extLst>
            <c:ext xmlns:c16="http://schemas.microsoft.com/office/drawing/2014/chart" uri="{C3380CC4-5D6E-409C-BE32-E72D297353CC}">
              <c16:uniqueId val="{00000000-541A-4D41-AD59-45A440F73584}"/>
            </c:ext>
          </c:extLst>
        </c:ser>
        <c:dLbls>
          <c:showLegendKey val="0"/>
          <c:showVal val="0"/>
          <c:showCatName val="0"/>
          <c:showSerName val="0"/>
          <c:showPercent val="0"/>
          <c:showBubbleSize val="0"/>
        </c:dLbls>
        <c:gapWidth val="50"/>
        <c:overlap val="100"/>
        <c:axId val="233944256"/>
        <c:axId val="233943928"/>
      </c:barChart>
      <c:catAx>
        <c:axId val="233944256"/>
        <c:scaling>
          <c:orientation val="maxMin"/>
        </c:scaling>
        <c:delete val="0"/>
        <c:axPos val="l"/>
        <c:numFmt formatCode="0%" sourceLinked="0"/>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3943928"/>
        <c:crosses val="autoZero"/>
        <c:auto val="1"/>
        <c:lblAlgn val="ctr"/>
        <c:lblOffset val="100"/>
        <c:noMultiLvlLbl val="0"/>
      </c:catAx>
      <c:valAx>
        <c:axId val="233943928"/>
        <c:scaling>
          <c:orientation val="minMax"/>
        </c:scaling>
        <c:delete val="1"/>
        <c:axPos val="t"/>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3394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66032004506668E-2"/>
          <c:y val="0.18561079702688191"/>
          <c:w val="0.91497367125984252"/>
          <c:h val="0.57810138417580403"/>
        </c:manualLayout>
      </c:layout>
      <c:barChart>
        <c:barDir val="col"/>
        <c:grouping val="clustered"/>
        <c:varyColors val="0"/>
        <c:ser>
          <c:idx val="0"/>
          <c:order val="0"/>
          <c:tx>
            <c:strRef>
              <c:f>Sheet1!$B$1</c:f>
              <c:strCache>
                <c:ptCount val="1"/>
                <c:pt idx="0">
                  <c:v> OL Contribution </c:v>
                </c:pt>
              </c:strCache>
            </c:strRef>
          </c:tx>
          <c:spPr>
            <a:solidFill>
              <a:srgbClr val="675895"/>
            </a:solidFill>
            <a:ln>
              <a:noFill/>
            </a:ln>
            <a:effectLst/>
          </c:spPr>
          <c:invertIfNegative val="0"/>
          <c:cat>
            <c:strRef>
              <c:f>Sheet1!$A$2:$A$14</c:f>
              <c:strCache>
                <c:ptCount val="13"/>
                <c:pt idx="0">
                  <c:v>Confectionery OL</c:v>
                </c:pt>
                <c:pt idx="1">
                  <c:v>Health &amp; Beauty OL</c:v>
                </c:pt>
                <c:pt idx="2">
                  <c:v>Dry Grocery OL</c:v>
                </c:pt>
                <c:pt idx="3">
                  <c:v>Household OL</c:v>
                </c:pt>
                <c:pt idx="4">
                  <c:v>Frozen OL</c:v>
                </c:pt>
                <c:pt idx="5">
                  <c:v>Bakery OL</c:v>
                </c:pt>
                <c:pt idx="6">
                  <c:v>FMCG OL</c:v>
                </c:pt>
                <c:pt idx="7">
                  <c:v>Soft Drinks OL</c:v>
                </c:pt>
                <c:pt idx="8">
                  <c:v>Dairy OL</c:v>
                </c:pt>
                <c:pt idx="9">
                  <c:v>Delicatessen OL</c:v>
                </c:pt>
                <c:pt idx="10">
                  <c:v>MFP OL</c:v>
                </c:pt>
                <c:pt idx="11">
                  <c:v>Produce OL</c:v>
                </c:pt>
                <c:pt idx="12">
                  <c:v>BWS OL</c:v>
                </c:pt>
              </c:strCache>
            </c:strRef>
          </c:cat>
          <c:val>
            <c:numRef>
              <c:f>Sheet1!$B$2:$B$14</c:f>
              <c:numCache>
                <c:formatCode>0.0%</c:formatCode>
                <c:ptCount val="13"/>
                <c:pt idx="0">
                  <c:v>0.28865132234811919</c:v>
                </c:pt>
                <c:pt idx="1">
                  <c:v>0.3114665683382199</c:v>
                </c:pt>
                <c:pt idx="2">
                  <c:v>0.55312745292156862</c:v>
                </c:pt>
                <c:pt idx="3">
                  <c:v>0.47570931868485666</c:v>
                </c:pt>
                <c:pt idx="4">
                  <c:v>0.62656206313070184</c:v>
                </c:pt>
                <c:pt idx="5">
                  <c:v>0.68081869678581786</c:v>
                </c:pt>
                <c:pt idx="6">
                  <c:v>0.63395759769243054</c:v>
                </c:pt>
                <c:pt idx="7">
                  <c:v>0.42686299879360584</c:v>
                </c:pt>
                <c:pt idx="8">
                  <c:v>0.64545437549288731</c:v>
                </c:pt>
                <c:pt idx="9">
                  <c:v>0.81075813030712307</c:v>
                </c:pt>
                <c:pt idx="10">
                  <c:v>0.95886120571508893</c:v>
                </c:pt>
                <c:pt idx="11">
                  <c:v>0.99898934357522184</c:v>
                </c:pt>
                <c:pt idx="12">
                  <c:v>0.24733817913960537</c:v>
                </c:pt>
              </c:numCache>
            </c:numRef>
          </c:val>
          <c:extLst>
            <c:ext xmlns:c16="http://schemas.microsoft.com/office/drawing/2014/chart" uri="{C3380CC4-5D6E-409C-BE32-E72D297353CC}">
              <c16:uniqueId val="{00000002-95D0-4C4C-803F-5C2D60140C06}"/>
            </c:ext>
          </c:extLst>
        </c:ser>
        <c:dLbls>
          <c:showLegendKey val="0"/>
          <c:showVal val="0"/>
          <c:showCatName val="0"/>
          <c:showSerName val="0"/>
          <c:showPercent val="0"/>
          <c:showBubbleSize val="0"/>
        </c:dLbls>
        <c:gapWidth val="50"/>
        <c:overlap val="2"/>
        <c:axId val="564061792"/>
        <c:axId val="520588296"/>
      </c:barChart>
      <c:lineChart>
        <c:grouping val="standard"/>
        <c:varyColors val="0"/>
        <c:ser>
          <c:idx val="1"/>
          <c:order val="1"/>
          <c:tx>
            <c:strRef>
              <c:f>Sheet1!$C$1</c:f>
              <c:strCache>
                <c:ptCount val="1"/>
                <c:pt idx="0">
                  <c:v> OL Growth pts diff vs category total </c:v>
                </c:pt>
              </c:strCache>
            </c:strRef>
          </c:tx>
          <c:spPr>
            <a:ln w="28575" cap="rnd">
              <a:solidFill>
                <a:schemeClr val="accent2"/>
              </a:solidFill>
              <a:round/>
            </a:ln>
            <a:effectLst/>
          </c:spPr>
          <c:marker>
            <c:symbol val="none"/>
          </c:marker>
          <c:cat>
            <c:strRef>
              <c:f>Sheet1!$A$2:$A$14</c:f>
              <c:strCache>
                <c:ptCount val="13"/>
                <c:pt idx="0">
                  <c:v>Confectionery OL</c:v>
                </c:pt>
                <c:pt idx="1">
                  <c:v>Health &amp; Beauty OL</c:v>
                </c:pt>
                <c:pt idx="2">
                  <c:v>Dry Grocery OL</c:v>
                </c:pt>
                <c:pt idx="3">
                  <c:v>Household OL</c:v>
                </c:pt>
                <c:pt idx="4">
                  <c:v>Frozen OL</c:v>
                </c:pt>
                <c:pt idx="5">
                  <c:v>Bakery OL</c:v>
                </c:pt>
                <c:pt idx="6">
                  <c:v>FMCG OL</c:v>
                </c:pt>
                <c:pt idx="7">
                  <c:v>Soft Drinks OL</c:v>
                </c:pt>
                <c:pt idx="8">
                  <c:v>Dairy OL</c:v>
                </c:pt>
                <c:pt idx="9">
                  <c:v>Delicatessen OL</c:v>
                </c:pt>
                <c:pt idx="10">
                  <c:v>MFP OL</c:v>
                </c:pt>
                <c:pt idx="11">
                  <c:v>Produce OL</c:v>
                </c:pt>
                <c:pt idx="12">
                  <c:v>BWS OL</c:v>
                </c:pt>
              </c:strCache>
            </c:strRef>
          </c:cat>
          <c:val>
            <c:numRef>
              <c:f>Sheet1!$C$2:$C$14</c:f>
              <c:numCache>
                <c:formatCode>0.0%</c:formatCode>
                <c:ptCount val="13"/>
                <c:pt idx="0">
                  <c:v>9.3963876257484813E-2</c:v>
                </c:pt>
                <c:pt idx="1">
                  <c:v>6.6891663365306053E-2</c:v>
                </c:pt>
                <c:pt idx="2">
                  <c:v>6.4222387228382249E-2</c:v>
                </c:pt>
                <c:pt idx="3">
                  <c:v>5.443574800408113E-2</c:v>
                </c:pt>
                <c:pt idx="4">
                  <c:v>4.8487194553290203E-2</c:v>
                </c:pt>
                <c:pt idx="5">
                  <c:v>4.3186483047645163E-2</c:v>
                </c:pt>
                <c:pt idx="6">
                  <c:v>2.3516366715887638E-2</c:v>
                </c:pt>
                <c:pt idx="7">
                  <c:v>2.3027694719399694E-2</c:v>
                </c:pt>
                <c:pt idx="8">
                  <c:v>1.1648388979833335E-2</c:v>
                </c:pt>
                <c:pt idx="9">
                  <c:v>1.0675195788522718E-2</c:v>
                </c:pt>
                <c:pt idx="10">
                  <c:v>9.8070616952372625E-4</c:v>
                </c:pt>
                <c:pt idx="11">
                  <c:v>8.6206559472223887E-5</c:v>
                </c:pt>
                <c:pt idx="12">
                  <c:v>-3.7371976936693141E-3</c:v>
                </c:pt>
              </c:numCache>
            </c:numRef>
          </c:val>
          <c:smooth val="1"/>
          <c:extLst>
            <c:ext xmlns:c16="http://schemas.microsoft.com/office/drawing/2014/chart" uri="{C3380CC4-5D6E-409C-BE32-E72D297353CC}">
              <c16:uniqueId val="{00000003-95D0-4C4C-803F-5C2D60140C06}"/>
            </c:ext>
          </c:extLst>
        </c:ser>
        <c:dLbls>
          <c:showLegendKey val="0"/>
          <c:showVal val="0"/>
          <c:showCatName val="0"/>
          <c:showSerName val="0"/>
          <c:showPercent val="0"/>
          <c:showBubbleSize val="0"/>
        </c:dLbls>
        <c:marker val="1"/>
        <c:smooth val="0"/>
        <c:axId val="631106456"/>
        <c:axId val="631105736"/>
      </c:lineChart>
      <c:catAx>
        <c:axId val="564061792"/>
        <c:scaling>
          <c:orientation val="minMax"/>
        </c:scaling>
        <c:delete val="0"/>
        <c:axPos val="b"/>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0588296"/>
        <c:crosses val="autoZero"/>
        <c:auto val="1"/>
        <c:lblAlgn val="ctr"/>
        <c:lblOffset val="10"/>
        <c:noMultiLvlLbl val="0"/>
      </c:catAx>
      <c:valAx>
        <c:axId val="5205882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4061792"/>
        <c:crosses val="autoZero"/>
        <c:crossBetween val="between"/>
        <c:majorUnit val="0.2"/>
      </c:valAx>
      <c:valAx>
        <c:axId val="631105736"/>
        <c:scaling>
          <c:orientation val="minMax"/>
          <c:max val="0.1"/>
          <c:min val="-2.0000000000000004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31106456"/>
        <c:crosses val="max"/>
        <c:crossBetween val="between"/>
        <c:majorUnit val="2.0000000000000004E-2"/>
      </c:valAx>
      <c:catAx>
        <c:axId val="631106456"/>
        <c:scaling>
          <c:orientation val="minMax"/>
        </c:scaling>
        <c:delete val="1"/>
        <c:axPos val="b"/>
        <c:numFmt formatCode="General" sourceLinked="1"/>
        <c:majorTickMark val="out"/>
        <c:minorTickMark val="none"/>
        <c:tickLblPos val="nextTo"/>
        <c:crossAx val="631105736"/>
        <c:crosses val="autoZero"/>
        <c:auto val="1"/>
        <c:lblAlgn val="ctr"/>
        <c:lblOffset val="100"/>
        <c:noMultiLvlLbl val="0"/>
      </c:catAx>
      <c:spPr>
        <a:noFill/>
        <a:ln>
          <a:noFill/>
        </a:ln>
        <a:effectLst/>
      </c:spPr>
    </c:plotArea>
    <c:legend>
      <c:legendPos val="b"/>
      <c:layout>
        <c:manualLayout>
          <c:xMode val="edge"/>
          <c:yMode val="edge"/>
          <c:x val="2.1537916055293507E-2"/>
          <c:y val="0.95192307692307687"/>
          <c:w val="0.9461305051112926"/>
          <c:h val="4.807692307692308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21745583254873E-2"/>
          <c:y val="6.9127662646496252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A3A9F5"/>
            </a:solidFill>
            <a:ln>
              <a:noFill/>
            </a:ln>
            <a:effectLst/>
          </c:spPr>
          <c:invertIfNegative val="1"/>
          <c:dPt>
            <c:idx val="17"/>
            <c:invertIfNegative val="1"/>
            <c:bubble3D val="0"/>
            <c:spPr>
              <a:solidFill>
                <a:srgbClr val="A3A9F5"/>
              </a:solidFill>
              <a:ln>
                <a:noFill/>
              </a:ln>
              <a:effectLst/>
            </c:spPr>
            <c:extLst>
              <c:ext xmlns:c16="http://schemas.microsoft.com/office/drawing/2014/chart" uri="{C3380CC4-5D6E-409C-BE32-E72D297353CC}">
                <c16:uniqueId val="{00000001-587B-4E75-93A5-D94217122D1B}"/>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Dairy</c:v>
                </c:pt>
                <c:pt idx="1">
                  <c:v>Pet &amp; Petcare</c:v>
                </c:pt>
                <c:pt idx="2">
                  <c:v>Bakery</c:v>
                </c:pt>
                <c:pt idx="3">
                  <c:v>Packaged Grocery</c:v>
                </c:pt>
                <c:pt idx="4">
                  <c:v>Frozen</c:v>
                </c:pt>
                <c:pt idx="5">
                  <c:v>Meat, Fish &amp; Poultry</c:v>
                </c:pt>
                <c:pt idx="6">
                  <c:v>Crisps &amp; Snacks</c:v>
                </c:pt>
                <c:pt idx="7">
                  <c:v>Household</c:v>
                </c:pt>
                <c:pt idx="8">
                  <c:v>Confectionery</c:v>
                </c:pt>
                <c:pt idx="9">
                  <c:v>TSR Excl GM &amp; Tobacco</c:v>
                </c:pt>
                <c:pt idx="10">
                  <c:v>Delicatessen</c:v>
                </c:pt>
                <c:pt idx="11">
                  <c:v>Total Store Read</c:v>
                </c:pt>
                <c:pt idx="12">
                  <c:v>Soft Drinks</c:v>
                </c:pt>
                <c:pt idx="13">
                  <c:v>Health &amp; Beauty incl Baby</c:v>
                </c:pt>
                <c:pt idx="14">
                  <c:v>Produce</c:v>
                </c:pt>
                <c:pt idx="15">
                  <c:v>BWS</c:v>
                </c:pt>
                <c:pt idx="16">
                  <c:v>General Merchandise</c:v>
                </c:pt>
                <c:pt idx="17">
                  <c:v>Tobacco</c:v>
                </c:pt>
              </c:strCache>
            </c:strRef>
          </c:cat>
          <c:val>
            <c:numRef>
              <c:f>Sheet1!$B$2:$B$19</c:f>
              <c:numCache>
                <c:formatCode>0.0%</c:formatCode>
                <c:ptCount val="18"/>
                <c:pt idx="0">
                  <c:v>0.21354518328323113</c:v>
                </c:pt>
                <c:pt idx="1">
                  <c:v>0.20323101190096882</c:v>
                </c:pt>
                <c:pt idx="2">
                  <c:v>0.16758675892580732</c:v>
                </c:pt>
                <c:pt idx="3">
                  <c:v>0.16355161244774186</c:v>
                </c:pt>
                <c:pt idx="4">
                  <c:v>0.16277008820070438</c:v>
                </c:pt>
                <c:pt idx="5">
                  <c:v>0.1339074125068197</c:v>
                </c:pt>
                <c:pt idx="6">
                  <c:v>0.12606236601874943</c:v>
                </c:pt>
                <c:pt idx="7">
                  <c:v>0.12416945717166128</c:v>
                </c:pt>
                <c:pt idx="8">
                  <c:v>0.11842532961556818</c:v>
                </c:pt>
                <c:pt idx="9">
                  <c:v>0.11812817520579777</c:v>
                </c:pt>
                <c:pt idx="10">
                  <c:v>0.11264897436424237</c:v>
                </c:pt>
                <c:pt idx="11">
                  <c:v>0.10621677418369235</c:v>
                </c:pt>
                <c:pt idx="12">
                  <c:v>0.10460776343635014</c:v>
                </c:pt>
                <c:pt idx="13">
                  <c:v>9.7737822123144413E-2</c:v>
                </c:pt>
                <c:pt idx="14">
                  <c:v>4.5866595163676971E-2</c:v>
                </c:pt>
                <c:pt idx="15">
                  <c:v>4.5064205309624961E-2</c:v>
                </c:pt>
                <c:pt idx="16">
                  <c:v>4.0985847217295812E-2</c:v>
                </c:pt>
                <c:pt idx="17">
                  <c:v>2.4134776716155049E-2</c:v>
                </c:pt>
              </c:numCache>
            </c:numRef>
          </c:val>
          <c:extLst>
            <c:ext xmlns:c14="http://schemas.microsoft.com/office/drawing/2007/8/2/chart" uri="{6F2FDCE9-48DA-4B69-8628-5D25D57E5C99}">
              <c14:invertSolidFillFmt>
                <c14:spPr xmlns:c14="http://schemas.microsoft.com/office/drawing/2007/8/2/chart">
                  <a:solidFill>
                    <a:srgbClr val="1420B8"/>
                  </a:solidFill>
                  <a:ln>
                    <a:noFill/>
                  </a:ln>
                  <a:effectLst/>
                </c14:spPr>
              </c14:invertSolidFillFmt>
            </c:ext>
            <c:ext xmlns:c16="http://schemas.microsoft.com/office/drawing/2014/chart" uri="{C3380CC4-5D6E-409C-BE32-E72D297353CC}">
              <c16:uniqueId val="{00000002-587B-4E75-93A5-D94217122D1B}"/>
            </c:ext>
          </c:extLst>
        </c:ser>
        <c:dLbls>
          <c:showLegendKey val="0"/>
          <c:showVal val="0"/>
          <c:showCatName val="0"/>
          <c:showSerName val="0"/>
          <c:showPercent val="0"/>
          <c:showBubbleSize val="0"/>
        </c:dLbls>
        <c:gapWidth val="74"/>
        <c:overlap val="-27"/>
        <c:axId val="307574504"/>
        <c:axId val="307575288"/>
      </c:barChart>
      <c:catAx>
        <c:axId val="307574504"/>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07575288"/>
        <c:crosses val="autoZero"/>
        <c:auto val="1"/>
        <c:lblAlgn val="ctr"/>
        <c:lblOffset val="100"/>
        <c:noMultiLvlLbl val="0"/>
      </c:catAx>
      <c:valAx>
        <c:axId val="307575288"/>
        <c:scaling>
          <c:orientation val="minMax"/>
        </c:scaling>
        <c:delete val="1"/>
        <c:axPos val="l"/>
        <c:numFmt formatCode="0%" sourceLinked="0"/>
        <c:majorTickMark val="none"/>
        <c:minorTickMark val="none"/>
        <c:tickLblPos val="nextTo"/>
        <c:crossAx val="30757450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57241776941026E-2"/>
          <c:y val="1.5121951454352274E-2"/>
          <c:w val="0.96107340978121836"/>
          <c:h val="0.62928255099825303"/>
        </c:manualLayout>
      </c:layout>
      <c:barChart>
        <c:barDir val="col"/>
        <c:grouping val="clustered"/>
        <c:varyColors val="0"/>
        <c:ser>
          <c:idx val="0"/>
          <c:order val="0"/>
          <c:tx>
            <c:strRef>
              <c:f>Sheet1!$B$1</c:f>
              <c:strCache>
                <c:ptCount val="1"/>
                <c:pt idx="0">
                  <c:v>GB</c:v>
                </c:pt>
              </c:strCache>
            </c:strRef>
          </c:tx>
          <c:spPr>
            <a:solidFill>
              <a:srgbClr val="30D1FF"/>
            </a:solidFill>
            <a:ln>
              <a:noFill/>
            </a:ln>
            <a:effectLst/>
          </c:spPr>
          <c:invertIfNegative val="1"/>
          <c:dPt>
            <c:idx val="0"/>
            <c:invertIfNegative val="1"/>
            <c:bubble3D val="0"/>
            <c:extLst>
              <c:ext xmlns:c16="http://schemas.microsoft.com/office/drawing/2014/chart" uri="{C3380CC4-5D6E-409C-BE32-E72D297353CC}">
                <c16:uniqueId val="{00000000-BC35-4256-9676-7B5ED5A44C51}"/>
              </c:ext>
            </c:extLst>
          </c:dPt>
          <c:dPt>
            <c:idx val="1"/>
            <c:invertIfNegative val="1"/>
            <c:bubble3D val="0"/>
            <c:extLst>
              <c:ext xmlns:c16="http://schemas.microsoft.com/office/drawing/2014/chart" uri="{C3380CC4-5D6E-409C-BE32-E72D297353CC}">
                <c16:uniqueId val="{00000001-BC35-4256-9676-7B5ED5A44C51}"/>
              </c:ext>
            </c:extLst>
          </c:dPt>
          <c:dPt>
            <c:idx val="2"/>
            <c:invertIfNegative val="1"/>
            <c:bubble3D val="0"/>
            <c:extLst>
              <c:ext xmlns:c16="http://schemas.microsoft.com/office/drawing/2014/chart" uri="{C3380CC4-5D6E-409C-BE32-E72D297353CC}">
                <c16:uniqueId val="{00000002-BC35-4256-9676-7B5ED5A44C51}"/>
              </c:ext>
            </c:extLst>
          </c:dPt>
          <c:dPt>
            <c:idx val="3"/>
            <c:invertIfNegative val="1"/>
            <c:bubble3D val="0"/>
            <c:extLst>
              <c:ext xmlns:c16="http://schemas.microsoft.com/office/drawing/2014/chart" uri="{C3380CC4-5D6E-409C-BE32-E72D297353CC}">
                <c16:uniqueId val="{00000003-BC35-4256-9676-7B5ED5A44C51}"/>
              </c:ext>
            </c:extLst>
          </c:dPt>
          <c:dPt>
            <c:idx val="4"/>
            <c:invertIfNegative val="1"/>
            <c:bubble3D val="0"/>
            <c:extLst>
              <c:ext xmlns:c16="http://schemas.microsoft.com/office/drawing/2014/chart" uri="{C3380CC4-5D6E-409C-BE32-E72D297353CC}">
                <c16:uniqueId val="{00000004-BC35-4256-9676-7B5ED5A44C51}"/>
              </c:ext>
            </c:extLst>
          </c:dPt>
          <c:dPt>
            <c:idx val="6"/>
            <c:invertIfNegative val="1"/>
            <c:bubble3D val="0"/>
            <c:extLst>
              <c:ext xmlns:c16="http://schemas.microsoft.com/office/drawing/2014/chart" uri="{C3380CC4-5D6E-409C-BE32-E72D297353CC}">
                <c16:uniqueId val="{00000007-BC35-4256-9676-7B5ED5A44C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GB</c:v>
                </c:pt>
                <c:pt idx="1">
                  <c:v>Supermarkets</c:v>
                </c:pt>
                <c:pt idx="2">
                  <c:v>Convenience</c:v>
                </c:pt>
                <c:pt idx="4">
                  <c:v>Grocery Multiples</c:v>
                </c:pt>
                <c:pt idx="6">
                  <c:v>*Discounters</c:v>
                </c:pt>
                <c:pt idx="7">
                  <c:v>**Value Retailers</c:v>
                </c:pt>
                <c:pt idx="8">
                  <c:v>*Online</c:v>
                </c:pt>
                <c:pt idx="9">
                  <c:v>*Bricks &amp; Mortar</c:v>
                </c:pt>
              </c:strCache>
            </c:strRef>
          </c:cat>
          <c:val>
            <c:numRef>
              <c:f>Sheet1!$B$2:$B$11</c:f>
              <c:numCache>
                <c:formatCode>0.0%</c:formatCode>
                <c:ptCount val="10"/>
                <c:pt idx="0">
                  <c:v>6.5569671780249639E-2</c:v>
                </c:pt>
                <c:pt idx="1">
                  <c:v>6.8734731453606868E-2</c:v>
                </c:pt>
                <c:pt idx="2">
                  <c:v>5.7300853887896297E-2</c:v>
                </c:pt>
                <c:pt idx="4">
                  <c:v>6.80070818835663E-2</c:v>
                </c:pt>
                <c:pt idx="6">
                  <c:v>0.17762002864560356</c:v>
                </c:pt>
                <c:pt idx="7">
                  <c:v>0.10006596240828647</c:v>
                </c:pt>
                <c:pt idx="8">
                  <c:v>1.1610056206045716E-2</c:v>
                </c:pt>
                <c:pt idx="9">
                  <c:v>0.11540960644021281</c:v>
                </c:pt>
              </c:numCache>
            </c:numRef>
          </c:val>
          <c:extLst>
            <c:ext xmlns:c14="http://schemas.microsoft.com/office/drawing/2007/8/2/chart" uri="{6F2FDCE9-48DA-4B69-8628-5D25D57E5C99}">
              <c14:invertSolidFillFmt>
                <c14:spPr xmlns:c14="http://schemas.microsoft.com/office/drawing/2007/8/2/chart">
                  <a:solidFill>
                    <a:srgbClr val="555555"/>
                  </a:solidFill>
                  <a:ln>
                    <a:noFill/>
                  </a:ln>
                  <a:effectLst/>
                </c14:spPr>
              </c14:invertSolidFillFmt>
            </c:ext>
            <c:ext xmlns:c16="http://schemas.microsoft.com/office/drawing/2014/chart" uri="{C3380CC4-5D6E-409C-BE32-E72D297353CC}">
              <c16:uniqueId val="{0000000F-BC35-4256-9676-7B5ED5A44C51}"/>
            </c:ext>
          </c:extLst>
        </c:ser>
        <c:dLbls>
          <c:dLblPos val="inEnd"/>
          <c:showLegendKey val="0"/>
          <c:showVal val="1"/>
          <c:showCatName val="0"/>
          <c:showSerName val="0"/>
          <c:showPercent val="0"/>
          <c:showBubbleSize val="0"/>
        </c:dLbls>
        <c:gapWidth val="61"/>
        <c:overlap val="-30"/>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5151104"/>
        <c:crosses val="autoZero"/>
        <c:auto val="1"/>
        <c:lblAlgn val="ctr"/>
        <c:lblOffset val="100"/>
        <c:noMultiLvlLbl val="0"/>
      </c:catAx>
      <c:valAx>
        <c:axId val="145151104"/>
        <c:scaling>
          <c:orientation val="minMax"/>
          <c:max val="0.30000000000000004"/>
        </c:scaling>
        <c:delete val="1"/>
        <c:axPos val="r"/>
        <c:numFmt formatCode="0.0%" sourceLinked="1"/>
        <c:majorTickMark val="none"/>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 Easter Eggs </cx:pt>
          <cx:pt idx="1"> Chocolate Novelties </cx:pt>
          <cx:pt idx="2"> Cut Flowers </cx:pt>
          <cx:pt idx="3"> Plants in Soil </cx:pt>
        </cx:lvl>
      </cx:strDim>
      <cx:numDim type="size">
        <cx:f>Sheet1!$B$2:$B$5</cx:f>
        <cx:lvl ptCount="4" formatCode="0%">
          <cx:pt idx="0">0.70990938427748795</cx:pt>
          <cx:pt idx="1">0.10598038844121925</cx:pt>
          <cx:pt idx="2">0.097065291348865129</cx:pt>
          <cx:pt idx="3">0.087044935932427722</cx:pt>
        </cx:lvl>
      </cx:numDim>
    </cx:data>
  </cx:chartData>
  <cx:chart>
    <cx:title pos="t" align="ctr" overlay="0">
      <cx:tx>
        <cx:txData>
          <cx:v>Gifting £176m +9.4%</cx:v>
        </cx:txData>
      </cx:tx>
      <cx:txPr>
        <a:bodyPr rot="0" spcFirstLastPara="1" vertOverflow="ellipsis" vert="horz" wrap="square" lIns="38100" tIns="19050" rIns="38100" bIns="19050" anchor="ctr" anchorCtr="1" compatLnSpc="0"/>
        <a:lstStyle/>
        <a:p>
          <a:pPr algn="ctr" rtl="0">
            <a:defRPr sz="1200" b="0" i="0" u="none" strike="noStrike" kern="1200" spc="0" baseline="0">
              <a:solidFill>
                <a:schemeClr val="tx1"/>
              </a:solidFill>
              <a:latin typeface="+mn-lt"/>
              <a:ea typeface="+mn-ea"/>
              <a:cs typeface="+mn-cs"/>
            </a:defRPr>
          </a:pPr>
          <a:r>
            <a:rPr kumimoji="0" lang="en-US" sz="1200" b="1" i="0" u="none" strike="noStrike" kern="1200" cap="none" spc="0" normalizeH="0" baseline="0" noProof="0" dirty="0">
              <a:ln>
                <a:noFill/>
              </a:ln>
              <a:solidFill>
                <a:schemeClr val="tx1"/>
              </a:solidFill>
              <a:effectLst/>
              <a:uLnTx/>
              <a:uFillTx/>
              <a:latin typeface="Arial" panose="020B0604020202020204"/>
            </a:rPr>
            <a:t>Gifting £176m +9.4%</a:t>
          </a:r>
        </a:p>
      </cx:txPr>
    </cx:title>
    <cx:plotArea>
      <cx:plotAreaRegion>
        <cx:series layoutId="sunburst" uniqueId="{119FA53A-C20C-4EA2-B70C-FD9824876367}">
          <cx:tx>
            <cx:txData>
              <cx:f>Sheet1!$B$1</cx:f>
              <cx:v>2we 15Apr23</cx:v>
            </cx:txData>
          </cx:tx>
          <cx:dataLabels>
            <cx:numFmt formatCode="0%" sourceLinked="0"/>
            <cx:txPr>
              <a:bodyPr spcFirstLastPara="1" vertOverflow="ellipsis" horzOverflow="overflow" wrap="square" lIns="0" tIns="0" rIns="0" bIns="0" anchor="ctr" anchorCtr="1"/>
              <a:lstStyle/>
              <a:p>
                <a:pPr algn="ctr" rtl="0">
                  <a:defRPr sz="1000">
                    <a:solidFill>
                      <a:schemeClr val="tx1"/>
                    </a:solidFill>
                  </a:defRPr>
                </a:pPr>
                <a:endParaRPr lang="en-US" sz="1000" b="0" i="0" u="none" strike="noStrike" kern="1200" baseline="0">
                  <a:solidFill>
                    <a:schemeClr val="tx1"/>
                  </a:solidFill>
                  <a:latin typeface="Arial" panose="020B0604020202020204"/>
                </a:endParaRPr>
              </a:p>
            </cx:txPr>
            <cx:visibility seriesName="0" categoryName="0" value="1"/>
            <cx:separator>, </cx:separator>
          </cx:dataLabels>
          <cx:dataId val="0"/>
        </cx:series>
      </cx:plotAreaRegion>
    </cx:plotArea>
    <cx:legend pos="b" align="ctr" overlay="0">
      <cx:txPr>
        <a:bodyPr spcFirstLastPara="1" vertOverflow="ellipsis" horzOverflow="overflow" wrap="square" lIns="0" tIns="0" rIns="0" bIns="0" anchor="ctr" anchorCtr="1"/>
        <a:lstStyle/>
        <a:p>
          <a:pPr algn="ctr" rtl="0">
            <a:defRPr sz="800"/>
          </a:pPr>
          <a:endParaRPr lang="en-US" sz="800" b="0" i="0" u="none" strike="noStrike" kern="1200" baseline="0">
            <a:solidFill>
              <a:srgbClr val="555555">
                <a:lumMod val="65000"/>
                <a:lumOff val="35000"/>
              </a:srgbClr>
            </a:solidFill>
            <a:latin typeface="Arial" panose="020B060402020202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0.25789</cdr:x>
      <cdr:y>0.57118</cdr:y>
    </cdr:from>
    <cdr:to>
      <cdr:x>0.35544</cdr:x>
      <cdr:y>0.65251</cdr:y>
    </cdr:to>
    <cdr:sp macro="" textlink="">
      <cdr:nvSpPr>
        <cdr:cNvPr id="2" name="TextBox 21">
          <a:extLst xmlns:a="http://schemas.openxmlformats.org/drawingml/2006/main">
            <a:ext uri="{FF2B5EF4-FFF2-40B4-BE49-F238E27FC236}">
              <a16:creationId xmlns:a16="http://schemas.microsoft.com/office/drawing/2014/main" id="{15BA4D51-461B-7E3A-E6C6-608565BF4A82}"/>
            </a:ext>
          </a:extLst>
        </cdr:cNvPr>
        <cdr:cNvSpPr txBox="1"/>
      </cdr:nvSpPr>
      <cdr:spPr>
        <a:xfrm xmlns:a="http://schemas.openxmlformats.org/drawingml/2006/main">
          <a:off x="1652964" y="2489981"/>
          <a:ext cx="625256"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spcAft>
              <a:spcPts val="600"/>
            </a:spcAft>
          </a:pPr>
          <a:r>
            <a:rPr lang="en-GB" sz="1200" dirty="0"/>
            <a:t>+14%</a:t>
          </a:r>
        </a:p>
      </cdr:txBody>
    </cdr:sp>
  </cdr:relSizeAnchor>
  <cdr:relSizeAnchor xmlns:cdr="http://schemas.openxmlformats.org/drawingml/2006/chartDrawing">
    <cdr:from>
      <cdr:x>0.31616</cdr:x>
      <cdr:y>0.0992</cdr:y>
    </cdr:from>
    <cdr:to>
      <cdr:x>0.41371</cdr:x>
      <cdr:y>0.18052</cdr:y>
    </cdr:to>
    <cdr:sp macro="" textlink="">
      <cdr:nvSpPr>
        <cdr:cNvPr id="3" name="TextBox 21">
          <a:extLst xmlns:a="http://schemas.openxmlformats.org/drawingml/2006/main">
            <a:ext uri="{FF2B5EF4-FFF2-40B4-BE49-F238E27FC236}">
              <a16:creationId xmlns:a16="http://schemas.microsoft.com/office/drawing/2014/main" id="{864453C8-930E-0F99-1B58-03F5196A635D}"/>
            </a:ext>
          </a:extLst>
        </cdr:cNvPr>
        <cdr:cNvSpPr txBox="1"/>
      </cdr:nvSpPr>
      <cdr:spPr>
        <a:xfrm xmlns:a="http://schemas.openxmlformats.org/drawingml/2006/main">
          <a:off x="2026447" y="432461"/>
          <a:ext cx="625257" cy="354505"/>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-19%</a:t>
          </a:r>
        </a:p>
      </cdr:txBody>
    </cdr:sp>
  </cdr:relSizeAnchor>
  <cdr:relSizeAnchor xmlns:cdr="http://schemas.openxmlformats.org/drawingml/2006/chartDrawing">
    <cdr:from>
      <cdr:x>0.22666</cdr:x>
      <cdr:y>0.43804</cdr:y>
    </cdr:from>
    <cdr:to>
      <cdr:x>0.32422</cdr:x>
      <cdr:y>0.51937</cdr:y>
    </cdr:to>
    <cdr:sp macro="" textlink="">
      <cdr:nvSpPr>
        <cdr:cNvPr id="5" name="TextBox 21">
          <a:extLst xmlns:a="http://schemas.openxmlformats.org/drawingml/2006/main">
            <a:ext uri="{FF2B5EF4-FFF2-40B4-BE49-F238E27FC236}">
              <a16:creationId xmlns:a16="http://schemas.microsoft.com/office/drawing/2014/main" id="{864453C8-930E-0F99-1B58-03F5196A635D}"/>
            </a:ext>
          </a:extLst>
        </cdr:cNvPr>
        <cdr:cNvSpPr txBox="1"/>
      </cdr:nvSpPr>
      <cdr:spPr>
        <a:xfrm xmlns:a="http://schemas.openxmlformats.org/drawingml/2006/main">
          <a:off x="1452793" y="1909573"/>
          <a:ext cx="625321"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+17%</a:t>
          </a:r>
        </a:p>
      </cdr:txBody>
    </cdr:sp>
  </cdr:relSizeAnchor>
  <cdr:relSizeAnchor xmlns:cdr="http://schemas.openxmlformats.org/drawingml/2006/chartDrawing">
    <cdr:from>
      <cdr:x>0.57677</cdr:x>
      <cdr:y>0.74104</cdr:y>
    </cdr:from>
    <cdr:to>
      <cdr:x>0.67432</cdr:x>
      <cdr:y>0.82237</cdr:y>
    </cdr:to>
    <cdr:sp macro="" textlink="">
      <cdr:nvSpPr>
        <cdr:cNvPr id="7" name="TextBox 21">
          <a:extLst xmlns:a="http://schemas.openxmlformats.org/drawingml/2006/main">
            <a:ext uri="{FF2B5EF4-FFF2-40B4-BE49-F238E27FC236}">
              <a16:creationId xmlns:a16="http://schemas.microsoft.com/office/drawing/2014/main" id="{AF0484C1-567C-045C-B678-694FF41E19F4}"/>
            </a:ext>
          </a:extLst>
        </cdr:cNvPr>
        <cdr:cNvSpPr txBox="1"/>
      </cdr:nvSpPr>
      <cdr:spPr>
        <a:xfrm xmlns:a="http://schemas.openxmlformats.org/drawingml/2006/main">
          <a:off x="3696834" y="3230467"/>
          <a:ext cx="625257" cy="354548"/>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+17%</a:t>
          </a:r>
        </a:p>
      </cdr:txBody>
    </cdr:sp>
  </cdr:relSizeAnchor>
  <cdr:relSizeAnchor xmlns:cdr="http://schemas.openxmlformats.org/drawingml/2006/chartDrawing">
    <cdr:from>
      <cdr:x>0.31986</cdr:x>
      <cdr:y>0.68344</cdr:y>
    </cdr:from>
    <cdr:to>
      <cdr:x>0.41741</cdr:x>
      <cdr:y>0.76477</cdr:y>
    </cdr:to>
    <cdr:sp macro="" textlink="">
      <cdr:nvSpPr>
        <cdr:cNvPr id="8" name="TextBox 21">
          <a:extLst xmlns:a="http://schemas.openxmlformats.org/drawingml/2006/main">
            <a:ext uri="{FF2B5EF4-FFF2-40B4-BE49-F238E27FC236}">
              <a16:creationId xmlns:a16="http://schemas.microsoft.com/office/drawing/2014/main" id="{AF0484C1-567C-045C-B678-694FF41E19F4}"/>
            </a:ext>
          </a:extLst>
        </cdr:cNvPr>
        <cdr:cNvSpPr txBox="1"/>
      </cdr:nvSpPr>
      <cdr:spPr>
        <a:xfrm xmlns:a="http://schemas.openxmlformats.org/drawingml/2006/main">
          <a:off x="2050199" y="2979379"/>
          <a:ext cx="625256" cy="354549"/>
        </a:xfrm>
        <a:prstGeom xmlns:a="http://schemas.openxmlformats.org/drawingml/2006/main" prst="rect">
          <a:avLst/>
        </a:prstGeom>
        <a:noFill xmlns:a="http://schemas.openxmlformats.org/drawingml/2006/main"/>
      </cdr:spPr>
      <cdr:txBody>
        <a:bodyPr xmlns:a="http://schemas.openxmlformats.org/drawingml/2006/main" wrap="none" lIns="0" r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spcAft>
              <a:spcPts val="600"/>
            </a:spcAft>
          </a:pPr>
          <a:r>
            <a:rPr lang="en-GB" sz="1200" dirty="0"/>
            <a:t>-12%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5/10/2023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dirty="0"/>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9</a:t>
            </a:fld>
            <a:endParaRPr lang="en-US" dirty="0"/>
          </a:p>
        </p:txBody>
      </p:sp>
    </p:spTree>
    <p:extLst>
      <p:ext uri="{BB962C8B-B14F-4D97-AF65-F5344CB8AC3E}">
        <p14:creationId xmlns:p14="http://schemas.microsoft.com/office/powerpoint/2010/main" val="131621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46</a:t>
            </a:fld>
            <a:endParaRPr lang="en-US" dirty="0"/>
          </a:p>
        </p:txBody>
      </p:sp>
    </p:spTree>
    <p:extLst>
      <p:ext uri="{BB962C8B-B14F-4D97-AF65-F5344CB8AC3E}">
        <p14:creationId xmlns:p14="http://schemas.microsoft.com/office/powerpoint/2010/main" val="157960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dirty="0"/>
          </a:p>
        </p:txBody>
      </p:sp>
    </p:spTree>
    <p:extLst>
      <p:ext uri="{BB962C8B-B14F-4D97-AF65-F5344CB8AC3E}">
        <p14:creationId xmlns:p14="http://schemas.microsoft.com/office/powerpoint/2010/main" val="340558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18</a:t>
            </a:fld>
            <a:endParaRPr lang="en-US" dirty="0"/>
          </a:p>
        </p:txBody>
      </p:sp>
    </p:spTree>
    <p:extLst>
      <p:ext uri="{BB962C8B-B14F-4D97-AF65-F5344CB8AC3E}">
        <p14:creationId xmlns:p14="http://schemas.microsoft.com/office/powerpoint/2010/main" val="2995072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25</a:t>
            </a:fld>
            <a:endParaRPr lang="en-US" dirty="0"/>
          </a:p>
        </p:txBody>
      </p:sp>
    </p:spTree>
    <p:extLst>
      <p:ext uri="{BB962C8B-B14F-4D97-AF65-F5344CB8AC3E}">
        <p14:creationId xmlns:p14="http://schemas.microsoft.com/office/powerpoint/2010/main" val="248094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31</a:t>
            </a:fld>
            <a:endParaRPr lang="en-US" dirty="0"/>
          </a:p>
        </p:txBody>
      </p:sp>
    </p:spTree>
    <p:extLst>
      <p:ext uri="{BB962C8B-B14F-4D97-AF65-F5344CB8AC3E}">
        <p14:creationId xmlns:p14="http://schemas.microsoft.com/office/powerpoint/2010/main" val="241199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40</a:t>
            </a:fld>
            <a:endParaRPr lang="en-US" dirty="0"/>
          </a:p>
        </p:txBody>
      </p:sp>
    </p:spTree>
    <p:extLst>
      <p:ext uri="{BB962C8B-B14F-4D97-AF65-F5344CB8AC3E}">
        <p14:creationId xmlns:p14="http://schemas.microsoft.com/office/powerpoint/2010/main" val="194997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42</a:t>
            </a:fld>
            <a:endParaRPr lang="en-US" dirty="0"/>
          </a:p>
        </p:txBody>
      </p:sp>
    </p:spTree>
    <p:extLst>
      <p:ext uri="{BB962C8B-B14F-4D97-AF65-F5344CB8AC3E}">
        <p14:creationId xmlns:p14="http://schemas.microsoft.com/office/powerpoint/2010/main" val="2589132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44</a:t>
            </a:fld>
            <a:endParaRPr lang="en-US" dirty="0"/>
          </a:p>
        </p:txBody>
      </p:sp>
    </p:spTree>
    <p:extLst>
      <p:ext uri="{BB962C8B-B14F-4D97-AF65-F5344CB8AC3E}">
        <p14:creationId xmlns:p14="http://schemas.microsoft.com/office/powerpoint/2010/main" val="404606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7E7296-944A-A144-A442-6F64D883BE1C}" type="slidenum">
              <a:rPr lang="en-US" smtClean="0"/>
              <a:t>45</a:t>
            </a:fld>
            <a:endParaRPr lang="en-US" dirty="0"/>
          </a:p>
        </p:txBody>
      </p:sp>
    </p:spTree>
    <p:extLst>
      <p:ext uri="{BB962C8B-B14F-4D97-AF65-F5344CB8AC3E}">
        <p14:creationId xmlns:p14="http://schemas.microsoft.com/office/powerpoint/2010/main" val="1159878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97DEABCD-BE56-A1BE-7F4D-11E9782E25AE}"/>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9EE3608-E227-A4D4-9C7E-60792A9E9BAD}"/>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5846465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458472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60350417"/>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5437666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2158454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625503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3847336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3058371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12243893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623703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9854857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56585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32366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8431895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606813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685589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67016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528872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652475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561129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85721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280517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85790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47184029"/>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676411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299533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040889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784728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40008843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7867656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Tree>
    <p:extLst>
      <p:ext uri="{BB962C8B-B14F-4D97-AF65-F5344CB8AC3E}">
        <p14:creationId xmlns:p14="http://schemas.microsoft.com/office/powerpoint/2010/main" val="340865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42945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844577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178677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9518164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9343406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82C9894-319B-3DEE-60BE-8F5EA88009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206176684"/>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18B09C28-1582-F338-6BC3-DC037931A2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44132964"/>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4EF376C8-4901-3DED-9FB3-D8AE874C5F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23374524"/>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dirty="0"/>
          </a:p>
        </p:txBody>
      </p:sp>
      <p:sp>
        <p:nvSpPr>
          <p:cNvPr id="6" name="TextBox 5">
            <a:extLst>
              <a:ext uri="{FF2B5EF4-FFF2-40B4-BE49-F238E27FC236}">
                <a16:creationId xmlns:a16="http://schemas.microsoft.com/office/drawing/2014/main" id="{F7DAD2E5-E506-6900-CAA8-ABF57EC2182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87430120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41734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yp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TextBox 6">
            <a:extLst>
              <a:ext uri="{FF2B5EF4-FFF2-40B4-BE49-F238E27FC236}">
                <a16:creationId xmlns:a16="http://schemas.microsoft.com/office/drawing/2014/main" id="{597486B2-E0C5-0362-6797-2154FB2AC31F}"/>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7441130"/>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yp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6" name="TextBox 5">
            <a:extLst>
              <a:ext uri="{FF2B5EF4-FFF2-40B4-BE49-F238E27FC236}">
                <a16:creationId xmlns:a16="http://schemas.microsoft.com/office/drawing/2014/main" id="{56138D29-56C2-9514-291B-652CDA5A606E}"/>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47032478"/>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yp_title_and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25C-611F-5946-A757-98CBE87CC8B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1" name="Text Placeholder 10">
            <a:extLst>
              <a:ext uri="{FF2B5EF4-FFF2-40B4-BE49-F238E27FC236}">
                <a16:creationId xmlns:a16="http://schemas.microsoft.com/office/drawing/2014/main" id="{D84B7C4B-5E7C-3B57-7A87-AA7A24A5F2B5}"/>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5" name="Straight Connector 4">
            <a:extLst>
              <a:ext uri="{FF2B5EF4-FFF2-40B4-BE49-F238E27FC236}">
                <a16:creationId xmlns:a16="http://schemas.microsoft.com/office/drawing/2014/main" id="{6FD4EA98-BF31-5C57-6FCA-CC2DE7D012B7}"/>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490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yp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9" name="Text Placeholder 10">
            <a:extLst>
              <a:ext uri="{FF2B5EF4-FFF2-40B4-BE49-F238E27FC236}">
                <a16:creationId xmlns:a16="http://schemas.microsoft.com/office/drawing/2014/main" id="{A7D447D7-AD37-E5BC-FBE0-AE089392E05B}"/>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A7CFE5F6-0ABB-2CA3-C74A-99B42FD5E927}"/>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0B8B3A92-A5CD-DBC4-6B1B-79BFC4D986E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4" name="Straight Connector 3">
            <a:extLst>
              <a:ext uri="{FF2B5EF4-FFF2-40B4-BE49-F238E27FC236}">
                <a16:creationId xmlns:a16="http://schemas.microsoft.com/office/drawing/2014/main" id="{126D5F0D-4411-C2F1-C6EE-CE0F553BA1C6}"/>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54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6403616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yp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Text Placeholder 10">
            <a:extLst>
              <a:ext uri="{FF2B5EF4-FFF2-40B4-BE49-F238E27FC236}">
                <a16:creationId xmlns:a16="http://schemas.microsoft.com/office/drawing/2014/main" id="{EE3F5269-C1DC-2C7C-6829-F77D90998064}"/>
              </a:ext>
            </a:extLst>
          </p:cNvPr>
          <p:cNvSpPr>
            <a:spLocks noGrp="1"/>
          </p:cNvSpPr>
          <p:nvPr>
            <p:ph type="body" sz="quarter" idx="19" hasCustomPrompt="1"/>
          </p:nvPr>
        </p:nvSpPr>
        <p:spPr>
          <a:xfrm>
            <a:off x="288559" y="5985327"/>
            <a:ext cx="11582398"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AEE6AB25-4CDE-ED86-EE3C-2CA82FCF446F}"/>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Text Placeholder 6">
            <a:extLst>
              <a:ext uri="{FF2B5EF4-FFF2-40B4-BE49-F238E27FC236}">
                <a16:creationId xmlns:a16="http://schemas.microsoft.com/office/drawing/2014/main" id="{4A3AB7BA-EC43-2DFF-6C1F-F18DE26349DF}"/>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8" name="Straight Connector 17">
            <a:extLst>
              <a:ext uri="{FF2B5EF4-FFF2-40B4-BE49-F238E27FC236}">
                <a16:creationId xmlns:a16="http://schemas.microsoft.com/office/drawing/2014/main" id="{67EF1E46-1337-435B-6F96-948F983E07BB}"/>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226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yp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10">
            <a:extLst>
              <a:ext uri="{FF2B5EF4-FFF2-40B4-BE49-F238E27FC236}">
                <a16:creationId xmlns:a16="http://schemas.microsoft.com/office/drawing/2014/main" id="{F180A1E1-EF14-8968-BBD5-6D02AC2BDF0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itle 1">
            <a:extLst>
              <a:ext uri="{FF2B5EF4-FFF2-40B4-BE49-F238E27FC236}">
                <a16:creationId xmlns:a16="http://schemas.microsoft.com/office/drawing/2014/main" id="{5C652087-4AD9-06EF-5607-15CECEB54C2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296CD140-D5E3-B4BE-DBDB-EB6A6E1E2F30}"/>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9" name="Straight Connector 18">
            <a:extLst>
              <a:ext uri="{FF2B5EF4-FFF2-40B4-BE49-F238E27FC236}">
                <a16:creationId xmlns:a16="http://schemas.microsoft.com/office/drawing/2014/main" id="{BA135750-1261-BC7B-9A58-A00B48682132}"/>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937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yp_three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8" name="Text Placeholder 10">
            <a:extLst>
              <a:ext uri="{FF2B5EF4-FFF2-40B4-BE49-F238E27FC236}">
                <a16:creationId xmlns:a16="http://schemas.microsoft.com/office/drawing/2014/main" id="{4C9009D2-DE9F-C580-0069-71F8F68B674F}"/>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73FCBC1E-7EFE-4663-A738-6886100E9E70}"/>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Text Placeholder 6">
            <a:extLst>
              <a:ext uri="{FF2B5EF4-FFF2-40B4-BE49-F238E27FC236}">
                <a16:creationId xmlns:a16="http://schemas.microsoft.com/office/drawing/2014/main" id="{C69E7775-DB16-2CF1-E7C2-50730A15108B}"/>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B39A74BF-2DD6-3F05-945A-5D71479F4CEE}"/>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26E5B4-BD5B-4E00-35E0-4F73235E8DC6}"/>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DF3ADE24-C798-CA63-134A-D2928B468889}"/>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38BBDA64-0D13-2635-3928-601607F3A856}"/>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4">
            <a:extLst>
              <a:ext uri="{FF2B5EF4-FFF2-40B4-BE49-F238E27FC236}">
                <a16:creationId xmlns:a16="http://schemas.microsoft.com/office/drawing/2014/main" id="{86D304D5-4D81-59E8-3AA0-6583EA6CE8DE}"/>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16" name="Picture Placeholder 4">
            <a:extLst>
              <a:ext uri="{FF2B5EF4-FFF2-40B4-BE49-F238E27FC236}">
                <a16:creationId xmlns:a16="http://schemas.microsoft.com/office/drawing/2014/main" id="{AD624F43-E3B5-F3DF-65BA-18BEBC9ABE3F}"/>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17" name="Picture Placeholder 4">
            <a:extLst>
              <a:ext uri="{FF2B5EF4-FFF2-40B4-BE49-F238E27FC236}">
                <a16:creationId xmlns:a16="http://schemas.microsoft.com/office/drawing/2014/main" id="{7A405C6D-D024-EC52-520E-7CEF7118B63F}"/>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19" name="Text Placeholder 6">
            <a:extLst>
              <a:ext uri="{FF2B5EF4-FFF2-40B4-BE49-F238E27FC236}">
                <a16:creationId xmlns:a16="http://schemas.microsoft.com/office/drawing/2014/main" id="{3BFB8C74-B06B-6CFC-2D77-48ACF087ADE7}"/>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0" name="Text Placeholder 6">
            <a:extLst>
              <a:ext uri="{FF2B5EF4-FFF2-40B4-BE49-F238E27FC236}">
                <a16:creationId xmlns:a16="http://schemas.microsoft.com/office/drawing/2014/main" id="{6743F6AA-342D-8F2B-566B-B9BF40019FF0}"/>
              </a:ext>
            </a:extLst>
          </p:cNvPr>
          <p:cNvSpPr>
            <a:spLocks noGrp="1"/>
          </p:cNvSpPr>
          <p:nvPr>
            <p:ph type="body" sz="quarter" idx="24"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1" name="Text Placeholder 6">
            <a:extLst>
              <a:ext uri="{FF2B5EF4-FFF2-40B4-BE49-F238E27FC236}">
                <a16:creationId xmlns:a16="http://schemas.microsoft.com/office/drawing/2014/main" id="{4C467062-502A-D066-43CD-99EE05E7C5DA}"/>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5677337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yp_four_columns_photo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0" name="Text Placeholder 10">
            <a:extLst>
              <a:ext uri="{FF2B5EF4-FFF2-40B4-BE49-F238E27FC236}">
                <a16:creationId xmlns:a16="http://schemas.microsoft.com/office/drawing/2014/main" id="{52BD1DA6-2F3A-8497-317F-A33FE7FE9D1F}"/>
              </a:ext>
            </a:extLst>
          </p:cNvPr>
          <p:cNvSpPr>
            <a:spLocks noGrp="1"/>
          </p:cNvSpPr>
          <p:nvPr>
            <p:ph type="body" sz="quarter" idx="14"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E626DB92-A0AA-1D4E-DCEC-54D5E5605B1B}"/>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7" name="Text Placeholder 6">
            <a:extLst>
              <a:ext uri="{FF2B5EF4-FFF2-40B4-BE49-F238E27FC236}">
                <a16:creationId xmlns:a16="http://schemas.microsoft.com/office/drawing/2014/main" id="{5199EA0F-111F-A3EB-98BD-ADD5C0CBA9F8}"/>
              </a:ext>
            </a:extLst>
          </p:cNvPr>
          <p:cNvSpPr>
            <a:spLocks noGrp="1"/>
          </p:cNvSpPr>
          <p:nvPr>
            <p:ph type="body" sz="quarter" idx="13" hasCustomPrompt="1"/>
          </p:nvPr>
        </p:nvSpPr>
        <p:spPr>
          <a:xfrm>
            <a:off x="288558" y="845697"/>
            <a:ext cx="11582400" cy="430887"/>
          </a:xfrm>
          <a:solidFill>
            <a:schemeClr val="tx2"/>
          </a:solidFill>
        </p:spPr>
        <p:txBody>
          <a:bodyPr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9" name="Straight Connector 8">
            <a:extLst>
              <a:ext uri="{FF2B5EF4-FFF2-40B4-BE49-F238E27FC236}">
                <a16:creationId xmlns:a16="http://schemas.microsoft.com/office/drawing/2014/main" id="{5C7DD2E8-792A-AEFC-E67F-D77E3B5938C1}"/>
              </a:ext>
            </a:extLst>
          </p:cNvPr>
          <p:cNvCxnSpPr>
            <a:cxnSpLocks/>
          </p:cNvCxnSpPr>
          <p:nvPr/>
        </p:nvCxnSpPr>
        <p:spPr>
          <a:xfrm>
            <a:off x="278932" y="718606"/>
            <a:ext cx="1161488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53A50AC7-EF1B-06BD-6C82-F5E0A8824140}"/>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2ECCED81-E160-CC9F-96BC-CCA54BC2AB36}"/>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C1824ED-E104-5863-D8DF-6AF9F31421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6C693F40-4A3C-FDB9-A028-98592D644B6C}"/>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DB8AF23D-65B8-8384-5548-FF42652FBF21}"/>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19" name="Picture Placeholder 4">
            <a:extLst>
              <a:ext uri="{FF2B5EF4-FFF2-40B4-BE49-F238E27FC236}">
                <a16:creationId xmlns:a16="http://schemas.microsoft.com/office/drawing/2014/main" id="{1CCE717F-B29B-9E5A-9E93-FDAD0795A740}"/>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21" name="Picture Placeholder 4">
            <a:extLst>
              <a:ext uri="{FF2B5EF4-FFF2-40B4-BE49-F238E27FC236}">
                <a16:creationId xmlns:a16="http://schemas.microsoft.com/office/drawing/2014/main" id="{7D458F08-34A8-CE5C-DD22-63798281F6E7}"/>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22" name="Picture Placeholder 4">
            <a:extLst>
              <a:ext uri="{FF2B5EF4-FFF2-40B4-BE49-F238E27FC236}">
                <a16:creationId xmlns:a16="http://schemas.microsoft.com/office/drawing/2014/main" id="{CDD1D9EB-F526-0267-384F-4B3F58A56D9E}"/>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23" name="Text Placeholder 6">
            <a:extLst>
              <a:ext uri="{FF2B5EF4-FFF2-40B4-BE49-F238E27FC236}">
                <a16:creationId xmlns:a16="http://schemas.microsoft.com/office/drawing/2014/main" id="{2D8888BC-56A9-8D6B-3914-B5265AF614EB}"/>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4" name="Text Placeholder 6">
            <a:extLst>
              <a:ext uri="{FF2B5EF4-FFF2-40B4-BE49-F238E27FC236}">
                <a16:creationId xmlns:a16="http://schemas.microsoft.com/office/drawing/2014/main" id="{1A83D8D5-1A14-BFA8-3A2D-8F83DAE8E4F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5" name="Text Placeholder 6">
            <a:extLst>
              <a:ext uri="{FF2B5EF4-FFF2-40B4-BE49-F238E27FC236}">
                <a16:creationId xmlns:a16="http://schemas.microsoft.com/office/drawing/2014/main" id="{8FD46FC2-34E5-C791-DF24-FDA9AC97DE4B}"/>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26" name="Text Placeholder 6">
            <a:extLst>
              <a:ext uri="{FF2B5EF4-FFF2-40B4-BE49-F238E27FC236}">
                <a16:creationId xmlns:a16="http://schemas.microsoft.com/office/drawing/2014/main" id="{61527C26-EEF9-B6E7-95A8-57A4BB373F3A}"/>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38406347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yp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341D27D-C9D4-960C-C280-35DFDBD6B9C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B06AFB7-2509-B702-D8B2-8C89ADEF86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6771F9E9-0684-C5F9-9DE0-EBB2AE905807}"/>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963635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4" name="TextBox 3">
            <a:extLst>
              <a:ext uri="{FF2B5EF4-FFF2-40B4-BE49-F238E27FC236}">
                <a16:creationId xmlns:a16="http://schemas.microsoft.com/office/drawing/2014/main" id="{0174E624-3EAC-7468-3A1E-B592623A7CE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F4FFC67C-2CFB-218E-E17B-FD82A61FA49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7" name="Text Placeholder 6">
            <a:extLst>
              <a:ext uri="{FF2B5EF4-FFF2-40B4-BE49-F238E27FC236}">
                <a16:creationId xmlns:a16="http://schemas.microsoft.com/office/drawing/2014/main" id="{6ED40B3E-E170-4F9A-A897-3D94AB741363}"/>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29216580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3yp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5F2EF6-07A6-4B65-6BBC-2B0FAC46A5B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1583A18A-5566-2E4B-2EBC-FAF7DF2CCB0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6">
            <a:extLst>
              <a:ext uri="{FF2B5EF4-FFF2-40B4-BE49-F238E27FC236}">
                <a16:creationId xmlns:a16="http://schemas.microsoft.com/office/drawing/2014/main" id="{25021E90-B602-9911-F8C3-84E0D61F3032}"/>
              </a:ext>
            </a:extLst>
          </p:cNvPr>
          <p:cNvSpPr>
            <a:spLocks noGrp="1"/>
          </p:cNvSpPr>
          <p:nvPr>
            <p:ph type="body" sz="quarter" idx="15" hasCustomPrompt="1"/>
          </p:nvPr>
        </p:nvSpPr>
        <p:spPr>
          <a:xfrm>
            <a:off x="4275692" y="787082"/>
            <a:ext cx="7595265"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Tree>
    <p:extLst>
      <p:ext uri="{BB962C8B-B14F-4D97-AF65-F5344CB8AC3E}">
        <p14:creationId xmlns:p14="http://schemas.microsoft.com/office/powerpoint/2010/main" val="18651764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yp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7" name="Text Placeholder 10">
            <a:extLst>
              <a:ext uri="{FF2B5EF4-FFF2-40B4-BE49-F238E27FC236}">
                <a16:creationId xmlns:a16="http://schemas.microsoft.com/office/drawing/2014/main" id="{402E7EE9-4D36-82A0-ADAA-86A3F1D4BB13}"/>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9" name="Title 1">
            <a:extLst>
              <a:ext uri="{FF2B5EF4-FFF2-40B4-BE49-F238E27FC236}">
                <a16:creationId xmlns:a16="http://schemas.microsoft.com/office/drawing/2014/main" id="{67B38013-170F-74E2-9E07-4B0FB008B93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10" name="Text Placeholder 6">
            <a:extLst>
              <a:ext uri="{FF2B5EF4-FFF2-40B4-BE49-F238E27FC236}">
                <a16:creationId xmlns:a16="http://schemas.microsoft.com/office/drawing/2014/main" id="{46767EA7-6AFC-A5B5-6019-DB2C1B915FE4}"/>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1" name="Straight Connector 10">
            <a:extLst>
              <a:ext uri="{FF2B5EF4-FFF2-40B4-BE49-F238E27FC236}">
                <a16:creationId xmlns:a16="http://schemas.microsoft.com/office/drawing/2014/main" id="{F58155AE-A3BE-5FB3-3DFA-87FBA1907EE7}"/>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6093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yp_sidebar_blue_circle2">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11" name="Text Placeholder 10">
            <a:extLst>
              <a:ext uri="{FF2B5EF4-FFF2-40B4-BE49-F238E27FC236}">
                <a16:creationId xmlns:a16="http://schemas.microsoft.com/office/drawing/2014/main" id="{C42D82BB-AEE5-0C84-EEDB-14508AB6B15D}"/>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itle 1">
            <a:extLst>
              <a:ext uri="{FF2B5EF4-FFF2-40B4-BE49-F238E27FC236}">
                <a16:creationId xmlns:a16="http://schemas.microsoft.com/office/drawing/2014/main" id="{D614A774-566F-5341-4A99-50831875B7D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Text Placeholder 6">
            <a:extLst>
              <a:ext uri="{FF2B5EF4-FFF2-40B4-BE49-F238E27FC236}">
                <a16:creationId xmlns:a16="http://schemas.microsoft.com/office/drawing/2014/main" id="{83F1DD8F-475C-837C-7AF6-FCFB884EAB4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2" name="Straight Connector 11">
            <a:extLst>
              <a:ext uri="{FF2B5EF4-FFF2-40B4-BE49-F238E27FC236}">
                <a16:creationId xmlns:a16="http://schemas.microsoft.com/office/drawing/2014/main" id="{763BA60D-9446-8031-B981-76B69B36F853}"/>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22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3yp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ABE00AD-2EE9-1452-B1A3-E3B845DBE2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7A80AA57-1BB9-939D-8974-EA7F39153D5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8C17598F-0148-ED21-BF54-6C32AFA378B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E6386CD3-C912-3D11-01E9-EFA0944D6B96}"/>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D6C04FE-F76C-2B98-066A-F6D2AA2791F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F33334A0-F6E8-9B16-D0BB-399AA808F032}"/>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3" name="Straight Connector 22">
            <a:extLst>
              <a:ext uri="{FF2B5EF4-FFF2-40B4-BE49-F238E27FC236}">
                <a16:creationId xmlns:a16="http://schemas.microsoft.com/office/drawing/2014/main" id="{0FD12D00-26FA-4262-C4F3-C04FA851070D}"/>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E2D57953-69D7-3B5F-CE5E-72AEADE503B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6567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133539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yp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065A935-0133-1472-46FC-7F9DFFDB054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13B39F9E-29C7-4F5B-9B1A-FE81CF8DB4C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3" name="Title 1">
            <a:extLst>
              <a:ext uri="{FF2B5EF4-FFF2-40B4-BE49-F238E27FC236}">
                <a16:creationId xmlns:a16="http://schemas.microsoft.com/office/drawing/2014/main" id="{E057E11A-E34D-941D-DF21-BE0590947E19}"/>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4" name="Text Placeholder 6">
            <a:extLst>
              <a:ext uri="{FF2B5EF4-FFF2-40B4-BE49-F238E27FC236}">
                <a16:creationId xmlns:a16="http://schemas.microsoft.com/office/drawing/2014/main" id="{76D36C6A-9ABC-D7E9-B8E5-851A713D9683}"/>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5" name="Straight Connector 24">
            <a:extLst>
              <a:ext uri="{FF2B5EF4-FFF2-40B4-BE49-F238E27FC236}">
                <a16:creationId xmlns:a16="http://schemas.microsoft.com/office/drawing/2014/main" id="{8F01343E-F55F-6211-AA10-F9EAED084150}"/>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 Placeholder 6">
            <a:extLst>
              <a:ext uri="{FF2B5EF4-FFF2-40B4-BE49-F238E27FC236}">
                <a16:creationId xmlns:a16="http://schemas.microsoft.com/office/drawing/2014/main" id="{980D4F2F-BE2C-CA39-F424-682D60650851}"/>
              </a:ext>
            </a:extLst>
          </p:cNvPr>
          <p:cNvSpPr>
            <a:spLocks noGrp="1"/>
          </p:cNvSpPr>
          <p:nvPr>
            <p:ph type="body" sz="quarter" idx="19" hasCustomPrompt="1"/>
          </p:nvPr>
        </p:nvSpPr>
        <p:spPr>
          <a:xfrm>
            <a:off x="6339402" y="845697"/>
            <a:ext cx="5527626" cy="430887"/>
          </a:xfrm>
          <a:solidFill>
            <a:schemeClr val="bg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27" name="Straight Connector 26">
            <a:extLst>
              <a:ext uri="{FF2B5EF4-FFF2-40B4-BE49-F238E27FC236}">
                <a16:creationId xmlns:a16="http://schemas.microsoft.com/office/drawing/2014/main" id="{1041DD6D-3438-93A3-A777-68EA07FB1D42}"/>
              </a:ext>
            </a:extLst>
          </p:cNvPr>
          <p:cNvCxnSpPr>
            <a:cxnSpLocks/>
          </p:cNvCxnSpPr>
          <p:nvPr/>
        </p:nvCxnSpPr>
        <p:spPr>
          <a:xfrm>
            <a:off x="6329776" y="718606"/>
            <a:ext cx="55431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16">
            <a:extLst>
              <a:ext uri="{FF2B5EF4-FFF2-40B4-BE49-F238E27FC236}">
                <a16:creationId xmlns:a16="http://schemas.microsoft.com/office/drawing/2014/main" id="{A7949EE8-83D1-17BE-32E2-4AFE47DD5BD4}"/>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13858978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3yp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12C0470F-CF16-06E7-C6C5-F985FA46839B}"/>
              </a:ext>
            </a:extLst>
          </p:cNvPr>
          <p:cNvSpPr>
            <a:spLocks noGrp="1"/>
          </p:cNvSpPr>
          <p:nvPr>
            <p:ph type="body" sz="quarter" idx="14" hasCustomPrompt="1"/>
          </p:nvPr>
        </p:nvSpPr>
        <p:spPr>
          <a:xfrm>
            <a:off x="288559" y="5985327"/>
            <a:ext cx="5527626"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pic>
        <p:nvPicPr>
          <p:cNvPr id="21" name="Picture 20">
            <a:extLst>
              <a:ext uri="{FF2B5EF4-FFF2-40B4-BE49-F238E27FC236}">
                <a16:creationId xmlns:a16="http://schemas.microsoft.com/office/drawing/2014/main" id="{D92D051E-34B3-19E8-0675-B2DB0775B2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22" name="TextBox 21">
            <a:extLst>
              <a:ext uri="{FF2B5EF4-FFF2-40B4-BE49-F238E27FC236}">
                <a16:creationId xmlns:a16="http://schemas.microsoft.com/office/drawing/2014/main" id="{917881B4-E3B9-7482-317F-7A70E837571B}"/>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itle 1">
            <a:extLst>
              <a:ext uri="{FF2B5EF4-FFF2-40B4-BE49-F238E27FC236}">
                <a16:creationId xmlns:a16="http://schemas.microsoft.com/office/drawing/2014/main" id="{37BBC8E0-99A7-20D7-198E-8C4C5429454D}"/>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5" name="Text Placeholder 6">
            <a:extLst>
              <a:ext uri="{FF2B5EF4-FFF2-40B4-BE49-F238E27FC236}">
                <a16:creationId xmlns:a16="http://schemas.microsoft.com/office/drawing/2014/main" id="{57DCC7EB-45F1-9010-84BA-C92B2F7B6145}"/>
              </a:ext>
            </a:extLst>
          </p:cNvPr>
          <p:cNvSpPr>
            <a:spLocks noGrp="1"/>
          </p:cNvSpPr>
          <p:nvPr>
            <p:ph type="body" sz="quarter" idx="18" hasCustomPrompt="1"/>
          </p:nvPr>
        </p:nvSpPr>
        <p:spPr>
          <a:xfrm>
            <a:off x="288558"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7" name="Straight Connector 6">
            <a:extLst>
              <a:ext uri="{FF2B5EF4-FFF2-40B4-BE49-F238E27FC236}">
                <a16:creationId xmlns:a16="http://schemas.microsoft.com/office/drawing/2014/main" id="{10366EE5-2C84-CBCF-1F7D-90ED78E5262C}"/>
              </a:ext>
            </a:extLst>
          </p:cNvPr>
          <p:cNvCxnSpPr>
            <a:cxnSpLocks/>
          </p:cNvCxnSpPr>
          <p:nvPr/>
        </p:nvCxnSpPr>
        <p:spPr>
          <a:xfrm>
            <a:off x="278932"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6">
            <a:extLst>
              <a:ext uri="{FF2B5EF4-FFF2-40B4-BE49-F238E27FC236}">
                <a16:creationId xmlns:a16="http://schemas.microsoft.com/office/drawing/2014/main" id="{A61C536A-21F2-4872-F52C-58EFD35356E3}"/>
              </a:ext>
            </a:extLst>
          </p:cNvPr>
          <p:cNvSpPr>
            <a:spLocks noGrp="1"/>
          </p:cNvSpPr>
          <p:nvPr>
            <p:ph type="body" sz="quarter" idx="19" hasCustomPrompt="1"/>
          </p:nvPr>
        </p:nvSpPr>
        <p:spPr>
          <a:xfrm>
            <a:off x="6339402" y="845697"/>
            <a:ext cx="5527626" cy="430887"/>
          </a:xfrm>
          <a:solidFill>
            <a:schemeClr val="tx2"/>
          </a:solidFill>
        </p:spPr>
        <p:txBody>
          <a:bodyPr wrap="square" lIns="91440" tIns="91440" rIns="91440" bIns="91440" anchor="t">
            <a:sp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cxnSp>
        <p:nvCxnSpPr>
          <p:cNvPr id="10" name="Straight Connector 9">
            <a:extLst>
              <a:ext uri="{FF2B5EF4-FFF2-40B4-BE49-F238E27FC236}">
                <a16:creationId xmlns:a16="http://schemas.microsoft.com/office/drawing/2014/main" id="{F9066B2B-EA3F-EAF6-AFF1-68682E47E581}"/>
              </a:ext>
            </a:extLst>
          </p:cNvPr>
          <p:cNvCxnSpPr>
            <a:cxnSpLocks/>
          </p:cNvCxnSpPr>
          <p:nvPr/>
        </p:nvCxnSpPr>
        <p:spPr>
          <a:xfrm>
            <a:off x="6329776" y="718606"/>
            <a:ext cx="55431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6">
            <a:extLst>
              <a:ext uri="{FF2B5EF4-FFF2-40B4-BE49-F238E27FC236}">
                <a16:creationId xmlns:a16="http://schemas.microsoft.com/office/drawing/2014/main" id="{B611845A-2C49-8A19-66CD-D9E9ACA2E007}"/>
              </a:ext>
            </a:extLst>
          </p:cNvPr>
          <p:cNvSpPr>
            <a:spLocks noGrp="1"/>
          </p:cNvSpPr>
          <p:nvPr>
            <p:ph type="body" sz="quarter" idx="15" hasCustomPrompt="1"/>
          </p:nvPr>
        </p:nvSpPr>
        <p:spPr>
          <a:xfrm>
            <a:off x="6359575" y="178971"/>
            <a:ext cx="5552610" cy="397351"/>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24pt</a:t>
            </a:r>
          </a:p>
        </p:txBody>
      </p:sp>
    </p:spTree>
    <p:extLst>
      <p:ext uri="{BB962C8B-B14F-4D97-AF65-F5344CB8AC3E}">
        <p14:creationId xmlns:p14="http://schemas.microsoft.com/office/powerpoint/2010/main" val="31269026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3yp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5F90632C-301E-32EA-91E1-96C5D6220E7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23861582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yp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TextBox 5">
            <a:extLst>
              <a:ext uri="{FF2B5EF4-FFF2-40B4-BE49-F238E27FC236}">
                <a16:creationId xmlns:a16="http://schemas.microsoft.com/office/drawing/2014/main" id="{CB3923C6-70F5-38D5-0F2A-AFB1BB6D8A0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74954309"/>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cobranded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5CE73953-2E9E-4D1F-E1A9-F325E624E572}"/>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72744409"/>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cobranded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992B36DD-9D01-0B0C-32BC-55F92C7ECAF9}"/>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0922300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cobranded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82FC2EFE-6B9C-90F7-7768-2EA0D9D4F356}"/>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305476219"/>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_cobranded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22745A3-0F29-17FE-0543-2499396CE525}"/>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491893127"/>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5_cobranded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1" name="Picture Placeholder 7">
            <a:extLst>
              <a:ext uri="{FF2B5EF4-FFF2-40B4-BE49-F238E27FC236}">
                <a16:creationId xmlns:a16="http://schemas.microsoft.com/office/drawing/2014/main" id="{B3BEC125-9624-2794-3E4A-E57B3FF07454}"/>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8584957"/>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6_cobranded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Picture Placeholder 7">
            <a:extLst>
              <a:ext uri="{FF2B5EF4-FFF2-40B4-BE49-F238E27FC236}">
                <a16:creationId xmlns:a16="http://schemas.microsoft.com/office/drawing/2014/main" id="{9D7672BB-2BDD-0793-EA67-283BA32E19D7}"/>
              </a:ext>
            </a:extLst>
          </p:cNvPr>
          <p:cNvSpPr>
            <a:spLocks noGrp="1"/>
          </p:cNvSpPr>
          <p:nvPr>
            <p:ph type="pic" sz="quarter" idx="18" hasCustomPrompt="1"/>
          </p:nvPr>
        </p:nvSpPr>
        <p:spPr>
          <a:xfrm>
            <a:off x="10387011" y="5700194"/>
            <a:ext cx="1500188" cy="513042"/>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48104189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38127640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7_cobranded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3" name="Picture Placeholder 7">
            <a:extLst>
              <a:ext uri="{FF2B5EF4-FFF2-40B4-BE49-F238E27FC236}">
                <a16:creationId xmlns:a16="http://schemas.microsoft.com/office/drawing/2014/main" id="{40456989-7A47-A540-0A6C-C3892C307965}"/>
              </a:ext>
            </a:extLst>
          </p:cNvPr>
          <p:cNvSpPr>
            <a:spLocks noGrp="1"/>
          </p:cNvSpPr>
          <p:nvPr>
            <p:ph type="pic" sz="quarter" idx="18" hasCustomPrompt="1"/>
          </p:nvPr>
        </p:nvSpPr>
        <p:spPr>
          <a:xfrm>
            <a:off x="10387011" y="44045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92221590"/>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8_cobranded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Picture Placeholder 7">
            <a:extLst>
              <a:ext uri="{FF2B5EF4-FFF2-40B4-BE49-F238E27FC236}">
                <a16:creationId xmlns:a16="http://schemas.microsoft.com/office/drawing/2014/main" id="{75627452-A209-2253-B262-491EA01DFEF6}"/>
              </a:ext>
            </a:extLst>
          </p:cNvPr>
          <p:cNvSpPr>
            <a:spLocks noGrp="1"/>
          </p:cNvSpPr>
          <p:nvPr>
            <p:ph type="pic" sz="quarter" idx="18" hasCustomPrompt="1"/>
          </p:nvPr>
        </p:nvSpPr>
        <p:spPr>
          <a:xfrm>
            <a:off x="2237105" y="5694428"/>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4108488"/>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9_cobranded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92866DBD-5398-477D-9578-D517C1FB4934}"/>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58115071"/>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0_cobranded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2B9BC38-5CD3-8361-B11B-81B4EED2BF5B}"/>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13641240"/>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1_cobranded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329B1CD9-2896-F6E2-99E4-DFAEB0F89085}"/>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149384402"/>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_cobranded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78D4DAE6-69F7-50AE-D1C1-E78C85CF622D}"/>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30968431"/>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3_cobranded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8F7A2799-6225-FFA4-FCEC-A5F755EF791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5" name="Picture Placeholder 7">
            <a:extLst>
              <a:ext uri="{FF2B5EF4-FFF2-40B4-BE49-F238E27FC236}">
                <a16:creationId xmlns:a16="http://schemas.microsoft.com/office/drawing/2014/main" id="{DEF67FB5-71B1-037E-5A16-D811A1BDB5D1}"/>
              </a:ext>
            </a:extLst>
          </p:cNvPr>
          <p:cNvSpPr>
            <a:spLocks noGrp="1"/>
          </p:cNvSpPr>
          <p:nvPr>
            <p:ph type="pic" sz="quarter" idx="18" hasCustomPrompt="1"/>
          </p:nvPr>
        </p:nvSpPr>
        <p:spPr>
          <a:xfrm>
            <a:off x="1285103" y="6458971"/>
            <a:ext cx="1500188" cy="365125"/>
          </a:xfrm>
          <a:no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23216616"/>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14_cobranded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8" name="Picture Placeholder 7">
            <a:extLst>
              <a:ext uri="{FF2B5EF4-FFF2-40B4-BE49-F238E27FC236}">
                <a16:creationId xmlns:a16="http://schemas.microsoft.com/office/drawing/2014/main" id="{0E83BBCA-80FF-EECA-82A8-D5ED059FACDA}"/>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3565571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5_cobranded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4" name="Picture Placeholder 7">
            <a:extLst>
              <a:ext uri="{FF2B5EF4-FFF2-40B4-BE49-F238E27FC236}">
                <a16:creationId xmlns:a16="http://schemas.microsoft.com/office/drawing/2014/main" id="{15C50A57-69B8-607A-FEC0-E73228708DF3}"/>
              </a:ext>
            </a:extLst>
          </p:cNvPr>
          <p:cNvSpPr>
            <a:spLocks noGrp="1"/>
          </p:cNvSpPr>
          <p:nvPr>
            <p:ph type="pic" sz="quarter" idx="1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087963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6_cobranded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A3C6D82-7109-F1ED-55D5-D0AC0238C175}"/>
              </a:ext>
            </a:extLst>
          </p:cNvPr>
          <p:cNvSpPr>
            <a:spLocks noGrp="1"/>
          </p:cNvSpPr>
          <p:nvPr>
            <p:ph type="pic" sz="quarter" idx="20"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96336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6110265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7_cobranded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8A23F668-A3AD-AA3E-03A4-C48590F672C7}"/>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515887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8_cobranded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Picture Placeholder 7">
            <a:extLst>
              <a:ext uri="{FF2B5EF4-FFF2-40B4-BE49-F238E27FC236}">
                <a16:creationId xmlns:a16="http://schemas.microsoft.com/office/drawing/2014/main" id="{EDD4543A-3063-E503-914E-21C589CB332A}"/>
              </a:ext>
            </a:extLst>
          </p:cNvPr>
          <p:cNvSpPr>
            <a:spLocks noGrp="1"/>
          </p:cNvSpPr>
          <p:nvPr>
            <p:ph type="pic" sz="quarter" idx="24"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7081836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9_cobranded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8" name="Picture Placeholder 7">
            <a:extLst>
              <a:ext uri="{FF2B5EF4-FFF2-40B4-BE49-F238E27FC236}">
                <a16:creationId xmlns:a16="http://schemas.microsoft.com/office/drawing/2014/main" id="{258E49E1-10F7-1606-A2B4-C36EFADD9C1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5961760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0_cobranded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78DCBB00-0F22-82BA-6556-6C91997E38A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6586611D-6F6D-0A76-2F93-E22EEC04131A}"/>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6924219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21_cobranded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4" name="Picture 3">
            <a:extLst>
              <a:ext uri="{FF2B5EF4-FFF2-40B4-BE49-F238E27FC236}">
                <a16:creationId xmlns:a16="http://schemas.microsoft.com/office/drawing/2014/main" id="{7F7BCF68-45DE-77B4-4995-DFA614BC85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
        <p:nvSpPr>
          <p:cNvPr id="5" name="Picture Placeholder 7">
            <a:extLst>
              <a:ext uri="{FF2B5EF4-FFF2-40B4-BE49-F238E27FC236}">
                <a16:creationId xmlns:a16="http://schemas.microsoft.com/office/drawing/2014/main" id="{6D756667-F2D3-52FC-1B79-5EA11BFFDEA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764484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2_cobranded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D738652-F2B9-77EE-9932-7A515F33FA1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7" name="Picture Placeholder 7">
            <a:extLst>
              <a:ext uri="{FF2B5EF4-FFF2-40B4-BE49-F238E27FC236}">
                <a16:creationId xmlns:a16="http://schemas.microsoft.com/office/drawing/2014/main" id="{9F05CB71-EEF8-8174-82F4-F44DC753D4AD}"/>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415594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3_cobranded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37AEC761-AF0D-168C-E137-8524D125C3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063384CB-B8B9-91DE-946F-7D78CD225541}"/>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9499111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4_cobranded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768B6213-3C0B-98FB-A39E-0937AD93C8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10925E7F-5C39-2899-DC12-D3C09849093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1126288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5_cobranded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224E5460-3920-6E99-455B-F732E037D2C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Picture Placeholder 7">
            <a:extLst>
              <a:ext uri="{FF2B5EF4-FFF2-40B4-BE49-F238E27FC236}">
                <a16:creationId xmlns:a16="http://schemas.microsoft.com/office/drawing/2014/main" id="{2620C50E-B575-AE0B-0C47-80F6180B5970}"/>
              </a:ext>
            </a:extLst>
          </p:cNvPr>
          <p:cNvSpPr>
            <a:spLocks noGrp="1"/>
          </p:cNvSpPr>
          <p:nvPr>
            <p:ph type="pic" sz="quarter" idx="18" hasCustomPrompt="1"/>
          </p:nvPr>
        </p:nvSpPr>
        <p:spPr>
          <a:xfrm>
            <a:off x="4290932"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3922513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6_cobranded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143ECB-6E66-CC58-F048-A273EF08E1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861158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735540683"/>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7_cobranded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AF4B446-8AC5-CAE9-37C4-A8D4BF83C7E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7398308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8_cobranded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33C1874A-D560-C0F2-0586-C81BAEBB4B27}"/>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2047126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9_cobranded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CE1B922-9320-7481-1C21-D3CB29DFAB0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7532419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0_cobranded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F142C8D-249F-3239-561F-74FBED378EDE}"/>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0984706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31_cobranded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3" name="Picture Placeholder 7">
            <a:extLst>
              <a:ext uri="{FF2B5EF4-FFF2-40B4-BE49-F238E27FC236}">
                <a16:creationId xmlns:a16="http://schemas.microsoft.com/office/drawing/2014/main" id="{2DD4716A-4B99-B646-052D-8DA00C42D15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8606445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2_cobranded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1E76A77-67BC-A002-BE76-D79F6E3A38F9}"/>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8065111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3_cobranded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pic>
        <p:nvPicPr>
          <p:cNvPr id="5" name="Picture 4">
            <a:extLst>
              <a:ext uri="{FF2B5EF4-FFF2-40B4-BE49-F238E27FC236}">
                <a16:creationId xmlns:a16="http://schemas.microsoft.com/office/drawing/2014/main" id="{E267FD37-CDB2-08A7-64AD-5D8EA73570F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BEF6C7E0-EEC7-7058-50F7-AB1CD726683C}"/>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5640871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4_cobranded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1F287E70-6553-34AC-B531-E6C6EE31CB0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FC6FA41-84D5-4CD1-25A2-0A882A26902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2598263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5_cobranded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12EB802-3346-E39B-2509-EAC573AA62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C963D0DC-364D-0DFC-BADE-7FECC367B36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707568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6_cobranded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270D49C1-E8FD-4100-6077-590D74316FB9}"/>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E23E778F-48DD-4F11-15D3-BC47F1B144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2BB85F-3F64-306C-78DD-D83E83C070B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152725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37_cobranded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EE2DAE71-2983-34FD-663C-6E97AE5A8A97}"/>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5" name="Picture 14">
            <a:extLst>
              <a:ext uri="{FF2B5EF4-FFF2-40B4-BE49-F238E27FC236}">
                <a16:creationId xmlns:a16="http://schemas.microsoft.com/office/drawing/2014/main" id="{E6778B45-8CEC-C5EE-D89D-3C627C467D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11AEE84E-D155-4594-1DCE-F64C56B2ED7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16998918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38_cobranded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011486C1-A975-5880-4C54-03DD13A9F7F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8713DBF5-505B-D783-24AC-ABF2407B2B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4B95538-329D-A5EC-A799-9A0B62C81614}"/>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09271352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9_cobranded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A6E01A0-2BBF-F43A-B5D1-9E31AF6BC972}"/>
              </a:ext>
            </a:extLst>
          </p:cNvPr>
          <p:cNvSpPr/>
          <p:nvPr/>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B3CE258B-CBCD-8DC5-1665-1A4555B76CD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DBF0D2EB-1B50-4485-D568-744E539C80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sp>
        <p:nvSpPr>
          <p:cNvPr id="2" name="Picture Placeholder 7">
            <a:extLst>
              <a:ext uri="{FF2B5EF4-FFF2-40B4-BE49-F238E27FC236}">
                <a16:creationId xmlns:a16="http://schemas.microsoft.com/office/drawing/2014/main" id="{7B13EAD3-6070-73A6-B2A9-9CA9DE4A5958}"/>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6685422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0_cobranded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6CA9B7FA-A67C-7C2D-058E-F8AC50E3F7C3}"/>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8345093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1_cobranded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Picture Placeholder 7">
            <a:extLst>
              <a:ext uri="{FF2B5EF4-FFF2-40B4-BE49-F238E27FC236}">
                <a16:creationId xmlns:a16="http://schemas.microsoft.com/office/drawing/2014/main" id="{D2A7E26B-CF70-A243-E3E4-F34C8F875836}"/>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2297750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2_cobranded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3" name="Picture Placeholder 7">
            <a:extLst>
              <a:ext uri="{FF2B5EF4-FFF2-40B4-BE49-F238E27FC236}">
                <a16:creationId xmlns:a16="http://schemas.microsoft.com/office/drawing/2014/main" id="{88625376-94C1-6B47-C875-35C315AB9F7B}"/>
              </a:ext>
            </a:extLst>
          </p:cNvPr>
          <p:cNvSpPr>
            <a:spLocks noGrp="1"/>
          </p:cNvSpPr>
          <p:nvPr>
            <p:ph type="pic" sz="quarter" idx="28" hasCustomPrompt="1"/>
          </p:nvPr>
        </p:nvSpPr>
        <p:spPr>
          <a:xfrm>
            <a:off x="1285103" y="6458971"/>
            <a:ext cx="1500188" cy="365125"/>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42671207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3_cobranded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32D8B9DE-B64C-1B72-C8EC-3F3105E9CE2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5" name="Picture Placeholder 7">
            <a:extLst>
              <a:ext uri="{FF2B5EF4-FFF2-40B4-BE49-F238E27FC236}">
                <a16:creationId xmlns:a16="http://schemas.microsoft.com/office/drawing/2014/main" id="{804A5DDE-F937-D2F1-03A0-F63CC8D44956}"/>
              </a:ext>
            </a:extLst>
          </p:cNvPr>
          <p:cNvSpPr>
            <a:spLocks noGrp="1"/>
          </p:cNvSpPr>
          <p:nvPr>
            <p:ph type="pic" sz="quarter" idx="18" hasCustomPrompt="1"/>
          </p:nvPr>
        </p:nvSpPr>
        <p:spPr>
          <a:xfrm>
            <a:off x="10387011" y="5700194"/>
            <a:ext cx="1500188" cy="513042"/>
          </a:xfrm>
          <a:solidFill>
            <a:schemeClr val="bg1"/>
          </a:solidFill>
        </p:spPr>
        <p:txBody>
          <a:bodyPr lIns="91440" anchor="ctr"/>
          <a:lstStyle>
            <a:lvl1pPr marL="0" indent="0" algn="l">
              <a:lnSpc>
                <a:spcPct val="80000"/>
              </a:lnSpc>
              <a:buNone/>
              <a:defRPr sz="900" b="0">
                <a:solidFill>
                  <a:schemeClr val="tx1"/>
                </a:solidFill>
              </a:defRPr>
            </a:lvl1pPr>
          </a:lstStyle>
          <a:p>
            <a:r>
              <a:rPr lang="en-US" dirty="0"/>
              <a:t>Partner/</a:t>
            </a:r>
            <a:br>
              <a:rPr lang="en-US" dirty="0"/>
            </a:br>
            <a:r>
              <a:rPr lang="en-US" dirty="0"/>
              <a:t>client logo</a:t>
            </a:r>
          </a:p>
        </p:txBody>
      </p:sp>
    </p:spTree>
    <p:extLst>
      <p:ext uri="{BB962C8B-B14F-4D97-AF65-F5344CB8AC3E}">
        <p14:creationId xmlns:p14="http://schemas.microsoft.com/office/powerpoint/2010/main" val="318959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EDC1669A-BAB9-03FF-551F-94751BEF50E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147BA1B-3688-34F5-62A7-549416FF5C3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082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Date</a:t>
            </a:r>
          </a:p>
        </p:txBody>
      </p:sp>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9220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a:prstGeom prst="rect">
            <a:avLst/>
          </a:prstGeo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101286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8203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27580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107572393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2964393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592447725"/>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Tree>
    <p:extLst>
      <p:ext uri="{BB962C8B-B14F-4D97-AF65-F5344CB8AC3E}">
        <p14:creationId xmlns:p14="http://schemas.microsoft.com/office/powerpoint/2010/main" val="4123987709"/>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43888860"/>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00EFF673-9517-41A0-4004-5EAC726D453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6C0935-B627-483D-DE85-1B74E852969A}"/>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0260416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070CF706-7FAA-2BA1-1710-A32021C46A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8" name="Rectangle 7">
            <a:extLst>
              <a:ext uri="{FF2B5EF4-FFF2-40B4-BE49-F238E27FC236}">
                <a16:creationId xmlns:a16="http://schemas.microsoft.com/office/drawing/2014/main" id="{62D8AA20-42EB-F9C1-D872-C9D4889C7DC5}"/>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C8D7AAC-5CDF-847F-A39E-03354726B4E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63511009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CD8F8D6A-AB50-00A3-D30C-2B45378DC3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925684258"/>
      </p:ext>
    </p:extLst>
  </p:cSld>
  <p:clrMapOvr>
    <a:overrideClrMapping bg1="lt1" tx1="dk1" bg2="lt2" tx2="dk2" accent1="accent1" accent2="accent2" accent3="accent3" accent4="accent4" accent5="accent5" accent6="accent6" hlink="hlink" folHlink="folHlink"/>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pic>
        <p:nvPicPr>
          <p:cNvPr id="6" name="Picture 5">
            <a:extLst>
              <a:ext uri="{FF2B5EF4-FFF2-40B4-BE49-F238E27FC236}">
                <a16:creationId xmlns:a16="http://schemas.microsoft.com/office/drawing/2014/main" id="{35F6FDAE-AD6C-AA75-831D-BEFAEACADF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726896868"/>
      </p:ext>
    </p:extLst>
  </p:cSld>
  <p:clrMapOvr>
    <a:overrideClrMapping bg1="dk1" tx1="lt1" bg2="dk2" tx2="lt2" accent1="accent1" accent2="accent2" accent3="accent3" accent4="accent4" accent5="accent5" accent6="accent6" hlink="hlink" folHlink="folHlink"/>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6E8A4406-46B4-FEB9-E96C-E4A12EFC75B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858852376"/>
      </p:ext>
    </p:extLst>
  </p:cSld>
  <p:clrMapOvr>
    <a:overrideClrMapping bg1="lt1" tx1="dk1" bg2="lt2" tx2="dk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2A4CA4E-91B0-F63E-26FF-534D71257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1ECA1CC7-E06A-8750-3C43-692F9A22ED3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686BDAC-CED5-33C1-59CD-BAB9814E785E}"/>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85599156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643122E-4C91-E6A1-D4E3-CE02D3457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2674862644"/>
      </p:ext>
    </p:extLst>
  </p:cSld>
  <p:clrMapOvr>
    <a:overrideClrMapping bg1="lt1" tx1="dk1" bg2="lt2" tx2="dk2" accent1="accent1" accent2="accent2" accent3="accent3" accent4="accent4" accent5="accent5" accent6="accent6" hlink="hlink" folHlink="folHlink"/>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04D009FA-CFA0-2366-6348-AD2DE5F5F8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60692298"/>
      </p:ext>
    </p:extLst>
  </p:cSld>
  <p:clrMapOvr>
    <a:overrideClrMapping bg1="lt1" tx1="dk1" bg2="lt2" tx2="dk2" accent1="accent1" accent2="accent2" accent3="accent3" accent4="accent4" accent5="accent5" accent6="accent6" hlink="hlink" folHlink="folHlink"/>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D6E082DE-2FDF-8E52-94D0-356A49DB0E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287593417"/>
      </p:ext>
    </p:extLst>
  </p:cSld>
  <p:clrMapOvr>
    <a:overrideClrMapping bg1="lt1" tx1="dk1" bg2="lt2" tx2="dk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5245"/>
            <a:ext cx="1219198" cy="517172"/>
          </a:xfrm>
          <a:prstGeom prst="rect">
            <a:avLst/>
          </a:prstGeom>
        </p:spPr>
      </p:pic>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9" name="Rectangle 8">
            <a:extLst>
              <a:ext uri="{FF2B5EF4-FFF2-40B4-BE49-F238E27FC236}">
                <a16:creationId xmlns:a16="http://schemas.microsoft.com/office/drawing/2014/main" id="{33DF02C9-F25B-E0C0-8226-922A3687FB8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C3D3B5A-2545-7FD1-609B-B123704F57E6}"/>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0896396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B13FFCF2-AF1F-04A2-F663-6DDE4D2FD0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3458194123"/>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a:prstGeom prst="rect">
            <a:avLst/>
          </a:prstGeo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a:prstGeom prst="rect">
            <a:avLst/>
          </a:prstGeo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a:prstGeom prst="rect">
            <a:avLst/>
          </a:prstGeo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E8D816E9-299E-CAF9-291D-1B6F43E655F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3CB03E3-01C9-7EE7-C78A-64C11E86621B}"/>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553164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EB4C19E3-141F-17E8-E421-5F997CEAE49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188952564"/>
      </p:ext>
    </p:extLst>
  </p:cSld>
  <p:clrMapOvr>
    <a:overrideClrMapping bg1="lt1" tx1="dk1" bg2="lt2" tx2="dk2" accent1="accent1" accent2="accent2" accent3="accent3" accent4="accent4" accent5="accent5" accent6="accent6" hlink="hlink" folHlink="folHlink"/>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a:extLst>
              <a:ext uri="{FF2B5EF4-FFF2-40B4-BE49-F238E27FC236}">
                <a16:creationId xmlns:a16="http://schemas.microsoft.com/office/drawing/2014/main" id="{F2C61E06-3203-3BD2-3A3C-9A3E63F397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Tree>
    <p:extLst>
      <p:ext uri="{BB962C8B-B14F-4D97-AF65-F5344CB8AC3E}">
        <p14:creationId xmlns:p14="http://schemas.microsoft.com/office/powerpoint/2010/main" val="1390760842"/>
      </p:ext>
    </p:extLst>
  </p:cSld>
  <p:clrMapOvr>
    <a:overrideClrMapping bg1="lt1" tx1="dk1" bg2="lt2" tx2="dk2" accent1="accent1" accent2="accent2" accent3="accent3" accent4="accent4" accent5="accent5" accent6="accent6" hlink="hlink" folHlink="folHlink"/>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ackground pattern&#10;&#10;Description automatically generated">
            <a:extLst>
              <a:ext uri="{FF2B5EF4-FFF2-40B4-BE49-F238E27FC236}">
                <a16:creationId xmlns:a16="http://schemas.microsoft.com/office/drawing/2014/main" id="{DB788935-E7B2-2CAC-0048-B92417139B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91255DA8-5A10-9683-AFED-A7964FA406C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5694428"/>
            <a:ext cx="1219198" cy="518807"/>
          </a:xfrm>
          <a:prstGeom prst="rect">
            <a:avLst/>
          </a:prstGeom>
        </p:spPr>
      </p:pic>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7" name="Rectangle 6">
            <a:extLst>
              <a:ext uri="{FF2B5EF4-FFF2-40B4-BE49-F238E27FC236}">
                <a16:creationId xmlns:a16="http://schemas.microsoft.com/office/drawing/2014/main" id="{B85ABBA1-5866-9832-5431-A802B974447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89B9A1F-CA45-A659-C904-387FCD994FAF}"/>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971643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7_cover_illustration_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3AD0A56-54F9-2F78-1258-F961036731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1" y="447040"/>
            <a:ext cx="1219198" cy="518808"/>
          </a:xfrm>
          <a:prstGeom prst="rect">
            <a:avLst/>
          </a:prstGeom>
        </p:spPr>
      </p:pic>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433888249"/>
      </p:ext>
    </p:extLst>
  </p:cSld>
  <p:clrMapOvr>
    <a:overrideClrMapping bg1="lt1" tx1="dk1" bg2="lt2" tx2="dk2" accent1="accent1" accent2="accent2" accent3="accent3" accent4="accent4" accent5="accent5" accent6="accent6" hlink="hlink" folHlink="folHlink"/>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2" name="Picture 21">
            <a:extLst>
              <a:ext uri="{FF2B5EF4-FFF2-40B4-BE49-F238E27FC236}">
                <a16:creationId xmlns:a16="http://schemas.microsoft.com/office/drawing/2014/main" id="{B7249F3E-7261-69A9-09FC-57FE24EA029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4801" y="5694428"/>
            <a:ext cx="1219198" cy="518808"/>
          </a:xfrm>
          <a:prstGeom prst="rect">
            <a:avLst/>
          </a:prstGeom>
        </p:spPr>
      </p:pic>
    </p:spTree>
    <p:extLst>
      <p:ext uri="{BB962C8B-B14F-4D97-AF65-F5344CB8AC3E}">
        <p14:creationId xmlns:p14="http://schemas.microsoft.com/office/powerpoint/2010/main" val="2084751297"/>
      </p:ext>
    </p:extLst>
  </p:cSld>
  <p:clrMapOvr>
    <a:overrideClrMapping bg1="lt1" tx1="dk1" bg2="lt2" tx2="dk2" accent1="accent1" accent2="accent2" accent3="accent3" accent4="accent4" accent5="accent5" accent6="accent6" hlink="hlink" folHlink="folHlink"/>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193C76AA-4DF2-00B8-801D-4B1D52D471DD}"/>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EDAC6100-167E-49ED-3E77-408C1EB57E2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4189145175"/>
      </p:ext>
    </p:extLst>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183820929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 black/text left" preserve="1">
  <p:cSld name="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264" name="Google Shape;264;p27"/>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bg1"/>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869" algn="l"/>
              </a:tabLst>
              <a:defRPr sz="4000" b="1">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solidFill>
                  <a:schemeClr val="bg1"/>
                </a:solidFill>
                <a:latin typeface="Montserrat" panose="00000500000000000000" pitchFamily="2" charset="0"/>
              </a:rPr>
              <a:pPr algn="r"/>
              <a:t>‹#›</a:t>
            </a:fld>
            <a:endParaRPr lang="en-US" sz="1333" dirty="0">
              <a:solidFill>
                <a:schemeClr val="bg1"/>
              </a:solidFill>
              <a:latin typeface="Montserrat" panose="00000500000000000000" pitchFamily="2" charset="0"/>
            </a:endParaRPr>
          </a:p>
        </p:txBody>
      </p:sp>
      <p:cxnSp>
        <p:nvCxnSpPr>
          <p:cNvPr id="10" name="Straight Connector 9">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3618978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 Black" preserve="1">
  <p:cSld name="Thank you - Black">
    <p:bg>
      <p:bgPr>
        <a:solidFill>
          <a:schemeClr val="bg1"/>
        </a:solidFill>
        <a:effectLst/>
      </p:bgPr>
    </p:bg>
    <p:spTree>
      <p:nvGrpSpPr>
        <p:cNvPr id="1" name="Shape 320"/>
        <p:cNvGrpSpPr/>
        <p:nvPr/>
      </p:nvGrpSpPr>
      <p:grpSpPr>
        <a:xfrm>
          <a:off x="0" y="0"/>
          <a:ext cx="0" cy="0"/>
          <a:chOff x="0" y="0"/>
          <a:chExt cx="0" cy="0"/>
        </a:xfrm>
      </p:grpSpPr>
      <p:sp>
        <p:nvSpPr>
          <p:cNvPr id="325" name="Google Shape;325;p36"/>
          <p:cNvSpPr txBox="1">
            <a:spLocks noGrp="1"/>
          </p:cNvSpPr>
          <p:nvPr>
            <p:ph type="subTitle" idx="1"/>
          </p:nvPr>
        </p:nvSpPr>
        <p:spPr>
          <a:xfrm>
            <a:off x="472867" y="4407300"/>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1600" b="1">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326" name="Google Shape;326;p36"/>
          <p:cNvSpPr txBox="1">
            <a:spLocks noGrp="1"/>
          </p:cNvSpPr>
          <p:nvPr>
            <p:ph type="subTitle" idx="2"/>
          </p:nvPr>
        </p:nvSpPr>
        <p:spPr>
          <a:xfrm>
            <a:off x="472867" y="4614100"/>
            <a:ext cx="53508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CBCBCB"/>
              </a:buClr>
              <a:buSzPts val="1200"/>
              <a:buNone/>
              <a:defRPr sz="1600">
                <a:solidFill>
                  <a:srgbClr val="333333"/>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a:p>
        </p:txBody>
      </p:sp>
      <p:sp>
        <p:nvSpPr>
          <p:cNvPr id="13" name="Slide Number Placeholder 1">
            <a:extLst>
              <a:ext uri="{FF2B5EF4-FFF2-40B4-BE49-F238E27FC236}">
                <a16:creationId xmlns:a16="http://schemas.microsoft.com/office/drawing/2014/main" id="{DD26CC81-CE4B-488E-A4B3-C2B58A5960DE}"/>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rgbClr val="333333"/>
                </a:solidFill>
                <a:latin typeface="Montserrat" panose="00000500000000000000" pitchFamily="2" charset="0"/>
              </a:rPr>
              <a:pPr/>
              <a:t>‹#›</a:t>
            </a:fld>
            <a:endParaRPr lang="en-PH" sz="1333" dirty="0">
              <a:solidFill>
                <a:srgbClr val="333333"/>
              </a:solidFill>
              <a:latin typeface="Montserrat" panose="00000500000000000000" pitchFamily="2" charset="0"/>
            </a:endParaRPr>
          </a:p>
        </p:txBody>
      </p:sp>
    </p:spTree>
    <p:extLst>
      <p:ext uri="{BB962C8B-B14F-4D97-AF65-F5344CB8AC3E}">
        <p14:creationId xmlns:p14="http://schemas.microsoft.com/office/powerpoint/2010/main" val="481622508"/>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8015030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ack grid" preserve="1">
  <p:cSld name="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8"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
        <p:nvSpPr>
          <p:cNvPr id="10" name="Slide Number Placeholder 5">
            <a:extLst>
              <a:ext uri="{FF2B5EF4-FFF2-40B4-BE49-F238E27FC236}">
                <a16:creationId xmlns:a16="http://schemas.microsoft.com/office/drawing/2014/main" id="{D0DB4F35-9ADE-ED35-28B3-71F80807EF03}"/>
              </a:ext>
            </a:extLst>
          </p:cNvPr>
          <p:cNvSpPr txBox="1">
            <a:spLocks/>
          </p:cNvSpPr>
          <p:nvPr/>
        </p:nvSpPr>
        <p:spPr>
          <a:xfrm>
            <a:off x="10985325" y="6435204"/>
            <a:ext cx="901875" cy="365125"/>
          </a:xfrm>
          <a:prstGeom prst="rect">
            <a:avLst/>
          </a:prstGeom>
        </p:spPr>
        <p:txBody>
          <a:bodyPr vert="horz" lIns="0" tIns="45720" rIns="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3EF4E2-7A7A-0548-85F1-5479B7C9E1B2}" type="slidenum">
              <a:rPr lang="en-US" sz="1000" smtClean="0">
                <a:latin typeface="+mn-lt"/>
              </a:rPr>
              <a:pPr/>
              <a:t>‹#›</a:t>
            </a:fld>
            <a:endParaRPr lang="en-US" sz="1000" dirty="0">
              <a:latin typeface="+mn-lt"/>
            </a:endParaRPr>
          </a:p>
        </p:txBody>
      </p:sp>
    </p:spTree>
    <p:extLst>
      <p:ext uri="{BB962C8B-B14F-4D97-AF65-F5344CB8AC3E}">
        <p14:creationId xmlns:p14="http://schemas.microsoft.com/office/powerpoint/2010/main" val="648358186"/>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cxnSp>
        <p:nvCxnSpPr>
          <p:cNvPr id="12" name="Straight Connector 11">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30" y="6028803"/>
            <a:ext cx="644652" cy="274320"/>
          </a:xfrm>
          <a:prstGeom prst="rect">
            <a:avLst/>
          </a:prstGeom>
        </p:spPr>
      </p:pic>
    </p:spTree>
    <p:extLst>
      <p:ext uri="{BB962C8B-B14F-4D97-AF65-F5344CB8AC3E}">
        <p14:creationId xmlns:p14="http://schemas.microsoft.com/office/powerpoint/2010/main" val="851185565"/>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53501932"/>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3" name="Google Shape;40;p5">
            <a:extLst>
              <a:ext uri="{FF2B5EF4-FFF2-40B4-BE49-F238E27FC236}">
                <a16:creationId xmlns:a16="http://schemas.microsoft.com/office/drawing/2014/main" id="{431ED184-B1B1-4CE6-A4E9-4CB674ECE645}"/>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cxnSp>
        <p:nvCxnSpPr>
          <p:cNvPr id="4" name="Straight Connector 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247873805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Title N-tab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 name="Subtitle 2"/>
          <p:cNvSpPr>
            <a:spLocks noGrp="1"/>
          </p:cNvSpPr>
          <p:nvPr>
            <p:ph type="subTitle" idx="1" hasCustomPrompt="1"/>
          </p:nvPr>
        </p:nvSpPr>
        <p:spPr>
          <a:xfrm>
            <a:off x="383906" y="4026428"/>
            <a:ext cx="9225724" cy="665163"/>
          </a:xfrm>
          <a:prstGeom prst="rect">
            <a:avLst/>
          </a:prstGeom>
        </p:spPr>
        <p:txBody>
          <a:bodyPr wrap="square" tIns="0" bIns="0"/>
          <a:lstStyle>
            <a:lvl1pPr marL="0" indent="0" algn="l">
              <a:lnSpc>
                <a:spcPct val="100000"/>
              </a:lnSpc>
              <a:buNone/>
              <a:defRPr sz="2667" cap="none" baseline="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2"/>
          <p:cNvSpPr>
            <a:spLocks noGrp="1"/>
          </p:cNvSpPr>
          <p:nvPr>
            <p:ph type="body" idx="17"/>
          </p:nvPr>
        </p:nvSpPr>
        <p:spPr>
          <a:xfrm>
            <a:off x="329903" y="5474805"/>
            <a:ext cx="3854751" cy="697395"/>
          </a:xfrm>
          <a:prstGeom prst="rect">
            <a:avLst/>
          </a:prstGeom>
        </p:spPr>
        <p:txBody>
          <a:bodyPr wrap="square" anchor="b" anchorCtr="0"/>
          <a:lstStyle>
            <a:lvl1pPr marL="0" indent="0" algn="l">
              <a:lnSpc>
                <a:spcPct val="100000"/>
              </a:lnSpc>
              <a:spcBef>
                <a:spcPts val="0"/>
              </a:spcBef>
              <a:buNone/>
              <a:defRPr sz="1600" b="0">
                <a:solidFill>
                  <a:srgbClr val="FFFFFF"/>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1" name="Title 1"/>
          <p:cNvSpPr>
            <a:spLocks noGrp="1"/>
          </p:cNvSpPr>
          <p:nvPr>
            <p:ph type="ctrTitle" hasCustomPrompt="1"/>
          </p:nvPr>
        </p:nvSpPr>
        <p:spPr>
          <a:xfrm>
            <a:off x="323772" y="2717800"/>
            <a:ext cx="9226629" cy="1310219"/>
          </a:xfrm>
          <a:prstGeom prst="rect">
            <a:avLst/>
          </a:prstGeom>
        </p:spPr>
        <p:txBody>
          <a:bodyPr wrap="square" tIns="0" bIns="0">
            <a:noAutofit/>
          </a:bodyPr>
          <a:lstStyle>
            <a:lvl1pPr algn="l">
              <a:lnSpc>
                <a:spcPct val="90000"/>
              </a:lnSpc>
              <a:tabLst>
                <a:tab pos="677316" algn="l"/>
              </a:tabLst>
              <a:defRPr sz="5600" b="1" cap="all" baseline="0">
                <a:solidFill>
                  <a:schemeClr val="bg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428453443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978157356"/>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5_Divider Textur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8" name="Picture 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6" name="Title 1"/>
          <p:cNvSpPr>
            <a:spLocks noGrp="1"/>
          </p:cNvSpPr>
          <p:nvPr>
            <p:ph type="title"/>
          </p:nvPr>
        </p:nvSpPr>
        <p:spPr>
          <a:xfrm>
            <a:off x="406400" y="2752912"/>
            <a:ext cx="10728960" cy="585216"/>
          </a:xfrm>
          <a:prstGeom prst="rect">
            <a:avLst/>
          </a:prstGeom>
        </p:spPr>
        <p:txBody>
          <a:bodyPr wrap="square" anchor="t">
            <a:noAutofit/>
          </a:bodyPr>
          <a:lstStyle>
            <a:lvl1pPr algn="l">
              <a:defRPr sz="6667" b="1" cap="all">
                <a:solidFill>
                  <a:srgbClr val="FFFFFF"/>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819385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 black" preserve="1">
  <p:cSld name="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8" name="Picture 17"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906"/>
            <a:ext cx="6289924" cy="6800329"/>
          </a:xfrm>
          <a:prstGeom prst="rect">
            <a:avLst/>
          </a:prstGeom>
        </p:spPr>
      </p:pic>
      <p:sp>
        <p:nvSpPr>
          <p:cNvPr id="10" name="Google Shape;10;p2"/>
          <p:cNvSpPr txBox="1">
            <a:spLocks noGrp="1"/>
          </p:cNvSpPr>
          <p:nvPr>
            <p:ph type="ctrTitle"/>
          </p:nvPr>
        </p:nvSpPr>
        <p:spPr>
          <a:xfrm>
            <a:off x="472868" y="572833"/>
            <a:ext cx="88743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11" name="Google Shape;11;p2"/>
          <p:cNvSpPr txBox="1">
            <a:spLocks noGrp="1"/>
          </p:cNvSpPr>
          <p:nvPr>
            <p:ph type="subTitle" idx="1"/>
          </p:nvPr>
        </p:nvSpPr>
        <p:spPr>
          <a:xfrm>
            <a:off x="472868" y="2782367"/>
            <a:ext cx="8874333"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800"/>
              <a:buFont typeface="Montserrat"/>
              <a:buNone/>
              <a:defRPr sz="2000">
                <a:solidFill>
                  <a:schemeClr val="bg1"/>
                </a:solidFill>
                <a:latin typeface="+mn-lt"/>
                <a:ea typeface="Montserrat"/>
                <a:cs typeface="Montserrat"/>
                <a:sym typeface="Montserrat"/>
              </a:defRPr>
            </a:lvl1pPr>
            <a:lvl2pPr lvl="1"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2pPr>
            <a:lvl3pPr lvl="2"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3pPr>
            <a:lvl4pPr lvl="3"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4pPr>
            <a:lvl5pPr lvl="4"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5pPr>
            <a:lvl6pPr lvl="5"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6pPr>
            <a:lvl7pPr lvl="6"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7pPr>
            <a:lvl8pPr lvl="7"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8pPr>
            <a:lvl9pPr lvl="8" rtl="0">
              <a:lnSpc>
                <a:spcPct val="100000"/>
              </a:lnSpc>
              <a:spcBef>
                <a:spcPts val="0"/>
              </a:spcBef>
              <a:spcAft>
                <a:spcPts val="0"/>
              </a:spcAft>
              <a:buClr>
                <a:schemeClr val="lt2"/>
              </a:buClr>
              <a:buSzPts val="1800"/>
              <a:buFont typeface="Montserrat"/>
              <a:buNone/>
              <a:defRPr sz="2400">
                <a:solidFill>
                  <a:schemeClr val="lt2"/>
                </a:solidFill>
                <a:latin typeface="Montserrat"/>
                <a:ea typeface="Montserrat"/>
                <a:cs typeface="Montserrat"/>
                <a:sym typeface="Montserrat"/>
              </a:defRPr>
            </a:lvl9pPr>
          </a:lstStyle>
          <a:p>
            <a:r>
              <a:rPr lang="en-US"/>
              <a:t>Click to edit Master subtitle style</a:t>
            </a:r>
            <a:endParaRPr dirty="0"/>
          </a:p>
        </p:txBody>
      </p:sp>
      <p:sp>
        <p:nvSpPr>
          <p:cNvPr id="16" name="Google Shape;16;p2"/>
          <p:cNvSpPr txBox="1">
            <a:spLocks noGrp="1"/>
          </p:cNvSpPr>
          <p:nvPr>
            <p:ph type="subTitle" idx="4"/>
          </p:nvPr>
        </p:nvSpPr>
        <p:spPr>
          <a:xfrm>
            <a:off x="472867" y="4697508"/>
            <a:ext cx="4738616" cy="699345"/>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16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20" name="Picture 19">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33855855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149" y="-2"/>
            <a:ext cx="6289924" cy="6800329"/>
          </a:xfrm>
          <a:prstGeom prst="rect">
            <a:avLst/>
          </a:prstGeom>
        </p:spPr>
      </p:pic>
      <p:sp>
        <p:nvSpPr>
          <p:cNvPr id="9"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3" name="Straight Connector 12">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Google Shape;21;p3"/>
          <p:cNvSpPr txBox="1">
            <a:spLocks noGrp="1"/>
          </p:cNvSpPr>
          <p:nvPr>
            <p:ph type="ctrTitle"/>
          </p:nvPr>
        </p:nvSpPr>
        <p:spPr>
          <a:xfrm>
            <a:off x="472868" y="572833"/>
            <a:ext cx="7655133"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400" b="1">
                <a:solidFill>
                  <a:schemeClr val="bg1"/>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15" name="Google Shape;26;p3"/>
          <p:cNvSpPr txBox="1">
            <a:spLocks noGrp="1"/>
          </p:cNvSpPr>
          <p:nvPr>
            <p:ph type="subTitle" idx="4"/>
          </p:nvPr>
        </p:nvSpPr>
        <p:spPr>
          <a:xfrm>
            <a:off x="472867" y="4986851"/>
            <a:ext cx="67520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lt2"/>
              </a:buClr>
              <a:buSzPts val="1000"/>
              <a:buNone/>
              <a:defRPr sz="2000">
                <a:solidFill>
                  <a:schemeClr val="bg1"/>
                </a:solidFill>
                <a:latin typeface="+mn-lt"/>
              </a:defRPr>
            </a:lvl1pPr>
            <a:lvl2pPr lvl="1" rtl="0">
              <a:lnSpc>
                <a:spcPct val="100000"/>
              </a:lnSpc>
              <a:spcBef>
                <a:spcPts val="0"/>
              </a:spcBef>
              <a:spcAft>
                <a:spcPts val="0"/>
              </a:spcAft>
              <a:buClr>
                <a:schemeClr val="lt2"/>
              </a:buClr>
              <a:buSzPts val="1000"/>
              <a:buNone/>
              <a:defRPr sz="1333" b="1">
                <a:solidFill>
                  <a:schemeClr val="lt2"/>
                </a:solidFill>
              </a:defRPr>
            </a:lvl2pPr>
            <a:lvl3pPr lvl="2" rtl="0">
              <a:lnSpc>
                <a:spcPct val="100000"/>
              </a:lnSpc>
              <a:spcBef>
                <a:spcPts val="0"/>
              </a:spcBef>
              <a:spcAft>
                <a:spcPts val="0"/>
              </a:spcAft>
              <a:buClr>
                <a:schemeClr val="lt2"/>
              </a:buClr>
              <a:buSzPts val="1000"/>
              <a:buNone/>
              <a:defRPr b="1">
                <a:solidFill>
                  <a:schemeClr val="lt2"/>
                </a:solidFill>
              </a:defRPr>
            </a:lvl3pPr>
            <a:lvl4pPr lvl="3" rtl="0">
              <a:lnSpc>
                <a:spcPct val="100000"/>
              </a:lnSpc>
              <a:spcBef>
                <a:spcPts val="0"/>
              </a:spcBef>
              <a:spcAft>
                <a:spcPts val="0"/>
              </a:spcAft>
              <a:buClr>
                <a:schemeClr val="lt2"/>
              </a:buClr>
              <a:buSzPts val="1000"/>
              <a:buNone/>
              <a:defRPr b="1">
                <a:solidFill>
                  <a:schemeClr val="lt2"/>
                </a:solidFill>
              </a:defRPr>
            </a:lvl4pPr>
            <a:lvl5pPr lvl="4" rtl="0">
              <a:lnSpc>
                <a:spcPct val="100000"/>
              </a:lnSpc>
              <a:spcBef>
                <a:spcPts val="0"/>
              </a:spcBef>
              <a:spcAft>
                <a:spcPts val="0"/>
              </a:spcAft>
              <a:buClr>
                <a:schemeClr val="lt2"/>
              </a:buClr>
              <a:buSzPts val="1000"/>
              <a:buNone/>
              <a:defRPr b="1">
                <a:solidFill>
                  <a:schemeClr val="lt2"/>
                </a:solidFill>
              </a:defRPr>
            </a:lvl5pPr>
            <a:lvl6pPr lvl="5" rtl="0">
              <a:lnSpc>
                <a:spcPct val="100000"/>
              </a:lnSpc>
              <a:spcBef>
                <a:spcPts val="0"/>
              </a:spcBef>
              <a:spcAft>
                <a:spcPts val="0"/>
              </a:spcAft>
              <a:buClr>
                <a:schemeClr val="lt2"/>
              </a:buClr>
              <a:buSzPts val="1000"/>
              <a:buNone/>
              <a:defRPr b="1">
                <a:solidFill>
                  <a:schemeClr val="lt2"/>
                </a:solidFill>
              </a:defRPr>
            </a:lvl6pPr>
            <a:lvl7pPr lvl="6" rtl="0">
              <a:lnSpc>
                <a:spcPct val="100000"/>
              </a:lnSpc>
              <a:spcBef>
                <a:spcPts val="0"/>
              </a:spcBef>
              <a:spcAft>
                <a:spcPts val="0"/>
              </a:spcAft>
              <a:buClr>
                <a:schemeClr val="lt2"/>
              </a:buClr>
              <a:buSzPts val="1000"/>
              <a:buNone/>
              <a:defRPr b="1">
                <a:solidFill>
                  <a:schemeClr val="lt2"/>
                </a:solidFill>
              </a:defRPr>
            </a:lvl7pPr>
            <a:lvl8pPr lvl="7" rtl="0">
              <a:lnSpc>
                <a:spcPct val="100000"/>
              </a:lnSpc>
              <a:spcBef>
                <a:spcPts val="0"/>
              </a:spcBef>
              <a:spcAft>
                <a:spcPts val="0"/>
              </a:spcAft>
              <a:buClr>
                <a:schemeClr val="lt2"/>
              </a:buClr>
              <a:buSzPts val="1000"/>
              <a:buNone/>
              <a:defRPr b="1">
                <a:solidFill>
                  <a:schemeClr val="lt2"/>
                </a:solidFill>
              </a:defRPr>
            </a:lvl8pPr>
            <a:lvl9pPr lvl="8" rtl="0">
              <a:lnSpc>
                <a:spcPct val="100000"/>
              </a:lnSpc>
              <a:spcBef>
                <a:spcPts val="0"/>
              </a:spcBef>
              <a:spcAft>
                <a:spcPts val="0"/>
              </a:spcAft>
              <a:buClr>
                <a:schemeClr val="lt2"/>
              </a:buClr>
              <a:buSzPts val="1000"/>
              <a:buNone/>
              <a:defRPr b="1">
                <a:solidFill>
                  <a:schemeClr val="lt2"/>
                </a:solidFill>
              </a:defRPr>
            </a:lvl9pPr>
          </a:lstStyle>
          <a:p>
            <a:r>
              <a:rPr lang="en-US"/>
              <a:t>Click to edit Master subtitle style</a:t>
            </a:r>
            <a:endParaRPr dirty="0"/>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173432351"/>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2" name="Picture 11"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1028" y="0"/>
            <a:ext cx="6289924" cy="6800329"/>
          </a:xfrm>
          <a:prstGeom prst="rect">
            <a:avLst/>
          </a:prstGeom>
        </p:spPr>
      </p:pic>
      <p:sp>
        <p:nvSpPr>
          <p:cNvPr id="9" name="Title 1"/>
          <p:cNvSpPr>
            <a:spLocks noGrp="1"/>
          </p:cNvSpPr>
          <p:nvPr>
            <p:ph type="title" hasCustomPrompt="1"/>
          </p:nvPr>
        </p:nvSpPr>
        <p:spPr>
          <a:xfrm>
            <a:off x="2639271" y="2650067"/>
            <a:ext cx="9305080" cy="585216"/>
          </a:xfr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77858058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6" name="Google Shape;44;p5"/>
          <p:cNvSpPr txBox="1">
            <a:spLocks noGrp="1"/>
          </p:cNvSpPr>
          <p:nvPr>
            <p:ph type="ctrTitle"/>
          </p:nvPr>
        </p:nvSpPr>
        <p:spPr>
          <a:xfrm>
            <a:off x="472867" y="2159467"/>
            <a:ext cx="54940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403237439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9" name="Title 8"/>
          <p:cNvSpPr>
            <a:spLocks noGrp="1"/>
          </p:cNvSpPr>
          <p:nvPr>
            <p:ph type="title" hasCustomPrompt="1"/>
          </p:nvPr>
        </p:nvSpPr>
        <p:spPr>
          <a:xfrm>
            <a:off x="792480" y="471311"/>
            <a:ext cx="10888896" cy="578556"/>
          </a:xfrm>
          <a:prstGeom prst="rect">
            <a:avLst/>
          </a:prstGeom>
        </p:spPr>
        <p:txBody>
          <a:bodyPr wrap="square">
            <a:noAutofit/>
          </a:bodyPr>
          <a:lstStyle>
            <a:lvl1pPr>
              <a:defRPr b="1" baseline="0">
                <a:solidFill>
                  <a:schemeClr val="bg1"/>
                </a:solidFill>
                <a:latin typeface="+mj-lt"/>
              </a:defRPr>
            </a:lvl1pPr>
          </a:lstStyle>
          <a:p>
            <a:r>
              <a:rPr lang="en-US"/>
              <a:t>CLICK TO INSERT YOUR COMMENTS</a:t>
            </a:r>
          </a:p>
        </p:txBody>
      </p:sp>
      <p:sp>
        <p:nvSpPr>
          <p:cNvPr id="5" name="Text Placeholder 2"/>
          <p:cNvSpPr>
            <a:spLocks noGrp="1"/>
          </p:cNvSpPr>
          <p:nvPr>
            <p:ph type="body" idx="15"/>
          </p:nvPr>
        </p:nvSpPr>
        <p:spPr>
          <a:xfrm>
            <a:off x="792479" y="6373368"/>
            <a:ext cx="10887456" cy="365760"/>
          </a:xfrm>
          <a:prstGeom prst="rect">
            <a:avLst/>
          </a:prstGeom>
        </p:spPr>
        <p:txBody>
          <a:bodyPr wrap="square" tIns="0" bIns="0" anchor="b" anchorCtr="0"/>
          <a:lstStyle>
            <a:lvl1pPr marL="0" indent="0">
              <a:spcBef>
                <a:spcPts val="80"/>
              </a:spcBef>
              <a:buNone/>
              <a:defRPr sz="1067" b="0" baseline="0">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Text Placeholder 2"/>
          <p:cNvSpPr>
            <a:spLocks noGrp="1"/>
          </p:cNvSpPr>
          <p:nvPr>
            <p:ph type="body" idx="16" hasCustomPrompt="1"/>
          </p:nvPr>
        </p:nvSpPr>
        <p:spPr>
          <a:xfrm>
            <a:off x="792480" y="1092201"/>
            <a:ext cx="10887456" cy="315119"/>
          </a:xfrm>
          <a:prstGeom prst="rect">
            <a:avLst/>
          </a:prstGeom>
        </p:spPr>
        <p:txBody>
          <a:bodyPr wrap="square" tIns="0" bIns="0" anchor="t" anchorCtr="0"/>
          <a:lstStyle>
            <a:lvl1pPr marL="0" indent="0">
              <a:spcBef>
                <a:spcPts val="0"/>
              </a:spcBef>
              <a:buNone/>
              <a:defRPr sz="2400" b="0" baseline="0">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11" name="Google Shape;40;p5">
            <a:extLst>
              <a:ext uri="{FF2B5EF4-FFF2-40B4-BE49-F238E27FC236}">
                <a16:creationId xmlns:a16="http://schemas.microsoft.com/office/drawing/2014/main" id="{83FF035F-548F-4076-B69B-F7D220A0FE06}"/>
              </a:ext>
            </a:extLst>
          </p:cNvPr>
          <p:cNvSpPr/>
          <p:nvPr/>
        </p:nvSpPr>
        <p:spPr>
          <a:xfrm>
            <a:off x="280367" y="65063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n-lt"/>
                <a:ea typeface="Montserrat Light"/>
                <a:cs typeface="Montserrat Light"/>
                <a:sym typeface="Montserrat Light"/>
              </a:rPr>
              <a:t>© </a:t>
            </a:r>
            <a:r>
              <a:rPr lang="en-US" sz="667" dirty="0">
                <a:solidFill>
                  <a:schemeClr val="bg1"/>
                </a:solidFill>
                <a:latin typeface="+mn-lt"/>
                <a:ea typeface="Montserrat Light"/>
                <a:cs typeface="Montserrat Light"/>
                <a:sym typeface="Montserrat Light"/>
              </a:rPr>
              <a:t>2023 Nielsen</a:t>
            </a:r>
            <a:r>
              <a:rPr lang="en" sz="667" dirty="0">
                <a:solidFill>
                  <a:schemeClr val="bg1"/>
                </a:solidFill>
                <a:latin typeface="+mn-lt"/>
                <a:ea typeface="Montserrat Light"/>
                <a:cs typeface="Montserrat Light"/>
                <a:sym typeface="Montserrat Light"/>
              </a:rPr>
              <a:t> Consumer LLC. All Rights Reserved.</a:t>
            </a:r>
            <a:endParaRPr sz="667" i="0" u="none" strike="noStrike" cap="none" dirty="0">
              <a:solidFill>
                <a:schemeClr val="bg1"/>
              </a:solidFill>
              <a:latin typeface="+mn-lt"/>
              <a:ea typeface="Montserrat Light"/>
              <a:cs typeface="Montserrat Light"/>
              <a:sym typeface="Montserrat Light"/>
            </a:endParaRPr>
          </a:p>
        </p:txBody>
      </p:sp>
    </p:spTree>
    <p:extLst>
      <p:ext uri="{BB962C8B-B14F-4D97-AF65-F5344CB8AC3E}">
        <p14:creationId xmlns:p14="http://schemas.microsoft.com/office/powerpoint/2010/main" val="754115697"/>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6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dirty="0"/>
          </a:p>
        </p:txBody>
      </p:sp>
      <p:sp>
        <p:nvSpPr>
          <p:cNvPr id="4" name="Google Shape;66;p9"/>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chemeClr val="tx1"/>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5" name="Google Shape;67;p9"/>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42" lvl="0" indent="-365742" rtl="0">
              <a:spcBef>
                <a:spcPts val="0"/>
              </a:spcBef>
              <a:spcAft>
                <a:spcPts val="0"/>
              </a:spcAft>
              <a:buClr>
                <a:srgbClr val="FFFFFF"/>
              </a:buClr>
              <a:buSzPts val="1300"/>
              <a:buChar char="■"/>
              <a:defRPr sz="1400">
                <a:solidFill>
                  <a:schemeClr val="tx1"/>
                </a:solidFill>
                <a:latin typeface="+mn-lt"/>
              </a:defRPr>
            </a:lvl1pPr>
            <a:lvl2pPr marL="1219140" lvl="1" indent="-406381" rtl="0">
              <a:spcBef>
                <a:spcPts val="2133"/>
              </a:spcBef>
              <a:spcAft>
                <a:spcPts val="0"/>
              </a:spcAft>
              <a:buClr>
                <a:srgbClr val="FFFFFF"/>
              </a:buClr>
              <a:buSzPts val="1200"/>
              <a:buChar char="⎼"/>
              <a:defRPr>
                <a:solidFill>
                  <a:srgbClr val="FFFFFF"/>
                </a:solidFill>
              </a:defRPr>
            </a:lvl2pPr>
            <a:lvl3pPr marL="1828709" lvl="2" indent="-389448" rtl="0">
              <a:spcBef>
                <a:spcPts val="2133"/>
              </a:spcBef>
              <a:spcAft>
                <a:spcPts val="0"/>
              </a:spcAft>
              <a:buClr>
                <a:srgbClr val="FFFFFF"/>
              </a:buClr>
              <a:buSzPts val="1000"/>
              <a:buChar char="○"/>
              <a:defRPr>
                <a:solidFill>
                  <a:srgbClr val="FFFFFF"/>
                </a:solidFill>
              </a:defRPr>
            </a:lvl3pPr>
            <a:lvl4pPr marL="2438278" lvl="3" indent="-389448" rtl="0">
              <a:spcBef>
                <a:spcPts val="2133"/>
              </a:spcBef>
              <a:spcAft>
                <a:spcPts val="0"/>
              </a:spcAft>
              <a:buClr>
                <a:srgbClr val="FFFFFF"/>
              </a:buClr>
              <a:buSzPts val="1000"/>
              <a:buChar char="■"/>
              <a:defRPr>
                <a:solidFill>
                  <a:srgbClr val="FFFFFF"/>
                </a:solidFill>
              </a:defRPr>
            </a:lvl4pPr>
            <a:lvl5pPr marL="3047848" lvl="4" indent="-389448" rtl="0">
              <a:spcBef>
                <a:spcPts val="2133"/>
              </a:spcBef>
              <a:spcAft>
                <a:spcPts val="0"/>
              </a:spcAft>
              <a:buClr>
                <a:srgbClr val="FFFFFF"/>
              </a:buClr>
              <a:buSzPts val="1000"/>
              <a:buChar char="⎼"/>
              <a:defRPr>
                <a:solidFill>
                  <a:srgbClr val="FFFFFF"/>
                </a:solidFill>
              </a:defRPr>
            </a:lvl5pPr>
            <a:lvl6pPr marL="3657418" lvl="5" indent="-389448" rtl="0">
              <a:spcBef>
                <a:spcPts val="2133"/>
              </a:spcBef>
              <a:spcAft>
                <a:spcPts val="0"/>
              </a:spcAft>
              <a:buClr>
                <a:srgbClr val="FFFFFF"/>
              </a:buClr>
              <a:buSzPts val="1000"/>
              <a:buChar char="○"/>
              <a:defRPr>
                <a:solidFill>
                  <a:srgbClr val="FFFFFF"/>
                </a:solidFill>
              </a:defRPr>
            </a:lvl6pPr>
            <a:lvl7pPr marL="4266987" lvl="6" indent="-389448" rtl="0">
              <a:spcBef>
                <a:spcPts val="2133"/>
              </a:spcBef>
              <a:spcAft>
                <a:spcPts val="0"/>
              </a:spcAft>
              <a:buClr>
                <a:srgbClr val="FFFFFF"/>
              </a:buClr>
              <a:buSzPts val="1000"/>
              <a:buChar char="■"/>
              <a:defRPr>
                <a:solidFill>
                  <a:srgbClr val="FFFFFF"/>
                </a:solidFill>
              </a:defRPr>
            </a:lvl7pPr>
            <a:lvl8pPr marL="4876557" lvl="7" indent="-389448" rtl="0">
              <a:spcBef>
                <a:spcPts val="2133"/>
              </a:spcBef>
              <a:spcAft>
                <a:spcPts val="0"/>
              </a:spcAft>
              <a:buClr>
                <a:srgbClr val="FFFFFF"/>
              </a:buClr>
              <a:buSzPts val="1000"/>
              <a:buChar char="⎼"/>
              <a:defRPr>
                <a:solidFill>
                  <a:srgbClr val="FFFFFF"/>
                </a:solidFill>
              </a:defRPr>
            </a:lvl8pPr>
            <a:lvl9pPr marL="5486126" lvl="8" indent="-389448"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 name="Google Shape;69;p9"/>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365742" lvl="0" indent="-365742" rtl="0">
              <a:lnSpc>
                <a:spcPct val="100000"/>
              </a:lnSpc>
              <a:spcBef>
                <a:spcPts val="0"/>
              </a:spcBef>
              <a:spcAft>
                <a:spcPts val="0"/>
              </a:spcAft>
              <a:buClr>
                <a:srgbClr val="FFFFFF"/>
              </a:buClr>
              <a:buSzPts val="1500"/>
              <a:buNone/>
              <a:defRPr sz="1800">
                <a:solidFill>
                  <a:schemeClr val="tx1"/>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Tree>
    <p:extLst>
      <p:ext uri="{BB962C8B-B14F-4D97-AF65-F5344CB8AC3E}">
        <p14:creationId xmlns:p14="http://schemas.microsoft.com/office/powerpoint/2010/main" val="313362684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 name="TextBox 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379575642"/>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9" name="Picture 8"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82713024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5" name="Straight Connector 4">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Google Shape;117;p15"/>
          <p:cNvSpPr txBox="1">
            <a:spLocks noGrp="1"/>
          </p:cNvSpPr>
          <p:nvPr>
            <p:ph type="subTitle" idx="1"/>
          </p:nvPr>
        </p:nvSpPr>
        <p:spPr>
          <a:xfrm>
            <a:off x="472867" y="3141147"/>
            <a:ext cx="53508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CBCBCB"/>
              </a:buClr>
              <a:buSzPts val="1200"/>
              <a:buNone/>
              <a:defRPr sz="2400" b="1">
                <a:solidFill>
                  <a:schemeClr val="bg1"/>
                </a:solidFill>
              </a:defRPr>
            </a:lvl1pPr>
            <a:lvl2pPr lvl="1" rtl="0">
              <a:lnSpc>
                <a:spcPct val="100000"/>
              </a:lnSpc>
              <a:spcBef>
                <a:spcPts val="0"/>
              </a:spcBef>
              <a:spcAft>
                <a:spcPts val="0"/>
              </a:spcAft>
              <a:buClr>
                <a:srgbClr val="CBCBCB"/>
              </a:buClr>
              <a:buSzPts val="1800"/>
              <a:buNone/>
              <a:defRPr sz="2400" b="1">
                <a:solidFill>
                  <a:srgbClr val="CBCBCB"/>
                </a:solidFill>
              </a:defRPr>
            </a:lvl2pPr>
            <a:lvl3pPr lvl="2" rtl="0">
              <a:lnSpc>
                <a:spcPct val="100000"/>
              </a:lnSpc>
              <a:spcBef>
                <a:spcPts val="0"/>
              </a:spcBef>
              <a:spcAft>
                <a:spcPts val="0"/>
              </a:spcAft>
              <a:buClr>
                <a:srgbClr val="CBCBCB"/>
              </a:buClr>
              <a:buSzPts val="1800"/>
              <a:buNone/>
              <a:defRPr sz="2400" b="1">
                <a:solidFill>
                  <a:srgbClr val="CBCBCB"/>
                </a:solidFill>
              </a:defRPr>
            </a:lvl3pPr>
            <a:lvl4pPr lvl="3" rtl="0">
              <a:lnSpc>
                <a:spcPct val="100000"/>
              </a:lnSpc>
              <a:spcBef>
                <a:spcPts val="0"/>
              </a:spcBef>
              <a:spcAft>
                <a:spcPts val="0"/>
              </a:spcAft>
              <a:buClr>
                <a:srgbClr val="CBCBCB"/>
              </a:buClr>
              <a:buSzPts val="1800"/>
              <a:buNone/>
              <a:defRPr sz="2400" b="1">
                <a:solidFill>
                  <a:srgbClr val="CBCBCB"/>
                </a:solidFill>
              </a:defRPr>
            </a:lvl4pPr>
            <a:lvl5pPr lvl="4" rtl="0">
              <a:lnSpc>
                <a:spcPct val="100000"/>
              </a:lnSpc>
              <a:spcBef>
                <a:spcPts val="0"/>
              </a:spcBef>
              <a:spcAft>
                <a:spcPts val="0"/>
              </a:spcAft>
              <a:buClr>
                <a:srgbClr val="CBCBCB"/>
              </a:buClr>
              <a:buSzPts val="1800"/>
              <a:buNone/>
              <a:defRPr sz="2400" b="1">
                <a:solidFill>
                  <a:srgbClr val="CBCBCB"/>
                </a:solidFill>
              </a:defRPr>
            </a:lvl5pPr>
            <a:lvl6pPr lvl="5" rtl="0">
              <a:lnSpc>
                <a:spcPct val="100000"/>
              </a:lnSpc>
              <a:spcBef>
                <a:spcPts val="0"/>
              </a:spcBef>
              <a:spcAft>
                <a:spcPts val="0"/>
              </a:spcAft>
              <a:buClr>
                <a:srgbClr val="CBCBCB"/>
              </a:buClr>
              <a:buSzPts val="1800"/>
              <a:buNone/>
              <a:defRPr sz="2400" b="1">
                <a:solidFill>
                  <a:srgbClr val="CBCBCB"/>
                </a:solidFill>
              </a:defRPr>
            </a:lvl6pPr>
            <a:lvl7pPr lvl="6" rtl="0">
              <a:lnSpc>
                <a:spcPct val="100000"/>
              </a:lnSpc>
              <a:spcBef>
                <a:spcPts val="0"/>
              </a:spcBef>
              <a:spcAft>
                <a:spcPts val="0"/>
              </a:spcAft>
              <a:buClr>
                <a:srgbClr val="CBCBCB"/>
              </a:buClr>
              <a:buSzPts val="1800"/>
              <a:buNone/>
              <a:defRPr sz="2400" b="1">
                <a:solidFill>
                  <a:srgbClr val="CBCBCB"/>
                </a:solidFill>
              </a:defRPr>
            </a:lvl7pPr>
            <a:lvl8pPr lvl="7" rtl="0">
              <a:lnSpc>
                <a:spcPct val="100000"/>
              </a:lnSpc>
              <a:spcBef>
                <a:spcPts val="0"/>
              </a:spcBef>
              <a:spcAft>
                <a:spcPts val="0"/>
              </a:spcAft>
              <a:buClr>
                <a:srgbClr val="CBCBCB"/>
              </a:buClr>
              <a:buSzPts val="1800"/>
              <a:buNone/>
              <a:defRPr sz="2400" b="1">
                <a:solidFill>
                  <a:srgbClr val="CBCBCB"/>
                </a:solidFill>
              </a:defRPr>
            </a:lvl8pPr>
            <a:lvl9pPr lvl="8" rtl="0">
              <a:lnSpc>
                <a:spcPct val="100000"/>
              </a:lnSpc>
              <a:spcBef>
                <a:spcPts val="0"/>
              </a:spcBef>
              <a:spcAft>
                <a:spcPts val="0"/>
              </a:spcAft>
              <a:buClr>
                <a:srgbClr val="CBCBCB"/>
              </a:buClr>
              <a:buSzPts val="1800"/>
              <a:buNone/>
              <a:defRPr sz="2400" b="1">
                <a:solidFill>
                  <a:srgbClr val="CBCBCB"/>
                </a:solidFill>
              </a:defRPr>
            </a:lvl9pPr>
          </a:lstStyle>
          <a:p>
            <a:r>
              <a:rPr lang="en-US"/>
              <a:t>Click to edit Master subtitle style</a:t>
            </a:r>
            <a:endParaRPr dirty="0"/>
          </a:p>
        </p:txBody>
      </p:sp>
      <p:sp>
        <p:nvSpPr>
          <p:cNvPr id="8" name="Google Shape;118;p15"/>
          <p:cNvSpPr txBox="1">
            <a:spLocks/>
          </p:cNvSpPr>
          <p:nvPr/>
        </p:nvSpPr>
        <p:spPr>
          <a:xfrm>
            <a:off x="472867" y="3569167"/>
            <a:ext cx="5350800" cy="410000"/>
          </a:xfrm>
          <a:prstGeom prst="rect">
            <a:avLst/>
          </a:prstGeom>
        </p:spPr>
        <p:txBody>
          <a:bodyPr spcFirstLastPara="1" vert="horz" wrap="square" lIns="0" tIns="91425" rIns="0" bIns="91425" rtlCol="0" anchor="t" anchorCtr="0">
            <a:noAutofit/>
          </a:bodyPr>
          <a:lstStyle>
            <a:lvl1pPr marL="0" lvl="0" indent="0" algn="l" defTabSz="914400" rtl="0" eaLnBrk="1" latinLnBrk="0" hangingPunct="1">
              <a:lnSpc>
                <a:spcPct val="100000"/>
              </a:lnSpc>
              <a:spcBef>
                <a:spcPts val="0"/>
              </a:spcBef>
              <a:spcAft>
                <a:spcPts val="0"/>
              </a:spcAft>
              <a:buClr>
                <a:srgbClr val="CBCBCB"/>
              </a:buClr>
              <a:buSzPts val="1200"/>
              <a:buFont typeface="Arial" panose="020B0604020202020204" pitchFamily="34" charset="0"/>
              <a:buNone/>
              <a:defRPr sz="1600" kern="1200">
                <a:solidFill>
                  <a:srgbClr val="CBCBCB"/>
                </a:solidFill>
                <a:latin typeface="+mn-lt"/>
                <a:ea typeface="+mn-ea"/>
                <a:cs typeface="+mn-cs"/>
              </a:defRPr>
            </a:lvl1pPr>
            <a:lvl2pPr marL="685800" lvl="1" indent="-228600" algn="l" defTabSz="914400" rtl="0" eaLnBrk="1" latinLnBrk="0" hangingPunct="1">
              <a:lnSpc>
                <a:spcPct val="100000"/>
              </a:lnSpc>
              <a:spcBef>
                <a:spcPts val="0"/>
              </a:spcBef>
              <a:spcAft>
                <a:spcPts val="0"/>
              </a:spcAft>
              <a:buClr>
                <a:srgbClr val="CBCBCB"/>
              </a:buClr>
              <a:buSzPts val="1800"/>
              <a:buFont typeface="System Font Regular"/>
              <a:buNone/>
              <a:defRPr sz="2400" b="1" kern="1200">
                <a:solidFill>
                  <a:srgbClr val="CBCBCB"/>
                </a:solidFill>
                <a:latin typeface="+mn-lt"/>
                <a:ea typeface="+mn-ea"/>
                <a:cs typeface="+mn-cs"/>
              </a:defRPr>
            </a:lvl2pPr>
            <a:lvl3pPr marL="1143000" lvl="2"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3pPr>
            <a:lvl4pPr marL="1600200" lvl="3"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4pPr>
            <a:lvl5pPr marL="2057400" lvl="4"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5pPr>
            <a:lvl6pPr marL="2514600" lvl="5"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6pPr>
            <a:lvl7pPr marL="2971800" lvl="6"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7pPr>
            <a:lvl8pPr marL="3429000" lvl="7"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8pPr>
            <a:lvl9pPr marL="3886200" lvl="8" indent="-228600" algn="l" defTabSz="914400" rtl="0" eaLnBrk="1" latinLnBrk="0" hangingPunct="1">
              <a:lnSpc>
                <a:spcPct val="100000"/>
              </a:lnSpc>
              <a:spcBef>
                <a:spcPts val="0"/>
              </a:spcBef>
              <a:spcAft>
                <a:spcPts val="0"/>
              </a:spcAft>
              <a:buClr>
                <a:srgbClr val="CBCBCB"/>
              </a:buClr>
              <a:buSzPts val="1800"/>
              <a:buFont typeface="Arial" panose="020B0604020202020204" pitchFamily="34" charset="0"/>
              <a:buNone/>
              <a:defRPr sz="2400" b="1" kern="1200">
                <a:solidFill>
                  <a:srgbClr val="CBCBCB"/>
                </a:solidFill>
                <a:latin typeface="+mn-lt"/>
                <a:ea typeface="+mn-ea"/>
                <a:cs typeface="+mn-cs"/>
              </a:defRPr>
            </a:lvl9pPr>
          </a:lstStyle>
          <a:p>
            <a:r>
              <a:rPr lang="en-US" sz="1600" dirty="0">
                <a:solidFill>
                  <a:schemeClr val="bg1"/>
                </a:solidFill>
              </a:rPr>
              <a:t>Click to edit Master subtitle style</a:t>
            </a:r>
          </a:p>
        </p:txBody>
      </p:sp>
      <p:sp>
        <p:nvSpPr>
          <p:cNvPr id="11" name="TextBox 10">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2" name="Picture 11">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08014224"/>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67_thank_you_grey">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7" y="635035"/>
            <a:ext cx="8642083" cy="2387600"/>
          </a:xfrm>
        </p:spPr>
        <p:txBody>
          <a:bodyPr anchor="b">
            <a:noAutofit/>
          </a:bodyPr>
          <a:lstStyle>
            <a:lvl1pPr algn="l">
              <a:defRPr sz="3600">
                <a:solidFill>
                  <a:schemeClr val="bg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7" y="3114709"/>
            <a:ext cx="8642083" cy="837883"/>
          </a:xfrm>
        </p:spPr>
        <p:txBody>
          <a:bodyPr>
            <a:noAutofit/>
          </a:bodyPr>
          <a:lstStyle>
            <a:lvl1pPr marL="0" indent="0" algn="l">
              <a:spcBef>
                <a:spcPts val="0"/>
              </a:spcBef>
              <a:spcAft>
                <a:spcPts val="0"/>
              </a:spcAft>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3"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2"/>
            <a:ext cx="8642083"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189" indent="0">
              <a:buNone/>
              <a:defRPr sz="1200" b="1">
                <a:solidFill>
                  <a:schemeClr val="bg1"/>
                </a:solidFill>
              </a:defRPr>
            </a:lvl2pPr>
            <a:lvl3pPr marL="914377"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dirty="0"/>
              <a:t>Contact information</a:t>
            </a:r>
          </a:p>
        </p:txBody>
      </p:sp>
      <p:sp>
        <p:nvSpPr>
          <p:cNvPr id="13" name="TextBox 12">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2023 Nielsen Consumer LLC. All Rights Reserved.</a:t>
            </a:r>
          </a:p>
        </p:txBody>
      </p:sp>
      <p:sp>
        <p:nvSpPr>
          <p:cNvPr id="14" name="Slide Number Placeholder 5">
            <a:extLst>
              <a:ext uri="{FF2B5EF4-FFF2-40B4-BE49-F238E27FC236}">
                <a16:creationId xmlns:a16="http://schemas.microsoft.com/office/drawing/2014/main" id="{D0DB4F35-9ADE-ED35-28B3-71F80807EF03}"/>
              </a:ext>
            </a:extLst>
          </p:cNvPr>
          <p:cNvSpPr>
            <a:spLocks noGrp="1"/>
          </p:cNvSpPr>
          <p:nvPr>
            <p:ph type="sldNum" sz="quarter" idx="12"/>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pic>
        <p:nvPicPr>
          <p:cNvPr id="15" name="Picture 14"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5801097"/>
            <a:ext cx="1219200" cy="518808"/>
          </a:xfrm>
          <a:prstGeom prst="rect">
            <a:avLst/>
          </a:prstGeom>
        </p:spPr>
      </p:pic>
    </p:spTree>
    <p:extLst>
      <p:ext uri="{BB962C8B-B14F-4D97-AF65-F5344CB8AC3E}">
        <p14:creationId xmlns:p14="http://schemas.microsoft.com/office/powerpoint/2010/main" val="4048929057"/>
      </p:ext>
    </p:extLst>
  </p:cSld>
  <p:clrMapOvr>
    <a:overrideClrMapping bg1="lt1" tx1="dk1" bg2="lt2" tx2="dk2" accent1="accent1" accent2="accent2" accent3="accent3" accent4="accent4" accent5="accent5" accent6="accent6" hlink="hlink" folHlink="folHlink"/>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rgbClr val="000000"/>
        </a:solidFill>
        <a:effectLst/>
      </p:bgPr>
    </p:bg>
    <p:spTree>
      <p:nvGrpSpPr>
        <p:cNvPr id="1" name="Shape 53"/>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j-lt"/>
            </a:endParaRPr>
          </a:p>
        </p:txBody>
      </p:sp>
      <p:sp>
        <p:nvSpPr>
          <p:cNvPr id="56" name="Google Shape;56;p6"/>
          <p:cNvSpPr txBox="1">
            <a:spLocks noGrp="1"/>
          </p:cNvSpPr>
          <p:nvPr>
            <p:ph type="ctrTitle"/>
          </p:nvPr>
        </p:nvSpPr>
        <p:spPr>
          <a:xfrm>
            <a:off x="472867" y="506700"/>
            <a:ext cx="8357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8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57" name="Google Shape;57;p6"/>
          <p:cNvSpPr txBox="1">
            <a:spLocks noGrp="1"/>
          </p:cNvSpPr>
          <p:nvPr>
            <p:ph type="subTitle" idx="1"/>
          </p:nvPr>
        </p:nvSpPr>
        <p:spPr>
          <a:xfrm>
            <a:off x="472867" y="1871067"/>
            <a:ext cx="8357600" cy="658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800"/>
              <a:buFont typeface="Montserrat"/>
              <a:buNone/>
              <a:defRPr sz="2400">
                <a:solidFill>
                  <a:srgbClr val="FFFFFF"/>
                </a:solidFill>
                <a:latin typeface="+mj-lt"/>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58" name="Google Shape;58;p6"/>
          <p:cNvSpPr txBox="1">
            <a:spLocks noGrp="1"/>
          </p:cNvSpPr>
          <p:nvPr>
            <p:ph type="subTitle" idx="2"/>
          </p:nvPr>
        </p:nvSpPr>
        <p:spPr>
          <a:xfrm>
            <a:off x="472867" y="2927867"/>
            <a:ext cx="5589600" cy="4100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rgbClr val="FFFFFF"/>
              </a:buClr>
              <a:buSzPts val="1200"/>
              <a:buNone/>
              <a:defRPr sz="1600" b="1">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59" name="Google Shape;59;p6"/>
          <p:cNvSpPr txBox="1">
            <a:spLocks noGrp="1"/>
          </p:cNvSpPr>
          <p:nvPr>
            <p:ph type="subTitle" idx="3"/>
          </p:nvPr>
        </p:nvSpPr>
        <p:spPr>
          <a:xfrm>
            <a:off x="472867" y="3134667"/>
            <a:ext cx="5589600" cy="4100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FFFFFF"/>
              </a:buClr>
              <a:buSzPts val="1200"/>
              <a:buNone/>
              <a:defRPr sz="1600">
                <a:solidFill>
                  <a:srgbClr val="FFFFFF"/>
                </a:solidFill>
                <a:latin typeface="+mj-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 name="TextBox 8">
            <a:extLst>
              <a:ext uri="{FF2B5EF4-FFF2-40B4-BE49-F238E27FC236}">
                <a16:creationId xmlns:a16="http://schemas.microsoft.com/office/drawing/2014/main" id="{6243803D-31FA-692F-1CDF-A332274BC332}"/>
              </a:ext>
            </a:extLst>
          </p:cNvPr>
          <p:cNvSpPr txBox="1"/>
          <p:nvPr/>
        </p:nvSpPr>
        <p:spPr>
          <a:xfrm>
            <a:off x="288559" y="6532237"/>
            <a:ext cx="2458455" cy="200055"/>
          </a:xfrm>
          <a:prstGeom prst="rect">
            <a:avLst/>
          </a:prstGeom>
          <a:noFill/>
        </p:spPr>
        <p:txBody>
          <a:bodyPr wrap="square" lIns="0" rIns="0"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700" dirty="0">
                <a:solidFill>
                  <a:schemeClr val="bg1"/>
                </a:solidFill>
                <a:latin typeface="+mj-lt"/>
              </a:rPr>
              <a:t>© 2023 Nielsen Consumer LLC. All Rights Reserved.</a:t>
            </a:r>
          </a:p>
        </p:txBody>
      </p:sp>
      <p:sp>
        <p:nvSpPr>
          <p:cNvPr id="10"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latin typeface="+mj-lt"/>
              </a:defRPr>
            </a:lvl1pPr>
          </a:lstStyle>
          <a:p>
            <a:fld id="{403EF4E2-7A7A-0548-85F1-5479B7C9E1B2}" type="slidenum">
              <a:rPr lang="en-US" smtClean="0"/>
              <a:pPr/>
              <a:t>‹#›</a:t>
            </a:fld>
            <a:endParaRPr lang="en-US" dirty="0"/>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9" y="6028803"/>
            <a:ext cx="644652" cy="274320"/>
          </a:xfrm>
          <a:prstGeom prst="rect">
            <a:avLst/>
          </a:prstGeom>
        </p:spPr>
      </p:pic>
    </p:spTree>
    <p:extLst>
      <p:ext uri="{BB962C8B-B14F-4D97-AF65-F5344CB8AC3E}">
        <p14:creationId xmlns:p14="http://schemas.microsoft.com/office/powerpoint/2010/main" val="164889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vider - black/text left" preserve="1">
  <p:cSld name="1_Divider - black/text left">
    <p:bg>
      <p:bgPr>
        <a:solidFill>
          <a:srgbClr val="000000"/>
        </a:solidFill>
        <a:effectLst/>
      </p:bgPr>
    </p:bg>
    <p:spTree>
      <p:nvGrpSpPr>
        <p:cNvPr id="1" name="Shape 259"/>
        <p:cNvGrpSpPr/>
        <p:nvPr/>
      </p:nvGrpSpPr>
      <p:grpSpPr>
        <a:xfrm>
          <a:off x="0" y="0"/>
          <a:ext cx="0" cy="0"/>
          <a:chOff x="0" y="0"/>
          <a:chExt cx="0" cy="0"/>
        </a:xfrm>
      </p:grpSpPr>
      <p:sp>
        <p:nvSpPr>
          <p:cNvPr id="6" name="Rectangle 5">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1" name="Picture 10"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8"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9" name="Straight Connector 8">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Google Shape;265;p27"/>
          <p:cNvSpPr txBox="1">
            <a:spLocks noGrp="1"/>
          </p:cNvSpPr>
          <p:nvPr>
            <p:ph type="ctrTitle"/>
          </p:nvPr>
        </p:nvSpPr>
        <p:spPr>
          <a:xfrm>
            <a:off x="472867" y="1322067"/>
            <a:ext cx="5388400" cy="2104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3000"/>
              <a:buFont typeface="Montserrat"/>
              <a:buNone/>
              <a:tabLst>
                <a:tab pos="3282787" algn="l"/>
              </a:tabLst>
              <a:defRPr sz="4000" b="1">
                <a:solidFill>
                  <a:srgbClr val="FFFFFF"/>
                </a:solidFill>
                <a:latin typeface="+mj-lt"/>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2" name="Slide Number Placeholder 1">
            <a:extLst>
              <a:ext uri="{FF2B5EF4-FFF2-40B4-BE49-F238E27FC236}">
                <a16:creationId xmlns:a16="http://schemas.microsoft.com/office/drawing/2014/main" id="{7AFEAEB1-594F-424B-BC1C-CF9B9DCB78BB}"/>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4" name="Picture 13">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65158369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ver - black grid" preserve="1">
  <p:cSld name="1_Cover - black grid">
    <p:bg>
      <p:bgPr>
        <a:solidFill>
          <a:schemeClr val="bg2"/>
        </a:solidFill>
        <a:effectLst/>
      </p:bgPr>
    </p:bg>
    <p:spTree>
      <p:nvGrpSpPr>
        <p:cNvPr id="1" name="Shape 974"/>
        <p:cNvGrpSpPr/>
        <p:nvPr/>
      </p:nvGrpSpPr>
      <p:grpSpPr>
        <a:xfrm>
          <a:off x="0" y="0"/>
          <a:ext cx="0" cy="0"/>
          <a:chOff x="0" y="0"/>
          <a:chExt cx="0" cy="0"/>
        </a:xfrm>
      </p:grpSpPr>
      <p:sp>
        <p:nvSpPr>
          <p:cNvPr id="977" name="Google Shape;977;gd21c83c52b_0_2301"/>
          <p:cNvSpPr txBox="1">
            <a:spLocks noGrp="1"/>
          </p:cNvSpPr>
          <p:nvPr>
            <p:ph type="ctrTitle"/>
          </p:nvPr>
        </p:nvSpPr>
        <p:spPr>
          <a:xfrm>
            <a:off x="472867" y="506700"/>
            <a:ext cx="8357600" cy="1518400"/>
          </a:xfrm>
          <a:prstGeom prst="rect">
            <a:avLst/>
          </a:prstGeom>
          <a:noFill/>
          <a:ln>
            <a:noFill/>
          </a:ln>
        </p:spPr>
        <p:txBody>
          <a:bodyPr spcFirstLastPara="1" wrap="square" lIns="0" tIns="91425" rIns="0" bIns="91425" anchor="b" anchorCtr="0">
            <a:noAutofit/>
          </a:bodyPr>
          <a:lstStyle>
            <a:lvl1pPr lvl="0" algn="l" rtl="0">
              <a:lnSpc>
                <a:spcPct val="100000"/>
              </a:lnSpc>
              <a:spcBef>
                <a:spcPts val="0"/>
              </a:spcBef>
              <a:spcAft>
                <a:spcPts val="0"/>
              </a:spcAft>
              <a:buClr>
                <a:srgbClr val="FFFFFF"/>
              </a:buClr>
              <a:buSzPts val="3600"/>
              <a:buFont typeface="Montserrat"/>
              <a:buNone/>
              <a:defRPr sz="4400" b="1">
                <a:solidFill>
                  <a:srgbClr val="FFFFFF"/>
                </a:solidFill>
                <a:latin typeface="+mj-lt"/>
                <a:ea typeface="Montserrat"/>
                <a:cs typeface="Montserrat"/>
                <a:sym typeface="Montserrat"/>
              </a:defRPr>
            </a:lvl1pPr>
            <a:lvl2pPr lvl="1" algn="ctr" rtl="0">
              <a:lnSpc>
                <a:spcPct val="100000"/>
              </a:lnSpc>
              <a:spcBef>
                <a:spcPts val="0"/>
              </a:spcBef>
              <a:spcAft>
                <a:spcPts val="0"/>
              </a:spcAft>
              <a:buClr>
                <a:srgbClr val="FFFFFF"/>
              </a:buClr>
              <a:buSzPts val="5200"/>
              <a:buNone/>
              <a:defRPr sz="6933">
                <a:solidFill>
                  <a:srgbClr val="FFFFFF"/>
                </a:solidFill>
              </a:defRPr>
            </a:lvl2pPr>
            <a:lvl3pPr lvl="2" algn="ctr" rtl="0">
              <a:lnSpc>
                <a:spcPct val="100000"/>
              </a:lnSpc>
              <a:spcBef>
                <a:spcPts val="0"/>
              </a:spcBef>
              <a:spcAft>
                <a:spcPts val="0"/>
              </a:spcAft>
              <a:buClr>
                <a:srgbClr val="FFFFFF"/>
              </a:buClr>
              <a:buSzPts val="5200"/>
              <a:buNone/>
              <a:defRPr sz="6933">
                <a:solidFill>
                  <a:srgbClr val="FFFFFF"/>
                </a:solidFill>
              </a:defRPr>
            </a:lvl3pPr>
            <a:lvl4pPr lvl="3" algn="ctr" rtl="0">
              <a:lnSpc>
                <a:spcPct val="100000"/>
              </a:lnSpc>
              <a:spcBef>
                <a:spcPts val="0"/>
              </a:spcBef>
              <a:spcAft>
                <a:spcPts val="0"/>
              </a:spcAft>
              <a:buClr>
                <a:srgbClr val="FFFFFF"/>
              </a:buClr>
              <a:buSzPts val="5200"/>
              <a:buNone/>
              <a:defRPr sz="6933">
                <a:solidFill>
                  <a:srgbClr val="FFFFFF"/>
                </a:solidFill>
              </a:defRPr>
            </a:lvl4pPr>
            <a:lvl5pPr lvl="4" algn="ctr" rtl="0">
              <a:lnSpc>
                <a:spcPct val="100000"/>
              </a:lnSpc>
              <a:spcBef>
                <a:spcPts val="0"/>
              </a:spcBef>
              <a:spcAft>
                <a:spcPts val="0"/>
              </a:spcAft>
              <a:buClr>
                <a:srgbClr val="FFFFFF"/>
              </a:buClr>
              <a:buSzPts val="5200"/>
              <a:buNone/>
              <a:defRPr sz="6933">
                <a:solidFill>
                  <a:srgbClr val="FFFFFF"/>
                </a:solidFill>
              </a:defRPr>
            </a:lvl5pPr>
            <a:lvl6pPr lvl="5" algn="ctr" rtl="0">
              <a:lnSpc>
                <a:spcPct val="100000"/>
              </a:lnSpc>
              <a:spcBef>
                <a:spcPts val="0"/>
              </a:spcBef>
              <a:spcAft>
                <a:spcPts val="0"/>
              </a:spcAft>
              <a:buClr>
                <a:srgbClr val="FFFFFF"/>
              </a:buClr>
              <a:buSzPts val="5200"/>
              <a:buNone/>
              <a:defRPr sz="6933">
                <a:solidFill>
                  <a:srgbClr val="FFFFFF"/>
                </a:solidFill>
              </a:defRPr>
            </a:lvl6pPr>
            <a:lvl7pPr lvl="6" algn="ctr" rtl="0">
              <a:lnSpc>
                <a:spcPct val="100000"/>
              </a:lnSpc>
              <a:spcBef>
                <a:spcPts val="0"/>
              </a:spcBef>
              <a:spcAft>
                <a:spcPts val="0"/>
              </a:spcAft>
              <a:buClr>
                <a:srgbClr val="FFFFFF"/>
              </a:buClr>
              <a:buSzPts val="5200"/>
              <a:buNone/>
              <a:defRPr sz="6933">
                <a:solidFill>
                  <a:srgbClr val="FFFFFF"/>
                </a:solidFill>
              </a:defRPr>
            </a:lvl7pPr>
            <a:lvl8pPr lvl="7" algn="ctr" rtl="0">
              <a:lnSpc>
                <a:spcPct val="100000"/>
              </a:lnSpc>
              <a:spcBef>
                <a:spcPts val="0"/>
              </a:spcBef>
              <a:spcAft>
                <a:spcPts val="0"/>
              </a:spcAft>
              <a:buClr>
                <a:srgbClr val="FFFFFF"/>
              </a:buClr>
              <a:buSzPts val="5200"/>
              <a:buNone/>
              <a:defRPr sz="6933">
                <a:solidFill>
                  <a:srgbClr val="FFFFFF"/>
                </a:solidFill>
              </a:defRPr>
            </a:lvl8pPr>
            <a:lvl9pPr lvl="8" algn="ctr" rtl="0">
              <a:lnSpc>
                <a:spcPct val="100000"/>
              </a:lnSpc>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978" name="Google Shape;978;gd21c83c52b_0_2301"/>
          <p:cNvSpPr txBox="1">
            <a:spLocks noGrp="1"/>
          </p:cNvSpPr>
          <p:nvPr>
            <p:ph type="subTitle" idx="1"/>
          </p:nvPr>
        </p:nvSpPr>
        <p:spPr>
          <a:xfrm>
            <a:off x="472867" y="1871067"/>
            <a:ext cx="8357600" cy="6588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algn="l"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dirty="0"/>
          </a:p>
        </p:txBody>
      </p:sp>
      <p:sp>
        <p:nvSpPr>
          <p:cNvPr id="979" name="Google Shape;979;gd21c83c52b_0_2301"/>
          <p:cNvSpPr txBox="1">
            <a:spLocks noGrp="1"/>
          </p:cNvSpPr>
          <p:nvPr>
            <p:ph type="subTitle" idx="2"/>
          </p:nvPr>
        </p:nvSpPr>
        <p:spPr>
          <a:xfrm>
            <a:off x="472867" y="3134667"/>
            <a:ext cx="8357600" cy="410000"/>
          </a:xfrm>
          <a:prstGeom prst="rect">
            <a:avLst/>
          </a:prstGeom>
          <a:noFill/>
          <a:ln>
            <a:noFill/>
          </a:ln>
        </p:spPr>
        <p:txBody>
          <a:bodyPr spcFirstLastPara="1" wrap="square" lIns="0" tIns="91425" rIns="0" bIns="91425" anchor="t" anchorCtr="0">
            <a:noAutofit/>
          </a:bodyPr>
          <a:lstStyle>
            <a:lvl1pPr lvl="0" algn="l" rtl="0">
              <a:lnSpc>
                <a:spcPct val="100000"/>
              </a:lnSpc>
              <a:spcBef>
                <a:spcPts val="0"/>
              </a:spcBef>
              <a:spcAft>
                <a:spcPts val="0"/>
              </a:spcAft>
              <a:buClr>
                <a:srgbClr val="FFFFFF"/>
              </a:buClr>
              <a:buSzPts val="1200"/>
              <a:buNone/>
              <a:defRPr sz="1600">
                <a:solidFill>
                  <a:srgbClr val="FFFFFF"/>
                </a:solidFill>
                <a:latin typeface="+mn-lt"/>
              </a:defRPr>
            </a:lvl1pPr>
            <a:lvl2pPr lvl="1" algn="l" rtl="0">
              <a:lnSpc>
                <a:spcPct val="100000"/>
              </a:lnSpc>
              <a:spcBef>
                <a:spcPts val="0"/>
              </a:spcBef>
              <a:spcAft>
                <a:spcPts val="0"/>
              </a:spcAft>
              <a:buClr>
                <a:srgbClr val="FFFFFF"/>
              </a:buClr>
              <a:buSzPts val="1800"/>
              <a:buNone/>
              <a:defRPr sz="2400" b="1">
                <a:solidFill>
                  <a:srgbClr val="FFFFFF"/>
                </a:solidFill>
              </a:defRPr>
            </a:lvl2pPr>
            <a:lvl3pPr lvl="2" algn="l" rtl="0">
              <a:lnSpc>
                <a:spcPct val="100000"/>
              </a:lnSpc>
              <a:spcBef>
                <a:spcPts val="0"/>
              </a:spcBef>
              <a:spcAft>
                <a:spcPts val="0"/>
              </a:spcAft>
              <a:buClr>
                <a:srgbClr val="FFFFFF"/>
              </a:buClr>
              <a:buSzPts val="1800"/>
              <a:buNone/>
              <a:defRPr sz="2400" b="1">
                <a:solidFill>
                  <a:srgbClr val="FFFFFF"/>
                </a:solidFill>
              </a:defRPr>
            </a:lvl3pPr>
            <a:lvl4pPr lvl="3" algn="l" rtl="0">
              <a:lnSpc>
                <a:spcPct val="100000"/>
              </a:lnSpc>
              <a:spcBef>
                <a:spcPts val="0"/>
              </a:spcBef>
              <a:spcAft>
                <a:spcPts val="0"/>
              </a:spcAft>
              <a:buClr>
                <a:srgbClr val="FFFFFF"/>
              </a:buClr>
              <a:buSzPts val="1800"/>
              <a:buNone/>
              <a:defRPr sz="2400" b="1">
                <a:solidFill>
                  <a:srgbClr val="FFFFFF"/>
                </a:solidFill>
              </a:defRPr>
            </a:lvl4pPr>
            <a:lvl5pPr lvl="4" algn="l" rtl="0">
              <a:lnSpc>
                <a:spcPct val="100000"/>
              </a:lnSpc>
              <a:spcBef>
                <a:spcPts val="0"/>
              </a:spcBef>
              <a:spcAft>
                <a:spcPts val="0"/>
              </a:spcAft>
              <a:buClr>
                <a:srgbClr val="FFFFFF"/>
              </a:buClr>
              <a:buSzPts val="1800"/>
              <a:buNone/>
              <a:defRPr sz="2400" b="1">
                <a:solidFill>
                  <a:srgbClr val="FFFFFF"/>
                </a:solidFill>
              </a:defRPr>
            </a:lvl5pPr>
            <a:lvl6pPr lvl="5" algn="l" rtl="0">
              <a:lnSpc>
                <a:spcPct val="100000"/>
              </a:lnSpc>
              <a:spcBef>
                <a:spcPts val="0"/>
              </a:spcBef>
              <a:spcAft>
                <a:spcPts val="0"/>
              </a:spcAft>
              <a:buClr>
                <a:srgbClr val="FFFFFF"/>
              </a:buClr>
              <a:buSzPts val="1800"/>
              <a:buNone/>
              <a:defRPr sz="2400" b="1">
                <a:solidFill>
                  <a:srgbClr val="FFFFFF"/>
                </a:solidFill>
              </a:defRPr>
            </a:lvl6pPr>
            <a:lvl7pPr lvl="6" algn="l" rtl="0">
              <a:lnSpc>
                <a:spcPct val="100000"/>
              </a:lnSpc>
              <a:spcBef>
                <a:spcPts val="0"/>
              </a:spcBef>
              <a:spcAft>
                <a:spcPts val="0"/>
              </a:spcAft>
              <a:buClr>
                <a:srgbClr val="FFFFFF"/>
              </a:buClr>
              <a:buSzPts val="1800"/>
              <a:buNone/>
              <a:defRPr sz="2400" b="1">
                <a:solidFill>
                  <a:srgbClr val="FFFFFF"/>
                </a:solidFill>
              </a:defRPr>
            </a:lvl7pPr>
            <a:lvl8pPr lvl="7" algn="l" rtl="0">
              <a:lnSpc>
                <a:spcPct val="100000"/>
              </a:lnSpc>
              <a:spcBef>
                <a:spcPts val="0"/>
              </a:spcBef>
              <a:spcAft>
                <a:spcPts val="0"/>
              </a:spcAft>
              <a:buClr>
                <a:srgbClr val="FFFFFF"/>
              </a:buClr>
              <a:buSzPts val="1800"/>
              <a:buNone/>
              <a:defRPr sz="2400" b="1">
                <a:solidFill>
                  <a:srgbClr val="FFFFFF"/>
                </a:solidFill>
              </a:defRPr>
            </a:lvl8pPr>
            <a:lvl9pPr lvl="8" algn="l"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pic>
        <p:nvPicPr>
          <p:cNvPr id="5" name="Picture 4">
            <a:extLst>
              <a:ext uri="{FF2B5EF4-FFF2-40B4-BE49-F238E27FC236}">
                <a16:creationId xmlns:a16="http://schemas.microsoft.com/office/drawing/2014/main" id="{F1398FCE-DA8F-C63F-1A9F-3C3E971812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5953" y="6496637"/>
            <a:ext cx="644652" cy="274320"/>
          </a:xfrm>
          <a:prstGeom prst="rect">
            <a:avLst/>
          </a:prstGeom>
        </p:spPr>
      </p:pic>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57685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rgbClr val="000000"/>
        </a:solidFill>
        <a:effectLst/>
      </p:bgPr>
    </p:bg>
    <p:spTree>
      <p:nvGrpSpPr>
        <p:cNvPr id="1" name="Shape 219"/>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21" name="Google Shape;221;p4"/>
          <p:cNvSpPr txBox="1">
            <a:spLocks noGrp="1"/>
          </p:cNvSpPr>
          <p:nvPr>
            <p:ph type="ctrTitle"/>
          </p:nvPr>
        </p:nvSpPr>
        <p:spPr>
          <a:xfrm>
            <a:off x="472867" y="1527533"/>
            <a:ext cx="8374000" cy="2262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6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222" name="Google Shape;222;p4"/>
          <p:cNvSpPr txBox="1">
            <a:spLocks noGrp="1"/>
          </p:cNvSpPr>
          <p:nvPr>
            <p:ph type="subTitle" idx="1"/>
          </p:nvPr>
        </p:nvSpPr>
        <p:spPr>
          <a:xfrm>
            <a:off x="472867" y="3737067"/>
            <a:ext cx="8374000" cy="1056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8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223" name="Google Shape;223;p4"/>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226" name="Google Shape;226;p4"/>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6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7" name="Google Shape;227;p4"/>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6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228" name="Google Shape;228;p4"/>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333">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6" name="Straight Connector 15">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8" name="TextBox 17">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67845276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de - White/title/body text">
    <p:spTree>
      <p:nvGrpSpPr>
        <p:cNvPr id="1" name=""/>
        <p:cNvGrpSpPr/>
        <p:nvPr/>
      </p:nvGrpSpPr>
      <p:grpSpPr>
        <a:xfrm>
          <a:off x="0" y="0"/>
          <a:ext cx="0" cy="0"/>
          <a:chOff x="0" y="0"/>
          <a:chExt cx="0" cy="0"/>
        </a:xfrm>
      </p:grpSpPr>
      <p:sp>
        <p:nvSpPr>
          <p:cNvPr id="24" name="Google Shape;40;p5">
            <a:extLst>
              <a:ext uri="{FF2B5EF4-FFF2-40B4-BE49-F238E27FC236}">
                <a16:creationId xmlns:a16="http://schemas.microsoft.com/office/drawing/2014/main" id="{CA7D3202-BB5E-4102-8CDD-215C750AC736}"/>
              </a:ext>
            </a:extLst>
          </p:cNvPr>
          <p:cNvSpPr/>
          <p:nvPr/>
        </p:nvSpPr>
        <p:spPr>
          <a:xfrm>
            <a:off x="472867" y="6621800"/>
            <a:ext cx="6752000" cy="246400"/>
          </a:xfrm>
          <a:prstGeom prst="rect">
            <a:avLst/>
          </a:prstGeom>
          <a:noFill/>
          <a:ln>
            <a:noFill/>
          </a:ln>
        </p:spPr>
        <p:txBody>
          <a:bodyPr spcFirstLastPara="1" wrap="square" lIns="0" tIns="60933" rIns="0" bIns="60933"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667" dirty="0">
                <a:solidFill>
                  <a:schemeClr val="bg1"/>
                </a:solidFill>
                <a:latin typeface="Montserrat" panose="00000500000000000000" pitchFamily="2" charset="0"/>
                <a:ea typeface="Montserrat Light"/>
                <a:cs typeface="Montserrat Light"/>
                <a:sym typeface="Montserrat Light"/>
              </a:rPr>
              <a:t>© </a:t>
            </a:r>
            <a:r>
              <a:rPr lang="en-US" sz="667" dirty="0">
                <a:solidFill>
                  <a:schemeClr val="bg1"/>
                </a:solidFill>
                <a:latin typeface="Montserrat" panose="00000500000000000000" pitchFamily="2" charset="0"/>
                <a:ea typeface="Montserrat Light"/>
                <a:cs typeface="Montserrat Light"/>
                <a:sym typeface="Montserrat Light"/>
              </a:rPr>
              <a:t>2023 Nielsen</a:t>
            </a:r>
            <a:r>
              <a:rPr lang="en" sz="667" dirty="0">
                <a:solidFill>
                  <a:schemeClr val="bg1"/>
                </a:solidFill>
                <a:latin typeface="Montserrat" panose="00000500000000000000" pitchFamily="2" charset="0"/>
                <a:ea typeface="Montserrat Light"/>
                <a:cs typeface="Montserrat Light"/>
                <a:sym typeface="Montserrat Light"/>
              </a:rPr>
              <a:t> Consumer LLC. All Rights Reserved.</a:t>
            </a:r>
            <a:endParaRPr sz="667" i="0" u="none" strike="noStrike" cap="none" dirty="0">
              <a:solidFill>
                <a:schemeClr val="bg1"/>
              </a:solidFill>
              <a:latin typeface="Montserrat" panose="00000500000000000000" pitchFamily="2" charset="0"/>
              <a:ea typeface="Montserrat Light"/>
              <a:cs typeface="Montserrat Light"/>
              <a:sym typeface="Montserrat Light"/>
            </a:endParaRPr>
          </a:p>
        </p:txBody>
      </p:sp>
      <p:sp>
        <p:nvSpPr>
          <p:cNvPr id="2" name="Title 1"/>
          <p:cNvSpPr>
            <a:spLocks noGrp="1"/>
          </p:cNvSpPr>
          <p:nvPr>
            <p:ph type="title" hasCustomPrompt="1"/>
          </p:nvPr>
        </p:nvSpPr>
        <p:spPr>
          <a:xfrm>
            <a:off x="475488" y="390144"/>
            <a:ext cx="11241024" cy="524256"/>
          </a:xfrm>
          <a:prstGeom prst="rect">
            <a:avLst/>
          </a:prstGeom>
        </p:spPr>
        <p:txBody>
          <a:bodyPr/>
          <a:lstStyle/>
          <a:p>
            <a:r>
              <a:rPr lang="en-US" dirty="0"/>
              <a:t>Click to add title</a:t>
            </a:r>
          </a:p>
        </p:txBody>
      </p:sp>
      <p:sp>
        <p:nvSpPr>
          <p:cNvPr id="10" name="Text Placeholder 9">
            <a:extLst>
              <a:ext uri="{FF2B5EF4-FFF2-40B4-BE49-F238E27FC236}">
                <a16:creationId xmlns:a16="http://schemas.microsoft.com/office/drawing/2014/main" id="{45FC9F91-5AE7-4A1B-AF40-EA52D844B995}"/>
              </a:ext>
            </a:extLst>
          </p:cNvPr>
          <p:cNvSpPr>
            <a:spLocks noGrp="1"/>
          </p:cNvSpPr>
          <p:nvPr>
            <p:ph type="body" sz="quarter" idx="10" hasCustomPrompt="1"/>
          </p:nvPr>
        </p:nvSpPr>
        <p:spPr>
          <a:xfrm>
            <a:off x="475488" y="829056"/>
            <a:ext cx="11241024" cy="512064"/>
          </a:xfrm>
          <a:prstGeom prst="rect">
            <a:avLst/>
          </a:prstGeom>
        </p:spPr>
        <p:txBody>
          <a:bodyPr tIns="91440"/>
          <a:lstStyle>
            <a:lvl1pPr marL="0" indent="0">
              <a:buNone/>
              <a:defRPr sz="1800">
                <a:solidFill>
                  <a:srgbClr val="000000"/>
                </a:solidFill>
                <a:latin typeface="+mj-lt"/>
              </a:defRPr>
            </a:lvl1pPr>
            <a:lvl2pPr marL="457178" indent="0">
              <a:buNone/>
              <a:defRPr>
                <a:latin typeface="Montserrat" panose="00000500000000000000" pitchFamily="2" charset="0"/>
              </a:defRPr>
            </a:lvl2pPr>
            <a:lvl3pPr marL="914354" indent="0">
              <a:buNone/>
              <a:defRPr>
                <a:latin typeface="Montserrat" panose="00000500000000000000" pitchFamily="2" charset="0"/>
              </a:defRPr>
            </a:lvl3pPr>
            <a:lvl4pPr marL="1371532" indent="0">
              <a:buNone/>
              <a:defRPr>
                <a:latin typeface="Montserrat" panose="00000500000000000000" pitchFamily="2" charset="0"/>
              </a:defRPr>
            </a:lvl4pPr>
            <a:lvl5pPr marL="1828709" indent="0">
              <a:buNone/>
              <a:defRPr>
                <a:latin typeface="Montserrat" panose="00000500000000000000" pitchFamily="2" charset="0"/>
              </a:defRPr>
            </a:lvl5pPr>
          </a:lstStyle>
          <a:p>
            <a:pPr lvl="0"/>
            <a:r>
              <a:rPr lang="en-US" dirty="0"/>
              <a:t>Click to add subtitle</a:t>
            </a:r>
          </a:p>
        </p:txBody>
      </p:sp>
      <p:sp>
        <p:nvSpPr>
          <p:cNvPr id="14" name="Google Shape;81;p10">
            <a:extLst>
              <a:ext uri="{FF2B5EF4-FFF2-40B4-BE49-F238E27FC236}">
                <a16:creationId xmlns:a16="http://schemas.microsoft.com/office/drawing/2014/main" id="{87435254-EDEF-4F12-9D28-5EEACE41FEC7}"/>
              </a:ext>
            </a:extLst>
          </p:cNvPr>
          <p:cNvSpPr txBox="1">
            <a:spLocks noGrp="1"/>
          </p:cNvSpPr>
          <p:nvPr>
            <p:ph type="subTitle" idx="2"/>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rgbClr val="666666"/>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4" name="Text Placeholder 3">
            <a:extLst>
              <a:ext uri="{FF2B5EF4-FFF2-40B4-BE49-F238E27FC236}">
                <a16:creationId xmlns:a16="http://schemas.microsoft.com/office/drawing/2014/main" id="{7B4B3318-00BC-4947-8B69-2EA554F5D40B}"/>
              </a:ext>
            </a:extLst>
          </p:cNvPr>
          <p:cNvSpPr>
            <a:spLocks noGrp="1"/>
          </p:cNvSpPr>
          <p:nvPr>
            <p:ph type="body" sz="quarter" idx="11"/>
          </p:nvPr>
        </p:nvSpPr>
        <p:spPr>
          <a:xfrm>
            <a:off x="475488" y="1536192"/>
            <a:ext cx="11241024" cy="4559808"/>
          </a:xfrm>
          <a:prstGeom prst="rect">
            <a:avLst/>
          </a:prstGeom>
        </p:spPr>
        <p:txBody>
          <a:bodyPr lIns="0" tIns="91440" rIns="0" bIns="91440"/>
          <a:lstStyle/>
          <a:p>
            <a:pPr lvl="0"/>
            <a:r>
              <a:rPr lang="en-US"/>
              <a:t>Click to edit Master text styles</a:t>
            </a:r>
          </a:p>
          <a:p>
            <a:pPr lvl="1"/>
            <a:r>
              <a:rPr lang="en-US"/>
              <a:t>Second level</a:t>
            </a:r>
          </a:p>
        </p:txBody>
      </p:sp>
      <p:sp>
        <p:nvSpPr>
          <p:cNvPr id="23" name="TextBox 22">
            <a:extLst>
              <a:ext uri="{FF2B5EF4-FFF2-40B4-BE49-F238E27FC236}">
                <a16:creationId xmlns:a16="http://schemas.microsoft.com/office/drawing/2014/main" id="{683E1066-32C0-4BBA-9C52-F0655F5849BD}"/>
              </a:ext>
            </a:extLst>
          </p:cNvPr>
          <p:cNvSpPr txBox="1"/>
          <p:nvPr/>
        </p:nvSpPr>
        <p:spPr>
          <a:xfrm>
            <a:off x="11192256" y="6412992"/>
            <a:ext cx="524256" cy="365760"/>
          </a:xfrm>
          <a:prstGeom prst="rect">
            <a:avLst/>
          </a:prstGeom>
          <a:noFill/>
        </p:spPr>
        <p:txBody>
          <a:bodyPr wrap="none" lIns="0" rIns="0" rtlCol="0" anchor="ctr" anchorCtr="0">
            <a:noAutofit/>
          </a:bodyPr>
          <a:lstStyle/>
          <a:p>
            <a:pPr algn="r"/>
            <a:fld id="{37C1F608-86A9-439D-B359-AB29DD5A1486}" type="slidenum">
              <a:rPr lang="en-US" sz="1333" smtClean="0">
                <a:latin typeface="Montserrat" panose="00000500000000000000" pitchFamily="2" charset="0"/>
              </a:rPr>
              <a:pPr algn="r"/>
              <a:t>‹#›</a:t>
            </a:fld>
            <a:endParaRPr lang="en-US" sz="1333" dirty="0">
              <a:latin typeface="Montserrat" panose="00000500000000000000" pitchFamily="2" charset="0"/>
            </a:endParaRPr>
          </a:p>
        </p:txBody>
      </p:sp>
    </p:spTree>
    <p:extLst>
      <p:ext uri="{BB962C8B-B14F-4D97-AF65-F5344CB8AC3E}">
        <p14:creationId xmlns:p14="http://schemas.microsoft.com/office/powerpoint/2010/main" val="6943653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 Black/white radiant N" preserve="1">
  <p:cSld name="Divider - Black/white radiant N">
    <p:bg>
      <p:bgPr>
        <a:solidFill>
          <a:srgbClr val="000000"/>
        </a:solidFill>
        <a:effectLst/>
      </p:bgPr>
    </p:bg>
    <p:spTree>
      <p:nvGrpSpPr>
        <p:cNvPr id="1" name="Shape 188"/>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95" name="Google Shape;195;p22"/>
          <p:cNvSpPr txBox="1">
            <a:spLocks noGrp="1"/>
          </p:cNvSpPr>
          <p:nvPr>
            <p:ph type="ctrTitle"/>
          </p:nvPr>
        </p:nvSpPr>
        <p:spPr>
          <a:xfrm>
            <a:off x="472867" y="1320800"/>
            <a:ext cx="4551600" cy="2104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4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a:p>
        </p:txBody>
      </p:sp>
      <p:sp>
        <p:nvSpPr>
          <p:cNvPr id="196" name="Google Shape;196;p22"/>
          <p:cNvSpPr txBox="1">
            <a:spLocks noGrp="1"/>
          </p:cNvSpPr>
          <p:nvPr>
            <p:ph type="subTitle" idx="1"/>
          </p:nvPr>
        </p:nvSpPr>
        <p:spPr>
          <a:xfrm>
            <a:off x="472867" y="3270833"/>
            <a:ext cx="4551600" cy="10568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tabLst/>
              <a:defRPr sz="2400">
                <a:solidFill>
                  <a:schemeClr val="bg1"/>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2400">
                <a:solidFill>
                  <a:srgbClr val="666666"/>
                </a:solidFill>
                <a:latin typeface="Montserrat"/>
                <a:ea typeface="Montserrat"/>
                <a:cs typeface="Montserrat"/>
                <a:sym typeface="Montserrat"/>
              </a:defRPr>
            </a:lvl9pPr>
          </a:lstStyle>
          <a:p>
            <a:r>
              <a:rPr lang="en-US"/>
              <a:t>Click to edit Master subtitle style</a:t>
            </a:r>
            <a:endParaRPr dirty="0"/>
          </a:p>
        </p:txBody>
      </p:sp>
      <p:sp>
        <p:nvSpPr>
          <p:cNvPr id="12" name="Slide Number Placeholder 1">
            <a:extLst>
              <a:ext uri="{FF2B5EF4-FFF2-40B4-BE49-F238E27FC236}">
                <a16:creationId xmlns:a16="http://schemas.microsoft.com/office/drawing/2014/main" id="{47E3B85B-D674-4AA4-A57C-AEB94FFFB1E2}"/>
              </a:ext>
            </a:extLst>
          </p:cNvPr>
          <p:cNvSpPr txBox="1">
            <a:spLocks/>
          </p:cNvSpPr>
          <p:nvPr/>
        </p:nvSpPr>
        <p:spPr>
          <a:xfrm>
            <a:off x="8976067" y="6412499"/>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latin typeface="Montserrat" panose="00000500000000000000" pitchFamily="2" charset="0"/>
              </a:rPr>
              <a:pPr/>
              <a:t>‹#›</a:t>
            </a:fld>
            <a:endParaRPr lang="en-PH" sz="1333" dirty="0">
              <a:solidFill>
                <a:schemeClr val="bg1"/>
              </a:solidFill>
              <a:latin typeface="Montserrat" panose="00000500000000000000" pitchFamily="2" charset="0"/>
            </a:endParaRPr>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2491169"/>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 black/photo right" preserve="1">
  <p:cSld name="Cover - black/photo right">
    <p:bg>
      <p:bgPr>
        <a:solidFill>
          <a:srgbClr val="000000"/>
        </a:solidFill>
        <a:effectLst/>
      </p:bgPr>
    </p:bg>
    <p:spTree>
      <p:nvGrpSpPr>
        <p:cNvPr id="1" name="Shape 81"/>
        <p:cNvGrpSpPr/>
        <p:nvPr/>
      </p:nvGrpSpPr>
      <p:grpSpPr>
        <a:xfrm>
          <a:off x="0" y="0"/>
          <a:ext cx="0" cy="0"/>
          <a:chOff x="0" y="0"/>
          <a:chExt cx="0" cy="0"/>
        </a:xfrm>
      </p:grpSpPr>
      <p:sp>
        <p:nvSpPr>
          <p:cNvPr id="11" name="Rectangle 10">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88" name="Google Shape;88;p9"/>
          <p:cNvSpPr txBox="1">
            <a:spLocks noGrp="1"/>
          </p:cNvSpPr>
          <p:nvPr>
            <p:ph type="ctrTitle"/>
          </p:nvPr>
        </p:nvSpPr>
        <p:spPr>
          <a:xfrm>
            <a:off x="472867" y="1719100"/>
            <a:ext cx="5191600" cy="15184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2800"/>
              <a:buFont typeface="Montserrat"/>
              <a:buNone/>
              <a:defRPr sz="4400" b="1">
                <a:solidFill>
                  <a:srgbClr val="FFFFFF"/>
                </a:solidFill>
                <a:latin typeface="+mn-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9" name="Google Shape;89;p9"/>
          <p:cNvSpPr txBox="1">
            <a:spLocks noGrp="1"/>
          </p:cNvSpPr>
          <p:nvPr>
            <p:ph type="subTitle" idx="1"/>
          </p:nvPr>
        </p:nvSpPr>
        <p:spPr>
          <a:xfrm>
            <a:off x="472867" y="3135900"/>
            <a:ext cx="5191600" cy="5288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600"/>
              <a:buFont typeface="Montserrat"/>
              <a:buNone/>
              <a:defRPr sz="2400">
                <a:solidFill>
                  <a:srgbClr val="FFFFFF"/>
                </a:solidFill>
                <a:latin typeface="+mn-lt"/>
                <a:ea typeface="Montserrat"/>
                <a:cs typeface="Montserrat"/>
                <a:sym typeface="Montserrat"/>
              </a:defRPr>
            </a:lvl1pPr>
            <a:lvl2pPr lvl="1"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2pPr>
            <a:lvl3pPr lvl="2"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3pPr>
            <a:lvl4pPr lvl="3"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4pPr>
            <a:lvl5pPr lvl="4"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5pPr>
            <a:lvl6pPr lvl="5"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6pPr>
            <a:lvl7pPr lvl="6"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7pPr>
            <a:lvl8pPr lvl="7"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8pPr>
            <a:lvl9pPr lvl="8" rtl="0">
              <a:lnSpc>
                <a:spcPct val="100000"/>
              </a:lnSpc>
              <a:spcBef>
                <a:spcPts val="0"/>
              </a:spcBef>
              <a:spcAft>
                <a:spcPts val="0"/>
              </a:spcAft>
              <a:buClr>
                <a:srgbClr val="FFFFFF"/>
              </a:buClr>
              <a:buSzPts val="1800"/>
              <a:buFont typeface="Montserrat"/>
              <a:buNone/>
              <a:defRPr sz="2400">
                <a:solidFill>
                  <a:srgbClr val="FFFFFF"/>
                </a:solidFill>
                <a:latin typeface="Montserrat"/>
                <a:ea typeface="Montserrat"/>
                <a:cs typeface="Montserrat"/>
                <a:sym typeface="Montserrat"/>
              </a:defRPr>
            </a:lvl9pPr>
          </a:lstStyle>
          <a:p>
            <a:r>
              <a:rPr lang="en-US"/>
              <a:t>Click to edit Master subtitle style</a:t>
            </a:r>
            <a:endParaRPr/>
          </a:p>
        </p:txBody>
      </p:sp>
      <p:sp>
        <p:nvSpPr>
          <p:cNvPr id="90" name="Google Shape;90;p9"/>
          <p:cNvSpPr txBox="1">
            <a:spLocks noGrp="1"/>
          </p:cNvSpPr>
          <p:nvPr>
            <p:ph type="subTitle" idx="2"/>
          </p:nvPr>
        </p:nvSpPr>
        <p:spPr>
          <a:xfrm>
            <a:off x="472867" y="5106800"/>
            <a:ext cx="5669200" cy="410000"/>
          </a:xfrm>
          <a:prstGeom prst="rect">
            <a:avLst/>
          </a:prstGeom>
        </p:spPr>
        <p:txBody>
          <a:bodyPr spcFirstLastPara="1" wrap="square" lIns="0" tIns="91425" rIns="0" bIns="91425" anchor="b" anchorCtr="0">
            <a:noAutofit/>
          </a:bodyPr>
          <a:lstStyle>
            <a:lvl1pPr lvl="0" rtl="0">
              <a:lnSpc>
                <a:spcPct val="100000"/>
              </a:lnSpc>
              <a:spcBef>
                <a:spcPts val="0"/>
              </a:spcBef>
              <a:spcAft>
                <a:spcPts val="0"/>
              </a:spcAft>
              <a:buClr>
                <a:srgbClr val="FFFFFF"/>
              </a:buClr>
              <a:buSzPts val="1200"/>
              <a:buNone/>
              <a:defRPr sz="1200" b="1">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dirty="0"/>
          </a:p>
        </p:txBody>
      </p:sp>
      <p:sp>
        <p:nvSpPr>
          <p:cNvPr id="91" name="Google Shape;91;p9"/>
          <p:cNvSpPr txBox="1">
            <a:spLocks noGrp="1"/>
          </p:cNvSpPr>
          <p:nvPr>
            <p:ph type="subTitle" idx="3"/>
          </p:nvPr>
        </p:nvSpPr>
        <p:spPr>
          <a:xfrm>
            <a:off x="472867" y="53136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200"/>
              <a:buNone/>
              <a:defRPr sz="1200">
                <a:solidFill>
                  <a:srgbClr val="FFFFFF"/>
                </a:solidFill>
                <a:latin typeface="+mn-lt"/>
              </a:defRPr>
            </a:lvl1pPr>
            <a:lvl2pPr lvl="1" rtl="0">
              <a:lnSpc>
                <a:spcPct val="100000"/>
              </a:lnSpc>
              <a:spcBef>
                <a:spcPts val="0"/>
              </a:spcBef>
              <a:spcAft>
                <a:spcPts val="0"/>
              </a:spcAft>
              <a:buClr>
                <a:srgbClr val="FFFFFF"/>
              </a:buClr>
              <a:buSzPts val="1800"/>
              <a:buNone/>
              <a:defRPr sz="2400" b="1">
                <a:solidFill>
                  <a:srgbClr val="FFFFFF"/>
                </a:solidFill>
              </a:defRPr>
            </a:lvl2pPr>
            <a:lvl3pPr lvl="2" rtl="0">
              <a:lnSpc>
                <a:spcPct val="100000"/>
              </a:lnSpc>
              <a:spcBef>
                <a:spcPts val="0"/>
              </a:spcBef>
              <a:spcAft>
                <a:spcPts val="0"/>
              </a:spcAft>
              <a:buClr>
                <a:srgbClr val="FFFFFF"/>
              </a:buClr>
              <a:buSzPts val="1800"/>
              <a:buNone/>
              <a:defRPr sz="2400" b="1">
                <a:solidFill>
                  <a:srgbClr val="FFFFFF"/>
                </a:solidFill>
              </a:defRPr>
            </a:lvl3pPr>
            <a:lvl4pPr lvl="3" rtl="0">
              <a:lnSpc>
                <a:spcPct val="100000"/>
              </a:lnSpc>
              <a:spcBef>
                <a:spcPts val="0"/>
              </a:spcBef>
              <a:spcAft>
                <a:spcPts val="0"/>
              </a:spcAft>
              <a:buClr>
                <a:srgbClr val="FFFFFF"/>
              </a:buClr>
              <a:buSzPts val="1800"/>
              <a:buNone/>
              <a:defRPr sz="2400" b="1">
                <a:solidFill>
                  <a:srgbClr val="FFFFFF"/>
                </a:solidFill>
              </a:defRPr>
            </a:lvl4pPr>
            <a:lvl5pPr lvl="4" rtl="0">
              <a:lnSpc>
                <a:spcPct val="100000"/>
              </a:lnSpc>
              <a:spcBef>
                <a:spcPts val="0"/>
              </a:spcBef>
              <a:spcAft>
                <a:spcPts val="0"/>
              </a:spcAft>
              <a:buClr>
                <a:srgbClr val="FFFFFF"/>
              </a:buClr>
              <a:buSzPts val="1800"/>
              <a:buNone/>
              <a:defRPr sz="2400" b="1">
                <a:solidFill>
                  <a:srgbClr val="FFFFFF"/>
                </a:solidFill>
              </a:defRPr>
            </a:lvl5pPr>
            <a:lvl6pPr lvl="5" rtl="0">
              <a:lnSpc>
                <a:spcPct val="100000"/>
              </a:lnSpc>
              <a:spcBef>
                <a:spcPts val="0"/>
              </a:spcBef>
              <a:spcAft>
                <a:spcPts val="0"/>
              </a:spcAft>
              <a:buClr>
                <a:srgbClr val="FFFFFF"/>
              </a:buClr>
              <a:buSzPts val="1800"/>
              <a:buNone/>
              <a:defRPr sz="2400" b="1">
                <a:solidFill>
                  <a:srgbClr val="FFFFFF"/>
                </a:solidFill>
              </a:defRPr>
            </a:lvl6pPr>
            <a:lvl7pPr lvl="6" rtl="0">
              <a:lnSpc>
                <a:spcPct val="100000"/>
              </a:lnSpc>
              <a:spcBef>
                <a:spcPts val="0"/>
              </a:spcBef>
              <a:spcAft>
                <a:spcPts val="0"/>
              </a:spcAft>
              <a:buClr>
                <a:srgbClr val="FFFFFF"/>
              </a:buClr>
              <a:buSzPts val="1800"/>
              <a:buNone/>
              <a:defRPr sz="2400" b="1">
                <a:solidFill>
                  <a:srgbClr val="FFFFFF"/>
                </a:solidFill>
              </a:defRPr>
            </a:lvl7pPr>
            <a:lvl8pPr lvl="7" rtl="0">
              <a:lnSpc>
                <a:spcPct val="100000"/>
              </a:lnSpc>
              <a:spcBef>
                <a:spcPts val="0"/>
              </a:spcBef>
              <a:spcAft>
                <a:spcPts val="0"/>
              </a:spcAft>
              <a:buClr>
                <a:srgbClr val="FFFFFF"/>
              </a:buClr>
              <a:buSzPts val="1800"/>
              <a:buNone/>
              <a:defRPr sz="2400" b="1">
                <a:solidFill>
                  <a:srgbClr val="FFFFFF"/>
                </a:solidFill>
              </a:defRPr>
            </a:lvl8pPr>
            <a:lvl9pPr lvl="8" rtl="0">
              <a:lnSpc>
                <a:spcPct val="100000"/>
              </a:lnSpc>
              <a:spcBef>
                <a:spcPts val="0"/>
              </a:spcBef>
              <a:spcAft>
                <a:spcPts val="0"/>
              </a:spcAft>
              <a:buClr>
                <a:srgbClr val="FFFFFF"/>
              </a:buClr>
              <a:buSzPts val="1800"/>
              <a:buNone/>
              <a:defRPr sz="2400" b="1">
                <a:solidFill>
                  <a:srgbClr val="FFFFFF"/>
                </a:solidFill>
              </a:defRPr>
            </a:lvl9pPr>
          </a:lstStyle>
          <a:p>
            <a:r>
              <a:rPr lang="en-US"/>
              <a:t>Click to edit Master subtitle style</a:t>
            </a:r>
            <a:endParaRPr/>
          </a:p>
        </p:txBody>
      </p:sp>
      <p:sp>
        <p:nvSpPr>
          <p:cNvPr id="92" name="Google Shape;92;p9"/>
          <p:cNvSpPr txBox="1">
            <a:spLocks noGrp="1"/>
          </p:cNvSpPr>
          <p:nvPr>
            <p:ph type="subTitle" idx="4"/>
          </p:nvPr>
        </p:nvSpPr>
        <p:spPr>
          <a:xfrm>
            <a:off x="472867" y="5965900"/>
            <a:ext cx="5669200" cy="410000"/>
          </a:xfrm>
          <a:prstGeom prst="rect">
            <a:avLst/>
          </a:prstGeom>
        </p:spPr>
        <p:txBody>
          <a:bodyPr spcFirstLastPara="1" wrap="square" lIns="0" tIns="91425" rIns="0" bIns="91425" anchor="t" anchorCtr="0">
            <a:noAutofit/>
          </a:bodyPr>
          <a:lstStyle>
            <a:lvl1pPr lvl="0" rtl="0">
              <a:lnSpc>
                <a:spcPct val="100000"/>
              </a:lnSpc>
              <a:spcBef>
                <a:spcPts val="0"/>
              </a:spcBef>
              <a:spcAft>
                <a:spcPts val="0"/>
              </a:spcAft>
              <a:buClr>
                <a:srgbClr val="FFFFFF"/>
              </a:buClr>
              <a:buSzPts val="1000"/>
              <a:buNone/>
              <a:defRPr sz="1200">
                <a:solidFill>
                  <a:srgbClr val="FFFFFF"/>
                </a:solidFill>
                <a:latin typeface="+mn-lt"/>
              </a:defRPr>
            </a:lvl1pPr>
            <a:lvl2pPr lvl="1" rtl="0">
              <a:lnSpc>
                <a:spcPct val="100000"/>
              </a:lnSpc>
              <a:spcBef>
                <a:spcPts val="0"/>
              </a:spcBef>
              <a:spcAft>
                <a:spcPts val="0"/>
              </a:spcAft>
              <a:buClr>
                <a:srgbClr val="FFFFFF"/>
              </a:buClr>
              <a:buSzPts val="1000"/>
              <a:buNone/>
              <a:defRPr sz="1333" b="1">
                <a:solidFill>
                  <a:srgbClr val="FFFFFF"/>
                </a:solidFill>
              </a:defRPr>
            </a:lvl2pPr>
            <a:lvl3pPr lvl="2" rtl="0">
              <a:lnSpc>
                <a:spcPct val="100000"/>
              </a:lnSpc>
              <a:spcBef>
                <a:spcPts val="0"/>
              </a:spcBef>
              <a:spcAft>
                <a:spcPts val="0"/>
              </a:spcAft>
              <a:buClr>
                <a:srgbClr val="FFFFFF"/>
              </a:buClr>
              <a:buSzPts val="1000"/>
              <a:buNone/>
              <a:defRPr b="1">
                <a:solidFill>
                  <a:srgbClr val="FFFFFF"/>
                </a:solidFill>
              </a:defRPr>
            </a:lvl3pPr>
            <a:lvl4pPr lvl="3" rtl="0">
              <a:lnSpc>
                <a:spcPct val="100000"/>
              </a:lnSpc>
              <a:spcBef>
                <a:spcPts val="0"/>
              </a:spcBef>
              <a:spcAft>
                <a:spcPts val="0"/>
              </a:spcAft>
              <a:buClr>
                <a:srgbClr val="FFFFFF"/>
              </a:buClr>
              <a:buSzPts val="1000"/>
              <a:buNone/>
              <a:defRPr b="1">
                <a:solidFill>
                  <a:srgbClr val="FFFFFF"/>
                </a:solidFill>
              </a:defRPr>
            </a:lvl4pPr>
            <a:lvl5pPr lvl="4" rtl="0">
              <a:lnSpc>
                <a:spcPct val="100000"/>
              </a:lnSpc>
              <a:spcBef>
                <a:spcPts val="0"/>
              </a:spcBef>
              <a:spcAft>
                <a:spcPts val="0"/>
              </a:spcAft>
              <a:buClr>
                <a:srgbClr val="FFFFFF"/>
              </a:buClr>
              <a:buSzPts val="1000"/>
              <a:buNone/>
              <a:defRPr b="1">
                <a:solidFill>
                  <a:srgbClr val="FFFFFF"/>
                </a:solidFill>
              </a:defRPr>
            </a:lvl5pPr>
            <a:lvl6pPr lvl="5" rtl="0">
              <a:lnSpc>
                <a:spcPct val="100000"/>
              </a:lnSpc>
              <a:spcBef>
                <a:spcPts val="0"/>
              </a:spcBef>
              <a:spcAft>
                <a:spcPts val="0"/>
              </a:spcAft>
              <a:buClr>
                <a:srgbClr val="FFFFFF"/>
              </a:buClr>
              <a:buSzPts val="1000"/>
              <a:buNone/>
              <a:defRPr b="1">
                <a:solidFill>
                  <a:srgbClr val="FFFFFF"/>
                </a:solidFill>
              </a:defRPr>
            </a:lvl6pPr>
            <a:lvl7pPr lvl="6" rtl="0">
              <a:lnSpc>
                <a:spcPct val="100000"/>
              </a:lnSpc>
              <a:spcBef>
                <a:spcPts val="0"/>
              </a:spcBef>
              <a:spcAft>
                <a:spcPts val="0"/>
              </a:spcAft>
              <a:buClr>
                <a:srgbClr val="FFFFFF"/>
              </a:buClr>
              <a:buSzPts val="1000"/>
              <a:buNone/>
              <a:defRPr b="1">
                <a:solidFill>
                  <a:srgbClr val="FFFFFF"/>
                </a:solidFill>
              </a:defRPr>
            </a:lvl7pPr>
            <a:lvl8pPr lvl="7" rtl="0">
              <a:lnSpc>
                <a:spcPct val="100000"/>
              </a:lnSpc>
              <a:spcBef>
                <a:spcPts val="0"/>
              </a:spcBef>
              <a:spcAft>
                <a:spcPts val="0"/>
              </a:spcAft>
              <a:buClr>
                <a:srgbClr val="FFFFFF"/>
              </a:buClr>
              <a:buSzPts val="1000"/>
              <a:buNone/>
              <a:defRPr b="1">
                <a:solidFill>
                  <a:srgbClr val="FFFFFF"/>
                </a:solidFill>
              </a:defRPr>
            </a:lvl8pPr>
            <a:lvl9pPr lvl="8" rtl="0">
              <a:lnSpc>
                <a:spcPct val="100000"/>
              </a:lnSpc>
              <a:spcBef>
                <a:spcPts val="0"/>
              </a:spcBef>
              <a:spcAft>
                <a:spcPts val="0"/>
              </a:spcAft>
              <a:buClr>
                <a:srgbClr val="FFFFFF"/>
              </a:buClr>
              <a:buSzPts val="1000"/>
              <a:buNone/>
              <a:defRPr b="1">
                <a:solidFill>
                  <a:srgbClr val="FFFFFF"/>
                </a:solidFill>
              </a:defRPr>
            </a:lvl9pPr>
          </a:lstStyle>
          <a:p>
            <a:r>
              <a:rPr lang="en-US"/>
              <a:t>Click to edit Master subtitle style</a:t>
            </a:r>
            <a:endParaRPr/>
          </a:p>
        </p:txBody>
      </p:sp>
      <p:cxnSp>
        <p:nvCxnSpPr>
          <p:cNvPr id="12" name="Straight Connector 11">
            <a:extLst>
              <a:ext uri="{FF2B5EF4-FFF2-40B4-BE49-F238E27FC236}">
                <a16:creationId xmlns:a16="http://schemas.microsoft.com/office/drawing/2014/main" id="{429C2072-EE2B-A064-5CA2-6097546F935A}"/>
              </a:ext>
            </a:extLst>
          </p:cNvPr>
          <p:cNvCxnSpPr>
            <a:cxnSpLocks/>
          </p:cNvCxnSpPr>
          <p:nvPr/>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Logo, icon&#10;&#10;Description automatically generated">
            <a:extLst>
              <a:ext uri="{FF2B5EF4-FFF2-40B4-BE49-F238E27FC236}">
                <a16:creationId xmlns:a16="http://schemas.microsoft.com/office/drawing/2014/main" id="{13AD0A56-54F9-2F78-1258-F961036731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47040"/>
            <a:ext cx="1219200" cy="518808"/>
          </a:xfrm>
          <a:prstGeom prst="rect">
            <a:avLst/>
          </a:prstGeom>
        </p:spPr>
      </p:pic>
      <p:sp>
        <p:nvSpPr>
          <p:cNvPr id="14" name="TextBox 13">
            <a:extLst>
              <a:ext uri="{FF2B5EF4-FFF2-40B4-BE49-F238E27FC236}">
                <a16:creationId xmlns:a16="http://schemas.microsoft.com/office/drawing/2014/main" id="{D439B148-E719-27C3-3403-978BEDC13EC0}"/>
              </a:ext>
            </a:extLst>
          </p:cNvPr>
          <p:cNvSpPr txBox="1"/>
          <p:nvPr/>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748933902"/>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vider - White/photo" preserve="1">
  <p:cSld name="Divider - White/photo">
    <p:bg>
      <p:bgPr>
        <a:solidFill>
          <a:srgbClr val="000000"/>
        </a:solidFill>
        <a:effectLst/>
      </p:bgPr>
    </p:bg>
    <p:spTree>
      <p:nvGrpSpPr>
        <p:cNvPr id="1" name="Shape 245"/>
        <p:cNvGrpSpPr/>
        <p:nvPr/>
      </p:nvGrpSpPr>
      <p:grpSpPr>
        <a:xfrm>
          <a:off x="0" y="0"/>
          <a:ext cx="0" cy="0"/>
          <a:chOff x="0" y="0"/>
          <a:chExt cx="0" cy="0"/>
        </a:xfrm>
      </p:grpSpPr>
      <p:sp>
        <p:nvSpPr>
          <p:cNvPr id="12" name="Rectangle 1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pic>
        <p:nvPicPr>
          <p:cNvPr id="13" name="Picture 12"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835"/>
            <a:ext cx="6289924" cy="6800329"/>
          </a:xfrm>
          <a:prstGeom prst="rect">
            <a:avLst/>
          </a:prstGeom>
        </p:spPr>
      </p:pic>
      <p:sp>
        <p:nvSpPr>
          <p:cNvPr id="249" name="Google Shape;249;p28"/>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algn="r" rtl="0">
              <a:buNone/>
              <a:defRPr sz="1333">
                <a:solidFill>
                  <a:schemeClr val="bg1"/>
                </a:solidFill>
                <a:latin typeface="Avenir Next LT Pro" panose="020B0504020202020204" pitchFamily="34" charset="0"/>
                <a:ea typeface="Avenir Next LT Pro" panose="020B0504020202020204" pitchFamily="34" charset="0"/>
                <a:cs typeface="Avenir Next LT Pro" panose="020B0504020202020204" pitchFamily="34" charset="0"/>
                <a:sym typeface="Montserrat Light"/>
              </a:defRPr>
            </a:lvl1pPr>
            <a:lvl2pPr lvl="1" algn="r" rtl="0">
              <a:buNone/>
              <a:defRPr sz="1333">
                <a:latin typeface="Montserrat Light"/>
                <a:ea typeface="Montserrat Light"/>
                <a:cs typeface="Montserrat Light"/>
                <a:sym typeface="Montserrat Light"/>
              </a:defRPr>
            </a:lvl2pPr>
            <a:lvl3pPr lvl="2" algn="r" rtl="0">
              <a:buNone/>
              <a:defRPr sz="1333">
                <a:latin typeface="Montserrat Light"/>
                <a:ea typeface="Montserrat Light"/>
                <a:cs typeface="Montserrat Light"/>
                <a:sym typeface="Montserrat Light"/>
              </a:defRPr>
            </a:lvl3pPr>
            <a:lvl4pPr lvl="3" algn="r" rtl="0">
              <a:buNone/>
              <a:defRPr sz="1333">
                <a:latin typeface="Montserrat Light"/>
                <a:ea typeface="Montserrat Light"/>
                <a:cs typeface="Montserrat Light"/>
                <a:sym typeface="Montserrat Light"/>
              </a:defRPr>
            </a:lvl4pPr>
            <a:lvl5pPr lvl="4" algn="r" rtl="0">
              <a:buNone/>
              <a:defRPr sz="1333">
                <a:latin typeface="Montserrat Light"/>
                <a:ea typeface="Montserrat Light"/>
                <a:cs typeface="Montserrat Light"/>
                <a:sym typeface="Montserrat Light"/>
              </a:defRPr>
            </a:lvl5pPr>
            <a:lvl6pPr lvl="5" algn="r" rtl="0">
              <a:buNone/>
              <a:defRPr sz="1333">
                <a:latin typeface="Montserrat Light"/>
                <a:ea typeface="Montserrat Light"/>
                <a:cs typeface="Montserrat Light"/>
                <a:sym typeface="Montserrat Light"/>
              </a:defRPr>
            </a:lvl6pPr>
            <a:lvl7pPr lvl="6" algn="r" rtl="0">
              <a:buNone/>
              <a:defRPr sz="1333">
                <a:latin typeface="Montserrat Light"/>
                <a:ea typeface="Montserrat Light"/>
                <a:cs typeface="Montserrat Light"/>
                <a:sym typeface="Montserrat Light"/>
              </a:defRPr>
            </a:lvl7pPr>
            <a:lvl8pPr lvl="7" algn="r" rtl="0">
              <a:buNone/>
              <a:defRPr sz="1333">
                <a:latin typeface="Montserrat Light"/>
                <a:ea typeface="Montserrat Light"/>
                <a:cs typeface="Montserrat Light"/>
                <a:sym typeface="Montserrat Light"/>
              </a:defRPr>
            </a:lvl8pPr>
            <a:lvl9pPr lvl="8" algn="r" rtl="0">
              <a:buNone/>
              <a:defRPr sz="1333">
                <a:latin typeface="Montserrat Light"/>
                <a:ea typeface="Montserrat Light"/>
                <a:cs typeface="Montserrat Light"/>
                <a:sym typeface="Montserrat Light"/>
              </a:defRPr>
            </a:lvl9pPr>
          </a:lstStyle>
          <a:p>
            <a:fld id="{00000000-1234-1234-1234-123412341234}" type="slidenum">
              <a:rPr lang="en" smtClean="0"/>
              <a:pPr/>
              <a:t>‹#›</a:t>
            </a:fld>
            <a:endParaRPr lang="en"/>
          </a:p>
        </p:txBody>
      </p:sp>
      <p:sp>
        <p:nvSpPr>
          <p:cNvPr id="251" name="Google Shape;251;p28"/>
          <p:cNvSpPr txBox="1">
            <a:spLocks noGrp="1"/>
          </p:cNvSpPr>
          <p:nvPr>
            <p:ph type="ctrTitle"/>
          </p:nvPr>
        </p:nvSpPr>
        <p:spPr>
          <a:xfrm>
            <a:off x="472867" y="2159467"/>
            <a:ext cx="5255200" cy="21040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chemeClr val="bg1"/>
                </a:solidFill>
                <a:latin typeface="+mn-lt"/>
                <a:ea typeface="Avenir Next LT Pro" panose="020B0504020202020204" pitchFamily="34" charset="0"/>
                <a:cs typeface="Avenir Next LT Pro" panose="020B0504020202020204" pitchFamily="34" charset="0"/>
                <a:sym typeface="Montserrat"/>
              </a:defRPr>
            </a:lvl1pPr>
            <a:lvl2pPr lvl="1" algn="ctr" rtl="0">
              <a:spcBef>
                <a:spcPts val="0"/>
              </a:spcBef>
              <a:spcAft>
                <a:spcPts val="0"/>
              </a:spcAft>
              <a:buClr>
                <a:srgbClr val="FFFFFF"/>
              </a:buClr>
              <a:buSzPts val="3000"/>
              <a:buNone/>
              <a:defRPr sz="4000">
                <a:solidFill>
                  <a:srgbClr val="FFFFFF"/>
                </a:solidFill>
              </a:defRPr>
            </a:lvl2pPr>
            <a:lvl3pPr lvl="2" algn="ctr" rtl="0">
              <a:spcBef>
                <a:spcPts val="0"/>
              </a:spcBef>
              <a:spcAft>
                <a:spcPts val="0"/>
              </a:spcAft>
              <a:buClr>
                <a:srgbClr val="FFFFFF"/>
              </a:buClr>
              <a:buSzPts val="3000"/>
              <a:buNone/>
              <a:defRPr sz="4000">
                <a:solidFill>
                  <a:srgbClr val="FFFFFF"/>
                </a:solidFill>
              </a:defRPr>
            </a:lvl3pPr>
            <a:lvl4pPr lvl="3" algn="ctr" rtl="0">
              <a:spcBef>
                <a:spcPts val="0"/>
              </a:spcBef>
              <a:spcAft>
                <a:spcPts val="0"/>
              </a:spcAft>
              <a:buClr>
                <a:srgbClr val="FFFFFF"/>
              </a:buClr>
              <a:buSzPts val="3000"/>
              <a:buNone/>
              <a:defRPr sz="4000">
                <a:solidFill>
                  <a:srgbClr val="FFFFFF"/>
                </a:solidFill>
              </a:defRPr>
            </a:lvl4pPr>
            <a:lvl5pPr lvl="4" algn="ctr" rtl="0">
              <a:spcBef>
                <a:spcPts val="0"/>
              </a:spcBef>
              <a:spcAft>
                <a:spcPts val="0"/>
              </a:spcAft>
              <a:buClr>
                <a:srgbClr val="FFFFFF"/>
              </a:buClr>
              <a:buSzPts val="3000"/>
              <a:buNone/>
              <a:defRPr sz="4000">
                <a:solidFill>
                  <a:srgbClr val="FFFFFF"/>
                </a:solidFill>
              </a:defRPr>
            </a:lvl5pPr>
            <a:lvl6pPr lvl="5" algn="ctr" rtl="0">
              <a:spcBef>
                <a:spcPts val="0"/>
              </a:spcBef>
              <a:spcAft>
                <a:spcPts val="0"/>
              </a:spcAft>
              <a:buClr>
                <a:srgbClr val="FFFFFF"/>
              </a:buClr>
              <a:buSzPts val="3000"/>
              <a:buNone/>
              <a:defRPr sz="4000">
                <a:solidFill>
                  <a:srgbClr val="FFFFFF"/>
                </a:solidFill>
              </a:defRPr>
            </a:lvl6pPr>
            <a:lvl7pPr lvl="6" algn="ctr" rtl="0">
              <a:spcBef>
                <a:spcPts val="0"/>
              </a:spcBef>
              <a:spcAft>
                <a:spcPts val="0"/>
              </a:spcAft>
              <a:buClr>
                <a:srgbClr val="FFFFFF"/>
              </a:buClr>
              <a:buSzPts val="3000"/>
              <a:buNone/>
              <a:defRPr sz="4000">
                <a:solidFill>
                  <a:srgbClr val="FFFFFF"/>
                </a:solidFill>
              </a:defRPr>
            </a:lvl7pPr>
            <a:lvl8pPr lvl="7" algn="ctr" rtl="0">
              <a:spcBef>
                <a:spcPts val="0"/>
              </a:spcBef>
              <a:spcAft>
                <a:spcPts val="0"/>
              </a:spcAft>
              <a:buClr>
                <a:srgbClr val="FFFFFF"/>
              </a:buClr>
              <a:buSzPts val="3000"/>
              <a:buNone/>
              <a:defRPr sz="4000">
                <a:solidFill>
                  <a:srgbClr val="FFFFFF"/>
                </a:solidFill>
              </a:defRPr>
            </a:lvl8pPr>
            <a:lvl9pPr lvl="8" algn="ctr" rtl="0">
              <a:spcBef>
                <a:spcPts val="0"/>
              </a:spcBef>
              <a:spcAft>
                <a:spcPts val="0"/>
              </a:spcAft>
              <a:buClr>
                <a:srgbClr val="FFFFFF"/>
              </a:buClr>
              <a:buSzPts val="3000"/>
              <a:buNone/>
              <a:defRPr sz="4000">
                <a:solidFill>
                  <a:srgbClr val="FFFFFF"/>
                </a:solidFill>
              </a:defRPr>
            </a:lvl9pPr>
          </a:lstStyle>
          <a:p>
            <a:r>
              <a:rPr lang="en-US"/>
              <a:t>Click to edit Master title style</a:t>
            </a:r>
            <a:endParaRPr dirty="0"/>
          </a:p>
        </p:txBody>
      </p:sp>
      <p:cxnSp>
        <p:nvCxnSpPr>
          <p:cNvPr id="14" name="Straight Connector 13">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6" name="Picture 15">
            <a:extLst>
              <a:ext uri="{FF2B5EF4-FFF2-40B4-BE49-F238E27FC236}">
                <a16:creationId xmlns:a16="http://schemas.microsoft.com/office/drawing/2014/main" id="{CA06910C-3278-EC18-6D25-71265FCA2A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59628246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nside - Black/title/body text" preserve="1">
  <p:cSld name="Inside - Black/title/body text">
    <p:bg>
      <p:bgPr>
        <a:solidFill>
          <a:srgbClr val="000000"/>
        </a:solidFill>
        <a:effectLst/>
      </p:bgPr>
    </p:bg>
    <p:spTree>
      <p:nvGrpSpPr>
        <p:cNvPr id="1" name="Shape 73"/>
        <p:cNvGrpSpPr/>
        <p:nvPr/>
      </p:nvGrpSpPr>
      <p:grpSpPr>
        <a:xfrm>
          <a:off x="0" y="0"/>
          <a:ext cx="0" cy="0"/>
          <a:chOff x="0" y="0"/>
          <a:chExt cx="0" cy="0"/>
        </a:xfrm>
      </p:grpSpPr>
      <p:sp>
        <p:nvSpPr>
          <p:cNvPr id="9" name="Rectangle 8">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75" name="Google Shape;75;p8"/>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667">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76" name="Google Shape;76;p8"/>
          <p:cNvSpPr txBox="1">
            <a:spLocks noGrp="1"/>
          </p:cNvSpPr>
          <p:nvPr>
            <p:ph type="body" idx="1"/>
          </p:nvPr>
        </p:nvSpPr>
        <p:spPr>
          <a:xfrm>
            <a:off x="472867" y="1536633"/>
            <a:ext cx="11246400" cy="4555200"/>
          </a:xfrm>
          <a:prstGeom prst="rect">
            <a:avLst/>
          </a:prstGeom>
        </p:spPr>
        <p:txBody>
          <a:bodyPr spcFirstLastPara="1" wrap="square" lIns="0" tIns="91425" rIns="0" bIns="91425" anchor="t" anchorCtr="0">
            <a:noAutofit/>
          </a:bodyPr>
          <a:lstStyle>
            <a:lvl1pPr marL="365751" lvl="0" indent="-365751" rtl="0">
              <a:spcBef>
                <a:spcPts val="0"/>
              </a:spcBef>
              <a:spcAft>
                <a:spcPts val="0"/>
              </a:spcAft>
              <a:buClr>
                <a:srgbClr val="FFFFFF"/>
              </a:buClr>
              <a:buSzPts val="1300"/>
              <a:buChar char="■"/>
              <a:defRPr>
                <a:solidFill>
                  <a:srgbClr val="FFFFFF"/>
                </a:solidFill>
                <a:latin typeface="+mn-lt"/>
              </a:defRPr>
            </a:lvl1pPr>
            <a:lvl2pPr marL="1219170" lvl="1" indent="-406390" rtl="0">
              <a:spcBef>
                <a:spcPts val="2133"/>
              </a:spcBef>
              <a:spcAft>
                <a:spcPts val="0"/>
              </a:spcAft>
              <a:buClr>
                <a:srgbClr val="FFFFFF"/>
              </a:buClr>
              <a:buSzPts val="1200"/>
              <a:buChar char="⎼"/>
              <a:defRPr>
                <a:solidFill>
                  <a:srgbClr val="FFFFFF"/>
                </a:solidFill>
              </a:defRPr>
            </a:lvl2pPr>
            <a:lvl3pPr marL="1828754" lvl="2" indent="-389457" rtl="0">
              <a:spcBef>
                <a:spcPts val="2133"/>
              </a:spcBef>
              <a:spcAft>
                <a:spcPts val="0"/>
              </a:spcAft>
              <a:buClr>
                <a:srgbClr val="FFFFFF"/>
              </a:buClr>
              <a:buSzPts val="1000"/>
              <a:buChar char="○"/>
              <a:defRPr>
                <a:solidFill>
                  <a:srgbClr val="FFFFFF"/>
                </a:solidFill>
              </a:defRPr>
            </a:lvl3pPr>
            <a:lvl4pPr marL="2438339" lvl="3" indent="-389457" rtl="0">
              <a:spcBef>
                <a:spcPts val="2133"/>
              </a:spcBef>
              <a:spcAft>
                <a:spcPts val="0"/>
              </a:spcAft>
              <a:buClr>
                <a:srgbClr val="FFFFFF"/>
              </a:buClr>
              <a:buSzPts val="1000"/>
              <a:buChar char="■"/>
              <a:defRPr>
                <a:solidFill>
                  <a:srgbClr val="FFFFFF"/>
                </a:solidFill>
              </a:defRPr>
            </a:lvl4pPr>
            <a:lvl5pPr marL="3047924" lvl="4" indent="-389457" rtl="0">
              <a:spcBef>
                <a:spcPts val="2133"/>
              </a:spcBef>
              <a:spcAft>
                <a:spcPts val="0"/>
              </a:spcAft>
              <a:buClr>
                <a:srgbClr val="FFFFFF"/>
              </a:buClr>
              <a:buSzPts val="1000"/>
              <a:buChar char="⎼"/>
              <a:defRPr>
                <a:solidFill>
                  <a:srgbClr val="FFFFFF"/>
                </a:solidFill>
              </a:defRPr>
            </a:lvl5pPr>
            <a:lvl6pPr marL="3657509" lvl="5" indent="-389457" rtl="0">
              <a:spcBef>
                <a:spcPts val="2133"/>
              </a:spcBef>
              <a:spcAft>
                <a:spcPts val="0"/>
              </a:spcAft>
              <a:buClr>
                <a:srgbClr val="FFFFFF"/>
              </a:buClr>
              <a:buSzPts val="1000"/>
              <a:buChar char="○"/>
              <a:defRPr>
                <a:solidFill>
                  <a:srgbClr val="FFFFFF"/>
                </a:solidFill>
              </a:defRPr>
            </a:lvl6pPr>
            <a:lvl7pPr marL="4267093" lvl="6" indent="-389457" rtl="0">
              <a:spcBef>
                <a:spcPts val="2133"/>
              </a:spcBef>
              <a:spcAft>
                <a:spcPts val="0"/>
              </a:spcAft>
              <a:buClr>
                <a:srgbClr val="FFFFFF"/>
              </a:buClr>
              <a:buSzPts val="1000"/>
              <a:buChar char="■"/>
              <a:defRPr>
                <a:solidFill>
                  <a:srgbClr val="FFFFFF"/>
                </a:solidFill>
              </a:defRPr>
            </a:lvl7pPr>
            <a:lvl8pPr marL="4876678" lvl="7" indent="-389457" rtl="0">
              <a:spcBef>
                <a:spcPts val="2133"/>
              </a:spcBef>
              <a:spcAft>
                <a:spcPts val="0"/>
              </a:spcAft>
              <a:buClr>
                <a:srgbClr val="FFFFFF"/>
              </a:buClr>
              <a:buSzPts val="1000"/>
              <a:buChar char="⎼"/>
              <a:defRPr>
                <a:solidFill>
                  <a:srgbClr val="FFFFFF"/>
                </a:solidFill>
              </a:defRPr>
            </a:lvl8pPr>
            <a:lvl9pPr marL="5486263" lvl="8" indent="-389457" rtl="0">
              <a:spcBef>
                <a:spcPts val="2133"/>
              </a:spcBef>
              <a:spcAft>
                <a:spcPts val="2133"/>
              </a:spcAft>
              <a:buClr>
                <a:srgbClr val="FFFFFF"/>
              </a:buClr>
              <a:buSzPts val="1000"/>
              <a:buChar char="○"/>
              <a:defRPr>
                <a:solidFill>
                  <a:srgbClr val="FFFFFF"/>
                </a:solidFill>
              </a:defRPr>
            </a:lvl9pPr>
          </a:lstStyle>
          <a:p>
            <a:pPr lvl="0"/>
            <a:r>
              <a:rPr lang="en-US"/>
              <a:t>Click to edit Master text styles</a:t>
            </a:r>
          </a:p>
        </p:txBody>
      </p:sp>
      <p:sp>
        <p:nvSpPr>
          <p:cNvPr id="78" name="Google Shape;78;p8"/>
          <p:cNvSpPr txBox="1">
            <a:spLocks noGrp="1"/>
          </p:cNvSpPr>
          <p:nvPr>
            <p:ph type="subTitle" idx="2"/>
          </p:nvPr>
        </p:nvSpPr>
        <p:spPr>
          <a:xfrm>
            <a:off x="472867" y="827400"/>
            <a:ext cx="11246400" cy="512400"/>
          </a:xfrm>
          <a:prstGeom prst="rect">
            <a:avLst/>
          </a:prstGeom>
        </p:spPr>
        <p:txBody>
          <a:bodyPr spcFirstLastPara="1" wrap="square" lIns="0" tIns="91425" rIns="0" bIns="91425" anchor="t" anchorCtr="0">
            <a:noAutofit/>
          </a:bodyPr>
          <a:lstStyle>
            <a:lvl1pPr marL="414856" lvl="0" indent="-414856" rtl="0">
              <a:lnSpc>
                <a:spcPct val="100000"/>
              </a:lnSpc>
              <a:spcBef>
                <a:spcPts val="0"/>
              </a:spcBef>
              <a:spcAft>
                <a:spcPts val="0"/>
              </a:spcAft>
              <a:buClr>
                <a:schemeClr val="accent5"/>
              </a:buClr>
              <a:buSzPts val="1500"/>
              <a:buNone/>
              <a:defRPr sz="2000">
                <a:solidFill>
                  <a:schemeClr val="bg2">
                    <a:lumMod val="40000"/>
                    <a:lumOff val="60000"/>
                  </a:schemeClr>
                </a:solidFill>
                <a:latin typeface="+mn-lt"/>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a:p>
        </p:txBody>
      </p:sp>
      <p:sp>
        <p:nvSpPr>
          <p:cNvPr id="80" name="Google Shape;80;p8"/>
          <p:cNvSpPr txBox="1">
            <a:spLocks noGrp="1"/>
          </p:cNvSpPr>
          <p:nvPr>
            <p:ph type="subTitle" idx="3"/>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a:p>
        </p:txBody>
      </p:sp>
      <p:sp>
        <p:nvSpPr>
          <p:cNvPr id="10" name="Slide Number Placeholder 1">
            <a:extLst>
              <a:ext uri="{FF2B5EF4-FFF2-40B4-BE49-F238E27FC236}">
                <a16:creationId xmlns:a16="http://schemas.microsoft.com/office/drawing/2014/main" id="{4A5397F1-019C-45FF-B634-933D0BE78327}"/>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35005572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Inside - Black blank" preserve="1">
  <p:cSld name="Inside - Black blank">
    <p:bg>
      <p:bgPr>
        <a:solidFill>
          <a:srgbClr val="000000"/>
        </a:solidFill>
        <a:effectLst/>
      </p:bgPr>
    </p:bg>
    <p:spTree>
      <p:nvGrpSpPr>
        <p:cNvPr id="1" name="Shape 270"/>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271" name="Google Shape;271;p31"/>
          <p:cNvSpPr txBox="1">
            <a:spLocks noGrp="1"/>
          </p:cNvSpPr>
          <p:nvPr>
            <p:ph type="sldNum" idx="12"/>
          </p:nvPr>
        </p:nvSpPr>
        <p:spPr>
          <a:xfrm>
            <a:off x="11195011" y="6333189"/>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latin typeface="Avenir Next LT Pro" panose="020B0504020202020204" pitchFamily="34" charset="0"/>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 smtClean="0"/>
              <a:pPr/>
              <a:t>‹#›</a:t>
            </a:fld>
            <a:endParaRPr lang="en">
              <a:latin typeface="Avenir Next LT Pro" panose="020B0504020202020204" pitchFamily="34" charset="0"/>
            </a:endParaRPr>
          </a:p>
        </p:txBody>
      </p:sp>
      <p:sp>
        <p:nvSpPr>
          <p:cNvPr id="273" name="Google Shape;273;p31"/>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cxnSp>
        <p:nvCxnSpPr>
          <p:cNvPr id="6" name="Straight Connector 5">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8" name="Picture 7">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57917777"/>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Inside - Black/title only" preserve="1">
  <p:cSld name="Inside - Black/title only">
    <p:bg>
      <p:bgPr>
        <a:solidFill>
          <a:srgbClr val="000000"/>
        </a:solidFill>
        <a:effectLst/>
      </p:bgPr>
    </p:bg>
    <p:spTree>
      <p:nvGrpSpPr>
        <p:cNvPr id="1" name="Shape 89"/>
        <p:cNvGrpSpPr/>
        <p:nvPr/>
      </p:nvGrpSpPr>
      <p:grpSpPr>
        <a:xfrm>
          <a:off x="0" y="0"/>
          <a:ext cx="0" cy="0"/>
          <a:chOff x="0" y="0"/>
          <a:chExt cx="0" cy="0"/>
        </a:xfrm>
      </p:grpSpPr>
      <p:sp>
        <p:nvSpPr>
          <p:cNvPr id="7" name="Rectangle 6">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3" name="Google Shape;93;p10"/>
          <p:cNvSpPr txBox="1">
            <a:spLocks noGrp="1"/>
          </p:cNvSpPr>
          <p:nvPr>
            <p:ph type="subTitle" idx="1"/>
          </p:nvPr>
        </p:nvSpPr>
        <p:spPr>
          <a:xfrm>
            <a:off x="472867" y="6476016"/>
            <a:ext cx="10878800" cy="2464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8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800">
                <a:solidFill>
                  <a:schemeClr val="accent5"/>
                </a:solidFill>
              </a:defRPr>
            </a:lvl2pPr>
            <a:lvl3pPr lvl="2" rtl="0">
              <a:lnSpc>
                <a:spcPct val="100000"/>
              </a:lnSpc>
              <a:spcBef>
                <a:spcPts val="0"/>
              </a:spcBef>
              <a:spcAft>
                <a:spcPts val="0"/>
              </a:spcAft>
              <a:buClr>
                <a:schemeClr val="accent5"/>
              </a:buClr>
              <a:buSzPts val="600"/>
              <a:buNone/>
              <a:defRPr sz="800">
                <a:solidFill>
                  <a:schemeClr val="accent5"/>
                </a:solidFill>
              </a:defRPr>
            </a:lvl3pPr>
            <a:lvl4pPr lvl="3" rtl="0">
              <a:lnSpc>
                <a:spcPct val="100000"/>
              </a:lnSpc>
              <a:spcBef>
                <a:spcPts val="0"/>
              </a:spcBef>
              <a:spcAft>
                <a:spcPts val="0"/>
              </a:spcAft>
              <a:buClr>
                <a:schemeClr val="accent5"/>
              </a:buClr>
              <a:buSzPts val="600"/>
              <a:buNone/>
              <a:defRPr sz="800">
                <a:solidFill>
                  <a:schemeClr val="accent5"/>
                </a:solidFill>
              </a:defRPr>
            </a:lvl4pPr>
            <a:lvl5pPr lvl="4" rtl="0">
              <a:lnSpc>
                <a:spcPct val="100000"/>
              </a:lnSpc>
              <a:spcBef>
                <a:spcPts val="0"/>
              </a:spcBef>
              <a:spcAft>
                <a:spcPts val="0"/>
              </a:spcAft>
              <a:buClr>
                <a:schemeClr val="accent5"/>
              </a:buClr>
              <a:buSzPts val="600"/>
              <a:buNone/>
              <a:defRPr sz="800">
                <a:solidFill>
                  <a:schemeClr val="accent5"/>
                </a:solidFill>
              </a:defRPr>
            </a:lvl5pPr>
            <a:lvl6pPr lvl="5" rtl="0">
              <a:lnSpc>
                <a:spcPct val="100000"/>
              </a:lnSpc>
              <a:spcBef>
                <a:spcPts val="0"/>
              </a:spcBef>
              <a:spcAft>
                <a:spcPts val="0"/>
              </a:spcAft>
              <a:buClr>
                <a:schemeClr val="accent5"/>
              </a:buClr>
              <a:buSzPts val="600"/>
              <a:buNone/>
              <a:defRPr sz="800">
                <a:solidFill>
                  <a:schemeClr val="accent5"/>
                </a:solidFill>
              </a:defRPr>
            </a:lvl6pPr>
            <a:lvl7pPr lvl="6" rtl="0">
              <a:lnSpc>
                <a:spcPct val="100000"/>
              </a:lnSpc>
              <a:spcBef>
                <a:spcPts val="0"/>
              </a:spcBef>
              <a:spcAft>
                <a:spcPts val="0"/>
              </a:spcAft>
              <a:buClr>
                <a:schemeClr val="accent5"/>
              </a:buClr>
              <a:buSzPts val="600"/>
              <a:buNone/>
              <a:defRPr sz="800">
                <a:solidFill>
                  <a:schemeClr val="accent5"/>
                </a:solidFill>
              </a:defRPr>
            </a:lvl7pPr>
            <a:lvl8pPr lvl="7" rtl="0">
              <a:lnSpc>
                <a:spcPct val="100000"/>
              </a:lnSpc>
              <a:spcBef>
                <a:spcPts val="0"/>
              </a:spcBef>
              <a:spcAft>
                <a:spcPts val="0"/>
              </a:spcAft>
              <a:buClr>
                <a:schemeClr val="accent5"/>
              </a:buClr>
              <a:buSzPts val="600"/>
              <a:buNone/>
              <a:defRPr sz="800">
                <a:solidFill>
                  <a:schemeClr val="accent5"/>
                </a:solidFill>
              </a:defRPr>
            </a:lvl8pPr>
            <a:lvl9pPr lvl="8" rtl="0">
              <a:lnSpc>
                <a:spcPct val="100000"/>
              </a:lnSpc>
              <a:spcBef>
                <a:spcPts val="0"/>
              </a:spcBef>
              <a:spcAft>
                <a:spcPts val="0"/>
              </a:spcAft>
              <a:buClr>
                <a:schemeClr val="accent5"/>
              </a:buClr>
              <a:buSzPts val="600"/>
              <a:buNone/>
              <a:defRPr sz="800">
                <a:solidFill>
                  <a:schemeClr val="accent5"/>
                </a:solidFill>
              </a:defRPr>
            </a:lvl9pPr>
          </a:lstStyle>
          <a:p>
            <a:r>
              <a:rPr lang="en-US"/>
              <a:t>Click to edit Master subtitle style</a:t>
            </a:r>
            <a:endParaRPr dirty="0"/>
          </a:p>
        </p:txBody>
      </p:sp>
      <p:sp>
        <p:nvSpPr>
          <p:cNvPr id="94" name="Google Shape;94;p10"/>
          <p:cNvSpPr txBox="1">
            <a:spLocks noGrp="1"/>
          </p:cNvSpPr>
          <p:nvPr>
            <p:ph type="title"/>
          </p:nvPr>
        </p:nvSpPr>
        <p:spPr>
          <a:xfrm>
            <a:off x="472867" y="390167"/>
            <a:ext cx="11246400" cy="5248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sz="2400">
                <a:solidFill>
                  <a:srgbClr val="FFFFFF"/>
                </a:solidFill>
                <a:latin typeface="+mn-lt"/>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r>
              <a:rPr lang="en-US"/>
              <a:t>Click to edit Master title style</a:t>
            </a:r>
            <a:endParaRPr dirty="0"/>
          </a:p>
        </p:txBody>
      </p:sp>
      <p:sp>
        <p:nvSpPr>
          <p:cNvPr id="9" name="Slide Number Placeholder 1">
            <a:extLst>
              <a:ext uri="{FF2B5EF4-FFF2-40B4-BE49-F238E27FC236}">
                <a16:creationId xmlns:a16="http://schemas.microsoft.com/office/drawing/2014/main" id="{000BDBC4-3F02-409D-A9BB-6FD11DAF8DC4}"/>
              </a:ext>
            </a:extLst>
          </p:cNvPr>
          <p:cNvSpPr txBox="1">
            <a:spLocks/>
          </p:cNvSpPr>
          <p:nvPr/>
        </p:nvSpPr>
        <p:spPr>
          <a:xfrm>
            <a:off x="8976067" y="6412498"/>
            <a:ext cx="2743200" cy="366183"/>
          </a:xfrm>
          <a:prstGeom prst="rect">
            <a:avLst/>
          </a:prstGeom>
        </p:spPr>
        <p:txBody>
          <a:bodyPr vert="horz" lIns="0" tIns="60960" rIns="0" bIns="6096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z="1333" smtClean="0">
                <a:solidFill>
                  <a:schemeClr val="bg1"/>
                </a:solidFill>
              </a:rPr>
              <a:pPr/>
              <a:t>‹#›</a:t>
            </a:fld>
            <a:endParaRPr lang="en-PH" sz="1333" dirty="0">
              <a:solidFill>
                <a:schemeClr val="bg1"/>
              </a:solidFill>
            </a:endParaRPr>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13736159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ide - black w/ chart" preserve="1">
  <p:cSld name="Inside - black w/ chart">
    <p:bg>
      <p:bgPr>
        <a:solidFill>
          <a:srgbClr val="000000"/>
        </a:solidFill>
        <a:effectLst/>
      </p:bgPr>
    </p:bg>
    <p:spTree>
      <p:nvGrpSpPr>
        <p:cNvPr id="1" name="Shape 29"/>
        <p:cNvGrpSpPr/>
        <p:nvPr/>
      </p:nvGrpSpPr>
      <p:grpSpPr>
        <a:xfrm>
          <a:off x="0" y="0"/>
          <a:ext cx="0" cy="0"/>
          <a:chOff x="0" y="0"/>
          <a:chExt cx="0" cy="0"/>
        </a:xfrm>
      </p:grpSpPr>
      <p:sp>
        <p:nvSpPr>
          <p:cNvPr id="10" name="Rectangle 9">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31" name="Google Shape;31;p3"/>
          <p:cNvSpPr txBox="1">
            <a:spLocks noGrp="1"/>
          </p:cNvSpPr>
          <p:nvPr>
            <p:ph type="ctrTitle"/>
          </p:nvPr>
        </p:nvSpPr>
        <p:spPr>
          <a:xfrm>
            <a:off x="458167" y="458433"/>
            <a:ext cx="11275200" cy="458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Font typeface="Montserrat"/>
              <a:buNone/>
              <a:defRPr sz="2400" b="1">
                <a:solidFill>
                  <a:schemeClr val="lt1"/>
                </a:solidFill>
                <a:latin typeface="+mn-lt"/>
                <a:ea typeface="Avenir"/>
                <a:cs typeface="Avenir"/>
                <a:sym typeface="Avenir"/>
              </a:defRPr>
            </a:lvl1pPr>
            <a:lvl2pPr lvl="1" algn="ctr">
              <a:lnSpc>
                <a:spcPct val="100000"/>
              </a:lnSpc>
              <a:spcBef>
                <a:spcPts val="0"/>
              </a:spcBef>
              <a:spcAft>
                <a:spcPts val="0"/>
              </a:spcAft>
              <a:buClr>
                <a:schemeClr val="lt1"/>
              </a:buClr>
              <a:buSzPts val="2000"/>
              <a:buNone/>
              <a:defRPr sz="2667">
                <a:solidFill>
                  <a:schemeClr val="lt1"/>
                </a:solidFill>
              </a:defRPr>
            </a:lvl2pPr>
            <a:lvl3pPr lvl="2" algn="ctr">
              <a:lnSpc>
                <a:spcPct val="100000"/>
              </a:lnSpc>
              <a:spcBef>
                <a:spcPts val="0"/>
              </a:spcBef>
              <a:spcAft>
                <a:spcPts val="0"/>
              </a:spcAft>
              <a:buClr>
                <a:schemeClr val="lt1"/>
              </a:buClr>
              <a:buSzPts val="2000"/>
              <a:buNone/>
              <a:defRPr sz="2667">
                <a:solidFill>
                  <a:schemeClr val="lt1"/>
                </a:solidFill>
              </a:defRPr>
            </a:lvl3pPr>
            <a:lvl4pPr lvl="3" algn="ctr">
              <a:lnSpc>
                <a:spcPct val="100000"/>
              </a:lnSpc>
              <a:spcBef>
                <a:spcPts val="0"/>
              </a:spcBef>
              <a:spcAft>
                <a:spcPts val="0"/>
              </a:spcAft>
              <a:buClr>
                <a:schemeClr val="lt1"/>
              </a:buClr>
              <a:buSzPts val="2000"/>
              <a:buNone/>
              <a:defRPr sz="2667">
                <a:solidFill>
                  <a:schemeClr val="lt1"/>
                </a:solidFill>
              </a:defRPr>
            </a:lvl4pPr>
            <a:lvl5pPr lvl="4" algn="ctr">
              <a:lnSpc>
                <a:spcPct val="100000"/>
              </a:lnSpc>
              <a:spcBef>
                <a:spcPts val="0"/>
              </a:spcBef>
              <a:spcAft>
                <a:spcPts val="0"/>
              </a:spcAft>
              <a:buClr>
                <a:schemeClr val="lt1"/>
              </a:buClr>
              <a:buSzPts val="2000"/>
              <a:buNone/>
              <a:defRPr sz="2667">
                <a:solidFill>
                  <a:schemeClr val="lt1"/>
                </a:solidFill>
              </a:defRPr>
            </a:lvl5pPr>
            <a:lvl6pPr lvl="5" algn="ctr">
              <a:lnSpc>
                <a:spcPct val="100000"/>
              </a:lnSpc>
              <a:spcBef>
                <a:spcPts val="0"/>
              </a:spcBef>
              <a:spcAft>
                <a:spcPts val="0"/>
              </a:spcAft>
              <a:buClr>
                <a:schemeClr val="lt1"/>
              </a:buClr>
              <a:buSzPts val="2000"/>
              <a:buNone/>
              <a:defRPr sz="2667">
                <a:solidFill>
                  <a:schemeClr val="lt1"/>
                </a:solidFill>
              </a:defRPr>
            </a:lvl6pPr>
            <a:lvl7pPr lvl="6" algn="ctr">
              <a:lnSpc>
                <a:spcPct val="100000"/>
              </a:lnSpc>
              <a:spcBef>
                <a:spcPts val="0"/>
              </a:spcBef>
              <a:spcAft>
                <a:spcPts val="0"/>
              </a:spcAft>
              <a:buClr>
                <a:schemeClr val="lt1"/>
              </a:buClr>
              <a:buSzPts val="2000"/>
              <a:buNone/>
              <a:defRPr sz="2667">
                <a:solidFill>
                  <a:schemeClr val="lt1"/>
                </a:solidFill>
              </a:defRPr>
            </a:lvl7pPr>
            <a:lvl8pPr lvl="7" algn="ctr">
              <a:lnSpc>
                <a:spcPct val="100000"/>
              </a:lnSpc>
              <a:spcBef>
                <a:spcPts val="0"/>
              </a:spcBef>
              <a:spcAft>
                <a:spcPts val="0"/>
              </a:spcAft>
              <a:buClr>
                <a:schemeClr val="lt1"/>
              </a:buClr>
              <a:buSzPts val="2000"/>
              <a:buNone/>
              <a:defRPr sz="2667">
                <a:solidFill>
                  <a:schemeClr val="lt1"/>
                </a:solidFill>
              </a:defRPr>
            </a:lvl8pPr>
            <a:lvl9pPr lvl="8" algn="ctr">
              <a:lnSpc>
                <a:spcPct val="100000"/>
              </a:lnSpc>
              <a:spcBef>
                <a:spcPts val="0"/>
              </a:spcBef>
              <a:spcAft>
                <a:spcPts val="0"/>
              </a:spcAft>
              <a:buClr>
                <a:schemeClr val="lt1"/>
              </a:buClr>
              <a:buSzPts val="2000"/>
              <a:buNone/>
              <a:defRPr sz="2667">
                <a:solidFill>
                  <a:schemeClr val="lt1"/>
                </a:solidFill>
              </a:defRPr>
            </a:lvl9pPr>
          </a:lstStyle>
          <a:p>
            <a:r>
              <a:rPr lang="en-US"/>
              <a:t>Click to edit Master title style</a:t>
            </a:r>
            <a:endParaRPr dirty="0"/>
          </a:p>
        </p:txBody>
      </p:sp>
      <p:sp>
        <p:nvSpPr>
          <p:cNvPr id="35" name="Google Shape;35;p3"/>
          <p:cNvSpPr txBox="1">
            <a:spLocks noGrp="1"/>
          </p:cNvSpPr>
          <p:nvPr>
            <p:ph type="subTitle" idx="1"/>
          </p:nvPr>
        </p:nvSpPr>
        <p:spPr>
          <a:xfrm>
            <a:off x="458167" y="811800"/>
            <a:ext cx="11275200" cy="528000"/>
          </a:xfrm>
          <a:prstGeom prst="rect">
            <a:avLst/>
          </a:prstGeom>
          <a:noFill/>
          <a:ln>
            <a:noFill/>
          </a:ln>
        </p:spPr>
        <p:txBody>
          <a:bodyPr spcFirstLastPara="1" wrap="square" lIns="0" tIns="91425" rIns="0" bIns="91425" anchor="t" anchorCtr="0">
            <a:noAutofit/>
          </a:bodyPr>
          <a:lstStyle>
            <a:lvl1pPr lvl="0" algn="l">
              <a:lnSpc>
                <a:spcPct val="100000"/>
              </a:lnSpc>
              <a:spcBef>
                <a:spcPts val="0"/>
              </a:spcBef>
              <a:spcAft>
                <a:spcPts val="0"/>
              </a:spcAft>
              <a:buClr>
                <a:srgbClr val="666666"/>
              </a:buClr>
              <a:buSzPts val="1400"/>
              <a:buNone/>
              <a:defRPr sz="1800">
                <a:solidFill>
                  <a:schemeClr val="bg1"/>
                </a:solidFill>
                <a:latin typeface="+mn-lt"/>
                <a:ea typeface="Avenir"/>
                <a:cs typeface="Avenir"/>
                <a:sym typeface="Avenir"/>
              </a:defRPr>
            </a:lvl1pPr>
            <a:lvl2pPr lvl="1" algn="l">
              <a:lnSpc>
                <a:spcPct val="100000"/>
              </a:lnSpc>
              <a:spcBef>
                <a:spcPts val="2133"/>
              </a:spcBef>
              <a:spcAft>
                <a:spcPts val="0"/>
              </a:spcAft>
              <a:buClr>
                <a:srgbClr val="666666"/>
              </a:buClr>
              <a:buSzPts val="1400"/>
              <a:buNone/>
              <a:defRPr sz="1867">
                <a:solidFill>
                  <a:srgbClr val="666666"/>
                </a:solidFill>
              </a:defRPr>
            </a:lvl2pPr>
            <a:lvl3pPr lvl="2" algn="l">
              <a:lnSpc>
                <a:spcPct val="100000"/>
              </a:lnSpc>
              <a:spcBef>
                <a:spcPts val="2133"/>
              </a:spcBef>
              <a:spcAft>
                <a:spcPts val="0"/>
              </a:spcAft>
              <a:buClr>
                <a:srgbClr val="666666"/>
              </a:buClr>
              <a:buSzPts val="1400"/>
              <a:buNone/>
              <a:defRPr sz="1867">
                <a:solidFill>
                  <a:srgbClr val="666666"/>
                </a:solidFill>
              </a:defRPr>
            </a:lvl3pPr>
            <a:lvl4pPr lvl="3" algn="l">
              <a:lnSpc>
                <a:spcPct val="100000"/>
              </a:lnSpc>
              <a:spcBef>
                <a:spcPts val="2133"/>
              </a:spcBef>
              <a:spcAft>
                <a:spcPts val="0"/>
              </a:spcAft>
              <a:buClr>
                <a:srgbClr val="666666"/>
              </a:buClr>
              <a:buSzPts val="1400"/>
              <a:buNone/>
              <a:defRPr sz="1867">
                <a:solidFill>
                  <a:srgbClr val="666666"/>
                </a:solidFill>
              </a:defRPr>
            </a:lvl4pPr>
            <a:lvl5pPr lvl="4" algn="l">
              <a:lnSpc>
                <a:spcPct val="100000"/>
              </a:lnSpc>
              <a:spcBef>
                <a:spcPts val="2133"/>
              </a:spcBef>
              <a:spcAft>
                <a:spcPts val="0"/>
              </a:spcAft>
              <a:buClr>
                <a:srgbClr val="666666"/>
              </a:buClr>
              <a:buSzPts val="1400"/>
              <a:buNone/>
              <a:defRPr sz="1867">
                <a:solidFill>
                  <a:srgbClr val="666666"/>
                </a:solidFill>
              </a:defRPr>
            </a:lvl5pPr>
            <a:lvl6pPr lvl="5" algn="l">
              <a:lnSpc>
                <a:spcPct val="100000"/>
              </a:lnSpc>
              <a:spcBef>
                <a:spcPts val="2133"/>
              </a:spcBef>
              <a:spcAft>
                <a:spcPts val="0"/>
              </a:spcAft>
              <a:buClr>
                <a:srgbClr val="666666"/>
              </a:buClr>
              <a:buSzPts val="1400"/>
              <a:buNone/>
              <a:defRPr sz="1867">
                <a:solidFill>
                  <a:srgbClr val="666666"/>
                </a:solidFill>
              </a:defRPr>
            </a:lvl6pPr>
            <a:lvl7pPr lvl="6" algn="l">
              <a:lnSpc>
                <a:spcPct val="100000"/>
              </a:lnSpc>
              <a:spcBef>
                <a:spcPts val="2133"/>
              </a:spcBef>
              <a:spcAft>
                <a:spcPts val="0"/>
              </a:spcAft>
              <a:buClr>
                <a:srgbClr val="666666"/>
              </a:buClr>
              <a:buSzPts val="1400"/>
              <a:buNone/>
              <a:defRPr sz="1867">
                <a:solidFill>
                  <a:srgbClr val="666666"/>
                </a:solidFill>
              </a:defRPr>
            </a:lvl7pPr>
            <a:lvl8pPr lvl="7" algn="l">
              <a:lnSpc>
                <a:spcPct val="100000"/>
              </a:lnSpc>
              <a:spcBef>
                <a:spcPts val="2133"/>
              </a:spcBef>
              <a:spcAft>
                <a:spcPts val="0"/>
              </a:spcAft>
              <a:buClr>
                <a:srgbClr val="666666"/>
              </a:buClr>
              <a:buSzPts val="1400"/>
              <a:buNone/>
              <a:defRPr sz="1867">
                <a:solidFill>
                  <a:srgbClr val="666666"/>
                </a:solidFill>
              </a:defRPr>
            </a:lvl8pPr>
            <a:lvl9pPr lvl="8" algn="l">
              <a:lnSpc>
                <a:spcPct val="100000"/>
              </a:lnSpc>
              <a:spcBef>
                <a:spcPts val="2133"/>
              </a:spcBef>
              <a:spcAft>
                <a:spcPts val="2133"/>
              </a:spcAft>
              <a:buClr>
                <a:srgbClr val="666666"/>
              </a:buClr>
              <a:buSzPts val="1400"/>
              <a:buNone/>
              <a:defRPr sz="1867">
                <a:solidFill>
                  <a:srgbClr val="666666"/>
                </a:solidFill>
              </a:defRPr>
            </a:lvl9pPr>
          </a:lstStyle>
          <a:p>
            <a:r>
              <a:rPr lang="en-US"/>
              <a:t>Click to edit Master subtitle style</a:t>
            </a:r>
            <a:endParaRPr/>
          </a:p>
        </p:txBody>
      </p:sp>
      <p:sp>
        <p:nvSpPr>
          <p:cNvPr id="36" name="Google Shape;36;p3"/>
          <p:cNvSpPr txBox="1">
            <a:spLocks noGrp="1"/>
          </p:cNvSpPr>
          <p:nvPr>
            <p:ph type="subTitle" idx="2"/>
          </p:nvPr>
        </p:nvSpPr>
        <p:spPr>
          <a:xfrm>
            <a:off x="4288233" y="5986933"/>
            <a:ext cx="7445600" cy="52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FFFFFF"/>
              </a:buClr>
              <a:buSzPts val="1200"/>
              <a:buNone/>
              <a:defRPr sz="1600"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200"/>
              <a:buNone/>
              <a:defRPr sz="1600" b="1">
                <a:solidFill>
                  <a:srgbClr val="FFFFFF"/>
                </a:solidFill>
              </a:defRPr>
            </a:lvl2pPr>
            <a:lvl3pPr lvl="2" algn="l">
              <a:lnSpc>
                <a:spcPct val="100000"/>
              </a:lnSpc>
              <a:spcBef>
                <a:spcPts val="0"/>
              </a:spcBef>
              <a:spcAft>
                <a:spcPts val="0"/>
              </a:spcAft>
              <a:buClr>
                <a:srgbClr val="FFFFFF"/>
              </a:buClr>
              <a:buSzPts val="1200"/>
              <a:buNone/>
              <a:defRPr sz="1600" b="1">
                <a:solidFill>
                  <a:srgbClr val="FFFFFF"/>
                </a:solidFill>
              </a:defRPr>
            </a:lvl3pPr>
            <a:lvl4pPr lvl="3" algn="l">
              <a:lnSpc>
                <a:spcPct val="100000"/>
              </a:lnSpc>
              <a:spcBef>
                <a:spcPts val="0"/>
              </a:spcBef>
              <a:spcAft>
                <a:spcPts val="0"/>
              </a:spcAft>
              <a:buClr>
                <a:srgbClr val="FFFFFF"/>
              </a:buClr>
              <a:buSzPts val="1200"/>
              <a:buNone/>
              <a:defRPr sz="1600" b="1">
                <a:solidFill>
                  <a:srgbClr val="FFFFFF"/>
                </a:solidFill>
              </a:defRPr>
            </a:lvl4pPr>
            <a:lvl5pPr lvl="4" algn="l">
              <a:lnSpc>
                <a:spcPct val="100000"/>
              </a:lnSpc>
              <a:spcBef>
                <a:spcPts val="0"/>
              </a:spcBef>
              <a:spcAft>
                <a:spcPts val="0"/>
              </a:spcAft>
              <a:buClr>
                <a:srgbClr val="FFFFFF"/>
              </a:buClr>
              <a:buSzPts val="1200"/>
              <a:buNone/>
              <a:defRPr sz="1600" b="1">
                <a:solidFill>
                  <a:srgbClr val="FFFFFF"/>
                </a:solidFill>
              </a:defRPr>
            </a:lvl5pPr>
            <a:lvl6pPr lvl="5" algn="l">
              <a:lnSpc>
                <a:spcPct val="100000"/>
              </a:lnSpc>
              <a:spcBef>
                <a:spcPts val="0"/>
              </a:spcBef>
              <a:spcAft>
                <a:spcPts val="0"/>
              </a:spcAft>
              <a:buClr>
                <a:srgbClr val="FFFFFF"/>
              </a:buClr>
              <a:buSzPts val="1200"/>
              <a:buNone/>
              <a:defRPr sz="1600" b="1">
                <a:solidFill>
                  <a:srgbClr val="FFFFFF"/>
                </a:solidFill>
              </a:defRPr>
            </a:lvl6pPr>
            <a:lvl7pPr lvl="6" algn="l">
              <a:lnSpc>
                <a:spcPct val="100000"/>
              </a:lnSpc>
              <a:spcBef>
                <a:spcPts val="0"/>
              </a:spcBef>
              <a:spcAft>
                <a:spcPts val="0"/>
              </a:spcAft>
              <a:buClr>
                <a:srgbClr val="FFFFFF"/>
              </a:buClr>
              <a:buSzPts val="1200"/>
              <a:buNone/>
              <a:defRPr sz="1600" b="1">
                <a:solidFill>
                  <a:srgbClr val="FFFFFF"/>
                </a:solidFill>
              </a:defRPr>
            </a:lvl7pPr>
            <a:lvl8pPr lvl="7" algn="l">
              <a:lnSpc>
                <a:spcPct val="100000"/>
              </a:lnSpc>
              <a:spcBef>
                <a:spcPts val="0"/>
              </a:spcBef>
              <a:spcAft>
                <a:spcPts val="0"/>
              </a:spcAft>
              <a:buClr>
                <a:srgbClr val="FFFFFF"/>
              </a:buClr>
              <a:buSzPts val="1200"/>
              <a:buNone/>
              <a:defRPr sz="1600" b="1">
                <a:solidFill>
                  <a:srgbClr val="FFFFFF"/>
                </a:solidFill>
              </a:defRPr>
            </a:lvl8pPr>
            <a:lvl9pPr lvl="8" algn="l">
              <a:lnSpc>
                <a:spcPct val="100000"/>
              </a:lnSpc>
              <a:spcBef>
                <a:spcPts val="0"/>
              </a:spcBef>
              <a:spcAft>
                <a:spcPts val="0"/>
              </a:spcAft>
              <a:buClr>
                <a:srgbClr val="FFFFFF"/>
              </a:buClr>
              <a:buSzPts val="1200"/>
              <a:buNone/>
              <a:defRPr sz="1600" b="1">
                <a:solidFill>
                  <a:srgbClr val="FFFFFF"/>
                </a:solidFill>
              </a:defRPr>
            </a:lvl9pPr>
          </a:lstStyle>
          <a:p>
            <a:r>
              <a:rPr lang="en-US"/>
              <a:t>Click to edit Master subtitle style</a:t>
            </a:r>
            <a:endParaRPr/>
          </a:p>
        </p:txBody>
      </p:sp>
      <p:sp>
        <p:nvSpPr>
          <p:cNvPr id="37" name="Google Shape;37;p3"/>
          <p:cNvSpPr txBox="1">
            <a:spLocks noGrp="1"/>
          </p:cNvSpPr>
          <p:nvPr>
            <p:ph type="body" idx="3"/>
          </p:nvPr>
        </p:nvSpPr>
        <p:spPr>
          <a:xfrm>
            <a:off x="458167" y="1668600"/>
            <a:ext cx="3375987" cy="4674000"/>
          </a:xfrm>
          <a:prstGeom prst="rect">
            <a:avLst/>
          </a:prstGeom>
          <a:noFill/>
          <a:ln>
            <a:noFill/>
          </a:ln>
        </p:spPr>
        <p:txBody>
          <a:bodyPr spcFirstLastPara="1" wrap="square" lIns="0" tIns="0" rIns="0" bIns="0" anchor="t" anchorCtr="0">
            <a:noAutofit/>
          </a:bodyPr>
          <a:lstStyle>
            <a:lvl1pPr marL="609585" lvl="0" indent="-380990" algn="l">
              <a:lnSpc>
                <a:spcPct val="100000"/>
              </a:lnSpc>
              <a:spcBef>
                <a:spcPts val="0"/>
              </a:spcBef>
              <a:spcAft>
                <a:spcPts val="0"/>
              </a:spcAft>
              <a:buClr>
                <a:srgbClr val="FFFFFF"/>
              </a:buClr>
              <a:buSzPts val="900"/>
              <a:buChar char="■"/>
              <a:defRPr sz="1200">
                <a:solidFill>
                  <a:srgbClr val="FFFFFF"/>
                </a:solidFill>
                <a:latin typeface="+mn-lt"/>
                <a:ea typeface="Avenir"/>
                <a:cs typeface="Avenir"/>
                <a:sym typeface="Avenir"/>
              </a:defRPr>
            </a:lvl1pPr>
            <a:lvl2pPr marL="1219170" lvl="1" indent="-380990" algn="l">
              <a:lnSpc>
                <a:spcPct val="100000"/>
              </a:lnSpc>
              <a:spcBef>
                <a:spcPts val="1067"/>
              </a:spcBef>
              <a:spcAft>
                <a:spcPts val="0"/>
              </a:spcAft>
              <a:buClr>
                <a:srgbClr val="FFFFFF"/>
              </a:buClr>
              <a:buSzPts val="900"/>
              <a:buChar char="⎼"/>
              <a:defRPr sz="1200">
                <a:solidFill>
                  <a:srgbClr val="FFFFFF"/>
                </a:solidFill>
              </a:defRPr>
            </a:lvl2pPr>
            <a:lvl3pPr marL="1828754" lvl="2" indent="-380990" algn="l">
              <a:lnSpc>
                <a:spcPct val="100000"/>
              </a:lnSpc>
              <a:spcBef>
                <a:spcPts val="1067"/>
              </a:spcBef>
              <a:spcAft>
                <a:spcPts val="0"/>
              </a:spcAft>
              <a:buClr>
                <a:srgbClr val="FFFFFF"/>
              </a:buClr>
              <a:buSzPts val="900"/>
              <a:buChar char="○"/>
              <a:defRPr sz="1200">
                <a:solidFill>
                  <a:srgbClr val="FFFFFF"/>
                </a:solidFill>
              </a:defRPr>
            </a:lvl3pPr>
            <a:lvl4pPr marL="2438339" lvl="3" indent="-380990" algn="l">
              <a:lnSpc>
                <a:spcPct val="100000"/>
              </a:lnSpc>
              <a:spcBef>
                <a:spcPts val="1067"/>
              </a:spcBef>
              <a:spcAft>
                <a:spcPts val="0"/>
              </a:spcAft>
              <a:buClr>
                <a:srgbClr val="FFFFFF"/>
              </a:buClr>
              <a:buSzPts val="900"/>
              <a:buChar char="■"/>
              <a:defRPr sz="1200">
                <a:solidFill>
                  <a:srgbClr val="FFFFFF"/>
                </a:solidFill>
              </a:defRPr>
            </a:lvl4pPr>
            <a:lvl5pPr marL="3047924" lvl="4" indent="-380990" algn="l">
              <a:lnSpc>
                <a:spcPct val="100000"/>
              </a:lnSpc>
              <a:spcBef>
                <a:spcPts val="1067"/>
              </a:spcBef>
              <a:spcAft>
                <a:spcPts val="0"/>
              </a:spcAft>
              <a:buClr>
                <a:srgbClr val="FFFFFF"/>
              </a:buClr>
              <a:buSzPts val="900"/>
              <a:buChar char="⎼"/>
              <a:defRPr sz="1200">
                <a:solidFill>
                  <a:srgbClr val="FFFFFF"/>
                </a:solidFill>
              </a:defRPr>
            </a:lvl5pPr>
            <a:lvl6pPr marL="3657509" lvl="5" indent="-380990" algn="l">
              <a:lnSpc>
                <a:spcPct val="100000"/>
              </a:lnSpc>
              <a:spcBef>
                <a:spcPts val="1067"/>
              </a:spcBef>
              <a:spcAft>
                <a:spcPts val="0"/>
              </a:spcAft>
              <a:buClr>
                <a:srgbClr val="FFFFFF"/>
              </a:buClr>
              <a:buSzPts val="900"/>
              <a:buChar char="○"/>
              <a:defRPr sz="1200">
                <a:solidFill>
                  <a:srgbClr val="FFFFFF"/>
                </a:solidFill>
              </a:defRPr>
            </a:lvl6pPr>
            <a:lvl7pPr marL="4267093" lvl="6" indent="-380990" algn="l">
              <a:lnSpc>
                <a:spcPct val="100000"/>
              </a:lnSpc>
              <a:spcBef>
                <a:spcPts val="1067"/>
              </a:spcBef>
              <a:spcAft>
                <a:spcPts val="0"/>
              </a:spcAft>
              <a:buClr>
                <a:srgbClr val="FFFFFF"/>
              </a:buClr>
              <a:buSzPts val="900"/>
              <a:buChar char="■"/>
              <a:defRPr sz="1200">
                <a:solidFill>
                  <a:srgbClr val="FFFFFF"/>
                </a:solidFill>
              </a:defRPr>
            </a:lvl7pPr>
            <a:lvl8pPr marL="4876678" lvl="7" indent="-380990" algn="l">
              <a:lnSpc>
                <a:spcPct val="100000"/>
              </a:lnSpc>
              <a:spcBef>
                <a:spcPts val="1067"/>
              </a:spcBef>
              <a:spcAft>
                <a:spcPts val="0"/>
              </a:spcAft>
              <a:buClr>
                <a:srgbClr val="FFFFFF"/>
              </a:buClr>
              <a:buSzPts val="900"/>
              <a:buChar char="⎼"/>
              <a:defRPr sz="1200">
                <a:solidFill>
                  <a:srgbClr val="FFFFFF"/>
                </a:solidFill>
              </a:defRPr>
            </a:lvl8pPr>
            <a:lvl9pPr marL="5486263" lvl="8" indent="-380990" algn="l">
              <a:lnSpc>
                <a:spcPct val="100000"/>
              </a:lnSpc>
              <a:spcBef>
                <a:spcPts val="1067"/>
              </a:spcBef>
              <a:spcAft>
                <a:spcPts val="1067"/>
              </a:spcAft>
              <a:buClr>
                <a:srgbClr val="FFFFFF"/>
              </a:buClr>
              <a:buSzPts val="900"/>
              <a:buChar char="○"/>
              <a:defRPr sz="1200">
                <a:solidFill>
                  <a:srgbClr val="FFFFFF"/>
                </a:solidFill>
              </a:defRPr>
            </a:lvl9pPr>
          </a:lstStyle>
          <a:p>
            <a:pPr lvl="0"/>
            <a:r>
              <a:rPr lang="en-US"/>
              <a:t>Click to edit Master text styles</a:t>
            </a:r>
          </a:p>
        </p:txBody>
      </p:sp>
      <p:sp>
        <p:nvSpPr>
          <p:cNvPr id="38" name="Google Shape;38;p3"/>
          <p:cNvSpPr txBox="1">
            <a:spLocks noGrp="1"/>
          </p:cNvSpPr>
          <p:nvPr>
            <p:ph type="subTitle" idx="4"/>
          </p:nvPr>
        </p:nvSpPr>
        <p:spPr>
          <a:xfrm>
            <a:off x="4288233" y="1606255"/>
            <a:ext cx="7445600" cy="2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1100"/>
              <a:buNone/>
              <a:defRPr b="1">
                <a:solidFill>
                  <a:srgbClr val="FFFFFF"/>
                </a:solidFill>
                <a:latin typeface="+mn-lt"/>
                <a:ea typeface="Avenir"/>
                <a:cs typeface="Avenir"/>
                <a:sym typeface="Avenir"/>
              </a:defRPr>
            </a:lvl1pPr>
            <a:lvl2pPr lvl="1" algn="l">
              <a:lnSpc>
                <a:spcPct val="100000"/>
              </a:lnSpc>
              <a:spcBef>
                <a:spcPts val="0"/>
              </a:spcBef>
              <a:spcAft>
                <a:spcPts val="0"/>
              </a:spcAft>
              <a:buClr>
                <a:srgbClr val="FFFFFF"/>
              </a:buClr>
              <a:buSzPts val="1100"/>
              <a:buNone/>
              <a:defRPr sz="1467" b="1">
                <a:solidFill>
                  <a:srgbClr val="FFFFFF"/>
                </a:solidFill>
              </a:defRPr>
            </a:lvl2pPr>
            <a:lvl3pPr lvl="2" algn="l">
              <a:lnSpc>
                <a:spcPct val="100000"/>
              </a:lnSpc>
              <a:spcBef>
                <a:spcPts val="0"/>
              </a:spcBef>
              <a:spcAft>
                <a:spcPts val="0"/>
              </a:spcAft>
              <a:buClr>
                <a:srgbClr val="FFFFFF"/>
              </a:buClr>
              <a:buSzPts val="1100"/>
              <a:buNone/>
              <a:defRPr sz="1467" b="1">
                <a:solidFill>
                  <a:srgbClr val="FFFFFF"/>
                </a:solidFill>
              </a:defRPr>
            </a:lvl3pPr>
            <a:lvl4pPr lvl="3" algn="l">
              <a:lnSpc>
                <a:spcPct val="100000"/>
              </a:lnSpc>
              <a:spcBef>
                <a:spcPts val="0"/>
              </a:spcBef>
              <a:spcAft>
                <a:spcPts val="0"/>
              </a:spcAft>
              <a:buClr>
                <a:srgbClr val="FFFFFF"/>
              </a:buClr>
              <a:buSzPts val="1100"/>
              <a:buNone/>
              <a:defRPr sz="1467" b="1">
                <a:solidFill>
                  <a:srgbClr val="FFFFFF"/>
                </a:solidFill>
              </a:defRPr>
            </a:lvl4pPr>
            <a:lvl5pPr lvl="4" algn="l">
              <a:lnSpc>
                <a:spcPct val="100000"/>
              </a:lnSpc>
              <a:spcBef>
                <a:spcPts val="0"/>
              </a:spcBef>
              <a:spcAft>
                <a:spcPts val="0"/>
              </a:spcAft>
              <a:buClr>
                <a:srgbClr val="FFFFFF"/>
              </a:buClr>
              <a:buSzPts val="1100"/>
              <a:buNone/>
              <a:defRPr sz="1467" b="1">
                <a:solidFill>
                  <a:srgbClr val="FFFFFF"/>
                </a:solidFill>
              </a:defRPr>
            </a:lvl5pPr>
            <a:lvl6pPr lvl="5" algn="l">
              <a:lnSpc>
                <a:spcPct val="100000"/>
              </a:lnSpc>
              <a:spcBef>
                <a:spcPts val="0"/>
              </a:spcBef>
              <a:spcAft>
                <a:spcPts val="0"/>
              </a:spcAft>
              <a:buClr>
                <a:srgbClr val="FFFFFF"/>
              </a:buClr>
              <a:buSzPts val="1100"/>
              <a:buNone/>
              <a:defRPr sz="1467" b="1">
                <a:solidFill>
                  <a:srgbClr val="FFFFFF"/>
                </a:solidFill>
              </a:defRPr>
            </a:lvl6pPr>
            <a:lvl7pPr lvl="6" algn="l">
              <a:lnSpc>
                <a:spcPct val="100000"/>
              </a:lnSpc>
              <a:spcBef>
                <a:spcPts val="0"/>
              </a:spcBef>
              <a:spcAft>
                <a:spcPts val="0"/>
              </a:spcAft>
              <a:buClr>
                <a:srgbClr val="FFFFFF"/>
              </a:buClr>
              <a:buSzPts val="1100"/>
              <a:buNone/>
              <a:defRPr sz="1467" b="1">
                <a:solidFill>
                  <a:srgbClr val="FFFFFF"/>
                </a:solidFill>
              </a:defRPr>
            </a:lvl7pPr>
            <a:lvl8pPr lvl="7" algn="l">
              <a:lnSpc>
                <a:spcPct val="100000"/>
              </a:lnSpc>
              <a:spcBef>
                <a:spcPts val="0"/>
              </a:spcBef>
              <a:spcAft>
                <a:spcPts val="0"/>
              </a:spcAft>
              <a:buClr>
                <a:srgbClr val="FFFFFF"/>
              </a:buClr>
              <a:buSzPts val="1100"/>
              <a:buNone/>
              <a:defRPr sz="1467" b="1">
                <a:solidFill>
                  <a:srgbClr val="FFFFFF"/>
                </a:solidFill>
              </a:defRPr>
            </a:lvl8pPr>
            <a:lvl9pPr lvl="8" algn="l">
              <a:lnSpc>
                <a:spcPct val="100000"/>
              </a:lnSpc>
              <a:spcBef>
                <a:spcPts val="0"/>
              </a:spcBef>
              <a:spcAft>
                <a:spcPts val="0"/>
              </a:spcAft>
              <a:buClr>
                <a:srgbClr val="FFFFFF"/>
              </a:buClr>
              <a:buSzPts val="1100"/>
              <a:buNone/>
              <a:defRPr sz="1467" b="1">
                <a:solidFill>
                  <a:srgbClr val="FFFFFF"/>
                </a:solidFill>
              </a:defRPr>
            </a:lvl9pPr>
          </a:lstStyle>
          <a:p>
            <a:r>
              <a:rPr lang="en-US"/>
              <a:t>Click to edit Master subtitle style</a:t>
            </a:r>
            <a:endParaRPr/>
          </a:p>
        </p:txBody>
      </p:sp>
      <p:cxnSp>
        <p:nvCxnSpPr>
          <p:cNvPr id="11" name="Straight Connector 10">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3" name="Picture 12">
            <a:extLst>
              <a:ext uri="{FF2B5EF4-FFF2-40B4-BE49-F238E27FC236}">
                <a16:creationId xmlns:a16="http://schemas.microsoft.com/office/drawing/2014/main" id="{CA06910C-3278-EC18-6D25-71265FCA2A6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191768163"/>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3357193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a:prstGeom prst="rect">
            <a:avLst/>
          </a:prstGeom>
        </p:spPr>
        <p:txBody>
          <a:bodyPr anchor="b">
            <a:noAutofit/>
          </a:bodyPr>
          <a:lstStyle>
            <a:lvl1pPr algn="l">
              <a:defRPr sz="4400">
                <a:solidFill>
                  <a:schemeClr val="bg1"/>
                </a:solidFill>
              </a:defRPr>
            </a:lvl1pPr>
          </a:lstStyle>
          <a:p>
            <a:r>
              <a:rPr lang="en-US"/>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41849382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_sidebar_blue_circl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a:prstGeom prst="rect">
            <a:avLst/>
          </a:prstGeo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41396089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0427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e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9" name="Title 1"/>
          <p:cNvSpPr>
            <a:spLocks noGrp="1"/>
          </p:cNvSpPr>
          <p:nvPr>
            <p:ph type="title" hasCustomPrompt="1"/>
          </p:nvPr>
        </p:nvSpPr>
        <p:spPr>
          <a:xfrm>
            <a:off x="2639271" y="2650067"/>
            <a:ext cx="9305080" cy="585216"/>
          </a:xfrm>
          <a:prstGeom prst="rect">
            <a:avLst/>
          </a:prstGeom>
        </p:spPr>
        <p:txBody>
          <a:bodyPr wrap="square" anchor="t">
            <a:noAutofit/>
          </a:bodyPr>
          <a:lstStyle>
            <a:lvl1pPr algn="l">
              <a:defRPr sz="4400" b="1" cap="all">
                <a:solidFill>
                  <a:schemeClr val="bg1"/>
                </a:solidFill>
                <a:latin typeface="+mn-lt"/>
              </a:defRPr>
            </a:lvl1pPr>
          </a:lstStyle>
          <a:p>
            <a:r>
              <a:rPr lang="en-US" dirty="0"/>
              <a:t>Click to add title</a:t>
            </a:r>
          </a:p>
        </p:txBody>
      </p:sp>
      <p:sp>
        <p:nvSpPr>
          <p:cNvPr id="10" name="Text Placeholder 5"/>
          <p:cNvSpPr>
            <a:spLocks noGrp="1"/>
          </p:cNvSpPr>
          <p:nvPr>
            <p:ph type="body" sz="quarter" idx="10" hasCustomPrompt="1"/>
          </p:nvPr>
        </p:nvSpPr>
        <p:spPr>
          <a:xfrm>
            <a:off x="2641600" y="4116320"/>
            <a:ext cx="9302496" cy="711200"/>
          </a:xfrm>
          <a:prstGeom prst="rect">
            <a:avLst/>
          </a:prstGeom>
        </p:spPr>
        <p:txBody>
          <a:bodyPr/>
          <a:lstStyle>
            <a:lvl1pPr marL="0" indent="0">
              <a:buNone/>
              <a:defRPr sz="2000" b="0" baseline="0">
                <a:solidFill>
                  <a:schemeClr val="bg1"/>
                </a:solidFill>
                <a:latin typeface="+mn-lt"/>
              </a:defRPr>
            </a:lvl1pPr>
            <a:lvl2pPr marL="601089" indent="0">
              <a:buNone/>
              <a:defRPr/>
            </a:lvl2pPr>
            <a:lvl3pPr marL="1219110" indent="0">
              <a:buNone/>
              <a:defRPr/>
            </a:lvl3pPr>
            <a:lvl4pPr marL="1828664" indent="0">
              <a:buNone/>
              <a:defRPr/>
            </a:lvl4pPr>
            <a:lvl5pPr marL="2438218" indent="0">
              <a:buNone/>
              <a:defRPr/>
            </a:lvl5pPr>
          </a:lstStyle>
          <a:p>
            <a:pPr lvl="0"/>
            <a:r>
              <a:rPr lang="en-US" dirty="0"/>
              <a:t>Click to add Subtitle</a:t>
            </a:r>
          </a:p>
        </p:txBody>
      </p:sp>
      <p:sp>
        <p:nvSpPr>
          <p:cNvPr id="7" name="Slide Number Placeholder 5">
            <a:extLst>
              <a:ext uri="{FF2B5EF4-FFF2-40B4-BE49-F238E27FC236}">
                <a16:creationId xmlns:a16="http://schemas.microsoft.com/office/drawing/2014/main" id="{D0DB4F35-9ADE-ED35-28B3-71F80807EF03}"/>
              </a:ext>
            </a:extLst>
          </p:cNvPr>
          <p:cNvSpPr>
            <a:spLocks noGrp="1"/>
          </p:cNvSpPr>
          <p:nvPr>
            <p:ph type="sldNum" sz="quarter" idx="11"/>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95298600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a:prstGeom prst="rect">
            <a:avLst/>
          </a:prstGeo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8002031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11597639" cy="38361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Tree>
    <p:extLst>
      <p:ext uri="{BB962C8B-B14F-4D97-AF65-F5344CB8AC3E}">
        <p14:creationId xmlns:p14="http://schemas.microsoft.com/office/powerpoint/2010/main" val="27419629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a:prstGeom prst="rect">
            <a:avLst/>
          </a:prstGeo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a:prstGeom prst="rect">
            <a:avLst/>
          </a:prstGeo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a:prstGeom prst="rect">
            <a:avLst/>
          </a:prstGeo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a:prstGeom prst="rect">
            <a:avLst/>
          </a:prstGeo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a:prstGeom prst="rect">
            <a:avLst/>
          </a:prstGeo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column header</a:t>
            </a:r>
          </a:p>
        </p:txBody>
      </p:sp>
    </p:spTree>
    <p:extLst>
      <p:ext uri="{BB962C8B-B14F-4D97-AF65-F5344CB8AC3E}">
        <p14:creationId xmlns:p14="http://schemas.microsoft.com/office/powerpoint/2010/main" val="749722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3_divider_deep_violet">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C7A27B-9C75-06B8-163E-687EF3BAFAB0}"/>
              </a:ext>
            </a:extLst>
          </p:cNvPr>
          <p:cNvSpPr/>
          <p:nvPr userDrawn="1"/>
        </p:nvSpPr>
        <p:spPr>
          <a:xfrm>
            <a:off x="5825811" y="0"/>
            <a:ext cx="63661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solidFill>
              </a:rPr>
              <a:t>© 2023 Nielsen Consumer LLC. All Rights Reserved.</a:t>
            </a:r>
          </a:p>
        </p:txBody>
      </p:sp>
      <p:sp>
        <p:nvSpPr>
          <p:cNvPr id="12" name="TextBox 11">
            <a:extLst>
              <a:ext uri="{FF2B5EF4-FFF2-40B4-BE49-F238E27FC236}">
                <a16:creationId xmlns:a16="http://schemas.microsoft.com/office/drawing/2014/main" id="{65E85384-E091-2082-FCBB-160F82D46D2B}"/>
              </a:ext>
            </a:extLst>
          </p:cNvPr>
          <p:cNvSpPr txBox="1"/>
          <p:nvPr userDrawn="1"/>
        </p:nvSpPr>
        <p:spPr>
          <a:xfrm>
            <a:off x="-1115568" y="3474720"/>
            <a:ext cx="0" cy="0"/>
          </a:xfrm>
          <a:prstGeom prst="rect">
            <a:avLst/>
          </a:prstGeom>
          <a:noFill/>
        </p:spPr>
        <p:txBody>
          <a:bodyPr wrap="none" lIns="0" rIns="0" rtlCol="0">
            <a:noAutofit/>
          </a:bodyPr>
          <a:lstStyle/>
          <a:p>
            <a:pPr algn="l">
              <a:spcAft>
                <a:spcPts val="600"/>
              </a:spcAft>
            </a:pPr>
            <a:endParaRPr lang="en-US" sz="1600" dirty="0"/>
          </a:p>
        </p:txBody>
      </p:sp>
      <p:sp>
        <p:nvSpPr>
          <p:cNvPr id="16" name="TextBox 15">
            <a:extLst>
              <a:ext uri="{FF2B5EF4-FFF2-40B4-BE49-F238E27FC236}">
                <a16:creationId xmlns:a16="http://schemas.microsoft.com/office/drawing/2014/main" id="{6D822119-F72B-5E64-6ABF-EC783D188977}"/>
              </a:ext>
            </a:extLst>
          </p:cNvPr>
          <p:cNvSpPr txBox="1"/>
          <p:nvPr userDrawn="1"/>
        </p:nvSpPr>
        <p:spPr>
          <a:xfrm>
            <a:off x="2628900" y="-27146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147533694"/>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tx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498491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yp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a:xfrm>
            <a:off x="10985326" y="6435203"/>
            <a:ext cx="901874" cy="365125"/>
          </a:xfrm>
          <a:prstGeom prst="rect">
            <a:avLst/>
          </a:prstGeom>
        </p:spPr>
        <p:txBody>
          <a:bodyPr/>
          <a:lstStyle/>
          <a:p>
            <a:fld id="{403EF4E2-7A7A-0548-85F1-5479B7C9E1B2}" type="slidenum">
              <a:rPr lang="en-US" smtClean="0"/>
              <a:t>‹#›</a:t>
            </a:fld>
            <a:endParaRPr lang="en-US" dirty="0"/>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a:prstGeom prst="rect">
            <a:avLst/>
          </a:prstGeom>
        </p:spPr>
        <p:txBody>
          <a:bodyPr anchor="b" anchorCtr="0">
            <a:noAutofit/>
          </a:bodyPr>
          <a:lstStyle>
            <a:lvl1pPr algn="l">
              <a:defRPr sz="3600">
                <a:solidFill>
                  <a:schemeClr val="bg1"/>
                </a:solidFill>
              </a:defRPr>
            </a:lvl1pPr>
          </a:lstStyle>
          <a:p>
            <a:r>
              <a:rPr lang="en-US"/>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a:prstGeom prst="rect">
            <a:avLst/>
          </a:prstGeo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 footnote</a:t>
            </a:r>
          </a:p>
        </p:txBody>
      </p:sp>
      <p:sp>
        <p:nvSpPr>
          <p:cNvPr id="4" name="TextBox 3">
            <a:extLst>
              <a:ext uri="{FF2B5EF4-FFF2-40B4-BE49-F238E27FC236}">
                <a16:creationId xmlns:a16="http://schemas.microsoft.com/office/drawing/2014/main" id="{0174E624-3EAC-7468-3A1E-B592623A7CE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
        <p:nvSpPr>
          <p:cNvPr id="2" name="Text Placeholder 6">
            <a:extLst>
              <a:ext uri="{FF2B5EF4-FFF2-40B4-BE49-F238E27FC236}">
                <a16:creationId xmlns:a16="http://schemas.microsoft.com/office/drawing/2014/main" id="{61C79840-3403-A742-3277-345AD86F5844}"/>
              </a:ext>
            </a:extLst>
          </p:cNvPr>
          <p:cNvSpPr>
            <a:spLocks noGrp="1" noChangeAspect="1"/>
          </p:cNvSpPr>
          <p:nvPr>
            <p:ph type="body" sz="quarter" idx="16" hasCustomPrompt="1"/>
          </p:nvPr>
        </p:nvSpPr>
        <p:spPr>
          <a:xfrm>
            <a:off x="4275692" y="788545"/>
            <a:ext cx="7595266" cy="677108"/>
          </a:xfrm>
          <a:prstGeom prst="rect">
            <a:avLst/>
          </a:prstGeom>
          <a:solidFill>
            <a:schemeClr val="tx2"/>
          </a:solidFill>
        </p:spPr>
        <p:txBody>
          <a:bodyPr lIns="91440" tIns="91440" rIns="91440" bIns="91440" anchor="ctr" anchorCtr="0">
            <a:noAutofit/>
          </a:bodyPr>
          <a:lstStyle>
            <a:lvl1pPr marL="0" indent="0" algn="l">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your subtitle in Arial 16pt</a:t>
            </a:r>
          </a:p>
          <a:p>
            <a:pPr lvl="0"/>
            <a:r>
              <a:rPr lang="en-US"/>
              <a:t>Maximum of two lines</a:t>
            </a:r>
          </a:p>
        </p:txBody>
      </p:sp>
    </p:spTree>
    <p:extLst>
      <p:ext uri="{BB962C8B-B14F-4D97-AF65-F5344CB8AC3E}">
        <p14:creationId xmlns:p14="http://schemas.microsoft.com/office/powerpoint/2010/main" val="4104458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a:prstGeom prst="rect">
            <a:avLst/>
          </a:prstGeom>
        </p:spPr>
        <p:txBody>
          <a:bodyPr anchor="b" anchorCtr="0">
            <a:noAutofit/>
          </a:bodyPr>
          <a:lstStyle>
            <a:lvl1pPr algn="l">
              <a:defRPr sz="3600">
                <a:solidFill>
                  <a:schemeClr val="bg1"/>
                </a:solidFill>
              </a:defRPr>
            </a:lvl1pPr>
          </a:lstStyle>
          <a:p>
            <a:r>
              <a:rPr lang="en-US"/>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a:prstGeom prst="rect">
            <a:avLst/>
          </a:prstGeo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1317532447"/>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96FAE4D6-0FBC-D546-E065-843A050CC16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3" name="Picture 2">
            <a:extLst>
              <a:ext uri="{FF2B5EF4-FFF2-40B4-BE49-F238E27FC236}">
                <a16:creationId xmlns:a16="http://schemas.microsoft.com/office/drawing/2014/main" id="{21901150-267C-0CB6-0970-C8AA9D74E62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395928562"/>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C1B2951F-358B-E079-C0A6-9038C3D0702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3182C3F4-5D1B-AFA6-7C40-F198DA1257E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68941228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408F108-E005-1A2A-0097-54905854A471}"/>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539F00-B70C-05CA-94AF-D9454EC0AF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93188266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black" preserve="1">
  <p:cSld name="1_Cover - black">
    <p:bg>
      <p:bgPr>
        <a:solidFill>
          <a:schemeClr val="accent1"/>
        </a:soli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345CB4A4-7435-1A41-8813-A7FFEC34FAE2}"/>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n-lt"/>
            </a:endParaRPr>
          </a:p>
        </p:txBody>
      </p:sp>
      <p:sp>
        <p:nvSpPr>
          <p:cNvPr id="4" name="Slide Number Placeholder 5">
            <a:extLst>
              <a:ext uri="{FF2B5EF4-FFF2-40B4-BE49-F238E27FC236}">
                <a16:creationId xmlns:a16="http://schemas.microsoft.com/office/drawing/2014/main" id="{D0DB4F35-9ADE-ED35-28B3-71F80807EF03}"/>
              </a:ext>
            </a:extLst>
          </p:cNvPr>
          <p:cNvSpPr>
            <a:spLocks noGrp="1"/>
          </p:cNvSpPr>
          <p:nvPr>
            <p:ph type="sldNum" sz="quarter" idx="10"/>
          </p:nvPr>
        </p:nvSpPr>
        <p:spPr>
          <a:xfrm>
            <a:off x="10985325" y="6435204"/>
            <a:ext cx="901875"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sp>
        <p:nvSpPr>
          <p:cNvPr id="7" name="Google Shape;104;p13"/>
          <p:cNvSpPr txBox="1">
            <a:spLocks noGrp="1"/>
          </p:cNvSpPr>
          <p:nvPr>
            <p:ph type="ctrTitle"/>
          </p:nvPr>
        </p:nvSpPr>
        <p:spPr>
          <a:xfrm>
            <a:off x="655067" y="442767"/>
            <a:ext cx="6570000" cy="18524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4400" b="1">
                <a:solidFill>
                  <a:srgbClr val="FFFFFF"/>
                </a:solidFill>
                <a:latin typeface="+mj-lt"/>
                <a:ea typeface="Montserrat"/>
                <a:cs typeface="Montserrat"/>
                <a:sym typeface="Montserrat"/>
              </a:defRPr>
            </a:lvl1pPr>
            <a:lvl2pPr lvl="1" algn="ctr" rtl="0">
              <a:spcBef>
                <a:spcPts val="0"/>
              </a:spcBef>
              <a:spcAft>
                <a:spcPts val="0"/>
              </a:spcAft>
              <a:buClr>
                <a:srgbClr val="FFFFFF"/>
              </a:buClr>
              <a:buSzPts val="5200"/>
              <a:buNone/>
              <a:defRPr sz="6933">
                <a:solidFill>
                  <a:srgbClr val="FFFFFF"/>
                </a:solidFill>
              </a:defRPr>
            </a:lvl2pPr>
            <a:lvl3pPr lvl="2" algn="ctr" rtl="0">
              <a:spcBef>
                <a:spcPts val="0"/>
              </a:spcBef>
              <a:spcAft>
                <a:spcPts val="0"/>
              </a:spcAft>
              <a:buClr>
                <a:srgbClr val="FFFFFF"/>
              </a:buClr>
              <a:buSzPts val="5200"/>
              <a:buNone/>
              <a:defRPr sz="6933">
                <a:solidFill>
                  <a:srgbClr val="FFFFFF"/>
                </a:solidFill>
              </a:defRPr>
            </a:lvl3pPr>
            <a:lvl4pPr lvl="3" algn="ctr" rtl="0">
              <a:spcBef>
                <a:spcPts val="0"/>
              </a:spcBef>
              <a:spcAft>
                <a:spcPts val="0"/>
              </a:spcAft>
              <a:buClr>
                <a:srgbClr val="FFFFFF"/>
              </a:buClr>
              <a:buSzPts val="5200"/>
              <a:buNone/>
              <a:defRPr sz="6933">
                <a:solidFill>
                  <a:srgbClr val="FFFFFF"/>
                </a:solidFill>
              </a:defRPr>
            </a:lvl4pPr>
            <a:lvl5pPr lvl="4" algn="ctr" rtl="0">
              <a:spcBef>
                <a:spcPts val="0"/>
              </a:spcBef>
              <a:spcAft>
                <a:spcPts val="0"/>
              </a:spcAft>
              <a:buClr>
                <a:srgbClr val="FFFFFF"/>
              </a:buClr>
              <a:buSzPts val="5200"/>
              <a:buNone/>
              <a:defRPr sz="6933">
                <a:solidFill>
                  <a:srgbClr val="FFFFFF"/>
                </a:solidFill>
              </a:defRPr>
            </a:lvl5pPr>
            <a:lvl6pPr lvl="5" algn="ctr" rtl="0">
              <a:spcBef>
                <a:spcPts val="0"/>
              </a:spcBef>
              <a:spcAft>
                <a:spcPts val="0"/>
              </a:spcAft>
              <a:buClr>
                <a:srgbClr val="FFFFFF"/>
              </a:buClr>
              <a:buSzPts val="5200"/>
              <a:buNone/>
              <a:defRPr sz="6933">
                <a:solidFill>
                  <a:srgbClr val="FFFFFF"/>
                </a:solidFill>
              </a:defRPr>
            </a:lvl6pPr>
            <a:lvl7pPr lvl="6" algn="ctr" rtl="0">
              <a:spcBef>
                <a:spcPts val="0"/>
              </a:spcBef>
              <a:spcAft>
                <a:spcPts val="0"/>
              </a:spcAft>
              <a:buClr>
                <a:srgbClr val="FFFFFF"/>
              </a:buClr>
              <a:buSzPts val="5200"/>
              <a:buNone/>
              <a:defRPr sz="6933">
                <a:solidFill>
                  <a:srgbClr val="FFFFFF"/>
                </a:solidFill>
              </a:defRPr>
            </a:lvl7pPr>
            <a:lvl8pPr lvl="7" algn="ctr" rtl="0">
              <a:spcBef>
                <a:spcPts val="0"/>
              </a:spcBef>
              <a:spcAft>
                <a:spcPts val="0"/>
              </a:spcAft>
              <a:buClr>
                <a:srgbClr val="FFFFFF"/>
              </a:buClr>
              <a:buSzPts val="5200"/>
              <a:buNone/>
              <a:defRPr sz="6933">
                <a:solidFill>
                  <a:srgbClr val="FFFFFF"/>
                </a:solidFill>
              </a:defRPr>
            </a:lvl8pPr>
            <a:lvl9pPr lvl="8" algn="ctr" rtl="0">
              <a:spcBef>
                <a:spcPts val="0"/>
              </a:spcBef>
              <a:spcAft>
                <a:spcPts val="0"/>
              </a:spcAft>
              <a:buClr>
                <a:srgbClr val="FFFFFF"/>
              </a:buClr>
              <a:buSzPts val="5200"/>
              <a:buNone/>
              <a:defRPr sz="6933">
                <a:solidFill>
                  <a:srgbClr val="FFFFFF"/>
                </a:solidFill>
              </a:defRPr>
            </a:lvl9pPr>
          </a:lstStyle>
          <a:p>
            <a:r>
              <a:rPr lang="en-US"/>
              <a:t>Click to edit Master title style</a:t>
            </a:r>
            <a:endParaRPr dirty="0"/>
          </a:p>
        </p:txBody>
      </p:sp>
      <p:sp>
        <p:nvSpPr>
          <p:cNvPr id="8" name="Google Shape;105;p13"/>
          <p:cNvSpPr txBox="1">
            <a:spLocks noGrp="1"/>
          </p:cNvSpPr>
          <p:nvPr>
            <p:ph type="subTitle" idx="1"/>
          </p:nvPr>
        </p:nvSpPr>
        <p:spPr>
          <a:xfrm>
            <a:off x="655068" y="3172800"/>
            <a:ext cx="6570000" cy="5124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2000">
                <a:solidFill>
                  <a:schemeClr val="bg1"/>
                </a:solidFill>
              </a:defRPr>
            </a:lvl1pPr>
            <a:lvl2pPr lvl="1" rtl="0">
              <a:lnSpc>
                <a:spcPct val="100000"/>
              </a:lnSpc>
              <a:spcBef>
                <a:spcPts val="0"/>
              </a:spcBef>
              <a:spcAft>
                <a:spcPts val="0"/>
              </a:spcAft>
              <a:buClr>
                <a:schemeClr val="accent5"/>
              </a:buClr>
              <a:buSzPts val="1400"/>
              <a:buNone/>
              <a:defRPr sz="1867">
                <a:solidFill>
                  <a:schemeClr val="accent5"/>
                </a:solidFill>
              </a:defRPr>
            </a:lvl2pPr>
            <a:lvl3pPr lvl="2" rtl="0">
              <a:lnSpc>
                <a:spcPct val="100000"/>
              </a:lnSpc>
              <a:spcBef>
                <a:spcPts val="0"/>
              </a:spcBef>
              <a:spcAft>
                <a:spcPts val="0"/>
              </a:spcAft>
              <a:buClr>
                <a:schemeClr val="accent5"/>
              </a:buClr>
              <a:buSzPts val="1400"/>
              <a:buNone/>
              <a:defRPr sz="1867">
                <a:solidFill>
                  <a:schemeClr val="accent5"/>
                </a:solidFill>
              </a:defRPr>
            </a:lvl3pPr>
            <a:lvl4pPr lvl="3" rtl="0">
              <a:lnSpc>
                <a:spcPct val="100000"/>
              </a:lnSpc>
              <a:spcBef>
                <a:spcPts val="0"/>
              </a:spcBef>
              <a:spcAft>
                <a:spcPts val="0"/>
              </a:spcAft>
              <a:buClr>
                <a:schemeClr val="accent5"/>
              </a:buClr>
              <a:buSzPts val="1400"/>
              <a:buNone/>
              <a:defRPr sz="1867">
                <a:solidFill>
                  <a:schemeClr val="accent5"/>
                </a:solidFill>
              </a:defRPr>
            </a:lvl4pPr>
            <a:lvl5pPr lvl="4" rtl="0">
              <a:lnSpc>
                <a:spcPct val="100000"/>
              </a:lnSpc>
              <a:spcBef>
                <a:spcPts val="0"/>
              </a:spcBef>
              <a:spcAft>
                <a:spcPts val="0"/>
              </a:spcAft>
              <a:buClr>
                <a:schemeClr val="accent5"/>
              </a:buClr>
              <a:buSzPts val="1400"/>
              <a:buNone/>
              <a:defRPr sz="1867">
                <a:solidFill>
                  <a:schemeClr val="accent5"/>
                </a:solidFill>
              </a:defRPr>
            </a:lvl5pPr>
            <a:lvl6pPr lvl="5" rtl="0">
              <a:lnSpc>
                <a:spcPct val="100000"/>
              </a:lnSpc>
              <a:spcBef>
                <a:spcPts val="0"/>
              </a:spcBef>
              <a:spcAft>
                <a:spcPts val="0"/>
              </a:spcAft>
              <a:buClr>
                <a:schemeClr val="accent5"/>
              </a:buClr>
              <a:buSzPts val="1400"/>
              <a:buNone/>
              <a:defRPr sz="1867">
                <a:solidFill>
                  <a:schemeClr val="accent5"/>
                </a:solidFill>
              </a:defRPr>
            </a:lvl6pPr>
            <a:lvl7pPr lvl="6" rtl="0">
              <a:lnSpc>
                <a:spcPct val="100000"/>
              </a:lnSpc>
              <a:spcBef>
                <a:spcPts val="0"/>
              </a:spcBef>
              <a:spcAft>
                <a:spcPts val="0"/>
              </a:spcAft>
              <a:buClr>
                <a:schemeClr val="accent5"/>
              </a:buClr>
              <a:buSzPts val="1400"/>
              <a:buNone/>
              <a:defRPr sz="1867">
                <a:solidFill>
                  <a:schemeClr val="accent5"/>
                </a:solidFill>
              </a:defRPr>
            </a:lvl7pPr>
            <a:lvl8pPr lvl="7" rtl="0">
              <a:lnSpc>
                <a:spcPct val="100000"/>
              </a:lnSpc>
              <a:spcBef>
                <a:spcPts val="0"/>
              </a:spcBef>
              <a:spcAft>
                <a:spcPts val="0"/>
              </a:spcAft>
              <a:buClr>
                <a:schemeClr val="accent5"/>
              </a:buClr>
              <a:buSzPts val="1400"/>
              <a:buNone/>
              <a:defRPr sz="1867">
                <a:solidFill>
                  <a:schemeClr val="accent5"/>
                </a:solidFill>
              </a:defRPr>
            </a:lvl8pPr>
            <a:lvl9pPr lvl="8" rtl="0">
              <a:lnSpc>
                <a:spcPct val="100000"/>
              </a:lnSpc>
              <a:spcBef>
                <a:spcPts val="0"/>
              </a:spcBef>
              <a:spcAft>
                <a:spcPts val="0"/>
              </a:spcAft>
              <a:buClr>
                <a:schemeClr val="accent5"/>
              </a:buClr>
              <a:buSzPts val="1400"/>
              <a:buNone/>
              <a:defRPr sz="1867">
                <a:solidFill>
                  <a:schemeClr val="accent5"/>
                </a:solidFill>
              </a:defRPr>
            </a:lvl9pPr>
          </a:lstStyle>
          <a:p>
            <a:r>
              <a:rPr lang="en-US"/>
              <a:t>Click to edit Master subtitle style</a:t>
            </a:r>
            <a:endParaRPr dirty="0"/>
          </a:p>
        </p:txBody>
      </p:sp>
      <p:sp>
        <p:nvSpPr>
          <p:cNvPr id="10" name="TextBox 9">
            <a:extLst>
              <a:ext uri="{FF2B5EF4-FFF2-40B4-BE49-F238E27FC236}">
                <a16:creationId xmlns:a16="http://schemas.microsoft.com/office/drawing/2014/main" id="{7B60D9EE-C28D-6DB2-74C9-925C2BF28D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spTree>
    <p:extLst>
      <p:ext uri="{BB962C8B-B14F-4D97-AF65-F5344CB8AC3E}">
        <p14:creationId xmlns:p14="http://schemas.microsoft.com/office/powerpoint/2010/main" val="293766868"/>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extBox 1">
            <a:extLst>
              <a:ext uri="{FF2B5EF4-FFF2-40B4-BE49-F238E27FC236}">
                <a16:creationId xmlns:a16="http://schemas.microsoft.com/office/drawing/2014/main" id="{7F9A3DC9-EEEF-C28D-D3EA-38058BEE675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9" name="Picture 8">
            <a:extLst>
              <a:ext uri="{FF2B5EF4-FFF2-40B4-BE49-F238E27FC236}">
                <a16:creationId xmlns:a16="http://schemas.microsoft.com/office/drawing/2014/main" id="{16329EE3-73E6-54F2-1656-7880EF603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0128" y="6495535"/>
            <a:ext cx="644652" cy="273455"/>
          </a:xfrm>
          <a:prstGeom prst="rect">
            <a:avLst/>
          </a:prstGeom>
        </p:spPr>
      </p:pic>
    </p:spTree>
    <p:extLst>
      <p:ext uri="{BB962C8B-B14F-4D97-AF65-F5344CB8AC3E}">
        <p14:creationId xmlns:p14="http://schemas.microsoft.com/office/powerpoint/2010/main" val="1718531142"/>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2BF749EA-836B-83E3-C743-0FC08B6657F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AA994047-62B7-6144-8451-CFF471986DB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82487726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F4091A94-5191-5296-450B-1F3CD6A56BC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474340560"/>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0FE4F64-CDE3-E6AC-B94F-5B61F05C322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20973500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7" name="Picture 6">
            <a:extLst>
              <a:ext uri="{FF2B5EF4-FFF2-40B4-BE49-F238E27FC236}">
                <a16:creationId xmlns:a16="http://schemas.microsoft.com/office/drawing/2014/main" id="{C50D7612-FA3F-4420-3220-A5BFCB9C064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293775141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5BB685F0-42BF-350C-86D9-06FCE4B9DD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1127559356"/>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6476F9A6-7DD9-B6E9-46E0-945536CB1C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1144" y="6495535"/>
            <a:ext cx="642619" cy="273455"/>
          </a:xfrm>
          <a:prstGeom prst="rect">
            <a:avLst/>
          </a:prstGeom>
        </p:spPr>
      </p:pic>
    </p:spTree>
    <p:extLst>
      <p:ext uri="{BB962C8B-B14F-4D97-AF65-F5344CB8AC3E}">
        <p14:creationId xmlns:p14="http://schemas.microsoft.com/office/powerpoint/2010/main" val="3135934891"/>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EDF3A933-687E-7CB7-3D3B-E76C7E08DD4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81630832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0" name="Picture 9">
            <a:extLst>
              <a:ext uri="{FF2B5EF4-FFF2-40B4-BE49-F238E27FC236}">
                <a16:creationId xmlns:a16="http://schemas.microsoft.com/office/drawing/2014/main" id="{302E379E-AB82-51C6-2E05-EAA69ECC97D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2897550172"/>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11" name="Picture 10">
            <a:extLst>
              <a:ext uri="{FF2B5EF4-FFF2-40B4-BE49-F238E27FC236}">
                <a16:creationId xmlns:a16="http://schemas.microsoft.com/office/drawing/2014/main" id="{FD32F3E5-17C7-93CE-1619-A8CF612C641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1759115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slideLayout" Target="../slideLayouts/slideLayout68.xml"/><Relationship Id="rId47" Type="http://schemas.openxmlformats.org/officeDocument/2006/relationships/slideLayout" Target="../slideLayouts/slideLayout73.xml"/><Relationship Id="rId50" Type="http://schemas.openxmlformats.org/officeDocument/2006/relationships/slideLayout" Target="../slideLayouts/slideLayout76.xml"/><Relationship Id="rId55" Type="http://schemas.openxmlformats.org/officeDocument/2006/relationships/slideLayout" Target="../slideLayouts/slideLayout81.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54" Type="http://schemas.openxmlformats.org/officeDocument/2006/relationships/slideLayout" Target="../slideLayouts/slideLayout80.xml"/><Relationship Id="rId62"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45" Type="http://schemas.openxmlformats.org/officeDocument/2006/relationships/slideLayout" Target="../slideLayouts/slideLayout71.xml"/><Relationship Id="rId53" Type="http://schemas.openxmlformats.org/officeDocument/2006/relationships/slideLayout" Target="../slideLayouts/slideLayout79.xml"/><Relationship Id="rId58" Type="http://schemas.openxmlformats.org/officeDocument/2006/relationships/slideLayout" Target="../slideLayouts/slideLayout84.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49" Type="http://schemas.openxmlformats.org/officeDocument/2006/relationships/slideLayout" Target="../slideLayouts/slideLayout75.xml"/><Relationship Id="rId57" Type="http://schemas.openxmlformats.org/officeDocument/2006/relationships/slideLayout" Target="../slideLayouts/slideLayout83.xml"/><Relationship Id="rId61"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4" Type="http://schemas.openxmlformats.org/officeDocument/2006/relationships/slideLayout" Target="../slideLayouts/slideLayout70.xml"/><Relationship Id="rId52" Type="http://schemas.openxmlformats.org/officeDocument/2006/relationships/slideLayout" Target="../slideLayouts/slideLayout78.xml"/><Relationship Id="rId60" Type="http://schemas.openxmlformats.org/officeDocument/2006/relationships/slideLayout" Target="../slideLayouts/slideLayout8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slideLayout" Target="../slideLayouts/slideLayout69.xml"/><Relationship Id="rId48" Type="http://schemas.openxmlformats.org/officeDocument/2006/relationships/slideLayout" Target="../slideLayouts/slideLayout74.xml"/><Relationship Id="rId56" Type="http://schemas.openxmlformats.org/officeDocument/2006/relationships/slideLayout" Target="../slideLayouts/slideLayout82.xml"/><Relationship Id="rId8" Type="http://schemas.openxmlformats.org/officeDocument/2006/relationships/slideLayout" Target="../slideLayouts/slideLayout34.xml"/><Relationship Id="rId51" Type="http://schemas.openxmlformats.org/officeDocument/2006/relationships/slideLayout" Target="../slideLayouts/slideLayout77.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46" Type="http://schemas.openxmlformats.org/officeDocument/2006/relationships/slideLayout" Target="../slideLayouts/slideLayout72.xml"/><Relationship Id="rId59"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3.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image" Target="../media/image1.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3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19" Type="http://schemas.openxmlformats.org/officeDocument/2006/relationships/theme" Target="../theme/theme7.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9" Type="http://schemas.openxmlformats.org/officeDocument/2006/relationships/slideLayout" Target="../slideLayouts/slideLayout192.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34" Type="http://schemas.openxmlformats.org/officeDocument/2006/relationships/slideLayout" Target="../slideLayouts/slideLayout187.xml"/><Relationship Id="rId42" Type="http://schemas.openxmlformats.org/officeDocument/2006/relationships/slideLayout" Target="../slideLayouts/slideLayout195.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slideLayout" Target="../slideLayouts/slideLayout186.xml"/><Relationship Id="rId38" Type="http://schemas.openxmlformats.org/officeDocument/2006/relationships/slideLayout" Target="../slideLayouts/slideLayout191.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41" Type="http://schemas.openxmlformats.org/officeDocument/2006/relationships/slideLayout" Target="../slideLayouts/slideLayout194.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slideLayout" Target="../slideLayouts/slideLayout185.xml"/><Relationship Id="rId37" Type="http://schemas.openxmlformats.org/officeDocument/2006/relationships/slideLayout" Target="../slideLayouts/slideLayout190.xml"/><Relationship Id="rId40" Type="http://schemas.openxmlformats.org/officeDocument/2006/relationships/slideLayout" Target="../slideLayouts/slideLayout193.xml"/><Relationship Id="rId45" Type="http://schemas.openxmlformats.org/officeDocument/2006/relationships/image" Target="../media/image1.png"/><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36" Type="http://schemas.openxmlformats.org/officeDocument/2006/relationships/slideLayout" Target="../slideLayouts/slideLayout189.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slideLayout" Target="../slideLayouts/slideLayout184.xml"/><Relationship Id="rId44" Type="http://schemas.openxmlformats.org/officeDocument/2006/relationships/theme" Target="../theme/theme8.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 Id="rId35" Type="http://schemas.openxmlformats.org/officeDocument/2006/relationships/slideLayout" Target="../slideLayouts/slideLayout188.xml"/><Relationship Id="rId43" Type="http://schemas.openxmlformats.org/officeDocument/2006/relationships/slideLayout" Target="../slideLayouts/slideLayout1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038869"/>
      </p:ext>
    </p:extLst>
  </p:cSld>
  <p:clrMap bg1="lt1" tx1="dk1" bg2="lt2" tx2="dk2" accent1="accent1" accent2="accent2" accent3="accent3" accent4="accent4" accent5="accent5" accent6="accent6" hlink="hlink" folHlink="folHlink"/>
  <p:sldLayoutIdLst>
    <p:sldLayoutId id="2147484149" r:id="rId1"/>
    <p:sldLayoutId id="2147484153" r:id="rId2"/>
    <p:sldLayoutId id="2147484157" r:id="rId3"/>
    <p:sldLayoutId id="2147484161" r:id="rId4"/>
    <p:sldLayoutId id="2147484165" r:id="rId5"/>
    <p:sldLayoutId id="2147484169" r:id="rId6"/>
    <p:sldLayoutId id="2147484173" r:id="rId7"/>
    <p:sldLayoutId id="2147484177" r:id="rId8"/>
    <p:sldLayoutId id="2147484181" r:id="rId9"/>
    <p:sldLayoutId id="2147484185" r:id="rId10"/>
    <p:sldLayoutId id="2147484189" r:id="rId11"/>
    <p:sldLayoutId id="2147484193" r:id="rId12"/>
    <p:sldLayoutId id="2147484196" r:id="rId13"/>
    <p:sldLayoutId id="2147484198" r:id="rId14"/>
    <p:sldLayoutId id="2147484200" r:id="rId15"/>
    <p:sldLayoutId id="2147484202" r:id="rId16"/>
    <p:sldLayoutId id="2147484204" r:id="rId17"/>
    <p:sldLayoutId id="2147484206" r:id="rId18"/>
    <p:sldLayoutId id="2147483667" r:id="rId19"/>
    <p:sldLayoutId id="2147483705" r:id="rId20"/>
    <p:sldLayoutId id="2147484269" r:id="rId21"/>
    <p:sldLayoutId id="2147484270" r:id="rId22"/>
    <p:sldLayoutId id="2147484271" r:id="rId23"/>
    <p:sldLayoutId id="2147484272" r:id="rId24"/>
    <p:sldLayoutId id="2147484273" r:id="rId25"/>
    <p:sldLayoutId id="2147484274" r:id="rId26"/>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881A7956-2F7F-0C2D-A635-4DDDC2981061}"/>
              </a:ext>
            </a:extLst>
          </p:cNvPr>
          <p:cNvPicPr>
            <a:picLocks noChangeAspect="1"/>
          </p:cNvPicPr>
          <p:nvPr/>
        </p:nvPicPr>
        <p:blipFill>
          <a:blip r:embed="rId62"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67729225"/>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288" r:id="rId13"/>
    <p:sldLayoutId id="2147484289" r:id="rId14"/>
    <p:sldLayoutId id="2147484290" r:id="rId15"/>
    <p:sldLayoutId id="2147484291" r:id="rId16"/>
    <p:sldLayoutId id="2147484292" r:id="rId17"/>
    <p:sldLayoutId id="2147484293" r:id="rId18"/>
    <p:sldLayoutId id="2147484294" r:id="rId19"/>
    <p:sldLayoutId id="2147484295" r:id="rId20"/>
    <p:sldLayoutId id="2147484296" r:id="rId21"/>
    <p:sldLayoutId id="2147484297" r:id="rId22"/>
    <p:sldLayoutId id="2147484298" r:id="rId23"/>
    <p:sldLayoutId id="2147484299" r:id="rId24"/>
    <p:sldLayoutId id="2147484300" r:id="rId25"/>
    <p:sldLayoutId id="2147484301" r:id="rId26"/>
    <p:sldLayoutId id="2147484302" r:id="rId27"/>
    <p:sldLayoutId id="2147484303" r:id="rId28"/>
    <p:sldLayoutId id="2147484304" r:id="rId29"/>
    <p:sldLayoutId id="2147484305" r:id="rId30"/>
    <p:sldLayoutId id="2147484306" r:id="rId31"/>
    <p:sldLayoutId id="2147484307" r:id="rId32"/>
    <p:sldLayoutId id="2147484308" r:id="rId33"/>
    <p:sldLayoutId id="2147484309" r:id="rId34"/>
    <p:sldLayoutId id="2147484310" r:id="rId35"/>
    <p:sldLayoutId id="2147484311" r:id="rId36"/>
    <p:sldLayoutId id="2147484312" r:id="rId37"/>
    <p:sldLayoutId id="2147484313" r:id="rId38"/>
    <p:sldLayoutId id="2147484314" r:id="rId39"/>
    <p:sldLayoutId id="2147484315" r:id="rId40"/>
    <p:sldLayoutId id="2147484316" r:id="rId41"/>
    <p:sldLayoutId id="2147484317" r:id="rId42"/>
    <p:sldLayoutId id="2147484318" r:id="rId43"/>
    <p:sldLayoutId id="2147484319" r:id="rId44"/>
    <p:sldLayoutId id="2147484320" r:id="rId45"/>
    <p:sldLayoutId id="2147484321" r:id="rId46"/>
    <p:sldLayoutId id="2147484322" r:id="rId47"/>
    <p:sldLayoutId id="2147484323" r:id="rId48"/>
    <p:sldLayoutId id="2147484324" r:id="rId49"/>
    <p:sldLayoutId id="2147484325" r:id="rId50"/>
    <p:sldLayoutId id="2147484326" r:id="rId51"/>
    <p:sldLayoutId id="2147484328" r:id="rId52"/>
    <p:sldLayoutId id="2147484329" r:id="rId53"/>
    <p:sldLayoutId id="2147484330" r:id="rId54"/>
    <p:sldLayoutId id="2147484331" r:id="rId55"/>
    <p:sldLayoutId id="2147484332" r:id="rId56"/>
    <p:sldLayoutId id="2147484333" r:id="rId57"/>
    <p:sldLayoutId id="2147484334" r:id="rId58"/>
    <p:sldLayoutId id="2147484335" r:id="rId59"/>
    <p:sldLayoutId id="2147484336" r:id="rId60"/>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52324"/>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 id="2147484348" r:id="rId11"/>
    <p:sldLayoutId id="2147484349" r:id="rId12"/>
    <p:sldLayoutId id="2147484350" r:id="rId13"/>
    <p:sldLayoutId id="2147484351" r:id="rId1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0688223"/>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592FA6D9-97B9-70F0-18CE-9141EEAB7FD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721879946"/>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0CA92560-F69A-3A8B-D852-E64A8A5A113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745140496"/>
      </p:ext>
    </p:extLst>
  </p:cSld>
  <p:clrMap bg1="lt1" tx1="dk1" bg2="lt2" tx2="dk2" accent1="accent1" accent2="accent2" accent3="accent3" accent4="accent4" accent5="accent5" accent6="accent6" hlink="hlink" folHlink="folHlink"/>
  <p:sldLayoutIdLst>
    <p:sldLayoutId id="2147484388" r:id="rId1"/>
    <p:sldLayoutId id="2147484389"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50857"/>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sp>
        <p:nvSpPr>
          <p:cNvPr id="13" name="TextBox 12">
            <a:extLst>
              <a:ext uri="{FF2B5EF4-FFF2-40B4-BE49-F238E27FC236}">
                <a16:creationId xmlns:a16="http://schemas.microsoft.com/office/drawing/2014/main" id="{E6F4DD64-3534-DEB8-AEE5-0372CCAEBF2E}"/>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54681E9-32B0-5055-E5A7-6DDCD23B8E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324403322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2023 Nielsen Consumer LLC. All Rights Reserved.</a:t>
            </a:r>
          </a:p>
        </p:txBody>
      </p:sp>
      <p:pic>
        <p:nvPicPr>
          <p:cNvPr id="5" name="Picture 4">
            <a:extLst>
              <a:ext uri="{FF2B5EF4-FFF2-40B4-BE49-F238E27FC236}">
                <a16:creationId xmlns:a16="http://schemas.microsoft.com/office/drawing/2014/main" id="{6140DCC3-C184-E296-80E1-52E3FDD9938B}"/>
              </a:ext>
            </a:extLst>
          </p:cNvPr>
          <p:cNvPicPr>
            <a:picLocks noChangeAspect="1"/>
          </p:cNvPicPr>
          <p:nvPr/>
        </p:nvPicPr>
        <p:blipFill>
          <a:blip r:embed="rId45" cstate="screen">
            <a:extLst>
              <a:ext uri="{28A0092B-C50C-407E-A947-70E740481C1C}">
                <a14:useLocalDpi xmlns:a14="http://schemas.microsoft.com/office/drawing/2010/main"/>
              </a:ext>
            </a:extLst>
          </a:blip>
          <a:srcRect/>
          <a:stretch/>
        </p:blipFill>
        <p:spPr>
          <a:xfrm>
            <a:off x="290128" y="6495103"/>
            <a:ext cx="644652" cy="274320"/>
          </a:xfrm>
          <a:prstGeom prst="rect">
            <a:avLst/>
          </a:prstGeom>
        </p:spPr>
      </p:pic>
    </p:spTree>
    <p:extLst>
      <p:ext uri="{BB962C8B-B14F-4D97-AF65-F5344CB8AC3E}">
        <p14:creationId xmlns:p14="http://schemas.microsoft.com/office/powerpoint/2010/main" val="1529123239"/>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 id="2147484424" r:id="rId15"/>
    <p:sldLayoutId id="2147484425" r:id="rId16"/>
    <p:sldLayoutId id="2147484426" r:id="rId17"/>
    <p:sldLayoutId id="2147484427" r:id="rId18"/>
    <p:sldLayoutId id="2147484428" r:id="rId19"/>
    <p:sldLayoutId id="2147484429" r:id="rId20"/>
    <p:sldLayoutId id="2147484430" r:id="rId21"/>
    <p:sldLayoutId id="2147484431" r:id="rId22"/>
    <p:sldLayoutId id="2147484432" r:id="rId23"/>
    <p:sldLayoutId id="2147484433" r:id="rId24"/>
    <p:sldLayoutId id="2147484434" r:id="rId25"/>
    <p:sldLayoutId id="2147484435" r:id="rId26"/>
    <p:sldLayoutId id="2147484436" r:id="rId27"/>
    <p:sldLayoutId id="2147484437" r:id="rId28"/>
    <p:sldLayoutId id="2147484438" r:id="rId29"/>
    <p:sldLayoutId id="2147484439" r:id="rId30"/>
    <p:sldLayoutId id="2147484440" r:id="rId31"/>
    <p:sldLayoutId id="2147484441" r:id="rId32"/>
    <p:sldLayoutId id="2147484442" r:id="rId33"/>
    <p:sldLayoutId id="2147484443" r:id="rId34"/>
    <p:sldLayoutId id="2147484444" r:id="rId35"/>
    <p:sldLayoutId id="2147484445" r:id="rId36"/>
    <p:sldLayoutId id="2147484446" r:id="rId37"/>
    <p:sldLayoutId id="2147484447" r:id="rId38"/>
    <p:sldLayoutId id="2147484448" r:id="rId39"/>
    <p:sldLayoutId id="2147484449" r:id="rId40"/>
    <p:sldLayoutId id="2147484450" r:id="rId41"/>
    <p:sldLayoutId id="2147484451" r:id="rId42"/>
    <p:sldLayoutId id="2147484452" r:id="rId43"/>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8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0.xml"/><Relationship Id="rId1" Type="http://schemas.openxmlformats.org/officeDocument/2006/relationships/tags" Target="../tags/tag2.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xml"/><Relationship Id="rId7" Type="http://schemas.openxmlformats.org/officeDocument/2006/relationships/image" Target="../media/image42.png"/><Relationship Id="rId2" Type="http://schemas.openxmlformats.org/officeDocument/2006/relationships/slideLayout" Target="../slideLayouts/slideLayout80.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37.emf"/><Relationship Id="rId4" Type="http://schemas.openxmlformats.org/officeDocument/2006/relationships/oleObject" Target="../embeddings/oleObject3.bin"/><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85.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79.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21.xml"/></Relationships>
</file>

<file path=ppt/slides/_rels/slide4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0.xml"/><Relationship Id="rId1" Type="http://schemas.openxmlformats.org/officeDocument/2006/relationships/slideLayout" Target="../slideLayouts/slideLayout85.xml"/><Relationship Id="rId5" Type="http://schemas.openxmlformats.org/officeDocument/2006/relationships/image" Target="../media/image63.png"/><Relationship Id="rId4" Type="http://schemas.microsoft.com/office/2014/relationships/chartEx" Target="../charts/chartEx1.xml"/></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0.xml"/><Relationship Id="rId1" Type="http://schemas.openxmlformats.org/officeDocument/2006/relationships/tags" Target="../tags/tag1.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34D-0D5B-68A5-4F55-BDAD5C80002B}"/>
              </a:ext>
            </a:extLst>
          </p:cNvPr>
          <p:cNvSpPr>
            <a:spLocks noGrp="1"/>
          </p:cNvSpPr>
          <p:nvPr>
            <p:ph type="ctrTitle"/>
          </p:nvPr>
        </p:nvSpPr>
        <p:spPr/>
        <p:txBody>
          <a:bodyPr/>
          <a:lstStyle/>
          <a:p>
            <a:r>
              <a:rPr lang="en-US" dirty="0">
                <a:latin typeface="Montserrat" panose="00000500000000000000" pitchFamily="2" charset="0"/>
              </a:rPr>
              <a:t>NIQ Total Till Executive Summary</a:t>
            </a:r>
            <a:endParaRPr lang="en-US" dirty="0"/>
          </a:p>
        </p:txBody>
      </p:sp>
      <p:sp>
        <p:nvSpPr>
          <p:cNvPr id="3" name="Subtitle 2">
            <a:extLst>
              <a:ext uri="{FF2B5EF4-FFF2-40B4-BE49-F238E27FC236}">
                <a16:creationId xmlns:a16="http://schemas.microsoft.com/office/drawing/2014/main" id="{3E1061DD-C98F-535E-B2FA-138DD853FBEE}"/>
              </a:ext>
            </a:extLst>
          </p:cNvPr>
          <p:cNvSpPr>
            <a:spLocks noGrp="1"/>
          </p:cNvSpPr>
          <p:nvPr>
            <p:ph type="subTitle" idx="1"/>
          </p:nvPr>
        </p:nvSpPr>
        <p:spPr/>
        <p:txBody>
          <a:bodyPr/>
          <a:lstStyle/>
          <a:p>
            <a:r>
              <a:rPr lang="en-PH" dirty="0">
                <a:latin typeface="Montserrat" panose="00000500000000000000" pitchFamily="2" charset="0"/>
              </a:rPr>
              <a:t>4 weeks ending 22</a:t>
            </a:r>
            <a:r>
              <a:rPr lang="en-PH" baseline="30000" dirty="0">
                <a:latin typeface="Montserrat" panose="00000500000000000000" pitchFamily="2" charset="0"/>
              </a:rPr>
              <a:t>nd</a:t>
            </a:r>
            <a:r>
              <a:rPr lang="en-PH" dirty="0">
                <a:latin typeface="Montserrat" panose="00000500000000000000" pitchFamily="2" charset="0"/>
              </a:rPr>
              <a:t> April 2023</a:t>
            </a:r>
          </a:p>
        </p:txBody>
      </p:sp>
      <p:sp>
        <p:nvSpPr>
          <p:cNvPr id="4" name="Text Placeholder 3">
            <a:extLst>
              <a:ext uri="{FF2B5EF4-FFF2-40B4-BE49-F238E27FC236}">
                <a16:creationId xmlns:a16="http://schemas.microsoft.com/office/drawing/2014/main" id="{3CB75549-D5D8-B7CF-ECBA-00AA11486B32}"/>
              </a:ext>
            </a:extLst>
          </p:cNvPr>
          <p:cNvSpPr>
            <a:spLocks noGrp="1"/>
          </p:cNvSpPr>
          <p:nvPr>
            <p:ph type="body" sz="quarter" idx="10"/>
          </p:nvPr>
        </p:nvSpPr>
        <p:spPr/>
        <p:txBody>
          <a:bodyPr/>
          <a:lstStyle/>
          <a:p>
            <a:r>
              <a:rPr lang="en-US" dirty="0"/>
              <a:t>Sally Cowen</a:t>
            </a:r>
          </a:p>
        </p:txBody>
      </p:sp>
      <p:sp>
        <p:nvSpPr>
          <p:cNvPr id="5" name="Text Placeholder 4">
            <a:extLst>
              <a:ext uri="{FF2B5EF4-FFF2-40B4-BE49-F238E27FC236}">
                <a16:creationId xmlns:a16="http://schemas.microsoft.com/office/drawing/2014/main" id="{31F179E1-7A18-91DF-7035-6E94F7CADD02}"/>
              </a:ext>
            </a:extLst>
          </p:cNvPr>
          <p:cNvSpPr>
            <a:spLocks noGrp="1"/>
          </p:cNvSpPr>
          <p:nvPr>
            <p:ph type="body" sz="quarter" idx="11"/>
          </p:nvPr>
        </p:nvSpPr>
        <p:spPr/>
        <p:txBody>
          <a:bodyPr/>
          <a:lstStyle/>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6" name="Text Placeholder 5">
            <a:extLst>
              <a:ext uri="{FF2B5EF4-FFF2-40B4-BE49-F238E27FC236}">
                <a16:creationId xmlns:a16="http://schemas.microsoft.com/office/drawing/2014/main" id="{6C0FE920-8F7D-0CA6-3380-A2C01C5CD1FD}"/>
              </a:ext>
            </a:extLst>
          </p:cNvPr>
          <p:cNvSpPr>
            <a:spLocks noGrp="1"/>
          </p:cNvSpPr>
          <p:nvPr>
            <p:ph type="body" sz="quarter" idx="12"/>
          </p:nvPr>
        </p:nvSpPr>
        <p:spPr/>
        <p:txBody>
          <a:bodyPr/>
          <a:lstStyle/>
          <a:p>
            <a:r>
              <a:rPr lang="en-US" dirty="0"/>
              <a:t>4</a:t>
            </a:r>
            <a:r>
              <a:rPr lang="en-US" baseline="30000" dirty="0"/>
              <a:t>th</a:t>
            </a:r>
            <a:r>
              <a:rPr lang="en-US" dirty="0"/>
              <a:t> May 2023</a:t>
            </a:r>
          </a:p>
        </p:txBody>
      </p:sp>
    </p:spTree>
    <p:extLst>
      <p:ext uri="{BB962C8B-B14F-4D97-AF65-F5344CB8AC3E}">
        <p14:creationId xmlns:p14="http://schemas.microsoft.com/office/powerpoint/2010/main" val="161817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A4919-8606-2174-540F-C5C1B26AA72A}"/>
              </a:ext>
            </a:extLst>
          </p:cNvPr>
          <p:cNvSpPr>
            <a:spLocks noGrp="1"/>
          </p:cNvSpPr>
          <p:nvPr>
            <p:ph idx="1"/>
          </p:nvPr>
        </p:nvSpPr>
        <p:spPr>
          <a:xfrm>
            <a:off x="288559" y="4044415"/>
            <a:ext cx="3684352" cy="1662920"/>
          </a:xfrm>
        </p:spPr>
        <p:txBody>
          <a:bodyPr/>
          <a:lstStyle/>
          <a:p>
            <a:pPr marL="0" indent="0">
              <a:buNone/>
            </a:pPr>
            <a:r>
              <a:rPr lang="en-GB" dirty="0"/>
              <a:t>Spend per visit increased to </a:t>
            </a:r>
            <a:r>
              <a:rPr lang="en-GB" b="1" dirty="0">
                <a:latin typeface="Georgia" panose="02040502050405020303" pitchFamily="18" charset="0"/>
              </a:rPr>
              <a:t>£19.74 </a:t>
            </a:r>
            <a:r>
              <a:rPr lang="en-GB" dirty="0"/>
              <a:t>from £18.70</a:t>
            </a:r>
          </a:p>
        </p:txBody>
      </p:sp>
      <p:sp>
        <p:nvSpPr>
          <p:cNvPr id="3" name="Slide Number Placeholder 2">
            <a:extLst>
              <a:ext uri="{FF2B5EF4-FFF2-40B4-BE49-F238E27FC236}">
                <a16:creationId xmlns:a16="http://schemas.microsoft.com/office/drawing/2014/main" id="{B5D2ABB6-15B6-5F05-0AE4-D98F65E0E206}"/>
              </a:ext>
            </a:extLst>
          </p:cNvPr>
          <p:cNvSpPr>
            <a:spLocks noGrp="1"/>
          </p:cNvSpPr>
          <p:nvPr>
            <p:ph type="sldNum" sz="quarter" idx="12"/>
          </p:nvPr>
        </p:nvSpPr>
        <p:spPr/>
        <p:txBody>
          <a:bodyPr/>
          <a:lstStyle/>
          <a:p>
            <a:fld id="{403EF4E2-7A7A-0548-85F1-5479B7C9E1B2}" type="slidenum">
              <a:rPr lang="en-US" smtClean="0"/>
              <a:t>10</a:t>
            </a:fld>
            <a:endParaRPr lang="en-US" dirty="0"/>
          </a:p>
        </p:txBody>
      </p:sp>
      <p:sp>
        <p:nvSpPr>
          <p:cNvPr id="4" name="Content Placeholder 3">
            <a:extLst>
              <a:ext uri="{FF2B5EF4-FFF2-40B4-BE49-F238E27FC236}">
                <a16:creationId xmlns:a16="http://schemas.microsoft.com/office/drawing/2014/main" id="{AAE38DE4-E0D6-40DC-D513-77195488A53A}"/>
              </a:ext>
            </a:extLst>
          </p:cNvPr>
          <p:cNvSpPr>
            <a:spLocks noGrp="1"/>
          </p:cNvSpPr>
          <p:nvPr>
            <p:ph idx="14"/>
          </p:nvPr>
        </p:nvSpPr>
        <p:spPr>
          <a:xfrm>
            <a:off x="4237582" y="4044415"/>
            <a:ext cx="3684352" cy="1662920"/>
          </a:xfrm>
        </p:spPr>
        <p:txBody>
          <a:bodyPr/>
          <a:lstStyle/>
          <a:p>
            <a:pPr marL="0" indent="0">
              <a:buNone/>
            </a:pPr>
            <a:r>
              <a:rPr lang="en-GB" dirty="0"/>
              <a:t>Items in basket are</a:t>
            </a:r>
            <a:r>
              <a:rPr lang="en-GB" b="1" dirty="0"/>
              <a:t> </a:t>
            </a:r>
            <a:r>
              <a:rPr lang="en-GB" b="1" dirty="0">
                <a:latin typeface="Georgia" panose="02040502050405020303" pitchFamily="18" charset="0"/>
              </a:rPr>
              <a:t>10.6</a:t>
            </a:r>
            <a:r>
              <a:rPr lang="en-GB" dirty="0"/>
              <a:t> from 11.3 last year</a:t>
            </a:r>
          </a:p>
          <a:p>
            <a:endParaRPr lang="en-GB" dirty="0"/>
          </a:p>
        </p:txBody>
      </p:sp>
      <p:sp>
        <p:nvSpPr>
          <p:cNvPr id="5" name="Content Placeholder 4">
            <a:extLst>
              <a:ext uri="{FF2B5EF4-FFF2-40B4-BE49-F238E27FC236}">
                <a16:creationId xmlns:a16="http://schemas.microsoft.com/office/drawing/2014/main" id="{45E3B490-8FBF-CEE1-0999-3674C402B915}"/>
              </a:ext>
            </a:extLst>
          </p:cNvPr>
          <p:cNvSpPr>
            <a:spLocks noGrp="1"/>
          </p:cNvSpPr>
          <p:nvPr>
            <p:ph idx="15"/>
          </p:nvPr>
        </p:nvSpPr>
        <p:spPr>
          <a:xfrm>
            <a:off x="8186606" y="4044415"/>
            <a:ext cx="3684352" cy="1662920"/>
          </a:xfrm>
        </p:spPr>
        <p:txBody>
          <a:bodyPr/>
          <a:lstStyle/>
          <a:p>
            <a:pPr marL="0" indent="0">
              <a:buNone/>
            </a:pPr>
            <a:r>
              <a:rPr lang="en-GB" dirty="0"/>
              <a:t>Frequency of visit increased to </a:t>
            </a:r>
            <a:r>
              <a:rPr lang="en-GB" b="1" dirty="0">
                <a:latin typeface="Georgia" panose="02040502050405020303" pitchFamily="18" charset="0"/>
              </a:rPr>
              <a:t>17.9</a:t>
            </a:r>
            <a:r>
              <a:rPr lang="en-GB" dirty="0"/>
              <a:t> trips from 17.2</a:t>
            </a:r>
          </a:p>
          <a:p>
            <a:pPr marL="0" indent="0">
              <a:buNone/>
            </a:pPr>
            <a:endParaRPr lang="en-GB" dirty="0"/>
          </a:p>
        </p:txBody>
      </p:sp>
      <p:pic>
        <p:nvPicPr>
          <p:cNvPr id="1028" name="Picture 4">
            <a:extLst>
              <a:ext uri="{FF2B5EF4-FFF2-40B4-BE49-F238E27FC236}">
                <a16:creationId xmlns:a16="http://schemas.microsoft.com/office/drawing/2014/main" id="{56790BC4-A296-55C0-15AF-45C0E9331F5B}"/>
              </a:ext>
            </a:extLst>
          </p:cNvPr>
          <p:cNvPicPr>
            <a:picLocks noGrp="1" noChangeAspect="1" noChangeArrowheads="1"/>
          </p:cNvPicPr>
          <p:nvPr>
            <p:ph type="pic" sz="quarter" idx="20"/>
          </p:nvPr>
        </p:nvPicPr>
        <p:blipFill rotWithShape="1">
          <a:blip r:embed="rId2">
            <a:extLst>
              <a:ext uri="{28A0092B-C50C-407E-A947-70E740481C1C}">
                <a14:useLocalDpi xmlns:a14="http://schemas.microsoft.com/office/drawing/2010/main" val="0"/>
              </a:ext>
            </a:extLst>
          </a:blip>
          <a:srcRect t="8458" b="8458"/>
          <a:stretch/>
        </p:blipFill>
        <p:spPr bwMode="auto">
          <a:xfrm>
            <a:off x="288559"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Placeholder 23">
            <a:extLst>
              <a:ext uri="{FF2B5EF4-FFF2-40B4-BE49-F238E27FC236}">
                <a16:creationId xmlns:a16="http://schemas.microsoft.com/office/drawing/2014/main" id="{93FB3200-151E-78C6-C4AA-B3C166A3ADFD}"/>
              </a:ext>
            </a:extLst>
          </p:cNvPr>
          <p:cNvPicPr>
            <a:picLocks noGrp="1" noChangeAspect="1"/>
          </p:cNvPicPr>
          <p:nvPr>
            <p:ph type="pic" sz="quarter" idx="21"/>
          </p:nvPr>
        </p:nvPicPr>
        <p:blipFill>
          <a:blip r:embed="rId3"/>
          <a:srcRect t="8458" b="8458"/>
          <a:stretch>
            <a:fillRect/>
          </a:stretch>
        </p:blipFill>
        <p:spPr>
          <a:xfrm>
            <a:off x="4237582" y="1914392"/>
            <a:ext cx="3684352" cy="2041112"/>
          </a:xfrm>
          <a:prstGeom prst="rect">
            <a:avLst/>
          </a:prstGeom>
        </p:spPr>
      </p:pic>
      <p:pic>
        <p:nvPicPr>
          <p:cNvPr id="1026" name="Picture 2">
            <a:extLst>
              <a:ext uri="{FF2B5EF4-FFF2-40B4-BE49-F238E27FC236}">
                <a16:creationId xmlns:a16="http://schemas.microsoft.com/office/drawing/2014/main" id="{D9CA649E-D60C-7C81-2CAC-DD72952E5579}"/>
              </a:ext>
            </a:extLst>
          </p:cNvPr>
          <p:cNvPicPr>
            <a:picLocks noGrp="1" noChangeAspect="1" noChangeArrowheads="1"/>
          </p:cNvPicPr>
          <p:nvPr>
            <p:ph type="pic" sz="quarter" idx="22"/>
          </p:nvPr>
        </p:nvPicPr>
        <p:blipFill rotWithShape="1">
          <a:blip r:embed="rId4">
            <a:extLst>
              <a:ext uri="{28A0092B-C50C-407E-A947-70E740481C1C}">
                <a14:useLocalDpi xmlns:a14="http://schemas.microsoft.com/office/drawing/2010/main" val="0"/>
              </a:ext>
            </a:extLst>
          </a:blip>
          <a:srcRect t="8515" b="8515"/>
          <a:stretch/>
        </p:blipFill>
        <p:spPr bwMode="auto">
          <a:xfrm>
            <a:off x="8186605" y="1914392"/>
            <a:ext cx="3684352" cy="2041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92B6FAE3-2379-2832-171F-D4B22D14CBA0}"/>
              </a:ext>
            </a:extLst>
          </p:cNvPr>
          <p:cNvSpPr>
            <a:spLocks noGrp="1"/>
          </p:cNvSpPr>
          <p:nvPr>
            <p:ph type="body" sz="quarter" idx="17"/>
          </p:nvPr>
        </p:nvSpPr>
        <p:spPr>
          <a:xfrm>
            <a:off x="8154148" y="1527408"/>
            <a:ext cx="3684352" cy="436542"/>
          </a:xfrm>
        </p:spPr>
        <p:txBody>
          <a:bodyPr/>
          <a:lstStyle/>
          <a:p>
            <a:r>
              <a:rPr lang="en-GB" sz="3200" b="1" dirty="0">
                <a:solidFill>
                  <a:schemeClr val="tx2"/>
                </a:solidFill>
                <a:latin typeface="Georgia" panose="02040502050405020303" pitchFamily="18" charset="0"/>
              </a:rPr>
              <a:t>+3.7%</a:t>
            </a:r>
          </a:p>
        </p:txBody>
      </p:sp>
      <p:sp>
        <p:nvSpPr>
          <p:cNvPr id="7" name="Text Placeholder 6">
            <a:extLst>
              <a:ext uri="{FF2B5EF4-FFF2-40B4-BE49-F238E27FC236}">
                <a16:creationId xmlns:a16="http://schemas.microsoft.com/office/drawing/2014/main" id="{3561E549-AFC0-3CE0-7823-3498E19F1BEF}"/>
              </a:ext>
            </a:extLst>
          </p:cNvPr>
          <p:cNvSpPr>
            <a:spLocks noGrp="1"/>
          </p:cNvSpPr>
          <p:nvPr>
            <p:ph type="body" sz="quarter" idx="13"/>
          </p:nvPr>
        </p:nvSpPr>
        <p:spPr>
          <a:xfrm>
            <a:off x="294476" y="1353544"/>
            <a:ext cx="3684352" cy="436542"/>
          </a:xfrm>
        </p:spPr>
        <p:txBody>
          <a:bodyPr/>
          <a:lstStyle/>
          <a:p>
            <a:r>
              <a:rPr lang="en-US" sz="3200" b="1" dirty="0">
                <a:solidFill>
                  <a:schemeClr val="tx2"/>
                </a:solidFill>
                <a:latin typeface="Georgia" panose="02040502050405020303" pitchFamily="18" charset="0"/>
              </a:rPr>
              <a:t>+5.6%</a:t>
            </a:r>
          </a:p>
        </p:txBody>
      </p:sp>
      <p:sp>
        <p:nvSpPr>
          <p:cNvPr id="11" name="Title 10">
            <a:extLst>
              <a:ext uri="{FF2B5EF4-FFF2-40B4-BE49-F238E27FC236}">
                <a16:creationId xmlns:a16="http://schemas.microsoft.com/office/drawing/2014/main" id="{5C7ABC06-B6C0-85D9-A077-8A7CBA2732ED}"/>
              </a:ext>
            </a:extLst>
          </p:cNvPr>
          <p:cNvSpPr>
            <a:spLocks noGrp="1"/>
          </p:cNvSpPr>
          <p:nvPr>
            <p:ph type="title"/>
          </p:nvPr>
        </p:nvSpPr>
        <p:spPr/>
        <p:txBody>
          <a:bodyPr/>
          <a:lstStyle/>
          <a:p>
            <a:r>
              <a:rPr lang="en-GB" b="0" dirty="0"/>
              <a:t>Shoppers made </a:t>
            </a:r>
            <a:r>
              <a:rPr lang="en-GB" i="1" dirty="0">
                <a:latin typeface="Georgia" panose="02040502050405020303" pitchFamily="18" charset="0"/>
              </a:rPr>
              <a:t>22m more </a:t>
            </a:r>
            <a:r>
              <a:rPr lang="en-GB" b="0" dirty="0"/>
              <a:t>shopping trips, spent </a:t>
            </a:r>
            <a:r>
              <a:rPr lang="en-GB" i="1" dirty="0">
                <a:latin typeface="Georgia" panose="02040502050405020303" pitchFamily="18" charset="0"/>
              </a:rPr>
              <a:t>£1.05 more </a:t>
            </a:r>
            <a:r>
              <a:rPr lang="en-GB" b="0" dirty="0"/>
              <a:t>per occasion but bought, on average, </a:t>
            </a:r>
            <a:r>
              <a:rPr lang="en-GB" i="1" dirty="0">
                <a:latin typeface="Georgia" panose="02040502050405020303" pitchFamily="18" charset="0"/>
              </a:rPr>
              <a:t>0.7 fewer</a:t>
            </a:r>
            <a:r>
              <a:rPr lang="en-GB" b="0" i="1" dirty="0">
                <a:latin typeface="Georgia" panose="02040502050405020303" pitchFamily="18" charset="0"/>
              </a:rPr>
              <a:t> </a:t>
            </a:r>
            <a:r>
              <a:rPr lang="en-GB" b="0" dirty="0"/>
              <a:t>FMCG items</a:t>
            </a:r>
            <a:endParaRPr lang="en-US" b="0" dirty="0"/>
          </a:p>
        </p:txBody>
      </p:sp>
      <p:sp>
        <p:nvSpPr>
          <p:cNvPr id="12" name="Text Placeholder 6">
            <a:extLst>
              <a:ext uri="{FF2B5EF4-FFF2-40B4-BE49-F238E27FC236}">
                <a16:creationId xmlns:a16="http://schemas.microsoft.com/office/drawing/2014/main" id="{56F0293D-E347-1EE7-E0DD-247D7886355F}"/>
              </a:ext>
            </a:extLst>
          </p:cNvPr>
          <p:cNvSpPr>
            <a:spLocks noGrp="1"/>
          </p:cNvSpPr>
          <p:nvPr>
            <p:ph type="body" sz="quarter" idx="16"/>
          </p:nvPr>
        </p:nvSpPr>
        <p:spPr>
          <a:xfrm>
            <a:off x="288559" y="6126907"/>
            <a:ext cx="11582399" cy="365125"/>
          </a:xfrm>
        </p:spPr>
        <p:txBody>
          <a:bodyPr/>
          <a:lstStyle/>
          <a:p>
            <a:r>
              <a:rPr lang="en-US" sz="700" b="0" dirty="0">
                <a:solidFill>
                  <a:schemeClr val="tx2"/>
                </a:solidFill>
              </a:rPr>
              <a:t>Source:  NIQ Homescan FMCG Total GB 4w/e 22</a:t>
            </a:r>
            <a:r>
              <a:rPr lang="en-US" sz="700" b="0" baseline="30000" dirty="0">
                <a:solidFill>
                  <a:schemeClr val="tx2"/>
                </a:solidFill>
              </a:rPr>
              <a:t>nd</a:t>
            </a:r>
            <a:r>
              <a:rPr lang="en-US" sz="700" b="0" dirty="0">
                <a:solidFill>
                  <a:schemeClr val="tx2"/>
                </a:solidFill>
              </a:rPr>
              <a:t> April 2023 vs 4w/e 23</a:t>
            </a:r>
            <a:r>
              <a:rPr lang="en-US" sz="700" b="0" baseline="30000" dirty="0">
                <a:solidFill>
                  <a:schemeClr val="tx2"/>
                </a:solidFill>
              </a:rPr>
              <a:t>rd</a:t>
            </a:r>
            <a:r>
              <a:rPr lang="en-US" sz="700" b="0" dirty="0">
                <a:solidFill>
                  <a:schemeClr val="tx2"/>
                </a:solidFill>
              </a:rPr>
              <a:t> April 2022</a:t>
            </a:r>
          </a:p>
        </p:txBody>
      </p:sp>
      <p:sp>
        <p:nvSpPr>
          <p:cNvPr id="21" name="Text Placeholder 20">
            <a:extLst>
              <a:ext uri="{FF2B5EF4-FFF2-40B4-BE49-F238E27FC236}">
                <a16:creationId xmlns:a16="http://schemas.microsoft.com/office/drawing/2014/main" id="{D0246440-4F46-BEF4-45DA-F2D2E18491A7}"/>
              </a:ext>
            </a:extLst>
          </p:cNvPr>
          <p:cNvSpPr>
            <a:spLocks noGrp="1"/>
          </p:cNvSpPr>
          <p:nvPr>
            <p:ph type="body" sz="quarter" idx="18"/>
          </p:nvPr>
        </p:nvSpPr>
        <p:spPr>
          <a:xfrm>
            <a:off x="4250200" y="1443696"/>
            <a:ext cx="3684352" cy="436542"/>
          </a:xfrm>
        </p:spPr>
        <p:txBody>
          <a:bodyPr/>
          <a:lstStyle/>
          <a:p>
            <a:r>
              <a:rPr lang="en-GB" sz="3200" dirty="0">
                <a:solidFill>
                  <a:schemeClr val="tx2"/>
                </a:solidFill>
                <a:latin typeface="Georgia" panose="02040502050405020303" pitchFamily="18" charset="0"/>
              </a:rPr>
              <a:t>-6.3%</a:t>
            </a:r>
          </a:p>
        </p:txBody>
      </p:sp>
      <p:sp>
        <p:nvSpPr>
          <p:cNvPr id="15" name="Text Placeholder 6">
            <a:extLst>
              <a:ext uri="{FF2B5EF4-FFF2-40B4-BE49-F238E27FC236}">
                <a16:creationId xmlns:a16="http://schemas.microsoft.com/office/drawing/2014/main" id="{76A6FA56-7DC4-306D-E3FB-7D85A7077DA5}"/>
              </a:ext>
            </a:extLst>
          </p:cNvPr>
          <p:cNvSpPr txBox="1">
            <a:spLocks/>
          </p:cNvSpPr>
          <p:nvPr/>
        </p:nvSpPr>
        <p:spPr>
          <a:xfrm>
            <a:off x="4237582"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17" name="Text Placeholder 7">
            <a:extLst>
              <a:ext uri="{FF2B5EF4-FFF2-40B4-BE49-F238E27FC236}">
                <a16:creationId xmlns:a16="http://schemas.microsoft.com/office/drawing/2014/main" id="{6396B61E-BE38-DF38-4156-C0B7AFE18DAC}"/>
              </a:ext>
            </a:extLst>
          </p:cNvPr>
          <p:cNvSpPr txBox="1">
            <a:spLocks/>
          </p:cNvSpPr>
          <p:nvPr/>
        </p:nvSpPr>
        <p:spPr>
          <a:xfrm>
            <a:off x="8186605" y="2585088"/>
            <a:ext cx="3684352"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Tree>
    <p:extLst>
      <p:ext uri="{BB962C8B-B14F-4D97-AF65-F5344CB8AC3E}">
        <p14:creationId xmlns:p14="http://schemas.microsoft.com/office/powerpoint/2010/main" val="30367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19427570"/>
              </p:ext>
            </p:extLst>
          </p:nvPr>
        </p:nvGraphicFramePr>
        <p:xfrm>
          <a:off x="1248032" y="1297460"/>
          <a:ext cx="9604118" cy="4106797"/>
        </p:xfrm>
        <a:graphic>
          <a:graphicData uri="http://schemas.openxmlformats.org/drawingml/2006/table">
            <a:tbl>
              <a:tblPr firstRow="1" bandRow="1">
                <a:tableStyleId>{073A0DAA-6AF3-43AB-8588-CEC1D06C72B9}</a:tableStyleId>
              </a:tblPr>
              <a:tblGrid>
                <a:gridCol w="1392137">
                  <a:extLst>
                    <a:ext uri="{9D8B030D-6E8A-4147-A177-3AD203B41FA5}">
                      <a16:colId xmlns:a16="http://schemas.microsoft.com/office/drawing/2014/main" val="2730304933"/>
                    </a:ext>
                  </a:extLst>
                </a:gridCol>
                <a:gridCol w="3970649">
                  <a:extLst>
                    <a:ext uri="{9D8B030D-6E8A-4147-A177-3AD203B41FA5}">
                      <a16:colId xmlns:a16="http://schemas.microsoft.com/office/drawing/2014/main" val="907276787"/>
                    </a:ext>
                  </a:extLst>
                </a:gridCol>
                <a:gridCol w="4241332">
                  <a:extLst>
                    <a:ext uri="{9D8B030D-6E8A-4147-A177-3AD203B41FA5}">
                      <a16:colId xmlns:a16="http://schemas.microsoft.com/office/drawing/2014/main" val="732061466"/>
                    </a:ext>
                  </a:extLst>
                </a:gridCol>
              </a:tblGrid>
              <a:tr h="721611">
                <a:tc>
                  <a:txBody>
                    <a:bodyPr/>
                    <a:lstStyle/>
                    <a:p>
                      <a:endParaRPr lang="en-GB" dirty="0">
                        <a:latin typeface="Arial" panose="020B0604020202020204" pitchFamily="34" charset="0"/>
                      </a:endParaRPr>
                    </a:p>
                  </a:txBody>
                  <a:tcPr>
                    <a:solidFill>
                      <a:schemeClr val="tx2"/>
                    </a:solidFill>
                  </a:tcPr>
                </a:tc>
                <a:tc>
                  <a:txBody>
                    <a:bodyPr/>
                    <a:lstStyle/>
                    <a:p>
                      <a:pPr algn="ctr"/>
                      <a:r>
                        <a:rPr lang="en-GB" b="0" dirty="0">
                          <a:latin typeface="Arial" panose="020B0604020202020204" pitchFamily="34" charset="0"/>
                        </a:rPr>
                        <a:t>Record </a:t>
                      </a:r>
                      <a:r>
                        <a:rPr lang="en-GB" b="1" dirty="0">
                          <a:latin typeface="Arial" panose="020B0604020202020204" pitchFamily="34" charset="0"/>
                        </a:rPr>
                        <a:t>Shoppers </a:t>
                      </a:r>
                      <a:r>
                        <a:rPr lang="en-GB" b="0" dirty="0">
                          <a:latin typeface="Arial" panose="020B0604020202020204" pitchFamily="34" charset="0"/>
                        </a:rPr>
                        <a:t>visit</a:t>
                      </a:r>
                      <a:r>
                        <a:rPr lang="en-GB" b="1" dirty="0">
                          <a:latin typeface="Arial" panose="020B0604020202020204" pitchFamily="34" charset="0"/>
                        </a:rPr>
                        <a:t> Discounters</a:t>
                      </a:r>
                      <a:endParaRPr lang="en-GB" b="0" dirty="0">
                        <a:latin typeface="Arial" panose="020B0604020202020204" pitchFamily="34" charset="0"/>
                      </a:endParaRPr>
                    </a:p>
                    <a:p>
                      <a:pPr algn="ctr"/>
                      <a:r>
                        <a:rPr lang="en-GB" sz="1400" dirty="0">
                          <a:latin typeface="Arial" panose="020B0604020202020204" pitchFamily="34" charset="0"/>
                        </a:rPr>
                        <a:t>4w/e 25</a:t>
                      </a:r>
                      <a:r>
                        <a:rPr lang="en-GB" sz="1400" baseline="30000" dirty="0">
                          <a:latin typeface="Arial" panose="020B0604020202020204" pitchFamily="34" charset="0"/>
                        </a:rPr>
                        <a:t>th</a:t>
                      </a:r>
                      <a:r>
                        <a:rPr lang="en-GB" sz="1400" dirty="0">
                          <a:latin typeface="Arial" panose="020B0604020202020204" pitchFamily="34" charset="0"/>
                        </a:rPr>
                        <a:t> March 2023</a:t>
                      </a:r>
                    </a:p>
                  </a:txBody>
                  <a:tcPr>
                    <a:solidFill>
                      <a:schemeClr val="tx2"/>
                    </a:solidFill>
                  </a:tcPr>
                </a:tc>
                <a:tc>
                  <a:txBody>
                    <a:bodyPr/>
                    <a:lstStyle/>
                    <a:p>
                      <a:pPr algn="ctr"/>
                      <a:r>
                        <a:rPr lang="en-GB" b="1" dirty="0">
                          <a:latin typeface="Arial" panose="020B0604020202020204" pitchFamily="34" charset="0"/>
                        </a:rPr>
                        <a:t>Considered</a:t>
                      </a:r>
                      <a:r>
                        <a:rPr lang="en-GB" b="0" dirty="0">
                          <a:latin typeface="Arial" panose="020B0604020202020204" pitchFamily="34" charset="0"/>
                        </a:rPr>
                        <a:t> shopping </a:t>
                      </a:r>
                      <a:r>
                        <a:rPr lang="en-GB" b="1" dirty="0">
                          <a:latin typeface="Arial" panose="020B0604020202020204" pitchFamily="34" charset="0"/>
                        </a:rPr>
                        <a:t>despite Easter</a:t>
                      </a:r>
                    </a:p>
                    <a:p>
                      <a:pPr algn="ctr"/>
                      <a:r>
                        <a:rPr lang="en-GB" sz="1400" dirty="0">
                          <a:latin typeface="Arial" panose="020B0604020202020204" pitchFamily="34" charset="0"/>
                        </a:rPr>
                        <a:t>4w/e 22</a:t>
                      </a:r>
                      <a:r>
                        <a:rPr lang="en-GB" sz="1400" baseline="30000" dirty="0">
                          <a:latin typeface="Arial" panose="020B0604020202020204" pitchFamily="34" charset="0"/>
                        </a:rPr>
                        <a:t>nd</a:t>
                      </a:r>
                      <a:r>
                        <a:rPr lang="en-GB" sz="1400" dirty="0">
                          <a:latin typeface="Arial" panose="020B0604020202020204" pitchFamily="34" charset="0"/>
                        </a:rPr>
                        <a:t> April 2023</a:t>
                      </a:r>
                    </a:p>
                  </a:txBody>
                  <a:tcPr>
                    <a:solidFill>
                      <a:schemeClr val="bg2"/>
                    </a:solidFill>
                  </a:tcPr>
                </a:tc>
                <a:extLst>
                  <a:ext uri="{0D108BD9-81ED-4DB2-BD59-A6C34878D82A}">
                    <a16:rowId xmlns:a16="http://schemas.microsoft.com/office/drawing/2014/main" val="2349305710"/>
                  </a:ext>
                </a:extLst>
              </a:tr>
              <a:tr h="788523">
                <a:tc>
                  <a:txBody>
                    <a:bodyPr/>
                    <a:lstStyle/>
                    <a:p>
                      <a:pPr marL="73660" lvl="0" indent="0" algn="l" rtl="0">
                        <a:spcBef>
                          <a:spcPts val="0"/>
                        </a:spcBef>
                        <a:spcAft>
                          <a:spcPts val="0"/>
                        </a:spcAft>
                        <a:buClr>
                          <a:srgbClr val="FFFFFF"/>
                        </a:buClr>
                        <a:buSzPts val="1000"/>
                        <a:buFont typeface="Montserrat Light"/>
                        <a:buNone/>
                      </a:pPr>
                      <a:r>
                        <a:rPr lang="en" sz="1400" b="1" baseline="0" dirty="0">
                          <a:solidFill>
                            <a:srgbClr val="FFFFFF"/>
                          </a:solidFill>
                          <a:latin typeface="Arial" panose="020B0604020202020204" pitchFamily="34" charset="0"/>
                          <a:ea typeface="Montserrat Light"/>
                          <a:cs typeface="Montserrat Light"/>
                          <a:sym typeface="Montserrat Light"/>
                        </a:rPr>
                        <a:t>Basket Size</a:t>
                      </a:r>
                      <a:endParaRPr sz="14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£19.39</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+£0.80/</a:t>
                      </a:r>
                      <a:r>
                        <a:rPr lang="en-GB" sz="900" b="1" dirty="0">
                          <a:solidFill>
                            <a:schemeClr val="accent1"/>
                          </a:solidFill>
                          <a:latin typeface="Arial" panose="020B0604020202020204" pitchFamily="34" charset="0"/>
                          <a:ea typeface="Montserrat Light"/>
                          <a:cs typeface="Montserrat Light"/>
                          <a:sym typeface="Montserrat Light"/>
                        </a:rPr>
                        <a:t>+4.3%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+2.6%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10.7</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-7.2%</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+1.3%</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£19.74</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+£1.05/</a:t>
                      </a:r>
                      <a:r>
                        <a:rPr lang="en-GB" sz="900" b="1" dirty="0">
                          <a:solidFill>
                            <a:schemeClr val="accent1"/>
                          </a:solidFill>
                          <a:latin typeface="Arial" panose="020B0604020202020204" pitchFamily="34" charset="0"/>
                          <a:ea typeface="Montserrat Light"/>
                          <a:cs typeface="Montserrat Light"/>
                          <a:sym typeface="Montserrat Light"/>
                        </a:rPr>
                        <a:t>+5.6% </a:t>
                      </a:r>
                      <a:r>
                        <a:rPr lang="en-GB" sz="900" baseline="0" dirty="0">
                          <a:solidFill>
                            <a:srgbClr val="FFFFFF"/>
                          </a:solidFill>
                          <a:latin typeface="Arial" panose="020B0604020202020204" pitchFamily="34" charset="0"/>
                          <a:ea typeface="Montserrat Light"/>
                          <a:cs typeface="Montserrat Light"/>
                          <a:sym typeface="Montserrat Light"/>
                        </a:rPr>
                        <a:t>vs last year and </a:t>
                      </a:r>
                      <a:r>
                        <a:rPr lang="en-GB" sz="900" b="1" baseline="0" dirty="0">
                          <a:solidFill>
                            <a:schemeClr val="accent1"/>
                          </a:solidFill>
                          <a:latin typeface="Arial" panose="020B0604020202020204" pitchFamily="34" charset="0"/>
                          <a:ea typeface="Montserrat Light"/>
                          <a:cs typeface="Montserrat Light"/>
                          <a:sym typeface="Montserrat Light"/>
                        </a:rPr>
                        <a:t>+1.6% </a:t>
                      </a:r>
                      <a:r>
                        <a:rPr lang="en-GB" sz="900" baseline="0" dirty="0">
                          <a:solidFill>
                            <a:srgbClr val="FFFFFF"/>
                          </a:solidFill>
                          <a:latin typeface="Arial" panose="020B0604020202020204" pitchFamily="34"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Arial" panose="020B0604020202020204" pitchFamily="34" charset="0"/>
                          <a:ea typeface="Montserrat"/>
                          <a:cs typeface="Montserrat"/>
                          <a:sym typeface="Montserrat Light"/>
                        </a:rPr>
                        <a:t>10.6</a:t>
                      </a:r>
                      <a:r>
                        <a:rPr lang="en-GB" sz="900" baseline="0" dirty="0">
                          <a:solidFill>
                            <a:srgbClr val="FFFFFF"/>
                          </a:solidFill>
                          <a:latin typeface="Arial" panose="020B0604020202020204" pitchFamily="34" charset="0"/>
                          <a:ea typeface="Montserrat"/>
                          <a:cs typeface="Montserrat"/>
                          <a:sym typeface="Montserrat Light"/>
                        </a:rPr>
                        <a:t> items (</a:t>
                      </a:r>
                      <a:r>
                        <a:rPr lang="en-GB" sz="900" b="1" baseline="0" dirty="0">
                          <a:solidFill>
                            <a:schemeClr val="accent1"/>
                          </a:solidFill>
                          <a:latin typeface="Arial" panose="020B0604020202020204" pitchFamily="34" charset="0"/>
                          <a:ea typeface="Montserrat"/>
                          <a:cs typeface="Montserrat"/>
                          <a:sym typeface="Montserrat Light"/>
                        </a:rPr>
                        <a:t>-6.3%</a:t>
                      </a:r>
                      <a:r>
                        <a:rPr lang="en-GB" sz="900" b="1" baseline="0" dirty="0">
                          <a:solidFill>
                            <a:srgbClr val="FFFFFF"/>
                          </a:solidFill>
                          <a:latin typeface="Arial" panose="020B0604020202020204" pitchFamily="34" charset="0"/>
                          <a:ea typeface="Montserrat"/>
                          <a:cs typeface="Montserrat"/>
                          <a:sym typeface="Montserrat Light"/>
                        </a:rPr>
                        <a:t> </a:t>
                      </a:r>
                      <a:r>
                        <a:rPr lang="en-GB" sz="900" b="0" baseline="0" dirty="0">
                          <a:solidFill>
                            <a:srgbClr val="FFFFFF"/>
                          </a:solidFill>
                          <a:latin typeface="Arial" panose="020B0604020202020204" pitchFamily="34" charset="0"/>
                          <a:ea typeface="Montserrat"/>
                          <a:cs typeface="Montserrat"/>
                          <a:sym typeface="Montserrat Light"/>
                        </a:rPr>
                        <a:t>vs last year and </a:t>
                      </a:r>
                      <a:r>
                        <a:rPr lang="en-GB" sz="900" b="1" baseline="0" dirty="0">
                          <a:solidFill>
                            <a:schemeClr val="accent1"/>
                          </a:solidFill>
                          <a:latin typeface="Arial" panose="020B0604020202020204" pitchFamily="34" charset="0"/>
                          <a:ea typeface="Montserrat"/>
                          <a:cs typeface="Montserrat"/>
                          <a:sym typeface="Montserrat Light"/>
                        </a:rPr>
                        <a:t>-0.8%</a:t>
                      </a:r>
                      <a:r>
                        <a:rPr lang="en-GB" sz="900" b="1" baseline="0" dirty="0">
                          <a:solidFill>
                            <a:srgbClr val="FFFFFF"/>
                          </a:solidFill>
                          <a:latin typeface="Arial" panose="020B0604020202020204" pitchFamily="34" charset="0"/>
                          <a:ea typeface="Montserrat"/>
                          <a:cs typeface="Montserrat"/>
                          <a:sym typeface="Montserrat Light"/>
                        </a:rPr>
                        <a:t> vs last month</a:t>
                      </a:r>
                      <a:r>
                        <a:rPr lang="en-GB" sz="900" b="0" baseline="0" dirty="0">
                          <a:solidFill>
                            <a:srgbClr val="FFFFFF"/>
                          </a:solidFill>
                          <a:latin typeface="Arial" panose="020B0604020202020204" pitchFamily="34" charset="0"/>
                          <a:ea typeface="Montserrat"/>
                          <a:cs typeface="Montserrat"/>
                          <a:sym typeface="Montserrat Light"/>
                        </a:rPr>
                        <a:t>)</a:t>
                      </a:r>
                      <a:endParaRPr lang="en-GB" sz="900" dirty="0">
                        <a:solidFill>
                          <a:srgbClr val="FFFFFF"/>
                        </a:solidFill>
                        <a:highlight>
                          <a:srgbClr val="C0C0C0"/>
                        </a:highlight>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2462473271"/>
                  </a:ext>
                </a:extLst>
              </a:tr>
              <a:tr h="830688">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Bricks &amp; Mortar </a:t>
                      </a:r>
                      <a:r>
                        <a:rPr lang="en-GB" sz="1400" dirty="0">
                          <a:solidFill>
                            <a:srgbClr val="FFFFFF"/>
                          </a:solidFill>
                          <a:latin typeface="Arial" panose="020B0604020202020204" pitchFamily="34" charset="0"/>
                          <a:ea typeface="Montserrat"/>
                          <a:cs typeface="Montserrat"/>
                          <a:sym typeface="Montserrat"/>
                        </a:rPr>
                        <a:t>shopping trips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505m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+7.3%/+35m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+0.4%</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499m shopping occasions</a:t>
                      </a:r>
                      <a:endParaRPr sz="900" dirty="0">
                        <a:solidFill>
                          <a:srgbClr val="FFFFFF"/>
                        </a:solidFill>
                        <a:latin typeface="Arial" panose="020B0604020202020204" pitchFamily="34"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Arial" panose="020B0604020202020204" pitchFamily="34" charset="0"/>
                          <a:ea typeface="Montserrat Light"/>
                          <a:cs typeface="Montserrat Light"/>
                          <a:sym typeface="Montserrat Light"/>
                        </a:rPr>
                        <a:t>+4.8%/+23m</a:t>
                      </a:r>
                      <a:r>
                        <a:rPr lang="en" sz="900"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more</a:t>
                      </a:r>
                      <a:r>
                        <a:rPr lang="en" sz="900" baseline="0" dirty="0">
                          <a:solidFill>
                            <a:srgbClr val="FFFFFF"/>
                          </a:solidFill>
                          <a:latin typeface="Arial" panose="020B0604020202020204" pitchFamily="34" charset="0"/>
                          <a:ea typeface="Montserrat Light"/>
                          <a:cs typeface="Montserrat Light"/>
                          <a:sym typeface="Montserrat Light"/>
                        </a:rPr>
                        <a:t> than last year </a:t>
                      </a:r>
                      <a:r>
                        <a:rPr lang="en" sz="900" b="0" baseline="0" dirty="0">
                          <a:solidFill>
                            <a:srgbClr val="FFFFFF"/>
                          </a:solidFill>
                          <a:latin typeface="Arial" panose="020B0604020202020204" pitchFamily="34" charset="0"/>
                          <a:ea typeface="Montserrat Light"/>
                          <a:cs typeface="Montserrat Light"/>
                          <a:sym typeface="Montserrat Light"/>
                        </a:rPr>
                        <a:t>and </a:t>
                      </a:r>
                      <a:r>
                        <a:rPr lang="en" sz="900" b="1" baseline="0" dirty="0">
                          <a:solidFill>
                            <a:schemeClr val="accent1"/>
                          </a:solidFill>
                          <a:latin typeface="Arial" panose="020B0604020202020204" pitchFamily="34" charset="0"/>
                          <a:ea typeface="Montserrat Light"/>
                          <a:cs typeface="Montserrat Light"/>
                          <a:sym typeface="Montserrat Light"/>
                        </a:rPr>
                        <a:t>-1.4%</a:t>
                      </a:r>
                      <a:r>
                        <a:rPr lang="en" sz="900" b="1" baseline="0" dirty="0">
                          <a:solidFill>
                            <a:srgbClr val="FFFFFF"/>
                          </a:solidFill>
                          <a:latin typeface="Arial" panose="020B0604020202020204" pitchFamily="34" charset="0"/>
                          <a:ea typeface="Montserrat Light"/>
                          <a:cs typeface="Montserrat Light"/>
                          <a:sym typeface="Montserrat Light"/>
                        </a:rPr>
                        <a:t> </a:t>
                      </a:r>
                      <a:r>
                        <a:rPr lang="en" sz="900" b="1" baseline="0" dirty="0">
                          <a:solidFill>
                            <a:schemeClr val="accent1"/>
                          </a:solidFill>
                          <a:latin typeface="Arial" panose="020B0604020202020204" pitchFamily="34" charset="0"/>
                          <a:ea typeface="Montserrat Light"/>
                          <a:cs typeface="Montserrat Light"/>
                          <a:sym typeface="Montserrat Light"/>
                        </a:rPr>
                        <a:t>fewer</a:t>
                      </a:r>
                      <a:r>
                        <a:rPr lang="en" sz="900" b="1" baseline="0" dirty="0">
                          <a:solidFill>
                            <a:srgbClr val="FFFFFF"/>
                          </a:solidFill>
                          <a:latin typeface="Arial" panose="020B0604020202020204" pitchFamily="34" charset="0"/>
                          <a:ea typeface="Montserrat Light"/>
                          <a:cs typeface="Montserrat Light"/>
                          <a:sym typeface="Montserrat Light"/>
                        </a:rPr>
                        <a:t> trips v last month</a:t>
                      </a:r>
                      <a:endParaRPr sz="900" b="1" dirty="0">
                        <a:solidFill>
                          <a:schemeClr val="accent1"/>
                        </a:solidFill>
                        <a:latin typeface="Arial" panose="020B0604020202020204" pitchFamily="34" charset="0"/>
                        <a:ea typeface="Montserrat Light"/>
                        <a:cs typeface="Montserrat Light"/>
                        <a:sym typeface="Montserrat Light"/>
                      </a:endParaRPr>
                    </a:p>
                  </a:txBody>
                  <a:tcPr marL="91425" marR="91425" marT="91425" marB="91425">
                    <a:solidFill>
                      <a:schemeClr val="bg2"/>
                    </a:solidFill>
                  </a:tcPr>
                </a:tc>
                <a:extLst>
                  <a:ext uri="{0D108BD9-81ED-4DB2-BD59-A6C34878D82A}">
                    <a16:rowId xmlns:a16="http://schemas.microsoft.com/office/drawing/2014/main" val="1517686310"/>
                  </a:ext>
                </a:extLst>
              </a:tr>
              <a:tr h="930462">
                <a:tc>
                  <a:txBody>
                    <a:bodyPr/>
                    <a:lstStyle/>
                    <a:p>
                      <a:pPr marL="73660" lvl="0" indent="0" algn="l" rtl="0">
                        <a:spcBef>
                          <a:spcPts val="0"/>
                        </a:spcBef>
                        <a:spcAft>
                          <a:spcPts val="0"/>
                        </a:spcAft>
                        <a:buClr>
                          <a:srgbClr val="FFFFFF"/>
                        </a:buClr>
                        <a:buSzPts val="1000"/>
                        <a:buFont typeface="Montserrat Light"/>
                        <a:buNone/>
                      </a:pPr>
                      <a:r>
                        <a:rPr lang="en-GB" sz="1400" b="1" dirty="0">
                          <a:solidFill>
                            <a:srgbClr val="FFFFFF"/>
                          </a:solidFill>
                          <a:latin typeface="Arial" panose="020B0604020202020204" pitchFamily="34" charset="0"/>
                          <a:ea typeface="Montserrat"/>
                          <a:cs typeface="Montserrat"/>
                          <a:sym typeface="Montserrat"/>
                        </a:rPr>
                        <a:t>Online </a:t>
                      </a:r>
                      <a:r>
                        <a:rPr lang="en-GB" sz="1400" dirty="0">
                          <a:solidFill>
                            <a:srgbClr val="FFFFFF"/>
                          </a:solidFill>
                          <a:latin typeface="Arial" panose="020B0604020202020204" pitchFamily="34" charset="0"/>
                          <a:ea typeface="Montserrat"/>
                          <a:cs typeface="Montserrat"/>
                          <a:sym typeface="Montserrat"/>
                        </a:rPr>
                        <a:t>penetration</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26%</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-2.4%/-189k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+2.1%</a:t>
                      </a:r>
                      <a:r>
                        <a:rPr lang="en-GB" sz="900" baseline="0" dirty="0">
                          <a:solidFill>
                            <a:srgbClr val="FFFFFF"/>
                          </a:solidFill>
                          <a:latin typeface="Arial" panose="020B0604020202020204" pitchFamily="34" charset="0"/>
                          <a:ea typeface="Montserrat"/>
                          <a:cs typeface="Montserrat"/>
                          <a:sym typeface="Montserrat Light"/>
                        </a:rPr>
                        <a:t>/+159k </a:t>
                      </a:r>
                      <a:r>
                        <a:rPr lang="en-GB" sz="900" b="1" baseline="0" dirty="0">
                          <a:solidFill>
                            <a:schemeClr val="accent1"/>
                          </a:solidFill>
                          <a:latin typeface="Arial" panose="020B0604020202020204" pitchFamily="34" charset="0"/>
                          <a:ea typeface="Montserrat"/>
                          <a:cs typeface="Montserrat"/>
                          <a:sym typeface="Montserrat Light"/>
                        </a:rPr>
                        <a:t>more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26%</a:t>
                      </a:r>
                      <a:r>
                        <a:rPr lang="en-GB" sz="900" dirty="0">
                          <a:solidFill>
                            <a:srgbClr val="FFFFFF"/>
                          </a:solidFill>
                          <a:latin typeface="Arial" panose="020B0604020202020204" pitchFamily="34"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Arial" panose="020B0604020202020204" pitchFamily="34" charset="0"/>
                          <a:ea typeface="Montserrat Light"/>
                          <a:cs typeface="Montserrat Light"/>
                          <a:sym typeface="Montserrat Light"/>
                        </a:rPr>
                        <a:t>-1.2%/-90k </a:t>
                      </a:r>
                      <a:r>
                        <a:rPr lang="en-GB" sz="900" b="1" dirty="0">
                          <a:solidFill>
                            <a:schemeClr val="accent1"/>
                          </a:solidFill>
                          <a:latin typeface="Arial" panose="020B0604020202020204" pitchFamily="34" charset="0"/>
                          <a:ea typeface="Montserrat Light"/>
                          <a:cs typeface="Montserrat Light"/>
                          <a:sym typeface="Montserrat Light"/>
                        </a:rPr>
                        <a:t>fewer</a:t>
                      </a:r>
                      <a:r>
                        <a:rPr lang="en-GB" sz="900"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Arial" panose="020B0604020202020204" pitchFamily="34" charset="0"/>
                          <a:ea typeface="Montserrat"/>
                          <a:cs typeface="Montserrat"/>
                          <a:sym typeface="Montserrat Light"/>
                        </a:rPr>
                        <a:t>-0.7%</a:t>
                      </a:r>
                      <a:r>
                        <a:rPr lang="en-GB" sz="900" baseline="0" dirty="0">
                          <a:solidFill>
                            <a:srgbClr val="FFFFFF"/>
                          </a:solidFill>
                          <a:latin typeface="Arial" panose="020B0604020202020204" pitchFamily="34" charset="0"/>
                          <a:ea typeface="Montserrat"/>
                          <a:cs typeface="Montserrat"/>
                          <a:sym typeface="Montserrat Light"/>
                        </a:rPr>
                        <a:t>/-57k </a:t>
                      </a:r>
                      <a:r>
                        <a:rPr lang="en-GB" sz="900" b="1" baseline="0" dirty="0">
                          <a:solidFill>
                            <a:schemeClr val="accent1"/>
                          </a:solidFill>
                          <a:latin typeface="Arial" panose="020B0604020202020204" pitchFamily="34" charset="0"/>
                          <a:ea typeface="Montserrat"/>
                          <a:cs typeface="Montserrat"/>
                          <a:sym typeface="Montserrat Light"/>
                        </a:rPr>
                        <a:t>less </a:t>
                      </a:r>
                      <a:r>
                        <a:rPr lang="en-GB" sz="900" baseline="0" dirty="0">
                          <a:solidFill>
                            <a:srgbClr val="FFFFFF"/>
                          </a:solidFill>
                          <a:latin typeface="Arial" panose="020B0604020202020204" pitchFamily="34" charset="0"/>
                          <a:ea typeface="Montserrat"/>
                          <a:cs typeface="Montserrat"/>
                          <a:sym typeface="Montserrat Light"/>
                        </a:rPr>
                        <a:t>shoppers than </a:t>
                      </a:r>
                      <a:r>
                        <a:rPr lang="en-GB" sz="900" b="1" baseline="0" dirty="0">
                          <a:solidFill>
                            <a:srgbClr val="FFFFFF"/>
                          </a:solidFill>
                          <a:latin typeface="Arial" panose="020B0604020202020204" pitchFamily="34" charset="0"/>
                          <a:ea typeface="Montserrat"/>
                          <a:cs typeface="Montserrat"/>
                          <a:sym typeface="Montserrat Light"/>
                        </a:rPr>
                        <a:t>last</a:t>
                      </a:r>
                      <a:r>
                        <a:rPr lang="en-GB" sz="900" baseline="0" dirty="0">
                          <a:solidFill>
                            <a:srgbClr val="FFFFFF"/>
                          </a:solidFill>
                          <a:latin typeface="Arial" panose="020B0604020202020204" pitchFamily="34" charset="0"/>
                          <a:ea typeface="Montserrat"/>
                          <a:cs typeface="Montserrat"/>
                          <a:sym typeface="Montserrat Light"/>
                        </a:rPr>
                        <a:t> month</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1277159317"/>
                  </a:ext>
                </a:extLst>
              </a:tr>
              <a:tr h="835513">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1" dirty="0">
                          <a:solidFill>
                            <a:srgbClr val="FFFFFF"/>
                          </a:solidFill>
                          <a:latin typeface="Arial" panose="020B0604020202020204" pitchFamily="34" charset="0"/>
                          <a:ea typeface="Montserrat"/>
                          <a:cs typeface="Montserrat"/>
                          <a:sym typeface="Montserrat"/>
                        </a:rPr>
                        <a:t>Growth </a:t>
                      </a:r>
                      <a:r>
                        <a:rPr lang="en-GB" sz="1400" b="0" dirty="0">
                          <a:solidFill>
                            <a:srgbClr val="FFFFFF"/>
                          </a:solidFill>
                          <a:latin typeface="Arial" panose="020B0604020202020204" pitchFamily="34" charset="0"/>
                          <a:ea typeface="Montserrat"/>
                          <a:cs typeface="Montserrat"/>
                          <a:sym typeface="Montserrat"/>
                        </a:rPr>
                        <a:t>of the</a:t>
                      </a:r>
                      <a:r>
                        <a:rPr lang="en-GB" sz="1400" b="1" dirty="0">
                          <a:solidFill>
                            <a:srgbClr val="FFFFFF"/>
                          </a:solidFill>
                          <a:latin typeface="Arial" panose="020B0604020202020204" pitchFamily="34" charset="0"/>
                          <a:ea typeface="Montserrat"/>
                          <a:cs typeface="Montserrat"/>
                          <a:sym typeface="Montserrat"/>
                        </a:rPr>
                        <a:t> Discounters</a:t>
                      </a: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65%</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+6.7%/+1.2m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+15%/+11.4m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2% more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tx2"/>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64%</a:t>
                      </a:r>
                      <a:r>
                        <a:rPr lang="en-GB" sz="900" dirty="0">
                          <a:solidFill>
                            <a:srgbClr val="FFFFFF"/>
                          </a:solidFill>
                          <a:latin typeface="Arial" panose="020B0604020202020204" pitchFamily="34" charset="0"/>
                          <a:ea typeface="Montserrat Light"/>
                          <a:cs typeface="Montserrat Light"/>
                          <a:sym typeface="Montserrat Light"/>
                        </a:rPr>
                        <a:t> of GB shoppers, </a:t>
                      </a:r>
                      <a:r>
                        <a:rPr lang="en-GB" sz="900" b="1" dirty="0">
                          <a:solidFill>
                            <a:schemeClr val="accent1"/>
                          </a:solidFill>
                          <a:latin typeface="Arial" panose="020B0604020202020204" pitchFamily="34" charset="0"/>
                          <a:ea typeface="Montserrat Light"/>
                          <a:cs typeface="Montserrat Light"/>
                          <a:sym typeface="Montserrat Light"/>
                        </a:rPr>
                        <a:t>+7.5%/+1.3m more</a:t>
                      </a:r>
                      <a:r>
                        <a:rPr lang="en-GB" sz="900" dirty="0">
                          <a:solidFill>
                            <a:srgbClr val="FFFFFF"/>
                          </a:solidFill>
                          <a:latin typeface="Arial" panose="020B0604020202020204" pitchFamily="34"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Arial" panose="020B0604020202020204" pitchFamily="34" charset="0"/>
                          <a:ea typeface="Montserrat Light"/>
                          <a:cs typeface="Montserrat Light"/>
                          <a:sym typeface="Montserrat Light"/>
                        </a:rPr>
                        <a:t>+7.6%/+5.5m more</a:t>
                      </a:r>
                      <a:r>
                        <a:rPr lang="en-GB" sz="900" b="1" dirty="0">
                          <a:solidFill>
                            <a:srgbClr val="FFFFFF"/>
                          </a:solidFill>
                          <a:latin typeface="Arial" panose="020B0604020202020204" pitchFamily="34" charset="0"/>
                          <a:ea typeface="Montserrat Light"/>
                          <a:cs typeface="Montserrat Light"/>
                          <a:sym typeface="Montserrat Light"/>
                        </a:rPr>
                        <a:t> </a:t>
                      </a:r>
                      <a:r>
                        <a:rPr lang="en-GB" sz="900" baseline="0" dirty="0">
                          <a:solidFill>
                            <a:srgbClr val="FFFFFF"/>
                          </a:solidFill>
                          <a:latin typeface="Arial" panose="020B0604020202020204" pitchFamily="34" charset="0"/>
                          <a:ea typeface="Montserrat Light"/>
                          <a:cs typeface="Montserrat Light"/>
                          <a:sym typeface="Montserrat Light"/>
                        </a:rPr>
                        <a:t>shopping occasions v last year and </a:t>
                      </a:r>
                      <a:r>
                        <a:rPr lang="en-GB" sz="900" b="1" baseline="0" dirty="0">
                          <a:solidFill>
                            <a:schemeClr val="accent1"/>
                          </a:solidFill>
                          <a:latin typeface="Arial" panose="020B0604020202020204" pitchFamily="34" charset="0"/>
                          <a:ea typeface="Montserrat Light"/>
                          <a:cs typeface="Montserrat Light"/>
                          <a:sym typeface="Montserrat Light"/>
                        </a:rPr>
                        <a:t>10% FEWER </a:t>
                      </a:r>
                      <a:r>
                        <a:rPr lang="en-GB" sz="900" baseline="0" dirty="0">
                          <a:solidFill>
                            <a:srgbClr val="FFFFFF"/>
                          </a:solidFill>
                          <a:latin typeface="Arial" panose="020B0604020202020204" pitchFamily="34" charset="0"/>
                          <a:ea typeface="Montserrat Light"/>
                          <a:cs typeface="Montserrat Light"/>
                          <a:sym typeface="Montserrat Light"/>
                        </a:rPr>
                        <a:t>trips vs </a:t>
                      </a:r>
                      <a:r>
                        <a:rPr lang="en-GB" sz="900" b="1" baseline="0" dirty="0">
                          <a:solidFill>
                            <a:schemeClr val="accent1"/>
                          </a:solidFill>
                          <a:latin typeface="Arial" panose="020B0604020202020204" pitchFamily="34" charset="0"/>
                          <a:ea typeface="Montserrat Light"/>
                          <a:cs typeface="Montserrat Light"/>
                          <a:sym typeface="Montserrat Light"/>
                        </a:rPr>
                        <a:t>last month</a:t>
                      </a:r>
                      <a:r>
                        <a:rPr lang="en-GB" sz="900" baseline="0" dirty="0">
                          <a:solidFill>
                            <a:srgbClr val="FFFFFF"/>
                          </a:solidFill>
                          <a:latin typeface="Arial" panose="020B0604020202020204" pitchFamily="34" charset="0"/>
                          <a:ea typeface="Montserrat Light"/>
                          <a:cs typeface="Montserrat Light"/>
                          <a:sym typeface="Montserrat Light"/>
                        </a:rPr>
                        <a:t>.</a:t>
                      </a:r>
                      <a:endParaRPr lang="en-GB" sz="900" dirty="0">
                        <a:solidFill>
                          <a:srgbClr val="FFFFFF"/>
                        </a:solidFill>
                        <a:latin typeface="Arial" panose="020B0604020202020204" pitchFamily="34" charset="0"/>
                        <a:ea typeface="Montserrat"/>
                        <a:cs typeface="Montserrat"/>
                        <a:sym typeface="Montserrat"/>
                      </a:endParaRPr>
                    </a:p>
                  </a:txBody>
                  <a:tcPr marL="91425" marR="91425" marT="91425" marB="91425">
                    <a:solidFill>
                      <a:schemeClr val="bg2"/>
                    </a:solidFill>
                  </a:tcPr>
                </a:tc>
                <a:extLst>
                  <a:ext uri="{0D108BD9-81ED-4DB2-BD59-A6C34878D82A}">
                    <a16:rowId xmlns:a16="http://schemas.microsoft.com/office/drawing/2014/main" val="4178510154"/>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37043" y="6201123"/>
            <a:ext cx="11582400" cy="436542"/>
          </a:xfrm>
        </p:spPr>
        <p:txBody>
          <a:bodyPr/>
          <a:lstStyle/>
          <a:p>
            <a:r>
              <a:rPr lang="en-US" sz="800" dirty="0">
                <a:latin typeface="Arial" panose="020B0604020202020204" pitchFamily="34" charset="0"/>
              </a:rPr>
              <a:t>Source:  NIQ Homescan GB FMCG</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81232" y="0"/>
            <a:ext cx="12010768" cy="707886"/>
          </a:xfrm>
          <a:prstGeom prst="rect">
            <a:avLst/>
          </a:prstGeom>
          <a:noFill/>
        </p:spPr>
        <p:txBody>
          <a:bodyPr wrap="square">
            <a:spAutoFit/>
          </a:bodyPr>
          <a:lstStyle/>
          <a:p>
            <a:r>
              <a:rPr lang="en-GB" sz="2000" dirty="0">
                <a:latin typeface="Arial" panose="020B0604020202020204" pitchFamily="34" charset="0"/>
              </a:rPr>
              <a:t>Shoppers </a:t>
            </a:r>
            <a:r>
              <a:rPr lang="en-GB" sz="2000" b="1" i="1" dirty="0">
                <a:latin typeface="Georgia" panose="02040502050405020303" pitchFamily="18" charset="0"/>
              </a:rPr>
              <a:t>spent more </a:t>
            </a:r>
            <a:r>
              <a:rPr lang="en-GB" sz="2000" dirty="0">
                <a:latin typeface="Arial" panose="020B0604020202020204" pitchFamily="34" charset="0"/>
              </a:rPr>
              <a:t>per </a:t>
            </a:r>
            <a:r>
              <a:rPr lang="en-GB" sz="2000" b="1" i="1" dirty="0">
                <a:latin typeface="Georgia" panose="02040502050405020303" pitchFamily="18" charset="0"/>
              </a:rPr>
              <a:t>trip</a:t>
            </a:r>
            <a:r>
              <a:rPr lang="en-GB" sz="2000" dirty="0">
                <a:latin typeface="Arial" panose="020B0604020202020204" pitchFamily="34" charset="0"/>
              </a:rPr>
              <a:t> than last month but bought </a:t>
            </a:r>
            <a:r>
              <a:rPr lang="en-GB" sz="2000" b="1" i="1" dirty="0">
                <a:latin typeface="Georgia" panose="02040502050405020303" pitchFamily="18" charset="0"/>
              </a:rPr>
              <a:t>fewer items </a:t>
            </a:r>
            <a:r>
              <a:rPr lang="en-GB" sz="2000" dirty="0">
                <a:latin typeface="Arial" panose="020B0604020202020204" pitchFamily="34" charset="0"/>
              </a:rPr>
              <a:t>and there were </a:t>
            </a:r>
            <a:r>
              <a:rPr lang="en-GB" sz="2000" b="1" i="1" dirty="0">
                <a:latin typeface="Georgia" panose="02040502050405020303" pitchFamily="18" charset="0"/>
              </a:rPr>
              <a:t>fewer trips </a:t>
            </a:r>
            <a:r>
              <a:rPr lang="en-GB" sz="2000" dirty="0">
                <a:latin typeface="Arial" panose="020B0604020202020204" pitchFamily="34" charset="0"/>
              </a:rPr>
              <a:t>to ‘</a:t>
            </a:r>
            <a:r>
              <a:rPr lang="en-GB" sz="2000" b="1" i="1" dirty="0">
                <a:latin typeface="Georgia" panose="02040502050405020303" pitchFamily="18" charset="0"/>
              </a:rPr>
              <a:t>stores</a:t>
            </a:r>
            <a:r>
              <a:rPr lang="en-GB" sz="2000" dirty="0">
                <a:latin typeface="Arial" panose="020B0604020202020204" pitchFamily="34" charset="0"/>
              </a:rPr>
              <a:t>’ vs last month, including at the </a:t>
            </a:r>
            <a:r>
              <a:rPr lang="en-GB" sz="2000" b="1" i="1" dirty="0">
                <a:latin typeface="Georgia" panose="02040502050405020303" pitchFamily="18" charset="0"/>
              </a:rPr>
              <a:t>Discounters</a:t>
            </a:r>
            <a:r>
              <a:rPr lang="en-GB" sz="2000" dirty="0">
                <a:latin typeface="Arial" panose="020B0604020202020204" pitchFamily="34" charset="0"/>
              </a:rPr>
              <a:t> and </a:t>
            </a:r>
            <a:r>
              <a:rPr lang="en-GB" sz="2000" b="1" i="1" dirty="0">
                <a:latin typeface="Georgia" panose="02040502050405020303" pitchFamily="18" charset="0"/>
              </a:rPr>
              <a:t>fewer</a:t>
            </a:r>
            <a:r>
              <a:rPr lang="en-GB" sz="2000" b="1" i="1" dirty="0">
                <a:latin typeface="Arial" panose="020B0604020202020204" pitchFamily="34" charset="0"/>
              </a:rPr>
              <a:t> </a:t>
            </a:r>
            <a:r>
              <a:rPr lang="en-GB" sz="2000" dirty="0">
                <a:latin typeface="Arial" panose="020B0604020202020204" pitchFamily="34" charset="0"/>
              </a:rPr>
              <a:t>shoppers bought </a:t>
            </a:r>
            <a:r>
              <a:rPr lang="en-GB" sz="2000" b="1" i="1" dirty="0">
                <a:latin typeface="Georgia" panose="02040502050405020303" pitchFamily="18" charset="0"/>
              </a:rPr>
              <a:t>online</a:t>
            </a:r>
          </a:p>
        </p:txBody>
      </p:sp>
    </p:spTree>
    <p:extLst>
      <p:ext uri="{BB962C8B-B14F-4D97-AF65-F5344CB8AC3E}">
        <p14:creationId xmlns:p14="http://schemas.microsoft.com/office/powerpoint/2010/main" val="332652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12</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935787" y="1748285"/>
            <a:ext cx="7780229" cy="3123932"/>
          </a:xfrm>
          <a:prstGeom prst="rect">
            <a:avLst/>
          </a:prstGeom>
          <a:noFill/>
        </p:spPr>
        <p:txBody>
          <a:bodyPr wrap="square">
            <a:spAutoFit/>
          </a:bodyPr>
          <a:lstStyle/>
          <a:p>
            <a:pPr algn="l">
              <a:spcAft>
                <a:spcPts val="600"/>
              </a:spcAft>
            </a:pPr>
            <a:r>
              <a:rPr lang="en-US" sz="3200" dirty="0">
                <a:solidFill>
                  <a:schemeClr val="tx1"/>
                </a:solidFill>
                <a:latin typeface="Georgia" panose="02040502050405020303" pitchFamily="18" charset="0"/>
              </a:rPr>
              <a:t>Despite Easter, shoppers bought </a:t>
            </a:r>
            <a:r>
              <a:rPr lang="en-US" sz="3200" b="1" dirty="0">
                <a:solidFill>
                  <a:schemeClr val="tx1"/>
                </a:solidFill>
                <a:latin typeface="Georgia" panose="02040502050405020303" pitchFamily="18" charset="0"/>
              </a:rPr>
              <a:t>fewer items </a:t>
            </a:r>
            <a:r>
              <a:rPr lang="en-US" sz="3200" dirty="0">
                <a:solidFill>
                  <a:schemeClr val="tx1"/>
                </a:solidFill>
                <a:latin typeface="Georgia" panose="02040502050405020303" pitchFamily="18" charset="0"/>
              </a:rPr>
              <a:t>per trip than </a:t>
            </a:r>
            <a:r>
              <a:rPr lang="en-US" sz="3200" b="1" dirty="0">
                <a:solidFill>
                  <a:schemeClr val="tx1"/>
                </a:solidFill>
                <a:latin typeface="Georgia" panose="02040502050405020303" pitchFamily="18" charset="0"/>
              </a:rPr>
              <a:t>last month</a:t>
            </a:r>
            <a:r>
              <a:rPr lang="en-US" sz="3200" dirty="0">
                <a:solidFill>
                  <a:schemeClr val="tx1"/>
                </a:solidFill>
                <a:latin typeface="Georgia" panose="02040502050405020303" pitchFamily="18" charset="0"/>
              </a:rPr>
              <a:t>.  With inflation exceeding 20% in some categories, shoppers are </a:t>
            </a:r>
            <a:r>
              <a:rPr lang="en-US" sz="3200" b="1" dirty="0">
                <a:solidFill>
                  <a:schemeClr val="tx1"/>
                </a:solidFill>
                <a:latin typeface="Georgia" panose="02040502050405020303" pitchFamily="18" charset="0"/>
              </a:rPr>
              <a:t>having</a:t>
            </a:r>
            <a:r>
              <a:rPr lang="en-US" sz="3200" dirty="0">
                <a:solidFill>
                  <a:schemeClr val="tx1"/>
                </a:solidFill>
                <a:latin typeface="Georgia" panose="02040502050405020303" pitchFamily="18" charset="0"/>
              </a:rPr>
              <a:t> to </a:t>
            </a:r>
            <a:r>
              <a:rPr lang="en-US" sz="3200" b="1" dirty="0">
                <a:solidFill>
                  <a:schemeClr val="tx1"/>
                </a:solidFill>
                <a:latin typeface="Georgia" panose="02040502050405020303" pitchFamily="18" charset="0"/>
              </a:rPr>
              <a:t>make do</a:t>
            </a:r>
            <a:r>
              <a:rPr lang="en-US" sz="3200" dirty="0">
                <a:solidFill>
                  <a:schemeClr val="tx1"/>
                </a:solidFill>
                <a:latin typeface="Georgia" panose="02040502050405020303" pitchFamily="18" charset="0"/>
              </a:rPr>
              <a:t> with less or just shop differently.</a:t>
            </a:r>
          </a:p>
          <a:p>
            <a:pPr algn="l">
              <a:spcAft>
                <a:spcPts val="600"/>
              </a:spcAft>
            </a:pPr>
            <a:endParaRPr lang="en-US" sz="3200" b="1" i="1" dirty="0">
              <a:latin typeface="Georgia" panose="02040502050405020303" pitchFamily="18" charset="0"/>
            </a:endParaRPr>
          </a:p>
        </p:txBody>
      </p:sp>
    </p:spTree>
    <p:extLst>
      <p:ext uri="{BB962C8B-B14F-4D97-AF65-F5344CB8AC3E}">
        <p14:creationId xmlns:p14="http://schemas.microsoft.com/office/powerpoint/2010/main" val="124376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13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Category</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61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12E5C-DDDB-579F-D278-128D1607BCA6}"/>
              </a:ext>
            </a:extLst>
          </p:cNvPr>
          <p:cNvSpPr/>
          <p:nvPr/>
        </p:nvSpPr>
        <p:spPr>
          <a:xfrm>
            <a:off x="0" y="-43841"/>
            <a:ext cx="12192000" cy="870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solidFill>
                <a:schemeClr val="bg1"/>
              </a:solidFill>
              <a:highlight>
                <a:srgbClr val="F2F2F2"/>
              </a:highlight>
            </a:endParaRPr>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4"/>
          </p:nvPr>
        </p:nvSpPr>
        <p:spPr/>
        <p:txBody>
          <a:bodyPr/>
          <a:lstStyle/>
          <a:p>
            <a:fld id="{403EF4E2-7A7A-0548-85F1-5479B7C9E1B2}" type="slidenum">
              <a:rPr lang="en-US" smtClean="0"/>
              <a:pPr/>
              <a:t>14</a:t>
            </a:fld>
            <a:endParaRPr lang="en-US" dirty="0"/>
          </a:p>
        </p:txBody>
      </p:sp>
      <p:sp>
        <p:nvSpPr>
          <p:cNvPr id="3" name="TextBox 2">
            <a:extLst>
              <a:ext uri="{FF2B5EF4-FFF2-40B4-BE49-F238E27FC236}">
                <a16:creationId xmlns:a16="http://schemas.microsoft.com/office/drawing/2014/main" id="{F8BEB502-3DAD-2BA3-6167-B382D4733EDE}"/>
              </a:ext>
            </a:extLst>
          </p:cNvPr>
          <p:cNvSpPr txBox="1"/>
          <p:nvPr/>
        </p:nvSpPr>
        <p:spPr>
          <a:xfrm>
            <a:off x="742950" y="5729288"/>
            <a:ext cx="0" cy="0"/>
          </a:xfrm>
          <a:prstGeom prst="rect">
            <a:avLst/>
          </a:prstGeom>
          <a:noFill/>
        </p:spPr>
        <p:txBody>
          <a:bodyPr wrap="none" lIns="0" rIns="0" rtlCol="0">
            <a:noAutofit/>
          </a:bodyPr>
          <a:lstStyle/>
          <a:p>
            <a:pPr algn="l">
              <a:spcAft>
                <a:spcPts val="600"/>
              </a:spcAft>
            </a:pPr>
            <a:endParaRPr lang="en-US" sz="1600" dirty="0"/>
          </a:p>
        </p:txBody>
      </p:sp>
      <p:sp>
        <p:nvSpPr>
          <p:cNvPr id="11" name="Text Placeholder 4">
            <a:extLst>
              <a:ext uri="{FF2B5EF4-FFF2-40B4-BE49-F238E27FC236}">
                <a16:creationId xmlns:a16="http://schemas.microsoft.com/office/drawing/2014/main" id="{936CA35D-E146-4E63-1009-4036AEF795A9}"/>
              </a:ext>
            </a:extLst>
          </p:cNvPr>
          <p:cNvSpPr txBox="1">
            <a:spLocks/>
          </p:cNvSpPr>
          <p:nvPr/>
        </p:nvSpPr>
        <p:spPr>
          <a:xfrm>
            <a:off x="219666" y="6198269"/>
            <a:ext cx="5335628" cy="215057"/>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 dirty="0"/>
              <a:t>Source:  NIQ Scantrack Grocery Multiples D+3</a:t>
            </a:r>
          </a:p>
        </p:txBody>
      </p:sp>
      <p:graphicFrame>
        <p:nvGraphicFramePr>
          <p:cNvPr id="13" name="Chart 12">
            <a:extLst>
              <a:ext uri="{FF2B5EF4-FFF2-40B4-BE49-F238E27FC236}">
                <a16:creationId xmlns:a16="http://schemas.microsoft.com/office/drawing/2014/main" id="{49A4BEEE-ECE0-42FF-FACF-9E3FD0278C16}"/>
              </a:ext>
            </a:extLst>
          </p:cNvPr>
          <p:cNvGraphicFramePr/>
          <p:nvPr>
            <p:extLst>
              <p:ext uri="{D42A27DB-BD31-4B8C-83A1-F6EECF244321}">
                <p14:modId xmlns:p14="http://schemas.microsoft.com/office/powerpoint/2010/main" val="3970385737"/>
              </p:ext>
            </p:extLst>
          </p:nvPr>
        </p:nvGraphicFramePr>
        <p:xfrm>
          <a:off x="288558" y="1745725"/>
          <a:ext cx="5517256" cy="415485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E0B1E30-C452-B3C1-F5D3-2E38DD18C95B}"/>
              </a:ext>
            </a:extLst>
          </p:cNvPr>
          <p:cNvSpPr txBox="1"/>
          <p:nvPr/>
        </p:nvSpPr>
        <p:spPr>
          <a:xfrm>
            <a:off x="8703545" y="5985082"/>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2" name="TextBox 11">
            <a:extLst>
              <a:ext uri="{FF2B5EF4-FFF2-40B4-BE49-F238E27FC236}">
                <a16:creationId xmlns:a16="http://schemas.microsoft.com/office/drawing/2014/main" id="{4A93504E-B8E3-B2D5-0F8D-862EBA4F221B}"/>
              </a:ext>
            </a:extLst>
          </p:cNvPr>
          <p:cNvSpPr txBox="1"/>
          <p:nvPr/>
        </p:nvSpPr>
        <p:spPr>
          <a:xfrm>
            <a:off x="288558" y="1422652"/>
            <a:ext cx="4369726" cy="523220"/>
          </a:xfrm>
          <a:prstGeom prst="rect">
            <a:avLst/>
          </a:prstGeom>
          <a:noFill/>
        </p:spPr>
        <p:txBody>
          <a:bodyPr wrap="square" lIns="0" rIns="0" rtlCol="0" anchor="ctr">
            <a:spAutoFit/>
          </a:bodyPr>
          <a:lstStyle/>
          <a:p>
            <a:pPr defTabSz="685800"/>
            <a:r>
              <a:rPr lang="en-GB" sz="1600" b="1" dirty="0">
                <a:latin typeface="Arial" panose="020B0604020202020204" pitchFamily="34" charset="0"/>
                <a:cs typeface="Arial" panose="020B0604020202020204" pitchFamily="34" charset="0"/>
              </a:rPr>
              <a:t>Category overview</a:t>
            </a:r>
          </a:p>
          <a:p>
            <a:pPr defTabSz="685800"/>
            <a:r>
              <a:rPr lang="en-GB" sz="1200" i="1" dirty="0">
                <a:latin typeface="Arial" panose="020B0604020202020204" pitchFamily="34" charset="0"/>
                <a:cs typeface="Arial" panose="020B0604020202020204" pitchFamily="34" charset="0"/>
              </a:rPr>
              <a:t>4w/e 22</a:t>
            </a:r>
            <a:r>
              <a:rPr lang="en-GB" sz="1200" i="1" baseline="30000" dirty="0">
                <a:latin typeface="Arial" panose="020B0604020202020204" pitchFamily="34" charset="0"/>
                <a:cs typeface="Arial" panose="020B0604020202020204" pitchFamily="34" charset="0"/>
              </a:rPr>
              <a:t>nd</a:t>
            </a:r>
            <a:r>
              <a:rPr lang="en-GB" sz="1200" i="1" dirty="0">
                <a:latin typeface="Arial" panose="020B0604020202020204" pitchFamily="34" charset="0"/>
                <a:cs typeface="Arial" panose="020B0604020202020204" pitchFamily="34" charset="0"/>
              </a:rPr>
              <a:t> April 2023 Value Growth</a:t>
            </a:r>
          </a:p>
        </p:txBody>
      </p:sp>
      <p:sp>
        <p:nvSpPr>
          <p:cNvPr id="15" name="TextBox 14">
            <a:extLst>
              <a:ext uri="{FF2B5EF4-FFF2-40B4-BE49-F238E27FC236}">
                <a16:creationId xmlns:a16="http://schemas.microsoft.com/office/drawing/2014/main" id="{39647F71-E28E-3291-AC54-A5359A50D57E}"/>
              </a:ext>
            </a:extLst>
          </p:cNvPr>
          <p:cNvSpPr txBox="1"/>
          <p:nvPr/>
        </p:nvSpPr>
        <p:spPr>
          <a:xfrm>
            <a:off x="5999962" y="1422652"/>
            <a:ext cx="4369726" cy="523220"/>
          </a:xfrm>
          <a:prstGeom prst="rect">
            <a:avLst/>
          </a:prstGeom>
          <a:noFill/>
        </p:spPr>
        <p:txBody>
          <a:bodyPr wrap="square" lIns="0" rIns="0" rtlCol="0" anchor="ctr">
            <a:spAutoFit/>
          </a:bodyPr>
          <a:lstStyle/>
          <a:p>
            <a:pPr defTabSz="685800"/>
            <a:r>
              <a:rPr lang="en" sz="1600" b="1" dirty="0">
                <a:latin typeface="Arial" panose="020B0604020202020204" pitchFamily="34" charset="0"/>
                <a:cs typeface="Arial" panose="020B0604020202020204" pitchFamily="34" charset="0"/>
                <a:sym typeface="Montserrat"/>
              </a:rPr>
              <a:t>Supercategory performance </a:t>
            </a:r>
          </a:p>
          <a:p>
            <a:pPr defTabSz="685800"/>
            <a:r>
              <a:rPr lang="en-GB" sz="1200" i="1" dirty="0">
                <a:latin typeface="Arial" panose="020B0604020202020204" pitchFamily="34" charset="0"/>
                <a:cs typeface="Arial" panose="020B0604020202020204" pitchFamily="34" charset="0"/>
              </a:rPr>
              <a:t>4w/e 22</a:t>
            </a:r>
            <a:r>
              <a:rPr lang="en-GB" sz="1200" i="1" baseline="30000" dirty="0">
                <a:latin typeface="Arial" panose="020B0604020202020204" pitchFamily="34" charset="0"/>
                <a:cs typeface="Arial" panose="020B0604020202020204" pitchFamily="34" charset="0"/>
              </a:rPr>
              <a:t>nd</a:t>
            </a:r>
            <a:r>
              <a:rPr lang="en-GB" sz="1200" i="1" dirty="0">
                <a:latin typeface="Arial" panose="020B0604020202020204" pitchFamily="34" charset="0"/>
                <a:cs typeface="Arial" panose="020B0604020202020204" pitchFamily="34" charset="0"/>
              </a:rPr>
              <a:t> April 2023 Value Growth</a:t>
            </a:r>
          </a:p>
        </p:txBody>
      </p:sp>
      <p:graphicFrame>
        <p:nvGraphicFramePr>
          <p:cNvPr id="16" name="Chart 15">
            <a:extLst>
              <a:ext uri="{FF2B5EF4-FFF2-40B4-BE49-F238E27FC236}">
                <a16:creationId xmlns:a16="http://schemas.microsoft.com/office/drawing/2014/main" id="{40C52E21-EC8A-0613-834D-DF3BF9E263CF}"/>
              </a:ext>
            </a:extLst>
          </p:cNvPr>
          <p:cNvGraphicFramePr/>
          <p:nvPr>
            <p:extLst>
              <p:ext uri="{D42A27DB-BD31-4B8C-83A1-F6EECF244321}">
                <p14:modId xmlns:p14="http://schemas.microsoft.com/office/powerpoint/2010/main" val="410772142"/>
              </p:ext>
            </p:extLst>
          </p:nvPr>
        </p:nvGraphicFramePr>
        <p:xfrm>
          <a:off x="6331373" y="2005218"/>
          <a:ext cx="5520266" cy="38824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07F33F6-D4B8-ACB6-DEBD-521FC4D8DE08}"/>
              </a:ext>
            </a:extLst>
          </p:cNvPr>
          <p:cNvSpPr txBox="1"/>
          <p:nvPr/>
        </p:nvSpPr>
        <p:spPr>
          <a:xfrm>
            <a:off x="1" y="0"/>
            <a:ext cx="12192000" cy="677108"/>
          </a:xfrm>
          <a:prstGeom prst="rect">
            <a:avLst/>
          </a:prstGeom>
          <a:noFill/>
        </p:spPr>
        <p:txBody>
          <a:bodyPr wrap="square">
            <a:spAutoFit/>
          </a:bodyPr>
          <a:lstStyle/>
          <a:p>
            <a:r>
              <a:rPr lang="en-GB" sz="1900" b="1" i="1" dirty="0">
                <a:latin typeface="Georgia" panose="02040502050405020303" pitchFamily="18" charset="0"/>
              </a:rPr>
              <a:t>Inflation </a:t>
            </a:r>
            <a:r>
              <a:rPr lang="en-GB" sz="1900" dirty="0"/>
              <a:t>continues to lift </a:t>
            </a:r>
            <a:r>
              <a:rPr lang="en-GB" sz="1900" b="1" i="1" dirty="0">
                <a:latin typeface="Georgia" panose="02040502050405020303" pitchFamily="18" charset="0"/>
              </a:rPr>
              <a:t>year ago sales </a:t>
            </a:r>
            <a:r>
              <a:rPr lang="en-GB" sz="1900" dirty="0"/>
              <a:t>whilst </a:t>
            </a:r>
            <a:r>
              <a:rPr lang="en-GB" sz="1900" b="1" i="1" dirty="0">
                <a:latin typeface="Georgia" panose="02040502050405020303" pitchFamily="18" charset="0"/>
              </a:rPr>
              <a:t>events</a:t>
            </a:r>
            <a:r>
              <a:rPr lang="en-GB" sz="1900" dirty="0"/>
              <a:t> are influencing the </a:t>
            </a:r>
            <a:r>
              <a:rPr lang="en-GB" sz="1900" b="1" i="1" dirty="0">
                <a:latin typeface="Georgia" panose="02040502050405020303" pitchFamily="18" charset="0"/>
              </a:rPr>
              <a:t>short term trend</a:t>
            </a:r>
            <a:r>
              <a:rPr lang="en-GB" sz="1900" dirty="0"/>
              <a:t>.  Compared to March, shoppers spent more on </a:t>
            </a:r>
            <a:r>
              <a:rPr lang="en-GB" sz="1900" b="1" i="1" dirty="0">
                <a:latin typeface="Georgia" panose="02040502050405020303" pitchFamily="18" charset="0"/>
              </a:rPr>
              <a:t>celebratory dining </a:t>
            </a:r>
            <a:r>
              <a:rPr lang="en-GB" sz="1900" dirty="0"/>
              <a:t>and </a:t>
            </a:r>
            <a:r>
              <a:rPr lang="en-GB" sz="1900" b="1" i="1" dirty="0">
                <a:latin typeface="Georgia" panose="02040502050405020303" pitchFamily="18" charset="0"/>
              </a:rPr>
              <a:t>Easter confectionery</a:t>
            </a:r>
            <a:r>
              <a:rPr lang="en-GB" sz="1900" b="1" i="1" dirty="0"/>
              <a:t>.</a:t>
            </a:r>
          </a:p>
        </p:txBody>
      </p:sp>
    </p:spTree>
    <p:extLst>
      <p:ext uri="{BB962C8B-B14F-4D97-AF65-F5344CB8AC3E}">
        <p14:creationId xmlns:p14="http://schemas.microsoft.com/office/powerpoint/2010/main" val="166572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graphicFrame>
        <p:nvGraphicFramePr>
          <p:cNvPr id="45" name="Table 45">
            <a:extLst>
              <a:ext uri="{FF2B5EF4-FFF2-40B4-BE49-F238E27FC236}">
                <a16:creationId xmlns:a16="http://schemas.microsoft.com/office/drawing/2014/main" id="{F5077DE2-9E16-DBA4-FEA4-8D0DBE6E463D}"/>
              </a:ext>
            </a:extLst>
          </p:cNvPr>
          <p:cNvGraphicFramePr>
            <a:graphicFrameLocks noGrp="1"/>
          </p:cNvGraphicFramePr>
          <p:nvPr>
            <p:ph idx="1"/>
            <p:extLst>
              <p:ext uri="{D42A27DB-BD31-4B8C-83A1-F6EECF244321}">
                <p14:modId xmlns:p14="http://schemas.microsoft.com/office/powerpoint/2010/main" val="2816159098"/>
              </p:ext>
            </p:extLst>
          </p:nvPr>
        </p:nvGraphicFramePr>
        <p:xfrm>
          <a:off x="1371598" y="1455309"/>
          <a:ext cx="9813700" cy="4175700"/>
        </p:xfrm>
        <a:graphic>
          <a:graphicData uri="http://schemas.openxmlformats.org/drawingml/2006/table">
            <a:tbl>
              <a:tblPr firstRow="1" bandRow="1">
                <a:tableStyleId>{073A0DAA-6AF3-43AB-8588-CEC1D06C72B9}</a:tableStyleId>
              </a:tblPr>
              <a:tblGrid>
                <a:gridCol w="2434931">
                  <a:extLst>
                    <a:ext uri="{9D8B030D-6E8A-4147-A177-3AD203B41FA5}">
                      <a16:colId xmlns:a16="http://schemas.microsoft.com/office/drawing/2014/main" val="2730304933"/>
                    </a:ext>
                  </a:extLst>
                </a:gridCol>
                <a:gridCol w="2365023">
                  <a:extLst>
                    <a:ext uri="{9D8B030D-6E8A-4147-A177-3AD203B41FA5}">
                      <a16:colId xmlns:a16="http://schemas.microsoft.com/office/drawing/2014/main" val="907276787"/>
                    </a:ext>
                  </a:extLst>
                </a:gridCol>
                <a:gridCol w="2514487">
                  <a:extLst>
                    <a:ext uri="{9D8B030D-6E8A-4147-A177-3AD203B41FA5}">
                      <a16:colId xmlns:a16="http://schemas.microsoft.com/office/drawing/2014/main" val="1623438103"/>
                    </a:ext>
                  </a:extLst>
                </a:gridCol>
                <a:gridCol w="2499259">
                  <a:extLst>
                    <a:ext uri="{9D8B030D-6E8A-4147-A177-3AD203B41FA5}">
                      <a16:colId xmlns:a16="http://schemas.microsoft.com/office/drawing/2014/main" val="732061466"/>
                    </a:ext>
                  </a:extLst>
                </a:gridCol>
              </a:tblGrid>
              <a:tr h="629633">
                <a:tc>
                  <a:txBody>
                    <a:bodyPr/>
                    <a:lstStyle/>
                    <a:p>
                      <a:pPr algn="r"/>
                      <a:r>
                        <a:rPr lang="en-GB" sz="1800" dirty="0">
                          <a:latin typeface="+mj-lt"/>
                        </a:rPr>
                        <a:t>Health &amp; </a:t>
                      </a:r>
                    </a:p>
                    <a:p>
                      <a:pPr algn="r"/>
                      <a:r>
                        <a:rPr lang="en-GB" sz="1800" dirty="0">
                          <a:latin typeface="+mj-lt"/>
                        </a:rPr>
                        <a:t>Personal Care</a:t>
                      </a:r>
                    </a:p>
                  </a:txBody>
                  <a:tcPr>
                    <a:solidFill>
                      <a:schemeClr val="bg1">
                        <a:lumMod val="65000"/>
                      </a:schemeClr>
                    </a:solidFill>
                  </a:tcPr>
                </a:tc>
                <a:tc>
                  <a:txBody>
                    <a:bodyPr/>
                    <a:lstStyle/>
                    <a:p>
                      <a:pPr algn="r"/>
                      <a:r>
                        <a:rPr lang="en-GB" sz="1800" dirty="0">
                          <a:latin typeface="+mj-lt"/>
                        </a:rPr>
                        <a:t>Core Grocery</a:t>
                      </a:r>
                    </a:p>
                  </a:txBody>
                  <a:tcPr>
                    <a:solidFill>
                      <a:schemeClr val="bg1">
                        <a:lumMod val="65000"/>
                      </a:schemeClr>
                    </a:solidFill>
                  </a:tcPr>
                </a:tc>
                <a:tc>
                  <a:txBody>
                    <a:bodyPr/>
                    <a:lstStyle/>
                    <a:p>
                      <a:pPr algn="r"/>
                      <a:r>
                        <a:rPr lang="en-GB" sz="1800" dirty="0">
                          <a:latin typeface="+mj-lt"/>
                        </a:rPr>
                        <a:t>Convenience</a:t>
                      </a:r>
                    </a:p>
                  </a:txBody>
                  <a:tcPr>
                    <a:solidFill>
                      <a:schemeClr val="bg1">
                        <a:lumMod val="65000"/>
                      </a:schemeClr>
                    </a:solidFill>
                  </a:tcPr>
                </a:tc>
                <a:tc>
                  <a:txBody>
                    <a:bodyPr/>
                    <a:lstStyle/>
                    <a:p>
                      <a:pPr algn="r"/>
                      <a:r>
                        <a:rPr lang="en-GB" sz="1800" dirty="0">
                          <a:latin typeface="+mj-lt"/>
                        </a:rPr>
                        <a:t>Discretionary/</a:t>
                      </a:r>
                    </a:p>
                    <a:p>
                      <a:pPr algn="r"/>
                      <a:r>
                        <a:rPr lang="en-GB" sz="1800" dirty="0">
                          <a:latin typeface="+mj-lt"/>
                        </a:rPr>
                        <a:t>Treats</a:t>
                      </a:r>
                    </a:p>
                  </a:txBody>
                  <a:tcPr>
                    <a:solidFill>
                      <a:schemeClr val="bg1">
                        <a:lumMod val="65000"/>
                      </a:schemeClr>
                    </a:solidFill>
                  </a:tcPr>
                </a:tc>
                <a:extLst>
                  <a:ext uri="{0D108BD9-81ED-4DB2-BD59-A6C34878D82A}">
                    <a16:rowId xmlns:a16="http://schemas.microsoft.com/office/drawing/2014/main" val="2349305710"/>
                  </a:ext>
                </a:extLst>
              </a:tr>
              <a:tr h="2685956">
                <a:tc>
                  <a:txBody>
                    <a:bodyPr/>
                    <a:lstStyle/>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Anti Smoking +21%</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Deodorants &amp; Body Spray +21%</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Beauty Skincare +16%</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Vms &amp; Dietary Health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Incontinence +14%</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Baby Changing +13%</a:t>
                      </a:r>
                      <a:endParaRPr lang="en-GB" sz="1200" b="1" kern="1200" baseline="0" dirty="0">
                        <a:solidFill>
                          <a:schemeClr val="tx1"/>
                        </a:solidFill>
                        <a:latin typeface="+mn-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endParaRPr sz="1200" b="1" baseline="0" dirty="0">
                        <a:solidFill>
                          <a:schemeClr val="tx1"/>
                        </a:solidFill>
                        <a:latin typeface="+mj-lt"/>
                        <a:ea typeface="Montserrat Light"/>
                        <a:cs typeface="Montserrat Light"/>
                        <a:sym typeface="Montserrat Light"/>
                      </a:endParaRP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Eggs +33%</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Frozen Poultry +31%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Gravy &amp; Stock +28%</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Garment Care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Dry Noodles +24%</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Fresh Dough/Pastry +21%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Sugar/Sweeteners +21%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Milk +21%</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Cheese +19%</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Dry Pasta +19%</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Table Sauce/Condimts +19%</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Frozen Veg +19%</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Cat +18%</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Herbs &amp; Spices +18%</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Poultry +17%</a:t>
                      </a:r>
                    </a:p>
                  </a:txBody>
                  <a:tcPr marL="91425" marR="91425" marT="91425" marB="91425">
                    <a:solidFill>
                      <a:schemeClr val="bg1">
                        <a:lumMod val="65000"/>
                      </a:schemeClr>
                    </a:solidFill>
                  </a:tcPr>
                </a:tc>
                <a:tc>
                  <a:txBody>
                    <a:bodyPr/>
                    <a:lstStyle/>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Soup +31%</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Potato +27%</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Savoury Baking Mixes +25%</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Frozen Ready Meals +24%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Cooking Sauces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Frozen Chips +22%</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Canned Beans &amp; Pasta +22%</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Asian Accoms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Frozn Savoury Products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Frozen Pizza +19%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Snacking Nuts +19%</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Rolls &amp; Baguettes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Fresh Meal Accom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Preserves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Chilled Soup +14%</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Re-use Shopping Bags +45%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Gift Packs (Toiletries) +35%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Stout +34%</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Frozen Bakery Products +25%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Sweet Biscuits +21%</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Sports &amp; Energy Drinks +20%</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Morning Gds/Sp Breads +16%</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dirty="0">
                          <a:solidFill>
                            <a:schemeClr val="tx1"/>
                          </a:solidFill>
                          <a:latin typeface="+mn-lt"/>
                          <a:ea typeface="Montserrat"/>
                          <a:cs typeface="Montserrat"/>
                          <a:sym typeface="Montserrat"/>
                        </a:rPr>
                        <a:t>Cream &amp; Custard +16%</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Party Accessories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Choc Confectionery +20%</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Sugar Confectionery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Ambient Desserts +15%</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Crackers &amp; Savoury Bisc +13%</a:t>
                      </a:r>
                    </a:p>
                    <a:p>
                      <a:pPr marL="73660" lvl="0" indent="0" algn="l" rtl="0">
                        <a:spcBef>
                          <a:spcPts val="0"/>
                        </a:spcBef>
                        <a:spcAft>
                          <a:spcPts val="0"/>
                        </a:spcAft>
                        <a:buClr>
                          <a:srgbClr val="FFFFFF"/>
                        </a:buClr>
                        <a:buSzPts val="1000"/>
                        <a:buFont typeface="Montserrat Light"/>
                        <a:buNone/>
                      </a:pPr>
                      <a:r>
                        <a:rPr lang="en-GB" sz="1200" b="1" dirty="0">
                          <a:solidFill>
                            <a:schemeClr val="tx1"/>
                          </a:solidFill>
                          <a:latin typeface="+mn-lt"/>
                          <a:ea typeface="Montserrat"/>
                          <a:cs typeface="Montserrat"/>
                          <a:sym typeface="Montserrat"/>
                        </a:rPr>
                        <a:t>Olives &amp; Anti Pasti +12%</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599621">
                <a:tc gridSpan="4">
                  <a:txBody>
                    <a:bodyPr/>
                    <a:lstStyle/>
                    <a:p>
                      <a:pPr marL="73660" marR="0" lvl="0" indent="0" algn="ctr"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dirty="0">
                          <a:solidFill>
                            <a:schemeClr val="bg1"/>
                          </a:solidFill>
                          <a:latin typeface="Georgia" panose="02040502050405020303" pitchFamily="18" charset="0"/>
                          <a:ea typeface="Montserrat"/>
                          <a:cs typeface="Montserrat"/>
                          <a:sym typeface="Montserrat"/>
                        </a:rPr>
                        <a:t>With the Coronation only weeks away, shoppers may have to choose between events, this month saw some uplifts for discretionary items as well as some forward purchasing </a:t>
                      </a:r>
                      <a:r>
                        <a:rPr lang="en-GB" sz="1400" b="1" i="0" dirty="0">
                          <a:solidFill>
                            <a:schemeClr val="bg1"/>
                          </a:solidFill>
                          <a:latin typeface="Georgia" panose="02040502050405020303" pitchFamily="18" charset="0"/>
                          <a:ea typeface="Montserrat"/>
                          <a:cs typeface="Montserrat"/>
                          <a:sym typeface="Montserrat"/>
                        </a:rPr>
                        <a:t>for party accessories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3"/>
          </p:nvPr>
        </p:nvSpPr>
        <p:spPr>
          <a:xfrm>
            <a:off x="294997" y="6178509"/>
            <a:ext cx="11582399" cy="365125"/>
          </a:xfrm>
        </p:spPr>
        <p:txBody>
          <a:bodyPr/>
          <a:lstStyle/>
          <a:p>
            <a:r>
              <a:rPr lang="en-US" sz="800" dirty="0"/>
              <a:t>Source:  NIQ Scantrack Grocery Multiples D+3 4w/e 22</a:t>
            </a:r>
            <a:r>
              <a:rPr lang="en-US" sz="800" baseline="30000" dirty="0"/>
              <a:t>nd</a:t>
            </a:r>
            <a:r>
              <a:rPr lang="en-US" sz="800" dirty="0"/>
              <a:t> April 2023 vs year ago (value growth) </a:t>
            </a:r>
          </a:p>
        </p:txBody>
      </p:sp>
      <p:sp>
        <p:nvSpPr>
          <p:cNvPr id="51" name="TextBox 50">
            <a:extLst>
              <a:ext uri="{FF2B5EF4-FFF2-40B4-BE49-F238E27FC236}">
                <a16:creationId xmlns:a16="http://schemas.microsoft.com/office/drawing/2014/main" id="{4FDF5172-B62B-41EB-EAB9-A74D07098FB5}"/>
              </a:ext>
            </a:extLst>
          </p:cNvPr>
          <p:cNvSpPr txBox="1"/>
          <p:nvPr/>
        </p:nvSpPr>
        <p:spPr>
          <a:xfrm>
            <a:off x="129717" y="159072"/>
            <a:ext cx="12010768" cy="646331"/>
          </a:xfrm>
          <a:prstGeom prst="rect">
            <a:avLst/>
          </a:prstGeom>
          <a:noFill/>
        </p:spPr>
        <p:txBody>
          <a:bodyPr wrap="square">
            <a:spAutoFit/>
          </a:bodyPr>
          <a:lstStyle/>
          <a:p>
            <a:r>
              <a:rPr lang="en-GB" dirty="0"/>
              <a:t>With shoppers having to </a:t>
            </a:r>
            <a:r>
              <a:rPr lang="en-GB" b="1" i="1" dirty="0">
                <a:latin typeface="Georgia" panose="02040502050405020303" pitchFamily="18" charset="0"/>
              </a:rPr>
              <a:t>pay more </a:t>
            </a:r>
            <a:r>
              <a:rPr lang="en-GB" dirty="0"/>
              <a:t>for their </a:t>
            </a:r>
            <a:r>
              <a:rPr lang="en-GB" b="1" i="1" dirty="0">
                <a:latin typeface="Georgia" panose="02040502050405020303" pitchFamily="18" charset="0"/>
              </a:rPr>
              <a:t>weekly shop </a:t>
            </a:r>
            <a:r>
              <a:rPr lang="en-GB" dirty="0"/>
              <a:t>they are having to think </a:t>
            </a:r>
            <a:r>
              <a:rPr lang="en-GB" b="1" i="1" dirty="0">
                <a:latin typeface="Georgia" panose="02040502050405020303" pitchFamily="18" charset="0"/>
              </a:rPr>
              <a:t>differently</a:t>
            </a:r>
            <a:r>
              <a:rPr lang="en-GB" dirty="0"/>
              <a:t> about </a:t>
            </a:r>
            <a:r>
              <a:rPr lang="en-GB" b="1" i="1" dirty="0">
                <a:latin typeface="Georgia" panose="02040502050405020303" pitchFamily="18" charset="0"/>
              </a:rPr>
              <a:t>celebrating events</a:t>
            </a:r>
            <a:r>
              <a:rPr lang="en-GB" dirty="0"/>
              <a:t>.  With kids at home, the </a:t>
            </a:r>
            <a:r>
              <a:rPr lang="en-GB" b="1" i="1" dirty="0">
                <a:latin typeface="Georgia" panose="02040502050405020303" pitchFamily="18" charset="0"/>
              </a:rPr>
              <a:t>focus</a:t>
            </a:r>
            <a:r>
              <a:rPr lang="en-GB" dirty="0"/>
              <a:t> this month was on </a:t>
            </a:r>
            <a:r>
              <a:rPr lang="en-GB" b="1" i="1" dirty="0">
                <a:latin typeface="Georgia" panose="02040502050405020303" pitchFamily="18" charset="0"/>
              </a:rPr>
              <a:t>everyday groceries </a:t>
            </a:r>
            <a:r>
              <a:rPr lang="en-GB" dirty="0"/>
              <a:t>and </a:t>
            </a:r>
            <a:r>
              <a:rPr lang="en-GB" b="1" i="1" dirty="0">
                <a:latin typeface="Georgia" panose="02040502050405020303" pitchFamily="18" charset="0"/>
              </a:rPr>
              <a:t>convenience</a:t>
            </a:r>
          </a:p>
        </p:txBody>
      </p:sp>
      <p:pic>
        <p:nvPicPr>
          <p:cNvPr id="2050" name="Picture 2">
            <a:extLst>
              <a:ext uri="{FF2B5EF4-FFF2-40B4-BE49-F238E27FC236}">
                <a16:creationId xmlns:a16="http://schemas.microsoft.com/office/drawing/2014/main" id="{30D983A0-497D-3056-1FD0-B7DD2E764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2430" y="1476369"/>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4480800-993B-0138-38BF-72AEBFA18D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5607" y="1476196"/>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2C66189-AF17-2215-3BE5-B5158B9CED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3094" y="1477253"/>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932735E-87FF-6854-D008-4BE2D64B8F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3513" y="1476370"/>
            <a:ext cx="66675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23F69C93-C6F2-CA07-E1CD-C8A828587232}"/>
              </a:ext>
            </a:extLst>
          </p:cNvPr>
          <p:cNvGraphicFramePr>
            <a:graphicFrameLocks noGrp="1"/>
          </p:cNvGraphicFramePr>
          <p:nvPr>
            <p:ph idx="1"/>
            <p:extLst>
              <p:ext uri="{D42A27DB-BD31-4B8C-83A1-F6EECF244321}">
                <p14:modId xmlns:p14="http://schemas.microsoft.com/office/powerpoint/2010/main" val="3427609709"/>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16</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88559" y="3249418"/>
            <a:ext cx="3503952" cy="2390972"/>
          </a:xfrm>
        </p:spPr>
        <p:txBody>
          <a:bodyPr/>
          <a:lstStyle/>
          <a:p>
            <a:br>
              <a:rPr lang="en-US" sz="2400" dirty="0">
                <a:latin typeface="Georgia" panose="02040502050405020303" pitchFamily="18" charset="0"/>
              </a:rPr>
            </a:br>
            <a:br>
              <a:rPr lang="en-US" sz="2400" dirty="0">
                <a:latin typeface="Georgia" panose="02040502050405020303" pitchFamily="18" charset="0"/>
              </a:rPr>
            </a:br>
            <a:br>
              <a:rPr lang="en-US" sz="2400" dirty="0">
                <a:latin typeface="Georgia" panose="02040502050405020303" pitchFamily="18" charset="0"/>
              </a:rPr>
            </a:br>
            <a:r>
              <a:rPr lang="en-US" sz="2000" dirty="0">
                <a:latin typeface="Georgia" panose="02040502050405020303" pitchFamily="18" charset="0"/>
              </a:rPr>
              <a:t>When buying more volume, shoppers are looking for items that deliver tangible benefits.</a:t>
            </a:r>
            <a:br>
              <a:rPr lang="en-US" sz="2400" dirty="0">
                <a:latin typeface="Georgia" panose="02040502050405020303" pitchFamily="18" charset="0"/>
              </a:rPr>
            </a:br>
            <a:br>
              <a:rPr lang="en-US" sz="2400" dirty="0">
                <a:latin typeface="Georgia" panose="02040502050405020303" pitchFamily="18" charset="0"/>
              </a:rPr>
            </a:br>
            <a:r>
              <a:rPr lang="en-US" sz="2400" b="0" i="1" dirty="0">
                <a:latin typeface="Georgia" panose="02040502050405020303" pitchFamily="18" charset="0"/>
              </a:rPr>
              <a:t>Rather than hospitality shoppers are treating themselves at home, with Breakfast pastries, Drinks, or easy to prepare meals for spontaneity.</a:t>
            </a:r>
            <a:endParaRPr lang="en-US" b="0" i="1" dirty="0">
              <a:latin typeface="Georgia" panose="02040502050405020303" pitchFamily="18" charset="0"/>
            </a:endParaRP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pPr marL="146050" indent="0">
              <a:buFont typeface="Montserrat"/>
              <a:buNone/>
            </a:pPr>
            <a:r>
              <a:rPr lang="en-PH" sz="800" dirty="0">
                <a:latin typeface="Montserrat" panose="00000500000000000000" pitchFamily="2" charset="0"/>
              </a:rPr>
              <a:t>Source:  NIQ Scantrack Grocery Multiples 4w/e 22</a:t>
            </a:r>
            <a:r>
              <a:rPr lang="en-PH" sz="800" baseline="30000" dirty="0">
                <a:latin typeface="Montserrat" panose="00000500000000000000" pitchFamily="2" charset="0"/>
              </a:rPr>
              <a:t>nd</a:t>
            </a:r>
            <a:r>
              <a:rPr lang="en-PH" sz="800" dirty="0">
                <a:latin typeface="Montserrat" panose="00000500000000000000" pitchFamily="2" charset="0"/>
              </a:rPr>
              <a:t> April 23 vs year ago</a:t>
            </a:r>
          </a:p>
        </p:txBody>
      </p:sp>
      <p:sp>
        <p:nvSpPr>
          <p:cNvPr id="14" name="Content Placeholder 9">
            <a:extLst>
              <a:ext uri="{FF2B5EF4-FFF2-40B4-BE49-F238E27FC236}">
                <a16:creationId xmlns:a16="http://schemas.microsoft.com/office/drawing/2014/main" id="{4850538B-C0F5-1A63-9C39-9F3D6973468F}"/>
              </a:ext>
            </a:extLst>
          </p:cNvPr>
          <p:cNvSpPr txBox="1">
            <a:spLocks/>
          </p:cNvSpPr>
          <p:nvPr/>
        </p:nvSpPr>
        <p:spPr>
          <a:xfrm>
            <a:off x="4290932" y="507548"/>
            <a:ext cx="7595265" cy="399040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16564" y="1157840"/>
            <a:ext cx="7594600" cy="523180"/>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dk1"/>
                </a:solidFill>
                <a:latin typeface="Arial" panose="020B0604020202020204" pitchFamily="34" charset="0"/>
                <a:ea typeface="Montserrat"/>
                <a:cs typeface="Arial" panose="020B0604020202020204" pitchFamily="34" charset="0"/>
                <a:sym typeface="Montserrat"/>
              </a:rPr>
              <a:t>Top Growing Sub Categories in the Grocery Multiples</a:t>
            </a:r>
          </a:p>
          <a:p>
            <a:pPr>
              <a:buClr>
                <a:schemeClr val="dk1"/>
              </a:buClr>
              <a:buSzPts val="1100"/>
            </a:pPr>
            <a:r>
              <a:rPr lang="en-PH" sz="1400" dirty="0">
                <a:solidFill>
                  <a:schemeClr val="dk1"/>
                </a:solidFill>
                <a:latin typeface="Arial" panose="020B0604020202020204" pitchFamily="34" charset="0"/>
                <a:ea typeface="Montserrat"/>
                <a:cs typeface="Arial" panose="020B0604020202020204" pitchFamily="34" charset="0"/>
                <a:sym typeface="Montserrat"/>
              </a:rPr>
              <a:t>Ranked by % unit growth</a:t>
            </a:r>
            <a:endParaRPr lang="en-PH" sz="1400" dirty="0">
              <a:latin typeface="Arial" panose="020B0604020202020204" pitchFamily="34" charset="0"/>
              <a:ea typeface="Montserrat"/>
              <a:cs typeface="Arial" panose="020B0604020202020204" pitchFamily="34" charset="0"/>
              <a:sym typeface="Montserrat"/>
            </a:endParaRPr>
          </a:p>
        </p:txBody>
      </p:sp>
      <p:sp>
        <p:nvSpPr>
          <p:cNvPr id="6" name="Rectangle 5">
            <a:extLst>
              <a:ext uri="{FF2B5EF4-FFF2-40B4-BE49-F238E27FC236}">
                <a16:creationId xmlns:a16="http://schemas.microsoft.com/office/drawing/2014/main" id="{4A457943-D181-7862-9BFC-62C0D6A9FD39}"/>
              </a:ext>
            </a:extLst>
          </p:cNvPr>
          <p:cNvSpPr/>
          <p:nvPr/>
        </p:nvSpPr>
        <p:spPr>
          <a:xfrm>
            <a:off x="8716539" y="3563025"/>
            <a:ext cx="198935" cy="872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2DA40A3-A03F-47C5-0CD3-F43FBE87B88D}"/>
              </a:ext>
            </a:extLst>
          </p:cNvPr>
          <p:cNvSpPr/>
          <p:nvPr/>
        </p:nvSpPr>
        <p:spPr>
          <a:xfrm>
            <a:off x="8716539" y="3674814"/>
            <a:ext cx="198935" cy="87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FE47D61E-F42B-E8B3-91C5-0D05D75F72E4}"/>
              </a:ext>
            </a:extLst>
          </p:cNvPr>
          <p:cNvSpPr/>
          <p:nvPr/>
        </p:nvSpPr>
        <p:spPr>
          <a:xfrm>
            <a:off x="8716539" y="3796233"/>
            <a:ext cx="198935" cy="872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0D9358A-7475-8A39-FF1A-6E4590C9D347}"/>
              </a:ext>
            </a:extLst>
          </p:cNvPr>
          <p:cNvSpPr/>
          <p:nvPr/>
        </p:nvSpPr>
        <p:spPr>
          <a:xfrm>
            <a:off x="8716539" y="3920604"/>
            <a:ext cx="198935" cy="872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DD1B1071-78B0-42B0-302C-1DFCF5D3E2C2}"/>
              </a:ext>
            </a:extLst>
          </p:cNvPr>
          <p:cNvSpPr txBox="1"/>
          <p:nvPr/>
        </p:nvSpPr>
        <p:spPr>
          <a:xfrm>
            <a:off x="8849162" y="3622965"/>
            <a:ext cx="1165686" cy="215444"/>
          </a:xfrm>
          <a:prstGeom prst="rect">
            <a:avLst/>
          </a:prstGeom>
          <a:noFill/>
        </p:spPr>
        <p:txBody>
          <a:bodyPr wrap="square" rtlCol="0">
            <a:spAutoFit/>
          </a:bodyPr>
          <a:lstStyle/>
          <a:p>
            <a:r>
              <a:rPr lang="en-GB" sz="800" dirty="0">
                <a:latin typeface="Montserrat" panose="00000500000000000000" pitchFamily="2" charset="0"/>
              </a:rPr>
              <a:t>Convenience</a:t>
            </a:r>
          </a:p>
        </p:txBody>
      </p:sp>
      <p:sp>
        <p:nvSpPr>
          <p:cNvPr id="12" name="TextBox 11">
            <a:extLst>
              <a:ext uri="{FF2B5EF4-FFF2-40B4-BE49-F238E27FC236}">
                <a16:creationId xmlns:a16="http://schemas.microsoft.com/office/drawing/2014/main" id="{9ACA567F-3BB3-5C52-C988-20D864C295AD}"/>
              </a:ext>
            </a:extLst>
          </p:cNvPr>
          <p:cNvSpPr txBox="1"/>
          <p:nvPr/>
        </p:nvSpPr>
        <p:spPr>
          <a:xfrm>
            <a:off x="8847454" y="3504326"/>
            <a:ext cx="1165686" cy="215444"/>
          </a:xfrm>
          <a:prstGeom prst="rect">
            <a:avLst/>
          </a:prstGeom>
          <a:noFill/>
        </p:spPr>
        <p:txBody>
          <a:bodyPr wrap="square" rtlCol="0">
            <a:spAutoFit/>
          </a:bodyPr>
          <a:lstStyle/>
          <a:p>
            <a:r>
              <a:rPr lang="en-GB" sz="800" dirty="0">
                <a:latin typeface="Montserrat" panose="00000500000000000000" pitchFamily="2" charset="0"/>
              </a:rPr>
              <a:t>Health</a:t>
            </a:r>
          </a:p>
        </p:txBody>
      </p:sp>
      <p:sp>
        <p:nvSpPr>
          <p:cNvPr id="13" name="TextBox 12">
            <a:extLst>
              <a:ext uri="{FF2B5EF4-FFF2-40B4-BE49-F238E27FC236}">
                <a16:creationId xmlns:a16="http://schemas.microsoft.com/office/drawing/2014/main" id="{C3BA33A8-C549-D5A4-C8B1-B0BBDC344AA8}"/>
              </a:ext>
            </a:extLst>
          </p:cNvPr>
          <p:cNvSpPr txBox="1"/>
          <p:nvPr/>
        </p:nvSpPr>
        <p:spPr>
          <a:xfrm>
            <a:off x="8847454" y="3739633"/>
            <a:ext cx="1165686" cy="215444"/>
          </a:xfrm>
          <a:prstGeom prst="rect">
            <a:avLst/>
          </a:prstGeom>
          <a:noFill/>
        </p:spPr>
        <p:txBody>
          <a:bodyPr wrap="square" rtlCol="0">
            <a:spAutoFit/>
          </a:bodyPr>
          <a:lstStyle/>
          <a:p>
            <a:r>
              <a:rPr lang="en-GB" sz="800" dirty="0">
                <a:latin typeface="Montserrat" panose="00000500000000000000" pitchFamily="2" charset="0"/>
              </a:rPr>
              <a:t>Core Grocery</a:t>
            </a:r>
          </a:p>
        </p:txBody>
      </p:sp>
      <p:sp>
        <p:nvSpPr>
          <p:cNvPr id="17" name="TextBox 16">
            <a:extLst>
              <a:ext uri="{FF2B5EF4-FFF2-40B4-BE49-F238E27FC236}">
                <a16:creationId xmlns:a16="http://schemas.microsoft.com/office/drawing/2014/main" id="{A74EE63E-CC73-2F7D-BEE9-A94DF824E863}"/>
              </a:ext>
            </a:extLst>
          </p:cNvPr>
          <p:cNvSpPr txBox="1"/>
          <p:nvPr/>
        </p:nvSpPr>
        <p:spPr>
          <a:xfrm>
            <a:off x="8850981" y="3858272"/>
            <a:ext cx="1336208" cy="215444"/>
          </a:xfrm>
          <a:prstGeom prst="rect">
            <a:avLst/>
          </a:prstGeom>
          <a:noFill/>
        </p:spPr>
        <p:txBody>
          <a:bodyPr wrap="square" rtlCol="0">
            <a:spAutoFit/>
          </a:bodyPr>
          <a:lstStyle/>
          <a:p>
            <a:r>
              <a:rPr lang="en-GB" sz="800" dirty="0">
                <a:latin typeface="Montserrat" panose="00000500000000000000" pitchFamily="2" charset="0"/>
              </a:rPr>
              <a:t>Discretionary/Treats</a:t>
            </a:r>
          </a:p>
        </p:txBody>
      </p:sp>
    </p:spTree>
    <p:extLst>
      <p:ext uri="{BB962C8B-B14F-4D97-AF65-F5344CB8AC3E}">
        <p14:creationId xmlns:p14="http://schemas.microsoft.com/office/powerpoint/2010/main" val="294758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AFC81D5-0B0C-0536-C4BC-4EFF8E0EAC08}"/>
              </a:ext>
            </a:extLst>
          </p:cNvPr>
          <p:cNvSpPr/>
          <p:nvPr/>
        </p:nvSpPr>
        <p:spPr>
          <a:xfrm>
            <a:off x="10051319" y="2917061"/>
            <a:ext cx="1977549" cy="201554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45720" rIns="45720" rtlCol="0" anchor="ctr"/>
          <a:lstStyle/>
          <a:p>
            <a:pPr algn="ctr"/>
            <a:r>
              <a:rPr kumimoji="0" lang="en-GB" sz="4200" b="1" i="1" u="none" strike="noStrike" kern="0" cap="none" spc="0" normalizeH="0" baseline="0" noProof="0" dirty="0">
                <a:ln>
                  <a:noFill/>
                </a:ln>
                <a:solidFill>
                  <a:schemeClr val="bg1"/>
                </a:solidFill>
                <a:effectLst/>
                <a:uLnTx/>
                <a:uFillTx/>
                <a:latin typeface="Georgia" panose="02040502050405020303" pitchFamily="18" charset="0"/>
                <a:sym typeface="Montserrat"/>
              </a:rPr>
              <a:t>63%</a:t>
            </a:r>
          </a:p>
          <a:p>
            <a:pPr algn="ctr"/>
            <a:r>
              <a:rPr lang="en-GB" sz="1200" i="1" kern="0" dirty="0">
                <a:solidFill>
                  <a:schemeClr val="bg1"/>
                </a:solidFill>
                <a:sym typeface="Montserrat"/>
              </a:rPr>
              <a:t>OL FMCG volume share</a:t>
            </a:r>
            <a:endParaRPr lang="en-GB" sz="1200" i="1" dirty="0">
              <a:solidFill>
                <a:schemeClr val="bg1"/>
              </a:solidFill>
            </a:endParaRPr>
          </a:p>
        </p:txBody>
      </p:sp>
      <p:graphicFrame>
        <p:nvGraphicFramePr>
          <p:cNvPr id="2" name="Chart 1">
            <a:extLst>
              <a:ext uri="{FF2B5EF4-FFF2-40B4-BE49-F238E27FC236}">
                <a16:creationId xmlns:a16="http://schemas.microsoft.com/office/drawing/2014/main" id="{BFEA070E-B794-F595-12D3-29BA6A555F58}"/>
              </a:ext>
            </a:extLst>
          </p:cNvPr>
          <p:cNvGraphicFramePr/>
          <p:nvPr>
            <p:extLst>
              <p:ext uri="{D42A27DB-BD31-4B8C-83A1-F6EECF244321}">
                <p14:modId xmlns:p14="http://schemas.microsoft.com/office/powerpoint/2010/main" val="3996340218"/>
              </p:ext>
            </p:extLst>
          </p:nvPr>
        </p:nvGraphicFramePr>
        <p:xfrm>
          <a:off x="4364807" y="1789758"/>
          <a:ext cx="5648517" cy="3902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17</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Homescan FMCG Units YTD vs year ago</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186745" y="1316604"/>
            <a:ext cx="11730294" cy="5095720"/>
            <a:chOff x="4922686" y="5281595"/>
            <a:chExt cx="12365282" cy="7534705"/>
          </a:xfrm>
        </p:grpSpPr>
        <p:sp>
          <p:nvSpPr>
            <p:cNvPr id="9" name="Isosceles Triangle 8">
              <a:extLst>
                <a:ext uri="{FF2B5EF4-FFF2-40B4-BE49-F238E27FC236}">
                  <a16:creationId xmlns:a16="http://schemas.microsoft.com/office/drawing/2014/main" id="{47AC3DC0-EC5C-989D-0958-7ACCAD580EA7}"/>
                </a:ext>
              </a:extLst>
            </p:cNvPr>
            <p:cNvSpPr/>
            <p:nvPr/>
          </p:nvSpPr>
          <p:spPr>
            <a:xfrm>
              <a:off x="15505206" y="5281595"/>
              <a:ext cx="1782762" cy="2071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5769939" y="6257575"/>
              <a:ext cx="1259919" cy="591616"/>
            </a:xfrm>
            <a:prstGeom prst="rect">
              <a:avLst/>
            </a:prstGeom>
            <a:noFill/>
          </p:spPr>
          <p:txBody>
            <a:bodyPr wrap="square">
              <a:spAutoFit/>
            </a:bodyPr>
            <a:lstStyle/>
            <a:p>
              <a:pPr algn="ctr"/>
              <a:r>
                <a:rPr lang="en-GB" sz="2000" b="1" dirty="0">
                  <a:solidFill>
                    <a:schemeClr val="bg1"/>
                  </a:solidFill>
                  <a:latin typeface="Georgia" panose="02040502050405020303" pitchFamily="18" charset="0"/>
                  <a:sym typeface="Montserrat"/>
                </a:rPr>
                <a:t>+0.8%</a:t>
              </a:r>
              <a:endParaRPr lang="en-GB" sz="1600" dirty="0">
                <a:solidFill>
                  <a:schemeClr val="bg1"/>
                </a:solidFill>
                <a:latin typeface="Georgia" panose="02040502050405020303" pitchFamily="18" charset="0"/>
              </a:endParaRPr>
            </a:p>
          </p:txBody>
        </p:sp>
        <p:sp>
          <p:nvSpPr>
            <p:cNvPr id="13" name="TextBox 12">
              <a:extLst>
                <a:ext uri="{FF2B5EF4-FFF2-40B4-BE49-F238E27FC236}">
                  <a16:creationId xmlns:a16="http://schemas.microsoft.com/office/drawing/2014/main" id="{1400CDBF-0A55-B0D2-69A1-6D02AB69E9A4}"/>
                </a:ext>
              </a:extLst>
            </p:cNvPr>
            <p:cNvSpPr txBox="1"/>
            <p:nvPr/>
          </p:nvSpPr>
          <p:spPr>
            <a:xfrm>
              <a:off x="4922686" y="5580387"/>
              <a:ext cx="3835231" cy="7235913"/>
            </a:xfrm>
            <a:prstGeom prst="rect">
              <a:avLst/>
            </a:prstGeom>
            <a:noFill/>
          </p:spPr>
          <p:txBody>
            <a:bodyPr wrap="square">
              <a:spAutoFit/>
            </a:bodyPr>
            <a:lstStyle/>
            <a:p>
              <a:pPr algn="ctr"/>
              <a:r>
                <a:rPr lang="en-GB" sz="2400" dirty="0">
                  <a:solidFill>
                    <a:schemeClr val="bg1"/>
                  </a:solidFill>
                  <a:sym typeface="Montserrat"/>
                </a:rPr>
                <a:t>Switching to </a:t>
              </a:r>
              <a:r>
                <a:rPr lang="en-GB" sz="2400" b="1" i="1" dirty="0">
                  <a:solidFill>
                    <a:schemeClr val="bg1"/>
                  </a:solidFill>
                  <a:latin typeface="Georgia" panose="02040502050405020303" pitchFamily="18" charset="0"/>
                  <a:sym typeface="Montserrat"/>
                </a:rPr>
                <a:t>OL </a:t>
              </a:r>
              <a:r>
                <a:rPr lang="en-GB" sz="2400" dirty="0">
                  <a:solidFill>
                    <a:schemeClr val="bg1"/>
                  </a:solidFill>
                  <a:sym typeface="Montserrat"/>
                </a:rPr>
                <a:t>is an </a:t>
              </a:r>
              <a:r>
                <a:rPr lang="en-GB" sz="2400" b="1" i="1" dirty="0">
                  <a:solidFill>
                    <a:schemeClr val="bg1"/>
                  </a:solidFill>
                  <a:latin typeface="Georgia" panose="02040502050405020303" pitchFamily="18" charset="0"/>
                  <a:sym typeface="Montserrat"/>
                </a:rPr>
                <a:t>easy compromise </a:t>
              </a:r>
              <a:r>
                <a:rPr lang="en-GB" sz="2400" dirty="0">
                  <a:solidFill>
                    <a:schemeClr val="bg1"/>
                  </a:solidFill>
                  <a:latin typeface="Georgia" panose="02040502050405020303" pitchFamily="18" charset="0"/>
                  <a:sym typeface="Montserrat"/>
                </a:rPr>
                <a:t> and OL </a:t>
              </a:r>
              <a:r>
                <a:rPr lang="en-GB" sz="2400" dirty="0">
                  <a:solidFill>
                    <a:schemeClr val="bg1"/>
                  </a:solidFill>
                  <a:sym typeface="Montserrat"/>
                </a:rPr>
                <a:t>continues to </a:t>
              </a:r>
              <a:r>
                <a:rPr lang="en-GB" sz="2400" b="1" i="1" dirty="0">
                  <a:solidFill>
                    <a:schemeClr val="bg1"/>
                  </a:solidFill>
                  <a:latin typeface="Georgia" panose="02040502050405020303" pitchFamily="18" charset="0"/>
                  <a:sym typeface="Montserrat"/>
                </a:rPr>
                <a:t>have momentum</a:t>
              </a:r>
              <a:r>
                <a:rPr lang="en-GB" sz="2400" dirty="0">
                  <a:solidFill>
                    <a:schemeClr val="bg1"/>
                  </a:solidFill>
                  <a:sym typeface="Montserrat"/>
                </a:rPr>
                <a:t>.</a:t>
              </a:r>
            </a:p>
            <a:p>
              <a:pPr algn="ctr"/>
              <a:endParaRPr lang="en-GB" sz="2400" dirty="0">
                <a:solidFill>
                  <a:schemeClr val="bg1"/>
                </a:solidFill>
                <a:sym typeface="Montserrat"/>
              </a:endParaRPr>
            </a:p>
            <a:p>
              <a:pPr algn="ctr"/>
              <a:r>
                <a:rPr lang="en-GB" sz="2400" dirty="0">
                  <a:solidFill>
                    <a:schemeClr val="bg1"/>
                  </a:solidFill>
                  <a:sym typeface="Montserrat"/>
                </a:rPr>
                <a:t>The </a:t>
              </a:r>
              <a:r>
                <a:rPr lang="en-GB" sz="2400" b="1" i="1" dirty="0">
                  <a:solidFill>
                    <a:schemeClr val="bg1"/>
                  </a:solidFill>
                  <a:latin typeface="Georgia" panose="02040502050405020303" pitchFamily="18" charset="0"/>
                  <a:sym typeface="Montserrat"/>
                </a:rPr>
                <a:t>biggest differential</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has been in </a:t>
              </a:r>
              <a:r>
                <a:rPr lang="en-GB" sz="2400" b="1" i="1" dirty="0">
                  <a:solidFill>
                    <a:schemeClr val="bg1"/>
                  </a:solidFill>
                  <a:latin typeface="Georgia" panose="02040502050405020303" pitchFamily="18" charset="0"/>
                  <a:sym typeface="Montserrat"/>
                </a:rPr>
                <a:t>Confectionery</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and</a:t>
              </a:r>
              <a:r>
                <a:rPr lang="en-GB" sz="2400" dirty="0">
                  <a:solidFill>
                    <a:schemeClr val="bg1"/>
                  </a:solidFill>
                  <a:latin typeface="Georgia" panose="02040502050405020303" pitchFamily="18" charset="0"/>
                  <a:sym typeface="Montserrat"/>
                </a:rPr>
                <a:t> </a:t>
              </a:r>
              <a:r>
                <a:rPr lang="en-GB" sz="2400" b="1" i="1" dirty="0">
                  <a:solidFill>
                    <a:schemeClr val="bg1"/>
                  </a:solidFill>
                  <a:latin typeface="Georgia" panose="02040502050405020303" pitchFamily="18" charset="0"/>
                  <a:sym typeface="Montserrat"/>
                </a:rPr>
                <a:t>Health &amp; Beauty </a:t>
              </a:r>
              <a:r>
                <a:rPr lang="en-GB" sz="2400" dirty="0">
                  <a:solidFill>
                    <a:schemeClr val="bg1"/>
                  </a:solidFill>
                  <a:sym typeface="Montserrat"/>
                </a:rPr>
                <a:t>where retailer brands still have </a:t>
              </a:r>
              <a:r>
                <a:rPr lang="en-GB" sz="2400" b="1" i="1" dirty="0">
                  <a:solidFill>
                    <a:schemeClr val="bg1"/>
                  </a:solidFill>
                  <a:latin typeface="Georgia" panose="02040502050405020303" pitchFamily="18" charset="0"/>
                  <a:sym typeface="Montserrat"/>
                </a:rPr>
                <a:t>significant</a:t>
              </a:r>
              <a:r>
                <a:rPr lang="en-GB" sz="2400" dirty="0">
                  <a:solidFill>
                    <a:schemeClr val="bg1"/>
                  </a:solidFill>
                  <a:latin typeface="Georgia" panose="02040502050405020303" pitchFamily="18" charset="0"/>
                  <a:sym typeface="Montserrat"/>
                </a:rPr>
                <a:t> </a:t>
              </a:r>
              <a:r>
                <a:rPr lang="en-GB" sz="2400" b="1" i="1" dirty="0">
                  <a:solidFill>
                    <a:schemeClr val="bg1"/>
                  </a:solidFill>
                  <a:latin typeface="Georgia" panose="02040502050405020303" pitchFamily="18" charset="0"/>
                  <a:sym typeface="Montserrat"/>
                </a:rPr>
                <a:t>headroom</a:t>
              </a:r>
              <a:r>
                <a:rPr lang="en-GB" sz="2400" dirty="0">
                  <a:solidFill>
                    <a:schemeClr val="bg1"/>
                  </a:solidFill>
                  <a:latin typeface="Georgia" panose="02040502050405020303" pitchFamily="18" charset="0"/>
                  <a:sym typeface="Montserrat"/>
                </a:rPr>
                <a:t> </a:t>
              </a:r>
              <a:r>
                <a:rPr lang="en-GB" sz="2400" dirty="0">
                  <a:solidFill>
                    <a:schemeClr val="bg1"/>
                  </a:solidFill>
                  <a:sym typeface="Montserrat"/>
                </a:rPr>
                <a:t>to grow.</a:t>
              </a:r>
            </a:p>
            <a:p>
              <a:pPr algn="ctr"/>
              <a:endParaRPr lang="en-GB" sz="2400" dirty="0">
                <a:solidFill>
                  <a:schemeClr val="bg1"/>
                </a:solidFill>
                <a:latin typeface="Georgia" panose="02040502050405020303" pitchFamily="18" charset="0"/>
                <a:sym typeface="Montserrat"/>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9330678" y="5384341"/>
              <a:ext cx="1077814" cy="968818"/>
            </a:xfrm>
            <a:prstGeom prst="rect">
              <a:avLst/>
            </a:prstGeom>
            <a:noFill/>
          </p:spPr>
          <p:txBody>
            <a:bodyPr wrap="square">
              <a:spAutoFit/>
            </a:bodyPr>
            <a:lstStyle/>
            <a:p>
              <a:pPr algn="ctr"/>
              <a:endParaRPr lang="en-GB" sz="3200" i="1" dirty="0">
                <a:solidFill>
                  <a:schemeClr val="bg1"/>
                </a:solidFill>
                <a:latin typeface="Georgia" panose="02040502050405020303" pitchFamily="18" charset="0"/>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433471" y="2017727"/>
            <a:ext cx="1530162" cy="461665"/>
          </a:xfrm>
          <a:prstGeom prst="rect">
            <a:avLst/>
          </a:prstGeom>
          <a:noFill/>
        </p:spPr>
        <p:txBody>
          <a:bodyPr wrap="none" lIns="0" rIns="0" rtlCol="0">
            <a:spAutoFit/>
          </a:bodyPr>
          <a:lstStyle/>
          <a:p>
            <a:pPr defTabSz="1219170">
              <a:defRPr/>
            </a:pPr>
            <a:r>
              <a:rPr lang="en-GB" sz="1200" b="1" dirty="0">
                <a:solidFill>
                  <a:schemeClr val="tx1"/>
                </a:solidFill>
                <a:latin typeface="+mj-lt"/>
              </a:rPr>
              <a:t>OL YTD Contribution</a:t>
            </a:r>
          </a:p>
          <a:p>
            <a:pPr defTabSz="1219170">
              <a:defRPr/>
            </a:pPr>
            <a:r>
              <a:rPr lang="en-GB" sz="1200" b="1" dirty="0">
                <a:solidFill>
                  <a:schemeClr val="tx1"/>
                </a:solidFill>
                <a:latin typeface="+mj-lt"/>
              </a:rPr>
              <a:t>Volume Sales</a:t>
            </a:r>
          </a:p>
        </p:txBody>
      </p:sp>
      <p:sp>
        <p:nvSpPr>
          <p:cNvPr id="18" name="TextBox 17">
            <a:extLst>
              <a:ext uri="{FF2B5EF4-FFF2-40B4-BE49-F238E27FC236}">
                <a16:creationId xmlns:a16="http://schemas.microsoft.com/office/drawing/2014/main" id="{3B3A2224-EC69-5E34-3CCD-EF25B7C11FE3}"/>
              </a:ext>
            </a:extLst>
          </p:cNvPr>
          <p:cNvSpPr txBox="1"/>
          <p:nvPr/>
        </p:nvSpPr>
        <p:spPr>
          <a:xfrm>
            <a:off x="8762037" y="2017727"/>
            <a:ext cx="1187120"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OL YTD Growth </a:t>
            </a:r>
          </a:p>
          <a:p>
            <a:pPr algn="r" defTabSz="1219170">
              <a:defRPr/>
            </a:pPr>
            <a:r>
              <a:rPr lang="en-GB" sz="1200" b="1" dirty="0">
                <a:solidFill>
                  <a:schemeClr val="tx1"/>
                </a:solidFill>
                <a:latin typeface="+mj-lt"/>
              </a:rPr>
              <a:t>Differential</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8553299" y="2492062"/>
            <a:ext cx="0" cy="22376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9742876-FCEF-DE40-6AF3-415AF9169FB4}"/>
              </a:ext>
            </a:extLst>
          </p:cNvPr>
          <p:cNvSpPr txBox="1"/>
          <p:nvPr/>
        </p:nvSpPr>
        <p:spPr>
          <a:xfrm>
            <a:off x="10382888" y="2438782"/>
            <a:ext cx="1506458" cy="215444"/>
          </a:xfrm>
          <a:prstGeom prst="rect">
            <a:avLst/>
          </a:prstGeom>
          <a:noFill/>
        </p:spPr>
        <p:txBody>
          <a:bodyPr wrap="square">
            <a:spAutoFit/>
          </a:bodyPr>
          <a:lstStyle/>
          <a:p>
            <a:pPr algn="ctr"/>
            <a:r>
              <a:rPr lang="en-GB" sz="800" i="1" kern="0" dirty="0">
                <a:solidFill>
                  <a:schemeClr val="bg1"/>
                </a:solidFill>
                <a:sym typeface="Montserrat"/>
              </a:rPr>
              <a:t>OL FMCG volume growth</a:t>
            </a:r>
            <a:endParaRPr lang="en-GB" sz="800" i="1" dirty="0">
              <a:solidFill>
                <a:schemeClr val="bg1"/>
              </a:solidFill>
            </a:endParaRPr>
          </a:p>
        </p:txBody>
      </p:sp>
      <p:sp>
        <p:nvSpPr>
          <p:cNvPr id="22" name="TextBox 21">
            <a:extLst>
              <a:ext uri="{FF2B5EF4-FFF2-40B4-BE49-F238E27FC236}">
                <a16:creationId xmlns:a16="http://schemas.microsoft.com/office/drawing/2014/main" id="{126DC315-E4E0-DC3F-CAE0-D5B00A504744}"/>
              </a:ext>
            </a:extLst>
          </p:cNvPr>
          <p:cNvSpPr txBox="1"/>
          <p:nvPr/>
        </p:nvSpPr>
        <p:spPr>
          <a:xfrm>
            <a:off x="4411448" y="1234944"/>
            <a:ext cx="5898091" cy="923330"/>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OL contribution to volume sales and incremental growth vs category performance</a:t>
            </a:r>
          </a:p>
          <a:p>
            <a:pPr>
              <a:buSzPts val="1100"/>
            </a:pPr>
            <a:r>
              <a:rPr lang="en-US" sz="1200" dirty="0">
                <a:solidFill>
                  <a:schemeClr val="tx1"/>
                </a:solidFill>
                <a:latin typeface="Arial" panose="020B0604020202020204" pitchFamily="34" charset="0"/>
                <a:cs typeface="Arial" panose="020B0604020202020204" pitchFamily="34" charset="0"/>
              </a:rPr>
              <a:t>YTD 16w/e 22</a:t>
            </a:r>
            <a:r>
              <a:rPr lang="en-US" sz="1200" baseline="30000" dirty="0">
                <a:solidFill>
                  <a:schemeClr val="tx1"/>
                </a:solidFill>
                <a:latin typeface="Arial" panose="020B0604020202020204" pitchFamily="34" charset="0"/>
                <a:cs typeface="Arial" panose="020B0604020202020204" pitchFamily="34" charset="0"/>
              </a:rPr>
              <a:t>nd</a:t>
            </a:r>
            <a:r>
              <a:rPr lang="en-US" sz="1200" dirty="0">
                <a:solidFill>
                  <a:schemeClr val="tx1"/>
                </a:solidFill>
                <a:latin typeface="Arial" panose="020B0604020202020204" pitchFamily="34" charset="0"/>
                <a:cs typeface="Arial" panose="020B0604020202020204" pitchFamily="34" charset="0"/>
              </a:rPr>
              <a:t> April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5903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94C7C9-9AF0-D1AC-9373-0C2BF62EADA8}"/>
              </a:ext>
            </a:extLst>
          </p:cNvPr>
          <p:cNvSpPr>
            <a:spLocks noGrp="1"/>
          </p:cNvSpPr>
          <p:nvPr>
            <p:ph type="sldNum" sz="quarter" idx="12"/>
          </p:nvPr>
        </p:nvSpPr>
        <p:spPr/>
        <p:txBody>
          <a:bodyPr/>
          <a:lstStyle/>
          <a:p>
            <a:fld id="{403EF4E2-7A7A-0548-85F1-5479B7C9E1B2}" type="slidenum">
              <a:rPr lang="en-US" smtClean="0"/>
              <a:t>18</a:t>
            </a:fld>
            <a:endParaRPr lang="en-US" dirty="0"/>
          </a:p>
        </p:txBody>
      </p:sp>
      <p:sp>
        <p:nvSpPr>
          <p:cNvPr id="5" name="Text Placeholder 4">
            <a:extLst>
              <a:ext uri="{FF2B5EF4-FFF2-40B4-BE49-F238E27FC236}">
                <a16:creationId xmlns:a16="http://schemas.microsoft.com/office/drawing/2014/main" id="{2B858C7A-4054-D1E3-8073-3B18802F8103}"/>
              </a:ext>
            </a:extLst>
          </p:cNvPr>
          <p:cNvSpPr>
            <a:spLocks noGrp="1"/>
          </p:cNvSpPr>
          <p:nvPr>
            <p:ph type="body" sz="quarter" idx="13"/>
          </p:nvPr>
        </p:nvSpPr>
        <p:spPr>
          <a:xfrm>
            <a:off x="275679" y="6014379"/>
            <a:ext cx="11582400" cy="436542"/>
          </a:xfrm>
        </p:spPr>
        <p:txBody>
          <a:bodyPr/>
          <a:lstStyle/>
          <a:p>
            <a:r>
              <a:rPr lang="en-GB" sz="700" dirty="0"/>
              <a:t>* TSR Excludes General Merchandise &amp; Tobacco</a:t>
            </a:r>
          </a:p>
          <a:p>
            <a:r>
              <a:rPr lang="en-GB" sz="700" dirty="0"/>
              <a:t>Source:  NiQ Scantrack Grocery Multiples, 4w/e 22</a:t>
            </a:r>
            <a:r>
              <a:rPr lang="en-GB" sz="700" baseline="30000" dirty="0"/>
              <a:t>nd</a:t>
            </a:r>
            <a:r>
              <a:rPr lang="en-GB" sz="700" dirty="0"/>
              <a:t> April 2023 (D+3)</a:t>
            </a:r>
          </a:p>
          <a:p>
            <a:r>
              <a:rPr lang="en-GB" sz="700" dirty="0"/>
              <a:t>Derived Inflation:  Difference between Value Sales growth and Unit Sales growth</a:t>
            </a:r>
          </a:p>
        </p:txBody>
      </p:sp>
      <p:sp>
        <p:nvSpPr>
          <p:cNvPr id="6" name="Title 5">
            <a:extLst>
              <a:ext uri="{FF2B5EF4-FFF2-40B4-BE49-F238E27FC236}">
                <a16:creationId xmlns:a16="http://schemas.microsoft.com/office/drawing/2014/main" id="{97476595-97EE-0F0C-5FDA-3267B5162C41}"/>
              </a:ext>
            </a:extLst>
          </p:cNvPr>
          <p:cNvSpPr>
            <a:spLocks noGrp="1"/>
          </p:cNvSpPr>
          <p:nvPr>
            <p:ph type="title"/>
          </p:nvPr>
        </p:nvSpPr>
        <p:spPr>
          <a:xfrm>
            <a:off x="262800" y="520261"/>
            <a:ext cx="11582400" cy="397352"/>
          </a:xfrm>
        </p:spPr>
        <p:txBody>
          <a:bodyPr/>
          <a:lstStyle/>
          <a:p>
            <a:r>
              <a:rPr lang="en-GB" sz="1800" i="1" dirty="0">
                <a:latin typeface="Georgia" panose="02040502050405020303" pitchFamily="18" charset="0"/>
              </a:rPr>
              <a:t>Double digit </a:t>
            </a:r>
            <a:r>
              <a:rPr lang="en-GB" sz="1800" b="0" dirty="0"/>
              <a:t>food inflation is reflected </a:t>
            </a:r>
            <a:r>
              <a:rPr lang="en-GB" sz="1800" i="1" dirty="0">
                <a:latin typeface="Georgia" panose="02040502050405020303" pitchFamily="18" charset="0"/>
              </a:rPr>
              <a:t>across</a:t>
            </a:r>
            <a:r>
              <a:rPr lang="en-GB" sz="1800" b="0" dirty="0">
                <a:latin typeface="+mn-lt"/>
              </a:rPr>
              <a:t> the </a:t>
            </a:r>
            <a:r>
              <a:rPr lang="en-GB" sz="1800" i="1" dirty="0">
                <a:latin typeface="Georgia" panose="02040502050405020303" pitchFamily="18" charset="0"/>
              </a:rPr>
              <a:t>basket </a:t>
            </a:r>
            <a:r>
              <a:rPr lang="en-GB" sz="1800" b="0" dirty="0"/>
              <a:t>and despite </a:t>
            </a:r>
            <a:r>
              <a:rPr lang="en-GB" sz="1800" i="1" dirty="0">
                <a:latin typeface="Georgia" panose="02040502050405020303" pitchFamily="18" charset="0"/>
              </a:rPr>
              <a:t>lower</a:t>
            </a:r>
            <a:r>
              <a:rPr lang="en-GB" sz="1800" b="0" dirty="0"/>
              <a:t> inflation in </a:t>
            </a:r>
            <a:r>
              <a:rPr lang="en-GB" sz="1800" i="1" dirty="0">
                <a:latin typeface="Georgia" panose="02040502050405020303" pitchFamily="18" charset="0"/>
              </a:rPr>
              <a:t>discretionary</a:t>
            </a:r>
            <a:r>
              <a:rPr lang="en-GB" sz="1800" b="0" dirty="0"/>
              <a:t> categories these have the </a:t>
            </a:r>
            <a:r>
              <a:rPr lang="en-GB" sz="1800" i="1" dirty="0">
                <a:latin typeface="Georgia" panose="02040502050405020303" pitchFamily="18" charset="0"/>
              </a:rPr>
              <a:t>biggest unit declines</a:t>
            </a:r>
            <a:r>
              <a:rPr lang="en-GB" sz="1800" b="0" dirty="0"/>
              <a:t>, as shoppers do </a:t>
            </a:r>
            <a:r>
              <a:rPr lang="en-GB" sz="1800" i="1" dirty="0">
                <a:latin typeface="Georgia" panose="02040502050405020303" pitchFamily="18" charset="0"/>
              </a:rPr>
              <a:t>not have </a:t>
            </a:r>
            <a:r>
              <a:rPr lang="en-GB" sz="1800" b="0" dirty="0"/>
              <a:t>the </a:t>
            </a:r>
            <a:r>
              <a:rPr lang="en-GB" sz="1800" i="1" dirty="0">
                <a:latin typeface="Georgia" panose="02040502050405020303" pitchFamily="18" charset="0"/>
              </a:rPr>
              <a:t>spare cash </a:t>
            </a:r>
            <a:r>
              <a:rPr lang="en-GB" sz="1800" b="0" dirty="0"/>
              <a:t>to buy</a:t>
            </a:r>
          </a:p>
        </p:txBody>
      </p:sp>
      <p:graphicFrame>
        <p:nvGraphicFramePr>
          <p:cNvPr id="7" name="Chart Placeholder 6">
            <a:extLst>
              <a:ext uri="{FF2B5EF4-FFF2-40B4-BE49-F238E27FC236}">
                <a16:creationId xmlns:a16="http://schemas.microsoft.com/office/drawing/2014/main" id="{4981373C-6725-C79A-FD61-B9C04D2CB700}"/>
              </a:ext>
            </a:extLst>
          </p:cNvPr>
          <p:cNvGraphicFramePr>
            <a:graphicFrameLocks/>
          </p:cNvGraphicFramePr>
          <p:nvPr>
            <p:extLst>
              <p:ext uri="{D42A27DB-BD31-4B8C-83A1-F6EECF244321}">
                <p14:modId xmlns:p14="http://schemas.microsoft.com/office/powerpoint/2010/main" val="2561590159"/>
              </p:ext>
            </p:extLst>
          </p:nvPr>
        </p:nvGraphicFramePr>
        <p:xfrm>
          <a:off x="307878" y="1741032"/>
          <a:ext cx="11582398" cy="392006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F0EB9BF-77A0-494B-4499-7751F531FCB0}"/>
              </a:ext>
            </a:extLst>
          </p:cNvPr>
          <p:cNvSpPr txBox="1"/>
          <p:nvPr/>
        </p:nvSpPr>
        <p:spPr>
          <a:xfrm>
            <a:off x="327195" y="153945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Derived Inflation/Deflation</a:t>
            </a:r>
          </a:p>
        </p:txBody>
      </p:sp>
    </p:spTree>
    <p:extLst>
      <p:ext uri="{BB962C8B-B14F-4D97-AF65-F5344CB8AC3E}">
        <p14:creationId xmlns:p14="http://schemas.microsoft.com/office/powerpoint/2010/main" val="246892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19</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967984" y="2115333"/>
            <a:ext cx="8030574" cy="3000821"/>
          </a:xfrm>
          <a:prstGeom prst="rect">
            <a:avLst/>
          </a:prstGeom>
          <a:noFill/>
        </p:spPr>
        <p:txBody>
          <a:bodyPr wrap="square">
            <a:spAutoFit/>
          </a:bodyPr>
          <a:lstStyle/>
          <a:p>
            <a:pPr algn="l">
              <a:spcAft>
                <a:spcPts val="600"/>
              </a:spcAft>
            </a:pPr>
            <a:r>
              <a:rPr lang="en-US" sz="3600" i="1" dirty="0">
                <a:latin typeface="Georgia" panose="02040502050405020303" pitchFamily="18" charset="0"/>
              </a:rPr>
              <a:t>Shoppers celebrated </a:t>
            </a:r>
            <a:r>
              <a:rPr lang="en-US" sz="3600" b="1" i="1" dirty="0">
                <a:solidFill>
                  <a:schemeClr val="accent1"/>
                </a:solidFill>
                <a:latin typeface="Georgia" panose="02040502050405020303" pitchFamily="18" charset="0"/>
              </a:rPr>
              <a:t>Easter</a:t>
            </a:r>
            <a:r>
              <a:rPr lang="en-US" sz="3600" i="1" dirty="0">
                <a:latin typeface="Georgia" panose="02040502050405020303" pitchFamily="18" charset="0"/>
              </a:rPr>
              <a:t> with </a:t>
            </a:r>
            <a:r>
              <a:rPr lang="en-US" sz="3600" b="1" i="1" dirty="0">
                <a:solidFill>
                  <a:schemeClr val="accent1"/>
                </a:solidFill>
                <a:latin typeface="Georgia" panose="02040502050405020303" pitchFamily="18" charset="0"/>
              </a:rPr>
              <a:t>loved ones </a:t>
            </a:r>
            <a:r>
              <a:rPr lang="en-US" sz="3600" i="1" dirty="0">
                <a:latin typeface="Georgia" panose="02040502050405020303" pitchFamily="18" charset="0"/>
              </a:rPr>
              <a:t>and </a:t>
            </a:r>
            <a:r>
              <a:rPr lang="en-US" sz="3600" b="1" i="1" dirty="0">
                <a:solidFill>
                  <a:schemeClr val="accent1"/>
                </a:solidFill>
                <a:latin typeface="Georgia" panose="02040502050405020303" pitchFamily="18" charset="0"/>
              </a:rPr>
              <a:t>friends</a:t>
            </a:r>
            <a:r>
              <a:rPr lang="en-US" sz="3600" i="1" dirty="0">
                <a:latin typeface="Georgia" panose="02040502050405020303" pitchFamily="18" charset="0"/>
              </a:rPr>
              <a:t>, but </a:t>
            </a:r>
            <a:r>
              <a:rPr lang="en-US" sz="3600" b="1" i="1" dirty="0">
                <a:solidFill>
                  <a:schemeClr val="accent1"/>
                </a:solidFill>
                <a:latin typeface="Georgia" panose="02040502050405020303" pitchFamily="18" charset="0"/>
              </a:rPr>
              <a:t>economised</a:t>
            </a:r>
            <a:r>
              <a:rPr lang="en-US" sz="3600" i="1" dirty="0">
                <a:latin typeface="Georgia" panose="02040502050405020303" pitchFamily="18" charset="0"/>
              </a:rPr>
              <a:t> </a:t>
            </a:r>
            <a:r>
              <a:rPr lang="en-US" sz="3600" b="1" i="1" dirty="0">
                <a:latin typeface="Georgia" panose="02040502050405020303" pitchFamily="18" charset="0"/>
              </a:rPr>
              <a:t>before</a:t>
            </a:r>
            <a:r>
              <a:rPr lang="en-US" sz="3600" i="1" dirty="0">
                <a:latin typeface="Georgia" panose="02040502050405020303" pitchFamily="18" charset="0"/>
              </a:rPr>
              <a:t> and </a:t>
            </a:r>
            <a:r>
              <a:rPr lang="en-US" sz="3600" b="1" i="1" dirty="0">
                <a:latin typeface="Georgia" panose="02040502050405020303" pitchFamily="18" charset="0"/>
              </a:rPr>
              <a:t>after</a:t>
            </a:r>
            <a:r>
              <a:rPr lang="en-US" sz="3600" i="1" dirty="0">
                <a:latin typeface="Georgia" panose="02040502050405020303" pitchFamily="18" charset="0"/>
              </a:rPr>
              <a:t> to </a:t>
            </a:r>
            <a:r>
              <a:rPr lang="en-US" sz="3600" b="1" i="1" dirty="0">
                <a:latin typeface="Georgia" panose="02040502050405020303" pitchFamily="18" charset="0"/>
              </a:rPr>
              <a:t>manage</a:t>
            </a:r>
            <a:r>
              <a:rPr lang="en-US" sz="3600" i="1" dirty="0">
                <a:latin typeface="Georgia" panose="02040502050405020303" pitchFamily="18" charset="0"/>
              </a:rPr>
              <a:t> </a:t>
            </a:r>
            <a:r>
              <a:rPr lang="en-US" sz="3600" b="1" i="1" dirty="0">
                <a:latin typeface="Georgia" panose="02040502050405020303" pitchFamily="18" charset="0"/>
              </a:rPr>
              <a:t>overall</a:t>
            </a:r>
            <a:r>
              <a:rPr lang="en-US" sz="3600" i="1" dirty="0">
                <a:latin typeface="Georgia" panose="02040502050405020303" pitchFamily="18" charset="0"/>
              </a:rPr>
              <a:t> monthly outgoings.</a:t>
            </a:r>
          </a:p>
          <a:p>
            <a:pPr algn="l">
              <a:spcAft>
                <a:spcPts val="600"/>
              </a:spcAft>
            </a:pPr>
            <a:endParaRPr lang="en-US" sz="40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88466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p:txBody>
          <a:bodyPr/>
          <a:lstStyle/>
          <a:p>
            <a:r>
              <a:rPr lang="en-US" dirty="0"/>
              <a:t>5 key takeouts</a:t>
            </a:r>
          </a:p>
        </p:txBody>
      </p:sp>
      <p:sp>
        <p:nvSpPr>
          <p:cNvPr id="10" name="Subtitle 9">
            <a:extLst>
              <a:ext uri="{FF2B5EF4-FFF2-40B4-BE49-F238E27FC236}">
                <a16:creationId xmlns:a16="http://schemas.microsoft.com/office/drawing/2014/main" id="{8603745A-9760-A424-92C7-02F6EE747971}"/>
              </a:ext>
            </a:extLst>
          </p:cNvPr>
          <p:cNvSpPr>
            <a:spLocks noGrp="1"/>
          </p:cNvSpPr>
          <p:nvPr>
            <p:ph type="subTitle" idx="13"/>
          </p:nvPr>
        </p:nvSpPr>
        <p:spPr/>
        <p:txBody>
          <a:bodyPr/>
          <a:lstStyle/>
          <a:p>
            <a:r>
              <a:rPr lang="en-US" dirty="0"/>
              <a:t>4w/e 22</a:t>
            </a:r>
            <a:r>
              <a:rPr lang="en-US" baseline="30000" dirty="0"/>
              <a:t>nd</a:t>
            </a:r>
            <a:r>
              <a:rPr lang="en-US" dirty="0"/>
              <a:t> April 2023</a:t>
            </a:r>
          </a:p>
          <a:p>
            <a:endParaRPr lang="en-GB" dirty="0"/>
          </a:p>
        </p:txBody>
      </p:sp>
      <p:sp>
        <p:nvSpPr>
          <p:cNvPr id="4" name="TextBox 3">
            <a:extLst>
              <a:ext uri="{FF2B5EF4-FFF2-40B4-BE49-F238E27FC236}">
                <a16:creationId xmlns:a16="http://schemas.microsoft.com/office/drawing/2014/main" id="{FC719AD1-BD25-1C8F-5C4E-18F733EBECCE}"/>
              </a:ext>
            </a:extLst>
          </p:cNvPr>
          <p:cNvSpPr txBox="1"/>
          <p:nvPr/>
        </p:nvSpPr>
        <p:spPr>
          <a:xfrm>
            <a:off x="5218770" y="799105"/>
            <a:ext cx="6668429"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Total Till growths </a:t>
            </a:r>
            <a:r>
              <a:rPr lang="en-US" sz="1800" b="1" dirty="0">
                <a:solidFill>
                  <a:schemeClr val="tx1"/>
                </a:solidFill>
                <a:latin typeface="Georgia" panose="02040502050405020303" pitchFamily="18" charset="0"/>
              </a:rPr>
              <a:t>slowed</a:t>
            </a:r>
            <a:r>
              <a:rPr lang="en-US" sz="1800" dirty="0">
                <a:solidFill>
                  <a:schemeClr val="tx1"/>
                </a:solidFill>
                <a:latin typeface="Georgia" panose="02040502050405020303" pitchFamily="18" charset="0"/>
              </a:rPr>
              <a:t> vs last month, despite record inflation</a:t>
            </a:r>
            <a:endParaRPr lang="en-US" dirty="0"/>
          </a:p>
        </p:txBody>
      </p:sp>
      <p:sp>
        <p:nvSpPr>
          <p:cNvPr id="5" name="TextBox 4">
            <a:extLst>
              <a:ext uri="{FF2B5EF4-FFF2-40B4-BE49-F238E27FC236}">
                <a16:creationId xmlns:a16="http://schemas.microsoft.com/office/drawing/2014/main" id="{C722879D-2C69-A08D-7EDF-9C19FADFD086}"/>
              </a:ext>
            </a:extLst>
          </p:cNvPr>
          <p:cNvSpPr txBox="1"/>
          <p:nvPr/>
        </p:nvSpPr>
        <p:spPr>
          <a:xfrm>
            <a:off x="5186573" y="2993460"/>
            <a:ext cx="6868053" cy="624840"/>
          </a:xfrm>
          <a:prstGeom prst="rect">
            <a:avLst/>
          </a:prstGeom>
          <a:noFill/>
        </p:spPr>
        <p:txBody>
          <a:bodyPr wrap="square" lIns="0" rIns="0" rtlCol="0" anchor="ctr">
            <a:noAutofit/>
          </a:bodyPr>
          <a:lstStyle/>
          <a:p>
            <a:pPr algn="l">
              <a:spcAft>
                <a:spcPts val="600"/>
              </a:spcAft>
            </a:pPr>
            <a:r>
              <a:rPr lang="en-US" sz="1800" b="1" dirty="0">
                <a:latin typeface="Georgia" panose="02040502050405020303" pitchFamily="18" charset="0"/>
              </a:rPr>
              <a:t>More </a:t>
            </a:r>
            <a:r>
              <a:rPr lang="en-US" sz="1800" dirty="0">
                <a:latin typeface="Georgia" panose="02040502050405020303" pitchFamily="18" charset="0"/>
              </a:rPr>
              <a:t>was</a:t>
            </a:r>
            <a:r>
              <a:rPr lang="en-US" sz="1800" b="1" dirty="0">
                <a:latin typeface="Georgia" panose="02040502050405020303" pitchFamily="18" charset="0"/>
              </a:rPr>
              <a:t> bought </a:t>
            </a:r>
            <a:r>
              <a:rPr lang="en-US" sz="1800" dirty="0">
                <a:latin typeface="Georgia" panose="02040502050405020303" pitchFamily="18" charset="0"/>
              </a:rPr>
              <a:t>on </a:t>
            </a:r>
            <a:r>
              <a:rPr lang="en-US" sz="1800" b="1" dirty="0">
                <a:latin typeface="Georgia" panose="02040502050405020303" pitchFamily="18" charset="0"/>
              </a:rPr>
              <a:t>offer</a:t>
            </a:r>
            <a:r>
              <a:rPr lang="en-US" sz="1800" dirty="0">
                <a:latin typeface="Georgia" panose="02040502050405020303" pitchFamily="18" charset="0"/>
              </a:rPr>
              <a:t>, as shoppers look to stretch budgets</a:t>
            </a:r>
            <a:endParaRPr lang="en-US" dirty="0"/>
          </a:p>
        </p:txBody>
      </p:sp>
      <p:sp>
        <p:nvSpPr>
          <p:cNvPr id="6" name="TextBox 5">
            <a:extLst>
              <a:ext uri="{FF2B5EF4-FFF2-40B4-BE49-F238E27FC236}">
                <a16:creationId xmlns:a16="http://schemas.microsoft.com/office/drawing/2014/main" id="{91611AA5-1866-7C36-575C-CDEA29654B1E}"/>
              </a:ext>
            </a:extLst>
          </p:cNvPr>
          <p:cNvSpPr txBox="1"/>
          <p:nvPr/>
        </p:nvSpPr>
        <p:spPr>
          <a:xfrm>
            <a:off x="5231649" y="1897264"/>
            <a:ext cx="6668429" cy="624840"/>
          </a:xfrm>
          <a:prstGeom prst="rect">
            <a:avLst/>
          </a:prstGeom>
          <a:noFill/>
        </p:spPr>
        <p:txBody>
          <a:bodyPr wrap="square" lIns="0" rIns="0" rtlCol="0" anchor="ctr">
            <a:noAutofit/>
          </a:bodyPr>
          <a:lstStyle/>
          <a:p>
            <a:pPr algn="l">
              <a:spcAft>
                <a:spcPts val="600"/>
              </a:spcAft>
            </a:pPr>
            <a:r>
              <a:rPr lang="en-US" dirty="0">
                <a:latin typeface="Georgia" panose="02040502050405020303" pitchFamily="18" charset="0"/>
              </a:rPr>
              <a:t>Shoppers continue to buy </a:t>
            </a:r>
            <a:r>
              <a:rPr lang="en-US" b="1" dirty="0">
                <a:latin typeface="Georgia" panose="02040502050405020303" pitchFamily="18" charset="0"/>
              </a:rPr>
              <a:t>fewer </a:t>
            </a:r>
            <a:r>
              <a:rPr lang="en-US" dirty="0">
                <a:latin typeface="Georgia" panose="02040502050405020303" pitchFamily="18" charset="0"/>
              </a:rPr>
              <a:t>items per visit</a:t>
            </a:r>
            <a:endParaRPr lang="en-US" dirty="0"/>
          </a:p>
        </p:txBody>
      </p:sp>
      <p:sp>
        <p:nvSpPr>
          <p:cNvPr id="7" name="TextBox 6">
            <a:extLst>
              <a:ext uri="{FF2B5EF4-FFF2-40B4-BE49-F238E27FC236}">
                <a16:creationId xmlns:a16="http://schemas.microsoft.com/office/drawing/2014/main" id="{DB5A82CB-5142-D192-E09F-49B3DBF4AB6A}"/>
              </a:ext>
            </a:extLst>
          </p:cNvPr>
          <p:cNvSpPr txBox="1"/>
          <p:nvPr/>
        </p:nvSpPr>
        <p:spPr>
          <a:xfrm>
            <a:off x="5218770" y="4194649"/>
            <a:ext cx="6668429" cy="624840"/>
          </a:xfrm>
          <a:prstGeom prst="rect">
            <a:avLst/>
          </a:prstGeom>
          <a:noFill/>
        </p:spPr>
        <p:txBody>
          <a:bodyPr wrap="square" lIns="0" rIns="0" rtlCol="0" anchor="ctr">
            <a:noAutofit/>
          </a:bodyPr>
          <a:lstStyle/>
          <a:p>
            <a:pPr algn="l">
              <a:spcAft>
                <a:spcPts val="600"/>
              </a:spcAft>
            </a:pPr>
            <a:r>
              <a:rPr lang="en-US" sz="1800" dirty="0">
                <a:solidFill>
                  <a:schemeClr val="tx1"/>
                </a:solidFill>
                <a:latin typeface="Georgia" panose="02040502050405020303" pitchFamily="18" charset="0"/>
              </a:rPr>
              <a:t>It was a more </a:t>
            </a:r>
            <a:r>
              <a:rPr lang="en-US" sz="1800" b="1" dirty="0">
                <a:solidFill>
                  <a:schemeClr val="tx1"/>
                </a:solidFill>
                <a:latin typeface="Georgia" panose="02040502050405020303" pitchFamily="18" charset="0"/>
              </a:rPr>
              <a:t>restrained Easter</a:t>
            </a:r>
            <a:endParaRPr lang="en-US" b="1" dirty="0"/>
          </a:p>
        </p:txBody>
      </p:sp>
      <p:sp>
        <p:nvSpPr>
          <p:cNvPr id="9" name="TextBox 8">
            <a:extLst>
              <a:ext uri="{FF2B5EF4-FFF2-40B4-BE49-F238E27FC236}">
                <a16:creationId xmlns:a16="http://schemas.microsoft.com/office/drawing/2014/main" id="{85BC9375-7766-5677-CB4C-81936F9DC31C}"/>
              </a:ext>
            </a:extLst>
          </p:cNvPr>
          <p:cNvSpPr txBox="1"/>
          <p:nvPr/>
        </p:nvSpPr>
        <p:spPr>
          <a:xfrm>
            <a:off x="5218770" y="5326498"/>
            <a:ext cx="6668429" cy="624840"/>
          </a:xfrm>
          <a:prstGeom prst="rect">
            <a:avLst/>
          </a:prstGeom>
          <a:noFill/>
        </p:spPr>
        <p:txBody>
          <a:bodyPr wrap="square" lIns="0" rIns="0" rtlCol="0" anchor="ctr">
            <a:noAutofit/>
          </a:bodyPr>
          <a:lstStyle/>
          <a:p>
            <a:r>
              <a:rPr lang="en-US" dirty="0">
                <a:latin typeface="Georgia" panose="02040502050405020303" pitchFamily="18" charset="0"/>
              </a:rPr>
              <a:t>Better weather, Bank holidays and events will help volumes improve</a:t>
            </a:r>
            <a:endParaRPr lang="en-US" sz="1800" dirty="0">
              <a:solidFill>
                <a:schemeClr val="tx1"/>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EDD4734B-EE21-F80B-BC1E-5E252E06BD8B}"/>
              </a:ext>
            </a:extLst>
          </p:cNvPr>
          <p:cNvCxnSpPr>
            <a:cxnSpLocks/>
          </p:cNvCxnSpPr>
          <p:nvPr/>
        </p:nvCxnSpPr>
        <p:spPr>
          <a:xfrm>
            <a:off x="4606550" y="1025912"/>
            <a:ext cx="0" cy="447011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FFA9FF3-2AC6-69B6-C1B0-D8605C601912}"/>
              </a:ext>
            </a:extLst>
          </p:cNvPr>
          <p:cNvSpPr/>
          <p:nvPr/>
        </p:nvSpPr>
        <p:spPr>
          <a:xfrm>
            <a:off x="4290932" y="7991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6" name="Oval 15">
            <a:extLst>
              <a:ext uri="{FF2B5EF4-FFF2-40B4-BE49-F238E27FC236}">
                <a16:creationId xmlns:a16="http://schemas.microsoft.com/office/drawing/2014/main" id="{BE1CA76C-9887-A62A-31A0-CD22BF275E11}"/>
              </a:ext>
            </a:extLst>
          </p:cNvPr>
          <p:cNvSpPr/>
          <p:nvPr/>
        </p:nvSpPr>
        <p:spPr>
          <a:xfrm>
            <a:off x="4290932" y="191353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7" name="Oval 16">
            <a:extLst>
              <a:ext uri="{FF2B5EF4-FFF2-40B4-BE49-F238E27FC236}">
                <a16:creationId xmlns:a16="http://schemas.microsoft.com/office/drawing/2014/main" id="{80E0F174-53BF-562B-EF4E-68D8295428F0}"/>
              </a:ext>
            </a:extLst>
          </p:cNvPr>
          <p:cNvSpPr/>
          <p:nvPr/>
        </p:nvSpPr>
        <p:spPr>
          <a:xfrm>
            <a:off x="4290932" y="302795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8" name="Oval 17">
            <a:extLst>
              <a:ext uri="{FF2B5EF4-FFF2-40B4-BE49-F238E27FC236}">
                <a16:creationId xmlns:a16="http://schemas.microsoft.com/office/drawing/2014/main" id="{4C30C1DB-622A-175A-E64F-6301D6DC8B3E}"/>
              </a:ext>
            </a:extLst>
          </p:cNvPr>
          <p:cNvSpPr/>
          <p:nvPr/>
        </p:nvSpPr>
        <p:spPr>
          <a:xfrm>
            <a:off x="4290932" y="4142380"/>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42" name="Oval 41">
            <a:extLst>
              <a:ext uri="{FF2B5EF4-FFF2-40B4-BE49-F238E27FC236}">
                <a16:creationId xmlns:a16="http://schemas.microsoft.com/office/drawing/2014/main" id="{6F152C54-B28C-96B0-268D-12826C0EFB90}"/>
              </a:ext>
            </a:extLst>
          </p:cNvPr>
          <p:cNvSpPr/>
          <p:nvPr/>
        </p:nvSpPr>
        <p:spPr>
          <a:xfrm>
            <a:off x="4290932" y="525680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Tree>
    <p:extLst>
      <p:ext uri="{BB962C8B-B14F-4D97-AF65-F5344CB8AC3E}">
        <p14:creationId xmlns:p14="http://schemas.microsoft.com/office/powerpoint/2010/main" val="1719434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20</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happened by channel?</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254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D71E1-FB5D-D05E-BEFE-97293A9C1ABF}"/>
              </a:ext>
            </a:extLst>
          </p:cNvPr>
          <p:cNvSpPr>
            <a:spLocks noGrp="1"/>
          </p:cNvSpPr>
          <p:nvPr>
            <p:ph type="sldNum" sz="quarter" idx="12"/>
          </p:nvPr>
        </p:nvSpPr>
        <p:spPr/>
        <p:txBody>
          <a:bodyPr/>
          <a:lstStyle/>
          <a:p>
            <a:fld id="{403EF4E2-7A7A-0548-85F1-5479B7C9E1B2}" type="slidenum">
              <a:rPr lang="en-US" smtClean="0"/>
              <a:t>21</a:t>
            </a:fld>
            <a:endParaRPr lang="en-US" dirty="0"/>
          </a:p>
        </p:txBody>
      </p:sp>
      <p:sp>
        <p:nvSpPr>
          <p:cNvPr id="5" name="Text Placeholder 4">
            <a:extLst>
              <a:ext uri="{FF2B5EF4-FFF2-40B4-BE49-F238E27FC236}">
                <a16:creationId xmlns:a16="http://schemas.microsoft.com/office/drawing/2014/main" id="{0BCDED7A-AE6F-9302-B2BA-83E5085D2DCE}"/>
              </a:ext>
            </a:extLst>
          </p:cNvPr>
          <p:cNvSpPr>
            <a:spLocks noGrp="1"/>
          </p:cNvSpPr>
          <p:nvPr>
            <p:ph type="body" sz="quarter" idx="13"/>
          </p:nvPr>
        </p:nvSpPr>
        <p:spPr>
          <a:xfrm>
            <a:off x="288557" y="6188245"/>
            <a:ext cx="11582400" cy="436542"/>
          </a:xfrm>
        </p:spPr>
        <p:txBody>
          <a:bodyPr/>
          <a:lstStyle/>
          <a:p>
            <a:r>
              <a:rPr lang="en-GB" sz="800" dirty="0"/>
              <a:t>Source:  NIQ Scantrack Total Store Read , *Homescan FMCG, **Homescan Total FMCG</a:t>
            </a:r>
          </a:p>
        </p:txBody>
      </p:sp>
      <p:sp>
        <p:nvSpPr>
          <p:cNvPr id="6" name="Title 5">
            <a:extLst>
              <a:ext uri="{FF2B5EF4-FFF2-40B4-BE49-F238E27FC236}">
                <a16:creationId xmlns:a16="http://schemas.microsoft.com/office/drawing/2014/main" id="{B585F5C7-1401-CDD8-26C5-A06443337F43}"/>
              </a:ext>
            </a:extLst>
          </p:cNvPr>
          <p:cNvSpPr>
            <a:spLocks noGrp="1"/>
          </p:cNvSpPr>
          <p:nvPr>
            <p:ph type="title"/>
          </p:nvPr>
        </p:nvSpPr>
        <p:spPr>
          <a:xfrm>
            <a:off x="237043" y="185411"/>
            <a:ext cx="11935639" cy="397352"/>
          </a:xfrm>
        </p:spPr>
        <p:txBody>
          <a:bodyPr/>
          <a:lstStyle/>
          <a:p>
            <a:r>
              <a:rPr lang="en-GB" sz="2400" b="0" dirty="0">
                <a:latin typeface="+mn-lt"/>
              </a:rPr>
              <a:t>The </a:t>
            </a:r>
            <a:r>
              <a:rPr lang="en-GB" sz="2400" i="1" dirty="0">
                <a:latin typeface="Georgia" panose="02040502050405020303" pitchFamily="18" charset="0"/>
              </a:rPr>
              <a:t>discounters</a:t>
            </a:r>
            <a:r>
              <a:rPr lang="en-GB" sz="2400" b="0" dirty="0">
                <a:latin typeface="+mn-lt"/>
              </a:rPr>
              <a:t> and </a:t>
            </a:r>
            <a:r>
              <a:rPr lang="en-GB" sz="2400" i="1" dirty="0">
                <a:latin typeface="Georgia" panose="02040502050405020303" pitchFamily="18" charset="0"/>
              </a:rPr>
              <a:t>value retailers </a:t>
            </a:r>
            <a:r>
              <a:rPr lang="en-GB" sz="2400" b="0" dirty="0">
                <a:latin typeface="+mn-lt"/>
              </a:rPr>
              <a:t>have the </a:t>
            </a:r>
            <a:r>
              <a:rPr lang="en-GB" sz="2400" i="1" dirty="0">
                <a:latin typeface="Georgia" panose="02040502050405020303" pitchFamily="18" charset="0"/>
              </a:rPr>
              <a:t>strongest momentum </a:t>
            </a:r>
            <a:r>
              <a:rPr lang="en-GB" sz="2400" b="0" dirty="0">
                <a:latin typeface="+mn-lt"/>
              </a:rPr>
              <a:t>as shoppers seek to </a:t>
            </a:r>
            <a:r>
              <a:rPr lang="en-GB" sz="2400" i="1" dirty="0">
                <a:latin typeface="+mn-lt"/>
              </a:rPr>
              <a:t>reduce</a:t>
            </a:r>
            <a:r>
              <a:rPr lang="en-GB" sz="2400" b="0" dirty="0">
                <a:latin typeface="+mn-lt"/>
              </a:rPr>
              <a:t> the </a:t>
            </a:r>
            <a:r>
              <a:rPr lang="en-GB" sz="2400" i="1" dirty="0">
                <a:latin typeface="Georgia" panose="02040502050405020303" pitchFamily="18" charset="0"/>
              </a:rPr>
              <a:t>cost</a:t>
            </a:r>
            <a:r>
              <a:rPr lang="en-GB" sz="2400" b="0" dirty="0">
                <a:latin typeface="+mn-lt"/>
              </a:rPr>
              <a:t> of their </a:t>
            </a:r>
            <a:r>
              <a:rPr lang="en-GB" sz="2400" i="1" dirty="0">
                <a:solidFill>
                  <a:schemeClr val="tx1">
                    <a:lumMod val="50000"/>
                  </a:schemeClr>
                </a:solidFill>
                <a:latin typeface="+mn-lt"/>
              </a:rPr>
              <a:t>weekly groceries</a:t>
            </a:r>
          </a:p>
        </p:txBody>
      </p:sp>
      <p:graphicFrame>
        <p:nvGraphicFramePr>
          <p:cNvPr id="7" name="Chart 6">
            <a:extLst>
              <a:ext uri="{FF2B5EF4-FFF2-40B4-BE49-F238E27FC236}">
                <a16:creationId xmlns:a16="http://schemas.microsoft.com/office/drawing/2014/main" id="{366A4383-3B4B-0CF0-6BE0-D1BD8EAE682A}"/>
              </a:ext>
            </a:extLst>
          </p:cNvPr>
          <p:cNvGraphicFramePr/>
          <p:nvPr>
            <p:extLst>
              <p:ext uri="{D42A27DB-BD31-4B8C-83A1-F6EECF244321}">
                <p14:modId xmlns:p14="http://schemas.microsoft.com/office/powerpoint/2010/main" val="106306703"/>
              </p:ext>
            </p:extLst>
          </p:nvPr>
        </p:nvGraphicFramePr>
        <p:xfrm>
          <a:off x="288558" y="1573342"/>
          <a:ext cx="11582399" cy="41543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30E3343-97DD-8316-9995-E341655B8F4E}"/>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22</a:t>
            </a:r>
            <a:r>
              <a:rPr lang="en-GB" sz="1200" i="1" baseline="30000" dirty="0">
                <a:latin typeface="Arial" panose="020B0604020202020204" pitchFamily="34" charset="0"/>
                <a:cs typeface="Arial" panose="020B0604020202020204" pitchFamily="34" charset="0"/>
              </a:rPr>
              <a:t>nd</a:t>
            </a:r>
            <a:r>
              <a:rPr lang="en-GB" sz="1200" i="1" dirty="0">
                <a:latin typeface="Arial" panose="020B0604020202020204" pitchFamily="34" charset="0"/>
                <a:cs typeface="Arial" panose="020B0604020202020204" pitchFamily="34" charset="0"/>
              </a:rPr>
              <a:t> April 2023 Value Growth</a:t>
            </a:r>
          </a:p>
        </p:txBody>
      </p:sp>
      <p:sp>
        <p:nvSpPr>
          <p:cNvPr id="9" name="TextBox 8">
            <a:extLst>
              <a:ext uri="{FF2B5EF4-FFF2-40B4-BE49-F238E27FC236}">
                <a16:creationId xmlns:a16="http://schemas.microsoft.com/office/drawing/2014/main" id="{522DE30F-4132-E513-02E5-BAAA881A7357}"/>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Tree>
    <p:extLst>
      <p:ext uri="{BB962C8B-B14F-4D97-AF65-F5344CB8AC3E}">
        <p14:creationId xmlns:p14="http://schemas.microsoft.com/office/powerpoint/2010/main" val="1265964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22</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56360" y="620112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p:txBody>
          <a:bodyPr/>
          <a:lstStyle/>
          <a:p>
            <a:r>
              <a:rPr lang="en-GB" b="0" dirty="0">
                <a:latin typeface="+mn-lt"/>
              </a:rPr>
              <a:t>On a </a:t>
            </a:r>
            <a:r>
              <a:rPr lang="en-GB" i="1" dirty="0">
                <a:latin typeface="Georgia" panose="02040502050405020303" pitchFamily="18" charset="0"/>
              </a:rPr>
              <a:t>year to date </a:t>
            </a:r>
            <a:r>
              <a:rPr lang="en-GB" b="0" dirty="0">
                <a:latin typeface="+mn-lt"/>
              </a:rPr>
              <a:t>basis the </a:t>
            </a:r>
            <a:r>
              <a:rPr lang="en-GB" i="1" dirty="0">
                <a:latin typeface="+mn-lt"/>
              </a:rPr>
              <a:t>discounters</a:t>
            </a:r>
            <a:r>
              <a:rPr lang="en-GB" b="0" dirty="0">
                <a:latin typeface="+mn-lt"/>
              </a:rPr>
              <a:t> are the </a:t>
            </a:r>
            <a:r>
              <a:rPr lang="en-GB" i="1" dirty="0">
                <a:latin typeface="Georgia" panose="02040502050405020303" pitchFamily="18" charset="0"/>
              </a:rPr>
              <a:t>outright winners</a:t>
            </a:r>
            <a:r>
              <a:rPr lang="en-GB" b="0" dirty="0"/>
              <a:t>, with inflation~ just 3.5% last year, value growth is likely to be inflated for sometime yet</a:t>
            </a:r>
            <a:endParaRPr lang="en-GB" dirty="0"/>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b="1" i="1" dirty="0">
                <a:latin typeface="Georgia" panose="02040502050405020303" pitchFamily="18" charset="0"/>
                <a:cs typeface="Arial" panose="020B0604020202020204" pitchFamily="34" charset="0"/>
              </a:rPr>
              <a:t>YTD </a:t>
            </a:r>
            <a:r>
              <a:rPr lang="en-GB" sz="1200" i="1" dirty="0">
                <a:latin typeface="Arial" panose="020B0604020202020204" pitchFamily="34" charset="0"/>
                <a:cs typeface="Arial" panose="020B0604020202020204" pitchFamily="34" charset="0"/>
              </a:rPr>
              <a:t>16w/e 22</a:t>
            </a:r>
            <a:r>
              <a:rPr lang="en-GB" sz="1200" i="1" baseline="30000" dirty="0">
                <a:latin typeface="Arial" panose="020B0604020202020204" pitchFamily="34" charset="0"/>
                <a:cs typeface="Arial" panose="020B0604020202020204" pitchFamily="34" charset="0"/>
              </a:rPr>
              <a:t>nd</a:t>
            </a:r>
            <a:r>
              <a:rPr lang="en-GB" sz="1200" i="1" dirty="0">
                <a:latin typeface="Arial" panose="020B0604020202020204" pitchFamily="34" charset="0"/>
                <a:cs typeface="Arial" panose="020B0604020202020204" pitchFamily="34" charset="0"/>
              </a:rPr>
              <a:t> April 2023 vs</a:t>
            </a:r>
            <a:r>
              <a:rPr lang="en-GB" sz="1200" b="1" dirty="0">
                <a:latin typeface="+mj-lt"/>
                <a:cs typeface="Arial" panose="020B0604020202020204" pitchFamily="34" charset="0"/>
              </a:rPr>
              <a:t> </a:t>
            </a:r>
            <a:r>
              <a:rPr lang="en-GB" sz="1200" i="1" dirty="0">
                <a:latin typeface="+mj-lt"/>
                <a:cs typeface="Arial" panose="020B0604020202020204" pitchFamily="34" charset="0"/>
              </a:rPr>
              <a:t>year ago</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3879298024"/>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
        <p:nvSpPr>
          <p:cNvPr id="2" name="TextBox 1">
            <a:extLst>
              <a:ext uri="{FF2B5EF4-FFF2-40B4-BE49-F238E27FC236}">
                <a16:creationId xmlns:a16="http://schemas.microsoft.com/office/drawing/2014/main" id="{D42BFEA1-7704-B480-33C7-AF768CB7250B}"/>
              </a:ext>
            </a:extLst>
          </p:cNvPr>
          <p:cNvSpPr txBox="1"/>
          <p:nvPr/>
        </p:nvSpPr>
        <p:spPr>
          <a:xfrm>
            <a:off x="7817476" y="6130344"/>
            <a:ext cx="4043967" cy="328411"/>
          </a:xfrm>
          <a:prstGeom prst="rect">
            <a:avLst/>
          </a:prstGeom>
          <a:noFill/>
        </p:spPr>
        <p:txBody>
          <a:bodyPr wrap="none" lIns="0" rIns="0" rtlCol="0">
            <a:noAutofit/>
          </a:bodyPr>
          <a:lstStyle/>
          <a:p>
            <a:pPr algn="r">
              <a:spcAft>
                <a:spcPts val="600"/>
              </a:spcAft>
            </a:pPr>
            <a:r>
              <a:rPr lang="en-GB" sz="1000" dirty="0">
                <a:solidFill>
                  <a:schemeClr val="bg1">
                    <a:lumMod val="50000"/>
                  </a:schemeClr>
                </a:solidFill>
              </a:rPr>
              <a:t>~BRC-NIQ Food Shop Price Index, Mar23 (+15.0%)</a:t>
            </a:r>
          </a:p>
        </p:txBody>
      </p:sp>
    </p:spTree>
    <p:extLst>
      <p:ext uri="{BB962C8B-B14F-4D97-AF65-F5344CB8AC3E}">
        <p14:creationId xmlns:p14="http://schemas.microsoft.com/office/powerpoint/2010/main" val="3570449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C82D17-7A2F-AF69-48BF-9CFA7439E60E}"/>
              </a:ext>
            </a:extLst>
          </p:cNvPr>
          <p:cNvSpPr>
            <a:spLocks noGrp="1"/>
          </p:cNvSpPr>
          <p:nvPr>
            <p:ph type="sldNum" sz="quarter" idx="12"/>
          </p:nvPr>
        </p:nvSpPr>
        <p:spPr/>
        <p:txBody>
          <a:bodyPr/>
          <a:lstStyle/>
          <a:p>
            <a:fld id="{403EF4E2-7A7A-0548-85F1-5479B7C9E1B2}" type="slidenum">
              <a:rPr lang="en-US" smtClean="0"/>
              <a:t>23</a:t>
            </a:fld>
            <a:endParaRPr lang="en-US" dirty="0"/>
          </a:p>
        </p:txBody>
      </p:sp>
      <p:sp>
        <p:nvSpPr>
          <p:cNvPr id="5" name="Text Placeholder 4">
            <a:extLst>
              <a:ext uri="{FF2B5EF4-FFF2-40B4-BE49-F238E27FC236}">
                <a16:creationId xmlns:a16="http://schemas.microsoft.com/office/drawing/2014/main" id="{4A768B93-DEAF-AF53-19CB-C72BB2AAF166}"/>
              </a:ext>
            </a:extLst>
          </p:cNvPr>
          <p:cNvSpPr>
            <a:spLocks noGrp="1"/>
          </p:cNvSpPr>
          <p:nvPr>
            <p:ph type="body" sz="quarter" idx="13"/>
          </p:nvPr>
        </p:nvSpPr>
        <p:spPr>
          <a:xfrm>
            <a:off x="275679" y="6188244"/>
            <a:ext cx="11582400" cy="436542"/>
          </a:xfrm>
        </p:spPr>
        <p:txBody>
          <a:bodyPr/>
          <a:lstStyle/>
          <a:p>
            <a:r>
              <a:rPr lang="en-GB" sz="800" dirty="0"/>
              <a:t>Source:  NIQ Scantrack Total Store Read, *Homescan FMCG, **Homescan Total FMCG</a:t>
            </a:r>
          </a:p>
        </p:txBody>
      </p:sp>
      <p:sp>
        <p:nvSpPr>
          <p:cNvPr id="6" name="Title 5">
            <a:extLst>
              <a:ext uri="{FF2B5EF4-FFF2-40B4-BE49-F238E27FC236}">
                <a16:creationId xmlns:a16="http://schemas.microsoft.com/office/drawing/2014/main" id="{8C1D72F8-A4EA-2238-158E-CF473498CAB3}"/>
              </a:ext>
            </a:extLst>
          </p:cNvPr>
          <p:cNvSpPr>
            <a:spLocks noGrp="1"/>
          </p:cNvSpPr>
          <p:nvPr>
            <p:ph type="title"/>
          </p:nvPr>
        </p:nvSpPr>
        <p:spPr>
          <a:xfrm>
            <a:off x="182452" y="314199"/>
            <a:ext cx="12009548" cy="397352"/>
          </a:xfrm>
        </p:spPr>
        <p:txBody>
          <a:bodyPr/>
          <a:lstStyle/>
          <a:p>
            <a:r>
              <a:rPr lang="en-GB" b="0" dirty="0">
                <a:latin typeface="+mn-lt"/>
              </a:rPr>
              <a:t>Despite Easter, sales across trade channels were similar to March, </a:t>
            </a:r>
            <a:r>
              <a:rPr lang="en-GB" i="1" dirty="0">
                <a:latin typeface="Georgia" panose="02040502050405020303" pitchFamily="18" charset="0"/>
              </a:rPr>
              <a:t>sales were softer </a:t>
            </a:r>
            <a:r>
              <a:rPr lang="en-GB" b="0" dirty="0">
                <a:latin typeface="+mn-lt"/>
              </a:rPr>
              <a:t>at the </a:t>
            </a:r>
            <a:r>
              <a:rPr lang="en-GB" i="1" dirty="0">
                <a:latin typeface="Georgia" panose="02040502050405020303" pitchFamily="18" charset="0"/>
              </a:rPr>
              <a:t>Discounters</a:t>
            </a:r>
            <a:r>
              <a:rPr lang="en-GB" b="0" dirty="0">
                <a:latin typeface="+mn-lt"/>
              </a:rPr>
              <a:t> which may reflect the </a:t>
            </a:r>
            <a:r>
              <a:rPr lang="en-GB" i="1" dirty="0">
                <a:latin typeface="Georgia" panose="02040502050405020303" pitchFamily="18" charset="0"/>
              </a:rPr>
              <a:t>focus,</a:t>
            </a:r>
            <a:r>
              <a:rPr lang="en-GB" b="0" dirty="0">
                <a:latin typeface="+mn-lt"/>
              </a:rPr>
              <a:t> </a:t>
            </a:r>
            <a:r>
              <a:rPr lang="en-GB" i="1" dirty="0">
                <a:latin typeface="Georgia" panose="02040502050405020303" pitchFamily="18" charset="0"/>
              </a:rPr>
              <a:t>supermarkets</a:t>
            </a:r>
            <a:r>
              <a:rPr lang="en-GB" b="0" dirty="0">
                <a:latin typeface="+mn-lt"/>
              </a:rPr>
              <a:t> are placing on </a:t>
            </a:r>
            <a:r>
              <a:rPr lang="en-GB" i="1" dirty="0">
                <a:latin typeface="Georgia" panose="02040502050405020303" pitchFamily="18" charset="0"/>
              </a:rPr>
              <a:t>everyday essential price</a:t>
            </a:r>
          </a:p>
        </p:txBody>
      </p:sp>
      <p:sp>
        <p:nvSpPr>
          <p:cNvPr id="7" name="TextBox 6">
            <a:extLst>
              <a:ext uri="{FF2B5EF4-FFF2-40B4-BE49-F238E27FC236}">
                <a16:creationId xmlns:a16="http://schemas.microsoft.com/office/drawing/2014/main" id="{D7292306-C3EB-2F0F-4374-7F7AF93CE3F3}"/>
              </a:ext>
            </a:extLst>
          </p:cNvPr>
          <p:cNvSpPr txBox="1"/>
          <p:nvPr/>
        </p:nvSpPr>
        <p:spPr>
          <a:xfrm>
            <a:off x="288558" y="1425515"/>
            <a:ext cx="4369726" cy="492443"/>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Total Store Channel growth</a:t>
            </a:r>
            <a:br>
              <a:rPr lang="en-GB" sz="1400" b="1" dirty="0">
                <a:latin typeface="Arial" panose="020B0604020202020204" pitchFamily="34" charset="0"/>
                <a:cs typeface="Arial" panose="020B0604020202020204" pitchFamily="34" charset="0"/>
              </a:rPr>
            </a:br>
            <a:r>
              <a:rPr lang="en-GB" sz="1200" i="1" dirty="0">
                <a:latin typeface="Arial" panose="020B0604020202020204" pitchFamily="34" charset="0"/>
                <a:cs typeface="Arial" panose="020B0604020202020204" pitchFamily="34" charset="0"/>
              </a:rPr>
              <a:t>4w/e 22</a:t>
            </a:r>
            <a:r>
              <a:rPr lang="en-GB" sz="1200" i="1" baseline="30000" dirty="0">
                <a:latin typeface="Arial" panose="020B0604020202020204" pitchFamily="34" charset="0"/>
                <a:cs typeface="Arial" panose="020B0604020202020204" pitchFamily="34" charset="0"/>
              </a:rPr>
              <a:t>nd</a:t>
            </a:r>
            <a:r>
              <a:rPr lang="en-GB" sz="1200" i="1" dirty="0">
                <a:latin typeface="Arial" panose="020B0604020202020204" pitchFamily="34" charset="0"/>
                <a:cs typeface="Arial" panose="020B0604020202020204" pitchFamily="34" charset="0"/>
              </a:rPr>
              <a:t> April 2023 vs </a:t>
            </a:r>
            <a:r>
              <a:rPr lang="en-GB" sz="1200" b="1" i="1" dirty="0">
                <a:latin typeface="Georgia" panose="02040502050405020303" pitchFamily="18" charset="0"/>
                <a:cs typeface="Arial" panose="020B0604020202020204" pitchFamily="34" charset="0"/>
              </a:rPr>
              <a:t>Prior period</a:t>
            </a:r>
          </a:p>
        </p:txBody>
      </p:sp>
      <p:graphicFrame>
        <p:nvGraphicFramePr>
          <p:cNvPr id="8" name="Chart 7">
            <a:extLst>
              <a:ext uri="{FF2B5EF4-FFF2-40B4-BE49-F238E27FC236}">
                <a16:creationId xmlns:a16="http://schemas.microsoft.com/office/drawing/2014/main" id="{F50F29F5-DFFD-A88F-D272-31A2A4E167B0}"/>
              </a:ext>
            </a:extLst>
          </p:cNvPr>
          <p:cNvGraphicFramePr/>
          <p:nvPr>
            <p:extLst>
              <p:ext uri="{D42A27DB-BD31-4B8C-83A1-F6EECF244321}">
                <p14:modId xmlns:p14="http://schemas.microsoft.com/office/powerpoint/2010/main" val="1279198951"/>
              </p:ext>
            </p:extLst>
          </p:nvPr>
        </p:nvGraphicFramePr>
        <p:xfrm>
          <a:off x="288558" y="1933346"/>
          <a:ext cx="11582399" cy="396723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57AD2DF-E701-F754-471D-CAE0FEE1CF22}"/>
              </a:ext>
            </a:extLst>
          </p:cNvPr>
          <p:cNvSpPr txBox="1"/>
          <p:nvPr/>
        </p:nvSpPr>
        <p:spPr>
          <a:xfrm>
            <a:off x="288558" y="5985327"/>
            <a:ext cx="2706190" cy="215444"/>
          </a:xfrm>
          <a:prstGeom prst="rect">
            <a:avLst/>
          </a:prstGeom>
        </p:spPr>
        <p:txBody>
          <a:bodyPr vert="horz" lIns="0" tIns="45720" rIns="0" bIns="45720" rtlCol="0" anchor="b" anchorCtr="0">
            <a:noAutofit/>
          </a:bodyPr>
          <a:lstStyle>
            <a:lvl1pPr indent="0">
              <a:lnSpc>
                <a:spcPct val="100000"/>
              </a:lnSpc>
              <a:spcBef>
                <a:spcPts val="0"/>
              </a:spcBef>
              <a:spcAft>
                <a:spcPts val="0"/>
              </a:spcAft>
              <a:buFont typeface="Arial" panose="020B0604020202020204" pitchFamily="34" charset="0"/>
              <a:buNone/>
              <a:defRPr sz="800">
                <a:solidFill>
                  <a:srgbClr val="B3B3B3"/>
                </a:solidFill>
              </a:defRPr>
            </a:lvl1pPr>
            <a:lvl2pPr indent="0">
              <a:lnSpc>
                <a:spcPct val="100000"/>
              </a:lnSpc>
              <a:spcBef>
                <a:spcPts val="0"/>
              </a:spcBef>
              <a:spcAft>
                <a:spcPts val="600"/>
              </a:spcAft>
              <a:buSzPct val="100000"/>
              <a:buFont typeface="System Font Regular"/>
              <a:buNone/>
              <a:defRPr sz="1400"/>
            </a:lvl2pPr>
            <a:lvl3pPr indent="0">
              <a:lnSpc>
                <a:spcPct val="100000"/>
              </a:lnSpc>
              <a:spcBef>
                <a:spcPts val="0"/>
              </a:spcBef>
              <a:spcAft>
                <a:spcPts val="600"/>
              </a:spcAft>
              <a:buFont typeface="Arial" panose="020B0604020202020204" pitchFamily="34" charset="0"/>
              <a:buNone/>
              <a:defRPr sz="1200"/>
            </a:lvl3pPr>
            <a:lvl4pPr indent="0">
              <a:lnSpc>
                <a:spcPct val="100000"/>
              </a:lnSpc>
              <a:spcBef>
                <a:spcPts val="0"/>
              </a:spcBef>
              <a:spcAft>
                <a:spcPts val="600"/>
              </a:spcAft>
              <a:buFont typeface="Arial" panose="020B0604020202020204" pitchFamily="34" charset="0"/>
              <a:buNone/>
              <a:defRPr sz="1100"/>
            </a:lvl4pPr>
            <a:lvl5pPr indent="0">
              <a:lnSpc>
                <a:spcPct val="100000"/>
              </a:lnSpc>
              <a:spcBef>
                <a:spcPts val="0"/>
              </a:spcBef>
              <a:spcAft>
                <a:spcPts val="600"/>
              </a:spcAft>
              <a:buFont typeface="Arial" panose="020B0604020202020204" pitchFamily="34" charset="0"/>
              <a:buNone/>
              <a:defRPr sz="11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Nb.  Supermarkets include Dark Stores and Pick stores</a:t>
            </a:r>
          </a:p>
        </p:txBody>
      </p:sp>
    </p:spTree>
    <p:extLst>
      <p:ext uri="{BB962C8B-B14F-4D97-AF65-F5344CB8AC3E}">
        <p14:creationId xmlns:p14="http://schemas.microsoft.com/office/powerpoint/2010/main" val="259198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DB100C-26C9-6FA6-DE85-B88A3F11AC4E}"/>
              </a:ext>
            </a:extLst>
          </p:cNvPr>
          <p:cNvSpPr>
            <a:spLocks noGrp="1"/>
          </p:cNvSpPr>
          <p:nvPr>
            <p:ph type="sldNum" sz="quarter" idx="12"/>
          </p:nvPr>
        </p:nvSpPr>
        <p:spPr/>
        <p:txBody>
          <a:bodyPr/>
          <a:lstStyle/>
          <a:p>
            <a:fld id="{403EF4E2-7A7A-0548-85F1-5479B7C9E1B2}" type="slidenum">
              <a:rPr lang="en-US" smtClean="0"/>
              <a:t>24</a:t>
            </a:fld>
            <a:endParaRPr lang="en-US" dirty="0"/>
          </a:p>
        </p:txBody>
      </p:sp>
      <p:sp>
        <p:nvSpPr>
          <p:cNvPr id="5" name="Text Placeholder 4">
            <a:extLst>
              <a:ext uri="{FF2B5EF4-FFF2-40B4-BE49-F238E27FC236}">
                <a16:creationId xmlns:a16="http://schemas.microsoft.com/office/drawing/2014/main" id="{127BC5DA-C35A-10CC-CAAF-F12AD1C9DD87}"/>
              </a:ext>
            </a:extLst>
          </p:cNvPr>
          <p:cNvSpPr>
            <a:spLocks noGrp="1"/>
          </p:cNvSpPr>
          <p:nvPr>
            <p:ph type="body" sz="quarter" idx="13"/>
          </p:nvPr>
        </p:nvSpPr>
        <p:spPr>
          <a:xfrm>
            <a:off x="301437" y="6175365"/>
            <a:ext cx="11582400" cy="436542"/>
          </a:xfrm>
        </p:spPr>
        <p:txBody>
          <a:bodyPr/>
          <a:lstStyle/>
          <a:p>
            <a:r>
              <a:rPr lang="en-GB" sz="900" dirty="0"/>
              <a:t>Source:  NIQ Homescan Online FMCG</a:t>
            </a:r>
          </a:p>
        </p:txBody>
      </p:sp>
      <p:sp>
        <p:nvSpPr>
          <p:cNvPr id="6" name="Title 5">
            <a:extLst>
              <a:ext uri="{FF2B5EF4-FFF2-40B4-BE49-F238E27FC236}">
                <a16:creationId xmlns:a16="http://schemas.microsoft.com/office/drawing/2014/main" id="{6345D017-F2FF-3980-2AFE-DC6E13B173B3}"/>
              </a:ext>
            </a:extLst>
          </p:cNvPr>
          <p:cNvSpPr>
            <a:spLocks noGrp="1"/>
          </p:cNvSpPr>
          <p:nvPr>
            <p:ph type="title"/>
          </p:nvPr>
        </p:nvSpPr>
        <p:spPr>
          <a:xfrm>
            <a:off x="294997" y="178971"/>
            <a:ext cx="11582400" cy="397352"/>
          </a:xfrm>
        </p:spPr>
        <p:txBody>
          <a:bodyPr/>
          <a:lstStyle/>
          <a:p>
            <a:r>
              <a:rPr lang="en-GB" i="1" dirty="0">
                <a:latin typeface="Georgia" panose="02040502050405020303" pitchFamily="18" charset="0"/>
              </a:rPr>
              <a:t>Online share typically dips during events </a:t>
            </a:r>
            <a:r>
              <a:rPr lang="en-GB" b="0" dirty="0"/>
              <a:t>and Bank Holidays as shoppers leave it late to buy extra.  This Easter was no exception, albeit small </a:t>
            </a:r>
            <a:r>
              <a:rPr lang="en-GB" dirty="0"/>
              <a:t>Online sales </a:t>
            </a:r>
            <a:r>
              <a:rPr lang="en-GB" b="0" dirty="0"/>
              <a:t>did </a:t>
            </a:r>
            <a:r>
              <a:rPr lang="en-GB" dirty="0"/>
              <a:t>improve </a:t>
            </a:r>
            <a:r>
              <a:rPr lang="en-GB" b="0" dirty="0"/>
              <a:t>on last Easter </a:t>
            </a:r>
            <a:endParaRPr lang="en-GB" i="1" dirty="0">
              <a:latin typeface="Georgia" panose="02040502050405020303" pitchFamily="18" charset="0"/>
            </a:endParaRPr>
          </a:p>
        </p:txBody>
      </p:sp>
      <p:graphicFrame>
        <p:nvGraphicFramePr>
          <p:cNvPr id="7" name="Chart 6">
            <a:extLst>
              <a:ext uri="{FF2B5EF4-FFF2-40B4-BE49-F238E27FC236}">
                <a16:creationId xmlns:a16="http://schemas.microsoft.com/office/drawing/2014/main" id="{4C7C8EAD-7A2D-23F9-0E4B-CB69F5071057}"/>
              </a:ext>
            </a:extLst>
          </p:cNvPr>
          <p:cNvGraphicFramePr/>
          <p:nvPr>
            <p:extLst>
              <p:ext uri="{D42A27DB-BD31-4B8C-83A1-F6EECF244321}">
                <p14:modId xmlns:p14="http://schemas.microsoft.com/office/powerpoint/2010/main" val="1666890801"/>
              </p:ext>
            </p:extLst>
          </p:nvPr>
        </p:nvGraphicFramePr>
        <p:xfrm>
          <a:off x="288558" y="1682515"/>
          <a:ext cx="11582400" cy="43129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A3CDA39-F7B6-B311-B13D-53525ACE1EEF}"/>
              </a:ext>
            </a:extLst>
          </p:cNvPr>
          <p:cNvSpPr txBox="1"/>
          <p:nvPr/>
        </p:nvSpPr>
        <p:spPr>
          <a:xfrm>
            <a:off x="288558" y="1267016"/>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Online 4 weekly Performance vs YA</a:t>
            </a:r>
          </a:p>
        </p:txBody>
      </p:sp>
    </p:spTree>
    <p:extLst>
      <p:ext uri="{BB962C8B-B14F-4D97-AF65-F5344CB8AC3E}">
        <p14:creationId xmlns:p14="http://schemas.microsoft.com/office/powerpoint/2010/main" val="418770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Online KPI Performance</a:t>
            </a:r>
          </a:p>
          <a:p>
            <a:pPr>
              <a:buSzPts val="1100"/>
            </a:pPr>
            <a:r>
              <a:rPr lang="en-US" sz="1200" i="1" dirty="0">
                <a:solidFill>
                  <a:schemeClr val="tx1"/>
                </a:solidFill>
                <a:latin typeface="Arial" panose="020B0604020202020204" pitchFamily="34" charset="0"/>
                <a:cs typeface="Arial" panose="020B0604020202020204" pitchFamily="34" charset="0"/>
              </a:rPr>
              <a:t>% Difference year on year</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25</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85528" y="4015710"/>
            <a:ext cx="3503952" cy="2390972"/>
          </a:xfrm>
        </p:spPr>
        <p:txBody>
          <a:bodyPr/>
          <a:lstStyle/>
          <a:p>
            <a:r>
              <a:rPr lang="en-US" sz="2000" b="0" dirty="0">
                <a:latin typeface="+mn-lt"/>
                <a:cs typeface="Arial"/>
              </a:rPr>
              <a:t>Online </a:t>
            </a:r>
            <a:r>
              <a:rPr lang="en-US" sz="2000" i="1" dirty="0">
                <a:latin typeface="Georgia" panose="02040502050405020303" pitchFamily="18" charset="0"/>
                <a:cs typeface="Arial"/>
              </a:rPr>
              <a:t>sales</a:t>
            </a:r>
            <a:r>
              <a:rPr lang="en-US" sz="2000" b="0" dirty="0">
                <a:latin typeface="+mn-lt"/>
                <a:cs typeface="Arial"/>
              </a:rPr>
              <a:t> were </a:t>
            </a:r>
            <a:r>
              <a:rPr lang="en-US" sz="2000" i="1" dirty="0">
                <a:latin typeface="Georgia" panose="02040502050405020303" pitchFamily="18" charset="0"/>
                <a:cs typeface="Arial"/>
              </a:rPr>
              <a:t>softer</a:t>
            </a:r>
            <a:r>
              <a:rPr lang="en-US" sz="2000" b="0" dirty="0">
                <a:latin typeface="+mn-lt"/>
                <a:cs typeface="Arial"/>
              </a:rPr>
              <a:t> than last month not helped by reduced Bank Holiday trading hours.</a:t>
            </a:r>
            <a:br>
              <a:rPr lang="en-US" sz="2000" b="0" dirty="0">
                <a:latin typeface="+mn-lt"/>
                <a:cs typeface="Arial"/>
              </a:rPr>
            </a:br>
            <a:br>
              <a:rPr lang="en-US" sz="2000" b="0" dirty="0">
                <a:latin typeface="+mn-lt"/>
                <a:cs typeface="Arial"/>
              </a:rPr>
            </a:br>
            <a:r>
              <a:rPr lang="en-US" sz="1800" b="0" dirty="0">
                <a:latin typeface="+mn-lt"/>
                <a:cs typeface="Arial"/>
              </a:rPr>
              <a:t>Whilst online orders are still </a:t>
            </a:r>
            <a:r>
              <a:rPr lang="en-US" sz="1800" i="1" dirty="0">
                <a:latin typeface="Georgia" panose="02040502050405020303" pitchFamily="18" charset="0"/>
                <a:cs typeface="Arial"/>
              </a:rPr>
              <a:t>9% small</a:t>
            </a:r>
            <a:r>
              <a:rPr lang="en-US" sz="1800" dirty="0">
                <a:latin typeface="Georgia" panose="02040502050405020303" pitchFamily="18" charset="0"/>
                <a:cs typeface="Arial"/>
              </a:rPr>
              <a:t>er</a:t>
            </a:r>
            <a:r>
              <a:rPr lang="en-US" sz="1800" b="0" dirty="0">
                <a:latin typeface="Georgia" panose="02040502050405020303" pitchFamily="18" charset="0"/>
                <a:cs typeface="Arial"/>
              </a:rPr>
              <a:t> </a:t>
            </a:r>
            <a:r>
              <a:rPr lang="en-US" sz="1800" b="0" dirty="0">
                <a:latin typeface="+mn-lt"/>
                <a:cs typeface="Arial"/>
              </a:rPr>
              <a:t>than last year and online continues to attract </a:t>
            </a:r>
            <a:r>
              <a:rPr lang="en-US" sz="1800" i="1" dirty="0">
                <a:latin typeface="Georgia" panose="02040502050405020303" pitchFamily="18" charset="0"/>
                <a:cs typeface="Arial"/>
              </a:rPr>
              <a:t>fewer shoppers </a:t>
            </a:r>
            <a:r>
              <a:rPr lang="en-US" sz="1800" b="0" dirty="0">
                <a:latin typeface="+mn-lt"/>
                <a:cs typeface="Arial"/>
              </a:rPr>
              <a:t>and </a:t>
            </a:r>
            <a:r>
              <a:rPr lang="en-US" sz="1800" i="1" dirty="0">
                <a:latin typeface="Georgia" panose="02040502050405020303" pitchFamily="18" charset="0"/>
                <a:cs typeface="Arial"/>
              </a:rPr>
              <a:t>orders</a:t>
            </a:r>
            <a:r>
              <a:rPr lang="en-US" sz="1800" b="0" dirty="0">
                <a:latin typeface="+mn-lt"/>
                <a:cs typeface="Arial"/>
              </a:rPr>
              <a:t>, these negative trends are </a:t>
            </a:r>
            <a:r>
              <a:rPr lang="en-US" sz="1800" i="1" dirty="0">
                <a:latin typeface="Georgia" panose="02040502050405020303" pitchFamily="18" charset="0"/>
                <a:cs typeface="Arial"/>
              </a:rPr>
              <a:t>slowing</a:t>
            </a:r>
            <a:r>
              <a:rPr lang="en-US" sz="1800" b="0" dirty="0">
                <a:latin typeface="+mn-lt"/>
                <a:cs typeface="Arial"/>
              </a:rPr>
              <a:t>.</a:t>
            </a:r>
            <a:br>
              <a:rPr lang="en-US" sz="1800" b="0" dirty="0">
                <a:latin typeface="+mn-lt"/>
                <a:cs typeface="Arial"/>
              </a:rPr>
            </a:br>
            <a:br>
              <a:rPr lang="en-US" sz="1800" b="0" dirty="0">
                <a:latin typeface="+mn-lt"/>
                <a:cs typeface="Arial"/>
              </a:rPr>
            </a:br>
            <a:r>
              <a:rPr lang="en-US" sz="1800" b="0" dirty="0">
                <a:latin typeface="+mn-lt"/>
                <a:cs typeface="Arial"/>
              </a:rPr>
              <a:t>Investment in </a:t>
            </a:r>
            <a:r>
              <a:rPr lang="en-US" sz="1800" i="1" dirty="0">
                <a:latin typeface="Georgia" panose="02040502050405020303" pitchFamily="18" charset="0"/>
                <a:cs typeface="Arial"/>
              </a:rPr>
              <a:t>price perception</a:t>
            </a:r>
            <a:r>
              <a:rPr lang="en-US" sz="1800" b="0" dirty="0">
                <a:latin typeface="+mn-lt"/>
                <a:cs typeface="Arial"/>
              </a:rPr>
              <a:t>, </a:t>
            </a:r>
            <a:r>
              <a:rPr lang="en-US" sz="1800" i="1" dirty="0">
                <a:latin typeface="Georgia" panose="02040502050405020303" pitchFamily="18" charset="0"/>
                <a:cs typeface="Arial"/>
              </a:rPr>
              <a:t>range</a:t>
            </a:r>
            <a:r>
              <a:rPr lang="en-US" sz="1800" b="0" dirty="0">
                <a:latin typeface="+mn-lt"/>
                <a:cs typeface="Arial"/>
              </a:rPr>
              <a:t> and </a:t>
            </a:r>
            <a:r>
              <a:rPr lang="en-US" sz="1800" i="1" dirty="0">
                <a:latin typeface="Georgia" panose="02040502050405020303" pitchFamily="18" charset="0"/>
                <a:cs typeface="Arial"/>
              </a:rPr>
              <a:t>faster</a:t>
            </a:r>
            <a:r>
              <a:rPr lang="en-US" sz="1800" b="0" dirty="0">
                <a:latin typeface="+mn-lt"/>
                <a:cs typeface="Arial"/>
              </a:rPr>
              <a:t> more </a:t>
            </a:r>
            <a:r>
              <a:rPr lang="en-US" sz="1800" i="1" dirty="0">
                <a:latin typeface="Georgia" panose="02040502050405020303" pitchFamily="18" charset="0"/>
                <a:cs typeface="Arial"/>
              </a:rPr>
              <a:t>flexible deliveries </a:t>
            </a:r>
            <a:r>
              <a:rPr lang="en-US" sz="1800" b="0" dirty="0">
                <a:latin typeface="+mn-lt"/>
                <a:cs typeface="Arial"/>
              </a:rPr>
              <a:t>will help to drive </a:t>
            </a:r>
            <a:r>
              <a:rPr lang="en-US" sz="1800" i="1" dirty="0">
                <a:latin typeface="Georgia" panose="02040502050405020303" pitchFamily="18" charset="0"/>
                <a:cs typeface="Arial"/>
              </a:rPr>
              <a:t>incremental</a:t>
            </a:r>
            <a:r>
              <a:rPr lang="en-US" sz="1800" b="0" dirty="0">
                <a:latin typeface="+mn-lt"/>
                <a:cs typeface="Arial"/>
              </a:rPr>
              <a:t> demand.</a:t>
            </a:r>
            <a:endParaRPr lang="en-US" sz="180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Online FMCG</a:t>
            </a:r>
          </a:p>
        </p:txBody>
      </p:sp>
      <p:graphicFrame>
        <p:nvGraphicFramePr>
          <p:cNvPr id="10" name="Chart 9">
            <a:extLst>
              <a:ext uri="{FF2B5EF4-FFF2-40B4-BE49-F238E27FC236}">
                <a16:creationId xmlns:a16="http://schemas.microsoft.com/office/drawing/2014/main" id="{D789ACFC-2A2A-82BC-D4BE-91A42819929B}"/>
              </a:ext>
            </a:extLst>
          </p:cNvPr>
          <p:cNvGraphicFramePr/>
          <p:nvPr>
            <p:extLst>
              <p:ext uri="{D42A27DB-BD31-4B8C-83A1-F6EECF244321}">
                <p14:modId xmlns:p14="http://schemas.microsoft.com/office/powerpoint/2010/main" val="3370438015"/>
              </p:ext>
            </p:extLst>
          </p:nvPr>
        </p:nvGraphicFramePr>
        <p:xfrm>
          <a:off x="4075032" y="1504992"/>
          <a:ext cx="7570453" cy="35102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920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D80B389D-1FFC-670F-B8CE-BE877675EFE8}"/>
              </a:ext>
            </a:extLst>
          </p:cNvPr>
          <p:cNvGraphicFramePr/>
          <p:nvPr>
            <p:extLst>
              <p:ext uri="{D42A27DB-BD31-4B8C-83A1-F6EECF244321}">
                <p14:modId xmlns:p14="http://schemas.microsoft.com/office/powerpoint/2010/main" val="3064364625"/>
              </p:ext>
            </p:extLst>
          </p:nvPr>
        </p:nvGraphicFramePr>
        <p:xfrm>
          <a:off x="288558" y="3810039"/>
          <a:ext cx="5985933" cy="2023494"/>
        </p:xfrm>
        <a:graphic>
          <a:graphicData uri="http://schemas.openxmlformats.org/drawingml/2006/chart">
            <c:chart xmlns:c="http://schemas.openxmlformats.org/drawingml/2006/chart" xmlns:r="http://schemas.openxmlformats.org/officeDocument/2006/relationships" r:id="rId2"/>
          </a:graphicData>
        </a:graphic>
      </p:graphicFrame>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26</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039163" y="1745088"/>
            <a:ext cx="3745008" cy="2375541"/>
          </a:xfrm>
        </p:spPr>
        <p:txBody>
          <a:bodyPr/>
          <a:lstStyle/>
          <a:p>
            <a:r>
              <a:rPr lang="en-US" sz="6600" b="0" dirty="0">
                <a:latin typeface="Georgia" panose="02040502050405020303" pitchFamily="18" charset="0"/>
              </a:rPr>
              <a:t>+£810m</a:t>
            </a:r>
            <a:br>
              <a:rPr lang="en-US" sz="6000" dirty="0"/>
            </a:br>
            <a:r>
              <a:rPr lang="en-US" sz="1200" dirty="0"/>
              <a:t>spent </a:t>
            </a:r>
            <a:r>
              <a:rPr lang="en-US" sz="1200" b="0" i="1" dirty="0">
                <a:latin typeface="Georgia" panose="02040502050405020303" pitchFamily="18" charset="0"/>
              </a:rPr>
              <a:t>more</a:t>
            </a:r>
            <a:r>
              <a:rPr lang="en-US" sz="1200" dirty="0"/>
              <a:t> on groceries v LY</a:t>
            </a:r>
          </a:p>
          <a:p>
            <a:endParaRPr lang="en-US" sz="1200" dirty="0"/>
          </a:p>
          <a:p>
            <a:endParaRPr lang="en-US" sz="1200" dirty="0"/>
          </a:p>
          <a:p>
            <a:r>
              <a:rPr lang="en-US" sz="4800" b="0" dirty="0">
                <a:latin typeface="Georgia" panose="02040502050405020303" pitchFamily="18" charset="0"/>
              </a:rPr>
              <a:t>+£153m</a:t>
            </a:r>
            <a:br>
              <a:rPr lang="en-US" sz="6000" dirty="0"/>
            </a:br>
            <a:r>
              <a:rPr lang="en-US" sz="1200" dirty="0"/>
              <a:t>spent </a:t>
            </a:r>
            <a:r>
              <a:rPr lang="en-US" sz="1200" b="0" i="1" dirty="0">
                <a:latin typeface="Georgia" panose="02040502050405020303" pitchFamily="18" charset="0"/>
              </a:rPr>
              <a:t>more</a:t>
            </a:r>
            <a:r>
              <a:rPr lang="en-US" sz="1200" dirty="0"/>
              <a:t> on groceries than </a:t>
            </a:r>
            <a:r>
              <a:rPr lang="en-US" sz="1200" b="0" i="1" dirty="0">
                <a:latin typeface="Georgia" panose="02040502050405020303" pitchFamily="18" charset="0"/>
              </a:rPr>
              <a:t>prior period </a:t>
            </a:r>
            <a:r>
              <a:rPr lang="en-US" sz="1200" dirty="0"/>
              <a:t>(4w/e 25Mar23)</a:t>
            </a:r>
          </a:p>
          <a:p>
            <a:endParaRPr lang="en-US" dirty="0"/>
          </a:p>
        </p:txBody>
      </p:sp>
      <p:sp>
        <p:nvSpPr>
          <p:cNvPr id="13" name="Text Placeholder 12">
            <a:extLst>
              <a:ext uri="{FF2B5EF4-FFF2-40B4-BE49-F238E27FC236}">
                <a16:creationId xmlns:a16="http://schemas.microsoft.com/office/drawing/2014/main" id="{F90FE6A2-CDF9-02E5-13DC-F33A6A52274A}"/>
              </a:ext>
            </a:extLst>
          </p:cNvPr>
          <p:cNvSpPr>
            <a:spLocks noGrp="1"/>
          </p:cNvSpPr>
          <p:nvPr>
            <p:ph type="body" sz="quarter" idx="17"/>
          </p:nvPr>
        </p:nvSpPr>
        <p:spPr>
          <a:xfrm>
            <a:off x="282119" y="6081919"/>
            <a:ext cx="11582399" cy="365125"/>
          </a:xfrm>
        </p:spPr>
        <p:txBody>
          <a:bodyPr/>
          <a:lstStyle/>
          <a:p>
            <a:r>
              <a:rPr lang="en-GB" dirty="0">
                <a:latin typeface="Montserrat" panose="00000500000000000000" pitchFamily="2" charset="0"/>
                <a:cs typeface="Calibri" panose="020F0502020204030204" pitchFamily="34" charset="0"/>
              </a:rPr>
              <a:t>*</a:t>
            </a:r>
            <a:r>
              <a:rPr lang="en-GB" dirty="0">
                <a:solidFill>
                  <a:schemeClr val="bg1">
                    <a:lumMod val="75000"/>
                  </a:schemeClr>
                </a:solidFill>
                <a:cs typeface="Arial" panose="020B0604020202020204" pitchFamily="34" charset="0"/>
              </a:rPr>
              <a:t>Supermarkets include Online Dark Stores, Depots and Picking stores | Supermarkets &gt; 3,000sqft Convenience &lt; 3,000sqft</a:t>
            </a:r>
            <a:endParaRPr lang="en-GB" dirty="0"/>
          </a:p>
        </p:txBody>
      </p:sp>
      <p:sp>
        <p:nvSpPr>
          <p:cNvPr id="19" name="Title 18">
            <a:extLst>
              <a:ext uri="{FF2B5EF4-FFF2-40B4-BE49-F238E27FC236}">
                <a16:creationId xmlns:a16="http://schemas.microsoft.com/office/drawing/2014/main" id="{89BE80BD-56A2-6814-C993-84B1D6AFBBB9}"/>
              </a:ext>
            </a:extLst>
          </p:cNvPr>
          <p:cNvSpPr>
            <a:spLocks noGrp="1"/>
          </p:cNvSpPr>
          <p:nvPr>
            <p:ph type="title"/>
          </p:nvPr>
        </p:nvSpPr>
        <p:spPr>
          <a:xfrm>
            <a:off x="294995" y="185409"/>
            <a:ext cx="8224380" cy="445655"/>
          </a:xfrm>
        </p:spPr>
        <p:txBody>
          <a:bodyPr/>
          <a:lstStyle/>
          <a:p>
            <a:r>
              <a:rPr lang="en-GB" i="1" dirty="0">
                <a:latin typeface="Georgia" panose="02040502050405020303" pitchFamily="18" charset="0"/>
              </a:rPr>
              <a:t>Supermarkets</a:t>
            </a:r>
            <a:r>
              <a:rPr lang="en-GB" b="0" dirty="0">
                <a:latin typeface="+mn-lt"/>
              </a:rPr>
              <a:t> had the biggest uplifts during </a:t>
            </a:r>
            <a:r>
              <a:rPr lang="en-GB" i="1" dirty="0">
                <a:latin typeface="Georgia" panose="02040502050405020303" pitchFamily="18" charset="0"/>
              </a:rPr>
              <a:t>Easter week</a:t>
            </a:r>
            <a:r>
              <a:rPr lang="en-GB" b="0" dirty="0">
                <a:latin typeface="+mn-lt"/>
              </a:rPr>
              <a:t>, as shoppers sought </a:t>
            </a:r>
            <a:r>
              <a:rPr lang="en-GB" i="1" dirty="0">
                <a:latin typeface="Georgia" panose="02040502050405020303" pitchFamily="18" charset="0"/>
              </a:rPr>
              <a:t>promotions </a:t>
            </a:r>
            <a:r>
              <a:rPr lang="en-GB" b="0" dirty="0">
                <a:latin typeface="+mn-lt"/>
              </a:rPr>
              <a:t>and </a:t>
            </a:r>
            <a:r>
              <a:rPr lang="en-GB" i="1" dirty="0">
                <a:latin typeface="Georgia" panose="02040502050405020303" pitchFamily="18" charset="0"/>
              </a:rPr>
              <a:t>more choice</a:t>
            </a:r>
          </a:p>
        </p:txBody>
      </p:sp>
      <p:sp>
        <p:nvSpPr>
          <p:cNvPr id="2" name="Text Placeholder 16">
            <a:extLst>
              <a:ext uri="{FF2B5EF4-FFF2-40B4-BE49-F238E27FC236}">
                <a16:creationId xmlns:a16="http://schemas.microsoft.com/office/drawing/2014/main" id="{D5D75BAE-AAC1-FFFD-22CF-D497D123595B}"/>
              </a:ext>
            </a:extLst>
          </p:cNvPr>
          <p:cNvSpPr txBox="1">
            <a:spLocks/>
          </p:cNvSpPr>
          <p:nvPr/>
        </p:nvSpPr>
        <p:spPr>
          <a:xfrm>
            <a:off x="307876" y="5875856"/>
            <a:ext cx="11582399" cy="36512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800" kern="1200">
                <a:solidFill>
                  <a:srgbClr val="B3B3B3"/>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chemeClr val="bg1">
                  <a:lumMod val="75000"/>
                </a:schemeClr>
              </a:solidFill>
              <a:cs typeface="Arial" panose="020B0604020202020204" pitchFamily="34" charset="0"/>
            </a:endParaRPr>
          </a:p>
          <a:p>
            <a:r>
              <a:rPr lang="en-GB" dirty="0">
                <a:solidFill>
                  <a:schemeClr val="bg1">
                    <a:lumMod val="75000"/>
                  </a:schemeClr>
                </a:solidFill>
                <a:cs typeface="Arial" panose="020B0604020202020204" pitchFamily="34" charset="0"/>
              </a:rPr>
              <a:t>Source:  NIQ Scantrack (FMCG = Total Store Read excluding General Merchandise, Tobacco and Healthcare)</a:t>
            </a:r>
          </a:p>
        </p:txBody>
      </p:sp>
      <p:sp>
        <p:nvSpPr>
          <p:cNvPr id="7" name="TextBox 6">
            <a:extLst>
              <a:ext uri="{FF2B5EF4-FFF2-40B4-BE49-F238E27FC236}">
                <a16:creationId xmlns:a16="http://schemas.microsoft.com/office/drawing/2014/main" id="{54D334E6-0C9A-056F-374B-1516C33E56B0}"/>
              </a:ext>
            </a:extLst>
          </p:cNvPr>
          <p:cNvSpPr txBox="1"/>
          <p:nvPr/>
        </p:nvSpPr>
        <p:spPr>
          <a:xfrm>
            <a:off x="275678" y="1354561"/>
            <a:ext cx="4502383"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4 week ending (FMCG) 22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April 2023 vs LY and Prior Month</a:t>
            </a:r>
          </a:p>
        </p:txBody>
      </p:sp>
      <p:sp>
        <p:nvSpPr>
          <p:cNvPr id="10" name="TextBox 9">
            <a:extLst>
              <a:ext uri="{FF2B5EF4-FFF2-40B4-BE49-F238E27FC236}">
                <a16:creationId xmlns:a16="http://schemas.microsoft.com/office/drawing/2014/main" id="{C3D2443E-B358-BA70-BC17-D522DD8E27B6}"/>
              </a:ext>
            </a:extLst>
          </p:cNvPr>
          <p:cNvSpPr txBox="1"/>
          <p:nvPr/>
        </p:nvSpPr>
        <p:spPr>
          <a:xfrm>
            <a:off x="333634" y="3780663"/>
            <a:ext cx="4369726" cy="307777"/>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Weekly YOY value growth (FMCG)</a:t>
            </a:r>
          </a:p>
        </p:txBody>
      </p:sp>
      <p:graphicFrame>
        <p:nvGraphicFramePr>
          <p:cNvPr id="15" name="Chart 14">
            <a:extLst>
              <a:ext uri="{FF2B5EF4-FFF2-40B4-BE49-F238E27FC236}">
                <a16:creationId xmlns:a16="http://schemas.microsoft.com/office/drawing/2014/main" id="{F3AAB2BB-E16B-1C9E-C9DC-EC9D50B842DE}"/>
              </a:ext>
            </a:extLst>
          </p:cNvPr>
          <p:cNvGraphicFramePr/>
          <p:nvPr>
            <p:extLst>
              <p:ext uri="{D42A27DB-BD31-4B8C-83A1-F6EECF244321}">
                <p14:modId xmlns:p14="http://schemas.microsoft.com/office/powerpoint/2010/main" val="2587612332"/>
              </p:ext>
            </p:extLst>
          </p:nvPr>
        </p:nvGraphicFramePr>
        <p:xfrm>
          <a:off x="304799" y="1866406"/>
          <a:ext cx="5985933" cy="1638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873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69778" y="1004187"/>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Incremental Sales</a:t>
            </a:r>
          </a:p>
          <a:p>
            <a:pPr>
              <a:buSzPts val="1100"/>
            </a:pPr>
            <a:r>
              <a:rPr lang="en-US" sz="1200" i="1" dirty="0">
                <a:solidFill>
                  <a:schemeClr val="tx1"/>
                </a:solidFill>
                <a:latin typeface="Arial" panose="020B0604020202020204" pitchFamily="34" charset="0"/>
                <a:cs typeface="Arial" panose="020B0604020202020204" pitchFamily="34" charset="0"/>
              </a:rPr>
              <a:t>4w/e 22</a:t>
            </a:r>
            <a:r>
              <a:rPr lang="en-US" sz="1200" i="1" baseline="30000" dirty="0">
                <a:solidFill>
                  <a:schemeClr val="tx1"/>
                </a:solidFill>
                <a:latin typeface="Arial" panose="020B0604020202020204" pitchFamily="34" charset="0"/>
                <a:cs typeface="Arial" panose="020B0604020202020204" pitchFamily="34" charset="0"/>
              </a:rPr>
              <a:t>nd</a:t>
            </a:r>
            <a:r>
              <a:rPr lang="en-US" sz="1200" i="1" dirty="0">
                <a:solidFill>
                  <a:schemeClr val="tx1"/>
                </a:solidFill>
                <a:latin typeface="Arial" panose="020B0604020202020204" pitchFamily="34" charset="0"/>
                <a:cs typeface="Arial" panose="020B0604020202020204" pitchFamily="34" charset="0"/>
              </a:rPr>
              <a:t> April 2023 vs </a:t>
            </a:r>
            <a:r>
              <a:rPr lang="en-US" sz="1200" b="1" dirty="0">
                <a:latin typeface="Arial" panose="020B0604020202020204" pitchFamily="34" charset="0"/>
                <a:cs typeface="Arial" panose="020B0604020202020204" pitchFamily="34" charset="0"/>
              </a:rPr>
              <a:t>PRIOR </a:t>
            </a:r>
            <a:r>
              <a:rPr lang="en-US" sz="1200" i="1" dirty="0">
                <a:latin typeface="Arial" panose="020B0604020202020204" pitchFamily="34" charset="0"/>
                <a:cs typeface="Arial" panose="020B0604020202020204" pitchFamily="34" charset="0"/>
              </a:rPr>
              <a:t>period</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3" name="Table 45">
            <a:extLst>
              <a:ext uri="{FF2B5EF4-FFF2-40B4-BE49-F238E27FC236}">
                <a16:creationId xmlns:a16="http://schemas.microsoft.com/office/drawing/2014/main" id="{85C2A131-13B3-09E4-F124-B73DC72B65B1}"/>
              </a:ext>
            </a:extLst>
          </p:cNvPr>
          <p:cNvGraphicFramePr>
            <a:graphicFrameLocks noGrp="1"/>
          </p:cNvGraphicFramePr>
          <p:nvPr>
            <p:ph idx="1"/>
            <p:extLst>
              <p:ext uri="{D42A27DB-BD31-4B8C-83A1-F6EECF244321}">
                <p14:modId xmlns:p14="http://schemas.microsoft.com/office/powerpoint/2010/main" val="2643969308"/>
              </p:ext>
            </p:extLst>
          </p:nvPr>
        </p:nvGraphicFramePr>
        <p:xfrm>
          <a:off x="4829577" y="1577661"/>
          <a:ext cx="6213699" cy="4018520"/>
        </p:xfrm>
        <a:graphic>
          <a:graphicData uri="http://schemas.openxmlformats.org/drawingml/2006/table">
            <a:tbl>
              <a:tblPr firstRow="1" bandRow="1">
                <a:tableStyleId>{073A0DAA-6AF3-43AB-8588-CEC1D06C72B9}</a:tableStyleId>
              </a:tblPr>
              <a:tblGrid>
                <a:gridCol w="3152099">
                  <a:extLst>
                    <a:ext uri="{9D8B030D-6E8A-4147-A177-3AD203B41FA5}">
                      <a16:colId xmlns:a16="http://schemas.microsoft.com/office/drawing/2014/main" val="2730304933"/>
                    </a:ext>
                  </a:extLst>
                </a:gridCol>
                <a:gridCol w="3061600">
                  <a:extLst>
                    <a:ext uri="{9D8B030D-6E8A-4147-A177-3AD203B41FA5}">
                      <a16:colId xmlns:a16="http://schemas.microsoft.com/office/drawing/2014/main" val="907276787"/>
                    </a:ext>
                  </a:extLst>
                </a:gridCol>
              </a:tblGrid>
              <a:tr h="635300">
                <a:tc>
                  <a:txBody>
                    <a:bodyPr/>
                    <a:lstStyle/>
                    <a:p>
                      <a:pPr algn="ctr"/>
                      <a:r>
                        <a:rPr lang="en-GB" sz="1800" dirty="0">
                          <a:latin typeface="+mj-lt"/>
                        </a:rPr>
                        <a:t>Supermarkets</a:t>
                      </a:r>
                    </a:p>
                  </a:txBody>
                  <a:tcPr>
                    <a:solidFill>
                      <a:schemeClr val="bg1">
                        <a:lumMod val="65000"/>
                      </a:schemeClr>
                    </a:solidFill>
                  </a:tcPr>
                </a:tc>
                <a:tc>
                  <a:txBody>
                    <a:bodyPr/>
                    <a:lstStyle/>
                    <a:p>
                      <a:pPr algn="ctr"/>
                      <a:r>
                        <a:rPr lang="en-GB" sz="1800" dirty="0">
                          <a:latin typeface="+mj-lt"/>
                        </a:rPr>
                        <a:t>Convenience</a:t>
                      </a:r>
                    </a:p>
                  </a:txBody>
                  <a:tcPr>
                    <a:solidFill>
                      <a:schemeClr val="bg1">
                        <a:lumMod val="65000"/>
                      </a:schemeClr>
                    </a:solidFill>
                  </a:tcPr>
                </a:tc>
                <a:extLst>
                  <a:ext uri="{0D108BD9-81ED-4DB2-BD59-A6C34878D82A}">
                    <a16:rowId xmlns:a16="http://schemas.microsoft.com/office/drawing/2014/main" val="2349305710"/>
                  </a:ext>
                </a:extLst>
              </a:tr>
              <a:tr h="2541169">
                <a:tc>
                  <a:txBody>
                    <a:bodyPr/>
                    <a:lstStyle/>
                    <a:p>
                      <a:pPr marL="73660" lvl="0" indent="0" algn="l" rtl="0">
                        <a:spcBef>
                          <a:spcPts val="0"/>
                        </a:spcBef>
                        <a:spcAft>
                          <a:spcPts val="0"/>
                        </a:spcAft>
                        <a:buClr>
                          <a:srgbClr val="FFFFFF"/>
                        </a:buClr>
                        <a:buSzPts val="1000"/>
                        <a:buFont typeface="Montserrat Light"/>
                        <a:buNone/>
                      </a:pPr>
                      <a:endParaRPr lang="en-GB" sz="1200" b="1" dirty="0">
                        <a:solidFill>
                          <a:schemeClr val="accent1"/>
                        </a:solidFill>
                        <a:latin typeface="+mj-lt"/>
                        <a:ea typeface="Montserrat Light"/>
                        <a:cs typeface="Montserrat Light"/>
                        <a:sym typeface="Montserrat Light"/>
                      </a:endParaRP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Chocolate Confectionery +£67m</a:t>
                      </a:r>
                    </a:p>
                    <a:p>
                      <a:pPr marL="73660" lvl="0" indent="0" algn="l" rtl="0">
                        <a:spcBef>
                          <a:spcPts val="0"/>
                        </a:spcBef>
                        <a:spcAft>
                          <a:spcPts val="0"/>
                        </a:spcAft>
                        <a:buClr>
                          <a:srgbClr val="FFFFFF"/>
                        </a:buClr>
                        <a:buSzPts val="1000"/>
                        <a:buFont typeface="Montserrat Light"/>
                        <a:buNone/>
                      </a:pPr>
                      <a:r>
                        <a:rPr lang="en-GB" sz="1200" b="1" baseline="0" dirty="0">
                          <a:solidFill>
                            <a:schemeClr val="tx1"/>
                          </a:solidFill>
                          <a:latin typeface="+mj-lt"/>
                          <a:ea typeface="Montserrat Light"/>
                          <a:cs typeface="Montserrat Light"/>
                          <a:sym typeface="Montserrat Light"/>
                        </a:rPr>
                        <a:t>Fresh Meat +£29m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Still Wine +£20m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j-lt"/>
                          <a:ea typeface="Montserrat Light"/>
                          <a:cs typeface="Montserrat Light"/>
                          <a:sym typeface="Montserrat Light"/>
                        </a:rPr>
                        <a:t>Lager</a:t>
                      </a:r>
                      <a:r>
                        <a:rPr lang="en-GB" sz="1200" b="1" kern="1200" baseline="0" dirty="0">
                          <a:solidFill>
                            <a:schemeClr val="tx1"/>
                          </a:solidFill>
                          <a:latin typeface="+mn-lt"/>
                          <a:ea typeface="Montserrat Light"/>
                          <a:cs typeface="Montserrat Light"/>
                          <a:sym typeface="Montserrat Light"/>
                        </a:rPr>
                        <a:t> +£19m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Clothing +£17m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Gardening +£12m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Salad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Tobacco &amp; Smoking +£11m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Ice Cream Hand Held +£9m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Suncare +£7.3m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Toys +£6.8m</a:t>
                      </a:r>
                    </a:p>
                    <a:p>
                      <a:pPr marL="73660" lvl="0" indent="0" algn="l" rtl="0">
                        <a:spcBef>
                          <a:spcPts val="0"/>
                        </a:spcBef>
                        <a:spcAft>
                          <a:spcPts val="0"/>
                        </a:spcAft>
                        <a:buClr>
                          <a:srgbClr val="FFFFFF"/>
                        </a:buClr>
                        <a:buSzPts val="1000"/>
                        <a:buFont typeface="Montserrat Light"/>
                        <a:buNone/>
                      </a:pPr>
                      <a:r>
                        <a:rPr lang="en-GB" sz="1200" b="1" kern="1200" baseline="0" dirty="0">
                          <a:solidFill>
                            <a:schemeClr val="tx1"/>
                          </a:solidFill>
                          <a:latin typeface="+mn-lt"/>
                          <a:ea typeface="Montserrat Light"/>
                          <a:cs typeface="Montserrat Light"/>
                          <a:sym typeface="Montserrat Light"/>
                        </a:rPr>
                        <a:t>Fresh Fish +£6.7m</a:t>
                      </a:r>
                    </a:p>
                  </a:txBody>
                  <a:tcPr marL="91425" marR="91425" marT="91425" marB="91425">
                    <a:solidFill>
                      <a:schemeClr val="bg1">
                        <a:lumMod val="65000"/>
                      </a:schemeClr>
                    </a:solidFill>
                  </a:tcPr>
                </a:tc>
                <a:tc>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endParaRPr lang="en-GB" sz="1200" b="1" kern="1200" baseline="0" dirty="0">
                        <a:solidFill>
                          <a:schemeClr val="tx1"/>
                        </a:solidFill>
                        <a:latin typeface="+mn-lt"/>
                        <a:ea typeface="Montserrat Light"/>
                        <a:cs typeface="Montserrat Light"/>
                        <a:sym typeface="Montserrat Light"/>
                      </a:endParaRP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Tobacco &amp; Smoking +£22m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Lager +£11m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Chocolate Confectionery +£7.5m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Ice cream Hand Held +£5.9m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Sports &amp; Energy Drinks +£5.8m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Still Wine +£5.2m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Mineral Water +£4.2m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Cider +£4.2m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Flavoured Carbs +£3m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Hayfever +£2.7m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Spirits +£2.2m</a:t>
                      </a:r>
                    </a:p>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200" b="1" kern="1200" baseline="0" dirty="0">
                          <a:solidFill>
                            <a:schemeClr val="tx1"/>
                          </a:solidFill>
                          <a:latin typeface="+mn-lt"/>
                          <a:ea typeface="Montserrat Light"/>
                          <a:cs typeface="Montserrat Light"/>
                          <a:sym typeface="Montserrat Light"/>
                        </a:rPr>
                        <a:t>Cola +£2.2m</a:t>
                      </a:r>
                    </a:p>
                  </a:txBody>
                  <a:tcPr marL="91425" marR="91425" marT="91425" marB="91425">
                    <a:solidFill>
                      <a:schemeClr val="bg1">
                        <a:lumMod val="65000"/>
                      </a:schemeClr>
                    </a:solidFill>
                  </a:tcPr>
                </a:tc>
                <a:extLst>
                  <a:ext uri="{0D108BD9-81ED-4DB2-BD59-A6C34878D82A}">
                    <a16:rowId xmlns:a16="http://schemas.microsoft.com/office/drawing/2014/main" val="2462473271"/>
                  </a:ext>
                </a:extLst>
              </a:tr>
              <a:tr h="441004">
                <a:tc gridSpan="2">
                  <a:txBody>
                    <a:bodyPr/>
                    <a:lstStyle/>
                    <a:p>
                      <a:pPr marL="73660" marR="0" lvl="0" indent="0" algn="l" defTabSz="914400" rtl="0" eaLnBrk="1" fontAlgn="auto" latinLnBrk="0" hangingPunct="1">
                        <a:lnSpc>
                          <a:spcPct val="100000"/>
                        </a:lnSpc>
                        <a:spcBef>
                          <a:spcPts val="0"/>
                        </a:spcBef>
                        <a:spcAft>
                          <a:spcPts val="0"/>
                        </a:spcAft>
                        <a:buClr>
                          <a:srgbClr val="FFFFFF"/>
                        </a:buClr>
                        <a:buSzPts val="1000"/>
                        <a:buFont typeface="Montserrat Light"/>
                        <a:buNone/>
                        <a:tabLst/>
                        <a:defRPr/>
                      </a:pPr>
                      <a:r>
                        <a:rPr lang="en-GB" sz="1400" b="0" i="0" baseline="0" dirty="0">
                          <a:solidFill>
                            <a:schemeClr val="bg1"/>
                          </a:solidFill>
                          <a:latin typeface="+mn-lt"/>
                          <a:ea typeface="Montserrat Light"/>
                          <a:cs typeface="Montserrat Light"/>
                          <a:sym typeface="Montserrat"/>
                        </a:rPr>
                        <a:t>Chocolate, was the key focus for supermarkets, which extended to celebratory food and gifts and gardening, whilst shoppers sought refreshment in convenience stores..</a:t>
                      </a:r>
                      <a:endParaRPr sz="1400" b="1" i="1" baseline="0" dirty="0">
                        <a:solidFill>
                          <a:schemeClr val="bg1"/>
                        </a:solidFill>
                        <a:latin typeface="Georgia" panose="02040502050405020303" pitchFamily="18" charset="0"/>
                        <a:ea typeface="Montserrat Light"/>
                        <a:cs typeface="Montserrat Light"/>
                        <a:sym typeface="Montserrat Light"/>
                      </a:endParaRPr>
                    </a:p>
                  </a:txBody>
                  <a:tcPr marL="91425" marR="91425" marT="91425" marB="91425">
                    <a:solidFill>
                      <a:schemeClr val="bg1">
                        <a:lumMod val="65000"/>
                      </a:schemeClr>
                    </a:solidFill>
                  </a:tcPr>
                </a:tc>
                <a:tc hMerge="1">
                  <a:txBody>
                    <a:bodyPr/>
                    <a:lstStyle/>
                    <a:p>
                      <a:pPr marL="365760" lvl="0" indent="-292100" algn="l" rtl="0">
                        <a:spcBef>
                          <a:spcPts val="0"/>
                        </a:spcBef>
                        <a:spcAft>
                          <a:spcPts val="0"/>
                        </a:spcAft>
                        <a:buClr>
                          <a:srgbClr val="FFFFFF"/>
                        </a:buClr>
                        <a:buSzPts val="1000"/>
                        <a:buFont typeface="Montserrat Light"/>
                        <a:buChar char="■"/>
                      </a:pPr>
                      <a:endParaRPr lang="en-GB" sz="1200" dirty="0">
                        <a:solidFill>
                          <a:srgbClr val="FFFFFF"/>
                        </a:solidFill>
                        <a:highlight>
                          <a:srgbClr val="C0C0C0"/>
                        </a:highlight>
                        <a:latin typeface="+mj-lt"/>
                        <a:ea typeface="Montserrat"/>
                        <a:cs typeface="Montserrat"/>
                        <a:sym typeface="Montserrat"/>
                      </a:endParaRPr>
                    </a:p>
                  </a:txBody>
                  <a:tcPr marL="91425" marR="91425" marT="91425" marB="91425">
                    <a:solidFill>
                      <a:schemeClr val="bg1">
                        <a:lumMod val="65000"/>
                      </a:schemeClr>
                    </a:solidFill>
                  </a:tcPr>
                </a:tc>
                <a:extLst>
                  <a:ext uri="{0D108BD9-81ED-4DB2-BD59-A6C34878D82A}">
                    <a16:rowId xmlns:a16="http://schemas.microsoft.com/office/drawing/2014/main" val="3709966121"/>
                  </a:ext>
                </a:extLst>
              </a:tr>
            </a:tbl>
          </a:graphicData>
        </a:graphic>
      </p:graphicFrame>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27</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94998" y="2959643"/>
            <a:ext cx="3503952" cy="2390972"/>
          </a:xfrm>
        </p:spPr>
        <p:txBody>
          <a:bodyPr/>
          <a:lstStyle/>
          <a:p>
            <a:r>
              <a:rPr lang="en-US" sz="2000" b="0" dirty="0">
                <a:latin typeface="+mn-lt"/>
                <a:cs typeface="Arial"/>
              </a:rPr>
              <a:t>With almost a </a:t>
            </a:r>
            <a:r>
              <a:rPr lang="en-US" sz="2000" dirty="0">
                <a:latin typeface="Georgia" panose="02040502050405020303" pitchFamily="18" charset="0"/>
                <a:cs typeface="Arial"/>
              </a:rPr>
              <a:t>third</a:t>
            </a:r>
            <a:r>
              <a:rPr lang="en-US" sz="2000" b="0" dirty="0">
                <a:latin typeface="+mn-lt"/>
                <a:cs typeface="Arial"/>
              </a:rPr>
              <a:t> of </a:t>
            </a:r>
            <a:r>
              <a:rPr lang="en-US" sz="2000" i="1" dirty="0">
                <a:latin typeface="Georgia" panose="02040502050405020303" pitchFamily="18" charset="0"/>
                <a:cs typeface="Arial"/>
              </a:rPr>
              <a:t>all Easter Egg</a:t>
            </a:r>
            <a:r>
              <a:rPr lang="en-US" sz="2000" b="0" dirty="0">
                <a:latin typeface="+mn-lt"/>
                <a:cs typeface="Arial"/>
              </a:rPr>
              <a:t> sales sold during </a:t>
            </a:r>
            <a:r>
              <a:rPr lang="en-US" sz="2000" i="1" dirty="0">
                <a:latin typeface="Georgia" panose="02040502050405020303" pitchFamily="18" charset="0"/>
                <a:cs typeface="Arial"/>
              </a:rPr>
              <a:t>Easter week</a:t>
            </a:r>
            <a:r>
              <a:rPr lang="en-US" sz="2000" b="0" dirty="0">
                <a:latin typeface="+mn-lt"/>
                <a:cs typeface="Arial"/>
              </a:rPr>
              <a:t>, seeking the </a:t>
            </a:r>
            <a:r>
              <a:rPr lang="en-US" sz="2000" i="1" dirty="0">
                <a:latin typeface="Georgia" panose="02040502050405020303" pitchFamily="18" charset="0"/>
                <a:cs typeface="Arial"/>
              </a:rPr>
              <a:t>best stocked range</a:t>
            </a:r>
            <a:r>
              <a:rPr lang="en-US" sz="2000" b="0" dirty="0">
                <a:latin typeface="+mn-lt"/>
                <a:cs typeface="Arial"/>
              </a:rPr>
              <a:t> was a key focus for the supermarkets.</a:t>
            </a:r>
            <a:br>
              <a:rPr lang="en-US" sz="2000" b="0" dirty="0">
                <a:latin typeface="+mn-lt"/>
                <a:cs typeface="Arial"/>
              </a:rPr>
            </a:br>
            <a:br>
              <a:rPr lang="en-US" sz="2000" b="0" dirty="0">
                <a:latin typeface="+mn-lt"/>
                <a:cs typeface="Arial"/>
              </a:rPr>
            </a:br>
            <a:r>
              <a:rPr lang="en-US" sz="2000" i="1" dirty="0">
                <a:latin typeface="Georgia" panose="02040502050405020303" pitchFamily="18" charset="0"/>
                <a:cs typeface="Arial"/>
              </a:rPr>
              <a:t>Hot weather</a:t>
            </a:r>
            <a:r>
              <a:rPr lang="en-US" sz="2000" b="0" dirty="0">
                <a:latin typeface="+mn-lt"/>
                <a:cs typeface="Arial"/>
              </a:rPr>
              <a:t> on </a:t>
            </a:r>
            <a:r>
              <a:rPr lang="en-US" sz="2000" b="0" dirty="0">
                <a:latin typeface="Georgia" panose="02040502050405020303" pitchFamily="18" charset="0"/>
                <a:cs typeface="Arial"/>
              </a:rPr>
              <a:t>Good Friday took many by surprise, which sent sales soaring in both channels for </a:t>
            </a:r>
            <a:r>
              <a:rPr lang="en-US" sz="2000" dirty="0">
                <a:latin typeface="Georgia" panose="02040502050405020303" pitchFamily="18" charset="0"/>
                <a:cs typeface="Arial"/>
              </a:rPr>
              <a:t>HH Ice-cream</a:t>
            </a:r>
            <a:r>
              <a:rPr lang="en-US" sz="2000" b="0" dirty="0">
                <a:latin typeface="Georgia" panose="02040502050405020303" pitchFamily="18" charset="0"/>
                <a:cs typeface="Arial"/>
              </a:rPr>
              <a:t>, </a:t>
            </a:r>
            <a:r>
              <a:rPr lang="en-US" sz="2000" dirty="0">
                <a:latin typeface="Georgia" panose="02040502050405020303" pitchFamily="18" charset="0"/>
                <a:cs typeface="Arial"/>
              </a:rPr>
              <a:t>Drinks</a:t>
            </a:r>
            <a:r>
              <a:rPr lang="en-US" sz="2000" b="0" dirty="0">
                <a:latin typeface="Georgia" panose="02040502050405020303" pitchFamily="18" charset="0"/>
                <a:cs typeface="Arial"/>
              </a:rPr>
              <a:t> and </a:t>
            </a:r>
            <a:r>
              <a:rPr lang="en-US" sz="2000" dirty="0">
                <a:latin typeface="Georgia" panose="02040502050405020303" pitchFamily="18" charset="0"/>
                <a:cs typeface="Arial"/>
              </a:rPr>
              <a:t>Suncare</a:t>
            </a:r>
            <a:br>
              <a:rPr lang="en-US" sz="2000" b="0" dirty="0">
                <a:latin typeface="Georgia" panose="02040502050405020303" pitchFamily="18" charset="0"/>
                <a:cs typeface="Arial"/>
              </a:rPr>
            </a:br>
            <a:endParaRPr lang="en-US" sz="200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Scantrack</a:t>
            </a:r>
          </a:p>
        </p:txBody>
      </p:sp>
      <p:pic>
        <p:nvPicPr>
          <p:cNvPr id="1026" name="Picture 2">
            <a:extLst>
              <a:ext uri="{FF2B5EF4-FFF2-40B4-BE49-F238E27FC236}">
                <a16:creationId xmlns:a16="http://schemas.microsoft.com/office/drawing/2014/main" id="{75F6AA9F-692E-D3B1-1BA3-0093D4540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827" y="1576052"/>
            <a:ext cx="66675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5B9F105-1AE1-92BD-53F4-EA14F1713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701" y="1608250"/>
            <a:ext cx="6667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AC0E19-0597-5609-4D80-A69A24B4F598}"/>
              </a:ext>
            </a:extLst>
          </p:cNvPr>
          <p:cNvSpPr txBox="1"/>
          <p:nvPr/>
        </p:nvSpPr>
        <p:spPr>
          <a:xfrm>
            <a:off x="8945809" y="6147620"/>
            <a:ext cx="2792752" cy="200055"/>
          </a:xfrm>
          <a:prstGeom prst="rect">
            <a:avLst/>
          </a:prstGeom>
          <a:noFill/>
        </p:spPr>
        <p:txBody>
          <a:bodyPr wrap="none" rtlCol="0">
            <a:spAutoFit/>
          </a:bodyPr>
          <a:lstStyle/>
          <a:p>
            <a:r>
              <a:rPr lang="en-GB" sz="700" dirty="0"/>
              <a:t>*Horticulture = Cut Flowers, Fresh Christmas Trees, Plants in Soil</a:t>
            </a:r>
          </a:p>
        </p:txBody>
      </p:sp>
    </p:spTree>
    <p:extLst>
      <p:ext uri="{BB962C8B-B14F-4D97-AF65-F5344CB8AC3E}">
        <p14:creationId xmlns:p14="http://schemas.microsoft.com/office/powerpoint/2010/main" val="208370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2D6BF3-AF01-8C10-0D1D-DD2FEB017C62}"/>
              </a:ext>
            </a:extLst>
          </p:cNvPr>
          <p:cNvSpPr>
            <a:spLocks noGrp="1"/>
          </p:cNvSpPr>
          <p:nvPr>
            <p:ph type="sldNum" sz="quarter" idx="4"/>
          </p:nvPr>
        </p:nvSpPr>
        <p:spPr/>
        <p:txBody>
          <a:bodyPr/>
          <a:lstStyle/>
          <a:p>
            <a:fld id="{403EF4E2-7A7A-0548-85F1-5479B7C9E1B2}" type="slidenum">
              <a:rPr lang="en-US" smtClean="0"/>
              <a:pPr/>
              <a:t>28</a:t>
            </a:fld>
            <a:endParaRPr lang="en-US" dirty="0"/>
          </a:p>
        </p:txBody>
      </p:sp>
      <p:sp>
        <p:nvSpPr>
          <p:cNvPr id="3" name="TextBox 2">
            <a:extLst>
              <a:ext uri="{FF2B5EF4-FFF2-40B4-BE49-F238E27FC236}">
                <a16:creationId xmlns:a16="http://schemas.microsoft.com/office/drawing/2014/main" id="{277785AC-941E-E3D2-B985-93EFA5F0B134}"/>
              </a:ext>
            </a:extLst>
          </p:cNvPr>
          <p:cNvSpPr txBox="1"/>
          <p:nvPr/>
        </p:nvSpPr>
        <p:spPr>
          <a:xfrm>
            <a:off x="2113629" y="1843873"/>
            <a:ext cx="8811669" cy="4124206"/>
          </a:xfrm>
          <a:prstGeom prst="rect">
            <a:avLst/>
          </a:prstGeom>
          <a:noFill/>
        </p:spPr>
        <p:txBody>
          <a:bodyPr wrap="square">
            <a:spAutoFit/>
          </a:bodyPr>
          <a:lstStyle/>
          <a:p>
            <a:pPr algn="l">
              <a:spcAft>
                <a:spcPts val="600"/>
              </a:spcAft>
            </a:pPr>
            <a:r>
              <a:rPr lang="en-US" sz="2800" b="1" i="1" dirty="0">
                <a:solidFill>
                  <a:schemeClr val="accent1"/>
                </a:solidFill>
                <a:latin typeface="Georgia" panose="02040502050405020303" pitchFamily="18" charset="0"/>
              </a:rPr>
              <a:t>Easter </a:t>
            </a:r>
            <a:r>
              <a:rPr lang="en-US" sz="2800" i="1" dirty="0">
                <a:latin typeface="Georgia" panose="02040502050405020303" pitchFamily="18" charset="0"/>
              </a:rPr>
              <a:t>is a </a:t>
            </a:r>
            <a:r>
              <a:rPr lang="en-US" sz="2800" b="1" i="1" dirty="0">
                <a:solidFill>
                  <a:schemeClr val="accent1"/>
                </a:solidFill>
                <a:latin typeface="Georgia" panose="02040502050405020303" pitchFamily="18" charset="0"/>
              </a:rPr>
              <a:t>celebratory event</a:t>
            </a:r>
            <a:r>
              <a:rPr lang="en-US" sz="2800" i="1" dirty="0">
                <a:latin typeface="Georgia" panose="02040502050405020303" pitchFamily="18" charset="0"/>
              </a:rPr>
              <a:t> marking the </a:t>
            </a:r>
            <a:r>
              <a:rPr lang="en-US" sz="2800" b="1" i="1" dirty="0">
                <a:latin typeface="Georgia" panose="02040502050405020303" pitchFamily="18" charset="0"/>
              </a:rPr>
              <a:t>end of winter </a:t>
            </a:r>
            <a:r>
              <a:rPr lang="en-US" sz="2800" i="1" dirty="0">
                <a:latin typeface="Georgia" panose="02040502050405020303" pitchFamily="18" charset="0"/>
              </a:rPr>
              <a:t>and cooler darker evenings, offering </a:t>
            </a:r>
            <a:r>
              <a:rPr lang="en-US" sz="2800" b="1" i="1" dirty="0">
                <a:solidFill>
                  <a:schemeClr val="accent1"/>
                </a:solidFill>
                <a:latin typeface="Georgia" panose="02040502050405020303" pitchFamily="18" charset="0"/>
              </a:rPr>
              <a:t>respite</a:t>
            </a:r>
            <a:r>
              <a:rPr lang="en-US" sz="2800" i="1" dirty="0">
                <a:latin typeface="Georgia" panose="02040502050405020303" pitchFamily="18" charset="0"/>
              </a:rPr>
              <a:t> for many shoppers who are able to </a:t>
            </a:r>
            <a:r>
              <a:rPr lang="en-US" sz="2800" b="1" i="1" dirty="0">
                <a:solidFill>
                  <a:schemeClr val="accent1"/>
                </a:solidFill>
                <a:latin typeface="Georgia" panose="02040502050405020303" pitchFamily="18" charset="0"/>
              </a:rPr>
              <a:t>take time off </a:t>
            </a:r>
            <a:r>
              <a:rPr lang="en-US" sz="2800" i="1" dirty="0">
                <a:latin typeface="Georgia" panose="02040502050405020303" pitchFamily="18" charset="0"/>
              </a:rPr>
              <a:t>during the long weekend and the </a:t>
            </a:r>
            <a:r>
              <a:rPr lang="en-US" sz="2800" b="1" i="1" dirty="0">
                <a:solidFill>
                  <a:schemeClr val="accent1"/>
                </a:solidFill>
                <a:latin typeface="Georgia" panose="02040502050405020303" pitchFamily="18" charset="0"/>
              </a:rPr>
              <a:t>opportunity</a:t>
            </a:r>
            <a:r>
              <a:rPr lang="en-US" sz="2800" i="1" dirty="0">
                <a:latin typeface="Georgia" panose="02040502050405020303" pitchFamily="18" charset="0"/>
              </a:rPr>
              <a:t> to catchup with family and friends.</a:t>
            </a:r>
          </a:p>
          <a:p>
            <a:pPr algn="l">
              <a:spcAft>
                <a:spcPts val="600"/>
              </a:spcAft>
            </a:pPr>
            <a:endParaRPr lang="en-US" sz="2800" i="1" dirty="0">
              <a:latin typeface="Georgia" panose="02040502050405020303" pitchFamily="18" charset="0"/>
            </a:endParaRPr>
          </a:p>
          <a:p>
            <a:pPr algn="l">
              <a:spcAft>
                <a:spcPts val="600"/>
              </a:spcAft>
            </a:pPr>
            <a:r>
              <a:rPr lang="en-US" sz="2800" i="1" dirty="0">
                <a:latin typeface="Georgia" panose="02040502050405020303" pitchFamily="18" charset="0"/>
              </a:rPr>
              <a:t>The </a:t>
            </a:r>
            <a:r>
              <a:rPr lang="en-US" sz="2800" b="1" i="1" dirty="0">
                <a:solidFill>
                  <a:schemeClr val="accent1"/>
                </a:solidFill>
                <a:latin typeface="Georgia" panose="02040502050405020303" pitchFamily="18" charset="0"/>
              </a:rPr>
              <a:t>challenge</a:t>
            </a:r>
            <a:r>
              <a:rPr lang="en-US" sz="2800" i="1" dirty="0">
                <a:latin typeface="Georgia" panose="02040502050405020303" pitchFamily="18" charset="0"/>
              </a:rPr>
              <a:t> now is the need for </a:t>
            </a:r>
            <a:r>
              <a:rPr lang="en-US" sz="2800" b="1" i="1" dirty="0">
                <a:solidFill>
                  <a:schemeClr val="accent1"/>
                </a:solidFill>
                <a:latin typeface="Georgia" panose="02040502050405020303" pitchFamily="18" charset="0"/>
              </a:rPr>
              <a:t>warmer weather </a:t>
            </a:r>
            <a:r>
              <a:rPr lang="en-US" sz="2800" i="1" dirty="0">
                <a:latin typeface="Georgia" panose="02040502050405020303" pitchFamily="18" charset="0"/>
              </a:rPr>
              <a:t>to </a:t>
            </a:r>
            <a:r>
              <a:rPr lang="en-US" sz="2800" b="1" i="1" dirty="0">
                <a:solidFill>
                  <a:schemeClr val="accent1"/>
                </a:solidFill>
                <a:latin typeface="Georgia" panose="02040502050405020303" pitchFamily="18" charset="0"/>
              </a:rPr>
              <a:t>lift spirits </a:t>
            </a:r>
            <a:r>
              <a:rPr lang="en-US" sz="2800" i="1" dirty="0">
                <a:latin typeface="Georgia" panose="02040502050405020303" pitchFamily="18" charset="0"/>
              </a:rPr>
              <a:t>and the </a:t>
            </a:r>
            <a:r>
              <a:rPr lang="en-US" sz="2800" b="1" i="1" dirty="0">
                <a:solidFill>
                  <a:schemeClr val="accent1"/>
                </a:solidFill>
                <a:latin typeface="Georgia" panose="02040502050405020303" pitchFamily="18" charset="0"/>
              </a:rPr>
              <a:t>easing</a:t>
            </a:r>
            <a:r>
              <a:rPr lang="en-US" sz="2800" i="1" dirty="0">
                <a:latin typeface="Georgia" panose="02040502050405020303" pitchFamily="18" charset="0"/>
              </a:rPr>
              <a:t> of </a:t>
            </a:r>
            <a:r>
              <a:rPr lang="en-US" sz="2800" b="1" i="1" dirty="0">
                <a:solidFill>
                  <a:schemeClr val="accent1"/>
                </a:solidFill>
                <a:latin typeface="Georgia" panose="02040502050405020303" pitchFamily="18" charset="0"/>
              </a:rPr>
              <a:t>inflation</a:t>
            </a:r>
            <a:r>
              <a:rPr lang="en-US" sz="2800" i="1" dirty="0">
                <a:latin typeface="Georgia" panose="02040502050405020303" pitchFamily="18" charset="0"/>
              </a:rPr>
              <a:t> and </a:t>
            </a:r>
            <a:r>
              <a:rPr lang="en-US" sz="2800" b="1" i="1" dirty="0">
                <a:solidFill>
                  <a:schemeClr val="accent1"/>
                </a:solidFill>
                <a:latin typeface="Georgia" panose="02040502050405020303" pitchFamily="18" charset="0"/>
              </a:rPr>
              <a:t>energy bills </a:t>
            </a:r>
            <a:r>
              <a:rPr lang="en-US" sz="2800" i="1" dirty="0">
                <a:latin typeface="Georgia" panose="02040502050405020303" pitchFamily="18" charset="0"/>
              </a:rPr>
              <a:t>to help improve finances</a:t>
            </a:r>
            <a:endParaRPr lang="en-US" sz="2800" i="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10325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29</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Retailer News</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5158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Market Overview</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5933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0BAC35-F571-A71B-241A-36F5892F9CC1}"/>
              </a:ext>
            </a:extLst>
          </p:cNvPr>
          <p:cNvSpPr txBox="1"/>
          <p:nvPr/>
        </p:nvSpPr>
        <p:spPr>
          <a:xfrm>
            <a:off x="4250460" y="114585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Retailer Share of Trade and Growth</a:t>
            </a:r>
          </a:p>
          <a:p>
            <a:pPr>
              <a:buSzPts val="1100"/>
            </a:pPr>
            <a:r>
              <a:rPr lang="en-US" sz="1200" i="1" dirty="0">
                <a:solidFill>
                  <a:schemeClr val="tx1"/>
                </a:solidFill>
                <a:latin typeface="Arial" panose="020B0604020202020204" pitchFamily="34" charset="0"/>
                <a:cs typeface="Arial" panose="020B0604020202020204" pitchFamily="34" charset="0"/>
              </a:rPr>
              <a:t>4w/e 22</a:t>
            </a:r>
            <a:r>
              <a:rPr lang="en-US" sz="1200" i="1" baseline="30000" dirty="0">
                <a:solidFill>
                  <a:schemeClr val="tx1"/>
                </a:solidFill>
                <a:latin typeface="Arial" panose="020B0604020202020204" pitchFamily="34" charset="0"/>
                <a:cs typeface="Arial" panose="020B0604020202020204" pitchFamily="34" charset="0"/>
              </a:rPr>
              <a:t>nd</a:t>
            </a:r>
            <a:r>
              <a:rPr lang="en-US" sz="1200" i="1" dirty="0">
                <a:solidFill>
                  <a:schemeClr val="tx1"/>
                </a:solidFill>
                <a:latin typeface="Arial" panose="020B0604020202020204" pitchFamily="34" charset="0"/>
                <a:cs typeface="Arial" panose="020B0604020202020204" pitchFamily="34" charset="0"/>
              </a:rPr>
              <a:t> April 2023 vs </a:t>
            </a:r>
            <a:r>
              <a:rPr lang="en-US" sz="1200" i="1" dirty="0">
                <a:latin typeface="Arial" panose="020B0604020202020204" pitchFamily="34" charset="0"/>
                <a:cs typeface="Arial" panose="020B0604020202020204" pitchFamily="34" charset="0"/>
              </a:rPr>
              <a:t>last year</a:t>
            </a:r>
            <a:endParaRPr lang="en-US" sz="1200" i="1" dirty="0">
              <a:solidFill>
                <a:schemeClr val="tx1"/>
              </a:solidFill>
              <a:latin typeface="Arial" panose="020B0604020202020204" pitchFamily="34" charset="0"/>
              <a:cs typeface="Arial" panose="020B0604020202020204" pitchFamily="34" charset="0"/>
            </a:endParaRP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30</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352952" y="2669869"/>
            <a:ext cx="3575104" cy="2390972"/>
          </a:xfrm>
        </p:spPr>
        <p:txBody>
          <a:bodyPr/>
          <a:lstStyle/>
          <a:p>
            <a:r>
              <a:rPr lang="en-US" sz="2400" i="1" dirty="0">
                <a:latin typeface="Georgia" panose="02040502050405020303" pitchFamily="18" charset="0"/>
                <a:cs typeface="Arial"/>
              </a:rPr>
              <a:t>Marks &amp; Spencer</a:t>
            </a:r>
            <a:r>
              <a:rPr lang="en-US" sz="2400" b="0" dirty="0">
                <a:cs typeface="Arial"/>
              </a:rPr>
              <a:t> has continued to </a:t>
            </a:r>
            <a:r>
              <a:rPr lang="en-US" sz="2400" i="1" dirty="0">
                <a:cs typeface="Arial"/>
              </a:rPr>
              <a:t>grow</a:t>
            </a:r>
            <a:r>
              <a:rPr lang="en-US" sz="2400" b="0" dirty="0">
                <a:cs typeface="Arial"/>
              </a:rPr>
              <a:t> </a:t>
            </a:r>
            <a:r>
              <a:rPr lang="en-US" sz="2400" i="1" dirty="0">
                <a:latin typeface="Georgia" panose="02040502050405020303" pitchFamily="18" charset="0"/>
                <a:cs typeface="Arial"/>
              </a:rPr>
              <a:t>ahead </a:t>
            </a:r>
            <a:r>
              <a:rPr lang="en-US" sz="2400" b="0" dirty="0">
                <a:cs typeface="Arial"/>
              </a:rPr>
              <a:t>of </a:t>
            </a:r>
            <a:r>
              <a:rPr lang="en-US" sz="2400" i="1" dirty="0">
                <a:latin typeface="Georgia" panose="02040502050405020303" pitchFamily="18" charset="0"/>
                <a:cs typeface="Arial"/>
              </a:rPr>
              <a:t>peer group </a:t>
            </a:r>
            <a:r>
              <a:rPr lang="en-US" sz="2400" b="0" dirty="0">
                <a:cs typeface="Arial"/>
              </a:rPr>
              <a:t>whilst </a:t>
            </a:r>
            <a:r>
              <a:rPr lang="en-US" sz="2400" i="1" dirty="0">
                <a:latin typeface="Georgia" panose="02040502050405020303" pitchFamily="18" charset="0"/>
                <a:cs typeface="Arial"/>
              </a:rPr>
              <a:t>momentum has slowed slightly </a:t>
            </a:r>
            <a:r>
              <a:rPr lang="en-US" sz="2400" b="0" dirty="0">
                <a:cs typeface="Arial"/>
              </a:rPr>
              <a:t>at the </a:t>
            </a:r>
            <a:r>
              <a:rPr lang="en-US" sz="2400" i="1" dirty="0">
                <a:latin typeface="Georgia" panose="02040502050405020303" pitchFamily="18" charset="0"/>
                <a:cs typeface="Arial"/>
              </a:rPr>
              <a:t>Discounters</a:t>
            </a:r>
            <a:r>
              <a:rPr lang="en-US" sz="2400" b="0" dirty="0">
                <a:cs typeface="Arial"/>
              </a:rPr>
              <a:t> who continue to </a:t>
            </a:r>
            <a:r>
              <a:rPr lang="en-US" sz="2400" i="1" dirty="0">
                <a:latin typeface="Georgia" panose="02040502050405020303" pitchFamily="18" charset="0"/>
                <a:cs typeface="Arial"/>
              </a:rPr>
              <a:t>lead overall</a:t>
            </a:r>
            <a:r>
              <a:rPr lang="en-US" sz="2400" b="0" dirty="0">
                <a:latin typeface="+mn-lt"/>
                <a:cs typeface="Arial"/>
              </a:rPr>
              <a:t>.</a:t>
            </a:r>
            <a:br>
              <a:rPr lang="en-US" sz="2400" b="0" dirty="0">
                <a:cs typeface="Arial"/>
              </a:rPr>
            </a:br>
            <a:endParaRPr lang="en-US" sz="2400" b="0" dirty="0"/>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Total Till (Value Share of Trade)</a:t>
            </a:r>
          </a:p>
        </p:txBody>
      </p:sp>
      <p:pic>
        <p:nvPicPr>
          <p:cNvPr id="4" name="Picture 3">
            <a:extLst>
              <a:ext uri="{FF2B5EF4-FFF2-40B4-BE49-F238E27FC236}">
                <a16:creationId xmlns:a16="http://schemas.microsoft.com/office/drawing/2014/main" id="{BEB6131B-58A9-B769-D868-82AECA1013C3}"/>
              </a:ext>
            </a:extLst>
          </p:cNvPr>
          <p:cNvPicPr>
            <a:picLocks noChangeAspect="1"/>
          </p:cNvPicPr>
          <p:nvPr/>
        </p:nvPicPr>
        <p:blipFill>
          <a:blip r:embed="rId2"/>
          <a:stretch>
            <a:fillRect/>
          </a:stretch>
        </p:blipFill>
        <p:spPr>
          <a:xfrm>
            <a:off x="4077151" y="1716972"/>
            <a:ext cx="7560840" cy="3799135"/>
          </a:xfrm>
          <a:prstGeom prst="rect">
            <a:avLst/>
          </a:prstGeom>
        </p:spPr>
      </p:pic>
    </p:spTree>
    <p:extLst>
      <p:ext uri="{BB962C8B-B14F-4D97-AF65-F5344CB8AC3E}">
        <p14:creationId xmlns:p14="http://schemas.microsoft.com/office/powerpoint/2010/main" val="237852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440F89-95DE-4DF1-FB67-895D17378647}"/>
              </a:ext>
            </a:extLst>
          </p:cNvPr>
          <p:cNvSpPr>
            <a:spLocks noGrp="1"/>
          </p:cNvSpPr>
          <p:nvPr>
            <p:ph type="sldNum" sz="quarter" idx="12"/>
          </p:nvPr>
        </p:nvSpPr>
        <p:spPr/>
        <p:txBody>
          <a:bodyPr/>
          <a:lstStyle/>
          <a:p>
            <a:fld id="{403EF4E2-7A7A-0548-85F1-5479B7C9E1B2}" type="slidenum">
              <a:rPr lang="en-US" smtClean="0"/>
              <a:t>31</a:t>
            </a:fld>
            <a:endParaRPr lang="en-US" dirty="0"/>
          </a:p>
        </p:txBody>
      </p:sp>
      <p:sp>
        <p:nvSpPr>
          <p:cNvPr id="4" name="Title 3">
            <a:extLst>
              <a:ext uri="{FF2B5EF4-FFF2-40B4-BE49-F238E27FC236}">
                <a16:creationId xmlns:a16="http://schemas.microsoft.com/office/drawing/2014/main" id="{A66E0C9E-B330-CB90-C14A-E912B0379110}"/>
              </a:ext>
            </a:extLst>
          </p:cNvPr>
          <p:cNvSpPr>
            <a:spLocks noGrp="1"/>
          </p:cNvSpPr>
          <p:nvPr>
            <p:ph type="ctrTitle"/>
          </p:nvPr>
        </p:nvSpPr>
        <p:spPr>
          <a:xfrm>
            <a:off x="314316" y="2914566"/>
            <a:ext cx="3503952" cy="2390972"/>
          </a:xfrm>
        </p:spPr>
        <p:txBody>
          <a:bodyPr/>
          <a:lstStyle/>
          <a:p>
            <a:r>
              <a:rPr lang="en-US" sz="2800" i="1" dirty="0">
                <a:latin typeface="Georgia" panose="02040502050405020303" pitchFamily="18" charset="0"/>
              </a:rPr>
              <a:t>M&amp;S </a:t>
            </a:r>
            <a:r>
              <a:rPr lang="en-US" sz="2800" b="0" dirty="0">
                <a:latin typeface="Georgia" panose="02040502050405020303" pitchFamily="18" charset="0"/>
              </a:rPr>
              <a:t>has </a:t>
            </a:r>
            <a:r>
              <a:rPr lang="en-US" sz="2800" i="1" dirty="0">
                <a:latin typeface="Georgia" panose="02040502050405020303" pitchFamily="18" charset="0"/>
              </a:rPr>
              <a:t>good momentum </a:t>
            </a:r>
            <a:r>
              <a:rPr lang="en-US" sz="2800" b="0" dirty="0">
                <a:latin typeface="Georgia" panose="02040502050405020303" pitchFamily="18" charset="0"/>
              </a:rPr>
              <a:t>ahead of the Coronation and the Summer, whilst </a:t>
            </a:r>
            <a:r>
              <a:rPr lang="en-US" sz="2800" i="1" dirty="0">
                <a:latin typeface="Georgia" panose="02040502050405020303" pitchFamily="18" charset="0"/>
              </a:rPr>
              <a:t>Discounters</a:t>
            </a:r>
            <a:r>
              <a:rPr lang="en-US" sz="2800" b="0" dirty="0">
                <a:latin typeface="Georgia" panose="02040502050405020303" pitchFamily="18" charset="0"/>
              </a:rPr>
              <a:t> continue to </a:t>
            </a:r>
            <a:r>
              <a:rPr lang="en-US" sz="2800" i="1" dirty="0">
                <a:latin typeface="Georgia" panose="02040502050405020303" pitchFamily="18" charset="0"/>
              </a:rPr>
              <a:t>gain </a:t>
            </a:r>
            <a:r>
              <a:rPr lang="en-US" sz="2800" b="0" dirty="0">
                <a:latin typeface="Georgia" panose="02040502050405020303" pitchFamily="18" charset="0"/>
              </a:rPr>
              <a:t>market share albeit the </a:t>
            </a:r>
            <a:r>
              <a:rPr lang="en-US" sz="2800" i="1" dirty="0">
                <a:latin typeface="Georgia" panose="02040502050405020303" pitchFamily="18" charset="0"/>
              </a:rPr>
              <a:t>pace</a:t>
            </a:r>
            <a:r>
              <a:rPr lang="en-US" sz="2800" b="0" dirty="0">
                <a:latin typeface="Georgia" panose="02040502050405020303" pitchFamily="18" charset="0"/>
              </a:rPr>
              <a:t> has </a:t>
            </a:r>
            <a:r>
              <a:rPr lang="en-US" sz="2800" i="1" dirty="0">
                <a:latin typeface="Georgia" panose="02040502050405020303" pitchFamily="18" charset="0"/>
              </a:rPr>
              <a:t>slowed</a:t>
            </a:r>
            <a:r>
              <a:rPr lang="en-US" sz="2800" b="0" dirty="0">
                <a:latin typeface="Georgia" panose="02040502050405020303" pitchFamily="18" charset="0"/>
              </a:rPr>
              <a:t>.</a:t>
            </a:r>
          </a:p>
        </p:txBody>
      </p:sp>
      <p:cxnSp>
        <p:nvCxnSpPr>
          <p:cNvPr id="7" name="Straight Connector 6">
            <a:extLst>
              <a:ext uri="{FF2B5EF4-FFF2-40B4-BE49-F238E27FC236}">
                <a16:creationId xmlns:a16="http://schemas.microsoft.com/office/drawing/2014/main" id="{EBD282A7-FE85-B89E-7E8F-B7A0130CB1A8}"/>
              </a:ext>
            </a:extLst>
          </p:cNvPr>
          <p:cNvCxnSpPr>
            <a:cxnSpLocks/>
          </p:cNvCxnSpPr>
          <p:nvPr/>
        </p:nvCxnSpPr>
        <p:spPr>
          <a:xfrm>
            <a:off x="8587793" y="1153488"/>
            <a:ext cx="0" cy="3976033"/>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DEF91A-E6B4-C725-F7A5-C467340A44F3}"/>
              </a:ext>
            </a:extLst>
          </p:cNvPr>
          <p:cNvCxnSpPr>
            <a:cxnSpLocks/>
            <a:endCxn id="13" idx="4"/>
          </p:cNvCxnSpPr>
          <p:nvPr/>
        </p:nvCxnSpPr>
        <p:spPr>
          <a:xfrm>
            <a:off x="4600111" y="156588"/>
            <a:ext cx="3241" cy="572924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C36C126-B9CD-98F9-D9F2-83F3B67BE49A}"/>
              </a:ext>
            </a:extLst>
          </p:cNvPr>
          <p:cNvSpPr/>
          <p:nvPr/>
        </p:nvSpPr>
        <p:spPr>
          <a:xfrm>
            <a:off x="4284492" y="135843"/>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1</a:t>
            </a:r>
          </a:p>
        </p:txBody>
      </p:sp>
      <p:sp>
        <p:nvSpPr>
          <p:cNvPr id="10" name="Oval 9">
            <a:extLst>
              <a:ext uri="{FF2B5EF4-FFF2-40B4-BE49-F238E27FC236}">
                <a16:creationId xmlns:a16="http://schemas.microsoft.com/office/drawing/2014/main" id="{01DF83B7-9E85-94C7-C2B0-BE142055BCB2}"/>
              </a:ext>
            </a:extLst>
          </p:cNvPr>
          <p:cNvSpPr/>
          <p:nvPr/>
        </p:nvSpPr>
        <p:spPr>
          <a:xfrm>
            <a:off x="4290932" y="1640899"/>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2</a:t>
            </a:r>
          </a:p>
        </p:txBody>
      </p:sp>
      <p:sp>
        <p:nvSpPr>
          <p:cNvPr id="12" name="Oval 11">
            <a:extLst>
              <a:ext uri="{FF2B5EF4-FFF2-40B4-BE49-F238E27FC236}">
                <a16:creationId xmlns:a16="http://schemas.microsoft.com/office/drawing/2014/main" id="{EC501D78-1AD0-AFD0-4CDF-F03ACBADB7F9}"/>
              </a:ext>
            </a:extLst>
          </p:cNvPr>
          <p:cNvSpPr/>
          <p:nvPr/>
        </p:nvSpPr>
        <p:spPr>
          <a:xfrm>
            <a:off x="4290932" y="3775252"/>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3</a:t>
            </a:r>
          </a:p>
        </p:txBody>
      </p:sp>
      <p:sp>
        <p:nvSpPr>
          <p:cNvPr id="13" name="Oval 12">
            <a:extLst>
              <a:ext uri="{FF2B5EF4-FFF2-40B4-BE49-F238E27FC236}">
                <a16:creationId xmlns:a16="http://schemas.microsoft.com/office/drawing/2014/main" id="{07E64ACD-AA07-26DF-9E03-DA2176BABE31}"/>
              </a:ext>
            </a:extLst>
          </p:cNvPr>
          <p:cNvSpPr/>
          <p:nvPr/>
        </p:nvSpPr>
        <p:spPr>
          <a:xfrm>
            <a:off x="4290932" y="5260989"/>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4</a:t>
            </a:r>
          </a:p>
        </p:txBody>
      </p:sp>
      <p:sp>
        <p:nvSpPr>
          <p:cNvPr id="14" name="TextBox 13">
            <a:extLst>
              <a:ext uri="{FF2B5EF4-FFF2-40B4-BE49-F238E27FC236}">
                <a16:creationId xmlns:a16="http://schemas.microsoft.com/office/drawing/2014/main" id="{29A50278-70A2-922B-E64B-81D5BBFBFCFF}"/>
              </a:ext>
            </a:extLst>
          </p:cNvPr>
          <p:cNvSpPr txBox="1"/>
          <p:nvPr/>
        </p:nvSpPr>
        <p:spPr>
          <a:xfrm>
            <a:off x="5016321" y="489397"/>
            <a:ext cx="3258355" cy="624624"/>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Helped by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Easter</a:t>
            </a:r>
            <a:r>
              <a:rPr lang="en-GB" sz="1200" dirty="0">
                <a:solidFill>
                  <a:schemeClr val="tx1">
                    <a:lumMod val="50000"/>
                  </a:schemeClr>
                </a:solidFill>
                <a:effectLst/>
                <a:ea typeface="Times New Roman" panose="02020603050405020304" pitchFamily="18" charset="0"/>
                <a:cs typeface="Arial" panose="020B0604020202020204" pitchFamily="34" charset="0"/>
              </a:rPr>
              <a:t>, competitive pricing and innovative ranges,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M&amp;S (+15.1%) </a:t>
            </a:r>
            <a:r>
              <a:rPr lang="en-GB" sz="1200" dirty="0">
                <a:solidFill>
                  <a:schemeClr val="tx1">
                    <a:lumMod val="50000"/>
                  </a:schemeClr>
                </a:solidFill>
                <a:effectLst/>
                <a:ea typeface="Times New Roman" panose="02020603050405020304" pitchFamily="18" charset="0"/>
                <a:cs typeface="Arial" panose="020B0604020202020204" pitchFamily="34" charset="0"/>
              </a:rPr>
              <a:t>was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fastest growing supermarket</a:t>
            </a:r>
            <a:r>
              <a:rPr lang="en-GB" sz="1200" dirty="0">
                <a:solidFill>
                  <a:schemeClr val="tx1">
                    <a:lumMod val="50000"/>
                  </a:schemeClr>
                </a:solidFill>
                <a:effectLst/>
                <a:ea typeface="Times New Roman" panose="02020603050405020304" pitchFamily="18" charset="0"/>
                <a:cs typeface="Arial" panose="020B0604020202020204" pitchFamily="34" charset="0"/>
              </a:rPr>
              <a:t>. Their topical and original ranges are helping to protect average basket size, which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declined</a:t>
            </a:r>
            <a:r>
              <a:rPr lang="en-GB" sz="1200" dirty="0">
                <a:solidFill>
                  <a:schemeClr val="tx1">
                    <a:lumMod val="50000"/>
                  </a:schemeClr>
                </a:solidFill>
                <a:effectLst/>
                <a:ea typeface="Times New Roman" panose="02020603050405020304" pitchFamily="18" charset="0"/>
                <a:cs typeface="Arial" panose="020B0604020202020204" pitchFamily="34" charset="0"/>
              </a:rPr>
              <a:t> just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1.3%</a:t>
            </a:r>
            <a:r>
              <a:rPr lang="en-GB" sz="1200" dirty="0">
                <a:solidFill>
                  <a:schemeClr val="tx1">
                    <a:lumMod val="50000"/>
                  </a:schemeClr>
                </a:solidFill>
                <a:effectLst/>
                <a:ea typeface="Times New Roman" panose="02020603050405020304" pitchFamily="18" charset="0"/>
                <a:cs typeface="Arial" panose="020B0604020202020204" pitchFamily="34" charset="0"/>
              </a:rPr>
              <a:t> vs last year which is a </a:t>
            </a:r>
            <a:r>
              <a:rPr lang="en-GB" sz="1200" b="1" i="1" dirty="0">
                <a:solidFill>
                  <a:schemeClr val="tx1">
                    <a:lumMod val="50000"/>
                  </a:schemeClr>
                </a:solidFill>
                <a:effectLst/>
                <a:ea typeface="Times New Roman" panose="02020603050405020304" pitchFamily="18" charset="0"/>
                <a:cs typeface="Arial" panose="020B0604020202020204" pitchFamily="34" charset="0"/>
              </a:rPr>
              <a:t>leading performance</a:t>
            </a:r>
            <a:r>
              <a:rPr lang="en-GB" sz="1200" dirty="0">
                <a:solidFill>
                  <a:schemeClr val="tx1">
                    <a:lumMod val="50000"/>
                  </a:schemeClr>
                </a:solidFill>
                <a:effectLst/>
                <a:ea typeface="Times New Roman" panose="02020603050405020304" pitchFamily="18" charset="0"/>
                <a:cs typeface="Arial" panose="020B0604020202020204" pitchFamily="34" charset="0"/>
              </a:rPr>
              <a:t> against industry declines of -6.3%</a:t>
            </a:r>
            <a:endParaRPr lang="en-GB" sz="1200" dirty="0">
              <a:solidFill>
                <a:schemeClr val="tx1">
                  <a:lumMod val="50000"/>
                </a:schemeClr>
              </a:solidFill>
              <a:effectLst/>
              <a:ea typeface="Times New Roman" panose="02020603050405020304" pitchFamily="18" charset="0"/>
            </a:endParaRPr>
          </a:p>
        </p:txBody>
      </p:sp>
      <p:sp>
        <p:nvSpPr>
          <p:cNvPr id="15" name="TextBox 14">
            <a:extLst>
              <a:ext uri="{FF2B5EF4-FFF2-40B4-BE49-F238E27FC236}">
                <a16:creationId xmlns:a16="http://schemas.microsoft.com/office/drawing/2014/main" id="{F91D3890-ADB1-A16F-FEAC-04879BD71F92}"/>
              </a:ext>
            </a:extLst>
          </p:cNvPr>
          <p:cNvSpPr txBox="1"/>
          <p:nvPr/>
        </p:nvSpPr>
        <p:spPr>
          <a:xfrm>
            <a:off x="5035640" y="2285120"/>
            <a:ext cx="3155323" cy="624840"/>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ASDA (+10.9%) and Sainsbury’s (+10.8%) </a:t>
            </a:r>
            <a:r>
              <a:rPr lang="en-GB" sz="1200" dirty="0">
                <a:solidFill>
                  <a:schemeClr val="tx1">
                    <a:lumMod val="50000"/>
                  </a:schemeClr>
                </a:solidFill>
                <a:effectLst/>
                <a:ea typeface="Times New Roman" panose="02020603050405020304" pitchFamily="18" charset="0"/>
                <a:cs typeface="Arial" panose="020B0604020202020204" pitchFamily="34" charset="0"/>
              </a:rPr>
              <a:t>maintained strong sales growth against weaker comparatives and in the last 4 weeks, growths are ahead of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Tesco (+9.8%) </a:t>
            </a:r>
            <a:r>
              <a:rPr lang="en-GB" sz="1200" dirty="0">
                <a:solidFill>
                  <a:schemeClr val="tx1">
                    <a:lumMod val="50000"/>
                  </a:schemeClr>
                </a:solidFill>
                <a:effectLst/>
                <a:ea typeface="Times New Roman" panose="02020603050405020304" pitchFamily="18" charset="0"/>
                <a:cs typeface="Arial" panose="020B0604020202020204" pitchFamily="34" charset="0"/>
              </a:rPr>
              <a:t>with</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Morrisons (-0.1%) crossing </a:t>
            </a:r>
            <a:r>
              <a:rPr lang="en-GB" sz="1200" dirty="0">
                <a:solidFill>
                  <a:schemeClr val="tx1">
                    <a:lumMod val="50000"/>
                  </a:schemeClr>
                </a:solidFill>
                <a:effectLst/>
                <a:ea typeface="Times New Roman" panose="02020603050405020304" pitchFamily="18" charset="0"/>
                <a:cs typeface="Arial" panose="020B0604020202020204" pitchFamily="34" charset="0"/>
              </a:rPr>
              <a:t>back in negative territory.  Of the four, Sainsbury’s are attracting the most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new shoppers</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ASDA the biggest % uplift in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visits</a:t>
            </a:r>
            <a:r>
              <a:rPr lang="en-GB" sz="1200" dirty="0">
                <a:solidFill>
                  <a:schemeClr val="tx1">
                    <a:lumMod val="50000"/>
                  </a:schemeClr>
                </a:solidFill>
                <a:effectLst/>
                <a:ea typeface="Times New Roman" panose="02020603050405020304" pitchFamily="18" charset="0"/>
                <a:cs typeface="Arial" panose="020B0604020202020204" pitchFamily="34" charset="0"/>
              </a:rPr>
              <a:t>, whilst Morrisons needs to arrest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decline in units </a:t>
            </a:r>
            <a:r>
              <a:rPr lang="en-GB" sz="1200" dirty="0">
                <a:solidFill>
                  <a:schemeClr val="tx1">
                    <a:lumMod val="50000"/>
                  </a:schemeClr>
                </a:solidFill>
                <a:effectLst/>
                <a:ea typeface="Times New Roman" panose="02020603050405020304" pitchFamily="18" charset="0"/>
                <a:cs typeface="Arial" panose="020B0604020202020204" pitchFamily="34" charset="0"/>
              </a:rPr>
              <a:t>per basket, which is the deepest of the top 4 supermarket, fuel incentives this month will have helped to drive frequency of visit.</a:t>
            </a:r>
            <a:endParaRPr lang="en-GB" sz="1200" b="1" i="1" dirty="0">
              <a:solidFill>
                <a:schemeClr val="tx1">
                  <a:lumMod val="50000"/>
                </a:schemeClr>
              </a:solidFill>
              <a:effectLst/>
              <a:latin typeface="Georgia" panose="02040502050405020303"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B9693411-D613-2E15-23B6-0793E1355210}"/>
              </a:ext>
            </a:extLst>
          </p:cNvPr>
          <p:cNvSpPr txBox="1"/>
          <p:nvPr/>
        </p:nvSpPr>
        <p:spPr>
          <a:xfrm>
            <a:off x="9034528" y="5160573"/>
            <a:ext cx="3078050" cy="624840"/>
          </a:xfrm>
          <a:prstGeom prst="rect">
            <a:avLst/>
          </a:prstGeom>
          <a:noFill/>
        </p:spPr>
        <p:txBody>
          <a:bodyPr wrap="square" lIns="0" rIns="0" rtlCol="0" anchor="ctr">
            <a:noAutofit/>
          </a:bodyPr>
          <a:lstStyle/>
          <a:p>
            <a:pPr lvl="0">
              <a:spcAft>
                <a:spcPts val="0"/>
              </a:spcAft>
              <a:buSzPts val="1100"/>
              <a:tabLst>
                <a:tab pos="-540385" algn="l"/>
                <a:tab pos="685800" algn="l"/>
              </a:tabLst>
            </a:pP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Waitrose (+1.8%)</a:t>
            </a:r>
            <a:r>
              <a:rPr lang="en-GB" sz="1200" dirty="0">
                <a:solidFill>
                  <a:schemeClr val="tx1">
                    <a:lumMod val="50000"/>
                  </a:schemeClr>
                </a:solidFill>
                <a:effectLst/>
                <a:ea typeface="Times New Roman" panose="02020603050405020304" pitchFamily="18" charset="0"/>
                <a:cs typeface="Arial" panose="020B0604020202020204" pitchFamily="34" charset="0"/>
              </a:rPr>
              <a:t> as shoppers bought</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-14.5% </a:t>
            </a:r>
            <a:r>
              <a:rPr lang="en-GB" sz="1200" dirty="0">
                <a:solidFill>
                  <a:schemeClr val="tx1">
                    <a:lumMod val="50000"/>
                  </a:schemeClr>
                </a:solidFill>
                <a:effectLst/>
                <a:ea typeface="Times New Roman" panose="02020603050405020304" pitchFamily="18" charset="0"/>
                <a:cs typeface="Arial" panose="020B0604020202020204" pitchFamily="34" charset="0"/>
              </a:rPr>
              <a:t>fewer items per trip in April,</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a typeface="Times New Roman" panose="02020603050405020304" pitchFamily="18" charset="0"/>
                <a:cs typeface="Arial" panose="020B0604020202020204" pitchFamily="34" charset="0"/>
              </a:rPr>
              <a:t>which is the </a:t>
            </a:r>
            <a:r>
              <a:rPr lang="en-GB" sz="1200" b="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weakest trend </a:t>
            </a:r>
            <a:r>
              <a:rPr lang="en-GB" sz="1200" dirty="0">
                <a:solidFill>
                  <a:schemeClr val="tx1">
                    <a:lumMod val="50000"/>
                  </a:schemeClr>
                </a:solidFill>
                <a:ea typeface="Times New Roman" panose="02020603050405020304" pitchFamily="18" charset="0"/>
                <a:cs typeface="Arial" panose="020B0604020202020204" pitchFamily="34" charset="0"/>
              </a:rPr>
              <a:t>in the industry.</a:t>
            </a:r>
            <a:r>
              <a:rPr lang="en-GB" sz="1200" b="1" dirty="0">
                <a:solidFill>
                  <a:schemeClr val="tx1">
                    <a:lumMod val="50000"/>
                  </a:schemeClr>
                </a:solidFill>
                <a:ea typeface="Times New Roman" panose="02020603050405020304" pitchFamily="18" charset="0"/>
                <a:cs typeface="Arial" panose="020B0604020202020204" pitchFamily="34" charset="0"/>
              </a:rPr>
              <a:t>  </a:t>
            </a:r>
            <a:r>
              <a:rPr lang="en-GB" sz="1200" dirty="0">
                <a:solidFill>
                  <a:schemeClr val="tx1">
                    <a:lumMod val="50000"/>
                  </a:schemeClr>
                </a:solidFill>
                <a:ea typeface="Times New Roman" panose="02020603050405020304" pitchFamily="18" charset="0"/>
                <a:cs typeface="Arial" panose="020B0604020202020204" pitchFamily="34" charset="0"/>
              </a:rPr>
              <a:t>Overall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visits have increased</a:t>
            </a:r>
            <a:r>
              <a:rPr lang="en-GB" sz="1200" dirty="0">
                <a:solidFill>
                  <a:schemeClr val="tx1">
                    <a:lumMod val="50000"/>
                  </a:schemeClr>
                </a:solidFill>
                <a:ea typeface="Times New Roman" panose="02020603050405020304" pitchFamily="18" charset="0"/>
                <a:cs typeface="Arial" panose="020B0604020202020204" pitchFamily="34" charset="0"/>
              </a:rPr>
              <a:t>, which is encouraging but with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units per visit </a:t>
            </a:r>
            <a:r>
              <a:rPr lang="en-GB" sz="1200" dirty="0">
                <a:solidFill>
                  <a:schemeClr val="tx1">
                    <a:lumMod val="50000"/>
                  </a:schemeClr>
                </a:solidFill>
                <a:ea typeface="Times New Roman" panose="02020603050405020304" pitchFamily="18" charset="0"/>
                <a:cs typeface="Arial" panose="020B0604020202020204" pitchFamily="34" charset="0"/>
              </a:rPr>
              <a:t>at just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8.7</a:t>
            </a:r>
            <a:r>
              <a:rPr lang="en-GB" sz="1200" dirty="0">
                <a:solidFill>
                  <a:schemeClr val="tx1">
                    <a:lumMod val="50000"/>
                  </a:schemeClr>
                </a:solidFill>
                <a:ea typeface="Times New Roman" panose="02020603050405020304" pitchFamily="18" charset="0"/>
                <a:cs typeface="Arial" panose="020B0604020202020204" pitchFamily="34" charset="0"/>
              </a:rPr>
              <a:t>, this is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significantly below peer group </a:t>
            </a:r>
            <a:r>
              <a:rPr lang="en-GB" sz="1200" dirty="0">
                <a:solidFill>
                  <a:schemeClr val="tx1">
                    <a:lumMod val="50000"/>
                  </a:schemeClr>
                </a:solidFill>
                <a:ea typeface="Times New Roman" panose="02020603050405020304" pitchFamily="18" charset="0"/>
                <a:cs typeface="Arial" panose="020B0604020202020204" pitchFamily="34" charset="0"/>
              </a:rPr>
              <a:t>and the items gap vs M&amp;S has narrowed to just 2.1 from 3.4 last year.</a:t>
            </a:r>
            <a:endParaRPr lang="en-GB" sz="1200" dirty="0">
              <a:solidFill>
                <a:schemeClr val="tx1">
                  <a:lumMod val="50000"/>
                </a:schemeClr>
              </a:solidFill>
              <a:effectLst/>
              <a:ea typeface="Times New Roman" panose="02020603050405020304" pitchFamily="18" charset="0"/>
            </a:endParaRPr>
          </a:p>
        </p:txBody>
      </p:sp>
      <p:sp>
        <p:nvSpPr>
          <p:cNvPr id="19" name="Oval 18">
            <a:extLst>
              <a:ext uri="{FF2B5EF4-FFF2-40B4-BE49-F238E27FC236}">
                <a16:creationId xmlns:a16="http://schemas.microsoft.com/office/drawing/2014/main" id="{C7BF2146-8768-F82B-3D50-EB40D55B357D}"/>
              </a:ext>
            </a:extLst>
          </p:cNvPr>
          <p:cNvSpPr/>
          <p:nvPr/>
        </p:nvSpPr>
        <p:spPr>
          <a:xfrm>
            <a:off x="8275373" y="451374"/>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5</a:t>
            </a:r>
          </a:p>
        </p:txBody>
      </p:sp>
      <p:sp>
        <p:nvSpPr>
          <p:cNvPr id="20" name="Oval 19">
            <a:extLst>
              <a:ext uri="{FF2B5EF4-FFF2-40B4-BE49-F238E27FC236}">
                <a16:creationId xmlns:a16="http://schemas.microsoft.com/office/drawing/2014/main" id="{E055B95D-C157-4EEF-EBEC-9F9F947D63AF}"/>
              </a:ext>
            </a:extLst>
          </p:cNvPr>
          <p:cNvSpPr/>
          <p:nvPr/>
        </p:nvSpPr>
        <p:spPr>
          <a:xfrm>
            <a:off x="8281813" y="240719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6</a:t>
            </a:r>
          </a:p>
        </p:txBody>
      </p:sp>
      <p:sp>
        <p:nvSpPr>
          <p:cNvPr id="21" name="Oval 20">
            <a:extLst>
              <a:ext uri="{FF2B5EF4-FFF2-40B4-BE49-F238E27FC236}">
                <a16:creationId xmlns:a16="http://schemas.microsoft.com/office/drawing/2014/main" id="{81281823-9EF7-1ACC-411D-CA3537A64FBD}"/>
              </a:ext>
            </a:extLst>
          </p:cNvPr>
          <p:cNvSpPr/>
          <p:nvPr/>
        </p:nvSpPr>
        <p:spPr>
          <a:xfrm>
            <a:off x="8275373" y="4684985"/>
            <a:ext cx="624840" cy="62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r>
              <a:rPr lang="en-US" sz="2400" b="1" dirty="0"/>
              <a:t>7</a:t>
            </a:r>
          </a:p>
        </p:txBody>
      </p:sp>
      <p:sp>
        <p:nvSpPr>
          <p:cNvPr id="24" name="TextBox 23">
            <a:extLst>
              <a:ext uri="{FF2B5EF4-FFF2-40B4-BE49-F238E27FC236}">
                <a16:creationId xmlns:a16="http://schemas.microsoft.com/office/drawing/2014/main" id="{F95965B8-A940-5320-FE8E-897BD2543ED9}"/>
              </a:ext>
            </a:extLst>
          </p:cNvPr>
          <p:cNvSpPr txBox="1"/>
          <p:nvPr/>
        </p:nvSpPr>
        <p:spPr>
          <a:xfrm>
            <a:off x="9061544" y="811984"/>
            <a:ext cx="2948006" cy="643330"/>
          </a:xfrm>
          <a:prstGeom prst="rect">
            <a:avLst/>
          </a:prstGeom>
          <a:noFill/>
        </p:spPr>
        <p:txBody>
          <a:bodyPr wrap="square" lIns="0" rIns="0" rtlCol="0" anchor="ctr">
            <a:noAutofit/>
          </a:bodyPr>
          <a:lstStyle/>
          <a:p>
            <a:pPr marL="171450" lvl="0" indent="-171450">
              <a:buFont typeface="Arial" panose="020B0604020202020204" pitchFamily="34" charset="0"/>
              <a:buChar char="•"/>
            </a:pPr>
            <a:endParaRPr lang="en-GB" sz="1200" i="1" dirty="0">
              <a:solidFill>
                <a:schemeClr val="tx1">
                  <a:lumMod val="50000"/>
                </a:schemeClr>
              </a:solidFill>
              <a:ea typeface="Times New Roman" panose="02020603050405020304" pitchFamily="18" charset="0"/>
            </a:endParaRPr>
          </a:p>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Despite </a:t>
            </a:r>
            <a:r>
              <a:rPr lang="en-GB" sz="1200" dirty="0">
                <a:solidFill>
                  <a:schemeClr val="tx1">
                    <a:lumMod val="50000"/>
                  </a:schemeClr>
                </a:solidFill>
                <a:ea typeface="Times New Roman" panose="02020603050405020304" pitchFamily="18" charset="0"/>
                <a:cs typeface="Arial" panose="020B0604020202020204" pitchFamily="34" charset="0"/>
              </a:rPr>
              <a:t>weak comparatives, growth at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Co-ops (+5.6%) </a:t>
            </a:r>
            <a:r>
              <a:rPr lang="en-GB" sz="1200" dirty="0">
                <a:solidFill>
                  <a:schemeClr val="tx1">
                    <a:lumMod val="50000"/>
                  </a:schemeClr>
                </a:solidFill>
                <a:effectLst/>
                <a:ea typeface="Times New Roman" panose="02020603050405020304" pitchFamily="18" charset="0"/>
                <a:cs typeface="Arial" panose="020B0604020202020204" pitchFamily="34" charset="0"/>
              </a:rPr>
              <a:t>is behind the </a:t>
            </a:r>
            <a:r>
              <a:rPr lang="en-GB" sz="1200" dirty="0">
                <a:solidFill>
                  <a:schemeClr val="tx1">
                    <a:lumMod val="50000"/>
                  </a:schemeClr>
                </a:solidFill>
                <a:ea typeface="Times New Roman" panose="02020603050405020304" pitchFamily="18" charset="0"/>
                <a:cs typeface="Arial" panose="020B0604020202020204" pitchFamily="34" charset="0"/>
              </a:rPr>
              <a:t>market</a:t>
            </a:r>
            <a:r>
              <a:rPr lang="en-GB" sz="1200" dirty="0">
                <a:solidFill>
                  <a:schemeClr val="tx1">
                    <a:lumMod val="50000"/>
                  </a:schemeClr>
                </a:solidFill>
                <a:effectLst/>
                <a:ea typeface="Times New Roman" panose="02020603050405020304" pitchFamily="18" charset="0"/>
                <a:cs typeface="Arial" panose="020B0604020202020204" pitchFamily="34" charset="0"/>
              </a:rPr>
              <a:t>.   The Co-op are losing shoppers and </a:t>
            </a:r>
            <a:r>
              <a:rPr lang="en-GB" sz="1200" dirty="0">
                <a:solidFill>
                  <a:schemeClr val="tx1">
                    <a:lumMod val="50000"/>
                  </a:schemeClr>
                </a:solidFill>
                <a:ea typeface="Times New Roman" panose="02020603050405020304" pitchFamily="18" charset="0"/>
                <a:cs typeface="Arial" panose="020B0604020202020204" pitchFamily="34" charset="0"/>
              </a:rPr>
              <a:t>the decline in the average number of items bought is greater than the industry average.  </a:t>
            </a:r>
            <a:r>
              <a:rPr lang="en-GB" sz="1200" dirty="0">
                <a:solidFill>
                  <a:schemeClr val="tx1">
                    <a:lumMod val="50000"/>
                  </a:schemeClr>
                </a:solidFill>
                <a:effectLst/>
                <a:ea typeface="Times New Roman" panose="02020603050405020304" pitchFamily="18" charset="0"/>
                <a:cs typeface="Arial" panose="020B0604020202020204" pitchFamily="34" charset="0"/>
              </a:rPr>
              <a:t>Sales are however in line with the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Convenience </a:t>
            </a:r>
            <a:r>
              <a:rPr lang="en-GB" sz="1200" dirty="0">
                <a:solidFill>
                  <a:schemeClr val="tx1">
                    <a:lumMod val="50000"/>
                  </a:schemeClr>
                </a:solidFill>
                <a:effectLst/>
                <a:ea typeface="Times New Roman" panose="02020603050405020304" pitchFamily="18" charset="0"/>
                <a:cs typeface="Arial" panose="020B0604020202020204" pitchFamily="34" charset="0"/>
              </a:rPr>
              <a:t>channel which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improved</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to </a:t>
            </a:r>
            <a:r>
              <a:rPr lang="en-GB" sz="1200" b="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+5.7% in April</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up </a:t>
            </a:r>
            <a:r>
              <a:rPr lang="en-GB" sz="1200" dirty="0">
                <a:solidFill>
                  <a:schemeClr val="tx1">
                    <a:lumMod val="50000"/>
                  </a:schemeClr>
                </a:solidFill>
                <a:effectLst/>
                <a:ea typeface="Times New Roman" panose="02020603050405020304" pitchFamily="18" charset="0"/>
                <a:cs typeface="Arial" panose="020B0604020202020204" pitchFamily="34" charset="0"/>
              </a:rPr>
              <a:t>from +5.1% in March</a:t>
            </a:r>
            <a:r>
              <a:rPr lang="en-GB" sz="1200"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a:t>
            </a:r>
            <a:endParaRPr lang="en-GB" sz="18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1C9EF4A3-22C7-50BC-7A38-6AD1B3290528}"/>
              </a:ext>
            </a:extLst>
          </p:cNvPr>
          <p:cNvSpPr txBox="1"/>
          <p:nvPr/>
        </p:nvSpPr>
        <p:spPr>
          <a:xfrm>
            <a:off x="8941156" y="2339436"/>
            <a:ext cx="3139226" cy="2123658"/>
          </a:xfrm>
          <a:prstGeom prst="rect">
            <a:avLst/>
          </a:prstGeom>
          <a:noFill/>
        </p:spPr>
        <p:txBody>
          <a:bodyPr wrap="square">
            <a:spAutoFit/>
          </a:bodyPr>
          <a:lstStyle/>
          <a:p>
            <a:pPr lvl="0">
              <a:spcAft>
                <a:spcPts val="0"/>
              </a:spcAft>
              <a:buSzPts val="1100"/>
              <a:tabLst>
                <a:tab pos="-540385" algn="l"/>
                <a:tab pos="685800" algn="l"/>
              </a:tabLst>
            </a:pPr>
            <a:r>
              <a:rPr lang="en-GB" sz="1200" dirty="0">
                <a:effectLst/>
                <a:ea typeface="Times New Roman" panose="02020603050405020304" pitchFamily="18" charset="0"/>
                <a:cs typeface="Calibri" panose="020F0502020204030204" pitchFamily="34" charset="0"/>
              </a:rPr>
              <a:t>T</a:t>
            </a:r>
            <a:r>
              <a:rPr lang="en-GB" sz="1200" dirty="0">
                <a:solidFill>
                  <a:srgbClr val="000000"/>
                </a:solidFill>
                <a:effectLst/>
                <a:ea typeface="Times New Roman" panose="02020603050405020304" pitchFamily="18" charset="0"/>
                <a:cs typeface="Calibri" panose="020F0502020204030204" pitchFamily="34" charset="0"/>
              </a:rPr>
              <a:t>he ‘double digit’ growth of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Lidl (+17.2%)</a:t>
            </a:r>
            <a:r>
              <a:rPr lang="en-GB" sz="1200"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a:t>
            </a:r>
            <a:r>
              <a:rPr lang="en-GB" sz="1200" dirty="0">
                <a:solidFill>
                  <a:srgbClr val="000000"/>
                </a:solidFill>
                <a:effectLst/>
                <a:ea typeface="Times New Roman" panose="02020603050405020304" pitchFamily="18" charset="0"/>
                <a:cs typeface="Calibri" panose="020F050202020403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Aldi (+16.7%)</a:t>
            </a:r>
            <a:r>
              <a:rPr lang="en-GB" sz="1200"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a:t>
            </a:r>
            <a:r>
              <a:rPr lang="en-GB" sz="1200" dirty="0">
                <a:solidFill>
                  <a:srgbClr val="000000"/>
                </a:solidFill>
                <a:effectLst/>
                <a:ea typeface="Times New Roman" panose="02020603050405020304" pitchFamily="18" charset="0"/>
                <a:cs typeface="Calibri" panose="020F0502020204030204" pitchFamily="34" charset="0"/>
              </a:rPr>
              <a:t>has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dipped </a:t>
            </a:r>
            <a:r>
              <a:rPr lang="en-GB" sz="1200" b="1" i="1" dirty="0">
                <a:solidFill>
                  <a:srgbClr val="000000"/>
                </a:solidFill>
                <a:latin typeface="Georgia" panose="02040502050405020303" pitchFamily="18" charset="0"/>
                <a:ea typeface="Times New Roman" panose="02020603050405020304" pitchFamily="18" charset="0"/>
                <a:cs typeface="Calibri" panose="020F0502020204030204" pitchFamily="34" charset="0"/>
              </a:rPr>
              <a:t>below 20% </a:t>
            </a:r>
            <a:r>
              <a:rPr lang="en-GB" sz="1200" dirty="0">
                <a:solidFill>
                  <a:srgbClr val="000000"/>
                </a:solidFill>
                <a:effectLst/>
                <a:ea typeface="Times New Roman" panose="02020603050405020304" pitchFamily="18" charset="0"/>
                <a:cs typeface="Calibri" panose="020F0502020204030204" pitchFamily="34" charset="0"/>
              </a:rPr>
              <a:t>after the extraordinary surge over the last 16 weeks.  Both discounters continue to attract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more shoppers </a:t>
            </a:r>
            <a:r>
              <a:rPr lang="en-GB" sz="1200" dirty="0">
                <a:solidFill>
                  <a:srgbClr val="000000"/>
                </a:solidFill>
                <a:effectLst/>
                <a:ea typeface="Times New Roman" panose="02020603050405020304" pitchFamily="18" charset="0"/>
                <a:cs typeface="Calibri" panose="020F0502020204030204" pitchFamily="34" charset="0"/>
              </a:rPr>
              <a:t>but the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increase in visits</a:t>
            </a:r>
            <a:r>
              <a:rPr lang="en-GB" sz="1200" dirty="0">
                <a:solidFill>
                  <a:srgbClr val="000000"/>
                </a:solidFill>
                <a:effectLst/>
                <a:ea typeface="Times New Roman" panose="02020603050405020304" pitchFamily="18" charset="0"/>
                <a:cs typeface="Calibri" panose="020F0502020204030204" pitchFamily="34" charset="0"/>
              </a:rPr>
              <a:t> has </a:t>
            </a:r>
            <a:r>
              <a:rPr lang="en-GB" sz="1200" b="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slowed</a:t>
            </a:r>
            <a:r>
              <a:rPr lang="en-GB" sz="1200" dirty="0">
                <a:solidFill>
                  <a:srgbClr val="000000"/>
                </a:solidFill>
                <a:effectLst/>
                <a:ea typeface="Times New Roman" panose="02020603050405020304" pitchFamily="18" charset="0"/>
                <a:cs typeface="Calibri" panose="020F0502020204030204" pitchFamily="34" charset="0"/>
              </a:rPr>
              <a:t>.  Whilst new shoppers will be diluting the number of items in basket, the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investment</a:t>
            </a:r>
            <a:r>
              <a:rPr lang="en-GB" sz="1200" dirty="0">
                <a:solidFill>
                  <a:srgbClr val="000000"/>
                </a:solidFill>
                <a:effectLst/>
                <a:ea typeface="Times New Roman" panose="02020603050405020304" pitchFamily="18" charset="0"/>
                <a:cs typeface="Calibri" panose="020F0502020204030204" pitchFamily="34" charset="0"/>
              </a:rPr>
              <a:t> supermarkets are placing on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everyday prices </a:t>
            </a:r>
            <a:r>
              <a:rPr lang="en-GB" sz="1200"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may</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a:t>
            </a:r>
            <a:r>
              <a:rPr lang="en-GB" sz="1200" dirty="0">
                <a:solidFill>
                  <a:srgbClr val="000000"/>
                </a:solidFill>
                <a:effectLst/>
                <a:ea typeface="Times New Roman" panose="02020603050405020304" pitchFamily="18" charset="0"/>
                <a:cs typeface="Calibri" panose="020F0502020204030204" pitchFamily="34" charset="0"/>
              </a:rPr>
              <a:t>finally be starting to </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resonate </a:t>
            </a:r>
            <a:r>
              <a:rPr lang="en-GB" sz="1200" dirty="0">
                <a:solidFill>
                  <a:srgbClr val="000000"/>
                </a:solidFill>
                <a:effectLst/>
                <a:ea typeface="Times New Roman" panose="02020603050405020304" pitchFamily="18" charset="0"/>
                <a:cs typeface="Calibri" panose="020F0502020204030204" pitchFamily="34" charset="0"/>
              </a:rPr>
              <a:t>with</a:t>
            </a: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 shoppers.</a:t>
            </a:r>
            <a:endParaRPr lang="en-GB" sz="1200" dirty="0">
              <a:effectLst/>
              <a:ea typeface="Times New Roman" panose="02020603050405020304" pitchFamily="18" charset="0"/>
            </a:endParaRPr>
          </a:p>
        </p:txBody>
      </p:sp>
      <p:sp>
        <p:nvSpPr>
          <p:cNvPr id="32" name="TextBox 31">
            <a:extLst>
              <a:ext uri="{FF2B5EF4-FFF2-40B4-BE49-F238E27FC236}">
                <a16:creationId xmlns:a16="http://schemas.microsoft.com/office/drawing/2014/main" id="{3E28464C-41A3-7FCA-AE96-90A0D08E4B34}"/>
              </a:ext>
            </a:extLst>
          </p:cNvPr>
          <p:cNvSpPr txBox="1"/>
          <p:nvPr/>
        </p:nvSpPr>
        <p:spPr>
          <a:xfrm>
            <a:off x="4948707" y="3749675"/>
            <a:ext cx="3068391" cy="1384995"/>
          </a:xfrm>
          <a:prstGeom prst="rect">
            <a:avLst/>
          </a:prstGeom>
          <a:noFill/>
        </p:spPr>
        <p:txBody>
          <a:bodyPr wrap="square">
            <a:spAutoFit/>
          </a:bodyPr>
          <a:lstStyle/>
          <a:p>
            <a:pPr lvl="0">
              <a:spcAft>
                <a:spcPts val="0"/>
              </a:spcAft>
              <a:buSzPts val="1100"/>
              <a:tabLst>
                <a:tab pos="-540385" algn="l"/>
                <a:tab pos="685800" algn="l"/>
              </a:tabLst>
            </a:pPr>
            <a:r>
              <a:rPr lang="en-GB" sz="1200" b="1" i="1" dirty="0">
                <a:solidFill>
                  <a:srgbClr val="000000"/>
                </a:solidFill>
                <a:effectLst/>
                <a:latin typeface="Georgia" panose="02040502050405020303" pitchFamily="18" charset="0"/>
                <a:ea typeface="Times New Roman" panose="02020603050405020304" pitchFamily="18" charset="0"/>
                <a:cs typeface="Calibri" panose="020F0502020204030204" pitchFamily="34" charset="0"/>
              </a:rPr>
              <a:t>Ocado (+7.8%) </a:t>
            </a:r>
            <a:r>
              <a:rPr lang="en-GB" sz="1200" b="1" i="1" dirty="0">
                <a:solidFill>
                  <a:srgbClr val="000000"/>
                </a:solidFill>
                <a:latin typeface="Georgia" panose="02040502050405020303" pitchFamily="18" charset="0"/>
                <a:ea typeface="Times New Roman" panose="02020603050405020304" pitchFamily="18" charset="0"/>
                <a:cs typeface="Calibri" panose="020F0502020204030204" pitchFamily="34" charset="0"/>
              </a:rPr>
              <a:t>against weaker comparatives</a:t>
            </a:r>
            <a:r>
              <a:rPr lang="en-GB" sz="1200" dirty="0">
                <a:solidFill>
                  <a:srgbClr val="000000"/>
                </a:solidFill>
                <a:effectLst/>
                <a:ea typeface="Times New Roman" panose="02020603050405020304" pitchFamily="18" charset="0"/>
                <a:cs typeface="Calibri" panose="020F0502020204030204" pitchFamily="34" charset="0"/>
              </a:rPr>
              <a:t> are growing ahead of the overall online benchmark.  Ocado are attracting more shoppers than last year but frequency of visit is weaker and shoppers are trimming items out of their online baskets.</a:t>
            </a:r>
            <a:endParaRPr lang="en-GB" sz="1200" dirty="0">
              <a:effectLst/>
              <a:ea typeface="Times New Roman" panose="02020603050405020304" pitchFamily="18" charset="0"/>
            </a:endParaRPr>
          </a:p>
        </p:txBody>
      </p:sp>
      <p:sp>
        <p:nvSpPr>
          <p:cNvPr id="25" name="TextBox 24">
            <a:extLst>
              <a:ext uri="{FF2B5EF4-FFF2-40B4-BE49-F238E27FC236}">
                <a16:creationId xmlns:a16="http://schemas.microsoft.com/office/drawing/2014/main" id="{5B504F55-9F39-E83B-E9EB-1D84DB96BDD2}"/>
              </a:ext>
            </a:extLst>
          </p:cNvPr>
          <p:cNvSpPr txBox="1"/>
          <p:nvPr/>
        </p:nvSpPr>
        <p:spPr>
          <a:xfrm>
            <a:off x="4939050" y="5221876"/>
            <a:ext cx="3264794" cy="1384995"/>
          </a:xfrm>
          <a:prstGeom prst="rect">
            <a:avLst/>
          </a:prstGeom>
          <a:noFill/>
        </p:spPr>
        <p:txBody>
          <a:bodyPr wrap="square">
            <a:spAutoFit/>
          </a:bodyPr>
          <a:lstStyle/>
          <a:p>
            <a:pPr lvl="0">
              <a:spcAft>
                <a:spcPts val="0"/>
              </a:spcAft>
              <a:buSzPts val="1100"/>
              <a:tabLst>
                <a:tab pos="-540385" algn="l"/>
                <a:tab pos="685800" algn="l"/>
              </a:tabLst>
            </a:pPr>
            <a:r>
              <a:rPr lang="en-GB" sz="1200" dirty="0">
                <a:solidFill>
                  <a:schemeClr val="tx1">
                    <a:lumMod val="50000"/>
                  </a:schemeClr>
                </a:solidFill>
                <a:effectLst/>
                <a:ea typeface="Times New Roman" panose="02020603050405020304" pitchFamily="18" charset="0"/>
                <a:cs typeface="Arial" panose="020B0604020202020204" pitchFamily="34" charset="0"/>
              </a:rPr>
              <a:t>With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frozen food</a:t>
            </a:r>
            <a:r>
              <a:rPr lang="en-GB" sz="1200" dirty="0">
                <a:solidFill>
                  <a:schemeClr val="tx1">
                    <a:lumMod val="50000"/>
                  </a:schemeClr>
                </a:solidFill>
                <a:effectLst/>
                <a:ea typeface="Times New Roman" panose="02020603050405020304" pitchFamily="18" charset="0"/>
                <a:cs typeface="Arial" panose="020B0604020202020204" pitchFamily="34" charset="0"/>
              </a:rPr>
              <a:t> helping shoppers to save money and reduce wastage,</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Iceland</a:t>
            </a:r>
            <a:r>
              <a:rPr lang="en-GB" sz="1200"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(+7.4%) </a:t>
            </a:r>
            <a:r>
              <a:rPr lang="en-GB" sz="1200" dirty="0">
                <a:solidFill>
                  <a:schemeClr val="tx1">
                    <a:lumMod val="50000"/>
                  </a:schemeClr>
                </a:solidFill>
                <a:effectLst/>
                <a:ea typeface="Times New Roman" panose="02020603050405020304" pitchFamily="18" charset="0"/>
                <a:cs typeface="Arial" panose="020B0604020202020204" pitchFamily="34" charset="0"/>
              </a:rPr>
              <a:t>are</a:t>
            </a:r>
            <a:r>
              <a:rPr lang="en-GB" sz="1200" b="1" dirty="0">
                <a:solidFill>
                  <a:schemeClr val="tx1">
                    <a:lumMod val="50000"/>
                  </a:schemeClr>
                </a:solidFill>
                <a:effectLst/>
                <a:ea typeface="Times New Roman" panose="02020603050405020304" pitchFamily="18" charset="0"/>
                <a:cs typeface="Arial" panose="020B0604020202020204" pitchFamily="34" charset="0"/>
              </a:rPr>
              <a:t> </a:t>
            </a:r>
            <a:r>
              <a:rPr lang="en-GB" sz="1200" dirty="0">
                <a:solidFill>
                  <a:schemeClr val="tx1">
                    <a:lumMod val="50000"/>
                  </a:schemeClr>
                </a:solidFill>
                <a:effectLst/>
                <a:ea typeface="Times New Roman" panose="02020603050405020304" pitchFamily="18" charset="0"/>
                <a:cs typeface="Arial" panose="020B0604020202020204" pitchFamily="34" charset="0"/>
              </a:rPr>
              <a:t>attracting </a:t>
            </a:r>
            <a:r>
              <a:rPr lang="en-GB" sz="1200" b="1" i="1" dirty="0">
                <a:solidFill>
                  <a:schemeClr val="tx1">
                    <a:lumMod val="50000"/>
                  </a:schemeClr>
                </a:solidFill>
                <a:effectLst/>
                <a:latin typeface="Georgia" panose="02040502050405020303" pitchFamily="18" charset="0"/>
                <a:ea typeface="Times New Roman" panose="02020603050405020304" pitchFamily="18" charset="0"/>
                <a:cs typeface="Arial" panose="020B0604020202020204" pitchFamily="34" charset="0"/>
              </a:rPr>
              <a:t>new shoppers</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 </a:t>
            </a:r>
            <a:r>
              <a:rPr lang="en-GB" sz="1200" dirty="0">
                <a:solidFill>
                  <a:schemeClr val="tx1">
                    <a:lumMod val="50000"/>
                  </a:schemeClr>
                </a:solidFill>
                <a:ea typeface="Times New Roman" panose="02020603050405020304" pitchFamily="18" charset="0"/>
                <a:cs typeface="Arial" panose="020B0604020202020204" pitchFamily="34" charset="0"/>
              </a:rPr>
              <a:t>and more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visits</a:t>
            </a:r>
            <a:r>
              <a:rPr lang="en-GB" sz="1200" dirty="0">
                <a:solidFill>
                  <a:schemeClr val="tx1">
                    <a:lumMod val="50000"/>
                  </a:schemeClr>
                </a:solidFill>
                <a:ea typeface="Times New Roman" panose="02020603050405020304" pitchFamily="18" charset="0"/>
                <a:cs typeface="Arial" panose="020B0604020202020204" pitchFamily="34" charset="0"/>
              </a:rPr>
              <a:t>.  The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decline</a:t>
            </a:r>
            <a:r>
              <a:rPr lang="en-GB" sz="1200" dirty="0">
                <a:solidFill>
                  <a:schemeClr val="tx1">
                    <a:lumMod val="50000"/>
                  </a:schemeClr>
                </a:solidFill>
                <a:ea typeface="Times New Roman" panose="02020603050405020304" pitchFamily="18" charset="0"/>
                <a:cs typeface="Arial" panose="020B0604020202020204" pitchFamily="34" charset="0"/>
              </a:rPr>
              <a:t> in average basket size is </a:t>
            </a:r>
            <a:r>
              <a:rPr lang="en-GB" sz="1200" b="1" i="1" dirty="0">
                <a:solidFill>
                  <a:schemeClr val="tx1">
                    <a:lumMod val="50000"/>
                  </a:schemeClr>
                </a:solidFill>
                <a:latin typeface="Georgia" panose="02040502050405020303" pitchFamily="18" charset="0"/>
                <a:ea typeface="Times New Roman" panose="02020603050405020304" pitchFamily="18" charset="0"/>
                <a:cs typeface="Arial" panose="020B0604020202020204" pitchFamily="34" charset="0"/>
              </a:rPr>
              <a:t>holding back performance </a:t>
            </a:r>
            <a:r>
              <a:rPr lang="en-GB" sz="1200" dirty="0">
                <a:solidFill>
                  <a:schemeClr val="tx1">
                    <a:lumMod val="50000"/>
                  </a:schemeClr>
                </a:solidFill>
                <a:ea typeface="Times New Roman" panose="02020603050405020304" pitchFamily="18" charset="0"/>
                <a:cs typeface="Arial" panose="020B0604020202020204" pitchFamily="34" charset="0"/>
              </a:rPr>
              <a:t>and alongside Morrisons this is one of the weakest trends in the market.</a:t>
            </a:r>
            <a:endParaRPr lang="en-GB" sz="1200" dirty="0">
              <a:solidFill>
                <a:schemeClr val="tx1">
                  <a:lumMod val="50000"/>
                </a:schemeClr>
              </a:solidFill>
              <a:effectLst/>
              <a:ea typeface="Times New Roman" panose="02020603050405020304" pitchFamily="18" charset="0"/>
            </a:endParaRPr>
          </a:p>
        </p:txBody>
      </p:sp>
    </p:spTree>
    <p:extLst>
      <p:ext uri="{BB962C8B-B14F-4D97-AF65-F5344CB8AC3E}">
        <p14:creationId xmlns:p14="http://schemas.microsoft.com/office/powerpoint/2010/main" val="2512569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32</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62802" y="3282173"/>
            <a:ext cx="3503952" cy="2390972"/>
          </a:xfrm>
        </p:spPr>
        <p:txBody>
          <a:bodyPr/>
          <a:lstStyle/>
          <a:p>
            <a:br>
              <a:rPr lang="en-US" sz="2000" dirty="0">
                <a:latin typeface="+mn-lt"/>
                <a:cs typeface="Arial"/>
              </a:rPr>
            </a:br>
            <a:br>
              <a:rPr lang="en-US" sz="2000" dirty="0">
                <a:latin typeface="+mn-lt"/>
                <a:cs typeface="Arial"/>
              </a:rPr>
            </a:br>
            <a:r>
              <a:rPr lang="en-US" sz="2000" b="0" dirty="0">
                <a:latin typeface="+mn-lt"/>
                <a:cs typeface="Arial"/>
              </a:rPr>
              <a:t>Whilst inflation continues to </a:t>
            </a:r>
            <a:r>
              <a:rPr lang="en-US" sz="2000" i="1" dirty="0">
                <a:latin typeface="Georgia" panose="02040502050405020303" pitchFamily="18" charset="0"/>
                <a:cs typeface="Arial"/>
              </a:rPr>
              <a:t>lift value growth </a:t>
            </a:r>
            <a:r>
              <a:rPr lang="en-US" sz="2000" b="0" dirty="0">
                <a:latin typeface="+mn-lt"/>
                <a:cs typeface="Arial"/>
              </a:rPr>
              <a:t>the ongoing trend for </a:t>
            </a:r>
            <a:r>
              <a:rPr lang="en-US" sz="2000" i="1" dirty="0">
                <a:latin typeface="Georgia" panose="02040502050405020303" pitchFamily="18" charset="0"/>
                <a:cs typeface="Arial"/>
              </a:rPr>
              <a:t>fewer items </a:t>
            </a:r>
            <a:r>
              <a:rPr lang="en-US" sz="2000" b="0" dirty="0">
                <a:latin typeface="+mn-lt"/>
                <a:cs typeface="Arial"/>
              </a:rPr>
              <a:t>per trip is putting </a:t>
            </a:r>
            <a:r>
              <a:rPr lang="en-US" sz="2000" i="1" dirty="0">
                <a:latin typeface="Georgia" panose="02040502050405020303" pitchFamily="18" charset="0"/>
                <a:cs typeface="Arial"/>
              </a:rPr>
              <a:t>pressure on retailers</a:t>
            </a:r>
            <a:r>
              <a:rPr lang="en-US" sz="2000" b="0" dirty="0">
                <a:latin typeface="+mn-lt"/>
                <a:cs typeface="Arial"/>
              </a:rPr>
              <a:t>, who need to attract </a:t>
            </a:r>
            <a:r>
              <a:rPr lang="en-US" sz="2000" i="1" dirty="0">
                <a:latin typeface="Georgia" panose="02040502050405020303" pitchFamily="18" charset="0"/>
                <a:cs typeface="Arial"/>
              </a:rPr>
              <a:t>new shoppers</a:t>
            </a:r>
            <a:r>
              <a:rPr lang="en-US" sz="2000" b="0" dirty="0">
                <a:latin typeface="+mn-lt"/>
                <a:cs typeface="Arial"/>
              </a:rPr>
              <a:t> and </a:t>
            </a:r>
            <a:r>
              <a:rPr lang="en-US" sz="2000" i="1" dirty="0">
                <a:latin typeface="Georgia" panose="02040502050405020303" pitchFamily="18" charset="0"/>
                <a:cs typeface="Arial"/>
              </a:rPr>
              <a:t>more visits </a:t>
            </a:r>
            <a:r>
              <a:rPr lang="en-US" sz="2000" b="0" dirty="0">
                <a:latin typeface="+mn-lt"/>
                <a:cs typeface="Arial"/>
              </a:rPr>
              <a:t>to drive sales.</a:t>
            </a:r>
            <a:br>
              <a:rPr lang="en-US" sz="2000" dirty="0">
                <a:latin typeface="+mn-lt"/>
                <a:cs typeface="Arial"/>
              </a:rPr>
            </a:br>
            <a:br>
              <a:rPr lang="en-US" sz="2000" dirty="0">
                <a:latin typeface="+mn-lt"/>
                <a:cs typeface="Arial"/>
              </a:rPr>
            </a:br>
            <a:r>
              <a:rPr lang="en-US" sz="2000" b="0" dirty="0">
                <a:latin typeface="+mn-lt"/>
                <a:cs typeface="Arial"/>
              </a:rPr>
              <a:t>Of retailers who saw a </a:t>
            </a:r>
            <a:r>
              <a:rPr lang="en-US" sz="2000" i="1" dirty="0">
                <a:latin typeface="Georgia" panose="02040502050405020303" pitchFamily="18" charset="0"/>
                <a:cs typeface="Arial"/>
              </a:rPr>
              <a:t>significant increase</a:t>
            </a:r>
            <a:r>
              <a:rPr lang="en-US" sz="2000" b="0" dirty="0">
                <a:latin typeface="+mn-lt"/>
                <a:cs typeface="Arial"/>
              </a:rPr>
              <a:t> in shoppers, </a:t>
            </a:r>
            <a:r>
              <a:rPr lang="en-US" sz="2000" i="1" dirty="0">
                <a:latin typeface="Georgia" panose="02040502050405020303" pitchFamily="18" charset="0"/>
                <a:cs typeface="Arial"/>
              </a:rPr>
              <a:t>only M&amp;S</a:t>
            </a:r>
            <a:r>
              <a:rPr lang="en-US" sz="2000" b="0" dirty="0">
                <a:latin typeface="+mn-lt"/>
                <a:cs typeface="Arial"/>
              </a:rPr>
              <a:t> and </a:t>
            </a:r>
            <a:r>
              <a:rPr lang="en-US" sz="2000" i="1" dirty="0">
                <a:latin typeface="Georgia" panose="02040502050405020303" pitchFamily="18" charset="0"/>
                <a:cs typeface="Arial"/>
              </a:rPr>
              <a:t>Aldi</a:t>
            </a:r>
            <a:r>
              <a:rPr lang="en-US" sz="2000" b="0" dirty="0">
                <a:latin typeface="+mn-lt"/>
                <a:cs typeface="Arial"/>
              </a:rPr>
              <a:t> also saw a </a:t>
            </a:r>
            <a:r>
              <a:rPr lang="en-US" sz="2000" i="1" dirty="0">
                <a:latin typeface="Georgia" panose="02040502050405020303" pitchFamily="18" charset="0"/>
                <a:cs typeface="Arial"/>
              </a:rPr>
              <a:t>modest increase</a:t>
            </a:r>
            <a:r>
              <a:rPr lang="en-US" sz="2000" b="0" dirty="0">
                <a:latin typeface="+mn-lt"/>
                <a:cs typeface="Arial"/>
              </a:rPr>
              <a:t> in </a:t>
            </a:r>
            <a:r>
              <a:rPr lang="en-US" sz="2000" i="1" dirty="0">
                <a:latin typeface="Georgia" panose="02040502050405020303" pitchFamily="18" charset="0"/>
                <a:cs typeface="Arial"/>
              </a:rPr>
              <a:t>frequency </a:t>
            </a:r>
            <a:r>
              <a:rPr lang="en-US" sz="2000" b="0" dirty="0">
                <a:latin typeface="+mn-lt"/>
                <a:cs typeface="Arial"/>
              </a:rPr>
              <a:t>and this is reflected in their topline growth.</a:t>
            </a:r>
            <a:endParaRPr lang="en-US" sz="2000" b="0" dirty="0">
              <a:latin typeface="+mn-lt"/>
            </a:endParaRPr>
          </a:p>
        </p:txBody>
      </p:sp>
      <p:sp>
        <p:nvSpPr>
          <p:cNvPr id="18" name="Text Placeholder 17">
            <a:extLst>
              <a:ext uri="{FF2B5EF4-FFF2-40B4-BE49-F238E27FC236}">
                <a16:creationId xmlns:a16="http://schemas.microsoft.com/office/drawing/2014/main" id="{409B01F7-2DDE-C43E-8A14-BC16BCC2D86F}"/>
              </a:ext>
            </a:extLst>
          </p:cNvPr>
          <p:cNvSpPr>
            <a:spLocks noGrp="1"/>
          </p:cNvSpPr>
          <p:nvPr>
            <p:ph type="body" sz="quarter" idx="14"/>
          </p:nvPr>
        </p:nvSpPr>
        <p:spPr/>
        <p:txBody>
          <a:bodyPr/>
          <a:lstStyle/>
          <a:p>
            <a:r>
              <a:rPr lang="en-GB" dirty="0"/>
              <a:t>Source:  NIQ Homescan FMCG</a:t>
            </a:r>
          </a:p>
        </p:txBody>
      </p:sp>
      <p:sp>
        <p:nvSpPr>
          <p:cNvPr id="8" name="TextBox 7">
            <a:extLst>
              <a:ext uri="{FF2B5EF4-FFF2-40B4-BE49-F238E27FC236}">
                <a16:creationId xmlns:a16="http://schemas.microsoft.com/office/drawing/2014/main" id="{CF6EFCF7-9756-4EC9-2B1D-C3089C3ED87D}"/>
              </a:ext>
            </a:extLst>
          </p:cNvPr>
          <p:cNvSpPr txBox="1"/>
          <p:nvPr/>
        </p:nvSpPr>
        <p:spPr>
          <a:xfrm>
            <a:off x="4564344" y="1451152"/>
            <a:ext cx="4369726" cy="276999"/>
          </a:xfrm>
          <a:prstGeom prst="rect">
            <a:avLst/>
          </a:prstGeom>
          <a:noFill/>
        </p:spPr>
        <p:txBody>
          <a:bodyPr wrap="square" lIns="0" rIns="0" rtlCol="0" anchor="ctr">
            <a:spAutoFit/>
          </a:bodyPr>
          <a:lstStyle/>
          <a:p>
            <a:pPr defTabSz="685800"/>
            <a:r>
              <a:rPr lang="en-US" sz="1200" b="1" dirty="0">
                <a:latin typeface="Arial" panose="020B0604020202020204" pitchFamily="34" charset="0"/>
                <a:cs typeface="Arial" panose="020B0604020202020204" pitchFamily="34" charset="0"/>
              </a:rPr>
              <a:t>Year on Year growth in KPI’s (FMCG)</a:t>
            </a:r>
          </a:p>
        </p:txBody>
      </p:sp>
      <p:pic>
        <p:nvPicPr>
          <p:cNvPr id="4" name="Picture 3">
            <a:extLst>
              <a:ext uri="{FF2B5EF4-FFF2-40B4-BE49-F238E27FC236}">
                <a16:creationId xmlns:a16="http://schemas.microsoft.com/office/drawing/2014/main" id="{B4C48685-E4C1-DF88-C814-91FC78585B72}"/>
              </a:ext>
            </a:extLst>
          </p:cNvPr>
          <p:cNvPicPr>
            <a:picLocks noChangeAspect="1"/>
          </p:cNvPicPr>
          <p:nvPr/>
        </p:nvPicPr>
        <p:blipFill>
          <a:blip r:embed="rId2"/>
          <a:stretch>
            <a:fillRect/>
          </a:stretch>
        </p:blipFill>
        <p:spPr>
          <a:xfrm>
            <a:off x="4565651" y="1940840"/>
            <a:ext cx="7042323" cy="3538430"/>
          </a:xfrm>
          <a:prstGeom prst="rect">
            <a:avLst/>
          </a:prstGeom>
        </p:spPr>
      </p:pic>
    </p:spTree>
    <p:extLst>
      <p:ext uri="{BB962C8B-B14F-4D97-AF65-F5344CB8AC3E}">
        <p14:creationId xmlns:p14="http://schemas.microsoft.com/office/powerpoint/2010/main" val="1496673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33</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217727" y="540913"/>
            <a:ext cx="3503952" cy="5749860"/>
          </a:xfrm>
        </p:spPr>
        <p:txBody>
          <a:bodyPr/>
          <a:lstStyle/>
          <a:p>
            <a:br>
              <a:rPr lang="en-US" sz="1600" b="0" dirty="0">
                <a:latin typeface="+mn-lt"/>
                <a:cs typeface="Arial"/>
              </a:rPr>
            </a:br>
            <a:br>
              <a:rPr lang="en-US" sz="1600" b="0" dirty="0">
                <a:latin typeface="+mn-lt"/>
                <a:cs typeface="Arial"/>
              </a:rPr>
            </a:br>
            <a:br>
              <a:rPr lang="en-US" sz="1600" b="0" dirty="0">
                <a:latin typeface="+mn-lt"/>
                <a:cs typeface="Arial"/>
              </a:rPr>
            </a:br>
            <a:r>
              <a:rPr lang="en-US" sz="1600" b="0" dirty="0">
                <a:latin typeface="+mn-lt"/>
                <a:cs typeface="Arial"/>
              </a:rPr>
              <a:t>Easter Sunday </a:t>
            </a:r>
            <a:r>
              <a:rPr lang="en-US" sz="1600" i="1" dirty="0">
                <a:latin typeface="Georgia" panose="02040502050405020303" pitchFamily="18" charset="0"/>
                <a:cs typeface="Arial"/>
              </a:rPr>
              <a:t>store closures </a:t>
            </a:r>
            <a:r>
              <a:rPr lang="en-US" sz="1600" b="0" dirty="0">
                <a:latin typeface="+mn-lt"/>
                <a:cs typeface="Arial"/>
              </a:rPr>
              <a:t>will help to explain the decline in visits vs prior period. </a:t>
            </a:r>
            <a:br>
              <a:rPr lang="en-US" sz="1600" b="0" dirty="0">
                <a:latin typeface="+mn-lt"/>
                <a:cs typeface="Arial"/>
              </a:rPr>
            </a:br>
            <a:br>
              <a:rPr lang="en-US" sz="1600" b="0" dirty="0">
                <a:latin typeface="+mn-lt"/>
                <a:cs typeface="Arial"/>
              </a:rPr>
            </a:br>
            <a:r>
              <a:rPr lang="en-US" sz="1600" i="1" dirty="0">
                <a:latin typeface="Georgia" panose="02040502050405020303" pitchFamily="18" charset="0"/>
                <a:cs typeface="Arial"/>
              </a:rPr>
              <a:t>Online retailers </a:t>
            </a:r>
            <a:r>
              <a:rPr lang="en-US" sz="1600" b="0" dirty="0">
                <a:latin typeface="+mn-lt"/>
                <a:cs typeface="Arial"/>
              </a:rPr>
              <a:t>may also have been adversely impacted by </a:t>
            </a:r>
            <a:r>
              <a:rPr lang="en-US" sz="1600" i="1" dirty="0">
                <a:latin typeface="Georgia" panose="02040502050405020303" pitchFamily="18" charset="0"/>
                <a:cs typeface="Arial"/>
              </a:rPr>
              <a:t>capacity </a:t>
            </a:r>
            <a:r>
              <a:rPr lang="en-US" sz="1600" b="0" dirty="0">
                <a:latin typeface="+mn-lt"/>
                <a:cs typeface="Arial"/>
              </a:rPr>
              <a:t>and unable to meet demand from shoppers requesting last minute </a:t>
            </a:r>
            <a:r>
              <a:rPr lang="en-US" sz="1600" i="1" dirty="0">
                <a:latin typeface="Georgia" panose="02040502050405020303" pitchFamily="18" charset="0"/>
                <a:cs typeface="Arial"/>
              </a:rPr>
              <a:t>delivery slots </a:t>
            </a:r>
            <a:r>
              <a:rPr lang="en-US" sz="1600" b="0" dirty="0">
                <a:latin typeface="+mn-lt"/>
                <a:cs typeface="Arial"/>
              </a:rPr>
              <a:t>or </a:t>
            </a:r>
            <a:r>
              <a:rPr lang="en-US" sz="1600" i="1" dirty="0">
                <a:latin typeface="Georgia" panose="02040502050405020303" pitchFamily="18" charset="0"/>
                <a:cs typeface="Arial"/>
              </a:rPr>
              <a:t>changes</a:t>
            </a:r>
            <a:r>
              <a:rPr lang="en-US" sz="1600" b="0" dirty="0">
                <a:latin typeface="+mn-lt"/>
                <a:cs typeface="Arial"/>
              </a:rPr>
              <a:t> to their </a:t>
            </a:r>
            <a:r>
              <a:rPr lang="en-US" sz="1600" i="1" dirty="0">
                <a:latin typeface="Georgia" panose="02040502050405020303" pitchFamily="18" charset="0"/>
                <a:cs typeface="Arial"/>
              </a:rPr>
              <a:t>orders</a:t>
            </a:r>
            <a:r>
              <a:rPr lang="en-US" sz="1600" b="0" i="1" dirty="0">
                <a:latin typeface="+mn-lt"/>
                <a:cs typeface="Arial"/>
              </a:rPr>
              <a:t> </a:t>
            </a:r>
            <a:r>
              <a:rPr lang="en-US" sz="1600" b="0" dirty="0">
                <a:latin typeface="+mn-lt"/>
                <a:cs typeface="Arial"/>
              </a:rPr>
              <a:t>for Easter</a:t>
            </a:r>
            <a:r>
              <a:rPr lang="en-US" sz="1600" b="0" i="1" dirty="0">
                <a:latin typeface="+mn-lt"/>
                <a:cs typeface="Arial"/>
              </a:rPr>
              <a:t>.</a:t>
            </a:r>
            <a:br>
              <a:rPr lang="en-US" sz="1600" b="0" i="1" dirty="0">
                <a:latin typeface="+mn-lt"/>
                <a:cs typeface="Arial"/>
              </a:rPr>
            </a:br>
            <a:br>
              <a:rPr lang="en-US" sz="1600" b="0" dirty="0">
                <a:latin typeface="+mn-lt"/>
                <a:cs typeface="Arial"/>
              </a:rPr>
            </a:br>
            <a:r>
              <a:rPr lang="en-US" sz="1600" b="0" dirty="0">
                <a:latin typeface="+mn-lt"/>
                <a:cs typeface="Arial"/>
              </a:rPr>
              <a:t>This is likely to have sent </a:t>
            </a:r>
            <a:r>
              <a:rPr lang="en-US" sz="1600" i="1" dirty="0">
                <a:latin typeface="Georgia" panose="02040502050405020303" pitchFamily="18" charset="0"/>
                <a:cs typeface="Arial"/>
              </a:rPr>
              <a:t>some shoppers to stores </a:t>
            </a:r>
            <a:r>
              <a:rPr lang="en-US" sz="1600" b="0" dirty="0">
                <a:latin typeface="+mn-lt"/>
                <a:cs typeface="Arial"/>
              </a:rPr>
              <a:t>with Tesco and Co-op both benefiting from more visits whilst Sainsbury’s and M&amp;S both attracted more shoppers and higher spends per visit.</a:t>
            </a:r>
            <a:br>
              <a:rPr lang="en-US" sz="1600" b="0" dirty="0">
                <a:latin typeface="+mn-lt"/>
                <a:cs typeface="Arial"/>
              </a:rPr>
            </a:br>
            <a:endParaRPr lang="en-US" sz="2400" b="0" dirty="0">
              <a:latin typeface="+mn-lt"/>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p:txBody>
          <a:bodyPr/>
          <a:lstStyle/>
          <a:p>
            <a:r>
              <a:rPr lang="en-GB" dirty="0"/>
              <a:t>Source:  NIQ Homescan FMCG</a:t>
            </a:r>
          </a:p>
        </p:txBody>
      </p:sp>
      <p:graphicFrame>
        <p:nvGraphicFramePr>
          <p:cNvPr id="14" name="Chart 13">
            <a:extLst>
              <a:ext uri="{FF2B5EF4-FFF2-40B4-BE49-F238E27FC236}">
                <a16:creationId xmlns:a16="http://schemas.microsoft.com/office/drawing/2014/main" id="{23904A72-C914-0BE1-802F-AC1B26799E93}"/>
              </a:ext>
            </a:extLst>
          </p:cNvPr>
          <p:cNvGraphicFramePr/>
          <p:nvPr>
            <p:extLst>
              <p:ext uri="{D42A27DB-BD31-4B8C-83A1-F6EECF244321}">
                <p14:modId xmlns:p14="http://schemas.microsoft.com/office/powerpoint/2010/main" val="3855516153"/>
              </p:ext>
            </p:extLst>
          </p:nvPr>
        </p:nvGraphicFramePr>
        <p:xfrm>
          <a:off x="4411014" y="2170090"/>
          <a:ext cx="7102699" cy="2998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0">
            <a:extLst>
              <a:ext uri="{FF2B5EF4-FFF2-40B4-BE49-F238E27FC236}">
                <a16:creationId xmlns:a16="http://schemas.microsoft.com/office/drawing/2014/main" id="{87C6A3CB-4927-E07D-41EF-97DFB5921DFB}"/>
              </a:ext>
            </a:extLst>
          </p:cNvPr>
          <p:cNvGraphicFramePr>
            <a:graphicFrameLocks noGrp="1"/>
          </p:cNvGraphicFramePr>
          <p:nvPr>
            <p:extLst>
              <p:ext uri="{D42A27DB-BD31-4B8C-83A1-F6EECF244321}">
                <p14:modId xmlns:p14="http://schemas.microsoft.com/office/powerpoint/2010/main" val="4179023523"/>
              </p:ext>
            </p:extLst>
          </p:nvPr>
        </p:nvGraphicFramePr>
        <p:xfrm>
          <a:off x="4371158" y="5245768"/>
          <a:ext cx="7078157" cy="365760"/>
        </p:xfrm>
        <a:graphic>
          <a:graphicData uri="http://schemas.openxmlformats.org/drawingml/2006/table">
            <a:tbl>
              <a:tblPr firstRow="1" bandRow="1">
                <a:tableStyleId>{9D7B26C5-4107-4FEC-AEDC-1716B250A1EF}</a:tableStyleId>
              </a:tblPr>
              <a:tblGrid>
                <a:gridCol w="727087">
                  <a:extLst>
                    <a:ext uri="{9D8B030D-6E8A-4147-A177-3AD203B41FA5}">
                      <a16:colId xmlns:a16="http://schemas.microsoft.com/office/drawing/2014/main" val="2696776015"/>
                    </a:ext>
                  </a:extLst>
                </a:gridCol>
                <a:gridCol w="577370">
                  <a:extLst>
                    <a:ext uri="{9D8B030D-6E8A-4147-A177-3AD203B41FA5}">
                      <a16:colId xmlns:a16="http://schemas.microsoft.com/office/drawing/2014/main" val="836782962"/>
                    </a:ext>
                  </a:extLst>
                </a:gridCol>
                <a:gridCol w="577370">
                  <a:extLst>
                    <a:ext uri="{9D8B030D-6E8A-4147-A177-3AD203B41FA5}">
                      <a16:colId xmlns:a16="http://schemas.microsoft.com/office/drawing/2014/main" val="254532121"/>
                    </a:ext>
                  </a:extLst>
                </a:gridCol>
                <a:gridCol w="577370">
                  <a:extLst>
                    <a:ext uri="{9D8B030D-6E8A-4147-A177-3AD203B41FA5}">
                      <a16:colId xmlns:a16="http://schemas.microsoft.com/office/drawing/2014/main" val="459562343"/>
                    </a:ext>
                  </a:extLst>
                </a:gridCol>
                <a:gridCol w="577370">
                  <a:extLst>
                    <a:ext uri="{9D8B030D-6E8A-4147-A177-3AD203B41FA5}">
                      <a16:colId xmlns:a16="http://schemas.microsoft.com/office/drawing/2014/main" val="2525734604"/>
                    </a:ext>
                  </a:extLst>
                </a:gridCol>
                <a:gridCol w="577370">
                  <a:extLst>
                    <a:ext uri="{9D8B030D-6E8A-4147-A177-3AD203B41FA5}">
                      <a16:colId xmlns:a16="http://schemas.microsoft.com/office/drawing/2014/main" val="632177499"/>
                    </a:ext>
                  </a:extLst>
                </a:gridCol>
                <a:gridCol w="577370">
                  <a:extLst>
                    <a:ext uri="{9D8B030D-6E8A-4147-A177-3AD203B41FA5}">
                      <a16:colId xmlns:a16="http://schemas.microsoft.com/office/drawing/2014/main" val="3952056482"/>
                    </a:ext>
                  </a:extLst>
                </a:gridCol>
                <a:gridCol w="577370">
                  <a:extLst>
                    <a:ext uri="{9D8B030D-6E8A-4147-A177-3AD203B41FA5}">
                      <a16:colId xmlns:a16="http://schemas.microsoft.com/office/drawing/2014/main" val="2153612359"/>
                    </a:ext>
                  </a:extLst>
                </a:gridCol>
                <a:gridCol w="577370">
                  <a:extLst>
                    <a:ext uri="{9D8B030D-6E8A-4147-A177-3AD203B41FA5}">
                      <a16:colId xmlns:a16="http://schemas.microsoft.com/office/drawing/2014/main" val="16178478"/>
                    </a:ext>
                  </a:extLst>
                </a:gridCol>
                <a:gridCol w="577370">
                  <a:extLst>
                    <a:ext uri="{9D8B030D-6E8A-4147-A177-3AD203B41FA5}">
                      <a16:colId xmlns:a16="http://schemas.microsoft.com/office/drawing/2014/main" val="2486442012"/>
                    </a:ext>
                  </a:extLst>
                </a:gridCol>
                <a:gridCol w="577370">
                  <a:extLst>
                    <a:ext uri="{9D8B030D-6E8A-4147-A177-3AD203B41FA5}">
                      <a16:colId xmlns:a16="http://schemas.microsoft.com/office/drawing/2014/main" val="1694203553"/>
                    </a:ext>
                  </a:extLst>
                </a:gridCol>
                <a:gridCol w="577370">
                  <a:extLst>
                    <a:ext uri="{9D8B030D-6E8A-4147-A177-3AD203B41FA5}">
                      <a16:colId xmlns:a16="http://schemas.microsoft.com/office/drawing/2014/main" val="2393192463"/>
                    </a:ext>
                  </a:extLst>
                </a:gridCol>
              </a:tblGrid>
              <a:tr h="350102">
                <a:tc>
                  <a:txBody>
                    <a:bodyPr/>
                    <a:lstStyle/>
                    <a:p>
                      <a:pPr algn="ctr"/>
                      <a:r>
                        <a:rPr lang="en-GB" sz="1200" dirty="0"/>
                        <a:t>FMCG Growth</a:t>
                      </a:r>
                    </a:p>
                  </a:txBody>
                  <a:tcPr marL="0" marR="0" marT="0" marB="0" anchor="ctr">
                    <a:lnL w="19050" cap="flat" cmpd="sng" algn="ctr">
                      <a:no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+4%</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+2%</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-3%</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-8%</a:t>
                      </a:r>
                    </a:p>
                  </a:txBody>
                  <a:tcPr marL="0" marR="0" marT="0" marB="0" anchor="ctr">
                    <a:lnL w="9525" cap="flat" cmpd="sng" algn="ctr">
                      <a:solidFill>
                        <a:schemeClr val="tx1">
                          <a:lumMod val="40000"/>
                          <a:lumOff val="60000"/>
                        </a:schemeClr>
                      </a:solidFill>
                      <a:prstDash val="solid"/>
                      <a:round/>
                      <a:headEnd type="none" w="med" len="med"/>
                      <a:tailEnd type="none" w="med" len="med"/>
                    </a:lnL>
                    <a:lnR w="9525" cap="flat" cmpd="sng" algn="ctr">
                      <a:solidFill>
                        <a:schemeClr val="tx1">
                          <a:lumMod val="40000"/>
                          <a:lumOff val="60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t>-10%</a:t>
                      </a:r>
                    </a:p>
                  </a:txBody>
                  <a:tcPr marL="0" marR="0" marT="0" marB="0" anchor="ctr">
                    <a:lnL w="9525" cap="flat" cmpd="sng" algn="ctr">
                      <a:solidFill>
                        <a:schemeClr val="tx1">
                          <a:lumMod val="40000"/>
                          <a:lumOff val="60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442842"/>
                  </a:ext>
                </a:extLst>
              </a:tr>
            </a:tbl>
          </a:graphicData>
        </a:graphic>
      </p:graphicFrame>
      <p:sp>
        <p:nvSpPr>
          <p:cNvPr id="16" name="TextBox 15">
            <a:extLst>
              <a:ext uri="{FF2B5EF4-FFF2-40B4-BE49-F238E27FC236}">
                <a16:creationId xmlns:a16="http://schemas.microsoft.com/office/drawing/2014/main" id="{6386E971-F8A7-474B-33F9-3FB19FFFF389}"/>
              </a:ext>
            </a:extLst>
          </p:cNvPr>
          <p:cNvSpPr txBox="1"/>
          <p:nvPr/>
        </p:nvSpPr>
        <p:spPr>
          <a:xfrm>
            <a:off x="4256901" y="1583736"/>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KPI % Difference vs </a:t>
            </a:r>
            <a:r>
              <a:rPr lang="en-US" sz="1400" b="1" i="1" dirty="0">
                <a:latin typeface="Arial" panose="020B0604020202020204" pitchFamily="34" charset="0"/>
                <a:cs typeface="Arial" panose="020B0604020202020204" pitchFamily="34" charset="0"/>
                <a:sym typeface="Montserrat"/>
              </a:rPr>
              <a:t>PRIOR </a:t>
            </a:r>
            <a:r>
              <a:rPr lang="en-US" sz="1400" b="1" dirty="0">
                <a:latin typeface="Arial" panose="020B0604020202020204" pitchFamily="34" charset="0"/>
                <a:cs typeface="Arial" panose="020B0604020202020204" pitchFamily="34" charset="0"/>
                <a:sym typeface="Montserrat"/>
              </a:rPr>
              <a:t>period</a:t>
            </a:r>
          </a:p>
          <a:p>
            <a:pPr>
              <a:buSzPts val="1100"/>
            </a:pPr>
            <a:r>
              <a:rPr lang="en-US" sz="1200" i="1" dirty="0">
                <a:solidFill>
                  <a:schemeClr val="tx1"/>
                </a:solidFill>
                <a:latin typeface="Arial" panose="020B0604020202020204" pitchFamily="34" charset="0"/>
                <a:cs typeface="Arial" panose="020B0604020202020204" pitchFamily="34" charset="0"/>
              </a:rPr>
              <a:t>4w/e 22</a:t>
            </a:r>
            <a:r>
              <a:rPr lang="en-US" sz="1200" i="1" baseline="30000" dirty="0">
                <a:solidFill>
                  <a:schemeClr val="tx1"/>
                </a:solidFill>
                <a:latin typeface="Arial" panose="020B0604020202020204" pitchFamily="34" charset="0"/>
                <a:cs typeface="Arial" panose="020B0604020202020204" pitchFamily="34" charset="0"/>
              </a:rPr>
              <a:t>nd</a:t>
            </a:r>
            <a:r>
              <a:rPr lang="en-US" sz="1200" i="1" dirty="0">
                <a:solidFill>
                  <a:schemeClr val="tx1"/>
                </a:solidFill>
                <a:latin typeface="Arial" panose="020B0604020202020204" pitchFamily="34" charset="0"/>
                <a:cs typeface="Arial" panose="020B0604020202020204" pitchFamily="34" charset="0"/>
              </a:rPr>
              <a:t> April 2023 vs 4w/e 25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March 2023</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47818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F7DAEFD-BD38-2769-A655-9B35AB34194C}"/>
              </a:ext>
            </a:extLst>
          </p:cNvPr>
          <p:cNvGraphicFramePr/>
          <p:nvPr>
            <p:extLst>
              <p:ext uri="{D42A27DB-BD31-4B8C-83A1-F6EECF244321}">
                <p14:modId xmlns:p14="http://schemas.microsoft.com/office/powerpoint/2010/main" val="1491819649"/>
              </p:ext>
            </p:extLst>
          </p:nvPr>
        </p:nvGraphicFramePr>
        <p:xfrm>
          <a:off x="4339049" y="1814086"/>
          <a:ext cx="7570453" cy="351021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E2B0CDB-A3EF-A0B0-37B3-DA12CB5F5C61}"/>
              </a:ext>
            </a:extLst>
          </p:cNvPr>
          <p:cNvSpPr>
            <a:spLocks noGrp="1"/>
          </p:cNvSpPr>
          <p:nvPr>
            <p:ph type="sldNum" sz="quarter" idx="12"/>
          </p:nvPr>
        </p:nvSpPr>
        <p:spPr/>
        <p:txBody>
          <a:bodyPr/>
          <a:lstStyle/>
          <a:p>
            <a:fld id="{403EF4E2-7A7A-0548-85F1-5479B7C9E1B2}" type="slidenum">
              <a:rPr lang="en-US" smtClean="0"/>
              <a:t>34</a:t>
            </a:fld>
            <a:endParaRPr lang="en-US" dirty="0"/>
          </a:p>
        </p:txBody>
      </p:sp>
      <p:sp>
        <p:nvSpPr>
          <p:cNvPr id="6" name="Text Placeholder 5">
            <a:extLst>
              <a:ext uri="{FF2B5EF4-FFF2-40B4-BE49-F238E27FC236}">
                <a16:creationId xmlns:a16="http://schemas.microsoft.com/office/drawing/2014/main" id="{A84036DE-09E6-CA09-D33B-A9696884F8B5}"/>
              </a:ext>
            </a:extLst>
          </p:cNvPr>
          <p:cNvSpPr>
            <a:spLocks noGrp="1"/>
          </p:cNvSpPr>
          <p:nvPr>
            <p:ph type="body" sz="quarter" idx="14"/>
          </p:nvPr>
        </p:nvSpPr>
        <p:spPr/>
        <p:txBody>
          <a:bodyPr/>
          <a:lstStyle/>
          <a:p>
            <a:r>
              <a:rPr lang="en-GB" dirty="0"/>
              <a:t>Source:  NIQ Total Till 12w/e value Share of Trade Top 4 vs Discounters</a:t>
            </a:r>
          </a:p>
        </p:txBody>
      </p:sp>
      <p:grpSp>
        <p:nvGrpSpPr>
          <p:cNvPr id="7" name="Group 6">
            <a:extLst>
              <a:ext uri="{FF2B5EF4-FFF2-40B4-BE49-F238E27FC236}">
                <a16:creationId xmlns:a16="http://schemas.microsoft.com/office/drawing/2014/main" id="{9B6E6DA6-759B-AD4E-2FBA-A1EC124569DD}"/>
              </a:ext>
            </a:extLst>
          </p:cNvPr>
          <p:cNvGrpSpPr/>
          <p:nvPr/>
        </p:nvGrpSpPr>
        <p:grpSpPr>
          <a:xfrm>
            <a:off x="0" y="560498"/>
            <a:ext cx="3991136" cy="5626141"/>
            <a:chOff x="8021944" y="453342"/>
            <a:chExt cx="3991136" cy="5626141"/>
          </a:xfrm>
        </p:grpSpPr>
        <p:sp>
          <p:nvSpPr>
            <p:cNvPr id="8" name="Isosceles Triangle 7">
              <a:extLst>
                <a:ext uri="{FF2B5EF4-FFF2-40B4-BE49-F238E27FC236}">
                  <a16:creationId xmlns:a16="http://schemas.microsoft.com/office/drawing/2014/main" id="{FF2D7C1E-06E4-3DBF-D9D0-B06E16EBCB20}"/>
                </a:ext>
              </a:extLst>
            </p:cNvPr>
            <p:cNvSpPr/>
            <p:nvPr/>
          </p:nvSpPr>
          <p:spPr>
            <a:xfrm>
              <a:off x="8021944" y="453342"/>
              <a:ext cx="2378727" cy="20506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9" name="Isosceles Triangle 8">
              <a:extLst>
                <a:ext uri="{FF2B5EF4-FFF2-40B4-BE49-F238E27FC236}">
                  <a16:creationId xmlns:a16="http://schemas.microsoft.com/office/drawing/2014/main" id="{47AC3DC0-EC5C-989D-0958-7ACCAD580EA7}"/>
                </a:ext>
              </a:extLst>
            </p:cNvPr>
            <p:cNvSpPr/>
            <p:nvPr/>
          </p:nvSpPr>
          <p:spPr>
            <a:xfrm>
              <a:off x="10436733" y="1145049"/>
              <a:ext cx="1576347" cy="135891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solidFill>
                  <a:schemeClr val="accent1"/>
                </a:solidFill>
              </a:endParaRPr>
            </a:p>
          </p:txBody>
        </p:sp>
        <p:sp>
          <p:nvSpPr>
            <p:cNvPr id="10" name="TextBox 9">
              <a:extLst>
                <a:ext uri="{FF2B5EF4-FFF2-40B4-BE49-F238E27FC236}">
                  <a16:creationId xmlns:a16="http://schemas.microsoft.com/office/drawing/2014/main" id="{600EAC21-BDFA-F0ED-1F3F-D1F50752F4B5}"/>
                </a:ext>
              </a:extLst>
            </p:cNvPr>
            <p:cNvSpPr txBox="1"/>
            <p:nvPr/>
          </p:nvSpPr>
          <p:spPr>
            <a:xfrm>
              <a:off x="8596580" y="1449245"/>
              <a:ext cx="1234846" cy="523220"/>
            </a:xfrm>
            <a:prstGeom prst="rect">
              <a:avLst/>
            </a:prstGeom>
            <a:noFill/>
          </p:spPr>
          <p:txBody>
            <a:bodyPr wrap="square">
              <a:spAutoFit/>
            </a:bodyPr>
            <a:lstStyle/>
            <a:p>
              <a:pPr algn="ctr"/>
              <a:r>
                <a:rPr kumimoji="0" lang="en-GB" sz="2800" b="1" i="1" u="none" strike="noStrike" kern="0" cap="none" spc="0" normalizeH="0" baseline="0" noProof="0" dirty="0">
                  <a:ln>
                    <a:noFill/>
                  </a:ln>
                  <a:solidFill>
                    <a:schemeClr val="bg1"/>
                  </a:solidFill>
                  <a:effectLst/>
                  <a:uLnTx/>
                  <a:uFillTx/>
                  <a:latin typeface="Georgia" panose="02040502050405020303" pitchFamily="18" charset="0"/>
                  <a:sym typeface="Montserrat"/>
                </a:rPr>
                <a:t>+23%</a:t>
              </a:r>
              <a:endParaRPr lang="en-GB" sz="2800" i="1" dirty="0">
                <a:solidFill>
                  <a:schemeClr val="bg1"/>
                </a:solidFill>
                <a:latin typeface="Georgia" panose="02040502050405020303" pitchFamily="18" charset="0"/>
              </a:endParaRPr>
            </a:p>
          </p:txBody>
        </p:sp>
        <p:sp>
          <p:nvSpPr>
            <p:cNvPr id="11" name="TextBox 10">
              <a:extLst>
                <a:ext uri="{FF2B5EF4-FFF2-40B4-BE49-F238E27FC236}">
                  <a16:creationId xmlns:a16="http://schemas.microsoft.com/office/drawing/2014/main" id="{435253F0-66CC-27AF-45C2-59DE8441E895}"/>
                </a:ext>
              </a:extLst>
            </p:cNvPr>
            <p:cNvSpPr txBox="1"/>
            <p:nvPr/>
          </p:nvSpPr>
          <p:spPr>
            <a:xfrm>
              <a:off x="10628563" y="1702964"/>
              <a:ext cx="1105538" cy="523220"/>
            </a:xfrm>
            <a:prstGeom prst="rect">
              <a:avLst/>
            </a:prstGeom>
            <a:noFill/>
          </p:spPr>
          <p:txBody>
            <a:bodyPr wrap="square">
              <a:spAutoFit/>
            </a:bodyPr>
            <a:lstStyle/>
            <a:p>
              <a:pPr algn="ctr"/>
              <a:r>
                <a:rPr lang="en-GB" sz="2800" b="1" dirty="0">
                  <a:solidFill>
                    <a:schemeClr val="bg1"/>
                  </a:solidFill>
                  <a:latin typeface="Georgia" panose="02040502050405020303" pitchFamily="18" charset="0"/>
                  <a:sym typeface="Montserrat"/>
                </a:rPr>
                <a:t>+9</a:t>
              </a:r>
              <a:r>
                <a:rPr kumimoji="0" lang="en-GB" sz="2800" b="1" i="0" u="none" strike="noStrike" kern="0" cap="none" spc="0" normalizeH="0" baseline="0" noProof="0" dirty="0">
                  <a:ln>
                    <a:noFill/>
                  </a:ln>
                  <a:solidFill>
                    <a:schemeClr val="bg1"/>
                  </a:solidFill>
                  <a:effectLst/>
                  <a:uLnTx/>
                  <a:uFillTx/>
                  <a:latin typeface="Georgia" panose="02040502050405020303" pitchFamily="18" charset="0"/>
                  <a:sym typeface="Montserrat"/>
                </a:rPr>
                <a:t>%</a:t>
              </a:r>
            </a:p>
          </p:txBody>
        </p:sp>
        <p:sp>
          <p:nvSpPr>
            <p:cNvPr id="12" name="TextBox 11">
              <a:extLst>
                <a:ext uri="{FF2B5EF4-FFF2-40B4-BE49-F238E27FC236}">
                  <a16:creationId xmlns:a16="http://schemas.microsoft.com/office/drawing/2014/main" id="{C69CD38A-C322-521B-2B83-5CE9E2473E7C}"/>
                </a:ext>
              </a:extLst>
            </p:cNvPr>
            <p:cNvSpPr txBox="1"/>
            <p:nvPr/>
          </p:nvSpPr>
          <p:spPr>
            <a:xfrm>
              <a:off x="8264364" y="3524938"/>
              <a:ext cx="3447377" cy="2554545"/>
            </a:xfrm>
            <a:prstGeom prst="rect">
              <a:avLst/>
            </a:prstGeom>
            <a:noFill/>
          </p:spPr>
          <p:txBody>
            <a:bodyPr wrap="square">
              <a:spAutoFit/>
            </a:bodyPr>
            <a:lstStyle/>
            <a:p>
              <a:pPr algn="ctr"/>
              <a:r>
                <a:rPr lang="en-GB" sz="2000" b="1" i="1" dirty="0">
                  <a:solidFill>
                    <a:schemeClr val="bg1"/>
                  </a:solidFill>
                  <a:latin typeface="Georgia" panose="02040502050405020303" pitchFamily="18" charset="0"/>
                  <a:sym typeface="Montserrat"/>
                </a:rPr>
                <a:t>Share</a:t>
              </a:r>
              <a:r>
                <a:rPr lang="en-GB" sz="2000" dirty="0">
                  <a:solidFill>
                    <a:schemeClr val="bg1"/>
                  </a:solidFill>
                  <a:latin typeface="+mj-lt"/>
                  <a:sym typeface="Montserrat"/>
                </a:rPr>
                <a:t> of the </a:t>
              </a:r>
              <a:r>
                <a:rPr lang="en-GB" sz="2000" b="1" i="1" dirty="0">
                  <a:solidFill>
                    <a:schemeClr val="bg1"/>
                  </a:solidFill>
                  <a:latin typeface="Georgia" panose="02040502050405020303" pitchFamily="18" charset="0"/>
                  <a:sym typeface="Montserrat"/>
                </a:rPr>
                <a:t>big 4 supermarkets</a:t>
              </a:r>
              <a:r>
                <a:rPr lang="en-GB" sz="2000" dirty="0">
                  <a:solidFill>
                    <a:schemeClr val="bg1"/>
                  </a:solidFill>
                  <a:latin typeface="+mj-lt"/>
                  <a:sym typeface="Montserrat"/>
                </a:rPr>
                <a:t> has returned to </a:t>
              </a:r>
              <a:r>
                <a:rPr lang="en-GB" sz="2000" b="1" i="1" dirty="0">
                  <a:solidFill>
                    <a:schemeClr val="bg1"/>
                  </a:solidFill>
                  <a:latin typeface="Georgia" panose="02040502050405020303" pitchFamily="18" charset="0"/>
                  <a:sym typeface="Montserrat"/>
                </a:rPr>
                <a:t>60%</a:t>
              </a:r>
              <a:r>
                <a:rPr lang="en-GB" sz="2000" dirty="0">
                  <a:solidFill>
                    <a:schemeClr val="bg1"/>
                  </a:solidFill>
                  <a:latin typeface="+mj-lt"/>
                  <a:sym typeface="Montserrat"/>
                </a:rPr>
                <a:t>, despite </a:t>
              </a:r>
              <a:r>
                <a:rPr lang="en-GB" sz="2000" b="1" i="1" dirty="0">
                  <a:solidFill>
                    <a:schemeClr val="bg1"/>
                  </a:solidFill>
                  <a:latin typeface="Georgia" panose="02040502050405020303" pitchFamily="18" charset="0"/>
                  <a:sym typeface="Montserrat"/>
                </a:rPr>
                <a:t>slowing </a:t>
              </a:r>
              <a:r>
                <a:rPr lang="en-GB" sz="2000" dirty="0">
                  <a:solidFill>
                    <a:schemeClr val="bg1"/>
                  </a:solidFill>
                  <a:sym typeface="Montserrat"/>
                </a:rPr>
                <a:t>slightly</a:t>
              </a:r>
              <a:r>
                <a:rPr lang="en-GB" sz="2000" b="1" i="1" dirty="0">
                  <a:solidFill>
                    <a:schemeClr val="bg1"/>
                  </a:solidFill>
                  <a:latin typeface="Georgia" panose="02040502050405020303" pitchFamily="18" charset="0"/>
                  <a:sym typeface="Montserrat"/>
                </a:rPr>
                <a:t>, growth</a:t>
              </a:r>
              <a:r>
                <a:rPr lang="en-GB" sz="2000" dirty="0">
                  <a:solidFill>
                    <a:schemeClr val="bg1"/>
                  </a:solidFill>
                  <a:sym typeface="Montserrat"/>
                </a:rPr>
                <a:t> at the </a:t>
              </a:r>
              <a:r>
                <a:rPr lang="en-GB" sz="2000" b="1" i="1" dirty="0">
                  <a:solidFill>
                    <a:schemeClr val="bg1"/>
                  </a:solidFill>
                  <a:latin typeface="Georgia" panose="02040502050405020303" pitchFamily="18" charset="0"/>
                  <a:sym typeface="Montserrat"/>
                </a:rPr>
                <a:t>Discounters</a:t>
              </a:r>
              <a:r>
                <a:rPr lang="en-GB" sz="2000" dirty="0">
                  <a:solidFill>
                    <a:schemeClr val="bg1"/>
                  </a:solidFill>
                  <a:sym typeface="Montserrat"/>
                </a:rPr>
                <a:t> </a:t>
              </a:r>
              <a:r>
                <a:rPr lang="en-GB" sz="2000" b="1" i="1" dirty="0">
                  <a:solidFill>
                    <a:schemeClr val="bg1"/>
                  </a:solidFill>
                  <a:latin typeface="Georgia" panose="02040502050405020303" pitchFamily="18" charset="0"/>
                  <a:sym typeface="Montserrat"/>
                </a:rPr>
                <a:t>remains 2.5 times </a:t>
              </a:r>
              <a:r>
                <a:rPr lang="en-GB" sz="2000" dirty="0">
                  <a:solidFill>
                    <a:schemeClr val="bg1"/>
                  </a:solidFill>
                  <a:sym typeface="Montserrat"/>
                </a:rPr>
                <a:t>faster than the </a:t>
              </a:r>
              <a:r>
                <a:rPr lang="en-GB" sz="2000" b="1" i="1" dirty="0">
                  <a:solidFill>
                    <a:schemeClr val="bg1"/>
                  </a:solidFill>
                  <a:latin typeface="Georgia" panose="02040502050405020303" pitchFamily="18" charset="0"/>
                  <a:sym typeface="Montserrat"/>
                </a:rPr>
                <a:t>biggest Supermarkets</a:t>
              </a:r>
              <a:endParaRPr lang="en-GB" sz="2000" dirty="0">
                <a:solidFill>
                  <a:schemeClr val="bg1"/>
                </a:solidFill>
              </a:endParaRPr>
            </a:p>
          </p:txBody>
        </p:sp>
      </p:grpSp>
      <p:sp>
        <p:nvSpPr>
          <p:cNvPr id="17" name="TextBox 16">
            <a:extLst>
              <a:ext uri="{FF2B5EF4-FFF2-40B4-BE49-F238E27FC236}">
                <a16:creationId xmlns:a16="http://schemas.microsoft.com/office/drawing/2014/main" id="{654700A7-A54F-8C66-F8BC-7C52E4365C33}"/>
              </a:ext>
            </a:extLst>
          </p:cNvPr>
          <p:cNvSpPr txBox="1"/>
          <p:nvPr/>
        </p:nvSpPr>
        <p:spPr>
          <a:xfrm>
            <a:off x="4201652" y="2133636"/>
            <a:ext cx="846386" cy="276999"/>
          </a:xfrm>
          <a:prstGeom prst="rect">
            <a:avLst/>
          </a:prstGeom>
          <a:noFill/>
        </p:spPr>
        <p:txBody>
          <a:bodyPr wrap="none" lIns="0" rIns="0" rtlCol="0">
            <a:spAutoFit/>
          </a:bodyPr>
          <a:lstStyle/>
          <a:p>
            <a:pPr defTabSz="1219170">
              <a:defRPr/>
            </a:pPr>
            <a:r>
              <a:rPr lang="en-GB" sz="1200" b="1" dirty="0">
                <a:solidFill>
                  <a:schemeClr val="tx1"/>
                </a:solidFill>
                <a:latin typeface="+mj-lt"/>
              </a:rPr>
              <a:t>Discounter </a:t>
            </a:r>
          </a:p>
        </p:txBody>
      </p:sp>
      <p:sp>
        <p:nvSpPr>
          <p:cNvPr id="18" name="TextBox 17">
            <a:extLst>
              <a:ext uri="{FF2B5EF4-FFF2-40B4-BE49-F238E27FC236}">
                <a16:creationId xmlns:a16="http://schemas.microsoft.com/office/drawing/2014/main" id="{3B3A2224-EC69-5E34-3CCD-EF25B7C11FE3}"/>
              </a:ext>
            </a:extLst>
          </p:cNvPr>
          <p:cNvSpPr txBox="1"/>
          <p:nvPr/>
        </p:nvSpPr>
        <p:spPr>
          <a:xfrm>
            <a:off x="10890469" y="1901818"/>
            <a:ext cx="1022716" cy="461665"/>
          </a:xfrm>
          <a:prstGeom prst="rect">
            <a:avLst/>
          </a:prstGeom>
          <a:noFill/>
        </p:spPr>
        <p:txBody>
          <a:bodyPr wrap="none" lIns="0" rIns="0" rtlCol="0">
            <a:spAutoFit/>
          </a:bodyPr>
          <a:lstStyle/>
          <a:p>
            <a:pPr algn="r" defTabSz="1219170">
              <a:defRPr/>
            </a:pPr>
            <a:r>
              <a:rPr lang="en-GB" sz="1200" b="1" dirty="0">
                <a:solidFill>
                  <a:schemeClr val="tx1"/>
                </a:solidFill>
                <a:latin typeface="+mj-lt"/>
              </a:rPr>
              <a:t>Big 4 </a:t>
            </a:r>
          </a:p>
          <a:p>
            <a:pPr algn="r" defTabSz="1219170">
              <a:defRPr/>
            </a:pPr>
            <a:r>
              <a:rPr lang="en-GB" sz="1200" b="1" dirty="0">
                <a:solidFill>
                  <a:schemeClr val="tx1"/>
                </a:solidFill>
                <a:latin typeface="+mj-lt"/>
              </a:rPr>
              <a:t>Supermarkets</a:t>
            </a:r>
          </a:p>
        </p:txBody>
      </p:sp>
      <p:cxnSp>
        <p:nvCxnSpPr>
          <p:cNvPr id="20" name="Straight Connector 19">
            <a:extLst>
              <a:ext uri="{FF2B5EF4-FFF2-40B4-BE49-F238E27FC236}">
                <a16:creationId xmlns:a16="http://schemas.microsoft.com/office/drawing/2014/main" id="{E4454F7F-0028-7755-B9CE-01923A5EFE9B}"/>
              </a:ext>
            </a:extLst>
          </p:cNvPr>
          <p:cNvCxnSpPr>
            <a:cxnSpLocks/>
          </p:cNvCxnSpPr>
          <p:nvPr/>
        </p:nvCxnSpPr>
        <p:spPr>
          <a:xfrm>
            <a:off x="10079446" y="1591286"/>
            <a:ext cx="0" cy="2964540"/>
          </a:xfrm>
          <a:prstGeom prst="line">
            <a:avLst/>
          </a:prstGeom>
          <a:ln w="1270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107BBEB-C6C1-04A2-0516-2B16A7FE56BF}"/>
              </a:ext>
            </a:extLst>
          </p:cNvPr>
          <p:cNvSpPr txBox="1"/>
          <p:nvPr/>
        </p:nvSpPr>
        <p:spPr>
          <a:xfrm>
            <a:off x="0" y="502277"/>
            <a:ext cx="1073776" cy="246221"/>
          </a:xfrm>
          <a:prstGeom prst="rect">
            <a:avLst/>
          </a:prstGeom>
          <a:noFill/>
        </p:spPr>
        <p:txBody>
          <a:bodyPr wrap="square">
            <a:spAutoFit/>
          </a:bodyPr>
          <a:lstStyle/>
          <a:p>
            <a:r>
              <a:rPr lang="en-GB" sz="1000" b="1" dirty="0">
                <a:solidFill>
                  <a:schemeClr val="bg1"/>
                </a:solidFill>
                <a:latin typeface="+mj-lt"/>
                <a:sym typeface="Montserrat"/>
              </a:rPr>
              <a:t>FMCG growth</a:t>
            </a:r>
            <a:endParaRPr lang="en-GB" sz="1000" b="1" dirty="0"/>
          </a:p>
        </p:txBody>
      </p:sp>
      <p:sp>
        <p:nvSpPr>
          <p:cNvPr id="14" name="TextBox 13">
            <a:extLst>
              <a:ext uri="{FF2B5EF4-FFF2-40B4-BE49-F238E27FC236}">
                <a16:creationId xmlns:a16="http://schemas.microsoft.com/office/drawing/2014/main" id="{77FEEDDA-D622-0C4D-6C7E-667D11A63129}"/>
              </a:ext>
            </a:extLst>
          </p:cNvPr>
          <p:cNvSpPr txBox="1"/>
          <p:nvPr/>
        </p:nvSpPr>
        <p:spPr>
          <a:xfrm>
            <a:off x="4276218" y="1319720"/>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Big 4 share vs Discounters</a:t>
            </a:r>
          </a:p>
          <a:p>
            <a:pPr>
              <a:buSzPts val="1100"/>
            </a:pPr>
            <a:r>
              <a:rPr lang="en-US" sz="1200" i="1" dirty="0">
                <a:solidFill>
                  <a:schemeClr val="tx1"/>
                </a:solidFill>
                <a:latin typeface="Arial" panose="020B0604020202020204" pitchFamily="34" charset="0"/>
                <a:cs typeface="Arial" panose="020B0604020202020204" pitchFamily="34" charset="0"/>
              </a:rPr>
              <a:t>12 w/e Total Till share of Grocers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15" name="TextBox 14">
            <a:extLst>
              <a:ext uri="{FF2B5EF4-FFF2-40B4-BE49-F238E27FC236}">
                <a16:creationId xmlns:a16="http://schemas.microsoft.com/office/drawing/2014/main" id="{AABDD1D8-D222-E18E-4862-F671E48597A8}"/>
              </a:ext>
            </a:extLst>
          </p:cNvPr>
          <p:cNvSpPr txBox="1"/>
          <p:nvPr/>
        </p:nvSpPr>
        <p:spPr>
          <a:xfrm>
            <a:off x="284946" y="2278418"/>
            <a:ext cx="1872265" cy="369332"/>
          </a:xfrm>
          <a:prstGeom prst="rect">
            <a:avLst/>
          </a:prstGeom>
          <a:noFill/>
        </p:spPr>
        <p:txBody>
          <a:bodyPr wrap="square">
            <a:spAutoFit/>
          </a:bodyPr>
          <a:lstStyle/>
          <a:p>
            <a:pPr algn="ctr"/>
            <a:r>
              <a:rPr lang="en-GB" sz="1800" i="1" kern="0" dirty="0">
                <a:solidFill>
                  <a:schemeClr val="bg1"/>
                </a:solidFill>
                <a:sym typeface="Montserrat"/>
              </a:rPr>
              <a:t>Discounters</a:t>
            </a:r>
            <a:endParaRPr lang="en-GB" dirty="0"/>
          </a:p>
        </p:txBody>
      </p:sp>
      <p:sp>
        <p:nvSpPr>
          <p:cNvPr id="16" name="TextBox 15">
            <a:extLst>
              <a:ext uri="{FF2B5EF4-FFF2-40B4-BE49-F238E27FC236}">
                <a16:creationId xmlns:a16="http://schemas.microsoft.com/office/drawing/2014/main" id="{4634680C-9BA2-F25E-4BD1-3B5E4F8D5BF5}"/>
              </a:ext>
            </a:extLst>
          </p:cNvPr>
          <p:cNvSpPr txBox="1"/>
          <p:nvPr/>
        </p:nvSpPr>
        <p:spPr>
          <a:xfrm>
            <a:off x="2430184" y="2380829"/>
            <a:ext cx="1506458" cy="215444"/>
          </a:xfrm>
          <a:prstGeom prst="rect">
            <a:avLst/>
          </a:prstGeom>
          <a:noFill/>
        </p:spPr>
        <p:txBody>
          <a:bodyPr wrap="square">
            <a:spAutoFit/>
          </a:bodyPr>
          <a:lstStyle/>
          <a:p>
            <a:pPr algn="ctr"/>
            <a:r>
              <a:rPr lang="en-GB" sz="800" i="1" kern="0" dirty="0">
                <a:solidFill>
                  <a:schemeClr val="bg1"/>
                </a:solidFill>
                <a:sym typeface="Montserrat"/>
              </a:rPr>
              <a:t>Big 4 Supermarkets</a:t>
            </a:r>
            <a:endParaRPr lang="en-GB" sz="800" i="1" dirty="0">
              <a:solidFill>
                <a:schemeClr val="bg1"/>
              </a:solidFill>
            </a:endParaRPr>
          </a:p>
        </p:txBody>
      </p:sp>
    </p:spTree>
    <p:extLst>
      <p:ext uri="{BB962C8B-B14F-4D97-AF65-F5344CB8AC3E}">
        <p14:creationId xmlns:p14="http://schemas.microsoft.com/office/powerpoint/2010/main" val="2288248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35</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Advertising and Promotions</a:t>
            </a:r>
          </a:p>
        </p:txBody>
      </p:sp>
    </p:spTree>
    <p:extLst>
      <p:ext uri="{BB962C8B-B14F-4D97-AF65-F5344CB8AC3E}">
        <p14:creationId xmlns:p14="http://schemas.microsoft.com/office/powerpoint/2010/main" val="356308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36</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01437" y="2734263"/>
            <a:ext cx="3503952" cy="2390972"/>
          </a:xfrm>
        </p:spPr>
        <p:txBody>
          <a:bodyPr/>
          <a:lstStyle/>
          <a:p>
            <a:r>
              <a:rPr lang="en-US" sz="2400" i="1" dirty="0">
                <a:latin typeface="Georgia" panose="02040502050405020303" pitchFamily="18" charset="0"/>
              </a:rPr>
              <a:t>Price</a:t>
            </a:r>
            <a:r>
              <a:rPr lang="en-US" sz="2400" b="0" dirty="0">
                <a:latin typeface="Georgia" panose="02040502050405020303" pitchFamily="18" charset="0"/>
              </a:rPr>
              <a:t> was a key message for April as retailers extended </a:t>
            </a:r>
            <a:r>
              <a:rPr lang="en-US" sz="2400" i="1" dirty="0">
                <a:latin typeface="Georgia" panose="02040502050405020303" pitchFamily="18" charset="0"/>
              </a:rPr>
              <a:t>price locks </a:t>
            </a:r>
            <a:r>
              <a:rPr lang="en-US" sz="2400" b="0" dirty="0">
                <a:latin typeface="Georgia" panose="02040502050405020303" pitchFamily="18" charset="0"/>
              </a:rPr>
              <a:t>and </a:t>
            </a:r>
            <a:r>
              <a:rPr lang="en-US" sz="2400" i="1" dirty="0">
                <a:latin typeface="Georgia" panose="02040502050405020303" pitchFamily="18" charset="0"/>
              </a:rPr>
              <a:t>targeted</a:t>
            </a:r>
            <a:r>
              <a:rPr lang="en-US" sz="2400" b="0" dirty="0">
                <a:latin typeface="Georgia" panose="02040502050405020303" pitchFamily="18" charset="0"/>
              </a:rPr>
              <a:t> promotions around </a:t>
            </a:r>
            <a:r>
              <a:rPr lang="en-US" sz="2400" i="1" dirty="0">
                <a:latin typeface="Georgia" panose="02040502050405020303" pitchFamily="18" charset="0"/>
              </a:rPr>
              <a:t>events</a:t>
            </a:r>
            <a:r>
              <a:rPr lang="en-US" sz="2400" b="0" dirty="0">
                <a:latin typeface="Georgia" panose="02040502050405020303" pitchFamily="18" charset="0"/>
              </a:rPr>
              <a:t> and </a:t>
            </a:r>
            <a:r>
              <a:rPr lang="en-US" sz="2400" b="0" i="1" dirty="0">
                <a:latin typeface="Georgia" panose="02040502050405020303" pitchFamily="18" charset="0"/>
              </a:rPr>
              <a:t>encouraging shoppers to buy</a:t>
            </a:r>
            <a:r>
              <a:rPr lang="en-US" sz="2400" i="1" dirty="0">
                <a:latin typeface="Georgia" panose="02040502050405020303" pitchFamily="18" charset="0"/>
              </a:rPr>
              <a:t> more items </a:t>
            </a:r>
            <a:r>
              <a:rPr lang="en-US" sz="2400" b="0" i="1" dirty="0">
                <a:latin typeface="Georgia" panose="02040502050405020303" pitchFamily="18" charset="0"/>
              </a:rPr>
              <a:t>per trip</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Retailer Marketing including Digital and Press, Retailer Websites</a:t>
            </a:r>
          </a:p>
        </p:txBody>
      </p:sp>
      <p:sp>
        <p:nvSpPr>
          <p:cNvPr id="9" name="Text Placeholder 8">
            <a:extLst>
              <a:ext uri="{FF2B5EF4-FFF2-40B4-BE49-F238E27FC236}">
                <a16:creationId xmlns:a16="http://schemas.microsoft.com/office/drawing/2014/main" id="{9476C5A5-52B7-E542-4A86-B7417E04B1F5}"/>
              </a:ext>
            </a:extLst>
          </p:cNvPr>
          <p:cNvSpPr>
            <a:spLocks noGrp="1"/>
          </p:cNvSpPr>
          <p:nvPr>
            <p:ph type="body" sz="quarter" idx="16"/>
          </p:nvPr>
        </p:nvSpPr>
        <p:spPr>
          <a:xfrm>
            <a:off x="4501072" y="1178416"/>
            <a:ext cx="7263779" cy="315533"/>
          </a:xfrm>
          <a:solidFill>
            <a:schemeClr val="accent1"/>
          </a:solidFill>
        </p:spPr>
        <p:txBody>
          <a:bodyPr/>
          <a:lstStyle/>
          <a:p>
            <a:r>
              <a:rPr lang="en-GB" sz="1800" b="1" dirty="0"/>
              <a:t>April 2023 Messages</a:t>
            </a:r>
          </a:p>
        </p:txBody>
      </p:sp>
      <p:sp>
        <p:nvSpPr>
          <p:cNvPr id="15" name="Rounded Rectangle 6">
            <a:extLst>
              <a:ext uri="{FF2B5EF4-FFF2-40B4-BE49-F238E27FC236}">
                <a16:creationId xmlns:a16="http://schemas.microsoft.com/office/drawing/2014/main" id="{294474B4-F23B-E90C-DD3A-D3E0265ABB2E}"/>
              </a:ext>
            </a:extLst>
          </p:cNvPr>
          <p:cNvSpPr/>
          <p:nvPr/>
        </p:nvSpPr>
        <p:spPr>
          <a:xfrm>
            <a:off x="4478177" y="1596980"/>
            <a:ext cx="2353652" cy="4388347"/>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6" name="Rounded Rectangle 7">
            <a:extLst>
              <a:ext uri="{FF2B5EF4-FFF2-40B4-BE49-F238E27FC236}">
                <a16:creationId xmlns:a16="http://schemas.microsoft.com/office/drawing/2014/main" id="{3532221F-F308-0BDC-332A-83A8985DA82B}"/>
              </a:ext>
            </a:extLst>
          </p:cNvPr>
          <p:cNvSpPr/>
          <p:nvPr/>
        </p:nvSpPr>
        <p:spPr>
          <a:xfrm>
            <a:off x="6926999" y="1616299"/>
            <a:ext cx="2353652" cy="4349710"/>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7" name="Rounded Rectangle 8">
            <a:extLst>
              <a:ext uri="{FF2B5EF4-FFF2-40B4-BE49-F238E27FC236}">
                <a16:creationId xmlns:a16="http://schemas.microsoft.com/office/drawing/2014/main" id="{BE841E16-1DF8-906F-3C98-32BC12C1C742}"/>
              </a:ext>
            </a:extLst>
          </p:cNvPr>
          <p:cNvSpPr/>
          <p:nvPr/>
        </p:nvSpPr>
        <p:spPr>
          <a:xfrm>
            <a:off x="9375819" y="1616299"/>
            <a:ext cx="2353652" cy="4349709"/>
          </a:xfrm>
          <a:prstGeom prst="roundRect">
            <a:avLst>
              <a:gd name="adj" fmla="val 5564"/>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tIns="457200" rIns="45720" rtlCol="0" anchor="t"/>
          <a:lstStyle/>
          <a:p>
            <a:pPr algn="ctr">
              <a:spcAft>
                <a:spcPts val="600"/>
              </a:spcAft>
            </a:pPr>
            <a:endParaRPr lang="en-US" sz="1600" dirty="0">
              <a:solidFill>
                <a:schemeClr val="tx1"/>
              </a:solidFill>
              <a:latin typeface="+mj-lt"/>
            </a:endParaRPr>
          </a:p>
        </p:txBody>
      </p:sp>
      <p:sp>
        <p:nvSpPr>
          <p:cNvPr id="11" name="TextBox 10">
            <a:extLst>
              <a:ext uri="{FF2B5EF4-FFF2-40B4-BE49-F238E27FC236}">
                <a16:creationId xmlns:a16="http://schemas.microsoft.com/office/drawing/2014/main" id="{1402488B-C2C3-56B1-D841-4A090777A665}"/>
              </a:ext>
            </a:extLst>
          </p:cNvPr>
          <p:cNvSpPr txBox="1"/>
          <p:nvPr/>
        </p:nvSpPr>
        <p:spPr>
          <a:xfrm>
            <a:off x="4456090" y="1628036"/>
            <a:ext cx="2401909" cy="369332"/>
          </a:xfrm>
          <a:prstGeom prst="rect">
            <a:avLst/>
          </a:prstGeom>
          <a:noFill/>
        </p:spPr>
        <p:txBody>
          <a:bodyPr wrap="square">
            <a:spAutoFit/>
          </a:bodyPr>
          <a:lstStyle/>
          <a:p>
            <a:pPr algn="ctr">
              <a:spcAft>
                <a:spcPts val="600"/>
              </a:spcAft>
            </a:pPr>
            <a:r>
              <a:rPr lang="en-US" b="1" dirty="0">
                <a:solidFill>
                  <a:schemeClr val="bg2"/>
                </a:solidFill>
                <a:latin typeface="+mj-lt"/>
              </a:rPr>
              <a:t>Price &amp; Promotions</a:t>
            </a:r>
          </a:p>
        </p:txBody>
      </p:sp>
      <p:sp>
        <p:nvSpPr>
          <p:cNvPr id="13" name="TextBox 12">
            <a:extLst>
              <a:ext uri="{FF2B5EF4-FFF2-40B4-BE49-F238E27FC236}">
                <a16:creationId xmlns:a16="http://schemas.microsoft.com/office/drawing/2014/main" id="{531626D5-6621-7E2F-4E2E-44214C995618}"/>
              </a:ext>
            </a:extLst>
          </p:cNvPr>
          <p:cNvSpPr txBox="1"/>
          <p:nvPr/>
        </p:nvSpPr>
        <p:spPr>
          <a:xfrm>
            <a:off x="7052794" y="1628035"/>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Frequency Drivers</a:t>
            </a:r>
          </a:p>
        </p:txBody>
      </p:sp>
      <p:sp>
        <p:nvSpPr>
          <p:cNvPr id="18" name="TextBox 17">
            <a:extLst>
              <a:ext uri="{FF2B5EF4-FFF2-40B4-BE49-F238E27FC236}">
                <a16:creationId xmlns:a16="http://schemas.microsoft.com/office/drawing/2014/main" id="{1B849F5E-7C4D-56E2-BCB5-4CFE3635F84A}"/>
              </a:ext>
            </a:extLst>
          </p:cNvPr>
          <p:cNvSpPr txBox="1"/>
          <p:nvPr/>
        </p:nvSpPr>
        <p:spPr>
          <a:xfrm>
            <a:off x="9493340" y="1576519"/>
            <a:ext cx="2207116" cy="369332"/>
          </a:xfrm>
          <a:prstGeom prst="rect">
            <a:avLst/>
          </a:prstGeom>
          <a:noFill/>
        </p:spPr>
        <p:txBody>
          <a:bodyPr wrap="square">
            <a:spAutoFit/>
          </a:bodyPr>
          <a:lstStyle/>
          <a:p>
            <a:pPr algn="ctr">
              <a:spcAft>
                <a:spcPts val="600"/>
              </a:spcAft>
            </a:pPr>
            <a:r>
              <a:rPr lang="en-US" b="1" dirty="0">
                <a:solidFill>
                  <a:schemeClr val="bg2"/>
                </a:solidFill>
                <a:latin typeface="+mj-lt"/>
              </a:rPr>
              <a:t>Events</a:t>
            </a:r>
          </a:p>
        </p:txBody>
      </p:sp>
      <p:pic>
        <p:nvPicPr>
          <p:cNvPr id="21" name="Picture 20">
            <a:extLst>
              <a:ext uri="{FF2B5EF4-FFF2-40B4-BE49-F238E27FC236}">
                <a16:creationId xmlns:a16="http://schemas.microsoft.com/office/drawing/2014/main" id="{BFCA89D3-16CF-B389-E0F6-FF4268550382}"/>
              </a:ext>
            </a:extLst>
          </p:cNvPr>
          <p:cNvPicPr>
            <a:picLocks noChangeAspect="1"/>
          </p:cNvPicPr>
          <p:nvPr/>
        </p:nvPicPr>
        <p:blipFill>
          <a:blip r:embed="rId2"/>
          <a:stretch>
            <a:fillRect/>
          </a:stretch>
        </p:blipFill>
        <p:spPr>
          <a:xfrm>
            <a:off x="7346946" y="2849664"/>
            <a:ext cx="560682" cy="296210"/>
          </a:xfrm>
          <a:prstGeom prst="rect">
            <a:avLst/>
          </a:prstGeom>
        </p:spPr>
      </p:pic>
      <p:pic>
        <p:nvPicPr>
          <p:cNvPr id="38" name="Picture 37">
            <a:extLst>
              <a:ext uri="{FF2B5EF4-FFF2-40B4-BE49-F238E27FC236}">
                <a16:creationId xmlns:a16="http://schemas.microsoft.com/office/drawing/2014/main" id="{E618A7EE-3D36-BA56-D874-7F474AFAC4B7}"/>
              </a:ext>
            </a:extLst>
          </p:cNvPr>
          <p:cNvPicPr>
            <a:picLocks noChangeAspect="1"/>
          </p:cNvPicPr>
          <p:nvPr/>
        </p:nvPicPr>
        <p:blipFill>
          <a:blip r:embed="rId3"/>
          <a:stretch>
            <a:fillRect/>
          </a:stretch>
        </p:blipFill>
        <p:spPr>
          <a:xfrm>
            <a:off x="5756051" y="2691684"/>
            <a:ext cx="1014721" cy="3221261"/>
          </a:xfrm>
          <a:prstGeom prst="rect">
            <a:avLst/>
          </a:prstGeom>
        </p:spPr>
      </p:pic>
      <p:pic>
        <p:nvPicPr>
          <p:cNvPr id="40" name="Picture 39">
            <a:extLst>
              <a:ext uri="{FF2B5EF4-FFF2-40B4-BE49-F238E27FC236}">
                <a16:creationId xmlns:a16="http://schemas.microsoft.com/office/drawing/2014/main" id="{4D7ECC6E-1573-B78A-FC14-C89A16F5EE18}"/>
              </a:ext>
            </a:extLst>
          </p:cNvPr>
          <p:cNvPicPr>
            <a:picLocks noChangeAspect="1"/>
          </p:cNvPicPr>
          <p:nvPr/>
        </p:nvPicPr>
        <p:blipFill>
          <a:blip r:embed="rId4"/>
          <a:stretch>
            <a:fillRect/>
          </a:stretch>
        </p:blipFill>
        <p:spPr>
          <a:xfrm>
            <a:off x="6046986" y="5750417"/>
            <a:ext cx="746620" cy="216761"/>
          </a:xfrm>
          <a:prstGeom prst="rect">
            <a:avLst/>
          </a:prstGeom>
        </p:spPr>
      </p:pic>
      <p:pic>
        <p:nvPicPr>
          <p:cNvPr id="42" name="Picture 41">
            <a:extLst>
              <a:ext uri="{FF2B5EF4-FFF2-40B4-BE49-F238E27FC236}">
                <a16:creationId xmlns:a16="http://schemas.microsoft.com/office/drawing/2014/main" id="{403AF7B6-1CE6-5656-D390-767063BB2289}"/>
              </a:ext>
            </a:extLst>
          </p:cNvPr>
          <p:cNvPicPr>
            <a:picLocks noChangeAspect="1"/>
          </p:cNvPicPr>
          <p:nvPr/>
        </p:nvPicPr>
        <p:blipFill>
          <a:blip r:embed="rId5"/>
          <a:stretch>
            <a:fillRect/>
          </a:stretch>
        </p:blipFill>
        <p:spPr>
          <a:xfrm>
            <a:off x="9965423" y="4951925"/>
            <a:ext cx="1567608" cy="930767"/>
          </a:xfrm>
          <a:prstGeom prst="rect">
            <a:avLst/>
          </a:prstGeom>
        </p:spPr>
      </p:pic>
      <p:pic>
        <p:nvPicPr>
          <p:cNvPr id="43" name="Picture 42">
            <a:extLst>
              <a:ext uri="{FF2B5EF4-FFF2-40B4-BE49-F238E27FC236}">
                <a16:creationId xmlns:a16="http://schemas.microsoft.com/office/drawing/2014/main" id="{31BB93EC-CDE3-FDCF-5F0C-64A902E2CBC4}"/>
              </a:ext>
            </a:extLst>
          </p:cNvPr>
          <p:cNvPicPr>
            <a:picLocks noChangeAspect="1"/>
          </p:cNvPicPr>
          <p:nvPr/>
        </p:nvPicPr>
        <p:blipFill>
          <a:blip r:embed="rId4"/>
          <a:stretch>
            <a:fillRect/>
          </a:stretch>
        </p:blipFill>
        <p:spPr>
          <a:xfrm>
            <a:off x="10959921" y="4951547"/>
            <a:ext cx="669029" cy="194234"/>
          </a:xfrm>
          <a:prstGeom prst="rect">
            <a:avLst/>
          </a:prstGeom>
        </p:spPr>
      </p:pic>
      <p:pic>
        <p:nvPicPr>
          <p:cNvPr id="45" name="Picture 44">
            <a:extLst>
              <a:ext uri="{FF2B5EF4-FFF2-40B4-BE49-F238E27FC236}">
                <a16:creationId xmlns:a16="http://schemas.microsoft.com/office/drawing/2014/main" id="{FD50F602-286B-52F1-908D-F816209376C0}"/>
              </a:ext>
            </a:extLst>
          </p:cNvPr>
          <p:cNvPicPr>
            <a:picLocks noChangeAspect="1"/>
          </p:cNvPicPr>
          <p:nvPr/>
        </p:nvPicPr>
        <p:blipFill>
          <a:blip r:embed="rId6"/>
          <a:stretch>
            <a:fillRect/>
          </a:stretch>
        </p:blipFill>
        <p:spPr>
          <a:xfrm>
            <a:off x="7583001" y="3148885"/>
            <a:ext cx="1130943" cy="1770844"/>
          </a:xfrm>
          <a:prstGeom prst="rect">
            <a:avLst/>
          </a:prstGeom>
        </p:spPr>
      </p:pic>
      <p:pic>
        <p:nvPicPr>
          <p:cNvPr id="47" name="Picture 46">
            <a:extLst>
              <a:ext uri="{FF2B5EF4-FFF2-40B4-BE49-F238E27FC236}">
                <a16:creationId xmlns:a16="http://schemas.microsoft.com/office/drawing/2014/main" id="{12D4B4F8-AAE1-6692-7B67-AC3458DA28F9}"/>
              </a:ext>
            </a:extLst>
          </p:cNvPr>
          <p:cNvPicPr>
            <a:picLocks noChangeAspect="1"/>
          </p:cNvPicPr>
          <p:nvPr/>
        </p:nvPicPr>
        <p:blipFill>
          <a:blip r:embed="rId7"/>
          <a:stretch>
            <a:fillRect/>
          </a:stretch>
        </p:blipFill>
        <p:spPr>
          <a:xfrm>
            <a:off x="4621772" y="3878484"/>
            <a:ext cx="1006296" cy="999587"/>
          </a:xfrm>
          <a:prstGeom prst="rect">
            <a:avLst/>
          </a:prstGeom>
        </p:spPr>
      </p:pic>
      <p:pic>
        <p:nvPicPr>
          <p:cNvPr id="49" name="Picture 48">
            <a:extLst>
              <a:ext uri="{FF2B5EF4-FFF2-40B4-BE49-F238E27FC236}">
                <a16:creationId xmlns:a16="http://schemas.microsoft.com/office/drawing/2014/main" id="{28B20A51-9426-A188-AB92-04A05CA9ECDB}"/>
              </a:ext>
            </a:extLst>
          </p:cNvPr>
          <p:cNvPicPr>
            <a:picLocks noChangeAspect="1"/>
          </p:cNvPicPr>
          <p:nvPr/>
        </p:nvPicPr>
        <p:blipFill>
          <a:blip r:embed="rId8"/>
          <a:stretch>
            <a:fillRect/>
          </a:stretch>
        </p:blipFill>
        <p:spPr>
          <a:xfrm>
            <a:off x="4517401" y="2025502"/>
            <a:ext cx="2234136" cy="318452"/>
          </a:xfrm>
          <a:prstGeom prst="rect">
            <a:avLst/>
          </a:prstGeom>
        </p:spPr>
      </p:pic>
      <p:pic>
        <p:nvPicPr>
          <p:cNvPr id="52" name="Picture 51">
            <a:extLst>
              <a:ext uri="{FF2B5EF4-FFF2-40B4-BE49-F238E27FC236}">
                <a16:creationId xmlns:a16="http://schemas.microsoft.com/office/drawing/2014/main" id="{3466D85E-DCFC-66E6-FC85-ADCC455177F8}"/>
              </a:ext>
            </a:extLst>
          </p:cNvPr>
          <p:cNvPicPr>
            <a:picLocks noChangeAspect="1"/>
          </p:cNvPicPr>
          <p:nvPr/>
        </p:nvPicPr>
        <p:blipFill>
          <a:blip r:embed="rId9"/>
          <a:stretch>
            <a:fillRect/>
          </a:stretch>
        </p:blipFill>
        <p:spPr>
          <a:xfrm>
            <a:off x="6323527" y="1910155"/>
            <a:ext cx="384268" cy="240616"/>
          </a:xfrm>
          <a:prstGeom prst="rect">
            <a:avLst/>
          </a:prstGeom>
        </p:spPr>
      </p:pic>
      <p:pic>
        <p:nvPicPr>
          <p:cNvPr id="54" name="Picture 53">
            <a:extLst>
              <a:ext uri="{FF2B5EF4-FFF2-40B4-BE49-F238E27FC236}">
                <a16:creationId xmlns:a16="http://schemas.microsoft.com/office/drawing/2014/main" id="{ACC9197C-B0B5-1D7C-6057-E7F369C0D947}"/>
              </a:ext>
            </a:extLst>
          </p:cNvPr>
          <p:cNvPicPr>
            <a:picLocks noChangeAspect="1"/>
          </p:cNvPicPr>
          <p:nvPr/>
        </p:nvPicPr>
        <p:blipFill>
          <a:blip r:embed="rId10"/>
          <a:stretch>
            <a:fillRect/>
          </a:stretch>
        </p:blipFill>
        <p:spPr>
          <a:xfrm>
            <a:off x="4542017" y="2382591"/>
            <a:ext cx="2174316" cy="261879"/>
          </a:xfrm>
          <a:prstGeom prst="rect">
            <a:avLst/>
          </a:prstGeom>
        </p:spPr>
      </p:pic>
      <p:pic>
        <p:nvPicPr>
          <p:cNvPr id="56" name="Picture 55">
            <a:extLst>
              <a:ext uri="{FF2B5EF4-FFF2-40B4-BE49-F238E27FC236}">
                <a16:creationId xmlns:a16="http://schemas.microsoft.com/office/drawing/2014/main" id="{B15564E8-B341-EC01-6820-C8CC4C2453F5}"/>
              </a:ext>
            </a:extLst>
          </p:cNvPr>
          <p:cNvPicPr>
            <a:picLocks noChangeAspect="1"/>
          </p:cNvPicPr>
          <p:nvPr/>
        </p:nvPicPr>
        <p:blipFill>
          <a:blip r:embed="rId11"/>
          <a:stretch>
            <a:fillRect/>
          </a:stretch>
        </p:blipFill>
        <p:spPr>
          <a:xfrm>
            <a:off x="9548027" y="2380311"/>
            <a:ext cx="2054764" cy="1193576"/>
          </a:xfrm>
          <a:prstGeom prst="rect">
            <a:avLst/>
          </a:prstGeom>
        </p:spPr>
      </p:pic>
      <p:pic>
        <p:nvPicPr>
          <p:cNvPr id="58" name="Picture 57">
            <a:extLst>
              <a:ext uri="{FF2B5EF4-FFF2-40B4-BE49-F238E27FC236}">
                <a16:creationId xmlns:a16="http://schemas.microsoft.com/office/drawing/2014/main" id="{FF8BD339-8C48-C0A5-482D-BD533DFD337B}"/>
              </a:ext>
            </a:extLst>
          </p:cNvPr>
          <p:cNvPicPr>
            <a:picLocks noChangeAspect="1"/>
          </p:cNvPicPr>
          <p:nvPr/>
        </p:nvPicPr>
        <p:blipFill>
          <a:blip r:embed="rId12"/>
          <a:stretch>
            <a:fillRect/>
          </a:stretch>
        </p:blipFill>
        <p:spPr>
          <a:xfrm>
            <a:off x="10844011" y="2130156"/>
            <a:ext cx="861715" cy="239557"/>
          </a:xfrm>
          <a:prstGeom prst="rect">
            <a:avLst/>
          </a:prstGeom>
        </p:spPr>
      </p:pic>
      <p:pic>
        <p:nvPicPr>
          <p:cNvPr id="60" name="Picture 59">
            <a:extLst>
              <a:ext uri="{FF2B5EF4-FFF2-40B4-BE49-F238E27FC236}">
                <a16:creationId xmlns:a16="http://schemas.microsoft.com/office/drawing/2014/main" id="{A1740CBE-0037-055F-C24B-CD3A15F8241B}"/>
              </a:ext>
            </a:extLst>
          </p:cNvPr>
          <p:cNvPicPr>
            <a:picLocks noChangeAspect="1"/>
          </p:cNvPicPr>
          <p:nvPr/>
        </p:nvPicPr>
        <p:blipFill>
          <a:blip r:embed="rId13"/>
          <a:stretch>
            <a:fillRect/>
          </a:stretch>
        </p:blipFill>
        <p:spPr>
          <a:xfrm>
            <a:off x="9495666" y="4121240"/>
            <a:ext cx="2204790" cy="631946"/>
          </a:xfrm>
          <a:prstGeom prst="rect">
            <a:avLst/>
          </a:prstGeom>
        </p:spPr>
      </p:pic>
      <p:pic>
        <p:nvPicPr>
          <p:cNvPr id="1024" name="Picture 1023">
            <a:extLst>
              <a:ext uri="{FF2B5EF4-FFF2-40B4-BE49-F238E27FC236}">
                <a16:creationId xmlns:a16="http://schemas.microsoft.com/office/drawing/2014/main" id="{A37D8A89-9229-6DDA-D8F1-FD981A9F7046}"/>
              </a:ext>
            </a:extLst>
          </p:cNvPr>
          <p:cNvPicPr>
            <a:picLocks noChangeAspect="1"/>
          </p:cNvPicPr>
          <p:nvPr/>
        </p:nvPicPr>
        <p:blipFill>
          <a:blip r:embed="rId14"/>
          <a:stretch>
            <a:fillRect/>
          </a:stretch>
        </p:blipFill>
        <p:spPr>
          <a:xfrm>
            <a:off x="9453697" y="3793364"/>
            <a:ext cx="622624" cy="308557"/>
          </a:xfrm>
          <a:prstGeom prst="rect">
            <a:avLst/>
          </a:prstGeom>
        </p:spPr>
      </p:pic>
      <p:pic>
        <p:nvPicPr>
          <p:cNvPr id="1025" name="Picture 1024">
            <a:extLst>
              <a:ext uri="{FF2B5EF4-FFF2-40B4-BE49-F238E27FC236}">
                <a16:creationId xmlns:a16="http://schemas.microsoft.com/office/drawing/2014/main" id="{50AC320B-D60C-C27A-4E0D-985357C542B9}"/>
              </a:ext>
            </a:extLst>
          </p:cNvPr>
          <p:cNvPicPr>
            <a:picLocks noChangeAspect="1"/>
          </p:cNvPicPr>
          <p:nvPr/>
        </p:nvPicPr>
        <p:blipFill>
          <a:blip r:embed="rId14"/>
          <a:stretch>
            <a:fillRect/>
          </a:stretch>
        </p:blipFill>
        <p:spPr>
          <a:xfrm>
            <a:off x="4583336" y="3604474"/>
            <a:ext cx="622624" cy="308557"/>
          </a:xfrm>
          <a:prstGeom prst="rect">
            <a:avLst/>
          </a:prstGeom>
        </p:spPr>
      </p:pic>
    </p:spTree>
    <p:extLst>
      <p:ext uri="{BB962C8B-B14F-4D97-AF65-F5344CB8AC3E}">
        <p14:creationId xmlns:p14="http://schemas.microsoft.com/office/powerpoint/2010/main" val="3641218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975C61-FC86-E424-49D3-B4C0B3D62A70}"/>
              </a:ext>
            </a:extLst>
          </p:cNvPr>
          <p:cNvSpPr>
            <a:spLocks noGrp="1"/>
          </p:cNvSpPr>
          <p:nvPr>
            <p:ph type="sldNum" sz="quarter" idx="12"/>
          </p:nvPr>
        </p:nvSpPr>
        <p:spPr/>
        <p:txBody>
          <a:bodyPr/>
          <a:lstStyle/>
          <a:p>
            <a:fld id="{403EF4E2-7A7A-0548-85F1-5479B7C9E1B2}" type="slidenum">
              <a:rPr lang="en-US" smtClean="0"/>
              <a:t>37</a:t>
            </a:fld>
            <a:endParaRPr lang="en-US" dirty="0"/>
          </a:p>
        </p:txBody>
      </p:sp>
      <p:sp>
        <p:nvSpPr>
          <p:cNvPr id="2" name="Title 1">
            <a:extLst>
              <a:ext uri="{FF2B5EF4-FFF2-40B4-BE49-F238E27FC236}">
                <a16:creationId xmlns:a16="http://schemas.microsoft.com/office/drawing/2014/main" id="{D41C6A64-D33E-A02A-CAD7-9F939F2B898B}"/>
              </a:ext>
            </a:extLst>
          </p:cNvPr>
          <p:cNvSpPr>
            <a:spLocks noGrp="1"/>
          </p:cNvSpPr>
          <p:nvPr>
            <p:ph type="ctrTitle"/>
          </p:nvPr>
        </p:nvSpPr>
        <p:spPr>
          <a:xfrm>
            <a:off x="159770" y="2302820"/>
            <a:ext cx="3503952" cy="2390972"/>
          </a:xfrm>
        </p:spPr>
        <p:txBody>
          <a:bodyPr/>
          <a:lstStyle/>
          <a:p>
            <a:r>
              <a:rPr lang="en-US" sz="2000" b="0" dirty="0">
                <a:latin typeface="Georgia" panose="02040502050405020303" pitchFamily="18" charset="0"/>
                <a:cs typeface="Arial"/>
              </a:rPr>
              <a:t>Despite the investment in </a:t>
            </a:r>
            <a:r>
              <a:rPr lang="en-US" sz="2000" i="1" dirty="0">
                <a:latin typeface="Georgia" panose="02040502050405020303" pitchFamily="18" charset="0"/>
                <a:cs typeface="Arial"/>
              </a:rPr>
              <a:t>everyday low prices</a:t>
            </a:r>
            <a:r>
              <a:rPr lang="en-US" sz="2000" b="0" dirty="0">
                <a:latin typeface="Georgia" panose="02040502050405020303" pitchFamily="18" charset="0"/>
                <a:cs typeface="Arial"/>
              </a:rPr>
              <a:t>, spend bought on offer increased </a:t>
            </a:r>
            <a:r>
              <a:rPr lang="en-US" sz="2000" i="1" dirty="0">
                <a:latin typeface="Georgia" panose="02040502050405020303" pitchFamily="18" charset="0"/>
                <a:cs typeface="Arial"/>
              </a:rPr>
              <a:t>significantly</a:t>
            </a:r>
            <a:r>
              <a:rPr lang="en-US" sz="2000" b="0" dirty="0">
                <a:latin typeface="Georgia" panose="02040502050405020303" pitchFamily="18" charset="0"/>
                <a:cs typeface="Arial"/>
              </a:rPr>
              <a:t> in April.</a:t>
            </a:r>
            <a:br>
              <a:rPr lang="en-US" sz="2000" b="0" dirty="0">
                <a:latin typeface="Georgia" panose="02040502050405020303" pitchFamily="18" charset="0"/>
                <a:cs typeface="Arial"/>
              </a:rPr>
            </a:br>
            <a:br>
              <a:rPr lang="en-US" sz="2000" b="0" dirty="0">
                <a:latin typeface="Georgia" panose="02040502050405020303" pitchFamily="18" charset="0"/>
                <a:cs typeface="Arial"/>
              </a:rPr>
            </a:br>
            <a:r>
              <a:rPr lang="en-US" sz="2000" i="1" dirty="0">
                <a:latin typeface="Georgia" panose="02040502050405020303" pitchFamily="18" charset="0"/>
                <a:cs typeface="Arial"/>
              </a:rPr>
              <a:t>23% </a:t>
            </a:r>
            <a:r>
              <a:rPr lang="en-US" sz="2000" b="0" dirty="0">
                <a:latin typeface="Georgia" panose="02040502050405020303" pitchFamily="18" charset="0"/>
                <a:cs typeface="Arial"/>
              </a:rPr>
              <a:t>is a </a:t>
            </a:r>
            <a:r>
              <a:rPr lang="en-US" sz="2000" i="1" dirty="0">
                <a:latin typeface="Georgia" panose="02040502050405020303" pitchFamily="18" charset="0"/>
                <a:cs typeface="Arial"/>
              </a:rPr>
              <a:t>seasonal high </a:t>
            </a:r>
            <a:r>
              <a:rPr lang="en-US" sz="2000" b="0" dirty="0">
                <a:latin typeface="Georgia" panose="02040502050405020303" pitchFamily="18" charset="0"/>
                <a:cs typeface="Arial"/>
              </a:rPr>
              <a:t>and spend on offer has</a:t>
            </a:r>
            <a:r>
              <a:rPr lang="en-US" sz="2000" i="1" dirty="0">
                <a:latin typeface="Georgia" panose="02040502050405020303" pitchFamily="18" charset="0"/>
                <a:cs typeface="Arial"/>
              </a:rPr>
              <a:t> not exceeded </a:t>
            </a:r>
            <a:r>
              <a:rPr lang="en-US" sz="2000" b="0" i="1" dirty="0">
                <a:latin typeface="Georgia" panose="02040502050405020303" pitchFamily="18" charset="0"/>
                <a:cs typeface="Arial"/>
              </a:rPr>
              <a:t>this</a:t>
            </a:r>
            <a:r>
              <a:rPr lang="en-US" sz="2000" i="1" dirty="0">
                <a:latin typeface="Georgia" panose="02040502050405020303" pitchFamily="18" charset="0"/>
                <a:cs typeface="Arial"/>
              </a:rPr>
              <a:t> level since before </a:t>
            </a:r>
            <a:r>
              <a:rPr lang="en-US" sz="2000" b="0" dirty="0">
                <a:latin typeface="Georgia" panose="02040502050405020303" pitchFamily="18" charset="0"/>
                <a:cs typeface="Arial"/>
              </a:rPr>
              <a:t>the</a:t>
            </a:r>
            <a:r>
              <a:rPr lang="en-US" sz="2000" i="1" dirty="0">
                <a:latin typeface="Georgia" panose="02040502050405020303" pitchFamily="18" charset="0"/>
                <a:cs typeface="Arial"/>
              </a:rPr>
              <a:t> pandemic.</a:t>
            </a:r>
            <a:endParaRPr lang="en-US" sz="2000" i="1" dirty="0">
              <a:latin typeface="Georgia" panose="02040502050405020303" pitchFamily="18" charset="0"/>
            </a:endParaRPr>
          </a:p>
        </p:txBody>
      </p:sp>
      <p:sp>
        <p:nvSpPr>
          <p:cNvPr id="7" name="Text Placeholder 6">
            <a:extLst>
              <a:ext uri="{FF2B5EF4-FFF2-40B4-BE49-F238E27FC236}">
                <a16:creationId xmlns:a16="http://schemas.microsoft.com/office/drawing/2014/main" id="{CD9DDD39-11BE-3E72-4A51-0978E35988C5}"/>
              </a:ext>
            </a:extLst>
          </p:cNvPr>
          <p:cNvSpPr>
            <a:spLocks noGrp="1"/>
          </p:cNvSpPr>
          <p:nvPr>
            <p:ph type="body" sz="quarter" idx="14"/>
          </p:nvPr>
        </p:nvSpPr>
        <p:spPr>
          <a:xfrm>
            <a:off x="4284354" y="6031376"/>
            <a:ext cx="7595265" cy="365125"/>
          </a:xfrm>
        </p:spPr>
        <p:txBody>
          <a:bodyPr/>
          <a:lstStyle/>
          <a:p>
            <a:r>
              <a:rPr lang="en-GB" dirty="0"/>
              <a:t>Source:  NIQ Homescan FMCG Multiples (including Discounters)</a:t>
            </a:r>
          </a:p>
        </p:txBody>
      </p:sp>
      <p:sp>
        <p:nvSpPr>
          <p:cNvPr id="16" name="TextBox 15">
            <a:extLst>
              <a:ext uri="{FF2B5EF4-FFF2-40B4-BE49-F238E27FC236}">
                <a16:creationId xmlns:a16="http://schemas.microsoft.com/office/drawing/2014/main" id="{6386E971-F8A7-474B-33F9-3FB19FFFF389}"/>
              </a:ext>
            </a:extLst>
          </p:cNvPr>
          <p:cNvSpPr txBox="1"/>
          <p:nvPr/>
        </p:nvSpPr>
        <p:spPr>
          <a:xfrm>
            <a:off x="4348721" y="1353351"/>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 of FMCG value sales bought on offer </a:t>
            </a:r>
          </a:p>
          <a:p>
            <a:pPr>
              <a:buSzPts val="1100"/>
            </a:pPr>
            <a:r>
              <a:rPr lang="en-US" sz="1200" i="1" dirty="0">
                <a:solidFill>
                  <a:schemeClr val="tx1"/>
                </a:solidFill>
                <a:latin typeface="Arial" panose="020B0604020202020204" pitchFamily="34" charset="0"/>
                <a:cs typeface="Arial" panose="020B0604020202020204" pitchFamily="34" charset="0"/>
              </a:rPr>
              <a:t>4 weekly trend</a:t>
            </a:r>
          </a:p>
          <a:p>
            <a:pPr>
              <a:buSzPts val="1100"/>
            </a:pPr>
            <a:endParaRPr lang="en-US" sz="1400" b="1" dirty="0">
              <a:latin typeface="Arial" panose="020B0604020202020204" pitchFamily="34" charset="0"/>
              <a:cs typeface="Arial" panose="020B0604020202020204" pitchFamily="34" charset="0"/>
              <a:sym typeface="Montserrat"/>
            </a:endParaRPr>
          </a:p>
        </p:txBody>
      </p:sp>
      <p:graphicFrame>
        <p:nvGraphicFramePr>
          <p:cNvPr id="8" name="Chart Placeholder 8">
            <a:extLst>
              <a:ext uri="{FF2B5EF4-FFF2-40B4-BE49-F238E27FC236}">
                <a16:creationId xmlns:a16="http://schemas.microsoft.com/office/drawing/2014/main" id="{E199D872-88CF-31AC-18A9-AD50974BAD73}"/>
              </a:ext>
            </a:extLst>
          </p:cNvPr>
          <p:cNvGraphicFramePr>
            <a:graphicFrameLocks/>
          </p:cNvGraphicFramePr>
          <p:nvPr>
            <p:extLst>
              <p:ext uri="{D42A27DB-BD31-4B8C-83A1-F6EECF244321}">
                <p14:modId xmlns:p14="http://schemas.microsoft.com/office/powerpoint/2010/main" val="2832449637"/>
              </p:ext>
            </p:extLst>
          </p:nvPr>
        </p:nvGraphicFramePr>
        <p:xfrm>
          <a:off x="4861774" y="1810911"/>
          <a:ext cx="6964862" cy="369184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DAB1045-71AB-C273-CF4D-7F63D588EF6B}"/>
              </a:ext>
            </a:extLst>
          </p:cNvPr>
          <p:cNvCxnSpPr>
            <a:cxnSpLocks/>
          </p:cNvCxnSpPr>
          <p:nvPr/>
        </p:nvCxnSpPr>
        <p:spPr>
          <a:xfrm>
            <a:off x="5022761" y="5709234"/>
            <a:ext cx="6439436"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2CD64AD-C9B6-CB3C-4EB5-C0919B420CA5}"/>
              </a:ext>
            </a:extLst>
          </p:cNvPr>
          <p:cNvSpPr/>
          <p:nvPr/>
        </p:nvSpPr>
        <p:spPr>
          <a:xfrm>
            <a:off x="4933975" y="5565361"/>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3" name="Oval 12">
            <a:extLst>
              <a:ext uri="{FF2B5EF4-FFF2-40B4-BE49-F238E27FC236}">
                <a16:creationId xmlns:a16="http://schemas.microsoft.com/office/drawing/2014/main" id="{53C50B2D-9B74-3D48-DA81-2CB3FDEC703B}"/>
              </a:ext>
            </a:extLst>
          </p:cNvPr>
          <p:cNvSpPr/>
          <p:nvPr/>
        </p:nvSpPr>
        <p:spPr>
          <a:xfrm>
            <a:off x="7114085" y="5624010"/>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
        <p:nvSpPr>
          <p:cNvPr id="17" name="Text Placeholder 12">
            <a:extLst>
              <a:ext uri="{FF2B5EF4-FFF2-40B4-BE49-F238E27FC236}">
                <a16:creationId xmlns:a16="http://schemas.microsoft.com/office/drawing/2014/main" id="{44A015D6-F412-8739-757A-C43DD5AFB147}"/>
              </a:ext>
            </a:extLst>
          </p:cNvPr>
          <p:cNvSpPr txBox="1">
            <a:spLocks/>
          </p:cNvSpPr>
          <p:nvPr/>
        </p:nvSpPr>
        <p:spPr>
          <a:xfrm>
            <a:off x="4920818" y="5895133"/>
            <a:ext cx="743199" cy="20305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2021</a:t>
            </a:r>
          </a:p>
        </p:txBody>
      </p:sp>
      <p:sp>
        <p:nvSpPr>
          <p:cNvPr id="18" name="Text Placeholder 13">
            <a:extLst>
              <a:ext uri="{FF2B5EF4-FFF2-40B4-BE49-F238E27FC236}">
                <a16:creationId xmlns:a16="http://schemas.microsoft.com/office/drawing/2014/main" id="{B5BAB882-1D89-FBC2-7B23-27FE493E79FE}"/>
              </a:ext>
            </a:extLst>
          </p:cNvPr>
          <p:cNvSpPr txBox="1">
            <a:spLocks/>
          </p:cNvSpPr>
          <p:nvPr/>
        </p:nvSpPr>
        <p:spPr>
          <a:xfrm>
            <a:off x="7165916" y="5696947"/>
            <a:ext cx="568683" cy="439875"/>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tx1"/>
                </a:solidFill>
                <a:latin typeface="Georgia" panose="02040502050405020303" pitchFamily="18" charset="0"/>
              </a:rPr>
              <a:t>2022</a:t>
            </a:r>
          </a:p>
        </p:txBody>
      </p:sp>
      <p:sp>
        <p:nvSpPr>
          <p:cNvPr id="19" name="Text Placeholder 14">
            <a:extLst>
              <a:ext uri="{FF2B5EF4-FFF2-40B4-BE49-F238E27FC236}">
                <a16:creationId xmlns:a16="http://schemas.microsoft.com/office/drawing/2014/main" id="{127662AF-6F00-2EC3-E92E-361E213F5913}"/>
              </a:ext>
            </a:extLst>
          </p:cNvPr>
          <p:cNvSpPr txBox="1">
            <a:spLocks/>
          </p:cNvSpPr>
          <p:nvPr/>
        </p:nvSpPr>
        <p:spPr>
          <a:xfrm>
            <a:off x="10451441" y="5700280"/>
            <a:ext cx="598633" cy="436542"/>
          </a:xfrm>
          <a:prstGeom prst="rect">
            <a:avLst/>
          </a:prstGeom>
        </p:spPr>
        <p:txBody>
          <a:bodyPr vert="horz" lIns="0" tIns="45720" rIns="0" bIns="45720" rtlCol="0" anchor="b"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bg2"/>
                </a:solidFill>
                <a:latin typeface="+mn-lt"/>
                <a:ea typeface="+mn-ea"/>
                <a:cs typeface="+mn-cs"/>
              </a:defRPr>
            </a:lvl1pPr>
            <a:lvl2pPr marL="457200" indent="0" algn="l" defTabSz="914400" rtl="0" eaLnBrk="1" latinLnBrk="0" hangingPunct="1">
              <a:lnSpc>
                <a:spcPct val="100000"/>
              </a:lnSpc>
              <a:spcBef>
                <a:spcPts val="0"/>
              </a:spcBef>
              <a:spcAft>
                <a:spcPts val="600"/>
              </a:spcAft>
              <a:buSzPct val="100000"/>
              <a:buFont typeface="System Font Regular"/>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latin typeface="Georgia" panose="02040502050405020303" pitchFamily="18" charset="0"/>
              </a:rPr>
              <a:t>2023</a:t>
            </a:r>
          </a:p>
        </p:txBody>
      </p:sp>
      <p:sp>
        <p:nvSpPr>
          <p:cNvPr id="20" name="Oval 19">
            <a:extLst>
              <a:ext uri="{FF2B5EF4-FFF2-40B4-BE49-F238E27FC236}">
                <a16:creationId xmlns:a16="http://schemas.microsoft.com/office/drawing/2014/main" id="{1E35E180-B267-0CA9-FE8A-F5FCD0D1BAB4}"/>
              </a:ext>
            </a:extLst>
          </p:cNvPr>
          <p:cNvSpPr/>
          <p:nvPr/>
        </p:nvSpPr>
        <p:spPr>
          <a:xfrm>
            <a:off x="10325531" y="5604832"/>
            <a:ext cx="200721" cy="200721"/>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dirty="0"/>
          </a:p>
        </p:txBody>
      </p:sp>
    </p:spTree>
    <p:extLst>
      <p:ext uri="{BB962C8B-B14F-4D97-AF65-F5344CB8AC3E}">
        <p14:creationId xmlns:p14="http://schemas.microsoft.com/office/powerpoint/2010/main" val="365595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38</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p:txBody>
          <a:bodyPr/>
          <a:lstStyle/>
          <a:p>
            <a:r>
              <a:rPr lang="en-US" sz="8000" dirty="0">
                <a:latin typeface="Georgia" panose="02040502050405020303" pitchFamily="18" charset="0"/>
              </a:rPr>
              <a:t>23%</a:t>
            </a:r>
          </a:p>
          <a:p>
            <a:r>
              <a:rPr lang="en-US" sz="1800" b="0" dirty="0"/>
              <a:t>Multiples* value sales bought on offer (no change v LY)</a:t>
            </a:r>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p:txBody>
          <a:bodyPr/>
          <a:lstStyle/>
          <a:p>
            <a:r>
              <a:rPr lang="en-GB" dirty="0"/>
              <a:t>Source:  NIQ Homescan % Value FMCG value sales bought on offer, 4w/e 22</a:t>
            </a:r>
            <a:r>
              <a:rPr lang="en-GB" baseline="30000" dirty="0"/>
              <a:t>nd</a:t>
            </a:r>
            <a:r>
              <a:rPr lang="en-GB" dirty="0"/>
              <a:t> April 2023 vs year ago, Multiples includes the Discounters</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288558" y="178971"/>
            <a:ext cx="7664146" cy="397352"/>
          </a:xfrm>
        </p:spPr>
        <p:txBody>
          <a:bodyPr/>
          <a:lstStyle/>
          <a:p>
            <a:r>
              <a:rPr lang="en-US" i="1" dirty="0">
                <a:latin typeface="Georgia" panose="02040502050405020303" pitchFamily="18" charset="0"/>
              </a:rPr>
              <a:t>Retailers continue to invest in their price perception.  </a:t>
            </a:r>
          </a:p>
        </p:txBody>
      </p:sp>
      <p:graphicFrame>
        <p:nvGraphicFramePr>
          <p:cNvPr id="9" name="Table 9">
            <a:extLst>
              <a:ext uri="{FF2B5EF4-FFF2-40B4-BE49-F238E27FC236}">
                <a16:creationId xmlns:a16="http://schemas.microsoft.com/office/drawing/2014/main" id="{2D0C18AB-294D-E5B4-CB7B-87E0685DC8C4}"/>
              </a:ext>
            </a:extLst>
          </p:cNvPr>
          <p:cNvGraphicFramePr>
            <a:graphicFrameLocks noGrp="1"/>
          </p:cNvGraphicFramePr>
          <p:nvPr>
            <p:extLst>
              <p:ext uri="{D42A27DB-BD31-4B8C-83A1-F6EECF244321}">
                <p14:modId xmlns:p14="http://schemas.microsoft.com/office/powerpoint/2010/main" val="1720837401"/>
              </p:ext>
            </p:extLst>
          </p:nvPr>
        </p:nvGraphicFramePr>
        <p:xfrm>
          <a:off x="879341" y="1387150"/>
          <a:ext cx="4780923" cy="3708176"/>
        </p:xfrm>
        <a:graphic>
          <a:graphicData uri="http://schemas.openxmlformats.org/drawingml/2006/table">
            <a:tbl>
              <a:tblPr firstRow="1" bandRow="1">
                <a:tableStyleId>{F5AB1C69-6EDB-4FF4-983F-18BD219EF322}</a:tableStyleId>
              </a:tblPr>
              <a:tblGrid>
                <a:gridCol w="1368022">
                  <a:extLst>
                    <a:ext uri="{9D8B030D-6E8A-4147-A177-3AD203B41FA5}">
                      <a16:colId xmlns:a16="http://schemas.microsoft.com/office/drawing/2014/main" val="1841156464"/>
                    </a:ext>
                  </a:extLst>
                </a:gridCol>
                <a:gridCol w="2028423">
                  <a:extLst>
                    <a:ext uri="{9D8B030D-6E8A-4147-A177-3AD203B41FA5}">
                      <a16:colId xmlns:a16="http://schemas.microsoft.com/office/drawing/2014/main" val="1754107025"/>
                    </a:ext>
                  </a:extLst>
                </a:gridCol>
                <a:gridCol w="1384478">
                  <a:extLst>
                    <a:ext uri="{9D8B030D-6E8A-4147-A177-3AD203B41FA5}">
                      <a16:colId xmlns:a16="http://schemas.microsoft.com/office/drawing/2014/main" val="723634197"/>
                    </a:ext>
                  </a:extLst>
                </a:gridCol>
              </a:tblGrid>
              <a:tr h="0">
                <a:tc>
                  <a:txBody>
                    <a:bodyPr/>
                    <a:lstStyle/>
                    <a:p>
                      <a:endParaRPr lang="en-GB" dirty="0"/>
                    </a:p>
                  </a:txBody>
                  <a:tcPr/>
                </a:tc>
                <a:tc>
                  <a:txBody>
                    <a:bodyPr/>
                    <a:lstStyle/>
                    <a:p>
                      <a:r>
                        <a:rPr lang="en-GB" sz="1000" dirty="0"/>
                        <a:t>% Value sales bought on offer</a:t>
                      </a:r>
                    </a:p>
                  </a:txBody>
                  <a:tcPr anchor="ctr"/>
                </a:tc>
                <a:tc>
                  <a:txBody>
                    <a:bodyPr/>
                    <a:lstStyle/>
                    <a:p>
                      <a:r>
                        <a:rPr lang="en-GB" sz="1000" dirty="0"/>
                        <a:t>+/- pts vs last year</a:t>
                      </a:r>
                    </a:p>
                  </a:txBody>
                  <a:tcPr anchor="ctr"/>
                </a:tc>
                <a:extLst>
                  <a:ext uri="{0D108BD9-81ED-4DB2-BD59-A6C34878D82A}">
                    <a16:rowId xmlns:a16="http://schemas.microsoft.com/office/drawing/2014/main" val="2549752580"/>
                  </a:ext>
                </a:extLst>
              </a:tr>
              <a:tr h="303856">
                <a:tc>
                  <a:txBody>
                    <a:bodyPr/>
                    <a:lstStyle/>
                    <a:p>
                      <a:pPr algn="ctr" fontAlgn="b"/>
                      <a:r>
                        <a:rPr lang="en-GB" sz="1400" b="1" i="0" u="none" strike="noStrike" dirty="0">
                          <a:solidFill>
                            <a:srgbClr val="000000"/>
                          </a:solidFill>
                          <a:effectLst/>
                          <a:latin typeface="+mn-lt"/>
                        </a:rPr>
                        <a:t>Ocado</a:t>
                      </a:r>
                    </a:p>
                  </a:txBody>
                  <a:tcPr marL="0" marR="0" marT="0" marB="0" anchor="b"/>
                </a:tc>
                <a:tc>
                  <a:txBody>
                    <a:bodyPr/>
                    <a:lstStyle/>
                    <a:p>
                      <a:pPr algn="ctr" fontAlgn="b"/>
                      <a:r>
                        <a:rPr lang="en-GB" sz="1400" b="1" i="0" u="none" strike="noStrike" dirty="0">
                          <a:solidFill>
                            <a:srgbClr val="000000"/>
                          </a:solidFill>
                          <a:effectLst/>
                          <a:latin typeface="+mn-lt"/>
                        </a:rPr>
                        <a:t>41%</a:t>
                      </a:r>
                    </a:p>
                  </a:txBody>
                  <a:tcPr marL="0" marR="0" marT="0" marB="0" anchor="b"/>
                </a:tc>
                <a:tc>
                  <a:txBody>
                    <a:bodyPr/>
                    <a:lstStyle/>
                    <a:p>
                      <a:pPr algn="ctr" fontAlgn="b"/>
                      <a:r>
                        <a:rPr lang="en-GB" sz="1400" b="1" i="0" u="none" strike="noStrike" dirty="0">
                          <a:solidFill>
                            <a:srgbClr val="000000"/>
                          </a:solidFill>
                          <a:effectLst/>
                          <a:latin typeface="+mn-lt"/>
                        </a:rPr>
                        <a:t>+6%</a:t>
                      </a:r>
                    </a:p>
                  </a:txBody>
                  <a:tcPr marL="0" marR="0" marT="0" marB="0" anchor="b"/>
                </a:tc>
                <a:extLst>
                  <a:ext uri="{0D108BD9-81ED-4DB2-BD59-A6C34878D82A}">
                    <a16:rowId xmlns:a16="http://schemas.microsoft.com/office/drawing/2014/main" val="1992603370"/>
                  </a:ext>
                </a:extLst>
              </a:tr>
              <a:tr h="303856">
                <a:tc>
                  <a:txBody>
                    <a:bodyPr/>
                    <a:lstStyle/>
                    <a:p>
                      <a:pPr algn="ctr" fontAlgn="ctr"/>
                      <a:r>
                        <a:rPr lang="en-GB" sz="1400" b="0" i="0" u="none" strike="noStrike" dirty="0">
                          <a:solidFill>
                            <a:srgbClr val="000000"/>
                          </a:solidFill>
                          <a:effectLst/>
                          <a:latin typeface="+mn-lt"/>
                        </a:rPr>
                        <a:t> Waitrose </a:t>
                      </a:r>
                    </a:p>
                  </a:txBody>
                  <a:tcPr marL="0" marR="0" marT="0" marB="0" anchor="ctr"/>
                </a:tc>
                <a:tc>
                  <a:txBody>
                    <a:bodyPr/>
                    <a:lstStyle/>
                    <a:p>
                      <a:pPr algn="ctr" fontAlgn="b"/>
                      <a:r>
                        <a:rPr lang="en-GB" sz="1400" b="0" i="0" u="none" strike="noStrike" dirty="0">
                          <a:solidFill>
                            <a:srgbClr val="000000"/>
                          </a:solidFill>
                          <a:effectLst/>
                          <a:latin typeface="+mn-lt"/>
                        </a:rPr>
                        <a:t>35%</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4085194090"/>
                  </a:ext>
                </a:extLst>
              </a:tr>
              <a:tr h="303856">
                <a:tc>
                  <a:txBody>
                    <a:bodyPr/>
                    <a:lstStyle/>
                    <a:p>
                      <a:pPr algn="ctr" fontAlgn="ctr"/>
                      <a:r>
                        <a:rPr lang="en-GB" sz="1400" b="0" i="0" u="none" strike="noStrike" dirty="0">
                          <a:solidFill>
                            <a:srgbClr val="000000"/>
                          </a:solidFill>
                          <a:effectLst/>
                          <a:latin typeface="+mn-lt"/>
                        </a:rPr>
                        <a:t>Co-op</a:t>
                      </a:r>
                    </a:p>
                  </a:txBody>
                  <a:tcPr marL="0" marR="0" marT="0" marB="0" anchor="ctr"/>
                </a:tc>
                <a:tc>
                  <a:txBody>
                    <a:bodyPr/>
                    <a:lstStyle/>
                    <a:p>
                      <a:pPr algn="ctr" fontAlgn="b"/>
                      <a:r>
                        <a:rPr lang="en-GB" sz="1400" b="0" i="0" u="none" strike="noStrike" dirty="0">
                          <a:solidFill>
                            <a:srgbClr val="000000"/>
                          </a:solidFill>
                          <a:effectLst/>
                          <a:latin typeface="+mn-lt"/>
                        </a:rPr>
                        <a:t>31%</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3899766706"/>
                  </a:ext>
                </a:extLst>
              </a:tr>
              <a:tr h="303856">
                <a:tc>
                  <a:txBody>
                    <a:bodyPr/>
                    <a:lstStyle/>
                    <a:p>
                      <a:pPr algn="ctr" fontAlgn="ctr"/>
                      <a:r>
                        <a:rPr lang="en-GB" sz="1400" b="1" i="0" u="none" strike="noStrike" dirty="0">
                          <a:solidFill>
                            <a:srgbClr val="000000"/>
                          </a:solidFill>
                          <a:effectLst/>
                          <a:latin typeface="+mn-lt"/>
                        </a:rPr>
                        <a:t>Iceland</a:t>
                      </a:r>
                    </a:p>
                  </a:txBody>
                  <a:tcPr marL="0" marR="0" marT="0" marB="0" anchor="ctr"/>
                </a:tc>
                <a:tc>
                  <a:txBody>
                    <a:bodyPr/>
                    <a:lstStyle/>
                    <a:p>
                      <a:pPr algn="ctr" fontAlgn="b"/>
                      <a:r>
                        <a:rPr lang="en-GB" sz="1400" b="1" i="0" u="none" strike="noStrike" dirty="0">
                          <a:solidFill>
                            <a:srgbClr val="000000"/>
                          </a:solidFill>
                          <a:effectLst/>
                          <a:latin typeface="+mn-lt"/>
                        </a:rPr>
                        <a:t>31%</a:t>
                      </a:r>
                    </a:p>
                  </a:txBody>
                  <a:tcPr marL="0" marR="0" marT="0" marB="0" anchor="b"/>
                </a:tc>
                <a:tc>
                  <a:txBody>
                    <a:bodyPr/>
                    <a:lstStyle/>
                    <a:p>
                      <a:pPr algn="ctr" fontAlgn="b"/>
                      <a:r>
                        <a:rPr lang="en-GB" sz="1400" b="1" i="0" u="none" strike="noStrike" dirty="0">
                          <a:solidFill>
                            <a:srgbClr val="000000"/>
                          </a:solidFill>
                          <a:effectLst/>
                          <a:latin typeface="+mn-lt"/>
                        </a:rPr>
                        <a:t>+7%</a:t>
                      </a:r>
                    </a:p>
                  </a:txBody>
                  <a:tcPr marL="0" marR="0" marT="0" marB="0" anchor="b"/>
                </a:tc>
                <a:extLst>
                  <a:ext uri="{0D108BD9-81ED-4DB2-BD59-A6C34878D82A}">
                    <a16:rowId xmlns:a16="http://schemas.microsoft.com/office/drawing/2014/main" val="3353991038"/>
                  </a:ext>
                </a:extLst>
              </a:tr>
              <a:tr h="303856">
                <a:tc>
                  <a:txBody>
                    <a:bodyPr/>
                    <a:lstStyle/>
                    <a:p>
                      <a:pPr algn="ctr" fontAlgn="b"/>
                      <a:r>
                        <a:rPr lang="en-GB" sz="1400" b="0" i="0" u="none" strike="noStrike" dirty="0">
                          <a:solidFill>
                            <a:srgbClr val="000000"/>
                          </a:solidFill>
                          <a:effectLst/>
                          <a:latin typeface="+mn-lt"/>
                        </a:rPr>
                        <a:t>Tesco</a:t>
                      </a:r>
                    </a:p>
                  </a:txBody>
                  <a:tcPr marL="0" marR="0" marT="0" marB="0" anchor="b"/>
                </a:tc>
                <a:tc>
                  <a:txBody>
                    <a:bodyPr/>
                    <a:lstStyle/>
                    <a:p>
                      <a:pPr algn="ctr" fontAlgn="b"/>
                      <a:r>
                        <a:rPr lang="en-GB" sz="1400" b="0" i="0" u="none" strike="noStrike" dirty="0">
                          <a:solidFill>
                            <a:srgbClr val="000000"/>
                          </a:solidFill>
                          <a:effectLst/>
                          <a:latin typeface="+mn-lt"/>
                        </a:rPr>
                        <a:t>29%</a:t>
                      </a:r>
                    </a:p>
                  </a:txBody>
                  <a:tcPr marL="0" marR="0" marT="0" marB="0" anchor="b"/>
                </a:tc>
                <a:tc>
                  <a:txBody>
                    <a:bodyPr/>
                    <a:lstStyle/>
                    <a:p>
                      <a:pPr algn="ctr" fontAlgn="b"/>
                      <a:r>
                        <a:rPr lang="en-GB" sz="1400" b="0" i="0" u="none" strike="noStrike" dirty="0">
                          <a:solidFill>
                            <a:srgbClr val="000000"/>
                          </a:solidFill>
                          <a:effectLst/>
                          <a:latin typeface="+mn-lt"/>
                        </a:rPr>
                        <a:t>+3%</a:t>
                      </a:r>
                    </a:p>
                  </a:txBody>
                  <a:tcPr marL="0" marR="0" marT="0" marB="0" anchor="b"/>
                </a:tc>
                <a:extLst>
                  <a:ext uri="{0D108BD9-81ED-4DB2-BD59-A6C34878D82A}">
                    <a16:rowId xmlns:a16="http://schemas.microsoft.com/office/drawing/2014/main" val="2624498789"/>
                  </a:ext>
                </a:extLst>
              </a:tr>
              <a:tr h="303856">
                <a:tc>
                  <a:txBody>
                    <a:bodyPr/>
                    <a:lstStyle/>
                    <a:p>
                      <a:pPr algn="ctr" fontAlgn="ctr"/>
                      <a:r>
                        <a:rPr lang="en-GB" sz="1400" b="0" i="0" u="none" strike="noStrike" dirty="0">
                          <a:solidFill>
                            <a:srgbClr val="000000"/>
                          </a:solidFill>
                          <a:effectLst/>
                          <a:latin typeface="+mn-lt"/>
                        </a:rPr>
                        <a:t> Morrisons</a:t>
                      </a:r>
                    </a:p>
                  </a:txBody>
                  <a:tcPr marL="0" marR="0" marT="0" marB="0" anchor="ctr"/>
                </a:tc>
                <a:tc>
                  <a:txBody>
                    <a:bodyPr/>
                    <a:lstStyle/>
                    <a:p>
                      <a:pPr algn="ctr" fontAlgn="b"/>
                      <a:r>
                        <a:rPr lang="en-GB" sz="1400" b="0" i="0" u="none" strike="noStrike" dirty="0">
                          <a:solidFill>
                            <a:srgbClr val="000000"/>
                          </a:solidFill>
                          <a:effectLst/>
                          <a:latin typeface="+mn-lt"/>
                        </a:rPr>
                        <a:t>28%</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1592275139"/>
                  </a:ext>
                </a:extLst>
              </a:tr>
              <a:tr h="303856">
                <a:tc>
                  <a:txBody>
                    <a:bodyPr/>
                    <a:lstStyle/>
                    <a:p>
                      <a:pPr algn="ctr" fontAlgn="ctr"/>
                      <a:r>
                        <a:rPr lang="en-GB" sz="1400" b="1" i="0" u="none" strike="noStrike" dirty="0">
                          <a:solidFill>
                            <a:srgbClr val="000000"/>
                          </a:solidFill>
                          <a:effectLst/>
                          <a:latin typeface="+mn-lt"/>
                        </a:rPr>
                        <a:t>Sainsbury’s</a:t>
                      </a:r>
                    </a:p>
                  </a:txBody>
                  <a:tcPr marL="0" marR="0" marT="0" marB="0" anchor="ctr"/>
                </a:tc>
                <a:tc>
                  <a:txBody>
                    <a:bodyPr/>
                    <a:lstStyle/>
                    <a:p>
                      <a:pPr algn="ctr" fontAlgn="b"/>
                      <a:r>
                        <a:rPr lang="en-GB" sz="1400" b="1" i="0" u="none" strike="noStrike" dirty="0">
                          <a:solidFill>
                            <a:srgbClr val="000000"/>
                          </a:solidFill>
                          <a:effectLst/>
                          <a:latin typeface="+mn-lt"/>
                        </a:rPr>
                        <a:t>27%</a:t>
                      </a:r>
                    </a:p>
                  </a:txBody>
                  <a:tcPr marL="0" marR="0" marT="0" marB="0" anchor="b"/>
                </a:tc>
                <a:tc>
                  <a:txBody>
                    <a:bodyPr/>
                    <a:lstStyle/>
                    <a:p>
                      <a:pPr algn="ctr" fontAlgn="b"/>
                      <a:r>
                        <a:rPr lang="en-GB" sz="1400" b="1" i="0" u="none" strike="noStrike" dirty="0">
                          <a:solidFill>
                            <a:srgbClr val="000000"/>
                          </a:solidFill>
                          <a:effectLst/>
                          <a:latin typeface="+mn-lt"/>
                        </a:rPr>
                        <a:t>+5%</a:t>
                      </a:r>
                    </a:p>
                  </a:txBody>
                  <a:tcPr marL="0" marR="0" marT="0" marB="0" anchor="b"/>
                </a:tc>
                <a:extLst>
                  <a:ext uri="{0D108BD9-81ED-4DB2-BD59-A6C34878D82A}">
                    <a16:rowId xmlns:a16="http://schemas.microsoft.com/office/drawing/2014/main" val="3997965209"/>
                  </a:ext>
                </a:extLst>
              </a:tr>
              <a:tr h="303856">
                <a:tc>
                  <a:txBody>
                    <a:bodyPr/>
                    <a:lstStyle/>
                    <a:p>
                      <a:pPr algn="ctr" fontAlgn="ctr"/>
                      <a:r>
                        <a:rPr lang="en-GB" sz="1400" b="0" i="0" u="none" strike="noStrike" dirty="0">
                          <a:solidFill>
                            <a:srgbClr val="000000"/>
                          </a:solidFill>
                          <a:effectLst/>
                          <a:latin typeface="+mn-lt"/>
                        </a:rPr>
                        <a:t>M&amp;S</a:t>
                      </a:r>
                    </a:p>
                  </a:txBody>
                  <a:tcPr marL="0" marR="0" marT="0" marB="0" anchor="ctr"/>
                </a:tc>
                <a:tc>
                  <a:txBody>
                    <a:bodyPr/>
                    <a:lstStyle/>
                    <a:p>
                      <a:pPr algn="ctr" fontAlgn="b"/>
                      <a:r>
                        <a:rPr lang="en-GB" sz="1400" b="0" i="0" u="none" strike="noStrike" dirty="0">
                          <a:solidFill>
                            <a:srgbClr val="000000"/>
                          </a:solidFill>
                          <a:effectLst/>
                          <a:latin typeface="+mn-lt"/>
                        </a:rPr>
                        <a:t>26%</a:t>
                      </a:r>
                    </a:p>
                  </a:txBody>
                  <a:tcPr marL="0" marR="0" marT="0" marB="0" anchor="b"/>
                </a:tc>
                <a:tc>
                  <a:txBody>
                    <a:bodyPr/>
                    <a:lstStyle/>
                    <a:p>
                      <a:pPr algn="ctr" fontAlgn="b"/>
                      <a:r>
                        <a:rPr lang="en-GB" sz="1400" b="0" i="0" u="none" strike="noStrike" dirty="0">
                          <a:solidFill>
                            <a:srgbClr val="000000"/>
                          </a:solidFill>
                          <a:effectLst/>
                          <a:latin typeface="+mn-lt"/>
                        </a:rPr>
                        <a:t>+2%</a:t>
                      </a:r>
                    </a:p>
                  </a:txBody>
                  <a:tcPr marL="0" marR="0" marT="0" marB="0" anchor="b"/>
                </a:tc>
                <a:extLst>
                  <a:ext uri="{0D108BD9-81ED-4DB2-BD59-A6C34878D82A}">
                    <a16:rowId xmlns:a16="http://schemas.microsoft.com/office/drawing/2014/main" val="2147901794"/>
                  </a:ext>
                </a:extLst>
              </a:tr>
              <a:tr h="303856">
                <a:tc>
                  <a:txBody>
                    <a:bodyPr/>
                    <a:lstStyle/>
                    <a:p>
                      <a:pPr algn="ctr" fontAlgn="b"/>
                      <a:r>
                        <a:rPr lang="en-GB" sz="1400" b="0" i="0" u="none" strike="noStrike" dirty="0">
                          <a:solidFill>
                            <a:srgbClr val="000000"/>
                          </a:solidFill>
                          <a:effectLst/>
                          <a:latin typeface="+mn-lt"/>
                        </a:rPr>
                        <a:t>ASDA</a:t>
                      </a:r>
                    </a:p>
                  </a:txBody>
                  <a:tcPr marL="0" marR="0" marT="0" marB="0" anchor="b"/>
                </a:tc>
                <a:tc>
                  <a:txBody>
                    <a:bodyPr/>
                    <a:lstStyle/>
                    <a:p>
                      <a:pPr algn="ctr" fontAlgn="b"/>
                      <a:r>
                        <a:rPr lang="en-GB" sz="1400" b="0" i="0" u="none" strike="noStrike" dirty="0">
                          <a:solidFill>
                            <a:srgbClr val="000000"/>
                          </a:solidFill>
                          <a:effectLst/>
                          <a:latin typeface="+mn-lt"/>
                        </a:rPr>
                        <a:t>19%</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892567579"/>
                  </a:ext>
                </a:extLst>
              </a:tr>
              <a:tr h="303856">
                <a:tc>
                  <a:txBody>
                    <a:bodyPr/>
                    <a:lstStyle/>
                    <a:p>
                      <a:pPr algn="ctr" fontAlgn="ctr"/>
                      <a:r>
                        <a:rPr lang="en-GB" sz="1400" b="0" i="0" u="none" strike="noStrike" dirty="0">
                          <a:solidFill>
                            <a:srgbClr val="000000"/>
                          </a:solidFill>
                          <a:effectLst/>
                          <a:latin typeface="+mn-lt"/>
                        </a:rPr>
                        <a:t> Lidl </a:t>
                      </a:r>
                    </a:p>
                  </a:txBody>
                  <a:tcPr marL="0" marR="0" marT="0" marB="0" anchor="ctr"/>
                </a:tc>
                <a:tc>
                  <a:txBody>
                    <a:bodyPr/>
                    <a:lstStyle/>
                    <a:p>
                      <a:pPr algn="ctr" fontAlgn="b"/>
                      <a:r>
                        <a:rPr lang="en-GB" sz="1400" b="0" i="0" u="none" strike="noStrike" dirty="0">
                          <a:solidFill>
                            <a:srgbClr val="000000"/>
                          </a:solidFill>
                          <a:effectLst/>
                          <a:latin typeface="+mn-lt"/>
                        </a:rPr>
                        <a:t>9%</a:t>
                      </a:r>
                    </a:p>
                  </a:txBody>
                  <a:tcPr marL="0" marR="0" marT="0" marB="0" anchor="b"/>
                </a:tc>
                <a:tc>
                  <a:txBody>
                    <a:bodyPr/>
                    <a:lstStyle/>
                    <a:p>
                      <a:pPr algn="ctr" fontAlgn="b"/>
                      <a:r>
                        <a:rPr lang="en-GB" sz="1400" b="0" i="0" u="none" strike="noStrike" dirty="0">
                          <a:solidFill>
                            <a:srgbClr val="000000"/>
                          </a:solidFill>
                          <a:effectLst/>
                          <a:latin typeface="+mn-lt"/>
                        </a:rPr>
                        <a:t>+1%</a:t>
                      </a:r>
                    </a:p>
                  </a:txBody>
                  <a:tcPr marL="0" marR="0" marT="0" marB="0" anchor="b"/>
                </a:tc>
                <a:extLst>
                  <a:ext uri="{0D108BD9-81ED-4DB2-BD59-A6C34878D82A}">
                    <a16:rowId xmlns:a16="http://schemas.microsoft.com/office/drawing/2014/main" val="1558916749"/>
                  </a:ext>
                </a:extLst>
              </a:tr>
              <a:tr h="303856">
                <a:tc>
                  <a:txBody>
                    <a:bodyPr/>
                    <a:lstStyle/>
                    <a:p>
                      <a:pPr algn="ctr" fontAlgn="ctr"/>
                      <a:r>
                        <a:rPr lang="en-GB" sz="1400" b="0" i="0" u="none" strike="noStrike" dirty="0">
                          <a:solidFill>
                            <a:srgbClr val="000000"/>
                          </a:solidFill>
                          <a:effectLst/>
                          <a:latin typeface="+mn-lt"/>
                        </a:rPr>
                        <a:t> Aldi </a:t>
                      </a:r>
                    </a:p>
                  </a:txBody>
                  <a:tcPr marL="0" marR="0" marT="0" marB="0" anchor="ctr"/>
                </a:tc>
                <a:tc>
                  <a:txBody>
                    <a:bodyPr/>
                    <a:lstStyle/>
                    <a:p>
                      <a:pPr algn="ctr" fontAlgn="b"/>
                      <a:r>
                        <a:rPr lang="en-GB" sz="1400" b="0" i="0" u="none" strike="noStrike" dirty="0">
                          <a:solidFill>
                            <a:srgbClr val="000000"/>
                          </a:solidFill>
                          <a:effectLst/>
                          <a:latin typeface="+mn-lt"/>
                        </a:rPr>
                        <a:t>4%</a:t>
                      </a:r>
                    </a:p>
                  </a:txBody>
                  <a:tcPr marL="0" marR="0" marT="0" marB="0" anchor="b"/>
                </a:tc>
                <a:tc>
                  <a:txBody>
                    <a:bodyPr/>
                    <a:lstStyle/>
                    <a:p>
                      <a:pPr algn="ctr" fontAlgn="b"/>
                      <a:r>
                        <a:rPr lang="en-GB" sz="1400" b="0" i="0" u="none" strike="noStrike" dirty="0">
                          <a:solidFill>
                            <a:srgbClr val="000000"/>
                          </a:solidFill>
                          <a:effectLst/>
                          <a:latin typeface="+mn-lt"/>
                        </a:rPr>
                        <a:t>+0%</a:t>
                      </a:r>
                    </a:p>
                  </a:txBody>
                  <a:tcPr marL="0" marR="0" marT="0" marB="0" anchor="b"/>
                </a:tc>
                <a:extLst>
                  <a:ext uri="{0D108BD9-81ED-4DB2-BD59-A6C34878D82A}">
                    <a16:rowId xmlns:a16="http://schemas.microsoft.com/office/drawing/2014/main" val="1415998067"/>
                  </a:ext>
                </a:extLst>
              </a:tr>
            </a:tbl>
          </a:graphicData>
        </a:graphic>
      </p:graphicFrame>
      <p:sp>
        <p:nvSpPr>
          <p:cNvPr id="3" name="TextBox 2">
            <a:extLst>
              <a:ext uri="{FF2B5EF4-FFF2-40B4-BE49-F238E27FC236}">
                <a16:creationId xmlns:a16="http://schemas.microsoft.com/office/drawing/2014/main" id="{1DC7163B-C6DD-E3CE-5884-9CF5856E7539}"/>
              </a:ext>
            </a:extLst>
          </p:cNvPr>
          <p:cNvSpPr txBox="1"/>
          <p:nvPr/>
        </p:nvSpPr>
        <p:spPr>
          <a:xfrm>
            <a:off x="210892" y="497863"/>
            <a:ext cx="6204396" cy="646331"/>
          </a:xfrm>
          <a:prstGeom prst="rect">
            <a:avLst/>
          </a:prstGeom>
          <a:noFill/>
        </p:spPr>
        <p:txBody>
          <a:bodyPr wrap="square">
            <a:spAutoFit/>
          </a:bodyPr>
          <a:lstStyle/>
          <a:p>
            <a:r>
              <a:rPr lang="en-US" i="1" dirty="0">
                <a:latin typeface="Georgia" panose="02040502050405020303" pitchFamily="18" charset="0"/>
              </a:rPr>
              <a:t>As well as everyday low price Ocado, Iceland and Sainsbury’s are investing significantly in promotions</a:t>
            </a:r>
            <a:endParaRPr lang="en-GB" dirty="0"/>
          </a:p>
        </p:txBody>
      </p:sp>
    </p:spTree>
    <p:extLst>
      <p:ext uri="{BB962C8B-B14F-4D97-AF65-F5344CB8AC3E}">
        <p14:creationId xmlns:p14="http://schemas.microsoft.com/office/powerpoint/2010/main" val="233268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39</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What is next?</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1492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8DCB028-1132-6844-F5C4-56D0F8CEB6CA}"/>
              </a:ext>
            </a:extLst>
          </p:cNvPr>
          <p:cNvSpPr>
            <a:spLocks noGrp="1"/>
          </p:cNvSpPr>
          <p:nvPr>
            <p:ph idx="1"/>
          </p:nvPr>
        </p:nvSpPr>
        <p:spPr/>
        <p:txBody>
          <a:bodyPr/>
          <a:lstStyle/>
          <a:p>
            <a:endParaRPr lang="en-GB" dirty="0"/>
          </a:p>
        </p:txBody>
      </p:sp>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4</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82119" y="2560398"/>
            <a:ext cx="3503952" cy="2390972"/>
          </a:xfrm>
        </p:spPr>
        <p:txBody>
          <a:bodyPr/>
          <a:lstStyle/>
          <a:p>
            <a:r>
              <a:rPr lang="en-US" sz="2800" b="0" dirty="0"/>
              <a:t>Total Till growth </a:t>
            </a:r>
            <a:r>
              <a:rPr lang="en-US" sz="2800" i="1" dirty="0">
                <a:latin typeface="Georgia" panose="02040502050405020303" pitchFamily="18" charset="0"/>
              </a:rPr>
              <a:t>was more subdued </a:t>
            </a:r>
            <a:r>
              <a:rPr lang="en-US" sz="2800" b="0" dirty="0">
                <a:latin typeface="+mn-lt"/>
              </a:rPr>
              <a:t>despite rising food inflation as shoppers opted </a:t>
            </a:r>
            <a:r>
              <a:rPr lang="en-US" sz="2800" dirty="0">
                <a:latin typeface="Georgia" panose="02040502050405020303" pitchFamily="18" charset="0"/>
              </a:rPr>
              <a:t>for cheaper alternatives </a:t>
            </a:r>
            <a:r>
              <a:rPr lang="en-US" sz="2800" b="0" dirty="0">
                <a:latin typeface="+mn-lt"/>
              </a:rPr>
              <a:t>and cut back on </a:t>
            </a:r>
            <a:r>
              <a:rPr lang="en-US" sz="2800" i="1" dirty="0">
                <a:latin typeface="Georgia" panose="02040502050405020303" pitchFamily="18" charset="0"/>
              </a:rPr>
              <a:t>non essentials</a:t>
            </a:r>
            <a:r>
              <a:rPr lang="en-US" sz="2800" b="0" dirty="0">
                <a:latin typeface="+mn-lt"/>
              </a:rPr>
              <a:t>.</a:t>
            </a:r>
            <a:endParaRPr lang="en-US" sz="2800" dirty="0">
              <a:latin typeface="+mn-lt"/>
            </a:endParaRP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3738767749"/>
              </p:ext>
            </p:extLst>
          </p:nvPr>
        </p:nvGraphicFramePr>
        <p:xfrm>
          <a:off x="4064001" y="346177"/>
          <a:ext cx="8127999" cy="548640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Georgia" panose="02040502050405020303" pitchFamily="18" charset="0"/>
                        </a:rPr>
                        <a:t>Food inflation has yet to peak</a:t>
                      </a:r>
                      <a:endParaRPr lang="en-GB" dirty="0">
                        <a:solidFill>
                          <a:schemeClr val="bg1"/>
                        </a:solidFill>
                      </a:endParaRPr>
                    </a:p>
                  </a:txBody>
                  <a:tcPr>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Promotions Spend highest since Dec20</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Better weather well timed at Easter</a:t>
                      </a:r>
                      <a:endParaRPr lang="en-GB" dirty="0">
                        <a:solidFill>
                          <a:schemeClr val="bg1"/>
                        </a:solidFill>
                      </a:endParaRPr>
                    </a:p>
                  </a:txBody>
                  <a:tcPr>
                    <a:solidFill>
                      <a:schemeClr val="bg2">
                        <a:lumMod val="50000"/>
                      </a:schemeClr>
                    </a:solidFill>
                  </a:tcPr>
                </a:tc>
                <a:extLst>
                  <a:ext uri="{0D108BD9-81ED-4DB2-BD59-A6C34878D82A}">
                    <a16:rowId xmlns:a16="http://schemas.microsoft.com/office/drawing/2014/main" val="63027159"/>
                  </a:ext>
                </a:extLst>
              </a:tr>
              <a:tr h="1241788">
                <a:tc>
                  <a:txBody>
                    <a:bodyPr/>
                    <a:lstStyle/>
                    <a:p>
                      <a:pPr marL="0" lvl="0" indent="0" fontAlgn="base">
                        <a:spcAft>
                          <a:spcPts val="0"/>
                        </a:spcAft>
                        <a:buSzPts val="1100"/>
                        <a:buFont typeface="Symbol" panose="05050102010706020507" pitchFamily="18" charset="2"/>
                        <a:buNone/>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Food inflation </a:t>
                      </a:r>
                      <a:r>
                        <a:rPr lang="en-GB" sz="1200" dirty="0">
                          <a:solidFill>
                            <a:srgbClr val="000000"/>
                          </a:solidFill>
                          <a:effectLst/>
                          <a:ea typeface="Times New Roman" panose="02020603050405020304" pitchFamily="18" charset="0"/>
                          <a:cs typeface="Arial" panose="020B0604020202020204" pitchFamily="34" charset="0"/>
                        </a:rPr>
                        <a:t>increased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15.7%</a:t>
                      </a:r>
                      <a:r>
                        <a:rPr lang="en-GB" sz="1200" dirty="0">
                          <a:solidFill>
                            <a:srgbClr val="000000"/>
                          </a:solidFill>
                          <a:effectLst/>
                          <a:ea typeface="Times New Roman" panose="02020603050405020304" pitchFamily="18" charset="0"/>
                          <a:cs typeface="Arial" panose="020B0604020202020204" pitchFamily="34" charset="0"/>
                        </a:rPr>
                        <a:t> in April (BRC-NIQ SPI) but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Total Till </a:t>
                      </a:r>
                      <a:r>
                        <a:rPr lang="en-GB" sz="1200" dirty="0">
                          <a:solidFill>
                            <a:srgbClr val="000000"/>
                          </a:solidFill>
                          <a:effectLst/>
                          <a:ea typeface="Times New Roman" panose="02020603050405020304" pitchFamily="18" charset="0"/>
                          <a:cs typeface="Arial" panose="020B0604020202020204" pitchFamily="34" charset="0"/>
                        </a:rPr>
                        <a:t>value growths have slowed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9.7%</a:t>
                      </a:r>
                      <a:r>
                        <a:rPr lang="en-GB" sz="1200" dirty="0">
                          <a:solidFill>
                            <a:srgbClr val="000000"/>
                          </a:solidFill>
                          <a:effectLst/>
                          <a:ea typeface="Times New Roman" panose="02020603050405020304" pitchFamily="18" charset="0"/>
                          <a:cs typeface="Arial" panose="020B0604020202020204" pitchFamily="34" charset="0"/>
                        </a:rPr>
                        <a:t> in April from 11.5% in March.</a:t>
                      </a:r>
                      <a:endParaRPr lang="en-GB" sz="1200" dirty="0"/>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Promotional spend</a:t>
                      </a:r>
                      <a:r>
                        <a:rPr lang="en-GB" sz="1200" b="0" i="0" dirty="0">
                          <a:solidFill>
                            <a:srgbClr val="000000"/>
                          </a:solidFill>
                          <a:effectLst/>
                          <a:latin typeface="+mn-lt"/>
                          <a:ea typeface="Times New Roman" panose="02020603050405020304" pitchFamily="18" charset="0"/>
                          <a:cs typeface="Arial" panose="020B0604020202020204" pitchFamily="34" charset="0"/>
                        </a:rPr>
                        <a:t>, rose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23%</a:t>
                      </a:r>
                      <a:r>
                        <a:rPr lang="en-GB" sz="1200" b="0" i="0" dirty="0">
                          <a:solidFill>
                            <a:srgbClr val="000000"/>
                          </a:solidFill>
                          <a:effectLst/>
                          <a:latin typeface="+mn-lt"/>
                          <a:ea typeface="Times New Roman" panose="02020603050405020304" pitchFamily="18" charset="0"/>
                          <a:cs typeface="Arial" panose="020B0604020202020204" pitchFamily="34" charset="0"/>
                        </a:rPr>
                        <a:t> of all fmcg spend, which is a seasonal high and ahead of last year’s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cs typeface="Arial" panose="020B0604020202020204" pitchFamily="34" charset="0"/>
                        </a:rPr>
                        <a:t>Most categories saw an increase with 51% of branded BWS bought on offer and 27% of OL Meat, Fish &amp; Poultry tempting shoppers to trade up for Easter.</a:t>
                      </a:r>
                      <a:endParaRPr lang="en-GB" sz="1200" b="0" i="0" dirty="0">
                        <a:solidFill>
                          <a:srgbClr val="000000"/>
                        </a:solidFill>
                        <a:effectLst/>
                        <a:latin typeface="+mn-lt"/>
                        <a:cs typeface="Arial" panose="020B0604020202020204" pitchFamily="34" charset="0"/>
                      </a:endParaRPr>
                    </a:p>
                  </a:txBody>
                  <a:tcPr>
                    <a:solidFill>
                      <a:schemeClr val="bg2">
                        <a:lumMod val="20000"/>
                        <a:lumOff val="80000"/>
                      </a:schemeClr>
                    </a:solidFill>
                  </a:tcPr>
                </a:tc>
                <a:tc>
                  <a:txBody>
                    <a:bodyPr/>
                    <a:lstStyle/>
                    <a:p>
                      <a:pPr algn="l">
                        <a:spcAft>
                          <a:spcPts val="600"/>
                        </a:spcAft>
                      </a:pPr>
                      <a:r>
                        <a:rPr lang="en-US" sz="1200" b="0" dirty="0">
                          <a:solidFill>
                            <a:srgbClr val="2D2D2D"/>
                          </a:solidFill>
                          <a:latin typeface="+mn-lt"/>
                          <a:cs typeface="Arial"/>
                        </a:rPr>
                        <a:t>With little sunshine to boost sales, most shoppers sought </a:t>
                      </a:r>
                      <a:r>
                        <a:rPr lang="en-US" sz="1200" b="1" dirty="0">
                          <a:solidFill>
                            <a:srgbClr val="2D2D2D"/>
                          </a:solidFill>
                          <a:latin typeface="+mn-lt"/>
                          <a:cs typeface="Arial"/>
                        </a:rPr>
                        <a:t>comfort foods </a:t>
                      </a:r>
                      <a:r>
                        <a:rPr lang="en-US" sz="1200" b="0" dirty="0">
                          <a:solidFill>
                            <a:srgbClr val="2D2D2D"/>
                          </a:solidFill>
                          <a:latin typeface="+mn-lt"/>
                          <a:cs typeface="Arial"/>
                        </a:rPr>
                        <a:t>and </a:t>
                      </a:r>
                      <a:r>
                        <a:rPr lang="en-US" sz="1200" b="1" dirty="0">
                          <a:solidFill>
                            <a:srgbClr val="2D2D2D"/>
                          </a:solidFill>
                          <a:latin typeface="+mn-lt"/>
                          <a:cs typeface="Arial"/>
                        </a:rPr>
                        <a:t>cheaper meal alternatives.</a:t>
                      </a:r>
                      <a:br>
                        <a:rPr lang="en-US" sz="1200" b="0" dirty="0">
                          <a:latin typeface="+mn-lt"/>
                          <a:cs typeface="Arial"/>
                        </a:rPr>
                      </a:br>
                      <a:endParaRPr lang="en-US" sz="1200" i="1" dirty="0">
                        <a:solidFill>
                          <a:schemeClr val="accent1"/>
                        </a:solidFill>
                        <a:latin typeface="Georgia" panose="02040502050405020303" pitchFamily="18" charset="0"/>
                      </a:endParaRPr>
                    </a:p>
                  </a:txBody>
                  <a:tcPr>
                    <a:solidFill>
                      <a:schemeClr val="bg2">
                        <a:lumMod val="20000"/>
                        <a:lumOff val="80000"/>
                      </a:schemeClr>
                    </a:solidFill>
                  </a:tcPr>
                </a:tc>
                <a:extLst>
                  <a:ext uri="{0D108BD9-81ED-4DB2-BD59-A6C34878D82A}">
                    <a16:rowId xmlns:a16="http://schemas.microsoft.com/office/drawing/2014/main" val="2652025299"/>
                  </a:ext>
                </a:extLst>
              </a:tr>
              <a:tr h="1342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ea typeface="Times New Roman" panose="02020603050405020304" pitchFamily="18" charset="0"/>
                          <a:cs typeface="Arial" panose="020B0604020202020204" pitchFamily="34" charset="0"/>
                        </a:rPr>
                        <a:t>There was a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4.5% increase in visits </a:t>
                      </a:r>
                      <a:r>
                        <a:rPr lang="en-GB" sz="1200" dirty="0">
                          <a:solidFill>
                            <a:srgbClr val="000000"/>
                          </a:solidFill>
                          <a:effectLst/>
                          <a:ea typeface="Times New Roman" panose="02020603050405020304" pitchFamily="18" charset="0"/>
                          <a:cs typeface="Arial" panose="020B0604020202020204" pitchFamily="34" charset="0"/>
                        </a:rPr>
                        <a:t>to stores, as shoppers continue to shop around for the cheapest prices.  This increase has however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slowed</a:t>
                      </a:r>
                      <a:r>
                        <a:rPr lang="en-GB" sz="1200" dirty="0">
                          <a:solidFill>
                            <a:srgbClr val="000000"/>
                          </a:solidFill>
                          <a:effectLst/>
                          <a:ea typeface="Times New Roman" panose="02020603050405020304" pitchFamily="18" charset="0"/>
                          <a:cs typeface="Arial" panose="020B0604020202020204" pitchFamily="34" charset="0"/>
                        </a:rPr>
                        <a:t> from +7.1% last month, which may indicate the various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price matching </a:t>
                      </a:r>
                      <a:r>
                        <a:rPr lang="en-GB" sz="1200" dirty="0">
                          <a:solidFill>
                            <a:srgbClr val="000000"/>
                          </a:solidFill>
                          <a:effectLst/>
                          <a:ea typeface="Times New Roman" panose="02020603050405020304" pitchFamily="18" charset="0"/>
                          <a:cs typeface="Arial" panose="020B0604020202020204" pitchFamily="34" charset="0"/>
                        </a:rPr>
                        <a:t>and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price lock</a:t>
                      </a:r>
                      <a:r>
                        <a:rPr lang="en-GB" sz="1200" dirty="0">
                          <a:solidFill>
                            <a:srgbClr val="000000"/>
                          </a:solidFill>
                          <a:effectLst/>
                          <a:ea typeface="Times New Roman" panose="02020603050405020304" pitchFamily="18" charset="0"/>
                          <a:cs typeface="Arial" panose="020B0604020202020204" pitchFamily="34" charset="0"/>
                        </a:rPr>
                        <a:t> schemes may have started to </a:t>
                      </a:r>
                      <a:r>
                        <a:rPr lang="en-GB" sz="1200" b="1" i="1"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resonate</a:t>
                      </a:r>
                      <a:r>
                        <a:rPr lang="en-GB" sz="1200" dirty="0">
                          <a:solidFill>
                            <a:srgbClr val="000000"/>
                          </a:solidFill>
                          <a:effectLst/>
                          <a:ea typeface="Times New Roman" panose="02020603050405020304" pitchFamily="18" charset="0"/>
                          <a:cs typeface="Arial" panose="020B0604020202020204" pitchFamily="34" charset="0"/>
                        </a:rPr>
                        <a:t> with shoppers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effectLst/>
                        <a:ea typeface="Times New Roman" panose="02020603050405020304" pitchFamily="18" charset="0"/>
                        <a:cs typeface="Arial" panose="020B0604020202020204" pitchFamily="34" charset="0"/>
                      </a:endParaRPr>
                    </a:p>
                    <a:p>
                      <a:endParaRPr lang="en-GB" sz="1200"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rPr>
                        <a:t>M&amp;S continues to have momentum their topical and innovative ranges continue to inspire, helping to protect average basket size, which had the shallowest fall of all retailers.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mn-lt"/>
                          <a:ea typeface="Times New Roman" panose="02020603050405020304" pitchFamily="18" charset="0"/>
                        </a:rPr>
                        <a:t>Only Aldi and M&amp;S attracted a significant increase in shoppers and a modest increase in frequency which explains their sales growth,   Lidl won overall by attracting new shoppers and an increase in spend per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rPr>
                        <a:t>Easter Eggs sales hit a new record despite the shorter trading period. vs last year.  Just 31% of sales were sold during Easter week, which is down on 2018 when 40% of eggs were sold.   This trend reflects the availability issues shoppers are now facing and encourages forward purchasing to avoid disappointment. </a:t>
                      </a:r>
                      <a:endParaRPr lang="en-GB" dirty="0"/>
                    </a:p>
                  </a:txBody>
                  <a:tcPr>
                    <a:solidFill>
                      <a:schemeClr val="bg2">
                        <a:lumMod val="40000"/>
                        <a:lumOff val="60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601376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6">
            <a:extLst>
              <a:ext uri="{FF2B5EF4-FFF2-40B4-BE49-F238E27FC236}">
                <a16:creationId xmlns:a16="http://schemas.microsoft.com/office/drawing/2014/main" id="{97A44356-C123-227B-CE4C-E2CA89338299}"/>
              </a:ext>
            </a:extLst>
          </p:cNvPr>
          <p:cNvGraphicFramePr>
            <a:graphicFrameLocks noGrp="1"/>
          </p:cNvGraphicFramePr>
          <p:nvPr>
            <p:ph idx="1"/>
            <p:extLst>
              <p:ext uri="{D42A27DB-BD31-4B8C-83A1-F6EECF244321}">
                <p14:modId xmlns:p14="http://schemas.microsoft.com/office/powerpoint/2010/main" val="1208301976"/>
              </p:ext>
            </p:extLst>
          </p:nvPr>
        </p:nvGraphicFramePr>
        <p:xfrm>
          <a:off x="4462528" y="1678076"/>
          <a:ext cx="7429524" cy="3872716"/>
        </p:xfrm>
        <a:graphic>
          <a:graphicData uri="http://schemas.openxmlformats.org/drawingml/2006/table">
            <a:tbl>
              <a:tblPr firstRow="1" bandRow="1">
                <a:tableStyleId>{5C22544A-7EE6-4342-B048-85BDC9FD1C3A}</a:tableStyleId>
              </a:tblPr>
              <a:tblGrid>
                <a:gridCol w="3714762">
                  <a:extLst>
                    <a:ext uri="{9D8B030D-6E8A-4147-A177-3AD203B41FA5}">
                      <a16:colId xmlns:a16="http://schemas.microsoft.com/office/drawing/2014/main" val="606967852"/>
                    </a:ext>
                  </a:extLst>
                </a:gridCol>
                <a:gridCol w="3714762">
                  <a:extLst>
                    <a:ext uri="{9D8B030D-6E8A-4147-A177-3AD203B41FA5}">
                      <a16:colId xmlns:a16="http://schemas.microsoft.com/office/drawing/2014/main" val="3671668098"/>
                    </a:ext>
                  </a:extLst>
                </a:gridCol>
              </a:tblGrid>
              <a:tr h="1936358">
                <a:tc>
                  <a:txBody>
                    <a:bodyPr/>
                    <a:lstStyle/>
                    <a:p>
                      <a:endParaRPr lang="en-GB" dirty="0"/>
                    </a:p>
                  </a:txBody>
                  <a:tcPr>
                    <a:solidFill>
                      <a:schemeClr val="accent1">
                        <a:lumMod val="20000"/>
                        <a:lumOff val="80000"/>
                      </a:schemeClr>
                    </a:solidFill>
                  </a:tcPr>
                </a:tc>
                <a:tc>
                  <a:txBody>
                    <a:bodyPr/>
                    <a:lstStyle/>
                    <a:p>
                      <a:endParaRPr lang="en-GB" dirty="0">
                        <a:solidFill>
                          <a:schemeClr val="accent1">
                            <a:lumMod val="40000"/>
                            <a:lumOff val="60000"/>
                          </a:schemeClr>
                        </a:solidFill>
                      </a:endParaRPr>
                    </a:p>
                  </a:txBody>
                  <a:tcPr>
                    <a:solidFill>
                      <a:schemeClr val="bg2"/>
                    </a:solidFill>
                  </a:tcPr>
                </a:tc>
                <a:extLst>
                  <a:ext uri="{0D108BD9-81ED-4DB2-BD59-A6C34878D82A}">
                    <a16:rowId xmlns:a16="http://schemas.microsoft.com/office/drawing/2014/main" val="470358377"/>
                  </a:ext>
                </a:extLst>
              </a:tr>
              <a:tr h="1936358">
                <a:tc>
                  <a:txBody>
                    <a:bodyPr/>
                    <a:lstStyle/>
                    <a:p>
                      <a:endParaRPr lang="en-GB" dirty="0"/>
                    </a:p>
                  </a:txBody>
                  <a:tcPr>
                    <a:solidFill>
                      <a:schemeClr val="bg1">
                        <a:lumMod val="50000"/>
                      </a:schemeClr>
                    </a:solidFill>
                  </a:tcPr>
                </a:tc>
                <a:tc>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1308050722"/>
                  </a:ext>
                </a:extLst>
              </a:tr>
            </a:tbl>
          </a:graphicData>
        </a:graphic>
      </p:graphicFrame>
      <p:sp>
        <p:nvSpPr>
          <p:cNvPr id="2" name="Slide Number Placeholder 1">
            <a:extLst>
              <a:ext uri="{FF2B5EF4-FFF2-40B4-BE49-F238E27FC236}">
                <a16:creationId xmlns:a16="http://schemas.microsoft.com/office/drawing/2014/main" id="{CDAB742E-218C-2BBD-16C7-5C984E899A4E}"/>
              </a:ext>
            </a:extLst>
          </p:cNvPr>
          <p:cNvSpPr>
            <a:spLocks noGrp="1"/>
          </p:cNvSpPr>
          <p:nvPr>
            <p:ph type="sldNum" sz="quarter" idx="12"/>
          </p:nvPr>
        </p:nvSpPr>
        <p:spPr/>
        <p:txBody>
          <a:bodyPr/>
          <a:lstStyle/>
          <a:p>
            <a:fld id="{403EF4E2-7A7A-0548-85F1-5479B7C9E1B2}" type="slidenum">
              <a:rPr lang="en-US" smtClean="0"/>
              <a:t>40</a:t>
            </a:fld>
            <a:endParaRPr lang="en-US" dirty="0"/>
          </a:p>
        </p:txBody>
      </p:sp>
      <p:sp>
        <p:nvSpPr>
          <p:cNvPr id="12" name="Title 11">
            <a:extLst>
              <a:ext uri="{FF2B5EF4-FFF2-40B4-BE49-F238E27FC236}">
                <a16:creationId xmlns:a16="http://schemas.microsoft.com/office/drawing/2014/main" id="{945578C5-0939-8EC0-3D15-FB8D50F132F6}"/>
              </a:ext>
            </a:extLst>
          </p:cNvPr>
          <p:cNvSpPr>
            <a:spLocks noGrp="1"/>
          </p:cNvSpPr>
          <p:nvPr>
            <p:ph type="ctrTitle"/>
          </p:nvPr>
        </p:nvSpPr>
        <p:spPr>
          <a:xfrm>
            <a:off x="346514" y="3358889"/>
            <a:ext cx="3503952" cy="2390972"/>
          </a:xfrm>
        </p:spPr>
        <p:txBody>
          <a:bodyPr/>
          <a:lstStyle/>
          <a:p>
            <a:r>
              <a:rPr lang="en-GB" sz="2400" b="0" dirty="0">
                <a:latin typeface="Georgia" panose="02040502050405020303" pitchFamily="18" charset="0"/>
              </a:rPr>
              <a:t>Shoppers continue to </a:t>
            </a:r>
            <a:r>
              <a:rPr lang="en-GB" sz="2400" i="1" dirty="0">
                <a:latin typeface="Georgia" panose="02040502050405020303" pitchFamily="18" charset="0"/>
              </a:rPr>
              <a:t>buy less across all channels</a:t>
            </a:r>
            <a:r>
              <a:rPr lang="en-GB" sz="2400" b="0" dirty="0">
                <a:latin typeface="Georgia" panose="02040502050405020303" pitchFamily="18" charset="0"/>
              </a:rPr>
              <a:t>, to mitigate the impact, retailers need to attract </a:t>
            </a:r>
            <a:r>
              <a:rPr lang="en-GB" sz="2400" i="1" dirty="0">
                <a:latin typeface="Georgia" panose="02040502050405020303" pitchFamily="18" charset="0"/>
              </a:rPr>
              <a:t>more shoppers </a:t>
            </a:r>
            <a:r>
              <a:rPr lang="en-GB" sz="2400" b="0" dirty="0">
                <a:latin typeface="Georgia" panose="02040502050405020303" pitchFamily="18" charset="0"/>
              </a:rPr>
              <a:t>and </a:t>
            </a:r>
            <a:r>
              <a:rPr lang="en-GB" sz="2400" i="1" dirty="0">
                <a:latin typeface="Georgia" panose="02040502050405020303" pitchFamily="18" charset="0"/>
              </a:rPr>
              <a:t>more visits</a:t>
            </a:r>
            <a:r>
              <a:rPr lang="en-GB" sz="2400" b="0" dirty="0">
                <a:latin typeface="Georgia" panose="02040502050405020303" pitchFamily="18" charset="0"/>
              </a:rPr>
              <a:t>.</a:t>
            </a:r>
            <a:br>
              <a:rPr lang="en-GB" sz="2400" b="0" dirty="0">
                <a:latin typeface="Georgia" panose="02040502050405020303" pitchFamily="18" charset="0"/>
              </a:rPr>
            </a:br>
            <a:br>
              <a:rPr lang="en-GB" sz="2400" b="0" dirty="0">
                <a:latin typeface="Georgia" panose="02040502050405020303" pitchFamily="18" charset="0"/>
              </a:rPr>
            </a:br>
            <a:r>
              <a:rPr lang="en-GB" sz="2400" i="1" dirty="0">
                <a:latin typeface="Georgia" panose="02040502050405020303" pitchFamily="18" charset="0"/>
              </a:rPr>
              <a:t>No retailers, </a:t>
            </a:r>
            <a:r>
              <a:rPr lang="en-GB" sz="2400" b="0" dirty="0">
                <a:latin typeface="Georgia" panose="02040502050405020303" pitchFamily="18" charset="0"/>
              </a:rPr>
              <a:t>this month, achieved</a:t>
            </a:r>
            <a:r>
              <a:rPr lang="en-GB" sz="2400" dirty="0">
                <a:latin typeface="Georgia" panose="02040502050405020303" pitchFamily="18" charset="0"/>
              </a:rPr>
              <a:t> </a:t>
            </a:r>
            <a:r>
              <a:rPr lang="en-GB" sz="2400" i="1" dirty="0">
                <a:latin typeface="Georgia" panose="02040502050405020303" pitchFamily="18" charset="0"/>
              </a:rPr>
              <a:t>sizeable </a:t>
            </a:r>
            <a:r>
              <a:rPr lang="en-GB" sz="2400" b="0" dirty="0">
                <a:latin typeface="Georgia" panose="02040502050405020303" pitchFamily="18" charset="0"/>
              </a:rPr>
              <a:t>growth on both metrics.</a:t>
            </a:r>
            <a:br>
              <a:rPr lang="en-GB" sz="2400" b="0" dirty="0">
                <a:latin typeface="Georgia" panose="02040502050405020303" pitchFamily="18" charset="0"/>
              </a:rPr>
            </a:br>
            <a:endParaRPr lang="en-GB" sz="2400" b="0" dirty="0">
              <a:latin typeface="Georgia" panose="02040502050405020303" pitchFamily="18" charset="0"/>
            </a:endParaRPr>
          </a:p>
        </p:txBody>
      </p:sp>
      <p:sp>
        <p:nvSpPr>
          <p:cNvPr id="15" name="Text Placeholder 14">
            <a:extLst>
              <a:ext uri="{FF2B5EF4-FFF2-40B4-BE49-F238E27FC236}">
                <a16:creationId xmlns:a16="http://schemas.microsoft.com/office/drawing/2014/main" id="{9CD3D6CC-1EB3-7AB4-2E97-BBB43C327F28}"/>
              </a:ext>
            </a:extLst>
          </p:cNvPr>
          <p:cNvSpPr>
            <a:spLocks noGrp="1"/>
          </p:cNvSpPr>
          <p:nvPr>
            <p:ph type="body" sz="quarter" idx="14"/>
          </p:nvPr>
        </p:nvSpPr>
        <p:spPr/>
        <p:txBody>
          <a:bodyPr/>
          <a:lstStyle/>
          <a:p>
            <a:r>
              <a:rPr lang="en-GB" dirty="0"/>
              <a:t>Source:  NIQ Homescan FMCG 4w/e 22</a:t>
            </a:r>
            <a:r>
              <a:rPr lang="en-GB" baseline="30000" dirty="0"/>
              <a:t>nd</a:t>
            </a:r>
            <a:r>
              <a:rPr lang="en-GB" dirty="0"/>
              <a:t> April 2023</a:t>
            </a:r>
          </a:p>
        </p:txBody>
      </p:sp>
      <p:graphicFrame>
        <p:nvGraphicFramePr>
          <p:cNvPr id="26" name="Chart 25">
            <a:extLst>
              <a:ext uri="{FF2B5EF4-FFF2-40B4-BE49-F238E27FC236}">
                <a16:creationId xmlns:a16="http://schemas.microsoft.com/office/drawing/2014/main" id="{36731D6D-6062-6D7D-835A-3EF5F1953E16}"/>
              </a:ext>
            </a:extLst>
          </p:cNvPr>
          <p:cNvGraphicFramePr/>
          <p:nvPr>
            <p:extLst>
              <p:ext uri="{D42A27DB-BD31-4B8C-83A1-F6EECF244321}">
                <p14:modId xmlns:p14="http://schemas.microsoft.com/office/powerpoint/2010/main" val="3086912147"/>
              </p:ext>
            </p:extLst>
          </p:nvPr>
        </p:nvGraphicFramePr>
        <p:xfrm>
          <a:off x="8296140" y="3610376"/>
          <a:ext cx="3354946" cy="1854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34FCDB-8C23-9D60-5D16-2B88665805FC}"/>
              </a:ext>
            </a:extLst>
          </p:cNvPr>
          <p:cNvGraphicFramePr/>
          <p:nvPr>
            <p:extLst>
              <p:ext uri="{D42A27DB-BD31-4B8C-83A1-F6EECF244321}">
                <p14:modId xmlns:p14="http://schemas.microsoft.com/office/powerpoint/2010/main" val="979442245"/>
              </p:ext>
            </p:extLst>
          </p:nvPr>
        </p:nvGraphicFramePr>
        <p:xfrm>
          <a:off x="8315458" y="1680692"/>
          <a:ext cx="3354946" cy="1854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69A14315-8CD4-CC52-8C98-9D767D4CB24E}"/>
              </a:ext>
            </a:extLst>
          </p:cNvPr>
          <p:cNvGraphicFramePr/>
          <p:nvPr>
            <p:extLst>
              <p:ext uri="{D42A27DB-BD31-4B8C-83A1-F6EECF244321}">
                <p14:modId xmlns:p14="http://schemas.microsoft.com/office/powerpoint/2010/main" val="1285577449"/>
              </p:ext>
            </p:extLst>
          </p:nvPr>
        </p:nvGraphicFramePr>
        <p:xfrm>
          <a:off x="4481848" y="1680692"/>
          <a:ext cx="3354946" cy="18545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1DEBE32D-AD0C-A0EC-E62E-E20DFF96C991}"/>
              </a:ext>
            </a:extLst>
          </p:cNvPr>
          <p:cNvGraphicFramePr/>
          <p:nvPr>
            <p:extLst>
              <p:ext uri="{D42A27DB-BD31-4B8C-83A1-F6EECF244321}">
                <p14:modId xmlns:p14="http://schemas.microsoft.com/office/powerpoint/2010/main" val="2917361787"/>
              </p:ext>
            </p:extLst>
          </p:nvPr>
        </p:nvGraphicFramePr>
        <p:xfrm>
          <a:off x="4602051" y="3623255"/>
          <a:ext cx="3354946" cy="1854559"/>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14CDF05A-F1C1-4D54-6378-CB1F93E6EA33}"/>
              </a:ext>
            </a:extLst>
          </p:cNvPr>
          <p:cNvSpPr txBox="1"/>
          <p:nvPr/>
        </p:nvSpPr>
        <p:spPr>
          <a:xfrm>
            <a:off x="4494727" y="1680693"/>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Shoppers</a:t>
            </a:r>
          </a:p>
        </p:txBody>
      </p:sp>
      <p:sp>
        <p:nvSpPr>
          <p:cNvPr id="22" name="TextBox 21">
            <a:extLst>
              <a:ext uri="{FF2B5EF4-FFF2-40B4-BE49-F238E27FC236}">
                <a16:creationId xmlns:a16="http://schemas.microsoft.com/office/drawing/2014/main" id="{75B198FA-ECC7-3890-747D-4267F22A1DA0}"/>
              </a:ext>
            </a:extLst>
          </p:cNvPr>
          <p:cNvSpPr txBox="1"/>
          <p:nvPr/>
        </p:nvSpPr>
        <p:spPr>
          <a:xfrm>
            <a:off x="8205987" y="1680693"/>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Spend (£ per buyer)</a:t>
            </a:r>
          </a:p>
        </p:txBody>
      </p:sp>
      <p:sp>
        <p:nvSpPr>
          <p:cNvPr id="27" name="TextBox 26">
            <a:extLst>
              <a:ext uri="{FF2B5EF4-FFF2-40B4-BE49-F238E27FC236}">
                <a16:creationId xmlns:a16="http://schemas.microsoft.com/office/drawing/2014/main" id="{274363F3-B397-DA3E-1637-9ACED88270A5}"/>
              </a:ext>
            </a:extLst>
          </p:cNvPr>
          <p:cNvSpPr txBox="1"/>
          <p:nvPr/>
        </p:nvSpPr>
        <p:spPr>
          <a:xfrm>
            <a:off x="8205987" y="3694091"/>
            <a:ext cx="1712890" cy="251138"/>
          </a:xfrm>
          <a:prstGeom prst="rect">
            <a:avLst/>
          </a:prstGeom>
          <a:noFill/>
        </p:spPr>
        <p:txBody>
          <a:bodyPr wrap="none" lIns="0" rIns="0" rtlCol="0">
            <a:noAutofit/>
          </a:bodyPr>
          <a:lstStyle/>
          <a:p>
            <a:pPr algn="l">
              <a:spcAft>
                <a:spcPts val="600"/>
              </a:spcAft>
            </a:pPr>
            <a:r>
              <a:rPr lang="en-GB" sz="1400" dirty="0">
                <a:solidFill>
                  <a:schemeClr val="tx1">
                    <a:lumMod val="50000"/>
                  </a:schemeClr>
                </a:solidFill>
              </a:rPr>
              <a:t>Trips (occasions per buyer)</a:t>
            </a:r>
          </a:p>
        </p:txBody>
      </p:sp>
      <p:sp>
        <p:nvSpPr>
          <p:cNvPr id="28" name="TextBox 27">
            <a:extLst>
              <a:ext uri="{FF2B5EF4-FFF2-40B4-BE49-F238E27FC236}">
                <a16:creationId xmlns:a16="http://schemas.microsoft.com/office/drawing/2014/main" id="{6321EA44-CF47-E0F5-4CEA-8FAA91DC5621}"/>
              </a:ext>
            </a:extLst>
          </p:cNvPr>
          <p:cNvSpPr txBox="1"/>
          <p:nvPr/>
        </p:nvSpPr>
        <p:spPr>
          <a:xfrm>
            <a:off x="4451752" y="1185925"/>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Shopper metrics by channel</a:t>
            </a:r>
          </a:p>
          <a:p>
            <a:pPr>
              <a:buSzPts val="1100"/>
            </a:pPr>
            <a:r>
              <a:rPr lang="en-US" sz="1200" i="1" dirty="0">
                <a:latin typeface="Arial" panose="020B0604020202020204" pitchFamily="34" charset="0"/>
                <a:cs typeface="Arial" panose="020B0604020202020204" pitchFamily="34" charset="0"/>
              </a:rPr>
              <a:t>Latest 4 weeks g</a:t>
            </a:r>
            <a:r>
              <a:rPr lang="en-US" sz="1200" i="1" dirty="0">
                <a:solidFill>
                  <a:schemeClr val="tx1"/>
                </a:solidFill>
                <a:latin typeface="Arial" panose="020B0604020202020204" pitchFamily="34" charset="0"/>
                <a:cs typeface="Arial" panose="020B0604020202020204" pitchFamily="34" charset="0"/>
              </a:rPr>
              <a:t>rowth vs LY</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5" name="TextBox 24">
            <a:extLst>
              <a:ext uri="{FF2B5EF4-FFF2-40B4-BE49-F238E27FC236}">
                <a16:creationId xmlns:a16="http://schemas.microsoft.com/office/drawing/2014/main" id="{9000EA05-1CC0-7527-D6F4-DDE752BD422C}"/>
              </a:ext>
            </a:extLst>
          </p:cNvPr>
          <p:cNvSpPr txBox="1"/>
          <p:nvPr/>
        </p:nvSpPr>
        <p:spPr>
          <a:xfrm>
            <a:off x="4494727" y="3655454"/>
            <a:ext cx="1712890" cy="251138"/>
          </a:xfrm>
          <a:prstGeom prst="rect">
            <a:avLst/>
          </a:prstGeom>
          <a:noFill/>
        </p:spPr>
        <p:txBody>
          <a:bodyPr wrap="none" lIns="0" rIns="0" rtlCol="0">
            <a:noAutofit/>
          </a:bodyPr>
          <a:lstStyle/>
          <a:p>
            <a:pPr algn="l">
              <a:spcAft>
                <a:spcPts val="600"/>
              </a:spcAft>
            </a:pPr>
            <a:r>
              <a:rPr lang="en-GB" sz="1400" dirty="0">
                <a:solidFill>
                  <a:schemeClr val="bg1"/>
                </a:solidFill>
              </a:rPr>
              <a:t>Volume (units per buyer)</a:t>
            </a:r>
          </a:p>
        </p:txBody>
      </p:sp>
    </p:spTree>
    <p:extLst>
      <p:ext uri="{BB962C8B-B14F-4D97-AF65-F5344CB8AC3E}">
        <p14:creationId xmlns:p14="http://schemas.microsoft.com/office/powerpoint/2010/main" val="165511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C96-8660-4602-D9A8-DB8CD063C851}"/>
              </a:ext>
            </a:extLst>
          </p:cNvPr>
          <p:cNvSpPr>
            <a:spLocks noGrp="1"/>
          </p:cNvSpPr>
          <p:nvPr>
            <p:ph type="ctrTitle"/>
          </p:nvPr>
        </p:nvSpPr>
        <p:spPr>
          <a:xfrm>
            <a:off x="288559" y="1671355"/>
            <a:ext cx="5023670" cy="1757645"/>
          </a:xfrm>
        </p:spPr>
        <p:txBody>
          <a:bodyPr/>
          <a:lstStyle/>
          <a:p>
            <a:r>
              <a:rPr lang="en-US" dirty="0"/>
              <a:t>Easter Special</a:t>
            </a:r>
            <a:endParaRPr lang="en-US" sz="5000" dirty="0">
              <a:solidFill>
                <a:schemeClr val="accent2"/>
              </a:solidFill>
            </a:endParaRPr>
          </a:p>
        </p:txBody>
      </p:sp>
      <p:sp>
        <p:nvSpPr>
          <p:cNvPr id="3" name="Subtitle 1">
            <a:extLst>
              <a:ext uri="{FF2B5EF4-FFF2-40B4-BE49-F238E27FC236}">
                <a16:creationId xmlns:a16="http://schemas.microsoft.com/office/drawing/2014/main" id="{EF1E8475-D7AC-A944-1575-088B8B8849A7}"/>
              </a:ext>
            </a:extLst>
          </p:cNvPr>
          <p:cNvSpPr>
            <a:spLocks noGrp="1"/>
          </p:cNvSpPr>
          <p:nvPr>
            <p:ph type="subTitle" idx="1"/>
          </p:nvPr>
        </p:nvSpPr>
        <p:spPr>
          <a:xfrm>
            <a:off x="373868" y="6016115"/>
            <a:ext cx="8159100" cy="184800"/>
          </a:xfrm>
        </p:spPr>
        <p:txBody>
          <a:bodyPr/>
          <a:lstStyle/>
          <a:p>
            <a:pPr marL="114300">
              <a:spcBef>
                <a:spcPct val="0"/>
              </a:spcBef>
            </a:pPr>
            <a:r>
              <a:rPr lang="en-GB" altLang="en-US" sz="700" dirty="0"/>
              <a:t>Source:  NIQ Scantrack  2week ending 15</a:t>
            </a:r>
            <a:r>
              <a:rPr lang="en-GB" altLang="en-US" sz="700" baseline="30000" dirty="0"/>
              <a:t>h</a:t>
            </a:r>
            <a:r>
              <a:rPr lang="en-GB" altLang="en-US" sz="700" dirty="0"/>
              <a:t> April 2023 vs 23</a:t>
            </a:r>
            <a:r>
              <a:rPr lang="en-GB" altLang="en-US" sz="700" baseline="30000" dirty="0"/>
              <a:t>rd</a:t>
            </a:r>
            <a:r>
              <a:rPr lang="en-GB" altLang="en-US" sz="700" dirty="0"/>
              <a:t> April 2022</a:t>
            </a:r>
          </a:p>
          <a:p>
            <a:pPr marL="114300">
              <a:spcBef>
                <a:spcPct val="0"/>
              </a:spcBef>
            </a:pPr>
            <a:r>
              <a:rPr lang="en-GB" altLang="en-US" sz="700" dirty="0"/>
              <a:t>Homescan SOTN Survey Feb 2021</a:t>
            </a:r>
            <a:endParaRPr lang="en-PH" dirty="0"/>
          </a:p>
        </p:txBody>
      </p:sp>
      <p:sp>
        <p:nvSpPr>
          <p:cNvPr id="4" name="Slide Number Placeholder 3">
            <a:extLst>
              <a:ext uri="{FF2B5EF4-FFF2-40B4-BE49-F238E27FC236}">
                <a16:creationId xmlns:a16="http://schemas.microsoft.com/office/drawing/2014/main" id="{4F17E509-BDA7-0A93-8495-E47D7FEF06CE}"/>
              </a:ext>
            </a:extLst>
          </p:cNvPr>
          <p:cNvSpPr>
            <a:spLocks noGrp="1"/>
          </p:cNvSpPr>
          <p:nvPr>
            <p:ph type="sldNum" sz="quarter" idx="4"/>
          </p:nvPr>
        </p:nvSpPr>
        <p:spPr/>
        <p:txBody>
          <a:bodyPr/>
          <a:lstStyle/>
          <a:p>
            <a:fld id="{403EF4E2-7A7A-0548-85F1-5479B7C9E1B2}" type="slidenum">
              <a:rPr lang="en-US" smtClean="0"/>
              <a:pPr/>
              <a:t>41</a:t>
            </a:fld>
            <a:endParaRPr lang="en-US" dirty="0"/>
          </a:p>
        </p:txBody>
      </p:sp>
      <p:sp>
        <p:nvSpPr>
          <p:cNvPr id="5" name="Text Placeholder 3">
            <a:extLst>
              <a:ext uri="{FF2B5EF4-FFF2-40B4-BE49-F238E27FC236}">
                <a16:creationId xmlns:a16="http://schemas.microsoft.com/office/drawing/2014/main" id="{7F9D7DD4-61A0-F7F1-4ACC-9980D459F32A}"/>
              </a:ext>
            </a:extLst>
          </p:cNvPr>
          <p:cNvSpPr txBox="1">
            <a:spLocks/>
          </p:cNvSpPr>
          <p:nvPr/>
        </p:nvSpPr>
        <p:spPr>
          <a:xfrm>
            <a:off x="373868" y="5075747"/>
            <a:ext cx="7560840" cy="533399"/>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114300">
              <a:spcBef>
                <a:spcPct val="0"/>
              </a:spcBef>
            </a:pPr>
            <a:r>
              <a:rPr lang="en-GB" altLang="en-US" sz="800" dirty="0">
                <a:solidFill>
                  <a:schemeClr val="bg1"/>
                </a:solidFill>
                <a:latin typeface="+mn-lt"/>
              </a:rPr>
              <a:t>Easter Day 2022 was on Sunday 27</a:t>
            </a:r>
            <a:r>
              <a:rPr lang="en-GB" altLang="en-US" sz="800" baseline="30000" dirty="0">
                <a:solidFill>
                  <a:schemeClr val="bg1"/>
                </a:solidFill>
                <a:latin typeface="+mn-lt"/>
              </a:rPr>
              <a:t>th</a:t>
            </a:r>
            <a:r>
              <a:rPr lang="en-GB" altLang="en-US" sz="800" dirty="0">
                <a:solidFill>
                  <a:schemeClr val="bg1"/>
                </a:solidFill>
                <a:latin typeface="+mn-lt"/>
              </a:rPr>
              <a:t> March</a:t>
            </a:r>
          </a:p>
          <a:p>
            <a:pPr marL="114300">
              <a:spcBef>
                <a:spcPct val="0"/>
              </a:spcBef>
            </a:pPr>
            <a:r>
              <a:rPr lang="en-GB" altLang="en-US" sz="800" dirty="0">
                <a:solidFill>
                  <a:schemeClr val="bg1"/>
                </a:solidFill>
                <a:latin typeface="+mn-lt"/>
              </a:rPr>
              <a:t>Easter Day 2023 was on Sunday 9</a:t>
            </a:r>
            <a:r>
              <a:rPr lang="en-GB" altLang="en-US" sz="800" baseline="30000" dirty="0">
                <a:solidFill>
                  <a:schemeClr val="bg1"/>
                </a:solidFill>
                <a:latin typeface="+mn-lt"/>
              </a:rPr>
              <a:t>th</a:t>
            </a:r>
            <a:r>
              <a:rPr lang="en-GB" altLang="en-US" sz="800" dirty="0">
                <a:solidFill>
                  <a:schemeClr val="bg1"/>
                </a:solidFill>
                <a:latin typeface="+mn-lt"/>
              </a:rPr>
              <a:t> April</a:t>
            </a:r>
          </a:p>
        </p:txBody>
      </p:sp>
    </p:spTree>
    <p:extLst>
      <p:ext uri="{BB962C8B-B14F-4D97-AF65-F5344CB8AC3E}">
        <p14:creationId xmlns:p14="http://schemas.microsoft.com/office/powerpoint/2010/main" val="1140511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42</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179087" y="3429723"/>
            <a:ext cx="3503952" cy="2390972"/>
          </a:xfrm>
        </p:spPr>
        <p:txBody>
          <a:bodyPr/>
          <a:lstStyle/>
          <a:p>
            <a:r>
              <a:rPr lang="en-GB" sz="2000" dirty="0">
                <a:latin typeface="Montserrat" panose="00000500000000000000" pitchFamily="2" charset="0"/>
                <a:ea typeface="Montserrat"/>
                <a:cs typeface="Montserrat"/>
                <a:sym typeface="Montserrat"/>
              </a:rPr>
              <a:t>With rocketing </a:t>
            </a:r>
            <a:r>
              <a:rPr lang="en-GB" sz="2000" dirty="0">
                <a:solidFill>
                  <a:schemeClr val="accent1"/>
                </a:solidFill>
                <a:latin typeface="Montserrat" panose="00000500000000000000" pitchFamily="2" charset="0"/>
                <a:ea typeface="Montserrat"/>
                <a:cs typeface="Montserrat"/>
                <a:sym typeface="Montserrat"/>
              </a:rPr>
              <a:t>food inflation~</a:t>
            </a:r>
            <a:r>
              <a:rPr lang="en-GB" sz="2000" dirty="0">
                <a:latin typeface="Montserrat" panose="00000500000000000000" pitchFamily="2" charset="0"/>
                <a:ea typeface="Montserrat"/>
                <a:cs typeface="Montserrat"/>
                <a:sym typeface="Montserrat"/>
              </a:rPr>
              <a:t> shoppers did spend more this Easter.</a:t>
            </a:r>
            <a:br>
              <a:rPr lang="en-GB" sz="2000" dirty="0">
                <a:latin typeface="Montserrat" panose="00000500000000000000" pitchFamily="2" charset="0"/>
                <a:ea typeface="Montserrat"/>
                <a:cs typeface="Montserrat"/>
                <a:sym typeface="Montserrat"/>
              </a:rPr>
            </a:br>
            <a:br>
              <a:rPr lang="en-GB" sz="2000" dirty="0">
                <a:latin typeface="Montserrat" panose="00000500000000000000" pitchFamily="2" charset="0"/>
                <a:ea typeface="Montserrat"/>
                <a:cs typeface="Montserrat"/>
                <a:sym typeface="Montserrat"/>
              </a:rPr>
            </a:br>
            <a:r>
              <a:rPr lang="en-GB" sz="2000" dirty="0">
                <a:latin typeface="Montserrat" panose="00000500000000000000" pitchFamily="2" charset="0"/>
                <a:ea typeface="Montserrat"/>
                <a:cs typeface="Montserrat"/>
                <a:sym typeface="Montserrat"/>
              </a:rPr>
              <a:t>Shoppers did </a:t>
            </a:r>
            <a:r>
              <a:rPr lang="en-GB" sz="2000" dirty="0">
                <a:solidFill>
                  <a:schemeClr val="accent1"/>
                </a:solidFill>
                <a:latin typeface="Montserrat" panose="00000500000000000000" pitchFamily="2" charset="0"/>
                <a:ea typeface="Montserrat"/>
                <a:cs typeface="Montserrat"/>
                <a:sym typeface="Montserrat"/>
              </a:rPr>
              <a:t>trim spend</a:t>
            </a:r>
            <a:r>
              <a:rPr lang="en-GB" sz="2000" dirty="0">
                <a:latin typeface="Montserrat" panose="00000500000000000000" pitchFamily="2" charset="0"/>
                <a:ea typeface="Montserrat"/>
                <a:cs typeface="Montserrat"/>
                <a:sym typeface="Montserrat"/>
              </a:rPr>
              <a:t> by </a:t>
            </a:r>
            <a:r>
              <a:rPr lang="en-GB" sz="2000" dirty="0">
                <a:solidFill>
                  <a:schemeClr val="accent1"/>
                </a:solidFill>
                <a:latin typeface="Montserrat" panose="00000500000000000000" pitchFamily="2" charset="0"/>
                <a:ea typeface="Montserrat"/>
                <a:cs typeface="Montserrat"/>
                <a:sym typeface="Montserrat"/>
              </a:rPr>
              <a:t>eating out less</a:t>
            </a:r>
            <a:r>
              <a:rPr lang="en-GB" sz="2000" dirty="0">
                <a:latin typeface="Montserrat" panose="00000500000000000000" pitchFamily="2" charset="0"/>
                <a:ea typeface="Montserrat"/>
                <a:cs typeface="Montserrat"/>
                <a:sym typeface="Montserrat"/>
              </a:rPr>
              <a:t>, </a:t>
            </a:r>
            <a:r>
              <a:rPr lang="en-GB" sz="2000" dirty="0">
                <a:solidFill>
                  <a:schemeClr val="accent1"/>
                </a:solidFill>
                <a:latin typeface="Montserrat" panose="00000500000000000000" pitchFamily="2" charset="0"/>
                <a:ea typeface="Montserrat"/>
                <a:cs typeface="Montserrat"/>
                <a:sym typeface="Montserrat"/>
              </a:rPr>
              <a:t>not hosting</a:t>
            </a:r>
            <a:r>
              <a:rPr lang="en-GB" sz="2000" dirty="0">
                <a:latin typeface="Montserrat" panose="00000500000000000000" pitchFamily="2" charset="0"/>
                <a:ea typeface="Montserrat"/>
                <a:cs typeface="Montserrat"/>
                <a:sym typeface="Montserrat"/>
              </a:rPr>
              <a:t> and/or </a:t>
            </a:r>
            <a:r>
              <a:rPr lang="en-GB" sz="2000" dirty="0">
                <a:solidFill>
                  <a:schemeClr val="accent1"/>
                </a:solidFill>
                <a:latin typeface="Montserrat" panose="00000500000000000000" pitchFamily="2" charset="0"/>
                <a:ea typeface="Montserrat"/>
                <a:cs typeface="Montserrat"/>
                <a:sym typeface="Montserrat"/>
              </a:rPr>
              <a:t>entertaining less</a:t>
            </a:r>
            <a:r>
              <a:rPr lang="en-GB" sz="2000" dirty="0">
                <a:latin typeface="Montserrat" panose="00000500000000000000" pitchFamily="2" charset="0"/>
                <a:ea typeface="Montserrat"/>
                <a:cs typeface="Montserrat"/>
                <a:sym typeface="Montserrat"/>
              </a:rPr>
              <a:t>.</a:t>
            </a:r>
            <a:br>
              <a:rPr lang="en-GB" sz="2000" dirty="0">
                <a:solidFill>
                  <a:schemeClr val="accent1"/>
                </a:solidFill>
                <a:latin typeface="Montserrat" panose="00000500000000000000" pitchFamily="2" charset="0"/>
                <a:ea typeface="Montserrat"/>
                <a:cs typeface="Montserrat"/>
                <a:sym typeface="Montserrat"/>
              </a:rPr>
            </a:br>
            <a:br>
              <a:rPr lang="en-GB" sz="2000" dirty="0">
                <a:solidFill>
                  <a:schemeClr val="accent1"/>
                </a:solidFill>
                <a:latin typeface="Montserrat" panose="00000500000000000000" pitchFamily="2" charset="0"/>
                <a:ea typeface="Montserrat"/>
                <a:cs typeface="Montserrat"/>
                <a:sym typeface="Montserrat"/>
              </a:rPr>
            </a:br>
            <a:r>
              <a:rPr lang="en-GB" sz="2000" dirty="0">
                <a:latin typeface="Montserrat" panose="00000500000000000000" pitchFamily="2" charset="0"/>
                <a:ea typeface="Montserrat"/>
                <a:cs typeface="Montserrat"/>
                <a:sym typeface="Montserrat"/>
              </a:rPr>
              <a:t>Shoppers also </a:t>
            </a:r>
            <a:r>
              <a:rPr lang="en-GB" sz="2000" dirty="0">
                <a:solidFill>
                  <a:schemeClr val="accent1"/>
                </a:solidFill>
                <a:latin typeface="Montserrat" panose="00000500000000000000" pitchFamily="2" charset="0"/>
                <a:ea typeface="Montserrat"/>
                <a:cs typeface="Montserrat"/>
                <a:sym typeface="Montserrat"/>
              </a:rPr>
              <a:t>spent time </a:t>
            </a:r>
            <a:r>
              <a:rPr lang="en-GB" sz="2000" dirty="0">
                <a:latin typeface="Montserrat" panose="00000500000000000000" pitchFamily="2" charset="0"/>
                <a:ea typeface="Montserrat"/>
                <a:cs typeface="Montserrat"/>
                <a:sym typeface="Montserrat"/>
              </a:rPr>
              <a:t>with families and friends, focusing more on </a:t>
            </a:r>
            <a:r>
              <a:rPr lang="en-GB" sz="2000" dirty="0">
                <a:solidFill>
                  <a:schemeClr val="accent1"/>
                </a:solidFill>
                <a:latin typeface="Montserrat" panose="00000500000000000000" pitchFamily="2" charset="0"/>
                <a:ea typeface="Montserrat"/>
                <a:cs typeface="Montserrat"/>
                <a:sym typeface="Montserrat"/>
              </a:rPr>
              <a:t>gifting</a:t>
            </a:r>
            <a:r>
              <a:rPr lang="en-GB" sz="2000" dirty="0">
                <a:latin typeface="Montserrat" panose="00000500000000000000" pitchFamily="2" charset="0"/>
                <a:ea typeface="Montserrat"/>
                <a:cs typeface="Montserrat"/>
                <a:sym typeface="Montserrat"/>
              </a:rPr>
              <a:t> and the </a:t>
            </a:r>
            <a:r>
              <a:rPr lang="en-GB" sz="2000" dirty="0">
                <a:solidFill>
                  <a:schemeClr val="accent1"/>
                </a:solidFill>
                <a:latin typeface="Montserrat" panose="00000500000000000000" pitchFamily="2" charset="0"/>
                <a:ea typeface="Montserrat"/>
                <a:cs typeface="Montserrat"/>
                <a:sym typeface="Montserrat"/>
              </a:rPr>
              <a:t>celebratory centre piece </a:t>
            </a:r>
            <a:r>
              <a:rPr lang="en-GB" sz="2000" dirty="0">
                <a:latin typeface="Montserrat" panose="00000500000000000000" pitchFamily="2" charset="0"/>
                <a:ea typeface="Montserrat"/>
                <a:cs typeface="Montserrat"/>
                <a:sym typeface="Montserrat"/>
              </a:rPr>
              <a:t>such as a Sunday Roast or Salmon. </a:t>
            </a:r>
            <a:endParaRPr lang="en-GB" sz="2000" dirty="0">
              <a:solidFill>
                <a:srgbClr val="000000"/>
              </a:solidFill>
              <a:latin typeface="Montserrat" panose="00000500000000000000" pitchFamily="2" charset="0"/>
              <a:ea typeface="Montserrat"/>
              <a:cs typeface="Montserrat"/>
              <a:sym typeface="Montserrat"/>
            </a:endParaRP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a:xfrm>
            <a:off x="4290932" y="6101237"/>
            <a:ext cx="7595265" cy="365125"/>
          </a:xfrm>
        </p:spPr>
        <p:txBody>
          <a:bodyPr/>
          <a:lstStyle/>
          <a:p>
            <a:r>
              <a:rPr lang="en-GB" dirty="0"/>
              <a:t>Source: NIQ Scantrack 2w/e 15Apr23 vs w/e 23Apr22 and *Homescan SOTN Survey Feb23</a:t>
            </a:r>
          </a:p>
          <a:p>
            <a:r>
              <a:rPr lang="en-GB" dirty="0"/>
              <a:t>*Most shops were closed on Easter Sunday and Online Retailers did not deliver</a:t>
            </a:r>
          </a:p>
          <a:p>
            <a:r>
              <a:rPr lang="en-GB" dirty="0"/>
              <a:t>~BRC-NIQ SPI March 2023 Food Inflation +15.0%</a:t>
            </a:r>
          </a:p>
        </p:txBody>
      </p:sp>
      <p:graphicFrame>
        <p:nvGraphicFramePr>
          <p:cNvPr id="5" name="Table 5">
            <a:extLst>
              <a:ext uri="{FF2B5EF4-FFF2-40B4-BE49-F238E27FC236}">
                <a16:creationId xmlns:a16="http://schemas.microsoft.com/office/drawing/2014/main" id="{7EB17AA3-B422-1404-6524-D72172CB0A87}"/>
              </a:ext>
            </a:extLst>
          </p:cNvPr>
          <p:cNvGraphicFramePr>
            <a:graphicFrameLocks noGrp="1"/>
          </p:cNvGraphicFramePr>
          <p:nvPr>
            <p:extLst>
              <p:ext uri="{D42A27DB-BD31-4B8C-83A1-F6EECF244321}">
                <p14:modId xmlns:p14="http://schemas.microsoft.com/office/powerpoint/2010/main" val="2741386286"/>
              </p:ext>
            </p:extLst>
          </p:nvPr>
        </p:nvGraphicFramePr>
        <p:xfrm>
          <a:off x="4366655" y="726104"/>
          <a:ext cx="7404636" cy="5075828"/>
        </p:xfrm>
        <a:graphic>
          <a:graphicData uri="http://schemas.openxmlformats.org/drawingml/2006/table">
            <a:tbl>
              <a:tblPr firstRow="1" bandRow="1">
                <a:tableStyleId>{5C22544A-7EE6-4342-B048-85BDC9FD1C3A}</a:tableStyleId>
              </a:tblPr>
              <a:tblGrid>
                <a:gridCol w="2468212">
                  <a:extLst>
                    <a:ext uri="{9D8B030D-6E8A-4147-A177-3AD203B41FA5}">
                      <a16:colId xmlns:a16="http://schemas.microsoft.com/office/drawing/2014/main" val="1559275370"/>
                    </a:ext>
                  </a:extLst>
                </a:gridCol>
                <a:gridCol w="2468212">
                  <a:extLst>
                    <a:ext uri="{9D8B030D-6E8A-4147-A177-3AD203B41FA5}">
                      <a16:colId xmlns:a16="http://schemas.microsoft.com/office/drawing/2014/main" val="3355011337"/>
                    </a:ext>
                  </a:extLst>
                </a:gridCol>
                <a:gridCol w="2468212">
                  <a:extLst>
                    <a:ext uri="{9D8B030D-6E8A-4147-A177-3AD203B41FA5}">
                      <a16:colId xmlns:a16="http://schemas.microsoft.com/office/drawing/2014/main" val="2728288147"/>
                    </a:ext>
                  </a:extLst>
                </a:gridCol>
              </a:tblGrid>
              <a:tr h="1910628">
                <a:tc>
                  <a:txBody>
                    <a:bodyPr/>
                    <a:lstStyle/>
                    <a:p>
                      <a:pPr>
                        <a:buClr>
                          <a:srgbClr val="000000"/>
                        </a:buClr>
                        <a:buSzPts val="1100"/>
                      </a:pPr>
                      <a:r>
                        <a:rPr lang="en" sz="1400" b="0" i="0" dirty="0">
                          <a:solidFill>
                            <a:schemeClr val="tx1"/>
                          </a:solidFill>
                          <a:latin typeface="+mn-lt"/>
                          <a:ea typeface="Montserrat"/>
                          <a:cs typeface="Montserrat"/>
                          <a:sym typeface="Montserrat"/>
                        </a:rPr>
                        <a:t>Households remained </a:t>
                      </a:r>
                      <a:r>
                        <a:rPr lang="en" sz="1400" b="1" i="0" dirty="0">
                          <a:solidFill>
                            <a:schemeClr val="tx1"/>
                          </a:solidFill>
                          <a:latin typeface="+mn-lt"/>
                          <a:ea typeface="Montserrat"/>
                          <a:cs typeface="Montserrat"/>
                          <a:sym typeface="Montserrat"/>
                        </a:rPr>
                        <a:t>determined to celebrate Easter</a:t>
                      </a:r>
                      <a:r>
                        <a:rPr lang="en" sz="1400" b="0" i="0" dirty="0">
                          <a:solidFill>
                            <a:schemeClr val="tx1"/>
                          </a:solidFill>
                          <a:latin typeface="+mn-lt"/>
                          <a:ea typeface="Montserrat"/>
                          <a:cs typeface="Montserrat"/>
                          <a:sym typeface="Montserrat"/>
                        </a:rPr>
                        <a:t>.</a:t>
                      </a:r>
                    </a:p>
                    <a:p>
                      <a:pPr>
                        <a:buClr>
                          <a:srgbClr val="000000"/>
                        </a:buClr>
                        <a:buSzPts val="1100"/>
                      </a:pPr>
                      <a:endParaRPr lang="en" sz="1400" b="0" i="0" dirty="0">
                        <a:solidFill>
                          <a:schemeClr val="tx1"/>
                        </a:solidFill>
                        <a:latin typeface="+mn-lt"/>
                        <a:ea typeface="Montserrat"/>
                        <a:cs typeface="Montserrat"/>
                        <a:sym typeface="Montserrat"/>
                      </a:endParaRPr>
                    </a:p>
                    <a:p>
                      <a:pPr>
                        <a:buClr>
                          <a:srgbClr val="000000"/>
                        </a:buClr>
                        <a:buSzPts val="1100"/>
                      </a:pPr>
                      <a:r>
                        <a:rPr lang="en" sz="1400" b="0" i="0" dirty="0">
                          <a:solidFill>
                            <a:schemeClr val="tx1"/>
                          </a:solidFill>
                          <a:latin typeface="+mn-lt"/>
                          <a:ea typeface="Montserrat"/>
                          <a:cs typeface="Montserrat"/>
                          <a:sym typeface="Montserrat"/>
                        </a:rPr>
                        <a:t>Wi</a:t>
                      </a:r>
                      <a:r>
                        <a:rPr lang="en-GB" sz="1400" b="0" i="0" dirty="0">
                          <a:solidFill>
                            <a:schemeClr val="tx1"/>
                          </a:solidFill>
                          <a:latin typeface="+mn-lt"/>
                          <a:ea typeface="Montserrat"/>
                          <a:cs typeface="Montserrat"/>
                          <a:sym typeface="Montserrat"/>
                        </a:rPr>
                        <a:t>th</a:t>
                      </a:r>
                      <a:r>
                        <a:rPr lang="en" sz="1400" b="0" i="0" dirty="0">
                          <a:solidFill>
                            <a:schemeClr val="tx1"/>
                          </a:solidFill>
                          <a:latin typeface="+mn-lt"/>
                          <a:ea typeface="Montserrat"/>
                          <a:cs typeface="Montserrat"/>
                          <a:sym typeface="Montserrat"/>
                        </a:rPr>
                        <a:t> </a:t>
                      </a:r>
                      <a:r>
                        <a:rPr lang="en" sz="1400" b="1" i="0" dirty="0">
                          <a:solidFill>
                            <a:schemeClr val="tx1"/>
                          </a:solidFill>
                          <a:latin typeface="+mn-lt"/>
                          <a:ea typeface="Montserrat"/>
                          <a:cs typeface="Montserrat"/>
                          <a:sym typeface="Montserrat"/>
                        </a:rPr>
                        <a:t>most preferring </a:t>
                      </a:r>
                      <a:r>
                        <a:rPr lang="en" sz="1400" b="0" i="0" dirty="0">
                          <a:solidFill>
                            <a:schemeClr val="tx1"/>
                          </a:solidFill>
                          <a:latin typeface="+mn-lt"/>
                          <a:ea typeface="Montserrat"/>
                          <a:cs typeface="Montserrat"/>
                          <a:sym typeface="Montserrat"/>
                        </a:rPr>
                        <a:t>to</a:t>
                      </a:r>
                      <a:r>
                        <a:rPr lang="en" sz="1400" b="1" i="0" dirty="0">
                          <a:solidFill>
                            <a:schemeClr val="tx1"/>
                          </a:solidFill>
                          <a:latin typeface="+mn-lt"/>
                          <a:ea typeface="Montserrat"/>
                          <a:cs typeface="Montserrat"/>
                          <a:sym typeface="Montserrat"/>
                        </a:rPr>
                        <a:t> celebrate </a:t>
                      </a:r>
                      <a:r>
                        <a:rPr lang="en" sz="1400" b="0" i="0" dirty="0">
                          <a:solidFill>
                            <a:schemeClr val="tx1"/>
                          </a:solidFill>
                          <a:latin typeface="+mn-lt"/>
                          <a:ea typeface="Montserrat"/>
                          <a:cs typeface="Montserrat"/>
                          <a:sym typeface="Montserrat"/>
                        </a:rPr>
                        <a:t>with</a:t>
                      </a:r>
                      <a:r>
                        <a:rPr lang="en" sz="1400" b="1" i="0" dirty="0">
                          <a:solidFill>
                            <a:schemeClr val="tx1"/>
                          </a:solidFill>
                          <a:latin typeface="+mn-lt"/>
                          <a:ea typeface="Montserrat"/>
                          <a:cs typeface="Montserrat"/>
                          <a:sym typeface="Montserrat"/>
                        </a:rPr>
                        <a:t> immediate family </a:t>
                      </a:r>
                      <a:r>
                        <a:rPr lang="en" sz="1400" b="0" i="0" dirty="0">
                          <a:solidFill>
                            <a:schemeClr val="tx1"/>
                          </a:solidFill>
                          <a:latin typeface="+mn-lt"/>
                          <a:ea typeface="Montserrat"/>
                          <a:cs typeface="Montserrat"/>
                          <a:sym typeface="Montserrat"/>
                        </a:rPr>
                        <a:t>and </a:t>
                      </a:r>
                      <a:r>
                        <a:rPr lang="en" sz="1400" b="1" i="0" dirty="0">
                          <a:solidFill>
                            <a:schemeClr val="tx1"/>
                          </a:solidFill>
                          <a:latin typeface="+mn-lt"/>
                          <a:ea typeface="Montserrat"/>
                          <a:cs typeface="Montserrat"/>
                          <a:sym typeface="Montserrat"/>
                        </a:rPr>
                        <a:t>HH with Kids </a:t>
                      </a:r>
                      <a:r>
                        <a:rPr lang="en" sz="1400" b="0" i="0" dirty="0">
                          <a:solidFill>
                            <a:schemeClr val="tx1"/>
                          </a:solidFill>
                          <a:latin typeface="+mn-lt"/>
                          <a:ea typeface="Montserrat"/>
                          <a:cs typeface="Montserrat"/>
                          <a:sym typeface="Montserrat"/>
                        </a:rPr>
                        <a:t>more likely to </a:t>
                      </a:r>
                      <a:r>
                        <a:rPr lang="en" sz="1400" b="1" i="0" dirty="0">
                          <a:solidFill>
                            <a:schemeClr val="tx1"/>
                          </a:solidFill>
                          <a:latin typeface="+mn-lt"/>
                          <a:ea typeface="Montserrat"/>
                          <a:cs typeface="Montserrat"/>
                          <a:sym typeface="Montserrat"/>
                        </a:rPr>
                        <a:t>celebrate </a:t>
                      </a:r>
                      <a:r>
                        <a:rPr lang="en" sz="1400" b="0" i="0" dirty="0">
                          <a:solidFill>
                            <a:schemeClr val="tx1"/>
                          </a:solidFill>
                          <a:latin typeface="+mn-lt"/>
                          <a:ea typeface="Montserrat"/>
                          <a:cs typeface="Montserrat"/>
                          <a:sym typeface="Montserrat"/>
                        </a:rPr>
                        <a:t>with</a:t>
                      </a:r>
                      <a:r>
                        <a:rPr lang="en" sz="1400" b="1" i="0" dirty="0">
                          <a:solidFill>
                            <a:schemeClr val="tx1"/>
                          </a:solidFill>
                          <a:latin typeface="+mn-lt"/>
                          <a:ea typeface="Montserrat"/>
                          <a:cs typeface="Montserrat"/>
                          <a:sym typeface="Montserrat"/>
                        </a:rPr>
                        <a:t> family &amp; friends</a:t>
                      </a:r>
                      <a:r>
                        <a:rPr lang="en" sz="1400" b="0" i="0" dirty="0">
                          <a:solidFill>
                            <a:schemeClr val="tx1"/>
                          </a:solidFill>
                          <a:latin typeface="+mn-lt"/>
                          <a:ea typeface="Montserrat"/>
                          <a:cs typeface="Montserrat"/>
                          <a:sym typeface="Montserrat"/>
                        </a:rPr>
                        <a:t>.</a:t>
                      </a:r>
                      <a:endParaRPr lang="en-GB" sz="1400" b="0" i="0" dirty="0">
                        <a:solidFill>
                          <a:schemeClr val="tx1"/>
                        </a:solidFill>
                        <a:latin typeface="+mn-lt"/>
                        <a:ea typeface="Montserrat"/>
                        <a:cs typeface="Montserrat"/>
                        <a:sym typeface="Montserrat"/>
                      </a:endParaRPr>
                    </a:p>
                  </a:txBody>
                  <a:tcPr>
                    <a:solidFill>
                      <a:srgbClr val="FFB500"/>
                    </a:solidFill>
                  </a:tcPr>
                </a:tc>
                <a:tc>
                  <a:txBody>
                    <a:bodyPr/>
                    <a:lstStyle/>
                    <a:p>
                      <a:pPr>
                        <a:buClr>
                          <a:srgbClr val="000000"/>
                        </a:buClr>
                        <a:buSzPts val="1100"/>
                      </a:pPr>
                      <a:r>
                        <a:rPr lang="en-GB" sz="1400" b="1" i="0" dirty="0">
                          <a:solidFill>
                            <a:schemeClr val="tx1"/>
                          </a:solidFill>
                          <a:latin typeface="+mn-lt"/>
                          <a:ea typeface="Montserrat"/>
                          <a:cs typeface="Montserrat"/>
                          <a:sym typeface="Montserrat"/>
                        </a:rPr>
                        <a:t>18%</a:t>
                      </a:r>
                      <a:r>
                        <a:rPr lang="en-GB" sz="1400" b="0" i="0" dirty="0">
                          <a:solidFill>
                            <a:schemeClr val="tx1"/>
                          </a:solidFill>
                          <a:latin typeface="+mn-lt"/>
                          <a:ea typeface="Montserrat"/>
                          <a:cs typeface="Montserrat"/>
                          <a:sym typeface="Montserrat"/>
                        </a:rPr>
                        <a:t> of shoppers planned to </a:t>
                      </a:r>
                      <a:r>
                        <a:rPr lang="en-GB" sz="1400" b="1" i="0" dirty="0">
                          <a:solidFill>
                            <a:schemeClr val="tx1"/>
                          </a:solidFill>
                          <a:latin typeface="+mn-lt"/>
                          <a:ea typeface="Montserrat"/>
                          <a:cs typeface="Montserrat"/>
                          <a:sym typeface="Montserrat"/>
                        </a:rPr>
                        <a:t>spend less </a:t>
                      </a:r>
                      <a:r>
                        <a:rPr lang="en-GB" sz="1400" b="0" i="0" dirty="0">
                          <a:solidFill>
                            <a:schemeClr val="tx1"/>
                          </a:solidFill>
                          <a:latin typeface="+mn-lt"/>
                          <a:ea typeface="Montserrat"/>
                          <a:cs typeface="Montserrat"/>
                          <a:sym typeface="Montserrat"/>
                        </a:rPr>
                        <a:t>this Easter, rising to 20% for HH with Kids.  The majority of these shoppers cited ‘</a:t>
                      </a:r>
                      <a:r>
                        <a:rPr lang="en-GB" sz="1400" b="1" i="0" dirty="0">
                          <a:solidFill>
                            <a:schemeClr val="tx1"/>
                          </a:solidFill>
                          <a:latin typeface="+mn-lt"/>
                          <a:ea typeface="Montserrat"/>
                          <a:cs typeface="Montserrat"/>
                          <a:sym typeface="Montserrat"/>
                        </a:rPr>
                        <a:t>money concerns</a:t>
                      </a:r>
                      <a:r>
                        <a:rPr lang="en-GB" sz="1400" b="0" i="0" dirty="0">
                          <a:solidFill>
                            <a:schemeClr val="tx1"/>
                          </a:solidFill>
                          <a:latin typeface="+mn-lt"/>
                          <a:ea typeface="Montserrat"/>
                          <a:cs typeface="Montserrat"/>
                          <a:sym typeface="Montserrat"/>
                        </a:rPr>
                        <a:t>’ as the main reason.  </a:t>
                      </a:r>
                    </a:p>
                  </a:txBody>
                  <a:tcPr>
                    <a:solidFill>
                      <a:srgbClr val="FFB500"/>
                    </a:solidFill>
                  </a:tcPr>
                </a:tc>
                <a:tc>
                  <a:txBody>
                    <a:bodyPr/>
                    <a:lstStyle/>
                    <a:p>
                      <a:pPr>
                        <a:buClr>
                          <a:srgbClr val="000000"/>
                        </a:buClr>
                        <a:buSzPts val="1100"/>
                      </a:pPr>
                      <a:r>
                        <a:rPr lang="en-GB" sz="1400" b="0" dirty="0">
                          <a:solidFill>
                            <a:schemeClr val="tx1"/>
                          </a:solidFill>
                          <a:latin typeface="+mn-lt"/>
                          <a:ea typeface="Montserrat"/>
                          <a:cs typeface="Montserrat"/>
                          <a:sym typeface="Montserrat"/>
                        </a:rPr>
                        <a:t>Combining Easter week with the weaker week after*, </a:t>
                      </a:r>
                      <a:r>
                        <a:rPr lang="en-GB" sz="1400" b="1" dirty="0">
                          <a:solidFill>
                            <a:schemeClr val="tx1"/>
                          </a:solidFill>
                          <a:latin typeface="+mn-lt"/>
                          <a:ea typeface="Montserrat"/>
                          <a:cs typeface="Montserrat"/>
                          <a:sym typeface="Montserrat"/>
                        </a:rPr>
                        <a:t>shoppers spent 7% more </a:t>
                      </a:r>
                      <a:r>
                        <a:rPr lang="en-GB" sz="1400" b="0" dirty="0">
                          <a:solidFill>
                            <a:schemeClr val="tx1"/>
                          </a:solidFill>
                          <a:latin typeface="+mn-lt"/>
                          <a:ea typeface="Montserrat"/>
                          <a:cs typeface="Montserrat"/>
                          <a:sym typeface="Montserrat"/>
                        </a:rPr>
                        <a:t>at the Grocery Multiples and on </a:t>
                      </a:r>
                      <a:r>
                        <a:rPr lang="en-GB" sz="1400" b="1" dirty="0">
                          <a:solidFill>
                            <a:schemeClr val="tx1"/>
                          </a:solidFill>
                          <a:latin typeface="+mn-lt"/>
                          <a:ea typeface="Montserrat"/>
                          <a:cs typeface="Montserrat"/>
                          <a:sym typeface="Montserrat"/>
                        </a:rPr>
                        <a:t>Easter related items, spend increased 11%.</a:t>
                      </a:r>
                    </a:p>
                    <a:p>
                      <a:endParaRPr lang="en-GB" sz="1400" dirty="0">
                        <a:solidFill>
                          <a:schemeClr val="tx2"/>
                        </a:solidFill>
                        <a:latin typeface="+mn-lt"/>
                      </a:endParaRPr>
                    </a:p>
                  </a:txBody>
                  <a:tcPr>
                    <a:solidFill>
                      <a:srgbClr val="FFB500"/>
                    </a:solidFill>
                  </a:tcPr>
                </a:tc>
                <a:extLst>
                  <a:ext uri="{0D108BD9-81ED-4DB2-BD59-A6C34878D82A}">
                    <a16:rowId xmlns:a16="http://schemas.microsoft.com/office/drawing/2014/main" val="1797595031"/>
                  </a:ext>
                </a:extLst>
              </a:tr>
              <a:tr h="3064148">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400" b="1" i="0" dirty="0">
                          <a:latin typeface="+mn-lt"/>
                          <a:ea typeface="Montserrat"/>
                          <a:cs typeface="Montserrat"/>
                          <a:sym typeface="Montserrat"/>
                        </a:rPr>
                        <a:t>Shoppers spent </a:t>
                      </a:r>
                      <a:r>
                        <a:rPr lang="en-GB" sz="1400" b="0" i="0" dirty="0">
                          <a:latin typeface="+mn-lt"/>
                          <a:ea typeface="Montserrat"/>
                          <a:cs typeface="Montserrat"/>
                          <a:sym typeface="Montserrat"/>
                        </a:rPr>
                        <a:t>the</a:t>
                      </a:r>
                      <a:r>
                        <a:rPr lang="en-GB" sz="1400" b="1" i="0" dirty="0">
                          <a:latin typeface="+mn-lt"/>
                          <a:ea typeface="Montserrat"/>
                          <a:cs typeface="Montserrat"/>
                          <a:sym typeface="Montserrat"/>
                        </a:rPr>
                        <a:t> most </a:t>
                      </a:r>
                      <a:r>
                        <a:rPr lang="en-GB" sz="1400" b="0" i="0" dirty="0">
                          <a:latin typeface="+mn-lt"/>
                          <a:ea typeface="Montserrat"/>
                          <a:cs typeface="Montserrat"/>
                          <a:sym typeface="Montserrat"/>
                        </a:rPr>
                        <a:t>on</a:t>
                      </a:r>
                      <a:r>
                        <a:rPr lang="en-GB" sz="1400" b="1" i="0" dirty="0">
                          <a:latin typeface="+mn-lt"/>
                          <a:ea typeface="Montserrat"/>
                          <a:cs typeface="Montserrat"/>
                          <a:sym typeface="Montserrat"/>
                        </a:rPr>
                        <a:t> gifting</a:t>
                      </a:r>
                      <a:r>
                        <a:rPr lang="en-GB" sz="1400" i="0" dirty="0">
                          <a:latin typeface="+mn-lt"/>
                          <a:ea typeface="Montserrat"/>
                          <a:cs typeface="Montserrat"/>
                          <a:sym typeface="Montserrat"/>
                        </a:rPr>
                        <a:t>, indicating that despite the cost of living crises, </a:t>
                      </a:r>
                      <a:r>
                        <a:rPr lang="en-GB" sz="1400" b="1" i="0" dirty="0">
                          <a:latin typeface="+mn-lt"/>
                          <a:ea typeface="Montserrat"/>
                          <a:cs typeface="Montserrat"/>
                          <a:sym typeface="Montserrat"/>
                        </a:rPr>
                        <a:t>families did not want </a:t>
                      </a:r>
                      <a:r>
                        <a:rPr lang="en-GB" sz="1400" b="0" i="0" dirty="0">
                          <a:latin typeface="+mn-lt"/>
                          <a:ea typeface="Montserrat"/>
                          <a:cs typeface="Montserrat"/>
                          <a:sym typeface="Montserrat"/>
                        </a:rPr>
                        <a:t>to</a:t>
                      </a:r>
                      <a:r>
                        <a:rPr lang="en-GB" sz="1400" b="1" i="0" dirty="0">
                          <a:latin typeface="+mn-lt"/>
                          <a:ea typeface="Montserrat"/>
                          <a:cs typeface="Montserrat"/>
                          <a:sym typeface="Montserrat"/>
                        </a:rPr>
                        <a:t> disappoint kids </a:t>
                      </a:r>
                      <a:r>
                        <a:rPr lang="en-GB" sz="1400" i="0" dirty="0">
                          <a:latin typeface="+mn-lt"/>
                          <a:ea typeface="Montserrat"/>
                          <a:cs typeface="Montserrat"/>
                          <a:sym typeface="Montserrat"/>
                        </a:rPr>
                        <a:t>this Easter.</a:t>
                      </a:r>
                    </a:p>
                    <a:p>
                      <a:endParaRPr lang="en-GB" sz="1400" i="0" dirty="0">
                        <a:solidFill>
                          <a:srgbClr val="3C1806"/>
                        </a:solidFill>
                        <a:latin typeface="+mn-lt"/>
                      </a:endParaRPr>
                    </a:p>
                  </a:txBody>
                  <a:tcPr>
                    <a:solidFill>
                      <a:srgbClr val="FFFF00"/>
                    </a:solidFill>
                  </a:tcPr>
                </a:tc>
                <a:tc>
                  <a:txBody>
                    <a:bodyPr/>
                    <a:lstStyle/>
                    <a:p>
                      <a:pPr>
                        <a:buClr>
                          <a:srgbClr val="000000"/>
                        </a:buClr>
                        <a:buSzPts val="1100"/>
                      </a:pPr>
                      <a:r>
                        <a:rPr lang="en-GB" sz="1400" b="0" i="0" dirty="0"/>
                        <a:t>Despite the 1 week shorter trading period, </a:t>
                      </a:r>
                      <a:r>
                        <a:rPr lang="en-GB" sz="1400" b="1" i="0" dirty="0"/>
                        <a:t>shoppers spent more </a:t>
                      </a:r>
                      <a:r>
                        <a:rPr lang="en-GB" sz="1400" b="0" i="0" dirty="0"/>
                        <a:t>than last year on </a:t>
                      </a:r>
                      <a:r>
                        <a:rPr lang="en-GB" sz="1400" b="1" i="0" dirty="0"/>
                        <a:t>Easter Eggs</a:t>
                      </a:r>
                      <a:r>
                        <a:rPr lang="en-GB" sz="1400" b="0" i="0" dirty="0"/>
                        <a:t>, </a:t>
                      </a:r>
                      <a:r>
                        <a:rPr lang="en-GB" sz="1400" i="0" dirty="0"/>
                        <a:t>setting a </a:t>
                      </a:r>
                      <a:r>
                        <a:rPr lang="en-GB" sz="1400" b="1" i="0" dirty="0"/>
                        <a:t>new record at £370m</a:t>
                      </a:r>
                      <a:r>
                        <a:rPr lang="en-GB" sz="1400" i="0" dirty="0"/>
                        <a:t>.</a:t>
                      </a:r>
                      <a:endParaRPr lang="en-GB" sz="1400" i="0" dirty="0">
                        <a:solidFill>
                          <a:srgbClr val="3C1806"/>
                        </a:solidFill>
                        <a:latin typeface="+mn-lt"/>
                      </a:endParaRPr>
                    </a:p>
                  </a:txBody>
                  <a:tcPr>
                    <a:solidFill>
                      <a:srgbClr val="FFFF00"/>
                    </a:solidFill>
                  </a:tcPr>
                </a:tc>
                <a:tc>
                  <a:txBody>
                    <a:bodyPr/>
                    <a:lstStyle/>
                    <a:p>
                      <a:pPr>
                        <a:buClr>
                          <a:srgbClr val="000000"/>
                        </a:buClr>
                        <a:buSzPts val="1100"/>
                      </a:pPr>
                      <a:r>
                        <a:rPr lang="en-GB" sz="1400" dirty="0">
                          <a:latin typeface="+mn-lt"/>
                          <a:ea typeface="Montserrat"/>
                          <a:cs typeface="Montserrat"/>
                          <a:sym typeface="Montserrat"/>
                        </a:rPr>
                        <a:t>Traditions were still important and </a:t>
                      </a:r>
                      <a:r>
                        <a:rPr lang="en-GB" sz="1400" b="1" dirty="0">
                          <a:latin typeface="+mn-lt"/>
                          <a:ea typeface="Montserrat"/>
                          <a:cs typeface="Montserrat"/>
                          <a:sym typeface="Montserrat"/>
                        </a:rPr>
                        <a:t>Hot Cross Buns</a:t>
                      </a:r>
                      <a:r>
                        <a:rPr lang="en-GB" sz="1400" dirty="0">
                          <a:latin typeface="+mn-lt"/>
                          <a:ea typeface="Montserrat"/>
                          <a:cs typeface="Montserrat"/>
                          <a:sym typeface="Montserrat"/>
                        </a:rPr>
                        <a:t>, enjoyed the biggest uplift in sales during 2w/e 15Apr23.</a:t>
                      </a:r>
                    </a:p>
                    <a:p>
                      <a:pPr>
                        <a:buClr>
                          <a:srgbClr val="000000"/>
                        </a:buClr>
                        <a:buSzPts val="1100"/>
                      </a:pPr>
                      <a:endParaRPr lang="en-GB" sz="1400" b="1" dirty="0">
                        <a:latin typeface="+mn-lt"/>
                        <a:ea typeface="Montserrat"/>
                        <a:cs typeface="Montserrat"/>
                        <a:sym typeface="Montserrat"/>
                      </a:endParaRPr>
                    </a:p>
                    <a:p>
                      <a:pPr>
                        <a:buClr>
                          <a:srgbClr val="000000"/>
                        </a:buClr>
                        <a:buSzPts val="1100"/>
                      </a:pPr>
                      <a:r>
                        <a:rPr lang="en-GB" sz="1400" dirty="0"/>
                        <a:t>Despite the increasing choice of flavour, ‘</a:t>
                      </a:r>
                      <a:r>
                        <a:rPr lang="en-GB" sz="1400" b="1" dirty="0"/>
                        <a:t>Fruit</a:t>
                      </a:r>
                      <a:r>
                        <a:rPr lang="en-GB" sz="1400" dirty="0"/>
                        <a:t>’ remains </a:t>
                      </a:r>
                      <a:r>
                        <a:rPr lang="en-GB" sz="1400" b="1" dirty="0"/>
                        <a:t>Britain’s Hot Cross Bun </a:t>
                      </a:r>
                      <a:r>
                        <a:rPr lang="en-GB" sz="1400" b="0" dirty="0"/>
                        <a:t>of</a:t>
                      </a:r>
                      <a:r>
                        <a:rPr lang="en-GB" sz="1400" b="1" dirty="0"/>
                        <a:t> choice</a:t>
                      </a:r>
                      <a:r>
                        <a:rPr lang="en-GB" sz="1400" dirty="0"/>
                        <a:t>.</a:t>
                      </a:r>
                      <a:endParaRPr lang="en-GB" sz="1400" b="1" dirty="0">
                        <a:latin typeface="+mn-lt"/>
                        <a:ea typeface="Montserrat"/>
                        <a:cs typeface="Montserrat"/>
                        <a:sym typeface="Montserrat"/>
                      </a:endParaRPr>
                    </a:p>
                  </a:txBody>
                  <a:tcPr>
                    <a:solidFill>
                      <a:srgbClr val="FFFF00"/>
                    </a:solidFill>
                  </a:tcPr>
                </a:tc>
                <a:extLst>
                  <a:ext uri="{0D108BD9-81ED-4DB2-BD59-A6C34878D82A}">
                    <a16:rowId xmlns:a16="http://schemas.microsoft.com/office/drawing/2014/main" val="970589027"/>
                  </a:ext>
                </a:extLst>
              </a:tr>
            </a:tbl>
          </a:graphicData>
        </a:graphic>
      </p:graphicFrame>
    </p:spTree>
    <p:extLst>
      <p:ext uri="{BB962C8B-B14F-4D97-AF65-F5344CB8AC3E}">
        <p14:creationId xmlns:p14="http://schemas.microsoft.com/office/powerpoint/2010/main" val="3770563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DB54E5-20A4-2DE7-B8EA-3E8EE833DC57}"/>
              </a:ext>
            </a:extLst>
          </p:cNvPr>
          <p:cNvSpPr>
            <a:spLocks noGrp="1"/>
          </p:cNvSpPr>
          <p:nvPr>
            <p:ph type="sldNum" sz="quarter" idx="12"/>
          </p:nvPr>
        </p:nvSpPr>
        <p:spPr/>
        <p:txBody>
          <a:bodyPr/>
          <a:lstStyle/>
          <a:p>
            <a:fld id="{403EF4E2-7A7A-0548-85F1-5479B7C9E1B2}" type="slidenum">
              <a:rPr lang="en-US" smtClean="0"/>
              <a:t>43</a:t>
            </a:fld>
            <a:endParaRPr lang="en-US" dirty="0"/>
          </a:p>
        </p:txBody>
      </p:sp>
      <p:graphicFrame>
        <p:nvGraphicFramePr>
          <p:cNvPr id="17" name="Content Placeholder 16">
            <a:extLst>
              <a:ext uri="{FF2B5EF4-FFF2-40B4-BE49-F238E27FC236}">
                <a16:creationId xmlns:a16="http://schemas.microsoft.com/office/drawing/2014/main" id="{7A3DCCBE-A637-F430-D650-306A4D7F6D52}"/>
              </a:ext>
            </a:extLst>
          </p:cNvPr>
          <p:cNvGraphicFramePr>
            <a:graphicFrameLocks noGrp="1"/>
          </p:cNvGraphicFramePr>
          <p:nvPr>
            <p:ph idx="1"/>
            <p:extLst>
              <p:ext uri="{D42A27DB-BD31-4B8C-83A1-F6EECF244321}">
                <p14:modId xmlns:p14="http://schemas.microsoft.com/office/powerpoint/2010/main" val="1449925250"/>
              </p:ext>
            </p:extLst>
          </p:nvPr>
        </p:nvGraphicFramePr>
        <p:xfrm>
          <a:off x="449911" y="1419940"/>
          <a:ext cx="5527675" cy="395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ontent Placeholder 20">
            <a:extLst>
              <a:ext uri="{FF2B5EF4-FFF2-40B4-BE49-F238E27FC236}">
                <a16:creationId xmlns:a16="http://schemas.microsoft.com/office/drawing/2014/main" id="{53608839-104B-C105-1D73-93036244B9CE}"/>
              </a:ext>
            </a:extLst>
          </p:cNvPr>
          <p:cNvGraphicFramePr>
            <a:graphicFrameLocks noGrp="1"/>
          </p:cNvGraphicFramePr>
          <p:nvPr>
            <p:ph idx="13"/>
            <p:extLst>
              <p:ext uri="{D42A27DB-BD31-4B8C-83A1-F6EECF244321}">
                <p14:modId xmlns:p14="http://schemas.microsoft.com/office/powerpoint/2010/main" val="89009519"/>
              </p:ext>
            </p:extLst>
          </p:nvPr>
        </p:nvGraphicFramePr>
        <p:xfrm>
          <a:off x="6404601" y="1819185"/>
          <a:ext cx="5527675"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a:extLst>
              <a:ext uri="{FF2B5EF4-FFF2-40B4-BE49-F238E27FC236}">
                <a16:creationId xmlns:a16="http://schemas.microsoft.com/office/drawing/2014/main" id="{84E2C2B4-3C87-A3D0-3415-F413F2F5F302}"/>
              </a:ext>
            </a:extLst>
          </p:cNvPr>
          <p:cNvSpPr>
            <a:spLocks noGrp="1"/>
          </p:cNvSpPr>
          <p:nvPr>
            <p:ph type="body" sz="quarter" idx="15"/>
          </p:nvPr>
        </p:nvSpPr>
        <p:spPr>
          <a:xfrm>
            <a:off x="6359575" y="178971"/>
            <a:ext cx="5552610" cy="397352"/>
          </a:xfrm>
        </p:spPr>
        <p:txBody>
          <a:bodyPr/>
          <a:lstStyle/>
          <a:p>
            <a:r>
              <a:rPr lang="en-PH" sz="2000" dirty="0">
                <a:latin typeface="Montserrat" panose="00000500000000000000" pitchFamily="2" charset="0"/>
              </a:rPr>
              <a:t>A significant 20% of shoppers with children, planned to spend less this year</a:t>
            </a:r>
            <a:endParaRPr lang="en-GB" dirty="0"/>
          </a:p>
        </p:txBody>
      </p:sp>
      <p:sp>
        <p:nvSpPr>
          <p:cNvPr id="12" name="Text Placeholder 11">
            <a:extLst>
              <a:ext uri="{FF2B5EF4-FFF2-40B4-BE49-F238E27FC236}">
                <a16:creationId xmlns:a16="http://schemas.microsoft.com/office/drawing/2014/main" id="{FE9B7D6C-DB13-7023-8741-7E565DF13CDB}"/>
              </a:ext>
            </a:extLst>
          </p:cNvPr>
          <p:cNvSpPr>
            <a:spLocks noGrp="1"/>
          </p:cNvSpPr>
          <p:nvPr>
            <p:ph type="body" sz="quarter" idx="17"/>
          </p:nvPr>
        </p:nvSpPr>
        <p:spPr>
          <a:xfrm>
            <a:off x="6378893" y="634278"/>
            <a:ext cx="5580746" cy="439714"/>
          </a:xfrm>
        </p:spPr>
        <p:txBody>
          <a:bodyPr/>
          <a:lstStyle/>
          <a:p>
            <a:r>
              <a:rPr lang="en-GB" dirty="0"/>
              <a:t>and even more planned to spend less on Confectionery</a:t>
            </a:r>
          </a:p>
        </p:txBody>
      </p:sp>
      <p:sp>
        <p:nvSpPr>
          <p:cNvPr id="13" name="Text Placeholder 12">
            <a:extLst>
              <a:ext uri="{FF2B5EF4-FFF2-40B4-BE49-F238E27FC236}">
                <a16:creationId xmlns:a16="http://schemas.microsoft.com/office/drawing/2014/main" id="{D87F658B-D4AB-3745-B5E8-9FA591F23D72}"/>
              </a:ext>
            </a:extLst>
          </p:cNvPr>
          <p:cNvSpPr>
            <a:spLocks noGrp="1"/>
          </p:cNvSpPr>
          <p:nvPr>
            <p:ph type="body" sz="quarter" idx="18"/>
          </p:nvPr>
        </p:nvSpPr>
        <p:spPr/>
        <p:txBody>
          <a:bodyPr/>
          <a:lstStyle/>
          <a:p>
            <a:r>
              <a:rPr lang="en-GB" dirty="0"/>
              <a:t>Source:  NIQ Homescan State of the Nation Survey, February 2023</a:t>
            </a:r>
          </a:p>
        </p:txBody>
      </p:sp>
      <p:sp>
        <p:nvSpPr>
          <p:cNvPr id="8" name="Title 7">
            <a:extLst>
              <a:ext uri="{FF2B5EF4-FFF2-40B4-BE49-F238E27FC236}">
                <a16:creationId xmlns:a16="http://schemas.microsoft.com/office/drawing/2014/main" id="{FF111DCD-A95B-D791-6A27-DBB7966EC3E0}"/>
              </a:ext>
            </a:extLst>
          </p:cNvPr>
          <p:cNvSpPr>
            <a:spLocks noGrp="1"/>
          </p:cNvSpPr>
          <p:nvPr>
            <p:ph type="title"/>
          </p:nvPr>
        </p:nvSpPr>
        <p:spPr>
          <a:xfrm>
            <a:off x="256361" y="178971"/>
            <a:ext cx="5809588" cy="397352"/>
          </a:xfrm>
        </p:spPr>
        <p:txBody>
          <a:bodyPr/>
          <a:lstStyle/>
          <a:p>
            <a:r>
              <a:rPr lang="en-PH" sz="2000" dirty="0">
                <a:latin typeface="Montserrat" panose="00000500000000000000" pitchFamily="2" charset="0"/>
              </a:rPr>
              <a:t>Shoppers are more likely to celebrate Easter at home or in someone else’s home.</a:t>
            </a:r>
            <a:endParaRPr lang="en-GB" dirty="0"/>
          </a:p>
        </p:txBody>
      </p:sp>
      <p:sp>
        <p:nvSpPr>
          <p:cNvPr id="22" name="TextBox 21">
            <a:extLst>
              <a:ext uri="{FF2B5EF4-FFF2-40B4-BE49-F238E27FC236}">
                <a16:creationId xmlns:a16="http://schemas.microsoft.com/office/drawing/2014/main" id="{7C6EABBD-B5A4-E410-8631-384B67F5D3ED}"/>
              </a:ext>
            </a:extLst>
          </p:cNvPr>
          <p:cNvSpPr txBox="1"/>
          <p:nvPr/>
        </p:nvSpPr>
        <p:spPr>
          <a:xfrm>
            <a:off x="6929737" y="5288715"/>
            <a:ext cx="1985319" cy="461665"/>
          </a:xfrm>
          <a:prstGeom prst="rect">
            <a:avLst/>
          </a:prstGeom>
          <a:noFill/>
        </p:spPr>
        <p:txBody>
          <a:bodyPr wrap="square" rtlCol="0">
            <a:spAutoFit/>
          </a:bodyPr>
          <a:lstStyle/>
          <a:p>
            <a:pPr algn="ctr"/>
            <a:r>
              <a:rPr lang="en-GB" sz="1200" b="1" dirty="0">
                <a:solidFill>
                  <a:schemeClr val="bg1"/>
                </a:solidFill>
                <a:latin typeface="+mj-lt"/>
              </a:rPr>
              <a:t>On Groceries excluding Confectionery &amp; Gifts</a:t>
            </a:r>
          </a:p>
        </p:txBody>
      </p:sp>
      <p:sp>
        <p:nvSpPr>
          <p:cNvPr id="23" name="TextBox 22">
            <a:extLst>
              <a:ext uri="{FF2B5EF4-FFF2-40B4-BE49-F238E27FC236}">
                <a16:creationId xmlns:a16="http://schemas.microsoft.com/office/drawing/2014/main" id="{91B1B008-623E-776B-21E6-76B192F51CD8}"/>
              </a:ext>
            </a:extLst>
          </p:cNvPr>
          <p:cNvSpPr txBox="1"/>
          <p:nvPr/>
        </p:nvSpPr>
        <p:spPr>
          <a:xfrm>
            <a:off x="9722109" y="5347371"/>
            <a:ext cx="1985319" cy="276999"/>
          </a:xfrm>
          <a:prstGeom prst="rect">
            <a:avLst/>
          </a:prstGeom>
          <a:noFill/>
        </p:spPr>
        <p:txBody>
          <a:bodyPr wrap="square" rtlCol="0">
            <a:spAutoFit/>
          </a:bodyPr>
          <a:lstStyle/>
          <a:p>
            <a:pPr algn="ctr"/>
            <a:r>
              <a:rPr lang="en-GB" sz="1200" b="1" dirty="0">
                <a:solidFill>
                  <a:schemeClr val="bg1"/>
                </a:solidFill>
                <a:latin typeface="+mj-lt"/>
              </a:rPr>
              <a:t>On Confectionery</a:t>
            </a:r>
          </a:p>
        </p:txBody>
      </p:sp>
      <p:sp>
        <p:nvSpPr>
          <p:cNvPr id="24" name="TextBox 23">
            <a:extLst>
              <a:ext uri="{FF2B5EF4-FFF2-40B4-BE49-F238E27FC236}">
                <a16:creationId xmlns:a16="http://schemas.microsoft.com/office/drawing/2014/main" id="{E55343D1-0627-AA65-E967-5E87CA79B1EB}"/>
              </a:ext>
            </a:extLst>
          </p:cNvPr>
          <p:cNvSpPr txBox="1"/>
          <p:nvPr/>
        </p:nvSpPr>
        <p:spPr>
          <a:xfrm>
            <a:off x="6368603" y="6400800"/>
            <a:ext cx="914400" cy="914400"/>
          </a:xfrm>
          <a:prstGeom prst="rect">
            <a:avLst/>
          </a:prstGeom>
          <a:noFill/>
        </p:spPr>
        <p:txBody>
          <a:bodyPr wrap="none" lIns="0" rIns="0" rtlCol="0">
            <a:noAutofit/>
          </a:bodyPr>
          <a:lstStyle/>
          <a:p>
            <a:pPr algn="l">
              <a:spcAft>
                <a:spcPts val="600"/>
              </a:spcAft>
            </a:pPr>
            <a:r>
              <a:rPr lang="en-GB" sz="800" dirty="0">
                <a:solidFill>
                  <a:schemeClr val="bg1"/>
                </a:solidFill>
              </a:rPr>
              <a:t>*Don’t know/can’t remember</a:t>
            </a:r>
          </a:p>
        </p:txBody>
      </p:sp>
    </p:spTree>
    <p:extLst>
      <p:ext uri="{BB962C8B-B14F-4D97-AF65-F5344CB8AC3E}">
        <p14:creationId xmlns:p14="http://schemas.microsoft.com/office/powerpoint/2010/main" val="379622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A50B4855-F19D-075C-F1E1-6573CAB95EF8}"/>
              </a:ext>
            </a:extLst>
          </p:cNvPr>
          <p:cNvGraphicFramePr>
            <a:graphicFrameLocks noGrp="1"/>
          </p:cNvGraphicFramePr>
          <p:nvPr>
            <p:ph idx="1"/>
            <p:extLst>
              <p:ext uri="{D42A27DB-BD31-4B8C-83A1-F6EECF244321}">
                <p14:modId xmlns:p14="http://schemas.microsoft.com/office/powerpoint/2010/main" val="285777008"/>
              </p:ext>
            </p:extLst>
          </p:nvPr>
        </p:nvGraphicFramePr>
        <p:xfrm>
          <a:off x="4245936" y="1665198"/>
          <a:ext cx="7594600" cy="398938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9D88626-7193-7374-DE3C-102210469819}"/>
              </a:ext>
            </a:extLst>
          </p:cNvPr>
          <p:cNvSpPr>
            <a:spLocks noGrp="1"/>
          </p:cNvSpPr>
          <p:nvPr>
            <p:ph type="sldNum" sz="quarter" idx="12"/>
          </p:nvPr>
        </p:nvSpPr>
        <p:spPr/>
        <p:txBody>
          <a:bodyPr/>
          <a:lstStyle/>
          <a:p>
            <a:fld id="{403EF4E2-7A7A-0548-85F1-5479B7C9E1B2}" type="slidenum">
              <a:rPr lang="en-US" smtClean="0"/>
              <a:pPr/>
              <a:t>44</a:t>
            </a:fld>
            <a:endParaRPr lang="en-US" dirty="0"/>
          </a:p>
        </p:txBody>
      </p:sp>
      <p:sp>
        <p:nvSpPr>
          <p:cNvPr id="14" name="Title 13">
            <a:extLst>
              <a:ext uri="{FF2B5EF4-FFF2-40B4-BE49-F238E27FC236}">
                <a16:creationId xmlns:a16="http://schemas.microsoft.com/office/drawing/2014/main" id="{4C9B5414-D8A4-5944-D467-C03AAE762B34}"/>
              </a:ext>
            </a:extLst>
          </p:cNvPr>
          <p:cNvSpPr>
            <a:spLocks noGrp="1"/>
          </p:cNvSpPr>
          <p:nvPr>
            <p:ph type="ctrTitle"/>
          </p:nvPr>
        </p:nvSpPr>
        <p:spPr>
          <a:xfrm>
            <a:off x="327196" y="3178584"/>
            <a:ext cx="3503952" cy="2390972"/>
          </a:xfrm>
        </p:spPr>
        <p:txBody>
          <a:bodyPr/>
          <a:lstStyle/>
          <a:p>
            <a:r>
              <a:rPr lang="en-GB" sz="2400" b="1" dirty="0">
                <a:solidFill>
                  <a:schemeClr val="bg1"/>
                </a:solidFill>
                <a:latin typeface="Georgia" panose="02040502050405020303" pitchFamily="18" charset="0"/>
              </a:rPr>
              <a:t>Whilst </a:t>
            </a:r>
            <a:r>
              <a:rPr lang="en-GB" sz="2400" b="1" dirty="0">
                <a:solidFill>
                  <a:schemeClr val="accent1"/>
                </a:solidFill>
                <a:latin typeface="Georgia" panose="02040502050405020303" pitchFamily="18" charset="0"/>
              </a:rPr>
              <a:t>economising</a:t>
            </a:r>
            <a:r>
              <a:rPr lang="en-GB" sz="2400" b="1" dirty="0">
                <a:solidFill>
                  <a:schemeClr val="bg1"/>
                </a:solidFill>
                <a:latin typeface="Georgia" panose="02040502050405020303" pitchFamily="18" charset="0"/>
              </a:rPr>
              <a:t> is the </a:t>
            </a:r>
            <a:r>
              <a:rPr lang="en-GB" sz="2400" b="1" dirty="0">
                <a:solidFill>
                  <a:schemeClr val="accent1"/>
                </a:solidFill>
                <a:latin typeface="Georgia" panose="02040502050405020303" pitchFamily="18" charset="0"/>
              </a:rPr>
              <a:t>over riding </a:t>
            </a:r>
            <a:r>
              <a:rPr lang="en-GB" sz="2400" b="1" dirty="0">
                <a:solidFill>
                  <a:schemeClr val="bg1"/>
                </a:solidFill>
                <a:latin typeface="Georgia" panose="02040502050405020303" pitchFamily="18" charset="0"/>
              </a:rPr>
              <a:t>reason for </a:t>
            </a:r>
            <a:r>
              <a:rPr lang="en-GB" sz="2400" b="1" dirty="0">
                <a:solidFill>
                  <a:schemeClr val="accent1"/>
                </a:solidFill>
                <a:latin typeface="Georgia" panose="02040502050405020303" pitchFamily="18" charset="0"/>
              </a:rPr>
              <a:t>spending less</a:t>
            </a:r>
            <a:r>
              <a:rPr lang="en-GB" sz="2400" b="1" dirty="0">
                <a:solidFill>
                  <a:schemeClr val="bg1"/>
                </a:solidFill>
                <a:latin typeface="Georgia" panose="02040502050405020303" pitchFamily="18" charset="0"/>
              </a:rPr>
              <a:t>, nearly 20% of households are </a:t>
            </a:r>
            <a:r>
              <a:rPr lang="en-GB" sz="2400" b="1" dirty="0">
                <a:solidFill>
                  <a:schemeClr val="accent1"/>
                </a:solidFill>
                <a:latin typeface="Georgia" panose="02040502050405020303" pitchFamily="18" charset="0"/>
              </a:rPr>
              <a:t>not</a:t>
            </a:r>
            <a:r>
              <a:rPr lang="en-GB" sz="2400" b="1" dirty="0">
                <a:solidFill>
                  <a:schemeClr val="bg1"/>
                </a:solidFill>
                <a:latin typeface="Georgia" panose="02040502050405020303" pitchFamily="18" charset="0"/>
              </a:rPr>
              <a:t> planning to </a:t>
            </a:r>
            <a:r>
              <a:rPr lang="en-GB" sz="2400" b="1" dirty="0">
                <a:solidFill>
                  <a:schemeClr val="accent1"/>
                </a:solidFill>
                <a:latin typeface="Georgia" panose="02040502050405020303" pitchFamily="18" charset="0"/>
              </a:rPr>
              <a:t>host</a:t>
            </a:r>
            <a:r>
              <a:rPr lang="en-GB" sz="2400" b="1" dirty="0">
                <a:solidFill>
                  <a:schemeClr val="bg1"/>
                </a:solidFill>
                <a:latin typeface="Georgia" panose="02040502050405020303" pitchFamily="18" charset="0"/>
              </a:rPr>
              <a:t> Easter this year.  </a:t>
            </a:r>
            <a:br>
              <a:rPr lang="en-GB" sz="2400" b="1" dirty="0">
                <a:solidFill>
                  <a:schemeClr val="bg1"/>
                </a:solidFill>
                <a:latin typeface="Georgia" panose="02040502050405020303" pitchFamily="18" charset="0"/>
              </a:rPr>
            </a:br>
            <a:br>
              <a:rPr lang="en-GB" sz="2400" b="1" dirty="0">
                <a:solidFill>
                  <a:schemeClr val="bg1"/>
                </a:solidFill>
                <a:latin typeface="Georgia" panose="02040502050405020303" pitchFamily="18" charset="0"/>
              </a:rPr>
            </a:br>
            <a:r>
              <a:rPr lang="en-GB" sz="2000" dirty="0">
                <a:latin typeface="Georgia" panose="02040502050405020303" pitchFamily="18" charset="0"/>
              </a:rPr>
              <a:t>Hou</a:t>
            </a:r>
            <a:r>
              <a:rPr lang="en-GB" sz="2000" b="1" dirty="0">
                <a:latin typeface="Georgia" panose="02040502050405020303" pitchFamily="18" charset="0"/>
              </a:rPr>
              <a:t>sehold’s with children are</a:t>
            </a:r>
            <a:r>
              <a:rPr lang="en-GB" sz="2000" b="1" dirty="0">
                <a:solidFill>
                  <a:schemeClr val="accent1"/>
                </a:solidFill>
                <a:latin typeface="Georgia" panose="02040502050405020303" pitchFamily="18" charset="0"/>
              </a:rPr>
              <a:t> more likely </a:t>
            </a:r>
            <a:r>
              <a:rPr lang="en-GB" sz="2000" b="1" dirty="0">
                <a:latin typeface="Georgia" panose="02040502050405020303" pitchFamily="18" charset="0"/>
              </a:rPr>
              <a:t>to be </a:t>
            </a:r>
            <a:r>
              <a:rPr lang="en-GB" sz="2000" b="1" dirty="0">
                <a:solidFill>
                  <a:schemeClr val="accent1"/>
                </a:solidFill>
                <a:latin typeface="Georgia" panose="02040502050405020303" pitchFamily="18" charset="0"/>
              </a:rPr>
              <a:t>impacted </a:t>
            </a:r>
            <a:r>
              <a:rPr lang="en-GB" sz="2000" b="1" dirty="0">
                <a:latin typeface="Georgia" panose="02040502050405020303" pitchFamily="18" charset="0"/>
              </a:rPr>
              <a:t>by money concerns. </a:t>
            </a:r>
            <a:endParaRPr lang="en-GB" sz="2000" dirty="0">
              <a:latin typeface="Georgia" panose="02040502050405020303" pitchFamily="18" charset="0"/>
            </a:endParaRPr>
          </a:p>
        </p:txBody>
      </p:sp>
      <p:sp>
        <p:nvSpPr>
          <p:cNvPr id="17" name="Text Placeholder 16">
            <a:extLst>
              <a:ext uri="{FF2B5EF4-FFF2-40B4-BE49-F238E27FC236}">
                <a16:creationId xmlns:a16="http://schemas.microsoft.com/office/drawing/2014/main" id="{E20738F5-966D-4579-AD81-15FBAC287344}"/>
              </a:ext>
            </a:extLst>
          </p:cNvPr>
          <p:cNvSpPr>
            <a:spLocks noGrp="1"/>
          </p:cNvSpPr>
          <p:nvPr>
            <p:ph type="body" sz="quarter" idx="14"/>
          </p:nvPr>
        </p:nvSpPr>
        <p:spPr/>
        <p:txBody>
          <a:bodyPr/>
          <a:lstStyle/>
          <a:p>
            <a:r>
              <a:rPr lang="en-GB" dirty="0"/>
              <a:t>Source:  NIQ Homescan State of the Nation Survey, February 2023</a:t>
            </a:r>
          </a:p>
        </p:txBody>
      </p:sp>
      <p:sp>
        <p:nvSpPr>
          <p:cNvPr id="18" name="Text Placeholder 17">
            <a:extLst>
              <a:ext uri="{FF2B5EF4-FFF2-40B4-BE49-F238E27FC236}">
                <a16:creationId xmlns:a16="http://schemas.microsoft.com/office/drawing/2014/main" id="{329BFF1E-77BA-7391-D670-0CCB845AB62F}"/>
              </a:ext>
            </a:extLst>
          </p:cNvPr>
          <p:cNvSpPr>
            <a:spLocks noGrp="1"/>
          </p:cNvSpPr>
          <p:nvPr>
            <p:ph type="body" sz="quarter" idx="16"/>
          </p:nvPr>
        </p:nvSpPr>
        <p:spPr>
          <a:xfrm>
            <a:off x="4275691" y="788545"/>
            <a:ext cx="7849768" cy="677108"/>
          </a:xfrm>
        </p:spPr>
        <p:txBody>
          <a:bodyPr/>
          <a:lstStyle/>
          <a:p>
            <a:r>
              <a:rPr lang="en-GB" sz="1500" dirty="0"/>
              <a:t>Of shoppers claiming to spend less this Easter, HH with Kids, cited ‘money concerns’ as the main reason to spend less on groceries and this rises to 68% for Confectionery</a:t>
            </a:r>
          </a:p>
        </p:txBody>
      </p:sp>
      <p:sp>
        <p:nvSpPr>
          <p:cNvPr id="23" name="TextBox 22">
            <a:extLst>
              <a:ext uri="{FF2B5EF4-FFF2-40B4-BE49-F238E27FC236}">
                <a16:creationId xmlns:a16="http://schemas.microsoft.com/office/drawing/2014/main" id="{AF4BF570-750F-06F0-28B1-65CADD3CE37C}"/>
              </a:ext>
            </a:extLst>
          </p:cNvPr>
          <p:cNvSpPr txBox="1"/>
          <p:nvPr/>
        </p:nvSpPr>
        <p:spPr>
          <a:xfrm>
            <a:off x="8783445" y="5724263"/>
            <a:ext cx="3237875" cy="584968"/>
          </a:xfrm>
          <a:prstGeom prst="rect">
            <a:avLst/>
          </a:prstGeom>
          <a:noFill/>
        </p:spPr>
        <p:txBody>
          <a:bodyPr wrap="square" rtlCol="0">
            <a:spAutoFit/>
          </a:bodyPr>
          <a:lstStyle/>
          <a:p>
            <a:pPr algn="r"/>
            <a:r>
              <a:rPr lang="en-GB" sz="1067" dirty="0">
                <a:latin typeface="+mj-lt"/>
              </a:rPr>
              <a:t>*based on the </a:t>
            </a:r>
            <a:r>
              <a:rPr lang="en-GB" sz="1067" b="1" dirty="0">
                <a:latin typeface="+mj-lt"/>
              </a:rPr>
              <a:t>18% of HH </a:t>
            </a:r>
            <a:r>
              <a:rPr lang="en-GB" sz="1067" dirty="0">
                <a:latin typeface="+mj-lt"/>
              </a:rPr>
              <a:t>and </a:t>
            </a:r>
            <a:r>
              <a:rPr lang="en-GB" sz="1067" b="1" dirty="0">
                <a:latin typeface="+mj-lt"/>
              </a:rPr>
              <a:t>20% of HH with Children</a:t>
            </a:r>
            <a:r>
              <a:rPr lang="en-GB" sz="1067" dirty="0">
                <a:latin typeface="+mj-lt"/>
              </a:rPr>
              <a:t> who planned to spend less on groceries this Easter</a:t>
            </a:r>
          </a:p>
        </p:txBody>
      </p:sp>
    </p:spTree>
    <p:extLst>
      <p:ext uri="{BB962C8B-B14F-4D97-AF65-F5344CB8AC3E}">
        <p14:creationId xmlns:p14="http://schemas.microsoft.com/office/powerpoint/2010/main" val="2717706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a:extLst>
              <a:ext uri="{FF2B5EF4-FFF2-40B4-BE49-F238E27FC236}">
                <a16:creationId xmlns:a16="http://schemas.microsoft.com/office/drawing/2014/main" id="{A50B4855-F19D-075C-F1E1-6573CAB95EF8}"/>
              </a:ext>
            </a:extLst>
          </p:cNvPr>
          <p:cNvGraphicFramePr>
            <a:graphicFrameLocks noGrp="1"/>
          </p:cNvGraphicFramePr>
          <p:nvPr>
            <p:ph idx="1"/>
            <p:extLst>
              <p:ext uri="{D42A27DB-BD31-4B8C-83A1-F6EECF244321}">
                <p14:modId xmlns:p14="http://schemas.microsoft.com/office/powerpoint/2010/main" val="3136642406"/>
              </p:ext>
            </p:extLst>
          </p:nvPr>
        </p:nvGraphicFramePr>
        <p:xfrm>
          <a:off x="4291013" y="1671638"/>
          <a:ext cx="7594600" cy="3989387"/>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9D88626-7193-7374-DE3C-102210469819}"/>
              </a:ext>
            </a:extLst>
          </p:cNvPr>
          <p:cNvSpPr>
            <a:spLocks noGrp="1"/>
          </p:cNvSpPr>
          <p:nvPr>
            <p:ph type="sldNum" sz="quarter" idx="12"/>
          </p:nvPr>
        </p:nvSpPr>
        <p:spPr/>
        <p:txBody>
          <a:bodyPr/>
          <a:lstStyle/>
          <a:p>
            <a:fld id="{403EF4E2-7A7A-0548-85F1-5479B7C9E1B2}" type="slidenum">
              <a:rPr lang="en-US" smtClean="0"/>
              <a:pPr/>
              <a:t>45</a:t>
            </a:fld>
            <a:endParaRPr lang="en-US" dirty="0"/>
          </a:p>
        </p:txBody>
      </p:sp>
      <p:sp>
        <p:nvSpPr>
          <p:cNvPr id="14" name="Title 13">
            <a:extLst>
              <a:ext uri="{FF2B5EF4-FFF2-40B4-BE49-F238E27FC236}">
                <a16:creationId xmlns:a16="http://schemas.microsoft.com/office/drawing/2014/main" id="{4C9B5414-D8A4-5944-D467-C03AAE762B34}"/>
              </a:ext>
            </a:extLst>
          </p:cNvPr>
          <p:cNvSpPr>
            <a:spLocks noGrp="1"/>
          </p:cNvSpPr>
          <p:nvPr>
            <p:ph type="ctrTitle"/>
          </p:nvPr>
        </p:nvSpPr>
        <p:spPr>
          <a:xfrm>
            <a:off x="327196" y="2933885"/>
            <a:ext cx="3503952" cy="2390972"/>
          </a:xfrm>
        </p:spPr>
        <p:txBody>
          <a:bodyPr/>
          <a:lstStyle/>
          <a:p>
            <a:r>
              <a:rPr lang="en-GB" sz="2400" dirty="0">
                <a:solidFill>
                  <a:schemeClr val="accent1"/>
                </a:solidFill>
                <a:latin typeface="Georgia" panose="02040502050405020303" pitchFamily="18" charset="0"/>
              </a:rPr>
              <a:t>Soaring </a:t>
            </a:r>
            <a:r>
              <a:rPr lang="en-GB" sz="2400" dirty="0">
                <a:latin typeface="Georgia" panose="02040502050405020303" pitchFamily="18" charset="0"/>
              </a:rPr>
              <a:t>food inflation has</a:t>
            </a:r>
            <a:r>
              <a:rPr lang="en-GB" sz="2400" b="1" dirty="0">
                <a:latin typeface="Georgia" panose="02040502050405020303" pitchFamily="18" charset="0"/>
              </a:rPr>
              <a:t> </a:t>
            </a:r>
            <a:r>
              <a:rPr lang="en-GB" sz="2400" b="1" dirty="0">
                <a:solidFill>
                  <a:schemeClr val="bg1"/>
                </a:solidFill>
                <a:latin typeface="Georgia" panose="02040502050405020303" pitchFamily="18" charset="0"/>
              </a:rPr>
              <a:t>not gone unnoticed by shoppers and is the over riding </a:t>
            </a:r>
            <a:r>
              <a:rPr lang="en-GB" sz="2400" b="1" dirty="0">
                <a:solidFill>
                  <a:schemeClr val="accent1"/>
                </a:solidFill>
                <a:latin typeface="Georgia" panose="02040502050405020303" pitchFamily="18" charset="0"/>
              </a:rPr>
              <a:t>reason</a:t>
            </a:r>
            <a:r>
              <a:rPr lang="en-GB" sz="2400" b="1" dirty="0">
                <a:solidFill>
                  <a:schemeClr val="bg1"/>
                </a:solidFill>
                <a:latin typeface="Georgia" panose="02040502050405020303" pitchFamily="18" charset="0"/>
              </a:rPr>
              <a:t> for spending more.</a:t>
            </a:r>
            <a:br>
              <a:rPr lang="en-GB" sz="2400" b="1" dirty="0">
                <a:solidFill>
                  <a:schemeClr val="bg1"/>
                </a:solidFill>
                <a:latin typeface="Georgia" panose="02040502050405020303" pitchFamily="18" charset="0"/>
              </a:rPr>
            </a:br>
            <a:br>
              <a:rPr lang="en-GB" sz="2400" b="1" dirty="0">
                <a:solidFill>
                  <a:schemeClr val="bg1"/>
                </a:solidFill>
                <a:latin typeface="Georgia" panose="02040502050405020303" pitchFamily="18" charset="0"/>
              </a:rPr>
            </a:br>
            <a:r>
              <a:rPr lang="en-GB" sz="2400" b="0" dirty="0">
                <a:latin typeface="Georgia" panose="02040502050405020303" pitchFamily="18" charset="0"/>
              </a:rPr>
              <a:t>Shoppers are also looking creatively at saving money, for some this will mean </a:t>
            </a:r>
            <a:r>
              <a:rPr lang="en-GB" sz="2400" b="0" dirty="0">
                <a:solidFill>
                  <a:schemeClr val="accent1"/>
                </a:solidFill>
                <a:latin typeface="Georgia" panose="02040502050405020303" pitchFamily="18" charset="0"/>
              </a:rPr>
              <a:t>dining in more</a:t>
            </a:r>
          </a:p>
        </p:txBody>
      </p:sp>
      <p:sp>
        <p:nvSpPr>
          <p:cNvPr id="17" name="Text Placeholder 16">
            <a:extLst>
              <a:ext uri="{FF2B5EF4-FFF2-40B4-BE49-F238E27FC236}">
                <a16:creationId xmlns:a16="http://schemas.microsoft.com/office/drawing/2014/main" id="{E20738F5-966D-4579-AD81-15FBAC287344}"/>
              </a:ext>
            </a:extLst>
          </p:cNvPr>
          <p:cNvSpPr>
            <a:spLocks noGrp="1"/>
          </p:cNvSpPr>
          <p:nvPr>
            <p:ph type="body" sz="quarter" idx="14"/>
          </p:nvPr>
        </p:nvSpPr>
        <p:spPr/>
        <p:txBody>
          <a:bodyPr/>
          <a:lstStyle/>
          <a:p>
            <a:r>
              <a:rPr lang="en-GB" dirty="0"/>
              <a:t>Source:  NIQ Homescan State of the Nation Survey, February 2023</a:t>
            </a:r>
          </a:p>
        </p:txBody>
      </p:sp>
      <p:sp>
        <p:nvSpPr>
          <p:cNvPr id="23" name="TextBox 22">
            <a:extLst>
              <a:ext uri="{FF2B5EF4-FFF2-40B4-BE49-F238E27FC236}">
                <a16:creationId xmlns:a16="http://schemas.microsoft.com/office/drawing/2014/main" id="{AF4BF570-750F-06F0-28B1-65CADD3CE37C}"/>
              </a:ext>
            </a:extLst>
          </p:cNvPr>
          <p:cNvSpPr txBox="1"/>
          <p:nvPr/>
        </p:nvSpPr>
        <p:spPr>
          <a:xfrm>
            <a:off x="8783445" y="5724263"/>
            <a:ext cx="3237875" cy="584968"/>
          </a:xfrm>
          <a:prstGeom prst="rect">
            <a:avLst/>
          </a:prstGeom>
          <a:noFill/>
        </p:spPr>
        <p:txBody>
          <a:bodyPr wrap="square" rtlCol="0">
            <a:spAutoFit/>
          </a:bodyPr>
          <a:lstStyle/>
          <a:p>
            <a:pPr algn="r"/>
            <a:r>
              <a:rPr lang="en-GB" sz="1067" dirty="0">
                <a:latin typeface="+mj-lt"/>
              </a:rPr>
              <a:t>*based on the </a:t>
            </a:r>
            <a:r>
              <a:rPr lang="en-GB" sz="1067" b="1" dirty="0">
                <a:latin typeface="+mj-lt"/>
              </a:rPr>
              <a:t>5% of HH </a:t>
            </a:r>
            <a:r>
              <a:rPr lang="en-GB" sz="1067" dirty="0">
                <a:latin typeface="+mj-lt"/>
              </a:rPr>
              <a:t>and </a:t>
            </a:r>
            <a:r>
              <a:rPr lang="en-GB" sz="1067" b="1" dirty="0">
                <a:latin typeface="+mj-lt"/>
              </a:rPr>
              <a:t>7% of HH with Children</a:t>
            </a:r>
            <a:r>
              <a:rPr lang="en-GB" sz="1067" dirty="0">
                <a:latin typeface="+mj-lt"/>
              </a:rPr>
              <a:t> who planned to spend more on groceries this Easter</a:t>
            </a:r>
          </a:p>
        </p:txBody>
      </p:sp>
      <p:sp>
        <p:nvSpPr>
          <p:cNvPr id="4" name="Text Placeholder 3">
            <a:extLst>
              <a:ext uri="{FF2B5EF4-FFF2-40B4-BE49-F238E27FC236}">
                <a16:creationId xmlns:a16="http://schemas.microsoft.com/office/drawing/2014/main" id="{51E0E626-6D84-6F47-8A98-3720B27D89BB}"/>
              </a:ext>
            </a:extLst>
          </p:cNvPr>
          <p:cNvSpPr>
            <a:spLocks noGrp="1"/>
          </p:cNvSpPr>
          <p:nvPr>
            <p:ph type="body" sz="quarter" idx="16"/>
          </p:nvPr>
        </p:nvSpPr>
        <p:spPr>
          <a:xfrm>
            <a:off x="4211298" y="859379"/>
            <a:ext cx="7595266" cy="364114"/>
          </a:xfrm>
        </p:spPr>
        <p:txBody>
          <a:bodyPr/>
          <a:lstStyle/>
          <a:p>
            <a:r>
              <a:rPr lang="en-GB" dirty="0"/>
              <a:t>Of shoppers planning to spend more, the main reason cited was inflation</a:t>
            </a:r>
          </a:p>
        </p:txBody>
      </p:sp>
    </p:spTree>
    <p:extLst>
      <p:ext uri="{BB962C8B-B14F-4D97-AF65-F5344CB8AC3E}">
        <p14:creationId xmlns:p14="http://schemas.microsoft.com/office/powerpoint/2010/main" val="1694106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7D5C13E-7BE7-78D8-6570-700601C67AC3}"/>
              </a:ext>
            </a:extLst>
          </p:cNvPr>
          <p:cNvSpPr txBox="1"/>
          <p:nvPr/>
        </p:nvSpPr>
        <p:spPr>
          <a:xfrm>
            <a:off x="8052149" y="213755"/>
            <a:ext cx="3360038"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Easter related Spend</a:t>
            </a:r>
          </a:p>
          <a:p>
            <a:pPr>
              <a:buSzPts val="1100"/>
            </a:pPr>
            <a:r>
              <a:rPr lang="en-US" sz="1200" i="1" dirty="0">
                <a:solidFill>
                  <a:schemeClr val="tx1"/>
                </a:solidFill>
                <a:latin typeface="Arial" panose="020B0604020202020204" pitchFamily="34" charset="0"/>
                <a:cs typeface="Arial" panose="020B0604020202020204" pitchFamily="34" charset="0"/>
              </a:rPr>
              <a:t>Grocery Multiples</a:t>
            </a:r>
          </a:p>
          <a:p>
            <a:pPr>
              <a:buSzPts val="1100"/>
            </a:pPr>
            <a:endParaRPr lang="en-US" sz="1400" b="1" dirty="0">
              <a:latin typeface="Arial" panose="020B0604020202020204" pitchFamily="34" charset="0"/>
              <a:cs typeface="Arial" panose="020B0604020202020204" pitchFamily="34" charset="0"/>
              <a:sym typeface="Montserrat"/>
            </a:endParaRPr>
          </a:p>
        </p:txBody>
      </p:sp>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a:xfrm>
            <a:off x="11175331" y="6492875"/>
            <a:ext cx="901874" cy="365125"/>
          </a:xfrm>
        </p:spPr>
        <p:txBody>
          <a:bodyPr/>
          <a:lstStyle/>
          <a:p>
            <a:fld id="{403EF4E2-7A7A-0548-85F1-5479B7C9E1B2}" type="slidenum">
              <a:rPr lang="en-US" smtClean="0"/>
              <a:t>46</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87575" y="2092659"/>
            <a:ext cx="3503952" cy="2390972"/>
          </a:xfrm>
        </p:spPr>
        <p:txBody>
          <a:bodyPr/>
          <a:lstStyle/>
          <a:p>
            <a:r>
              <a:rPr lang="en-US" sz="2400" b="0" dirty="0"/>
              <a:t>Shoppers spent more on </a:t>
            </a:r>
            <a:r>
              <a:rPr lang="en-US" sz="2400" i="1" dirty="0">
                <a:latin typeface="Georgia" panose="02040502050405020303" pitchFamily="18" charset="0"/>
              </a:rPr>
              <a:t>gifting </a:t>
            </a:r>
            <a:r>
              <a:rPr lang="en-US" sz="2400" b="0" dirty="0"/>
              <a:t>than celebratory food, indicating that despite the cost of living crises families did not want to disappoint their kids this Easter.</a:t>
            </a:r>
            <a:endParaRPr lang="en-US" sz="2400" i="1" dirty="0">
              <a:latin typeface="Georgia" panose="02040502050405020303" pitchFamily="18" charset="0"/>
            </a:endParaRP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a:xfrm>
            <a:off x="4219681" y="6222833"/>
            <a:ext cx="7789451" cy="365125"/>
          </a:xfrm>
        </p:spPr>
        <p:txBody>
          <a:bodyPr/>
          <a:lstStyle/>
          <a:p>
            <a:r>
              <a:rPr lang="en-GB" dirty="0"/>
              <a:t>Source: NIQ Scantrack 2w/e 15Apr23 vs 2w/e 23Apr22 and *Homescan SOTN Survey Feb 2023 (In 2022 which of the following events did you buy extra or special items for? Easter)</a:t>
            </a:r>
          </a:p>
          <a:p>
            <a:r>
              <a:rPr lang="en-GB" dirty="0"/>
              <a:t>*Year before comparative</a:t>
            </a:r>
          </a:p>
        </p:txBody>
      </p:sp>
      <p:graphicFrame>
        <p:nvGraphicFramePr>
          <p:cNvPr id="6" name="Chart 5">
            <a:extLst>
              <a:ext uri="{FF2B5EF4-FFF2-40B4-BE49-F238E27FC236}">
                <a16:creationId xmlns:a16="http://schemas.microsoft.com/office/drawing/2014/main" id="{170BDCEC-DA18-26DF-8B6E-7E52194B0186}"/>
              </a:ext>
            </a:extLst>
          </p:cNvPr>
          <p:cNvGraphicFramePr/>
          <p:nvPr>
            <p:extLst>
              <p:ext uri="{D42A27DB-BD31-4B8C-83A1-F6EECF244321}">
                <p14:modId xmlns:p14="http://schemas.microsoft.com/office/powerpoint/2010/main" val="1046207847"/>
              </p:ext>
            </p:extLst>
          </p:nvPr>
        </p:nvGraphicFramePr>
        <p:xfrm>
          <a:off x="7994935" y="911639"/>
          <a:ext cx="3809137" cy="263908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D2C375BC-3E1C-26BF-A487-264712862C82}"/>
              </a:ext>
            </a:extLst>
          </p:cNvPr>
          <p:cNvSpPr txBox="1"/>
          <p:nvPr/>
        </p:nvSpPr>
        <p:spPr>
          <a:xfrm>
            <a:off x="10541164" y="698302"/>
            <a:ext cx="914400" cy="324983"/>
          </a:xfrm>
          <a:prstGeom prst="rect">
            <a:avLst/>
          </a:prstGeom>
          <a:noFill/>
        </p:spPr>
        <p:txBody>
          <a:bodyPr wrap="none" lIns="0" rIns="0" rtlCol="0">
            <a:noAutofit/>
          </a:bodyPr>
          <a:lstStyle/>
          <a:p>
            <a:pPr algn="l">
              <a:spcAft>
                <a:spcPts val="600"/>
              </a:spcAft>
            </a:pPr>
            <a:r>
              <a:rPr lang="en-GB" sz="1000" b="1" dirty="0"/>
              <a:t>+11%</a:t>
            </a:r>
          </a:p>
        </p:txBody>
      </p:sp>
      <p:sp>
        <p:nvSpPr>
          <p:cNvPr id="25" name="Google Shape;894;p73">
            <a:extLst>
              <a:ext uri="{FF2B5EF4-FFF2-40B4-BE49-F238E27FC236}">
                <a16:creationId xmlns:a16="http://schemas.microsoft.com/office/drawing/2014/main" id="{3E08013B-C9C6-147D-0A18-681AEA238AF5}"/>
              </a:ext>
            </a:extLst>
          </p:cNvPr>
          <p:cNvSpPr txBox="1"/>
          <p:nvPr/>
        </p:nvSpPr>
        <p:spPr>
          <a:xfrm>
            <a:off x="4306207" y="1468303"/>
            <a:ext cx="3564926" cy="1544800"/>
          </a:xfrm>
          <a:prstGeom prst="rect">
            <a:avLst/>
          </a:prstGeom>
          <a:noFill/>
          <a:ln>
            <a:noFill/>
          </a:ln>
        </p:spPr>
        <p:txBody>
          <a:bodyPr spcFirstLastPara="1" wrap="square" lIns="0" tIns="60933" rIns="0" bIns="60933" anchor="t" anchorCtr="0">
            <a:noAutofit/>
          </a:bodyPr>
          <a:lstStyle/>
          <a:p>
            <a:pPr marL="342900" indent="-342900">
              <a:buClr>
                <a:schemeClr val="bg2"/>
              </a:buClr>
              <a:buFont typeface="Wingdings" panose="05000000000000000000" pitchFamily="2" charset="2"/>
              <a:buChar char="§"/>
            </a:pPr>
            <a:r>
              <a:rPr lang="en-US" sz="1600" b="1" dirty="0">
                <a:solidFill>
                  <a:schemeClr val="tx1">
                    <a:lumMod val="50000"/>
                  </a:schemeClr>
                </a:solidFill>
                <a:ea typeface="Montserrat"/>
                <a:cs typeface="Arial" panose="020B0604020202020204" pitchFamily="34" charset="0"/>
                <a:sym typeface="Montserrat"/>
              </a:rPr>
              <a:t>Total Store Sales </a:t>
            </a:r>
            <a:r>
              <a:rPr lang="en-US" sz="1600" dirty="0">
                <a:solidFill>
                  <a:schemeClr val="tx1">
                    <a:lumMod val="50000"/>
                  </a:schemeClr>
                </a:solidFill>
                <a:ea typeface="Montserrat"/>
                <a:cs typeface="Arial" panose="020B0604020202020204" pitchFamily="34" charset="0"/>
                <a:sym typeface="Montserrat"/>
              </a:rPr>
              <a:t>were up </a:t>
            </a:r>
            <a:r>
              <a:rPr lang="en-US" sz="1600" b="1" dirty="0">
                <a:solidFill>
                  <a:schemeClr val="tx1">
                    <a:lumMod val="50000"/>
                  </a:schemeClr>
                </a:solidFill>
                <a:ea typeface="Montserrat"/>
                <a:cs typeface="Arial" panose="020B0604020202020204" pitchFamily="34" charset="0"/>
                <a:sym typeface="Montserrat"/>
              </a:rPr>
              <a:t>+7.1%</a:t>
            </a:r>
            <a:r>
              <a:rPr lang="en-US" sz="1600" dirty="0">
                <a:solidFill>
                  <a:schemeClr val="tx1">
                    <a:lumMod val="50000"/>
                  </a:schemeClr>
                </a:solidFill>
                <a:ea typeface="Montserrat"/>
                <a:cs typeface="Arial" panose="020B0604020202020204" pitchFamily="34" charset="0"/>
                <a:sym typeface="Montserrat"/>
              </a:rPr>
              <a:t> on Easter last year.  </a:t>
            </a:r>
            <a:r>
              <a:rPr lang="en-US" sz="1600" b="1" dirty="0">
                <a:solidFill>
                  <a:schemeClr val="tx1">
                    <a:lumMod val="50000"/>
                  </a:schemeClr>
                </a:solidFill>
                <a:ea typeface="Montserrat"/>
                <a:cs typeface="Arial" panose="020B0604020202020204" pitchFamily="34" charset="0"/>
                <a:sym typeface="Montserrat"/>
              </a:rPr>
              <a:t>Easter related sales</a:t>
            </a:r>
            <a:r>
              <a:rPr lang="en-US" sz="1600" dirty="0">
                <a:solidFill>
                  <a:schemeClr val="tx1">
                    <a:lumMod val="50000"/>
                  </a:schemeClr>
                </a:solidFill>
                <a:ea typeface="Montserrat"/>
                <a:cs typeface="Arial" panose="020B0604020202020204" pitchFamily="34" charset="0"/>
                <a:sym typeface="Montserrat"/>
              </a:rPr>
              <a:t> were up </a:t>
            </a:r>
            <a:r>
              <a:rPr lang="en-US" sz="1600" b="1" dirty="0">
                <a:solidFill>
                  <a:schemeClr val="tx1">
                    <a:lumMod val="50000"/>
                  </a:schemeClr>
                </a:solidFill>
                <a:ea typeface="Montserrat"/>
                <a:cs typeface="Arial" panose="020B0604020202020204" pitchFamily="34" charset="0"/>
                <a:sym typeface="Montserrat"/>
              </a:rPr>
              <a:t>11.4% </a:t>
            </a:r>
            <a:r>
              <a:rPr lang="en-US" sz="1600" dirty="0">
                <a:solidFill>
                  <a:schemeClr val="tx1">
                    <a:lumMod val="50000"/>
                  </a:schemeClr>
                </a:solidFill>
                <a:ea typeface="Montserrat"/>
                <a:cs typeface="Arial" panose="020B0604020202020204" pitchFamily="34" charset="0"/>
                <a:sym typeface="Montserrat"/>
              </a:rPr>
              <a:t>vs last year.</a:t>
            </a:r>
          </a:p>
          <a:p>
            <a:pPr marL="342900" indent="-342900">
              <a:buClr>
                <a:schemeClr val="bg2"/>
              </a:buClr>
              <a:buFont typeface="Wingdings" panose="05000000000000000000" pitchFamily="2" charset="2"/>
              <a:buChar char="§"/>
            </a:pPr>
            <a:endParaRPr lang="en-US" sz="1600" dirty="0">
              <a:solidFill>
                <a:schemeClr val="tx1">
                  <a:lumMod val="50000"/>
                </a:schemeClr>
              </a:solidFill>
              <a:ea typeface="Montserrat"/>
              <a:cs typeface="Arial" panose="020B0604020202020204" pitchFamily="34" charset="0"/>
              <a:sym typeface="Montserrat"/>
            </a:endParaRPr>
          </a:p>
          <a:p>
            <a:pPr marL="342900" indent="-342900">
              <a:buClr>
                <a:schemeClr val="bg2"/>
              </a:buClr>
              <a:buFont typeface="Wingdings" panose="05000000000000000000" pitchFamily="2" charset="2"/>
              <a:buChar char="§"/>
            </a:pPr>
            <a:r>
              <a:rPr lang="en-US" sz="1600" b="1" dirty="0">
                <a:solidFill>
                  <a:schemeClr val="tx1">
                    <a:lumMod val="50000"/>
                  </a:schemeClr>
                </a:solidFill>
                <a:ea typeface="Montserrat"/>
                <a:cs typeface="Arial" panose="020B0604020202020204" pitchFamily="34" charset="0"/>
                <a:sym typeface="Montserrat"/>
              </a:rPr>
              <a:t>36% </a:t>
            </a:r>
            <a:r>
              <a:rPr lang="en-US" sz="1600" dirty="0">
                <a:solidFill>
                  <a:schemeClr val="tx1">
                    <a:lumMod val="50000"/>
                  </a:schemeClr>
                </a:solidFill>
                <a:ea typeface="Montserrat"/>
                <a:cs typeface="Arial" panose="020B0604020202020204" pitchFamily="34" charset="0"/>
                <a:sym typeface="Montserrat"/>
              </a:rPr>
              <a:t>(37%*)</a:t>
            </a:r>
            <a:r>
              <a:rPr lang="en-US" sz="1600" b="1" dirty="0">
                <a:solidFill>
                  <a:schemeClr val="tx1">
                    <a:lumMod val="50000"/>
                  </a:schemeClr>
                </a:solidFill>
                <a:ea typeface="Montserrat"/>
                <a:cs typeface="Arial" panose="020B0604020202020204" pitchFamily="34" charset="0"/>
                <a:sym typeface="Montserrat"/>
              </a:rPr>
              <a:t> </a:t>
            </a:r>
            <a:r>
              <a:rPr lang="en-US" sz="1600" b="0" dirty="0">
                <a:solidFill>
                  <a:schemeClr val="tx1">
                    <a:lumMod val="50000"/>
                  </a:schemeClr>
                </a:solidFill>
                <a:ea typeface="Montserrat"/>
                <a:cs typeface="Arial" panose="020B0604020202020204" pitchFamily="34" charset="0"/>
                <a:sym typeface="Montserrat"/>
              </a:rPr>
              <a:t>of shoppers claim to buy additional items to celebrate Easter, rising to </a:t>
            </a:r>
            <a:r>
              <a:rPr lang="en-US" sz="1600" b="1" dirty="0">
                <a:solidFill>
                  <a:schemeClr val="tx1">
                    <a:lumMod val="50000"/>
                  </a:schemeClr>
                </a:solidFill>
                <a:ea typeface="Montserrat"/>
                <a:cs typeface="Arial" panose="020B0604020202020204" pitchFamily="34" charset="0"/>
                <a:sym typeface="Montserrat"/>
              </a:rPr>
              <a:t>54%</a:t>
            </a:r>
            <a:r>
              <a:rPr lang="en-US" sz="1600" b="0" dirty="0">
                <a:solidFill>
                  <a:schemeClr val="tx1">
                    <a:lumMod val="50000"/>
                  </a:schemeClr>
                </a:solidFill>
                <a:ea typeface="Montserrat"/>
                <a:cs typeface="Arial" panose="020B0604020202020204" pitchFamily="34" charset="0"/>
                <a:sym typeface="Montserrat"/>
              </a:rPr>
              <a:t> for </a:t>
            </a:r>
            <a:r>
              <a:rPr lang="en-US" sz="1600" b="1" dirty="0">
                <a:solidFill>
                  <a:schemeClr val="tx1">
                    <a:lumMod val="50000"/>
                  </a:schemeClr>
                </a:solidFill>
                <a:ea typeface="Montserrat"/>
                <a:cs typeface="Arial" panose="020B0604020202020204" pitchFamily="34" charset="0"/>
                <a:sym typeface="Montserrat"/>
              </a:rPr>
              <a:t>households with children.</a:t>
            </a:r>
          </a:p>
          <a:p>
            <a:pPr marL="342900" indent="-342900">
              <a:buClr>
                <a:schemeClr val="bg2"/>
              </a:buClr>
              <a:buFont typeface="Wingdings" panose="05000000000000000000" pitchFamily="2" charset="2"/>
              <a:buChar char="§"/>
            </a:pPr>
            <a:endParaRPr lang="en-US" sz="1600" dirty="0">
              <a:solidFill>
                <a:schemeClr val="tx1">
                  <a:lumMod val="50000"/>
                </a:schemeClr>
              </a:solidFill>
              <a:ea typeface="Montserrat"/>
              <a:cs typeface="Arial" panose="020B0604020202020204" pitchFamily="34" charset="0"/>
              <a:sym typeface="Montserrat"/>
            </a:endParaRPr>
          </a:p>
          <a:p>
            <a:pPr marL="285750" indent="-285750">
              <a:buClr>
                <a:schemeClr val="bg2"/>
              </a:buClr>
              <a:buFont typeface="Wingdings" panose="05000000000000000000" pitchFamily="2" charset="2"/>
              <a:buChar char="§"/>
            </a:pPr>
            <a:r>
              <a:rPr lang="en-US" sz="1600" b="1" dirty="0">
                <a:solidFill>
                  <a:schemeClr val="tx1">
                    <a:lumMod val="50000"/>
                  </a:schemeClr>
                </a:solidFill>
                <a:ea typeface="Montserrat"/>
                <a:cs typeface="Arial" panose="020B0604020202020204" pitchFamily="34" charset="0"/>
                <a:sym typeface="Montserrat"/>
              </a:rPr>
              <a:t>In 2023</a:t>
            </a:r>
            <a:r>
              <a:rPr lang="en-US" sz="1600" b="0" dirty="0">
                <a:solidFill>
                  <a:schemeClr val="tx1">
                    <a:lumMod val="50000"/>
                  </a:schemeClr>
                </a:solidFill>
                <a:ea typeface="Montserrat"/>
                <a:cs typeface="Arial" panose="020B0604020202020204" pitchFamily="34" charset="0"/>
                <a:sym typeface="Montserrat"/>
              </a:rPr>
              <a:t>, shoppers spent </a:t>
            </a:r>
            <a:r>
              <a:rPr lang="en-US" sz="1600" b="1" dirty="0">
                <a:solidFill>
                  <a:schemeClr val="tx1">
                    <a:lumMod val="50000"/>
                  </a:schemeClr>
                </a:solidFill>
                <a:ea typeface="Montserrat"/>
                <a:cs typeface="Arial" panose="020B0604020202020204" pitchFamily="34" charset="0"/>
                <a:sym typeface="Montserrat"/>
              </a:rPr>
              <a:t>£294m </a:t>
            </a:r>
            <a:r>
              <a:rPr lang="en-US" sz="1600" b="0" dirty="0">
                <a:solidFill>
                  <a:schemeClr val="tx1">
                    <a:lumMod val="50000"/>
                  </a:schemeClr>
                </a:solidFill>
                <a:ea typeface="Montserrat"/>
                <a:cs typeface="Arial" panose="020B0604020202020204" pitchFamily="34" charset="0"/>
                <a:sym typeface="Montserrat"/>
              </a:rPr>
              <a:t>on </a:t>
            </a:r>
            <a:r>
              <a:rPr lang="en-US" sz="1600" b="1" dirty="0">
                <a:solidFill>
                  <a:schemeClr val="tx1">
                    <a:lumMod val="50000"/>
                  </a:schemeClr>
                </a:solidFill>
                <a:ea typeface="Montserrat"/>
                <a:cs typeface="Arial" panose="020B0604020202020204" pitchFamily="34" charset="0"/>
                <a:sym typeface="Montserrat"/>
              </a:rPr>
              <a:t>celebratory food and gifts</a:t>
            </a:r>
            <a:r>
              <a:rPr lang="en-US" sz="1600" b="0" dirty="0">
                <a:solidFill>
                  <a:schemeClr val="tx1">
                    <a:lumMod val="50000"/>
                  </a:schemeClr>
                </a:solidFill>
                <a:ea typeface="Montserrat"/>
                <a:cs typeface="Arial" panose="020B0604020202020204" pitchFamily="34" charset="0"/>
                <a:sym typeface="Montserrat"/>
              </a:rPr>
              <a:t> in the Grocery Multiples, which is </a:t>
            </a:r>
            <a:r>
              <a:rPr lang="en-US" sz="1600" b="1" dirty="0">
                <a:solidFill>
                  <a:schemeClr val="tx1">
                    <a:lumMod val="50000"/>
                  </a:schemeClr>
                </a:solidFill>
                <a:ea typeface="Montserrat"/>
                <a:cs typeface="Arial" panose="020B0604020202020204" pitchFamily="34" charset="0"/>
                <a:sym typeface="Montserrat"/>
              </a:rPr>
              <a:t>14% more </a:t>
            </a:r>
            <a:r>
              <a:rPr lang="en-US" sz="1600" b="0" dirty="0">
                <a:solidFill>
                  <a:schemeClr val="tx1">
                    <a:lumMod val="50000"/>
                  </a:schemeClr>
                </a:solidFill>
                <a:ea typeface="Montserrat"/>
                <a:cs typeface="Arial" panose="020B0604020202020204" pitchFamily="34" charset="0"/>
                <a:sym typeface="Montserrat"/>
              </a:rPr>
              <a:t>than last  </a:t>
            </a:r>
            <a:r>
              <a:rPr lang="en-US" sz="1600" b="1" dirty="0">
                <a:solidFill>
                  <a:schemeClr val="tx1">
                    <a:lumMod val="50000"/>
                  </a:schemeClr>
                </a:solidFill>
                <a:ea typeface="Montserrat"/>
                <a:cs typeface="Arial" panose="020B0604020202020204" pitchFamily="34" charset="0"/>
                <a:sym typeface="Montserrat"/>
              </a:rPr>
              <a:t>Easter</a:t>
            </a:r>
            <a:r>
              <a:rPr lang="en-US" sz="1600" b="0" dirty="0">
                <a:solidFill>
                  <a:schemeClr val="tx1">
                    <a:lumMod val="50000"/>
                  </a:schemeClr>
                </a:solidFill>
                <a:ea typeface="Montserrat"/>
                <a:cs typeface="Arial" panose="020B0604020202020204" pitchFamily="34" charset="0"/>
                <a:sym typeface="Montserrat"/>
              </a:rPr>
              <a:t>.</a:t>
            </a:r>
            <a:endParaRPr lang="en-US" sz="1600" b="0" dirty="0">
              <a:solidFill>
                <a:schemeClr val="tx1">
                  <a:lumMod val="50000"/>
                </a:schemeClr>
              </a:solidFill>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5D631FB1-60FA-CD0F-2BC1-7267E7B89719}"/>
                  </a:ext>
                </a:extLst>
              </p:cNvPr>
              <p:cNvGraphicFramePr/>
              <p:nvPr>
                <p:extLst>
                  <p:ext uri="{D42A27DB-BD31-4B8C-83A1-F6EECF244321}">
                    <p14:modId xmlns:p14="http://schemas.microsoft.com/office/powerpoint/2010/main" val="873809785"/>
                  </p:ext>
                </p:extLst>
              </p:nvPr>
            </p:nvGraphicFramePr>
            <p:xfrm>
              <a:off x="7969205" y="3767069"/>
              <a:ext cx="3666857" cy="2358617"/>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5D631FB1-60FA-CD0F-2BC1-7267E7B89719}"/>
                  </a:ext>
                </a:extLst>
              </p:cNvPr>
              <p:cNvPicPr>
                <a:picLocks noGrp="1" noRot="1" noChangeAspect="1" noMove="1" noResize="1" noEditPoints="1" noAdjustHandles="1" noChangeArrowheads="1" noChangeShapeType="1"/>
              </p:cNvPicPr>
              <p:nvPr/>
            </p:nvPicPr>
            <p:blipFill>
              <a:blip r:embed="rId5"/>
              <a:stretch>
                <a:fillRect/>
              </a:stretch>
            </p:blipFill>
            <p:spPr>
              <a:xfrm>
                <a:off x="7969205" y="3767069"/>
                <a:ext cx="3666857" cy="2358617"/>
              </a:xfrm>
              <a:prstGeom prst="rect">
                <a:avLst/>
              </a:prstGeom>
            </p:spPr>
          </p:pic>
        </mc:Fallback>
      </mc:AlternateContent>
      <p:sp>
        <p:nvSpPr>
          <p:cNvPr id="4" name="TextBox 3">
            <a:extLst>
              <a:ext uri="{FF2B5EF4-FFF2-40B4-BE49-F238E27FC236}">
                <a16:creationId xmlns:a16="http://schemas.microsoft.com/office/drawing/2014/main" id="{89654849-3D19-B8C5-2229-CEE963E9078A}"/>
              </a:ext>
            </a:extLst>
          </p:cNvPr>
          <p:cNvSpPr txBox="1"/>
          <p:nvPr/>
        </p:nvSpPr>
        <p:spPr>
          <a:xfrm>
            <a:off x="11277600" y="2276622"/>
            <a:ext cx="914400" cy="324983"/>
          </a:xfrm>
          <a:prstGeom prst="rect">
            <a:avLst/>
          </a:prstGeom>
          <a:noFill/>
        </p:spPr>
        <p:txBody>
          <a:bodyPr wrap="none" lIns="0" rIns="0" rtlCol="0">
            <a:noAutofit/>
          </a:bodyPr>
          <a:lstStyle/>
          <a:p>
            <a:pPr algn="l">
              <a:spcAft>
                <a:spcPts val="600"/>
              </a:spcAft>
            </a:pPr>
            <a:r>
              <a:rPr lang="en-GB" sz="1000" b="1" dirty="0"/>
              <a:t>+9%</a:t>
            </a:r>
          </a:p>
        </p:txBody>
      </p:sp>
      <p:sp>
        <p:nvSpPr>
          <p:cNvPr id="5" name="TextBox 4">
            <a:extLst>
              <a:ext uri="{FF2B5EF4-FFF2-40B4-BE49-F238E27FC236}">
                <a16:creationId xmlns:a16="http://schemas.microsoft.com/office/drawing/2014/main" id="{D7268D3C-3B64-D897-5556-1494C8EA9C17}"/>
              </a:ext>
            </a:extLst>
          </p:cNvPr>
          <p:cNvSpPr txBox="1"/>
          <p:nvPr/>
        </p:nvSpPr>
        <p:spPr>
          <a:xfrm>
            <a:off x="11277600" y="1283498"/>
            <a:ext cx="914400" cy="324983"/>
          </a:xfrm>
          <a:prstGeom prst="rect">
            <a:avLst/>
          </a:prstGeom>
          <a:noFill/>
        </p:spPr>
        <p:txBody>
          <a:bodyPr wrap="none" lIns="0" rIns="0" rtlCol="0">
            <a:noAutofit/>
          </a:bodyPr>
          <a:lstStyle/>
          <a:p>
            <a:pPr algn="l">
              <a:spcAft>
                <a:spcPts val="600"/>
              </a:spcAft>
            </a:pPr>
            <a:r>
              <a:rPr lang="en-GB" sz="1000" b="1" dirty="0"/>
              <a:t>+21%</a:t>
            </a:r>
          </a:p>
        </p:txBody>
      </p:sp>
      <p:sp>
        <p:nvSpPr>
          <p:cNvPr id="9" name="TextBox 8">
            <a:extLst>
              <a:ext uri="{FF2B5EF4-FFF2-40B4-BE49-F238E27FC236}">
                <a16:creationId xmlns:a16="http://schemas.microsoft.com/office/drawing/2014/main" id="{4F6C7054-3987-D431-5272-C709A32D9FA5}"/>
              </a:ext>
            </a:extLst>
          </p:cNvPr>
          <p:cNvSpPr txBox="1"/>
          <p:nvPr/>
        </p:nvSpPr>
        <p:spPr>
          <a:xfrm>
            <a:off x="11277600" y="862093"/>
            <a:ext cx="914400" cy="324983"/>
          </a:xfrm>
          <a:prstGeom prst="rect">
            <a:avLst/>
          </a:prstGeom>
          <a:noFill/>
        </p:spPr>
        <p:txBody>
          <a:bodyPr wrap="none" lIns="0" rIns="0" rtlCol="0">
            <a:noAutofit/>
          </a:bodyPr>
          <a:lstStyle/>
          <a:p>
            <a:pPr algn="l">
              <a:spcAft>
                <a:spcPts val="600"/>
              </a:spcAft>
            </a:pPr>
            <a:r>
              <a:rPr lang="en-GB" sz="1000" b="1" dirty="0"/>
              <a:t>-12%</a:t>
            </a:r>
          </a:p>
        </p:txBody>
      </p:sp>
      <p:sp>
        <p:nvSpPr>
          <p:cNvPr id="10" name="TextBox 9">
            <a:extLst>
              <a:ext uri="{FF2B5EF4-FFF2-40B4-BE49-F238E27FC236}">
                <a16:creationId xmlns:a16="http://schemas.microsoft.com/office/drawing/2014/main" id="{6D986F84-A5A5-1644-E1F2-389B9217EF7A}"/>
              </a:ext>
            </a:extLst>
          </p:cNvPr>
          <p:cNvSpPr txBox="1"/>
          <p:nvPr/>
        </p:nvSpPr>
        <p:spPr>
          <a:xfrm>
            <a:off x="10322416" y="5133585"/>
            <a:ext cx="914400" cy="324983"/>
          </a:xfrm>
          <a:prstGeom prst="rect">
            <a:avLst/>
          </a:prstGeom>
          <a:noFill/>
        </p:spPr>
        <p:txBody>
          <a:bodyPr wrap="none" lIns="0" rIns="0" rtlCol="0">
            <a:noAutofit/>
          </a:bodyPr>
          <a:lstStyle/>
          <a:p>
            <a:pPr algn="l">
              <a:spcAft>
                <a:spcPts val="600"/>
              </a:spcAft>
            </a:pPr>
            <a:r>
              <a:rPr lang="en-GB" sz="800" b="1" dirty="0"/>
              <a:t>+12%</a:t>
            </a:r>
          </a:p>
        </p:txBody>
      </p:sp>
      <p:sp>
        <p:nvSpPr>
          <p:cNvPr id="11" name="TextBox 10">
            <a:extLst>
              <a:ext uri="{FF2B5EF4-FFF2-40B4-BE49-F238E27FC236}">
                <a16:creationId xmlns:a16="http://schemas.microsoft.com/office/drawing/2014/main" id="{B75421A6-E9AC-D91C-958A-3B5B7D57930E}"/>
              </a:ext>
            </a:extLst>
          </p:cNvPr>
          <p:cNvSpPr txBox="1"/>
          <p:nvPr/>
        </p:nvSpPr>
        <p:spPr>
          <a:xfrm>
            <a:off x="8845639" y="4725755"/>
            <a:ext cx="914400" cy="324983"/>
          </a:xfrm>
          <a:prstGeom prst="rect">
            <a:avLst/>
          </a:prstGeom>
          <a:noFill/>
        </p:spPr>
        <p:txBody>
          <a:bodyPr wrap="none" lIns="0" rIns="0" rtlCol="0">
            <a:noAutofit/>
          </a:bodyPr>
          <a:lstStyle/>
          <a:p>
            <a:pPr algn="l">
              <a:spcAft>
                <a:spcPts val="600"/>
              </a:spcAft>
            </a:pPr>
            <a:r>
              <a:rPr lang="en-GB" sz="800" b="1" dirty="0"/>
              <a:t>+14%</a:t>
            </a:r>
          </a:p>
        </p:txBody>
      </p:sp>
      <p:sp>
        <p:nvSpPr>
          <p:cNvPr id="12" name="TextBox 11">
            <a:extLst>
              <a:ext uri="{FF2B5EF4-FFF2-40B4-BE49-F238E27FC236}">
                <a16:creationId xmlns:a16="http://schemas.microsoft.com/office/drawing/2014/main" id="{5F41ABC5-A1AC-0B4D-414D-C9A37BB2EB4E}"/>
              </a:ext>
            </a:extLst>
          </p:cNvPr>
          <p:cNvSpPr txBox="1"/>
          <p:nvPr/>
        </p:nvSpPr>
        <p:spPr>
          <a:xfrm>
            <a:off x="8985161" y="4240651"/>
            <a:ext cx="914400" cy="324983"/>
          </a:xfrm>
          <a:prstGeom prst="rect">
            <a:avLst/>
          </a:prstGeom>
          <a:noFill/>
        </p:spPr>
        <p:txBody>
          <a:bodyPr wrap="none" lIns="0" rIns="0" rtlCol="0">
            <a:noAutofit/>
          </a:bodyPr>
          <a:lstStyle/>
          <a:p>
            <a:pPr algn="l">
              <a:spcAft>
                <a:spcPts val="600"/>
              </a:spcAft>
            </a:pPr>
            <a:r>
              <a:rPr lang="en-GB" sz="800" b="1" dirty="0"/>
              <a:t>+23%</a:t>
            </a:r>
          </a:p>
        </p:txBody>
      </p:sp>
      <p:sp>
        <p:nvSpPr>
          <p:cNvPr id="13" name="TextBox 12">
            <a:extLst>
              <a:ext uri="{FF2B5EF4-FFF2-40B4-BE49-F238E27FC236}">
                <a16:creationId xmlns:a16="http://schemas.microsoft.com/office/drawing/2014/main" id="{E48E76FD-DFE1-92A7-4A9C-2DFCF855E4A5}"/>
              </a:ext>
            </a:extLst>
          </p:cNvPr>
          <p:cNvSpPr txBox="1"/>
          <p:nvPr/>
        </p:nvSpPr>
        <p:spPr>
          <a:xfrm>
            <a:off x="9371527" y="3989512"/>
            <a:ext cx="914400" cy="324983"/>
          </a:xfrm>
          <a:prstGeom prst="rect">
            <a:avLst/>
          </a:prstGeom>
          <a:noFill/>
        </p:spPr>
        <p:txBody>
          <a:bodyPr wrap="none" lIns="0" rIns="0" rtlCol="0">
            <a:noAutofit/>
          </a:bodyPr>
          <a:lstStyle/>
          <a:p>
            <a:pPr algn="l">
              <a:spcAft>
                <a:spcPts val="600"/>
              </a:spcAft>
            </a:pPr>
            <a:r>
              <a:rPr lang="en-GB" sz="800" b="1" dirty="0"/>
              <a:t>-19%</a:t>
            </a:r>
          </a:p>
        </p:txBody>
      </p:sp>
    </p:spTree>
    <p:extLst>
      <p:ext uri="{BB962C8B-B14F-4D97-AF65-F5344CB8AC3E}">
        <p14:creationId xmlns:p14="http://schemas.microsoft.com/office/powerpoint/2010/main" val="1197232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a:extLst>
              <a:ext uri="{FF2B5EF4-FFF2-40B4-BE49-F238E27FC236}">
                <a16:creationId xmlns:a16="http://schemas.microsoft.com/office/drawing/2014/main" id="{6AAE5641-95A5-9F22-119E-2D431E310204}"/>
              </a:ext>
            </a:extLst>
          </p:cNvPr>
          <p:cNvSpPr>
            <a:spLocks noGrp="1"/>
          </p:cNvSpPr>
          <p:nvPr>
            <p:ph type="sldNum" sz="quarter" idx="12"/>
          </p:nvPr>
        </p:nvSpPr>
        <p:spPr/>
        <p:txBody>
          <a:bodyPr/>
          <a:lstStyle/>
          <a:p>
            <a:fld id="{403EF4E2-7A7A-0548-85F1-5479B7C9E1B2}" type="slidenum">
              <a:rPr lang="en-US" smtClean="0"/>
              <a:t>47</a:t>
            </a:fld>
            <a:endParaRPr lang="en-US" dirty="0"/>
          </a:p>
        </p:txBody>
      </p:sp>
      <p:sp>
        <p:nvSpPr>
          <p:cNvPr id="6" name="Text Placeholder 5">
            <a:extLst>
              <a:ext uri="{FF2B5EF4-FFF2-40B4-BE49-F238E27FC236}">
                <a16:creationId xmlns:a16="http://schemas.microsoft.com/office/drawing/2014/main" id="{1121FDF3-A11F-8C14-3705-7BFE8DA62F2F}"/>
              </a:ext>
            </a:extLst>
          </p:cNvPr>
          <p:cNvSpPr>
            <a:spLocks noGrp="1"/>
          </p:cNvSpPr>
          <p:nvPr>
            <p:ph type="body" sz="quarter" idx="14"/>
          </p:nvPr>
        </p:nvSpPr>
        <p:spPr>
          <a:xfrm>
            <a:off x="8013404" y="1899404"/>
            <a:ext cx="3912433" cy="2427287"/>
          </a:xfrm>
        </p:spPr>
        <p:txBody>
          <a:bodyPr/>
          <a:lstStyle/>
          <a:p>
            <a:r>
              <a:rPr lang="en-US" sz="1600" dirty="0"/>
              <a:t>Easter related spend </a:t>
            </a:r>
            <a:r>
              <a:rPr lang="en-US" sz="6600" i="1" dirty="0">
                <a:latin typeface="Georgia" panose="02040502050405020303" pitchFamily="18" charset="0"/>
              </a:rPr>
              <a:t>£315m</a:t>
            </a:r>
            <a:br>
              <a:rPr lang="en-US" sz="6000" i="1" dirty="0">
                <a:latin typeface="Georgia" panose="02040502050405020303" pitchFamily="18" charset="0"/>
              </a:rPr>
            </a:br>
            <a:r>
              <a:rPr lang="en-US" i="1" dirty="0">
                <a:latin typeface="Georgia" panose="02040502050405020303" pitchFamily="18" charset="0"/>
              </a:rPr>
              <a:t>+11.4%</a:t>
            </a:r>
          </a:p>
          <a:p>
            <a:endParaRPr lang="en-US" dirty="0"/>
          </a:p>
          <a:p>
            <a:r>
              <a:rPr lang="en-US" sz="2000" b="0" dirty="0">
                <a:latin typeface="Georgia" panose="02040502050405020303" pitchFamily="18" charset="0"/>
              </a:rPr>
              <a:t>which is </a:t>
            </a:r>
            <a:r>
              <a:rPr lang="en-US" sz="2000" dirty="0">
                <a:latin typeface="Georgia" panose="02040502050405020303" pitchFamily="18" charset="0"/>
              </a:rPr>
              <a:t>5.7%</a:t>
            </a:r>
            <a:r>
              <a:rPr lang="en-US" sz="2000" b="0" dirty="0">
                <a:latin typeface="Georgia" panose="02040502050405020303" pitchFamily="18" charset="0"/>
              </a:rPr>
              <a:t> of </a:t>
            </a:r>
            <a:r>
              <a:rPr lang="en-US" sz="2000" dirty="0">
                <a:latin typeface="Georgia" panose="02040502050405020303" pitchFamily="18" charset="0"/>
              </a:rPr>
              <a:t>Total Store sales</a:t>
            </a:r>
            <a:endParaRPr lang="en-US" dirty="0"/>
          </a:p>
        </p:txBody>
      </p:sp>
      <p:sp>
        <p:nvSpPr>
          <p:cNvPr id="5" name="Text Placeholder 4">
            <a:extLst>
              <a:ext uri="{FF2B5EF4-FFF2-40B4-BE49-F238E27FC236}">
                <a16:creationId xmlns:a16="http://schemas.microsoft.com/office/drawing/2014/main" id="{B5C4FE64-47CB-8AE8-79BD-4F00328707DA}"/>
              </a:ext>
            </a:extLst>
          </p:cNvPr>
          <p:cNvSpPr>
            <a:spLocks noGrp="1"/>
          </p:cNvSpPr>
          <p:nvPr>
            <p:ph type="body" sz="quarter" idx="17"/>
          </p:nvPr>
        </p:nvSpPr>
        <p:spPr>
          <a:xfrm>
            <a:off x="346513" y="6107676"/>
            <a:ext cx="11582399" cy="365125"/>
          </a:xfrm>
        </p:spPr>
        <p:txBody>
          <a:bodyPr/>
          <a:lstStyle/>
          <a:p>
            <a:r>
              <a:rPr lang="en-GB" altLang="ko-KR" dirty="0">
                <a:ea typeface="굴림" pitchFamily="50" charset="-127"/>
              </a:rPr>
              <a:t>NiIQ Scantrack Grocery Multiples 2w/e 15</a:t>
            </a:r>
            <a:r>
              <a:rPr lang="en-GB" altLang="ko-KR" baseline="30000" dirty="0">
                <a:ea typeface="굴림" pitchFamily="50" charset="-127"/>
              </a:rPr>
              <a:t>th</a:t>
            </a:r>
            <a:r>
              <a:rPr lang="en-GB" altLang="ko-KR" dirty="0">
                <a:ea typeface="굴림" pitchFamily="50" charset="-127"/>
              </a:rPr>
              <a:t> April 2023 vs w/e 23rd April 2022</a:t>
            </a:r>
          </a:p>
          <a:p>
            <a:endParaRPr lang="en-US" dirty="0"/>
          </a:p>
        </p:txBody>
      </p:sp>
      <p:sp>
        <p:nvSpPr>
          <p:cNvPr id="4" name="Title 3">
            <a:extLst>
              <a:ext uri="{FF2B5EF4-FFF2-40B4-BE49-F238E27FC236}">
                <a16:creationId xmlns:a16="http://schemas.microsoft.com/office/drawing/2014/main" id="{FE6F22CA-783B-AC6A-E560-682083596EFC}"/>
              </a:ext>
            </a:extLst>
          </p:cNvPr>
          <p:cNvSpPr>
            <a:spLocks noGrp="1"/>
          </p:cNvSpPr>
          <p:nvPr>
            <p:ph type="title"/>
          </p:nvPr>
        </p:nvSpPr>
        <p:spPr>
          <a:xfrm>
            <a:off x="127572" y="333518"/>
            <a:ext cx="6878536" cy="368381"/>
          </a:xfrm>
        </p:spPr>
        <p:txBody>
          <a:bodyPr/>
          <a:lstStyle/>
          <a:p>
            <a:r>
              <a:rPr lang="en-US" dirty="0"/>
              <a:t>Shoppers spent the most on Easter Eggs and a centre piece for Easter dining with family and friends</a:t>
            </a:r>
          </a:p>
        </p:txBody>
      </p:sp>
      <p:graphicFrame>
        <p:nvGraphicFramePr>
          <p:cNvPr id="17" name="Chart 16">
            <a:extLst>
              <a:ext uri="{FF2B5EF4-FFF2-40B4-BE49-F238E27FC236}">
                <a16:creationId xmlns:a16="http://schemas.microsoft.com/office/drawing/2014/main" id="{0CE3D0A7-F164-7FF3-D8B1-CF66C625E49E}"/>
              </a:ext>
            </a:extLst>
          </p:cNvPr>
          <p:cNvGraphicFramePr/>
          <p:nvPr>
            <p:extLst>
              <p:ext uri="{D42A27DB-BD31-4B8C-83A1-F6EECF244321}">
                <p14:modId xmlns:p14="http://schemas.microsoft.com/office/powerpoint/2010/main" val="3766907737"/>
              </p:ext>
            </p:extLst>
          </p:nvPr>
        </p:nvGraphicFramePr>
        <p:xfrm>
          <a:off x="390947" y="1662833"/>
          <a:ext cx="6409601" cy="435937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4EBD28B5-2BE6-AE91-0153-758D73299333}"/>
              </a:ext>
            </a:extLst>
          </p:cNvPr>
          <p:cNvSpPr txBox="1"/>
          <p:nvPr/>
        </p:nvSpPr>
        <p:spPr>
          <a:xfrm>
            <a:off x="382102" y="1269323"/>
            <a:ext cx="3346750" cy="440724"/>
          </a:xfrm>
          <a:prstGeom prst="rect">
            <a:avLst/>
          </a:prstGeom>
          <a:noFill/>
        </p:spPr>
        <p:txBody>
          <a:bodyPr wrap="square" lIns="0" rIns="0" rtlCol="0">
            <a:noAutofit/>
          </a:bodyPr>
          <a:lstStyle/>
          <a:p>
            <a:pPr algn="l">
              <a:spcAft>
                <a:spcPts val="600"/>
              </a:spcAft>
            </a:pPr>
            <a:r>
              <a:rPr lang="en-GB" dirty="0"/>
              <a:t>Easter 2023 related spend vs last Easter</a:t>
            </a:r>
          </a:p>
        </p:txBody>
      </p:sp>
      <p:sp>
        <p:nvSpPr>
          <p:cNvPr id="21" name="TextBox 20">
            <a:extLst>
              <a:ext uri="{FF2B5EF4-FFF2-40B4-BE49-F238E27FC236}">
                <a16:creationId xmlns:a16="http://schemas.microsoft.com/office/drawing/2014/main" id="{B8AA1B48-B135-2A0D-96D5-BE1735E22565}"/>
              </a:ext>
            </a:extLst>
          </p:cNvPr>
          <p:cNvSpPr txBox="1"/>
          <p:nvPr/>
        </p:nvSpPr>
        <p:spPr>
          <a:xfrm>
            <a:off x="2170665" y="2558172"/>
            <a:ext cx="914400" cy="914400"/>
          </a:xfrm>
          <a:prstGeom prst="rect">
            <a:avLst/>
          </a:prstGeom>
          <a:noFill/>
        </p:spPr>
        <p:txBody>
          <a:bodyPr wrap="none" lIns="0" rIns="0" rtlCol="0">
            <a:noAutofit/>
          </a:bodyPr>
          <a:lstStyle/>
          <a:p>
            <a:pPr algn="l">
              <a:spcAft>
                <a:spcPts val="600"/>
              </a:spcAft>
            </a:pPr>
            <a:r>
              <a:rPr lang="en-GB" sz="1200" dirty="0"/>
              <a:t>+6%</a:t>
            </a:r>
          </a:p>
        </p:txBody>
      </p:sp>
      <p:sp>
        <p:nvSpPr>
          <p:cNvPr id="22" name="TextBox 21">
            <a:extLst>
              <a:ext uri="{FF2B5EF4-FFF2-40B4-BE49-F238E27FC236}">
                <a16:creationId xmlns:a16="http://schemas.microsoft.com/office/drawing/2014/main" id="{15BA4D51-461B-7E3A-E6C6-608565BF4A82}"/>
              </a:ext>
            </a:extLst>
          </p:cNvPr>
          <p:cNvSpPr txBox="1"/>
          <p:nvPr/>
        </p:nvSpPr>
        <p:spPr>
          <a:xfrm>
            <a:off x="1873429" y="3007258"/>
            <a:ext cx="914400" cy="914400"/>
          </a:xfrm>
          <a:prstGeom prst="rect">
            <a:avLst/>
          </a:prstGeom>
          <a:noFill/>
        </p:spPr>
        <p:txBody>
          <a:bodyPr wrap="none" lIns="0" rIns="0" rtlCol="0">
            <a:noAutofit/>
          </a:bodyPr>
          <a:lstStyle/>
          <a:p>
            <a:pPr algn="l">
              <a:spcAft>
                <a:spcPts val="600"/>
              </a:spcAft>
            </a:pPr>
            <a:r>
              <a:rPr lang="en-GB" sz="1200" dirty="0"/>
              <a:t>+26%</a:t>
            </a:r>
          </a:p>
        </p:txBody>
      </p:sp>
      <p:sp>
        <p:nvSpPr>
          <p:cNvPr id="23" name="TextBox 22">
            <a:extLst>
              <a:ext uri="{FF2B5EF4-FFF2-40B4-BE49-F238E27FC236}">
                <a16:creationId xmlns:a16="http://schemas.microsoft.com/office/drawing/2014/main" id="{044FD24E-4869-6C24-16FB-B3C6ED41984D}"/>
              </a:ext>
            </a:extLst>
          </p:cNvPr>
          <p:cNvSpPr txBox="1"/>
          <p:nvPr/>
        </p:nvSpPr>
        <p:spPr>
          <a:xfrm>
            <a:off x="5342511" y="3346813"/>
            <a:ext cx="914400" cy="914400"/>
          </a:xfrm>
          <a:prstGeom prst="rect">
            <a:avLst/>
          </a:prstGeom>
          <a:noFill/>
        </p:spPr>
        <p:txBody>
          <a:bodyPr wrap="none" lIns="0" rIns="0" rtlCol="0">
            <a:noAutofit/>
          </a:bodyPr>
          <a:lstStyle/>
          <a:p>
            <a:pPr algn="l">
              <a:spcAft>
                <a:spcPts val="600"/>
              </a:spcAft>
            </a:pPr>
            <a:r>
              <a:rPr lang="en-GB" sz="1200" dirty="0"/>
              <a:t>+12%</a:t>
            </a:r>
          </a:p>
        </p:txBody>
      </p:sp>
      <p:sp>
        <p:nvSpPr>
          <p:cNvPr id="2" name="TextBox 1">
            <a:extLst>
              <a:ext uri="{FF2B5EF4-FFF2-40B4-BE49-F238E27FC236}">
                <a16:creationId xmlns:a16="http://schemas.microsoft.com/office/drawing/2014/main" id="{8CB5AF30-9B77-6416-209F-3F1BA75D8B8B}"/>
              </a:ext>
            </a:extLst>
          </p:cNvPr>
          <p:cNvSpPr txBox="1"/>
          <p:nvPr/>
        </p:nvSpPr>
        <p:spPr>
          <a:xfrm>
            <a:off x="3072382" y="1878485"/>
            <a:ext cx="914400" cy="914400"/>
          </a:xfrm>
          <a:prstGeom prst="rect">
            <a:avLst/>
          </a:prstGeom>
          <a:noFill/>
        </p:spPr>
        <p:txBody>
          <a:bodyPr wrap="none" lIns="0" rIns="0" rtlCol="0">
            <a:noAutofit/>
          </a:bodyPr>
          <a:lstStyle/>
          <a:p>
            <a:pPr algn="l">
              <a:spcAft>
                <a:spcPts val="600"/>
              </a:spcAft>
            </a:pPr>
            <a:r>
              <a:rPr lang="en-GB" sz="1200" dirty="0"/>
              <a:t>+25%</a:t>
            </a:r>
          </a:p>
        </p:txBody>
      </p:sp>
    </p:spTree>
    <p:extLst>
      <p:ext uri="{BB962C8B-B14F-4D97-AF65-F5344CB8AC3E}">
        <p14:creationId xmlns:p14="http://schemas.microsoft.com/office/powerpoint/2010/main" val="315267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A3902-C01B-1701-6E14-9708BC3A8F1F}"/>
              </a:ext>
            </a:extLst>
          </p:cNvPr>
          <p:cNvSpPr>
            <a:spLocks noGrp="1"/>
          </p:cNvSpPr>
          <p:nvPr>
            <p:ph type="sldNum" sz="quarter" idx="12"/>
          </p:nvPr>
        </p:nvSpPr>
        <p:spPr/>
        <p:txBody>
          <a:bodyPr/>
          <a:lstStyle/>
          <a:p>
            <a:fld id="{403EF4E2-7A7A-0548-85F1-5479B7C9E1B2}" type="slidenum">
              <a:rPr lang="en-US" smtClean="0"/>
              <a:t>48</a:t>
            </a:fld>
            <a:endParaRPr lang="en-US" dirty="0"/>
          </a:p>
        </p:txBody>
      </p:sp>
      <p:sp>
        <p:nvSpPr>
          <p:cNvPr id="8" name="Title 7">
            <a:extLst>
              <a:ext uri="{FF2B5EF4-FFF2-40B4-BE49-F238E27FC236}">
                <a16:creationId xmlns:a16="http://schemas.microsoft.com/office/drawing/2014/main" id="{314EBEAC-5D79-7D84-0527-E46432A4AC62}"/>
              </a:ext>
            </a:extLst>
          </p:cNvPr>
          <p:cNvSpPr>
            <a:spLocks noGrp="1"/>
          </p:cNvSpPr>
          <p:nvPr>
            <p:ph type="ctrTitle"/>
          </p:nvPr>
        </p:nvSpPr>
        <p:spPr>
          <a:xfrm>
            <a:off x="333634" y="2092817"/>
            <a:ext cx="3503952" cy="2491505"/>
          </a:xfrm>
        </p:spPr>
        <p:txBody>
          <a:bodyPr/>
          <a:lstStyle/>
          <a:p>
            <a:r>
              <a:rPr lang="en-US" sz="2800" b="0" dirty="0"/>
              <a:t>Following significant innovation </a:t>
            </a:r>
            <a:r>
              <a:rPr lang="en-US" sz="2800" i="1" dirty="0">
                <a:latin typeface="Georgia" panose="02040502050405020303" pitchFamily="18" charset="0"/>
              </a:rPr>
              <a:t>Hot Cross Buns </a:t>
            </a:r>
            <a:r>
              <a:rPr lang="en-US" sz="2800" b="0" dirty="0">
                <a:latin typeface="+mn-lt"/>
              </a:rPr>
              <a:t>had the highest growth this Easter</a:t>
            </a:r>
            <a:r>
              <a:rPr lang="en-US" sz="2800" i="1" dirty="0">
                <a:latin typeface="+mn-lt"/>
              </a:rPr>
              <a:t>.</a:t>
            </a:r>
          </a:p>
        </p:txBody>
      </p:sp>
      <p:sp>
        <p:nvSpPr>
          <p:cNvPr id="7" name="Text Placeholder 6">
            <a:extLst>
              <a:ext uri="{FF2B5EF4-FFF2-40B4-BE49-F238E27FC236}">
                <a16:creationId xmlns:a16="http://schemas.microsoft.com/office/drawing/2014/main" id="{B5882A86-AC90-F1F8-DE9C-C368EF09C7F1}"/>
              </a:ext>
            </a:extLst>
          </p:cNvPr>
          <p:cNvSpPr>
            <a:spLocks noGrp="1"/>
          </p:cNvSpPr>
          <p:nvPr>
            <p:ph type="body" sz="quarter" idx="14"/>
          </p:nvPr>
        </p:nvSpPr>
        <p:spPr/>
        <p:txBody>
          <a:bodyPr/>
          <a:lstStyle/>
          <a:p>
            <a:r>
              <a:rPr lang="en-GB" dirty="0"/>
              <a:t>Source: NIQ Scantrack Grocery Multiples 2w/e 15</a:t>
            </a:r>
            <a:r>
              <a:rPr lang="en-GB" baseline="30000" dirty="0"/>
              <a:t>th</a:t>
            </a:r>
            <a:r>
              <a:rPr lang="en-GB" dirty="0"/>
              <a:t> April 2023 vs 2w/e 23</a:t>
            </a:r>
            <a:r>
              <a:rPr lang="en-GB" baseline="30000" dirty="0"/>
              <a:t>rd</a:t>
            </a:r>
            <a:r>
              <a:rPr lang="en-GB" dirty="0"/>
              <a:t> April 2022</a:t>
            </a:r>
          </a:p>
        </p:txBody>
      </p:sp>
      <p:graphicFrame>
        <p:nvGraphicFramePr>
          <p:cNvPr id="6" name="Chart 5">
            <a:extLst>
              <a:ext uri="{FF2B5EF4-FFF2-40B4-BE49-F238E27FC236}">
                <a16:creationId xmlns:a16="http://schemas.microsoft.com/office/drawing/2014/main" id="{170BDCEC-DA18-26DF-8B6E-7E52194B0186}"/>
              </a:ext>
            </a:extLst>
          </p:cNvPr>
          <p:cNvGraphicFramePr/>
          <p:nvPr>
            <p:extLst>
              <p:ext uri="{D42A27DB-BD31-4B8C-83A1-F6EECF244321}">
                <p14:modId xmlns:p14="http://schemas.microsoft.com/office/powerpoint/2010/main" val="3248708914"/>
              </p:ext>
            </p:extLst>
          </p:nvPr>
        </p:nvGraphicFramePr>
        <p:xfrm>
          <a:off x="3847921" y="629514"/>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0362D5E-66ED-78B2-E3DB-D8C193E4C1D2}"/>
              </a:ext>
            </a:extLst>
          </p:cNvPr>
          <p:cNvSpPr txBox="1"/>
          <p:nvPr/>
        </p:nvSpPr>
        <p:spPr>
          <a:xfrm>
            <a:off x="4290767" y="773803"/>
            <a:ext cx="7604484" cy="707886"/>
          </a:xfrm>
          <a:prstGeom prst="rect">
            <a:avLst/>
          </a:prstGeom>
          <a:noFill/>
        </p:spPr>
        <p:txBody>
          <a:bodyPr wrap="square" lIns="0" rIns="0" rtlCol="0" anchor="ctr">
            <a:spAutoFit/>
          </a:bodyPr>
          <a:lstStyle/>
          <a:p>
            <a:pPr>
              <a:buSzPts val="1100"/>
            </a:pPr>
            <a:r>
              <a:rPr lang="en-US" sz="1400" b="1" dirty="0">
                <a:latin typeface="Arial" panose="020B0604020202020204" pitchFamily="34" charset="0"/>
                <a:cs typeface="Arial" panose="020B0604020202020204" pitchFamily="34" charset="0"/>
                <a:sym typeface="Montserrat"/>
              </a:rPr>
              <a:t>Top performing Easter related categories</a:t>
            </a:r>
          </a:p>
          <a:p>
            <a:pPr>
              <a:buSzPts val="1100"/>
            </a:pPr>
            <a:r>
              <a:rPr lang="en-US" sz="1200" i="1" dirty="0">
                <a:solidFill>
                  <a:schemeClr val="tx1"/>
                </a:solidFill>
                <a:latin typeface="Arial" panose="020B0604020202020204" pitchFamily="34" charset="0"/>
                <a:cs typeface="Arial" panose="020B0604020202020204" pitchFamily="34" charset="0"/>
              </a:rPr>
              <a:t>Ranked on value growth 2w/e 15</a:t>
            </a:r>
            <a:r>
              <a:rPr lang="en-US" sz="1200" i="1" baseline="30000" dirty="0">
                <a:solidFill>
                  <a:schemeClr val="tx1"/>
                </a:solidFill>
                <a:latin typeface="Arial" panose="020B0604020202020204" pitchFamily="34" charset="0"/>
                <a:cs typeface="Arial" panose="020B0604020202020204" pitchFamily="34" charset="0"/>
              </a:rPr>
              <a:t>th</a:t>
            </a:r>
            <a:r>
              <a:rPr lang="en-US" sz="1200" i="1" dirty="0">
                <a:solidFill>
                  <a:schemeClr val="tx1"/>
                </a:solidFill>
                <a:latin typeface="Arial" panose="020B0604020202020204" pitchFamily="34" charset="0"/>
                <a:cs typeface="Arial" panose="020B0604020202020204" pitchFamily="34" charset="0"/>
              </a:rPr>
              <a:t> April 2023 vs 2w/e 23</a:t>
            </a:r>
            <a:r>
              <a:rPr lang="en-US" sz="1200" i="1" baseline="30000" dirty="0">
                <a:solidFill>
                  <a:schemeClr val="tx1"/>
                </a:solidFill>
                <a:latin typeface="Arial" panose="020B0604020202020204" pitchFamily="34" charset="0"/>
                <a:cs typeface="Arial" panose="020B0604020202020204" pitchFamily="34" charset="0"/>
              </a:rPr>
              <a:t>rd</a:t>
            </a:r>
            <a:r>
              <a:rPr lang="en-US" sz="1200" i="1" dirty="0">
                <a:solidFill>
                  <a:schemeClr val="tx1"/>
                </a:solidFill>
                <a:latin typeface="Arial" panose="020B0604020202020204" pitchFamily="34" charset="0"/>
                <a:cs typeface="Arial" panose="020B0604020202020204" pitchFamily="34" charset="0"/>
              </a:rPr>
              <a:t> April 2022</a:t>
            </a:r>
          </a:p>
          <a:p>
            <a:pPr>
              <a:buSzPts val="1100"/>
            </a:pPr>
            <a:endParaRPr lang="en-US" sz="1400" b="1" dirty="0">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2873037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6955A-80E3-CCAF-14FD-4AA6F227C783}"/>
              </a:ext>
            </a:extLst>
          </p:cNvPr>
          <p:cNvSpPr>
            <a:spLocks noGrp="1"/>
          </p:cNvSpPr>
          <p:nvPr>
            <p:ph type="sldNum" sz="quarter" idx="12"/>
          </p:nvPr>
        </p:nvSpPr>
        <p:spPr/>
        <p:txBody>
          <a:bodyPr/>
          <a:lstStyle/>
          <a:p>
            <a:fld id="{403EF4E2-7A7A-0548-85F1-5479B7C9E1B2}" type="slidenum">
              <a:rPr lang="en-US" smtClean="0"/>
              <a:t>49</a:t>
            </a:fld>
            <a:endParaRPr lang="en-US" dirty="0"/>
          </a:p>
        </p:txBody>
      </p:sp>
      <p:sp>
        <p:nvSpPr>
          <p:cNvPr id="4" name="Title 3">
            <a:extLst>
              <a:ext uri="{FF2B5EF4-FFF2-40B4-BE49-F238E27FC236}">
                <a16:creationId xmlns:a16="http://schemas.microsoft.com/office/drawing/2014/main" id="{D53E35B0-1322-A817-F3CA-26E901C44D25}"/>
              </a:ext>
            </a:extLst>
          </p:cNvPr>
          <p:cNvSpPr>
            <a:spLocks noGrp="1"/>
          </p:cNvSpPr>
          <p:nvPr>
            <p:ph type="ctrTitle"/>
          </p:nvPr>
        </p:nvSpPr>
        <p:spPr>
          <a:xfrm>
            <a:off x="191968" y="2463806"/>
            <a:ext cx="3503952" cy="2390972"/>
          </a:xfrm>
        </p:spPr>
        <p:txBody>
          <a:bodyPr/>
          <a:lstStyle/>
          <a:p>
            <a:r>
              <a:rPr lang="en-GB" sz="2000" b="0" dirty="0"/>
              <a:t>Despite the </a:t>
            </a:r>
            <a:r>
              <a:rPr lang="en-GB" sz="2000" dirty="0"/>
              <a:t>increasing choice </a:t>
            </a:r>
            <a:r>
              <a:rPr lang="en-GB" sz="2000" b="0" dirty="0"/>
              <a:t>of </a:t>
            </a:r>
            <a:r>
              <a:rPr lang="en-GB" sz="2000" dirty="0"/>
              <a:t>flavour</a:t>
            </a:r>
            <a:r>
              <a:rPr lang="en-GB" sz="2000" b="0" dirty="0"/>
              <a:t>, </a:t>
            </a:r>
            <a:r>
              <a:rPr lang="en-GB" sz="2000" dirty="0"/>
              <a:t>Fruit</a:t>
            </a:r>
            <a:r>
              <a:rPr lang="en-GB" sz="2000" b="0" dirty="0"/>
              <a:t> remains </a:t>
            </a:r>
            <a:r>
              <a:rPr lang="en-GB" sz="2000" dirty="0"/>
              <a:t>Britain’s Hot Cross Bun of choice</a:t>
            </a:r>
            <a:r>
              <a:rPr lang="en-GB" sz="2000" b="0" dirty="0"/>
              <a:t>.</a:t>
            </a:r>
            <a:br>
              <a:rPr lang="en-GB" sz="2000" b="0" dirty="0"/>
            </a:br>
            <a:br>
              <a:rPr lang="en-GB" sz="2000" b="0" dirty="0"/>
            </a:br>
            <a:r>
              <a:rPr lang="en-GB" sz="2000" b="0" dirty="0"/>
              <a:t>From a much smaller base </a:t>
            </a:r>
            <a:r>
              <a:rPr lang="en-GB" sz="2000" dirty="0"/>
              <a:t>Apple &amp; Cinnamon </a:t>
            </a:r>
            <a:r>
              <a:rPr lang="en-GB" sz="2000" b="0" dirty="0"/>
              <a:t>saw </a:t>
            </a:r>
            <a:r>
              <a:rPr lang="en-GB" sz="2000" dirty="0"/>
              <a:t>strong growth </a:t>
            </a:r>
            <a:r>
              <a:rPr lang="en-GB" sz="2000" b="0" dirty="0"/>
              <a:t>compared to last Easter.</a:t>
            </a:r>
          </a:p>
        </p:txBody>
      </p:sp>
      <p:sp>
        <p:nvSpPr>
          <p:cNvPr id="6" name="Text Placeholder 5">
            <a:extLst>
              <a:ext uri="{FF2B5EF4-FFF2-40B4-BE49-F238E27FC236}">
                <a16:creationId xmlns:a16="http://schemas.microsoft.com/office/drawing/2014/main" id="{DD042F2A-0C9A-05E9-4B8B-73161E213C2C}"/>
              </a:ext>
            </a:extLst>
          </p:cNvPr>
          <p:cNvSpPr>
            <a:spLocks noGrp="1"/>
          </p:cNvSpPr>
          <p:nvPr>
            <p:ph type="body" sz="quarter" idx="14"/>
          </p:nvPr>
        </p:nvSpPr>
        <p:spPr/>
        <p:txBody>
          <a:bodyPr/>
          <a:lstStyle/>
          <a:p>
            <a:r>
              <a:rPr lang="en-GB" dirty="0"/>
              <a:t>Source:  NIQ Scantrack Grocery Multiples</a:t>
            </a:r>
          </a:p>
        </p:txBody>
      </p:sp>
      <p:sp>
        <p:nvSpPr>
          <p:cNvPr id="7" name="Text Placeholder 6">
            <a:extLst>
              <a:ext uri="{FF2B5EF4-FFF2-40B4-BE49-F238E27FC236}">
                <a16:creationId xmlns:a16="http://schemas.microsoft.com/office/drawing/2014/main" id="{0C4E9031-7F93-4ECC-ABBA-86D8718858B1}"/>
              </a:ext>
            </a:extLst>
          </p:cNvPr>
          <p:cNvSpPr>
            <a:spLocks noGrp="1"/>
          </p:cNvSpPr>
          <p:nvPr>
            <p:ph type="body" sz="quarter" idx="16"/>
          </p:nvPr>
        </p:nvSpPr>
        <p:spPr/>
        <p:txBody>
          <a:bodyPr/>
          <a:lstStyle/>
          <a:p>
            <a:r>
              <a:rPr lang="en-GB" b="1" dirty="0"/>
              <a:t>OL Plant Hot Cross Buns by Flavour</a:t>
            </a:r>
          </a:p>
        </p:txBody>
      </p:sp>
      <p:pic>
        <p:nvPicPr>
          <p:cNvPr id="9" name="Picture 8">
            <a:extLst>
              <a:ext uri="{FF2B5EF4-FFF2-40B4-BE49-F238E27FC236}">
                <a16:creationId xmlns:a16="http://schemas.microsoft.com/office/drawing/2014/main" id="{F8385EC7-CDF5-2F0C-C190-781C57C440F4}"/>
              </a:ext>
            </a:extLst>
          </p:cNvPr>
          <p:cNvPicPr>
            <a:picLocks noChangeAspect="1"/>
          </p:cNvPicPr>
          <p:nvPr/>
        </p:nvPicPr>
        <p:blipFill>
          <a:blip r:embed="rId2"/>
          <a:stretch>
            <a:fillRect/>
          </a:stretch>
        </p:blipFill>
        <p:spPr>
          <a:xfrm>
            <a:off x="4206934" y="1976905"/>
            <a:ext cx="7985066" cy="2681117"/>
          </a:xfrm>
          <a:prstGeom prst="rect">
            <a:avLst/>
          </a:prstGeom>
        </p:spPr>
      </p:pic>
    </p:spTree>
    <p:extLst>
      <p:ext uri="{BB962C8B-B14F-4D97-AF65-F5344CB8AC3E}">
        <p14:creationId xmlns:p14="http://schemas.microsoft.com/office/powerpoint/2010/main" val="212019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299F24E-B1A2-6E66-D6B7-9AC5E414EEF6}"/>
              </a:ext>
            </a:extLst>
          </p:cNvPr>
          <p:cNvSpPr>
            <a:spLocks noGrp="1"/>
          </p:cNvSpPr>
          <p:nvPr>
            <p:ph type="ctrTitle"/>
          </p:nvPr>
        </p:nvSpPr>
        <p:spPr>
          <a:xfrm>
            <a:off x="288559" y="1671355"/>
            <a:ext cx="4105311" cy="1757645"/>
          </a:xfrm>
        </p:spPr>
        <p:txBody>
          <a:bodyPr/>
          <a:lstStyle/>
          <a:p>
            <a:pPr algn="ctr"/>
            <a:r>
              <a:rPr lang="en-US" sz="2800" dirty="0"/>
              <a:t>Sales growth slowed, as shoppers reigned in spend</a:t>
            </a:r>
            <a:br>
              <a:rPr lang="en-US" sz="3600" dirty="0"/>
            </a:br>
            <a:endParaRPr lang="en-GB" dirty="0"/>
          </a:p>
        </p:txBody>
      </p:sp>
      <p:sp>
        <p:nvSpPr>
          <p:cNvPr id="9" name="Text Placeholder 8">
            <a:extLst>
              <a:ext uri="{FF2B5EF4-FFF2-40B4-BE49-F238E27FC236}">
                <a16:creationId xmlns:a16="http://schemas.microsoft.com/office/drawing/2014/main" id="{2250C1F2-252A-9F59-5A0C-3E53E54DFC5A}"/>
              </a:ext>
            </a:extLst>
          </p:cNvPr>
          <p:cNvSpPr>
            <a:spLocks noGrp="1"/>
          </p:cNvSpPr>
          <p:nvPr>
            <p:ph type="subTitle" idx="1"/>
          </p:nvPr>
        </p:nvSpPr>
        <p:spPr>
          <a:xfrm>
            <a:off x="140451" y="3260529"/>
            <a:ext cx="4481563" cy="436210"/>
          </a:xfrm>
        </p:spPr>
        <p:txBody>
          <a:bodyPr/>
          <a:lstStyle/>
          <a:p>
            <a:pPr algn="ctr"/>
            <a:r>
              <a:rPr lang="en-GB" sz="4800" b="1" dirty="0"/>
              <a:t>+9.7%</a:t>
            </a:r>
          </a:p>
          <a:p>
            <a:pPr algn="ctr"/>
            <a:r>
              <a:rPr lang="en-GB" sz="2400" b="0" dirty="0"/>
              <a:t>Total Till</a:t>
            </a:r>
          </a:p>
          <a:p>
            <a:pPr algn="ctr"/>
            <a:endParaRPr lang="en-GB" sz="2400" b="0" dirty="0"/>
          </a:p>
        </p:txBody>
      </p:sp>
      <p:sp>
        <p:nvSpPr>
          <p:cNvPr id="2" name="Slide Number Placeholder 1">
            <a:extLst>
              <a:ext uri="{FF2B5EF4-FFF2-40B4-BE49-F238E27FC236}">
                <a16:creationId xmlns:a16="http://schemas.microsoft.com/office/drawing/2014/main" id="{CC12E958-FD8F-61A9-B0AF-E5F9E2F4FD08}"/>
              </a:ext>
            </a:extLst>
          </p:cNvPr>
          <p:cNvSpPr>
            <a:spLocks noGrp="1"/>
          </p:cNvSpPr>
          <p:nvPr>
            <p:ph type="sldNum" sz="quarter" idx="4"/>
          </p:nvPr>
        </p:nvSpPr>
        <p:spPr/>
        <p:txBody>
          <a:bodyPr/>
          <a:lstStyle/>
          <a:p>
            <a:fld id="{403EF4E2-7A7A-0548-85F1-5479B7C9E1B2}" type="slidenum">
              <a:rPr lang="en-US" smtClean="0"/>
              <a:t>5</a:t>
            </a:fld>
            <a:endParaRPr lang="en-US" dirty="0"/>
          </a:p>
        </p:txBody>
      </p:sp>
      <p:graphicFrame>
        <p:nvGraphicFramePr>
          <p:cNvPr id="10" name="Table 24">
            <a:extLst>
              <a:ext uri="{FF2B5EF4-FFF2-40B4-BE49-F238E27FC236}">
                <a16:creationId xmlns:a16="http://schemas.microsoft.com/office/drawing/2014/main" id="{63478A8A-CCAB-145D-7D37-7A3BC3966A27}"/>
              </a:ext>
            </a:extLst>
          </p:cNvPr>
          <p:cNvGraphicFramePr>
            <a:graphicFrameLocks noGrp="1"/>
          </p:cNvGraphicFramePr>
          <p:nvPr>
            <p:extLst>
              <p:ext uri="{D42A27DB-BD31-4B8C-83A1-F6EECF244321}">
                <p14:modId xmlns:p14="http://schemas.microsoft.com/office/powerpoint/2010/main" val="3763102900"/>
              </p:ext>
            </p:extLst>
          </p:nvPr>
        </p:nvGraphicFramePr>
        <p:xfrm>
          <a:off x="5556015" y="1629283"/>
          <a:ext cx="5527626" cy="152400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503951">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 sz="1600" i="1" dirty="0">
                          <a:solidFill>
                            <a:srgbClr val="000000"/>
                          </a:solidFill>
                          <a:latin typeface="Georgia" panose="02040502050405020303" pitchFamily="18" charset="0"/>
                          <a:ea typeface="Montserrat"/>
                          <a:cs typeface="Montserrat"/>
                          <a:sym typeface="Montserrat"/>
                        </a:rPr>
                        <a:t>Discounters* </a:t>
                      </a:r>
                      <a:r>
                        <a:rPr lang="en" sz="1600" b="1" i="1" dirty="0">
                          <a:solidFill>
                            <a:srgbClr val="000000"/>
                          </a:solidFill>
                          <a:latin typeface="Georgia" panose="02040502050405020303" pitchFamily="18" charset="0"/>
                          <a:ea typeface="Montserrat"/>
                          <a:cs typeface="Montserrat"/>
                          <a:sym typeface="Montserrat"/>
                        </a:rPr>
                        <a:t>+17.8%</a:t>
                      </a: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Instore* +11.5%</a:t>
                      </a:r>
                    </a:p>
                    <a:p>
                      <a:pPr marL="365760" marR="0" lvl="0" indent="-304800" algn="l" defTabSz="914400" rtl="0" eaLnBrk="1" fontAlgn="auto" latinLnBrk="0" hangingPunct="1">
                        <a:lnSpc>
                          <a:spcPct val="100000"/>
                        </a:lnSpc>
                        <a:spcBef>
                          <a:spcPts val="600"/>
                        </a:spcBef>
                        <a:spcAft>
                          <a:spcPts val="600"/>
                        </a:spcAft>
                        <a:buClrTx/>
                        <a:buSzPts val="1200"/>
                        <a:buFont typeface="Montserrat"/>
                        <a:buChar char="■"/>
                        <a:tabLst/>
                        <a:defRPr/>
                      </a:pPr>
                      <a:r>
                        <a:rPr lang="en" sz="1600" b="0" i="1" dirty="0">
                          <a:solidFill>
                            <a:schemeClr val="tx1"/>
                          </a:solidFill>
                          <a:latin typeface="Georgia" panose="02040502050405020303" pitchFamily="18" charset="0"/>
                          <a:ea typeface="Montserrat"/>
                          <a:cs typeface="Montserrat"/>
                          <a:sym typeface="Montserrat"/>
                        </a:rPr>
                        <a:t>Value R</a:t>
                      </a:r>
                      <a:r>
                        <a:rPr lang="en-GB" sz="1600" b="0" i="1" dirty="0">
                          <a:solidFill>
                            <a:schemeClr val="tx1"/>
                          </a:solidFill>
                          <a:latin typeface="Georgia" panose="02040502050405020303" pitchFamily="18" charset="0"/>
                          <a:ea typeface="Montserrat"/>
                          <a:cs typeface="Montserrat"/>
                          <a:sym typeface="Montserrat"/>
                        </a:rPr>
                        <a:t>e</a:t>
                      </a:r>
                      <a:r>
                        <a:rPr lang="en" sz="1600" b="0" i="1" dirty="0">
                          <a:solidFill>
                            <a:schemeClr val="tx1"/>
                          </a:solidFill>
                          <a:latin typeface="Georgia" panose="02040502050405020303" pitchFamily="18" charset="0"/>
                          <a:ea typeface="Montserrat"/>
                          <a:cs typeface="Montserrat"/>
                          <a:sym typeface="Montserrat"/>
                        </a:rPr>
                        <a:t>tailers** +10.0%</a:t>
                      </a:r>
                      <a:endParaRPr lang="en" sz="1600" i="1" dirty="0">
                        <a:solidFill>
                          <a:schemeClr val="tx1"/>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 sz="1600" i="1" dirty="0">
                          <a:solidFill>
                            <a:schemeClr val="tx1"/>
                          </a:solidFill>
                          <a:latin typeface="Georgia" panose="02040502050405020303" pitchFamily="18" charset="0"/>
                          <a:ea typeface="Montserrat"/>
                          <a:cs typeface="Montserrat"/>
                          <a:sym typeface="Montserrat"/>
                        </a:rPr>
                        <a:t>Supermarkets +6.9%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1" name="Table 24">
            <a:extLst>
              <a:ext uri="{FF2B5EF4-FFF2-40B4-BE49-F238E27FC236}">
                <a16:creationId xmlns:a16="http://schemas.microsoft.com/office/drawing/2014/main" id="{E372020D-37F9-96B4-CCC6-A8B893D32E15}"/>
              </a:ext>
            </a:extLst>
          </p:cNvPr>
          <p:cNvGraphicFramePr>
            <a:graphicFrameLocks noGrp="1"/>
          </p:cNvGraphicFramePr>
          <p:nvPr>
            <p:extLst>
              <p:ext uri="{D42A27DB-BD31-4B8C-83A1-F6EECF244321}">
                <p14:modId xmlns:p14="http://schemas.microsoft.com/office/powerpoint/2010/main" val="2779165687"/>
              </p:ext>
            </p:extLst>
          </p:nvPr>
        </p:nvGraphicFramePr>
        <p:xfrm>
          <a:off x="5556015" y="3834752"/>
          <a:ext cx="5527626" cy="1127760"/>
        </p:xfrm>
        <a:graphic>
          <a:graphicData uri="http://schemas.openxmlformats.org/drawingml/2006/table">
            <a:tbl>
              <a:tblPr firstRow="1" bandRow="1">
                <a:tableStyleId>{073A0DAA-6AF3-43AB-8588-CEC1D06C72B9}</a:tableStyleId>
              </a:tblPr>
              <a:tblGrid>
                <a:gridCol w="50207">
                  <a:extLst>
                    <a:ext uri="{9D8B030D-6E8A-4147-A177-3AD203B41FA5}">
                      <a16:colId xmlns:a16="http://schemas.microsoft.com/office/drawing/2014/main" val="3338537668"/>
                    </a:ext>
                  </a:extLst>
                </a:gridCol>
                <a:gridCol w="5477419">
                  <a:extLst>
                    <a:ext uri="{9D8B030D-6E8A-4147-A177-3AD203B41FA5}">
                      <a16:colId xmlns:a16="http://schemas.microsoft.com/office/drawing/2014/main" val="1952040229"/>
                    </a:ext>
                  </a:extLst>
                </a:gridCol>
              </a:tblGrid>
              <a:tr h="493365">
                <a:tc>
                  <a:txBody>
                    <a:bodyPr/>
                    <a:lstStyle/>
                    <a:p>
                      <a:endParaRPr lang="en-US" sz="1600" dirty="0"/>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Grocery Multiples +6.8%</a:t>
                      </a:r>
                      <a:endParaRPr lang="en-GB" sz="1600" b="0" i="1" dirty="0">
                        <a:solidFill>
                          <a:srgbClr val="FF0000"/>
                        </a:solidFill>
                        <a:latin typeface="Georgia" panose="02040502050405020303" pitchFamily="18" charset="0"/>
                        <a:ea typeface="Montserrat"/>
                        <a:cs typeface="Montserrat"/>
                        <a:sym typeface="Montserrat"/>
                      </a:endParaRPr>
                    </a:p>
                    <a:p>
                      <a:pPr marL="365760" indent="-304800">
                        <a:spcBef>
                          <a:spcPts val="600"/>
                        </a:spcBef>
                        <a:spcAft>
                          <a:spcPts val="600"/>
                        </a:spcAft>
                        <a:buSzPts val="1200"/>
                        <a:buFont typeface="Montserrat"/>
                        <a:buChar char="■"/>
                      </a:pPr>
                      <a:r>
                        <a:rPr lang="en-GB" sz="1600" b="0" i="1" dirty="0">
                          <a:solidFill>
                            <a:schemeClr val="tx1"/>
                          </a:solidFill>
                          <a:latin typeface="Georgia" panose="02040502050405020303" pitchFamily="18" charset="0"/>
                          <a:ea typeface="Montserrat"/>
                          <a:cs typeface="Montserrat"/>
                          <a:sym typeface="Montserrat"/>
                        </a:rPr>
                        <a:t>Convenience +5.7%</a:t>
                      </a:r>
                    </a:p>
                    <a:p>
                      <a:pPr marL="365760" indent="-304800">
                        <a:spcBef>
                          <a:spcPts val="600"/>
                        </a:spcBef>
                        <a:spcAft>
                          <a:spcPts val="600"/>
                        </a:spcAft>
                        <a:buSzPts val="1200"/>
                        <a:buFont typeface="Montserrat"/>
                        <a:buChar char="■"/>
                      </a:pPr>
                      <a:r>
                        <a:rPr lang="en-GB" sz="1600" b="0" i="1" dirty="0">
                          <a:solidFill>
                            <a:srgbClr val="000000"/>
                          </a:solidFill>
                          <a:latin typeface="Georgia" panose="02040502050405020303" pitchFamily="18" charset="0"/>
                          <a:ea typeface="Montserrat"/>
                          <a:cs typeface="Montserrat"/>
                          <a:sym typeface="Montserrat"/>
                        </a:rPr>
                        <a:t>Online* +1.2%</a:t>
                      </a:r>
                      <a:endParaRPr lang="en-US" sz="1600" b="0" i="1" dirty="0">
                        <a:solidFill>
                          <a:schemeClr val="tx1"/>
                        </a:solidFill>
                        <a:latin typeface="Georgia" panose="02040502050405020303"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54792570"/>
                  </a:ext>
                </a:extLst>
              </a:tr>
            </a:tbl>
          </a:graphicData>
        </a:graphic>
      </p:graphicFrame>
      <p:sp>
        <p:nvSpPr>
          <p:cNvPr id="12" name="TextBox 11">
            <a:extLst>
              <a:ext uri="{FF2B5EF4-FFF2-40B4-BE49-F238E27FC236}">
                <a16:creationId xmlns:a16="http://schemas.microsoft.com/office/drawing/2014/main" id="{976B9622-863A-0514-6AB4-1F1AA1A08A36}"/>
              </a:ext>
            </a:extLst>
          </p:cNvPr>
          <p:cNvSpPr txBox="1"/>
          <p:nvPr/>
        </p:nvSpPr>
        <p:spPr>
          <a:xfrm>
            <a:off x="5475131" y="1273866"/>
            <a:ext cx="6197956" cy="369332"/>
          </a:xfrm>
          <a:prstGeom prst="rect">
            <a:avLst/>
          </a:prstGeom>
          <a:noFill/>
        </p:spPr>
        <p:txBody>
          <a:bodyPr wrap="square">
            <a:spAutoFit/>
          </a:bodyPr>
          <a:lstStyle/>
          <a:p>
            <a:pPr algn="l"/>
            <a:r>
              <a:rPr lang="en-US" sz="1800" b="1" dirty="0">
                <a:solidFill>
                  <a:schemeClr val="tx1"/>
                </a:solidFill>
              </a:rPr>
              <a:t>Tailwinds</a:t>
            </a:r>
          </a:p>
        </p:txBody>
      </p:sp>
      <p:sp>
        <p:nvSpPr>
          <p:cNvPr id="13" name="TextBox 12">
            <a:extLst>
              <a:ext uri="{FF2B5EF4-FFF2-40B4-BE49-F238E27FC236}">
                <a16:creationId xmlns:a16="http://schemas.microsoft.com/office/drawing/2014/main" id="{4164F3AE-30FE-F00E-4C17-FDD0DC40D793}"/>
              </a:ext>
            </a:extLst>
          </p:cNvPr>
          <p:cNvSpPr txBox="1"/>
          <p:nvPr/>
        </p:nvSpPr>
        <p:spPr>
          <a:xfrm>
            <a:off x="5481570" y="3508350"/>
            <a:ext cx="6197956" cy="369332"/>
          </a:xfrm>
          <a:prstGeom prst="rect">
            <a:avLst/>
          </a:prstGeom>
          <a:noFill/>
        </p:spPr>
        <p:txBody>
          <a:bodyPr wrap="square">
            <a:spAutoFit/>
          </a:bodyPr>
          <a:lstStyle/>
          <a:p>
            <a:r>
              <a:rPr lang="en-US" sz="1800" b="1" dirty="0">
                <a:solidFill>
                  <a:schemeClr val="tx1"/>
                </a:solidFill>
              </a:rPr>
              <a:t>Headwinds</a:t>
            </a:r>
          </a:p>
        </p:txBody>
      </p:sp>
      <p:sp>
        <p:nvSpPr>
          <p:cNvPr id="5" name="Text Placeholder 4">
            <a:extLst>
              <a:ext uri="{FF2B5EF4-FFF2-40B4-BE49-F238E27FC236}">
                <a16:creationId xmlns:a16="http://schemas.microsoft.com/office/drawing/2014/main" id="{35E815BB-F50E-D044-D50B-428CE65A397B}"/>
              </a:ext>
            </a:extLst>
          </p:cNvPr>
          <p:cNvSpPr txBox="1">
            <a:spLocks/>
          </p:cNvSpPr>
          <p:nvPr/>
        </p:nvSpPr>
        <p:spPr>
          <a:xfrm>
            <a:off x="204845" y="6184949"/>
            <a:ext cx="11582399" cy="365125"/>
          </a:xfrm>
          <a:prstGeom prst="rect">
            <a:avLst/>
          </a:prstGeom>
        </p:spPr>
        <p:txBody>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PH" sz="800" dirty="0">
                <a:latin typeface="+mj-lt"/>
              </a:rPr>
              <a:t>Source:  NIQ Scantrack Total Store Read, *Homescan FMCG 4w/e 22</a:t>
            </a:r>
            <a:r>
              <a:rPr lang="en-PH" sz="800" baseline="30000" dirty="0">
                <a:latin typeface="+mj-lt"/>
              </a:rPr>
              <a:t>nd</a:t>
            </a:r>
            <a:r>
              <a:rPr lang="en-PH" sz="800" dirty="0">
                <a:latin typeface="+mj-lt"/>
              </a:rPr>
              <a:t> April 2023, **Homescan Total FMCG </a:t>
            </a:r>
            <a:endParaRPr lang="en-US" sz="800" dirty="0">
              <a:latin typeface="+mj-lt"/>
            </a:endParaRPr>
          </a:p>
        </p:txBody>
      </p:sp>
    </p:spTree>
    <p:extLst>
      <p:ext uri="{BB962C8B-B14F-4D97-AF65-F5344CB8AC3E}">
        <p14:creationId xmlns:p14="http://schemas.microsoft.com/office/powerpoint/2010/main" val="237475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B60C0EE6-A032-CB1A-3C83-3D6279A47023}"/>
              </a:ext>
            </a:extLst>
          </p:cNvPr>
          <p:cNvGraphicFramePr>
            <a:graphicFrameLocks noGrp="1"/>
          </p:cNvGraphicFramePr>
          <p:nvPr>
            <p:ph idx="1"/>
            <p:extLst>
              <p:ext uri="{D42A27DB-BD31-4B8C-83A1-F6EECF244321}">
                <p14:modId xmlns:p14="http://schemas.microsoft.com/office/powerpoint/2010/main" val="1012904304"/>
              </p:ext>
            </p:extLst>
          </p:nvPr>
        </p:nvGraphicFramePr>
        <p:xfrm>
          <a:off x="4291013" y="1671638"/>
          <a:ext cx="7594596" cy="3357880"/>
        </p:xfrm>
        <a:graphic>
          <a:graphicData uri="http://schemas.openxmlformats.org/drawingml/2006/table">
            <a:tbl>
              <a:tblPr firstRow="1" bandRow="1">
                <a:tableStyleId>{21E4AEA4-8DFA-4A89-87EB-49C32662AFE0}</a:tableStyleId>
              </a:tblPr>
              <a:tblGrid>
                <a:gridCol w="1265766">
                  <a:extLst>
                    <a:ext uri="{9D8B030D-6E8A-4147-A177-3AD203B41FA5}">
                      <a16:colId xmlns:a16="http://schemas.microsoft.com/office/drawing/2014/main" val="1988832106"/>
                    </a:ext>
                  </a:extLst>
                </a:gridCol>
                <a:gridCol w="1265766">
                  <a:extLst>
                    <a:ext uri="{9D8B030D-6E8A-4147-A177-3AD203B41FA5}">
                      <a16:colId xmlns:a16="http://schemas.microsoft.com/office/drawing/2014/main" val="1723267297"/>
                    </a:ext>
                  </a:extLst>
                </a:gridCol>
                <a:gridCol w="1265766">
                  <a:extLst>
                    <a:ext uri="{9D8B030D-6E8A-4147-A177-3AD203B41FA5}">
                      <a16:colId xmlns:a16="http://schemas.microsoft.com/office/drawing/2014/main" val="1640236364"/>
                    </a:ext>
                  </a:extLst>
                </a:gridCol>
                <a:gridCol w="1265766">
                  <a:extLst>
                    <a:ext uri="{9D8B030D-6E8A-4147-A177-3AD203B41FA5}">
                      <a16:colId xmlns:a16="http://schemas.microsoft.com/office/drawing/2014/main" val="1882970520"/>
                    </a:ext>
                  </a:extLst>
                </a:gridCol>
                <a:gridCol w="1265766">
                  <a:extLst>
                    <a:ext uri="{9D8B030D-6E8A-4147-A177-3AD203B41FA5}">
                      <a16:colId xmlns:a16="http://schemas.microsoft.com/office/drawing/2014/main" val="3309354560"/>
                    </a:ext>
                  </a:extLst>
                </a:gridCol>
                <a:gridCol w="1265766">
                  <a:extLst>
                    <a:ext uri="{9D8B030D-6E8A-4147-A177-3AD203B41FA5}">
                      <a16:colId xmlns:a16="http://schemas.microsoft.com/office/drawing/2014/main" val="3683443255"/>
                    </a:ext>
                  </a:extLst>
                </a:gridCol>
              </a:tblGrid>
              <a:tr h="370840">
                <a:tc>
                  <a:txBody>
                    <a:bodyPr/>
                    <a:lstStyle/>
                    <a:p>
                      <a:r>
                        <a:rPr lang="en-GB" sz="1400" dirty="0"/>
                        <a:t>Easter</a:t>
                      </a:r>
                      <a:endParaRPr lang="en-GB" sz="1400" dirty="0">
                        <a:latin typeface="+mn-lt"/>
                      </a:endParaRPr>
                    </a:p>
                  </a:txBody>
                  <a:tcPr marL="121920" marR="121920" marT="60960" marB="60960"/>
                </a:tc>
                <a:tc>
                  <a:txBody>
                    <a:bodyPr/>
                    <a:lstStyle/>
                    <a:p>
                      <a:r>
                        <a:rPr lang="en-GB" sz="1400" dirty="0"/>
                        <a:t>Weeks before Easter</a:t>
                      </a:r>
                      <a:endParaRPr lang="en-GB" sz="1400" dirty="0">
                        <a:latin typeface="+mn-lt"/>
                      </a:endParaRPr>
                    </a:p>
                  </a:txBody>
                  <a:tcPr marL="121920" marR="121920" marT="60960" marB="60960"/>
                </a:tc>
                <a:tc>
                  <a:txBody>
                    <a:bodyPr/>
                    <a:lstStyle/>
                    <a:p>
                      <a:r>
                        <a:rPr lang="en-GB" sz="1400" dirty="0"/>
                        <a:t>Easter week w/e</a:t>
                      </a:r>
                      <a:endParaRPr lang="en-GB" sz="1400" dirty="0">
                        <a:latin typeface="+mn-lt"/>
                      </a:endParaRPr>
                    </a:p>
                  </a:txBody>
                  <a:tcPr marL="121920" marR="121920" marT="60960" marB="60960"/>
                </a:tc>
                <a:tc>
                  <a:txBody>
                    <a:bodyPr/>
                    <a:lstStyle/>
                    <a:p>
                      <a:r>
                        <a:rPr lang="en-GB" sz="1400" dirty="0"/>
                        <a:t>YTD sales to Easter week</a:t>
                      </a:r>
                      <a:endParaRPr lang="en-GB" sz="1400" dirty="0">
                        <a:latin typeface="+mn-lt"/>
                      </a:endParaRPr>
                    </a:p>
                  </a:txBody>
                  <a:tcPr marL="121920" marR="121920" marT="60960" marB="60960"/>
                </a:tc>
                <a:tc>
                  <a:txBody>
                    <a:bodyPr/>
                    <a:lstStyle/>
                    <a:p>
                      <a:r>
                        <a:rPr lang="en-GB" sz="1400" dirty="0"/>
                        <a:t>Easter week</a:t>
                      </a:r>
                      <a:endParaRPr lang="en-GB" sz="1400" dirty="0">
                        <a:latin typeface="+mn-lt"/>
                      </a:endParaRPr>
                    </a:p>
                  </a:txBody>
                  <a:tcPr marL="121920" marR="121920" marT="60960" marB="60960"/>
                </a:tc>
                <a:tc>
                  <a:txBody>
                    <a:bodyPr/>
                    <a:lstStyle/>
                    <a:p>
                      <a:r>
                        <a:rPr lang="en-GB" sz="1400" dirty="0"/>
                        <a:t>Easter week as % of sales</a:t>
                      </a:r>
                      <a:endParaRPr lang="en-GB" sz="1400" dirty="0">
                        <a:latin typeface="+mn-lt"/>
                      </a:endParaRPr>
                    </a:p>
                  </a:txBody>
                  <a:tcPr marL="121920" marR="121920" marT="60960" marB="60960"/>
                </a:tc>
                <a:extLst>
                  <a:ext uri="{0D108BD9-81ED-4DB2-BD59-A6C34878D82A}">
                    <a16:rowId xmlns:a16="http://schemas.microsoft.com/office/drawing/2014/main" val="4040090995"/>
                  </a:ext>
                </a:extLst>
              </a:tr>
              <a:tr h="370840">
                <a:tc>
                  <a:txBody>
                    <a:bodyPr/>
                    <a:lstStyle/>
                    <a:p>
                      <a:r>
                        <a:rPr lang="en-GB" sz="1400" dirty="0"/>
                        <a:t>2017</a:t>
                      </a:r>
                      <a:endParaRPr lang="en-GB" sz="1400" dirty="0">
                        <a:latin typeface="+mn-lt"/>
                      </a:endParaRPr>
                    </a:p>
                  </a:txBody>
                  <a:tcPr marL="121920" marR="121920" marT="60960" marB="60960"/>
                </a:tc>
                <a:tc>
                  <a:txBody>
                    <a:bodyPr/>
                    <a:lstStyle/>
                    <a:p>
                      <a:r>
                        <a:rPr lang="en-GB" sz="1400" dirty="0"/>
                        <a:t>15</a:t>
                      </a:r>
                      <a:endParaRPr lang="en-GB" sz="1400" dirty="0">
                        <a:latin typeface="+mn-lt"/>
                      </a:endParaRPr>
                    </a:p>
                  </a:txBody>
                  <a:tcPr marL="121920" marR="121920" marT="60960" marB="60960"/>
                </a:tc>
                <a:tc>
                  <a:txBody>
                    <a:bodyPr/>
                    <a:lstStyle/>
                    <a:p>
                      <a:r>
                        <a:rPr lang="en-GB" sz="1400" dirty="0"/>
                        <a:t>15Apr17</a:t>
                      </a:r>
                      <a:endParaRPr lang="en-GB" sz="1400" dirty="0">
                        <a:latin typeface="+mn-lt"/>
                      </a:endParaRPr>
                    </a:p>
                  </a:txBody>
                  <a:tcPr marL="121920" marR="121920" marT="60960" marB="60960"/>
                </a:tc>
                <a:tc>
                  <a:txBody>
                    <a:bodyPr/>
                    <a:lstStyle/>
                    <a:p>
                      <a:r>
                        <a:rPr lang="en-GB" sz="1400" dirty="0"/>
                        <a:t>£297m</a:t>
                      </a:r>
                      <a:endParaRPr lang="en-GB" sz="1400" dirty="0">
                        <a:latin typeface="+mn-lt"/>
                      </a:endParaRPr>
                    </a:p>
                  </a:txBody>
                  <a:tcPr marL="121920" marR="121920" marT="60960" marB="60960"/>
                </a:tc>
                <a:tc>
                  <a:txBody>
                    <a:bodyPr/>
                    <a:lstStyle/>
                    <a:p>
                      <a:r>
                        <a:rPr lang="en-GB" sz="1400" dirty="0"/>
                        <a:t>£104m</a:t>
                      </a:r>
                      <a:endParaRPr lang="en-GB" sz="1400" dirty="0">
                        <a:latin typeface="+mn-lt"/>
                      </a:endParaRPr>
                    </a:p>
                  </a:txBody>
                  <a:tcPr marL="121920" marR="121920" marT="60960" marB="60960"/>
                </a:tc>
                <a:tc>
                  <a:txBody>
                    <a:bodyPr/>
                    <a:lstStyle/>
                    <a:p>
                      <a:r>
                        <a:rPr lang="en-GB" sz="1400" dirty="0"/>
                        <a:t>35%</a:t>
                      </a:r>
                      <a:endParaRPr lang="en-GB" sz="1400" dirty="0">
                        <a:latin typeface="+mn-lt"/>
                      </a:endParaRPr>
                    </a:p>
                  </a:txBody>
                  <a:tcPr marL="121920" marR="121920" marT="60960" marB="60960"/>
                </a:tc>
                <a:extLst>
                  <a:ext uri="{0D108BD9-81ED-4DB2-BD59-A6C34878D82A}">
                    <a16:rowId xmlns:a16="http://schemas.microsoft.com/office/drawing/2014/main" val="1425979324"/>
                  </a:ext>
                </a:extLst>
              </a:tr>
              <a:tr h="370840">
                <a:tc>
                  <a:txBody>
                    <a:bodyPr/>
                    <a:lstStyle/>
                    <a:p>
                      <a:r>
                        <a:rPr lang="en-GB" sz="1400" dirty="0"/>
                        <a:t>2018</a:t>
                      </a:r>
                      <a:endParaRPr lang="en-GB" sz="1400" dirty="0">
                        <a:latin typeface="+mn-lt"/>
                      </a:endParaRPr>
                    </a:p>
                  </a:txBody>
                  <a:tcPr marL="121920" marR="121920" marT="60960" marB="60960"/>
                </a:tc>
                <a:tc>
                  <a:txBody>
                    <a:bodyPr/>
                    <a:lstStyle/>
                    <a:p>
                      <a:r>
                        <a:rPr lang="en-GB" sz="1400" dirty="0"/>
                        <a:t>13</a:t>
                      </a:r>
                      <a:endParaRPr lang="en-GB" sz="1400" dirty="0">
                        <a:latin typeface="+mn-lt"/>
                      </a:endParaRPr>
                    </a:p>
                  </a:txBody>
                  <a:tcPr marL="121920" marR="121920" marT="60960" marB="60960"/>
                </a:tc>
                <a:tc>
                  <a:txBody>
                    <a:bodyPr/>
                    <a:lstStyle/>
                    <a:p>
                      <a:r>
                        <a:rPr lang="en-GB" sz="1400" dirty="0"/>
                        <a:t>31Mar18</a:t>
                      </a:r>
                      <a:endParaRPr lang="en-GB" sz="1400" dirty="0">
                        <a:latin typeface="+mn-lt"/>
                      </a:endParaRPr>
                    </a:p>
                  </a:txBody>
                  <a:tcPr marL="121920" marR="121920" marT="60960" marB="60960"/>
                </a:tc>
                <a:tc>
                  <a:txBody>
                    <a:bodyPr/>
                    <a:lstStyle/>
                    <a:p>
                      <a:r>
                        <a:rPr lang="en-GB" sz="1400" dirty="0"/>
                        <a:t>£302m</a:t>
                      </a:r>
                      <a:endParaRPr lang="en-GB" sz="1400" dirty="0">
                        <a:latin typeface="+mn-lt"/>
                      </a:endParaRPr>
                    </a:p>
                  </a:txBody>
                  <a:tcPr marL="121920" marR="121920" marT="60960" marB="60960"/>
                </a:tc>
                <a:tc>
                  <a:txBody>
                    <a:bodyPr/>
                    <a:lstStyle/>
                    <a:p>
                      <a:r>
                        <a:rPr lang="en-GB" sz="1400" dirty="0"/>
                        <a:t>£128m</a:t>
                      </a:r>
                      <a:endParaRPr lang="en-GB" sz="1400" dirty="0">
                        <a:latin typeface="+mn-lt"/>
                      </a:endParaRPr>
                    </a:p>
                  </a:txBody>
                  <a:tcPr marL="121920" marR="121920" marT="60960" marB="60960"/>
                </a:tc>
                <a:tc>
                  <a:txBody>
                    <a:bodyPr/>
                    <a:lstStyle/>
                    <a:p>
                      <a:r>
                        <a:rPr lang="en-GB" sz="1400" dirty="0"/>
                        <a:t>40%</a:t>
                      </a:r>
                      <a:endParaRPr lang="en-GB" sz="1400" dirty="0">
                        <a:latin typeface="+mn-lt"/>
                      </a:endParaRPr>
                    </a:p>
                  </a:txBody>
                  <a:tcPr marL="121920" marR="121920" marT="60960" marB="60960"/>
                </a:tc>
                <a:extLst>
                  <a:ext uri="{0D108BD9-81ED-4DB2-BD59-A6C34878D82A}">
                    <a16:rowId xmlns:a16="http://schemas.microsoft.com/office/drawing/2014/main" val="3242268381"/>
                  </a:ext>
                </a:extLst>
              </a:tr>
              <a:tr h="370840">
                <a:tc>
                  <a:txBody>
                    <a:bodyPr/>
                    <a:lstStyle/>
                    <a:p>
                      <a:r>
                        <a:rPr lang="en-GB" sz="1400" dirty="0"/>
                        <a:t>2019</a:t>
                      </a:r>
                      <a:endParaRPr lang="en-GB" sz="1400" dirty="0">
                        <a:latin typeface="+mn-lt"/>
                      </a:endParaRPr>
                    </a:p>
                  </a:txBody>
                  <a:tcPr marL="121920" marR="121920" marT="60960" marB="60960"/>
                </a:tc>
                <a:tc>
                  <a:txBody>
                    <a:bodyPr/>
                    <a:lstStyle/>
                    <a:p>
                      <a:r>
                        <a:rPr lang="en-GB" sz="1400" dirty="0"/>
                        <a:t>16</a:t>
                      </a:r>
                      <a:endParaRPr lang="en-GB" sz="1400" dirty="0">
                        <a:latin typeface="+mn-lt"/>
                      </a:endParaRPr>
                    </a:p>
                  </a:txBody>
                  <a:tcPr marL="121920" marR="121920" marT="60960" marB="60960"/>
                </a:tc>
                <a:tc>
                  <a:txBody>
                    <a:bodyPr/>
                    <a:lstStyle/>
                    <a:p>
                      <a:r>
                        <a:rPr lang="en-GB" sz="1400" dirty="0"/>
                        <a:t>20Apr19</a:t>
                      </a:r>
                      <a:endParaRPr lang="en-GB" sz="1400" dirty="0">
                        <a:latin typeface="+mn-lt"/>
                      </a:endParaRPr>
                    </a:p>
                  </a:txBody>
                  <a:tcPr marL="121920" marR="121920" marT="60960" marB="60960"/>
                </a:tc>
                <a:tc>
                  <a:txBody>
                    <a:bodyPr/>
                    <a:lstStyle/>
                    <a:p>
                      <a:r>
                        <a:rPr lang="en-GB" sz="1400" dirty="0"/>
                        <a:t>£337m</a:t>
                      </a:r>
                      <a:endParaRPr lang="en-GB" sz="1400" dirty="0">
                        <a:latin typeface="+mn-lt"/>
                      </a:endParaRPr>
                    </a:p>
                  </a:txBody>
                  <a:tcPr marL="121920" marR="121920" marT="60960" marB="60960"/>
                </a:tc>
                <a:tc>
                  <a:txBody>
                    <a:bodyPr/>
                    <a:lstStyle/>
                    <a:p>
                      <a:r>
                        <a:rPr lang="en-GB" sz="1400" dirty="0"/>
                        <a:t>£113m</a:t>
                      </a:r>
                      <a:endParaRPr lang="en-GB" sz="1400" dirty="0">
                        <a:latin typeface="+mn-lt"/>
                      </a:endParaRPr>
                    </a:p>
                  </a:txBody>
                  <a:tcPr marL="121920" marR="121920" marT="60960" marB="60960"/>
                </a:tc>
                <a:tc>
                  <a:txBody>
                    <a:bodyPr/>
                    <a:lstStyle/>
                    <a:p>
                      <a:r>
                        <a:rPr lang="en-GB" sz="1400" dirty="0"/>
                        <a:t>33%</a:t>
                      </a:r>
                      <a:endParaRPr lang="en-GB" sz="1400" dirty="0">
                        <a:latin typeface="+mn-lt"/>
                      </a:endParaRPr>
                    </a:p>
                  </a:txBody>
                  <a:tcPr marL="121920" marR="121920" marT="60960" marB="60960"/>
                </a:tc>
                <a:extLst>
                  <a:ext uri="{0D108BD9-81ED-4DB2-BD59-A6C34878D82A}">
                    <a16:rowId xmlns:a16="http://schemas.microsoft.com/office/drawing/2014/main" val="3709922090"/>
                  </a:ext>
                </a:extLst>
              </a:tr>
              <a:tr h="370840">
                <a:tc>
                  <a:txBody>
                    <a:bodyPr/>
                    <a:lstStyle/>
                    <a:p>
                      <a:r>
                        <a:rPr lang="en-GB" sz="1400" dirty="0"/>
                        <a:t>2020</a:t>
                      </a:r>
                      <a:endParaRPr lang="en-GB" sz="1400" dirty="0">
                        <a:latin typeface="+mn-lt"/>
                      </a:endParaRPr>
                    </a:p>
                  </a:txBody>
                  <a:tcPr marL="121920" marR="121920" marT="60960" marB="60960"/>
                </a:tc>
                <a:tc>
                  <a:txBody>
                    <a:bodyPr/>
                    <a:lstStyle/>
                    <a:p>
                      <a:r>
                        <a:rPr lang="en-GB" sz="1400" dirty="0"/>
                        <a:t>15</a:t>
                      </a:r>
                      <a:endParaRPr lang="en-GB" sz="1400" dirty="0">
                        <a:latin typeface="+mn-lt"/>
                      </a:endParaRPr>
                    </a:p>
                  </a:txBody>
                  <a:tcPr marL="121920" marR="121920" marT="60960" marB="60960"/>
                </a:tc>
                <a:tc>
                  <a:txBody>
                    <a:bodyPr/>
                    <a:lstStyle/>
                    <a:p>
                      <a:r>
                        <a:rPr lang="en-GB" sz="1400" dirty="0"/>
                        <a:t>11Apr20</a:t>
                      </a:r>
                      <a:endParaRPr lang="en-GB" sz="1400" dirty="0">
                        <a:latin typeface="+mn-lt"/>
                      </a:endParaRPr>
                    </a:p>
                  </a:txBody>
                  <a:tcPr marL="121920" marR="121920" marT="60960" marB="60960"/>
                </a:tc>
                <a:tc>
                  <a:txBody>
                    <a:bodyPr/>
                    <a:lstStyle/>
                    <a:p>
                      <a:r>
                        <a:rPr lang="en-GB" sz="1400" dirty="0"/>
                        <a:t>£273m</a:t>
                      </a:r>
                      <a:endParaRPr lang="en-GB" sz="1400" dirty="0">
                        <a:latin typeface="+mn-lt"/>
                      </a:endParaRPr>
                    </a:p>
                  </a:txBody>
                  <a:tcPr marL="121920" marR="121920" marT="60960" marB="60960"/>
                </a:tc>
                <a:tc>
                  <a:txBody>
                    <a:bodyPr/>
                    <a:lstStyle/>
                    <a:p>
                      <a:r>
                        <a:rPr lang="en-GB" sz="1400" dirty="0"/>
                        <a:t>£88m</a:t>
                      </a:r>
                      <a:endParaRPr lang="en-GB" sz="1400" dirty="0">
                        <a:latin typeface="+mn-lt"/>
                      </a:endParaRPr>
                    </a:p>
                  </a:txBody>
                  <a:tcPr marL="121920" marR="121920" marT="60960" marB="60960"/>
                </a:tc>
                <a:tc>
                  <a:txBody>
                    <a:bodyPr/>
                    <a:lstStyle/>
                    <a:p>
                      <a:r>
                        <a:rPr lang="en-GB" sz="1400" dirty="0"/>
                        <a:t>32%</a:t>
                      </a:r>
                      <a:endParaRPr lang="en-GB" sz="1400" dirty="0">
                        <a:latin typeface="+mn-lt"/>
                      </a:endParaRPr>
                    </a:p>
                  </a:txBody>
                  <a:tcPr marL="121920" marR="121920" marT="60960" marB="60960"/>
                </a:tc>
                <a:extLst>
                  <a:ext uri="{0D108BD9-81ED-4DB2-BD59-A6C34878D82A}">
                    <a16:rowId xmlns:a16="http://schemas.microsoft.com/office/drawing/2014/main" val="1275869697"/>
                  </a:ext>
                </a:extLst>
              </a:tr>
              <a:tr h="370840">
                <a:tc>
                  <a:txBody>
                    <a:bodyPr/>
                    <a:lstStyle/>
                    <a:p>
                      <a:r>
                        <a:rPr lang="en-GB" sz="1400" dirty="0"/>
                        <a:t>2021</a:t>
                      </a:r>
                      <a:endParaRPr lang="en-GB" sz="1400" dirty="0">
                        <a:latin typeface="+mn-lt"/>
                      </a:endParaRPr>
                    </a:p>
                  </a:txBody>
                  <a:tcPr marL="121920" marR="121920" marT="60960" marB="60960"/>
                </a:tc>
                <a:tc>
                  <a:txBody>
                    <a:bodyPr/>
                    <a:lstStyle/>
                    <a:p>
                      <a:r>
                        <a:rPr lang="en-GB" sz="1400" b="0" dirty="0"/>
                        <a:t>13</a:t>
                      </a:r>
                      <a:endParaRPr lang="en-GB" sz="1400" b="0" dirty="0">
                        <a:latin typeface="+mn-lt"/>
                      </a:endParaRPr>
                    </a:p>
                  </a:txBody>
                  <a:tcPr marL="121920" marR="121920" marT="60960" marB="60960"/>
                </a:tc>
                <a:tc>
                  <a:txBody>
                    <a:bodyPr/>
                    <a:lstStyle/>
                    <a:p>
                      <a:r>
                        <a:rPr lang="en-GB" sz="1400" dirty="0"/>
                        <a:t>3Apr21</a:t>
                      </a:r>
                      <a:endParaRPr lang="en-GB" sz="1400" dirty="0">
                        <a:latin typeface="+mn-lt"/>
                      </a:endParaRPr>
                    </a:p>
                  </a:txBody>
                  <a:tcPr marL="121920" marR="121920" marT="60960" marB="60960"/>
                </a:tc>
                <a:tc>
                  <a:txBody>
                    <a:bodyPr/>
                    <a:lstStyle/>
                    <a:p>
                      <a:r>
                        <a:rPr lang="en-GB" sz="1400" b="0" dirty="0"/>
                        <a:t>£339m</a:t>
                      </a:r>
                      <a:endParaRPr lang="en-GB" sz="1400" b="0" dirty="0">
                        <a:latin typeface="+mn-lt"/>
                      </a:endParaRPr>
                    </a:p>
                  </a:txBody>
                  <a:tcPr marL="121920" marR="121920" marT="60960" marB="60960"/>
                </a:tc>
                <a:tc>
                  <a:txBody>
                    <a:bodyPr/>
                    <a:lstStyle/>
                    <a:p>
                      <a:r>
                        <a:rPr lang="en-GB" sz="1400" b="0" dirty="0"/>
                        <a:t>£104m</a:t>
                      </a:r>
                      <a:endParaRPr lang="en-GB" sz="1400" b="0" dirty="0">
                        <a:latin typeface="+mn-lt"/>
                      </a:endParaRPr>
                    </a:p>
                  </a:txBody>
                  <a:tcPr marL="121920" marR="121920" marT="60960" marB="60960"/>
                </a:tc>
                <a:tc>
                  <a:txBody>
                    <a:bodyPr/>
                    <a:lstStyle/>
                    <a:p>
                      <a:r>
                        <a:rPr lang="en-GB" sz="1400" dirty="0"/>
                        <a:t>31%</a:t>
                      </a:r>
                      <a:endParaRPr lang="en-GB" sz="1400" dirty="0">
                        <a:latin typeface="+mn-lt"/>
                      </a:endParaRPr>
                    </a:p>
                  </a:txBody>
                  <a:tcPr marL="121920" marR="121920" marT="60960" marB="60960"/>
                </a:tc>
                <a:extLst>
                  <a:ext uri="{0D108BD9-81ED-4DB2-BD59-A6C34878D82A}">
                    <a16:rowId xmlns:a16="http://schemas.microsoft.com/office/drawing/2014/main" val="695662894"/>
                  </a:ext>
                </a:extLst>
              </a:tr>
              <a:tr h="370840">
                <a:tc>
                  <a:txBody>
                    <a:bodyPr/>
                    <a:lstStyle/>
                    <a:p>
                      <a:r>
                        <a:rPr lang="en-GB" sz="1400" b="0" dirty="0"/>
                        <a:t>2022</a:t>
                      </a:r>
                      <a:endParaRPr lang="en-GB" sz="1400" b="0" dirty="0">
                        <a:latin typeface="+mn-lt"/>
                      </a:endParaRPr>
                    </a:p>
                  </a:txBody>
                  <a:tcPr marL="121920" marR="121920" marT="60960" marB="60960"/>
                </a:tc>
                <a:tc>
                  <a:txBody>
                    <a:bodyPr/>
                    <a:lstStyle/>
                    <a:p>
                      <a:r>
                        <a:rPr lang="en-GB" sz="1400" b="0" dirty="0"/>
                        <a:t>15</a:t>
                      </a:r>
                      <a:endParaRPr lang="en-GB" sz="1400" b="0" dirty="0">
                        <a:latin typeface="+mn-lt"/>
                      </a:endParaRPr>
                    </a:p>
                  </a:txBody>
                  <a:tcPr marL="121920" marR="121920" marT="60960" marB="60960"/>
                </a:tc>
                <a:tc>
                  <a:txBody>
                    <a:bodyPr/>
                    <a:lstStyle/>
                    <a:p>
                      <a:r>
                        <a:rPr lang="en-GB" sz="1400" b="0" dirty="0"/>
                        <a:t>16Apr22</a:t>
                      </a:r>
                      <a:endParaRPr lang="en-GB" sz="1400" b="0" dirty="0">
                        <a:latin typeface="+mn-lt"/>
                      </a:endParaRPr>
                    </a:p>
                  </a:txBody>
                  <a:tcPr marL="121920" marR="121920" marT="60960" marB="60960"/>
                </a:tc>
                <a:tc>
                  <a:txBody>
                    <a:bodyPr/>
                    <a:lstStyle/>
                    <a:p>
                      <a:r>
                        <a:rPr lang="en-GB" sz="1400" b="0" dirty="0"/>
                        <a:t>£359m</a:t>
                      </a:r>
                      <a:endParaRPr lang="en-GB" sz="1400" b="0" dirty="0">
                        <a:latin typeface="+mn-lt"/>
                      </a:endParaRPr>
                    </a:p>
                  </a:txBody>
                  <a:tcPr marL="121920" marR="121920" marT="60960" marB="60960"/>
                </a:tc>
                <a:tc>
                  <a:txBody>
                    <a:bodyPr/>
                    <a:lstStyle/>
                    <a:p>
                      <a:r>
                        <a:rPr lang="en-GB" sz="1400" b="0" dirty="0"/>
                        <a:t>£102m</a:t>
                      </a:r>
                      <a:endParaRPr lang="en-GB" sz="1400" b="0" dirty="0">
                        <a:latin typeface="+mn-lt"/>
                      </a:endParaRPr>
                    </a:p>
                  </a:txBody>
                  <a:tcPr marL="121920" marR="121920" marT="60960" marB="60960"/>
                </a:tc>
                <a:tc>
                  <a:txBody>
                    <a:bodyPr/>
                    <a:lstStyle/>
                    <a:p>
                      <a:r>
                        <a:rPr lang="en-GB" sz="1400" b="0" dirty="0"/>
                        <a:t>29%</a:t>
                      </a:r>
                      <a:endParaRPr lang="en-GB" sz="1400" b="0" dirty="0">
                        <a:latin typeface="+mn-lt"/>
                      </a:endParaRPr>
                    </a:p>
                  </a:txBody>
                  <a:tcPr marL="121920" marR="121920" marT="60960" marB="60960"/>
                </a:tc>
                <a:extLst>
                  <a:ext uri="{0D108BD9-81ED-4DB2-BD59-A6C34878D82A}">
                    <a16:rowId xmlns:a16="http://schemas.microsoft.com/office/drawing/2014/main" val="1356847305"/>
                  </a:ext>
                </a:extLst>
              </a:tr>
              <a:tr h="370840">
                <a:tc>
                  <a:txBody>
                    <a:bodyPr/>
                    <a:lstStyle/>
                    <a:p>
                      <a:r>
                        <a:rPr lang="en-GB" sz="1400" b="1" dirty="0">
                          <a:latin typeface="+mn-lt"/>
                        </a:rPr>
                        <a:t>2023</a:t>
                      </a:r>
                    </a:p>
                  </a:txBody>
                  <a:tcPr marL="121920" marR="121920" marT="60960" marB="60960"/>
                </a:tc>
                <a:tc>
                  <a:txBody>
                    <a:bodyPr/>
                    <a:lstStyle/>
                    <a:p>
                      <a:r>
                        <a:rPr lang="en-GB" sz="1400" b="1" dirty="0">
                          <a:latin typeface="+mn-lt"/>
                        </a:rPr>
                        <a:t>14</a:t>
                      </a:r>
                    </a:p>
                  </a:txBody>
                  <a:tcPr marL="121920" marR="121920" marT="60960" marB="60960"/>
                </a:tc>
                <a:tc>
                  <a:txBody>
                    <a:bodyPr/>
                    <a:lstStyle/>
                    <a:p>
                      <a:r>
                        <a:rPr lang="en-GB" sz="1400" b="1" dirty="0">
                          <a:latin typeface="+mn-lt"/>
                        </a:rPr>
                        <a:t>8Apr23</a:t>
                      </a:r>
                    </a:p>
                  </a:txBody>
                  <a:tcPr marL="121920" marR="121920" marT="60960" marB="60960"/>
                </a:tc>
                <a:tc>
                  <a:txBody>
                    <a:bodyPr/>
                    <a:lstStyle/>
                    <a:p>
                      <a:r>
                        <a:rPr lang="en-GB" sz="1400" b="1" dirty="0">
                          <a:latin typeface="+mn-lt"/>
                        </a:rPr>
                        <a:t>£370m</a:t>
                      </a:r>
                    </a:p>
                  </a:txBody>
                  <a:tcPr marL="121920" marR="121920" marT="60960" marB="60960"/>
                </a:tc>
                <a:tc>
                  <a:txBody>
                    <a:bodyPr/>
                    <a:lstStyle/>
                    <a:p>
                      <a:r>
                        <a:rPr lang="en-GB" sz="1400" b="1" dirty="0">
                          <a:latin typeface="+mn-lt"/>
                        </a:rPr>
                        <a:t>£115m</a:t>
                      </a:r>
                    </a:p>
                  </a:txBody>
                  <a:tcPr marL="121920" marR="121920" marT="60960" marB="60960"/>
                </a:tc>
                <a:tc>
                  <a:txBody>
                    <a:bodyPr/>
                    <a:lstStyle/>
                    <a:p>
                      <a:r>
                        <a:rPr lang="en-GB" sz="1400" b="1" dirty="0">
                          <a:latin typeface="+mn-lt"/>
                        </a:rPr>
                        <a:t>31%</a:t>
                      </a:r>
                    </a:p>
                  </a:txBody>
                  <a:tcPr marL="121920" marR="121920" marT="60960" marB="60960"/>
                </a:tc>
                <a:extLst>
                  <a:ext uri="{0D108BD9-81ED-4DB2-BD59-A6C34878D82A}">
                    <a16:rowId xmlns:a16="http://schemas.microsoft.com/office/drawing/2014/main" val="508686353"/>
                  </a:ext>
                </a:extLst>
              </a:tr>
            </a:tbl>
          </a:graphicData>
        </a:graphic>
      </p:graphicFrame>
      <p:sp>
        <p:nvSpPr>
          <p:cNvPr id="3" name="Slide Number Placeholder 2">
            <a:extLst>
              <a:ext uri="{FF2B5EF4-FFF2-40B4-BE49-F238E27FC236}">
                <a16:creationId xmlns:a16="http://schemas.microsoft.com/office/drawing/2014/main" id="{AC782FF6-CD13-001C-71A0-D60E22BF139F}"/>
              </a:ext>
            </a:extLst>
          </p:cNvPr>
          <p:cNvSpPr>
            <a:spLocks noGrp="1"/>
          </p:cNvSpPr>
          <p:nvPr>
            <p:ph type="sldNum" sz="quarter" idx="12"/>
          </p:nvPr>
        </p:nvSpPr>
        <p:spPr/>
        <p:txBody>
          <a:bodyPr/>
          <a:lstStyle/>
          <a:p>
            <a:fld id="{403EF4E2-7A7A-0548-85F1-5479B7C9E1B2}" type="slidenum">
              <a:rPr lang="en-US" smtClean="0"/>
              <a:t>50</a:t>
            </a:fld>
            <a:endParaRPr lang="en-US" dirty="0"/>
          </a:p>
        </p:txBody>
      </p:sp>
      <p:sp>
        <p:nvSpPr>
          <p:cNvPr id="4" name="Title 3">
            <a:extLst>
              <a:ext uri="{FF2B5EF4-FFF2-40B4-BE49-F238E27FC236}">
                <a16:creationId xmlns:a16="http://schemas.microsoft.com/office/drawing/2014/main" id="{6494771A-87F5-53CB-E575-E317FE96E2DE}"/>
              </a:ext>
            </a:extLst>
          </p:cNvPr>
          <p:cNvSpPr>
            <a:spLocks noGrp="1"/>
          </p:cNvSpPr>
          <p:nvPr>
            <p:ph type="ctrTitle"/>
          </p:nvPr>
        </p:nvSpPr>
        <p:spPr/>
        <p:txBody>
          <a:bodyPr/>
          <a:lstStyle/>
          <a:p>
            <a:r>
              <a:rPr lang="en-GB" sz="2400" b="0" dirty="0"/>
              <a:t>Despite the shorter trading period, </a:t>
            </a:r>
            <a:r>
              <a:rPr lang="en-GB" sz="2400" dirty="0"/>
              <a:t>shoppers spent more</a:t>
            </a:r>
            <a:r>
              <a:rPr lang="en-GB" sz="2400" b="0" dirty="0"/>
              <a:t> than last year on Easter Eggs, </a:t>
            </a:r>
            <a:r>
              <a:rPr lang="en-GB" sz="2400" dirty="0"/>
              <a:t>setting a new record at £370m.</a:t>
            </a:r>
            <a:br>
              <a:rPr lang="en-GB" sz="1400" dirty="0"/>
            </a:br>
            <a:endParaRPr lang="en-GB" sz="2400" dirty="0"/>
          </a:p>
        </p:txBody>
      </p:sp>
      <p:sp>
        <p:nvSpPr>
          <p:cNvPr id="5" name="Subtitle 4">
            <a:extLst>
              <a:ext uri="{FF2B5EF4-FFF2-40B4-BE49-F238E27FC236}">
                <a16:creationId xmlns:a16="http://schemas.microsoft.com/office/drawing/2014/main" id="{BB68BB6A-048D-28D1-0851-71F668760939}"/>
              </a:ext>
            </a:extLst>
          </p:cNvPr>
          <p:cNvSpPr>
            <a:spLocks noGrp="1"/>
          </p:cNvSpPr>
          <p:nvPr>
            <p:ph type="subTitle" idx="13"/>
          </p:nvPr>
        </p:nvSpPr>
        <p:spPr>
          <a:xfrm>
            <a:off x="256361" y="3624984"/>
            <a:ext cx="3503953" cy="436210"/>
          </a:xfrm>
        </p:spPr>
        <p:txBody>
          <a:bodyPr/>
          <a:lstStyle/>
          <a:p>
            <a:r>
              <a:rPr lang="en-GB" sz="2200" dirty="0"/>
              <a:t>With concerns over out of stocks and the rising costs of sugar, shoppers bought, early to avoid disappointment.</a:t>
            </a:r>
          </a:p>
        </p:txBody>
      </p:sp>
      <p:sp>
        <p:nvSpPr>
          <p:cNvPr id="6" name="Text Placeholder 5">
            <a:extLst>
              <a:ext uri="{FF2B5EF4-FFF2-40B4-BE49-F238E27FC236}">
                <a16:creationId xmlns:a16="http://schemas.microsoft.com/office/drawing/2014/main" id="{4B37EFAA-FE3B-7BCA-8FD3-4DBBA1E20FDF}"/>
              </a:ext>
            </a:extLst>
          </p:cNvPr>
          <p:cNvSpPr>
            <a:spLocks noGrp="1"/>
          </p:cNvSpPr>
          <p:nvPr>
            <p:ph type="body" sz="quarter" idx="14"/>
          </p:nvPr>
        </p:nvSpPr>
        <p:spPr/>
        <p:txBody>
          <a:bodyPr/>
          <a:lstStyle/>
          <a:p>
            <a:r>
              <a:rPr lang="en-GB" dirty="0"/>
              <a:t>Source:  NIQ Scantrack Grocery Multiples</a:t>
            </a:r>
          </a:p>
        </p:txBody>
      </p:sp>
      <p:sp>
        <p:nvSpPr>
          <p:cNvPr id="7" name="Text Placeholder 6">
            <a:extLst>
              <a:ext uri="{FF2B5EF4-FFF2-40B4-BE49-F238E27FC236}">
                <a16:creationId xmlns:a16="http://schemas.microsoft.com/office/drawing/2014/main" id="{7B048FDB-5F40-7EEC-DE25-607B750E4CC9}"/>
              </a:ext>
            </a:extLst>
          </p:cNvPr>
          <p:cNvSpPr>
            <a:spLocks noGrp="1"/>
          </p:cNvSpPr>
          <p:nvPr>
            <p:ph type="body" sz="quarter" idx="16"/>
          </p:nvPr>
        </p:nvSpPr>
        <p:spPr/>
        <p:txBody>
          <a:bodyPr/>
          <a:lstStyle/>
          <a:p>
            <a:r>
              <a:rPr lang="en-GB" b="1" dirty="0"/>
              <a:t>Easter Egg Sales 7 year trend in the Grocery Multiples</a:t>
            </a:r>
          </a:p>
        </p:txBody>
      </p:sp>
    </p:spTree>
    <p:extLst>
      <p:ext uri="{BB962C8B-B14F-4D97-AF65-F5344CB8AC3E}">
        <p14:creationId xmlns:p14="http://schemas.microsoft.com/office/powerpoint/2010/main" val="1542369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3C4FCC3-1E6F-17BB-9065-F79F08D849B4}"/>
              </a:ext>
            </a:extLst>
          </p:cNvPr>
          <p:cNvSpPr>
            <a:spLocks noGrp="1"/>
          </p:cNvSpPr>
          <p:nvPr>
            <p:ph idx="1"/>
          </p:nvPr>
        </p:nvSpPr>
        <p:spPr>
          <a:xfrm>
            <a:off x="1544245" y="1651760"/>
            <a:ext cx="2706889" cy="3836139"/>
          </a:xfrm>
        </p:spPr>
        <p:txBody>
          <a:bodyPr/>
          <a:lstStyle/>
          <a:p>
            <a:pPr>
              <a:spcAft>
                <a:spcPts val="400"/>
              </a:spcAft>
            </a:pPr>
            <a:r>
              <a:rPr lang="en-GB" sz="1200" dirty="0"/>
              <a:t>Chocolate</a:t>
            </a:r>
          </a:p>
          <a:p>
            <a:pPr marL="360000" lvl="1">
              <a:spcAft>
                <a:spcPts val="0"/>
              </a:spcAft>
            </a:pPr>
            <a:r>
              <a:rPr lang="en-GB" sz="1000" dirty="0"/>
              <a:t>Easter Eggs</a:t>
            </a:r>
          </a:p>
          <a:p>
            <a:pPr marL="360000" lvl="1">
              <a:spcAft>
                <a:spcPts val="0"/>
              </a:spcAft>
            </a:pPr>
            <a:r>
              <a:rPr lang="en-GB" sz="1000" dirty="0"/>
              <a:t>Chocolate Novelties</a:t>
            </a:r>
          </a:p>
          <a:p>
            <a:pPr marL="0" indent="-325800">
              <a:spcAft>
                <a:spcPts val="0"/>
              </a:spcAft>
            </a:pPr>
            <a:endParaRPr lang="en-GB" sz="400" dirty="0"/>
          </a:p>
          <a:p>
            <a:pPr marL="0" indent="-325800">
              <a:spcAft>
                <a:spcPts val="0"/>
              </a:spcAft>
            </a:pPr>
            <a:r>
              <a:rPr lang="en-GB" sz="1200" dirty="0"/>
              <a:t>Horticulture</a:t>
            </a:r>
          </a:p>
          <a:p>
            <a:pPr marL="457200" lvl="1" indent="-325800">
              <a:spcAft>
                <a:spcPts val="0"/>
              </a:spcAft>
            </a:pPr>
            <a:r>
              <a:rPr lang="en-GB" sz="1000" dirty="0"/>
              <a:t>Daffodils</a:t>
            </a:r>
          </a:p>
          <a:p>
            <a:pPr marL="457200" lvl="1" indent="-325800">
              <a:spcAft>
                <a:spcPts val="0"/>
              </a:spcAft>
            </a:pPr>
            <a:r>
              <a:rPr lang="en-GB" sz="1000" dirty="0"/>
              <a:t>Tulips</a:t>
            </a:r>
          </a:p>
          <a:p>
            <a:pPr marL="457200" lvl="1" indent="-325800">
              <a:spcAft>
                <a:spcPts val="0"/>
              </a:spcAft>
            </a:pPr>
            <a:endParaRPr lang="en-GB" sz="400" dirty="0"/>
          </a:p>
          <a:p>
            <a:endParaRPr lang="en-GB" dirty="0"/>
          </a:p>
        </p:txBody>
      </p:sp>
      <p:sp>
        <p:nvSpPr>
          <p:cNvPr id="2" name="Slide Number Placeholder 1">
            <a:extLst>
              <a:ext uri="{FF2B5EF4-FFF2-40B4-BE49-F238E27FC236}">
                <a16:creationId xmlns:a16="http://schemas.microsoft.com/office/drawing/2014/main" id="{4A5FA84A-E98F-4F11-F5D0-3D55314F09A2}"/>
              </a:ext>
            </a:extLst>
          </p:cNvPr>
          <p:cNvSpPr>
            <a:spLocks noGrp="1"/>
          </p:cNvSpPr>
          <p:nvPr>
            <p:ph type="sldNum" sz="quarter" idx="12"/>
          </p:nvPr>
        </p:nvSpPr>
        <p:spPr/>
        <p:txBody>
          <a:bodyPr/>
          <a:lstStyle/>
          <a:p>
            <a:fld id="{403EF4E2-7A7A-0548-85F1-5479B7C9E1B2}" type="slidenum">
              <a:rPr lang="en-US" smtClean="0"/>
              <a:pPr/>
              <a:t>51</a:t>
            </a:fld>
            <a:endParaRPr lang="en-US" dirty="0"/>
          </a:p>
        </p:txBody>
      </p:sp>
      <p:sp>
        <p:nvSpPr>
          <p:cNvPr id="13" name="Text Placeholder 12">
            <a:extLst>
              <a:ext uri="{FF2B5EF4-FFF2-40B4-BE49-F238E27FC236}">
                <a16:creationId xmlns:a16="http://schemas.microsoft.com/office/drawing/2014/main" id="{F180A689-5EA2-5F90-D7BB-265D01835489}"/>
              </a:ext>
            </a:extLst>
          </p:cNvPr>
          <p:cNvSpPr>
            <a:spLocks noGrp="1"/>
          </p:cNvSpPr>
          <p:nvPr>
            <p:ph type="body" sz="quarter" idx="16"/>
          </p:nvPr>
        </p:nvSpPr>
        <p:spPr>
          <a:xfrm>
            <a:off x="1544244" y="1177366"/>
            <a:ext cx="2706889" cy="436542"/>
          </a:xfrm>
        </p:spPr>
        <p:txBody>
          <a:bodyPr/>
          <a:lstStyle/>
          <a:p>
            <a:r>
              <a:rPr lang="en-GB" dirty="0"/>
              <a:t>Gifting		</a:t>
            </a:r>
          </a:p>
        </p:txBody>
      </p:sp>
      <p:sp>
        <p:nvSpPr>
          <p:cNvPr id="14" name="Content Placeholder 13">
            <a:extLst>
              <a:ext uri="{FF2B5EF4-FFF2-40B4-BE49-F238E27FC236}">
                <a16:creationId xmlns:a16="http://schemas.microsoft.com/office/drawing/2014/main" id="{E2ACA5BA-0674-BDCE-D8B8-19C2BD28BE26}"/>
              </a:ext>
            </a:extLst>
          </p:cNvPr>
          <p:cNvSpPr>
            <a:spLocks noGrp="1"/>
          </p:cNvSpPr>
          <p:nvPr>
            <p:ph idx="17"/>
          </p:nvPr>
        </p:nvSpPr>
        <p:spPr>
          <a:xfrm>
            <a:off x="4508162" y="1651760"/>
            <a:ext cx="2706889" cy="3836139"/>
          </a:xfrm>
        </p:spPr>
        <p:txBody>
          <a:bodyPr/>
          <a:lstStyle/>
          <a:p>
            <a:pPr>
              <a:spcAft>
                <a:spcPts val="400"/>
              </a:spcAft>
            </a:pPr>
            <a:r>
              <a:rPr lang="en-GB" sz="1200" dirty="0"/>
              <a:t>Accompaniment</a:t>
            </a:r>
          </a:p>
          <a:p>
            <a:pPr marL="360000" lvl="1">
              <a:spcAft>
                <a:spcPts val="0"/>
              </a:spcAft>
            </a:pPr>
            <a:r>
              <a:rPr lang="en-GB" sz="1000" dirty="0"/>
              <a:t>Horseradish</a:t>
            </a:r>
          </a:p>
          <a:p>
            <a:pPr marL="360000" lvl="1">
              <a:spcAft>
                <a:spcPts val="0"/>
              </a:spcAft>
            </a:pPr>
            <a:r>
              <a:rPr lang="en-GB" sz="1000" dirty="0"/>
              <a:t>Mint Sauce</a:t>
            </a:r>
          </a:p>
          <a:p>
            <a:pPr marL="360000" lvl="1">
              <a:spcAft>
                <a:spcPts val="0"/>
              </a:spcAft>
            </a:pPr>
            <a:r>
              <a:rPr lang="en-GB" sz="1000" dirty="0"/>
              <a:t>Mustard</a:t>
            </a:r>
          </a:p>
          <a:p>
            <a:pPr marL="360000" lvl="1">
              <a:spcAft>
                <a:spcPts val="0"/>
              </a:spcAft>
            </a:pPr>
            <a:r>
              <a:rPr lang="en-GB" sz="1000" dirty="0"/>
              <a:t>Yorkshire Puddings</a:t>
            </a:r>
          </a:p>
          <a:p>
            <a:pPr marL="360000" lvl="1">
              <a:spcAft>
                <a:spcPts val="0"/>
              </a:spcAft>
            </a:pPr>
            <a:r>
              <a:rPr lang="en-GB" sz="1000" dirty="0"/>
              <a:t>Savoury Baking Mixes</a:t>
            </a:r>
          </a:p>
          <a:p>
            <a:pPr marL="360000" lvl="1">
              <a:spcAft>
                <a:spcPts val="0"/>
              </a:spcAft>
            </a:pPr>
            <a:r>
              <a:rPr lang="en-GB" sz="1000" dirty="0"/>
              <a:t>Snack Mix Sharing Pack</a:t>
            </a:r>
          </a:p>
          <a:p>
            <a:pPr marL="0" indent="-325800">
              <a:spcAft>
                <a:spcPts val="0"/>
              </a:spcAft>
            </a:pPr>
            <a:endParaRPr lang="en-GB" sz="400" dirty="0"/>
          </a:p>
          <a:p>
            <a:pPr marL="0" indent="-325800">
              <a:spcAft>
                <a:spcPts val="0"/>
              </a:spcAft>
            </a:pPr>
            <a:r>
              <a:rPr lang="en-GB" sz="1200" dirty="0"/>
              <a:t>Desserts</a:t>
            </a:r>
          </a:p>
          <a:p>
            <a:pPr marL="457200" lvl="1" indent="-325800">
              <a:spcAft>
                <a:spcPts val="0"/>
              </a:spcAft>
            </a:pPr>
            <a:r>
              <a:rPr lang="en-GB" sz="1000" dirty="0"/>
              <a:t>Cream &amp; Custard</a:t>
            </a:r>
          </a:p>
          <a:p>
            <a:pPr marL="457200" lvl="1" indent="-325800">
              <a:spcAft>
                <a:spcPts val="0"/>
              </a:spcAft>
            </a:pPr>
            <a:r>
              <a:rPr lang="en-GB" sz="1000" dirty="0"/>
              <a:t>Hand Held Ice-cream</a:t>
            </a:r>
          </a:p>
          <a:p>
            <a:pPr marL="457200" lvl="1" indent="-325800">
              <a:spcAft>
                <a:spcPts val="0"/>
              </a:spcAft>
            </a:pPr>
            <a:r>
              <a:rPr lang="en-GB" sz="1000" dirty="0"/>
              <a:t>Tiramisu</a:t>
            </a:r>
          </a:p>
          <a:p>
            <a:pPr marL="457200" lvl="1" indent="-325800">
              <a:spcAft>
                <a:spcPts val="0"/>
              </a:spcAft>
            </a:pPr>
            <a:endParaRPr lang="en-GB" sz="400" dirty="0"/>
          </a:p>
          <a:p>
            <a:pPr marL="0" indent="-325800">
              <a:spcAft>
                <a:spcPts val="0"/>
              </a:spcAft>
            </a:pPr>
            <a:r>
              <a:rPr lang="en-GB" sz="1200" dirty="0"/>
              <a:t>Fruit</a:t>
            </a:r>
          </a:p>
          <a:p>
            <a:pPr marL="457200" lvl="1" indent="-325800">
              <a:spcAft>
                <a:spcPts val="0"/>
              </a:spcAft>
            </a:pPr>
            <a:r>
              <a:rPr lang="en-GB" sz="1000" dirty="0"/>
              <a:t>Mango</a:t>
            </a:r>
          </a:p>
          <a:p>
            <a:pPr marL="457200" lvl="1" indent="-325800">
              <a:spcAft>
                <a:spcPts val="0"/>
              </a:spcAft>
            </a:pPr>
            <a:r>
              <a:rPr lang="en-GB" sz="1000" dirty="0"/>
              <a:t>Watermelon</a:t>
            </a:r>
          </a:p>
          <a:p>
            <a:pPr marL="457200" lvl="1" indent="-325800">
              <a:spcAft>
                <a:spcPts val="0"/>
              </a:spcAft>
            </a:pPr>
            <a:endParaRPr lang="en-GB" sz="400" dirty="0"/>
          </a:p>
          <a:p>
            <a:pPr marL="0" indent="-325800">
              <a:spcAft>
                <a:spcPts val="0"/>
              </a:spcAft>
            </a:pPr>
            <a:r>
              <a:rPr lang="en-GB" sz="1200" dirty="0"/>
              <a:t>Hot Cross Buns</a:t>
            </a:r>
          </a:p>
          <a:p>
            <a:pPr marL="0" indent="-325800">
              <a:spcAft>
                <a:spcPts val="0"/>
              </a:spcAft>
            </a:pPr>
            <a:endParaRPr lang="en-GB" sz="400" dirty="0"/>
          </a:p>
          <a:p>
            <a:pPr marL="0" indent="-325800">
              <a:spcAft>
                <a:spcPts val="0"/>
              </a:spcAft>
            </a:pPr>
            <a:r>
              <a:rPr lang="en-GB" sz="1200" dirty="0"/>
              <a:t>Meat/Fish</a:t>
            </a:r>
          </a:p>
          <a:p>
            <a:pPr marL="457200" lvl="1" indent="-325800">
              <a:spcAft>
                <a:spcPts val="0"/>
              </a:spcAft>
            </a:pPr>
            <a:r>
              <a:rPr lang="en-GB" sz="1000" dirty="0"/>
              <a:t>Gammon</a:t>
            </a:r>
          </a:p>
          <a:p>
            <a:pPr marL="457200" lvl="1" indent="-325800">
              <a:spcAft>
                <a:spcPts val="0"/>
              </a:spcAft>
            </a:pPr>
            <a:r>
              <a:rPr lang="en-GB" sz="1000" dirty="0"/>
              <a:t>Lamb </a:t>
            </a:r>
          </a:p>
          <a:p>
            <a:pPr marL="457200" lvl="1" indent="-325800">
              <a:spcAft>
                <a:spcPts val="0"/>
              </a:spcAft>
            </a:pPr>
            <a:r>
              <a:rPr lang="en-GB" sz="1000" dirty="0"/>
              <a:t>Salmon</a:t>
            </a:r>
          </a:p>
          <a:p>
            <a:pPr marL="457200" lvl="1" indent="-325800">
              <a:spcAft>
                <a:spcPts val="0"/>
              </a:spcAft>
            </a:pPr>
            <a:endParaRPr lang="en-GB" sz="400" dirty="0"/>
          </a:p>
          <a:p>
            <a:pPr marL="0" indent="-325800">
              <a:spcAft>
                <a:spcPts val="0"/>
              </a:spcAft>
            </a:pPr>
            <a:r>
              <a:rPr lang="en-GB" sz="1200" dirty="0"/>
              <a:t>Veg</a:t>
            </a:r>
          </a:p>
          <a:p>
            <a:pPr marL="457200" lvl="1" indent="-325800">
              <a:spcAft>
                <a:spcPts val="0"/>
              </a:spcAft>
            </a:pPr>
            <a:r>
              <a:rPr lang="en-GB" sz="1000" dirty="0"/>
              <a:t>Cabbage</a:t>
            </a:r>
          </a:p>
          <a:p>
            <a:pPr marL="457200" lvl="1" indent="-325800">
              <a:spcAft>
                <a:spcPts val="0"/>
              </a:spcAft>
            </a:pPr>
            <a:r>
              <a:rPr lang="en-GB" sz="1000" dirty="0"/>
              <a:t>Cauliflower</a:t>
            </a:r>
          </a:p>
          <a:p>
            <a:pPr marL="457200" lvl="1" indent="-325800">
              <a:spcAft>
                <a:spcPts val="0"/>
              </a:spcAft>
            </a:pPr>
            <a:r>
              <a:rPr lang="en-GB" sz="1000" dirty="0"/>
              <a:t>Parsnip</a:t>
            </a:r>
          </a:p>
          <a:p>
            <a:pPr marL="457200" lvl="1" indent="-325800">
              <a:spcAft>
                <a:spcPts val="0"/>
              </a:spcAft>
            </a:pPr>
            <a:r>
              <a:rPr lang="en-GB" sz="1000" dirty="0"/>
              <a:t>Cauliflower/Broccoli Cheese</a:t>
            </a:r>
          </a:p>
        </p:txBody>
      </p:sp>
      <p:sp>
        <p:nvSpPr>
          <p:cNvPr id="15" name="Text Placeholder 14">
            <a:extLst>
              <a:ext uri="{FF2B5EF4-FFF2-40B4-BE49-F238E27FC236}">
                <a16:creationId xmlns:a16="http://schemas.microsoft.com/office/drawing/2014/main" id="{FCA0A726-D00E-27EA-94EC-413267C53425}"/>
              </a:ext>
            </a:extLst>
          </p:cNvPr>
          <p:cNvSpPr>
            <a:spLocks noGrp="1"/>
          </p:cNvSpPr>
          <p:nvPr>
            <p:ph type="body" sz="quarter" idx="18"/>
          </p:nvPr>
        </p:nvSpPr>
        <p:spPr>
          <a:xfrm>
            <a:off x="4508161" y="1177366"/>
            <a:ext cx="2706889" cy="436542"/>
          </a:xfrm>
        </p:spPr>
        <p:txBody>
          <a:bodyPr/>
          <a:lstStyle/>
          <a:p>
            <a:r>
              <a:rPr lang="en-GB" dirty="0"/>
              <a:t>Celebratory Food</a:t>
            </a:r>
          </a:p>
        </p:txBody>
      </p:sp>
      <p:sp>
        <p:nvSpPr>
          <p:cNvPr id="16" name="Content Placeholder 15">
            <a:extLst>
              <a:ext uri="{FF2B5EF4-FFF2-40B4-BE49-F238E27FC236}">
                <a16:creationId xmlns:a16="http://schemas.microsoft.com/office/drawing/2014/main" id="{8B52826D-6631-B144-EA77-39631953FDB7}"/>
              </a:ext>
            </a:extLst>
          </p:cNvPr>
          <p:cNvSpPr>
            <a:spLocks noGrp="1"/>
          </p:cNvSpPr>
          <p:nvPr>
            <p:ph idx="19"/>
          </p:nvPr>
        </p:nvSpPr>
        <p:spPr>
          <a:xfrm>
            <a:off x="7472079" y="1651760"/>
            <a:ext cx="2706889" cy="3836139"/>
          </a:xfrm>
        </p:spPr>
        <p:txBody>
          <a:bodyPr/>
          <a:lstStyle/>
          <a:p>
            <a:pPr>
              <a:spcAft>
                <a:spcPts val="400"/>
              </a:spcAft>
            </a:pPr>
            <a:r>
              <a:rPr lang="en-GB" sz="1200" dirty="0"/>
              <a:t>Easter Decorations</a:t>
            </a:r>
          </a:p>
          <a:p>
            <a:pPr marL="0" indent="-325800">
              <a:spcAft>
                <a:spcPts val="0"/>
              </a:spcAft>
            </a:pPr>
            <a:endParaRPr lang="en-GB" sz="400" dirty="0"/>
          </a:p>
          <a:p>
            <a:pPr>
              <a:spcAft>
                <a:spcPts val="0"/>
              </a:spcAft>
            </a:pPr>
            <a:r>
              <a:rPr lang="en-GB" sz="1200" dirty="0"/>
              <a:t>Garden</a:t>
            </a:r>
          </a:p>
          <a:p>
            <a:pPr marL="457200" lvl="1" indent="-325800">
              <a:spcAft>
                <a:spcPts val="0"/>
              </a:spcAft>
            </a:pPr>
            <a:r>
              <a:rPr lang="en-GB" sz="1000" dirty="0"/>
              <a:t>Gardening</a:t>
            </a:r>
          </a:p>
          <a:p>
            <a:pPr marL="457200" lvl="1" indent="-325800">
              <a:spcAft>
                <a:spcPts val="0"/>
              </a:spcAft>
            </a:pPr>
            <a:r>
              <a:rPr lang="en-GB" sz="1000" dirty="0"/>
              <a:t>Bulbs &amp; Seeds</a:t>
            </a:r>
          </a:p>
          <a:p>
            <a:pPr marL="457200" lvl="1" indent="-325800">
              <a:spcAft>
                <a:spcPts val="0"/>
              </a:spcAft>
            </a:pPr>
            <a:endParaRPr lang="en-GB" sz="400" dirty="0"/>
          </a:p>
          <a:p>
            <a:endParaRPr lang="en-GB" dirty="0"/>
          </a:p>
        </p:txBody>
      </p:sp>
      <p:sp>
        <p:nvSpPr>
          <p:cNvPr id="17" name="Text Placeholder 16">
            <a:extLst>
              <a:ext uri="{FF2B5EF4-FFF2-40B4-BE49-F238E27FC236}">
                <a16:creationId xmlns:a16="http://schemas.microsoft.com/office/drawing/2014/main" id="{CFC593CA-C4BF-889A-7125-1AC24D83A9D1}"/>
              </a:ext>
            </a:extLst>
          </p:cNvPr>
          <p:cNvSpPr>
            <a:spLocks noGrp="1"/>
          </p:cNvSpPr>
          <p:nvPr>
            <p:ph type="body" sz="quarter" idx="20"/>
          </p:nvPr>
        </p:nvSpPr>
        <p:spPr>
          <a:xfrm>
            <a:off x="7472078" y="1177366"/>
            <a:ext cx="2706889" cy="436542"/>
          </a:xfrm>
        </p:spPr>
        <p:txBody>
          <a:bodyPr/>
          <a:lstStyle/>
          <a:p>
            <a:r>
              <a:rPr lang="en-GB" dirty="0"/>
              <a:t>Home &amp; Garden</a:t>
            </a:r>
          </a:p>
        </p:txBody>
      </p:sp>
      <p:sp>
        <p:nvSpPr>
          <p:cNvPr id="20" name="Text Placeholder 19">
            <a:extLst>
              <a:ext uri="{FF2B5EF4-FFF2-40B4-BE49-F238E27FC236}">
                <a16:creationId xmlns:a16="http://schemas.microsoft.com/office/drawing/2014/main" id="{610B3C8C-6EB7-4211-9A2B-511A9C6783C5}"/>
              </a:ext>
            </a:extLst>
          </p:cNvPr>
          <p:cNvSpPr>
            <a:spLocks noGrp="1"/>
          </p:cNvSpPr>
          <p:nvPr>
            <p:ph type="body" sz="quarter" idx="23"/>
          </p:nvPr>
        </p:nvSpPr>
        <p:spPr/>
        <p:txBody>
          <a:bodyPr/>
          <a:lstStyle/>
          <a:p>
            <a:endParaRPr lang="en-GB" dirty="0"/>
          </a:p>
        </p:txBody>
      </p:sp>
      <p:sp>
        <p:nvSpPr>
          <p:cNvPr id="4" name="Title 3">
            <a:extLst>
              <a:ext uri="{FF2B5EF4-FFF2-40B4-BE49-F238E27FC236}">
                <a16:creationId xmlns:a16="http://schemas.microsoft.com/office/drawing/2014/main" id="{3F269029-D76A-1278-5B0A-BCC5E59232DA}"/>
              </a:ext>
            </a:extLst>
          </p:cNvPr>
          <p:cNvSpPr>
            <a:spLocks noGrp="1"/>
          </p:cNvSpPr>
          <p:nvPr>
            <p:ph type="title"/>
          </p:nvPr>
        </p:nvSpPr>
        <p:spPr>
          <a:xfrm>
            <a:off x="288558" y="249805"/>
            <a:ext cx="11582400" cy="397352"/>
          </a:xfrm>
        </p:spPr>
        <p:txBody>
          <a:bodyPr/>
          <a:lstStyle/>
          <a:p>
            <a:r>
              <a:rPr lang="en-GB" dirty="0">
                <a:solidFill>
                  <a:schemeClr val="tx2"/>
                </a:solidFill>
              </a:rPr>
              <a:t>Easter Classifications</a:t>
            </a:r>
          </a:p>
        </p:txBody>
      </p:sp>
      <p:sp>
        <p:nvSpPr>
          <p:cNvPr id="3" name="TextBox 2">
            <a:extLst>
              <a:ext uri="{FF2B5EF4-FFF2-40B4-BE49-F238E27FC236}">
                <a16:creationId xmlns:a16="http://schemas.microsoft.com/office/drawing/2014/main" id="{F8BEB502-3DAD-2BA3-6167-B382D4733EDE}"/>
              </a:ext>
            </a:extLst>
          </p:cNvPr>
          <p:cNvSpPr txBox="1"/>
          <p:nvPr/>
        </p:nvSpPr>
        <p:spPr>
          <a:xfrm>
            <a:off x="1998636" y="5555423"/>
            <a:ext cx="0" cy="0"/>
          </a:xfrm>
          <a:prstGeom prst="rect">
            <a:avLst/>
          </a:prstGeom>
          <a:noFill/>
        </p:spPr>
        <p:txBody>
          <a:bodyPr wrap="none" lIns="0" rIns="0" rtlCol="0">
            <a:noAutofit/>
          </a:bodyPr>
          <a:lstStyle/>
          <a:p>
            <a:pPr algn="l">
              <a:spcAft>
                <a:spcPts val="600"/>
              </a:spcAft>
            </a:pPr>
            <a:endParaRPr lang="en-US" sz="1600" dirty="0"/>
          </a:p>
        </p:txBody>
      </p:sp>
    </p:spTree>
    <p:extLst>
      <p:ext uri="{BB962C8B-B14F-4D97-AF65-F5344CB8AC3E}">
        <p14:creationId xmlns:p14="http://schemas.microsoft.com/office/powerpoint/2010/main" val="307447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8DCB028-1132-6844-F5C4-56D0F8CEB6CA}"/>
              </a:ext>
            </a:extLst>
          </p:cNvPr>
          <p:cNvSpPr>
            <a:spLocks noGrp="1"/>
          </p:cNvSpPr>
          <p:nvPr>
            <p:ph idx="1"/>
          </p:nvPr>
        </p:nvSpPr>
        <p:spPr/>
        <p:txBody>
          <a:bodyPr/>
          <a:lstStyle/>
          <a:p>
            <a:endParaRPr lang="en-GB" dirty="0"/>
          </a:p>
        </p:txBody>
      </p:sp>
      <p:sp>
        <p:nvSpPr>
          <p:cNvPr id="2" name="Slide Number Placeholder 1">
            <a:extLst>
              <a:ext uri="{FF2B5EF4-FFF2-40B4-BE49-F238E27FC236}">
                <a16:creationId xmlns:a16="http://schemas.microsoft.com/office/drawing/2014/main" id="{FA6728DC-297D-3763-F73A-5E4DF896E7E7}"/>
              </a:ext>
            </a:extLst>
          </p:cNvPr>
          <p:cNvSpPr>
            <a:spLocks noGrp="1"/>
          </p:cNvSpPr>
          <p:nvPr>
            <p:ph type="sldNum" sz="quarter" idx="12"/>
          </p:nvPr>
        </p:nvSpPr>
        <p:spPr/>
        <p:txBody>
          <a:bodyPr/>
          <a:lstStyle/>
          <a:p>
            <a:fld id="{403EF4E2-7A7A-0548-85F1-5479B7C9E1B2}" type="slidenum">
              <a:rPr lang="en-US" smtClean="0"/>
              <a:t>52</a:t>
            </a:fld>
            <a:endParaRPr lang="en-US" dirty="0"/>
          </a:p>
        </p:txBody>
      </p:sp>
      <p:sp>
        <p:nvSpPr>
          <p:cNvPr id="8" name="Title 7">
            <a:extLst>
              <a:ext uri="{FF2B5EF4-FFF2-40B4-BE49-F238E27FC236}">
                <a16:creationId xmlns:a16="http://schemas.microsoft.com/office/drawing/2014/main" id="{319D6550-86D3-7DB3-29F0-30F060BFBAF2}"/>
              </a:ext>
            </a:extLst>
          </p:cNvPr>
          <p:cNvSpPr>
            <a:spLocks noGrp="1"/>
          </p:cNvSpPr>
          <p:nvPr>
            <p:ph type="ctrTitle"/>
          </p:nvPr>
        </p:nvSpPr>
        <p:spPr>
          <a:xfrm>
            <a:off x="256362" y="2064562"/>
            <a:ext cx="3503952" cy="2390972"/>
          </a:xfrm>
        </p:spPr>
        <p:txBody>
          <a:bodyPr/>
          <a:lstStyle/>
          <a:p>
            <a:r>
              <a:rPr lang="en-US" sz="2400" dirty="0">
                <a:latin typeface="Georgia" panose="02040502050405020303" pitchFamily="18" charset="0"/>
              </a:rPr>
              <a:t>Inflation</a:t>
            </a:r>
            <a:r>
              <a:rPr lang="en-US" sz="2400" b="0" dirty="0">
                <a:latin typeface="Georgia" panose="02040502050405020303" pitchFamily="18" charset="0"/>
              </a:rPr>
              <a:t> will </a:t>
            </a:r>
            <a:r>
              <a:rPr lang="en-US" sz="2400" dirty="0">
                <a:latin typeface="Georgia" panose="02040502050405020303" pitchFamily="18" charset="0"/>
              </a:rPr>
              <a:t>continue to lift value growth </a:t>
            </a:r>
            <a:r>
              <a:rPr lang="en-US" sz="2400" b="0" dirty="0">
                <a:latin typeface="Georgia" panose="02040502050405020303" pitchFamily="18" charset="0"/>
              </a:rPr>
              <a:t>but the ongoing trend to buy </a:t>
            </a:r>
            <a:r>
              <a:rPr lang="en-US" sz="2400" dirty="0">
                <a:latin typeface="Georgia" panose="02040502050405020303" pitchFamily="18" charset="0"/>
              </a:rPr>
              <a:t>fewer items </a:t>
            </a:r>
            <a:r>
              <a:rPr lang="en-US" sz="2400" b="0" dirty="0">
                <a:latin typeface="Georgia" panose="02040502050405020303" pitchFamily="18" charset="0"/>
              </a:rPr>
              <a:t>per trip will continue to put </a:t>
            </a:r>
            <a:r>
              <a:rPr lang="en-US" sz="2400" dirty="0">
                <a:latin typeface="Georgia" panose="02040502050405020303" pitchFamily="18" charset="0"/>
              </a:rPr>
              <a:t>pressure</a:t>
            </a:r>
            <a:r>
              <a:rPr lang="en-US" sz="2400" b="0" dirty="0">
                <a:latin typeface="Georgia" panose="02040502050405020303" pitchFamily="18" charset="0"/>
              </a:rPr>
              <a:t> on retailers.</a:t>
            </a:r>
          </a:p>
        </p:txBody>
      </p:sp>
      <p:sp>
        <p:nvSpPr>
          <p:cNvPr id="14" name="Text Placeholder 13">
            <a:extLst>
              <a:ext uri="{FF2B5EF4-FFF2-40B4-BE49-F238E27FC236}">
                <a16:creationId xmlns:a16="http://schemas.microsoft.com/office/drawing/2014/main" id="{C6448C9E-CE0B-61E6-1D4C-D40E3826ED4C}"/>
              </a:ext>
            </a:extLst>
          </p:cNvPr>
          <p:cNvSpPr>
            <a:spLocks noGrp="1"/>
          </p:cNvSpPr>
          <p:nvPr>
            <p:ph type="body" sz="quarter" idx="14"/>
          </p:nvPr>
        </p:nvSpPr>
        <p:spPr/>
        <p:txBody>
          <a:bodyPr/>
          <a:lstStyle/>
          <a:p>
            <a:r>
              <a:rPr lang="en-GB" dirty="0"/>
              <a:t>Source:  NIQ Scantrack</a:t>
            </a:r>
          </a:p>
        </p:txBody>
      </p:sp>
      <p:graphicFrame>
        <p:nvGraphicFramePr>
          <p:cNvPr id="3" name="Table 11">
            <a:extLst>
              <a:ext uri="{FF2B5EF4-FFF2-40B4-BE49-F238E27FC236}">
                <a16:creationId xmlns:a16="http://schemas.microsoft.com/office/drawing/2014/main" id="{00172463-5EDD-F8B7-C28C-B0754D83D200}"/>
              </a:ext>
            </a:extLst>
          </p:cNvPr>
          <p:cNvGraphicFramePr>
            <a:graphicFrameLocks noGrp="1"/>
          </p:cNvGraphicFramePr>
          <p:nvPr>
            <p:extLst>
              <p:ext uri="{D42A27DB-BD31-4B8C-83A1-F6EECF244321}">
                <p14:modId xmlns:p14="http://schemas.microsoft.com/office/powerpoint/2010/main" val="93535003"/>
              </p:ext>
            </p:extLst>
          </p:nvPr>
        </p:nvGraphicFramePr>
        <p:xfrm>
          <a:off x="4192073" y="1382927"/>
          <a:ext cx="7999927" cy="4297680"/>
        </p:xfrm>
        <a:graphic>
          <a:graphicData uri="http://schemas.openxmlformats.org/drawingml/2006/table">
            <a:tbl>
              <a:tblPr firstRow="1" bandRow="1">
                <a:tableStyleId>{00A15C55-8517-42AA-B614-E9B94910E393}</a:tableStyleId>
              </a:tblPr>
              <a:tblGrid>
                <a:gridCol w="2581261">
                  <a:extLst>
                    <a:ext uri="{9D8B030D-6E8A-4147-A177-3AD203B41FA5}">
                      <a16:colId xmlns:a16="http://schemas.microsoft.com/office/drawing/2014/main" val="1413289166"/>
                    </a:ext>
                  </a:extLst>
                </a:gridCol>
                <a:gridCol w="2709333">
                  <a:extLst>
                    <a:ext uri="{9D8B030D-6E8A-4147-A177-3AD203B41FA5}">
                      <a16:colId xmlns:a16="http://schemas.microsoft.com/office/drawing/2014/main" val="986108252"/>
                    </a:ext>
                  </a:extLst>
                </a:gridCol>
                <a:gridCol w="2709333">
                  <a:extLst>
                    <a:ext uri="{9D8B030D-6E8A-4147-A177-3AD203B41FA5}">
                      <a16:colId xmlns:a16="http://schemas.microsoft.com/office/drawing/2014/main" val="3449393592"/>
                    </a:ext>
                  </a:extLst>
                </a:gridCol>
              </a:tblGrid>
              <a:tr h="529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eorgia" panose="02040502050405020303" pitchFamily="18" charset="0"/>
                        </a:rPr>
                        <a:t>Unprecedented events in May</a:t>
                      </a:r>
                      <a:endParaRPr lang="en-GB" sz="1800"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eorgia" panose="02040502050405020303" pitchFamily="18" charset="0"/>
                        </a:rPr>
                        <a:t>Dining ‘together’ the new dining out</a:t>
                      </a:r>
                      <a:endParaRPr lang="en-GB" dirty="0">
                        <a:solidFill>
                          <a:schemeClr val="bg1"/>
                        </a:solidFill>
                      </a:endParaRPr>
                    </a:p>
                  </a:txBody>
                  <a:tcP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latin typeface="Georgia" panose="02040502050405020303" pitchFamily="18" charset="0"/>
                        </a:rPr>
                        <a:t>New shoppers and more visits.</a:t>
                      </a:r>
                      <a:endParaRPr lang="en-GB" b="1" i="1" dirty="0">
                        <a:solidFill>
                          <a:schemeClr val="bg1"/>
                        </a:solidFill>
                      </a:endParaRPr>
                    </a:p>
                  </a:txBody>
                  <a:tcPr>
                    <a:solidFill>
                      <a:schemeClr val="tx2">
                        <a:lumMod val="90000"/>
                        <a:lumOff val="10000"/>
                      </a:schemeClr>
                    </a:solidFill>
                  </a:tcPr>
                </a:tc>
                <a:extLst>
                  <a:ext uri="{0D108BD9-81ED-4DB2-BD59-A6C34878D82A}">
                    <a16:rowId xmlns:a16="http://schemas.microsoft.com/office/drawing/2014/main" val="63027159"/>
                  </a:ext>
                </a:extLst>
              </a:tr>
              <a:tr h="1473002">
                <a:tc>
                  <a:txBody>
                    <a:bodyPr/>
                    <a:lstStyle/>
                    <a:p>
                      <a:pPr lvl="0"/>
                      <a:r>
                        <a:rPr lang="en-GB" sz="1200" kern="1200" dirty="0">
                          <a:solidFill>
                            <a:schemeClr val="tx1">
                              <a:lumMod val="50000"/>
                            </a:schemeClr>
                          </a:solidFill>
                          <a:effectLst/>
                          <a:latin typeface="+mn-lt"/>
                          <a:ea typeface="+mn-ea"/>
                          <a:cs typeface="+mn-cs"/>
                        </a:rPr>
                        <a:t>With </a:t>
                      </a:r>
                      <a:r>
                        <a:rPr lang="en-GB" sz="1200" b="1" i="1" kern="1200" dirty="0">
                          <a:solidFill>
                            <a:schemeClr val="tx1">
                              <a:lumMod val="50000"/>
                            </a:schemeClr>
                          </a:solidFill>
                          <a:effectLst/>
                          <a:latin typeface="Georgia" panose="02040502050405020303" pitchFamily="18" charset="0"/>
                          <a:ea typeface="+mn-ea"/>
                          <a:cs typeface="+mn-cs"/>
                        </a:rPr>
                        <a:t>3 Bank Holidays </a:t>
                      </a:r>
                      <a:r>
                        <a:rPr lang="en-GB" sz="1200" kern="1200" dirty="0">
                          <a:solidFill>
                            <a:schemeClr val="tx1">
                              <a:lumMod val="50000"/>
                            </a:schemeClr>
                          </a:solidFill>
                          <a:effectLst/>
                          <a:latin typeface="+mn-lt"/>
                          <a:ea typeface="+mn-ea"/>
                          <a:cs typeface="+mn-cs"/>
                        </a:rPr>
                        <a:t>in May, </a:t>
                      </a:r>
                      <a:r>
                        <a:rPr lang="en-GB" sz="1200" b="1" i="1" kern="1200" dirty="0">
                          <a:solidFill>
                            <a:schemeClr val="tx1">
                              <a:lumMod val="50000"/>
                            </a:schemeClr>
                          </a:solidFill>
                          <a:effectLst/>
                          <a:latin typeface="Georgia" panose="02040502050405020303" pitchFamily="18" charset="0"/>
                          <a:ea typeface="+mn-ea"/>
                          <a:cs typeface="+mn-cs"/>
                        </a:rPr>
                        <a:t>improving weather </a:t>
                      </a:r>
                      <a:r>
                        <a:rPr lang="en-GB" sz="1200" kern="1200" dirty="0">
                          <a:solidFill>
                            <a:schemeClr val="tx1">
                              <a:lumMod val="50000"/>
                            </a:schemeClr>
                          </a:solidFill>
                          <a:effectLst/>
                          <a:latin typeface="+mn-lt"/>
                          <a:ea typeface="+mn-ea"/>
                          <a:cs typeface="+mn-cs"/>
                        </a:rPr>
                        <a:t>and a </a:t>
                      </a:r>
                      <a:r>
                        <a:rPr lang="en-GB" sz="1200" b="1" i="1" kern="1200" dirty="0">
                          <a:solidFill>
                            <a:schemeClr val="tx1">
                              <a:lumMod val="50000"/>
                            </a:schemeClr>
                          </a:solidFill>
                          <a:effectLst/>
                          <a:latin typeface="Georgia" panose="02040502050405020303" pitchFamily="18" charset="0"/>
                          <a:ea typeface="+mn-ea"/>
                          <a:cs typeface="+mn-cs"/>
                        </a:rPr>
                        <a:t>Coronation</a:t>
                      </a:r>
                      <a:r>
                        <a:rPr lang="en-GB" sz="1200" kern="1200" dirty="0">
                          <a:solidFill>
                            <a:schemeClr val="tx1">
                              <a:lumMod val="50000"/>
                            </a:schemeClr>
                          </a:solidFill>
                          <a:effectLst/>
                          <a:latin typeface="+mn-lt"/>
                          <a:ea typeface="+mn-ea"/>
                          <a:cs typeface="+mn-cs"/>
                        </a:rPr>
                        <a:t> to (potentially) kick off the </a:t>
                      </a:r>
                      <a:r>
                        <a:rPr lang="en-GB" sz="1200" b="1" i="1" kern="1200" dirty="0">
                          <a:solidFill>
                            <a:schemeClr val="tx1">
                              <a:lumMod val="50000"/>
                            </a:schemeClr>
                          </a:solidFill>
                          <a:effectLst/>
                          <a:latin typeface="Georgia" panose="02040502050405020303" pitchFamily="18" charset="0"/>
                          <a:ea typeface="+mn-ea"/>
                          <a:cs typeface="+mn-cs"/>
                        </a:rPr>
                        <a:t>summer shopping habits </a:t>
                      </a:r>
                      <a:r>
                        <a:rPr lang="en-GB" sz="1200" kern="1200" dirty="0">
                          <a:solidFill>
                            <a:schemeClr val="tx1">
                              <a:lumMod val="50000"/>
                            </a:schemeClr>
                          </a:solidFill>
                          <a:effectLst/>
                          <a:latin typeface="+mn-lt"/>
                          <a:ea typeface="+mn-ea"/>
                          <a:cs typeface="+mn-cs"/>
                        </a:rPr>
                        <a:t>and </a:t>
                      </a:r>
                      <a:r>
                        <a:rPr lang="en-GB" sz="1200" b="1" i="1" kern="1200" dirty="0">
                          <a:solidFill>
                            <a:schemeClr val="tx1">
                              <a:lumMod val="50000"/>
                            </a:schemeClr>
                          </a:solidFill>
                          <a:effectLst/>
                          <a:latin typeface="Georgia" panose="02040502050405020303" pitchFamily="18" charset="0"/>
                          <a:ea typeface="+mn-ea"/>
                          <a:cs typeface="+mn-cs"/>
                        </a:rPr>
                        <a:t>encourage incremental spend</a:t>
                      </a:r>
                      <a:r>
                        <a:rPr lang="en-GB" sz="1200" kern="1200" dirty="0">
                          <a:solidFill>
                            <a:schemeClr val="tx1">
                              <a:lumMod val="50000"/>
                            </a:schemeClr>
                          </a:solidFill>
                          <a:effectLst/>
                          <a:latin typeface="+mn-lt"/>
                          <a:ea typeface="+mn-ea"/>
                          <a:cs typeface="+mn-cs"/>
                        </a:rPr>
                        <a:t> and against </a:t>
                      </a:r>
                      <a:r>
                        <a:rPr lang="en-GB" sz="1200" b="1" i="1" kern="1200" dirty="0">
                          <a:solidFill>
                            <a:schemeClr val="tx1">
                              <a:lumMod val="50000"/>
                            </a:schemeClr>
                          </a:solidFill>
                          <a:effectLst/>
                          <a:latin typeface="Georgia" panose="02040502050405020303" pitchFamily="18" charset="0"/>
                          <a:ea typeface="+mn-ea"/>
                          <a:cs typeface="+mn-cs"/>
                        </a:rPr>
                        <a:t>weaker</a:t>
                      </a:r>
                      <a:r>
                        <a:rPr lang="en-GB" sz="1200" kern="1200" dirty="0">
                          <a:solidFill>
                            <a:schemeClr val="tx1">
                              <a:lumMod val="50000"/>
                            </a:schemeClr>
                          </a:solidFill>
                          <a:effectLst/>
                          <a:latin typeface="+mn-lt"/>
                          <a:ea typeface="+mn-ea"/>
                          <a:cs typeface="+mn-cs"/>
                        </a:rPr>
                        <a:t> trading in </a:t>
                      </a:r>
                      <a:r>
                        <a:rPr lang="en-GB" sz="1200" b="1" i="1" kern="1200" dirty="0">
                          <a:solidFill>
                            <a:schemeClr val="tx1">
                              <a:lumMod val="50000"/>
                            </a:schemeClr>
                          </a:solidFill>
                          <a:effectLst/>
                          <a:latin typeface="Georgia" panose="02040502050405020303" pitchFamily="18" charset="0"/>
                          <a:ea typeface="+mn-ea"/>
                          <a:cs typeface="+mn-cs"/>
                        </a:rPr>
                        <a:t>Q2 2022 </a:t>
                      </a:r>
                      <a:r>
                        <a:rPr lang="en-GB" sz="1200" kern="1200" dirty="0">
                          <a:solidFill>
                            <a:schemeClr val="tx1">
                              <a:lumMod val="50000"/>
                            </a:schemeClr>
                          </a:solidFill>
                          <a:effectLst/>
                          <a:latin typeface="+mn-lt"/>
                          <a:ea typeface="+mn-ea"/>
                          <a:cs typeface="+mn-cs"/>
                        </a:rPr>
                        <a:t>(due to the start of inflation), there is some </a:t>
                      </a:r>
                      <a:r>
                        <a:rPr lang="en-GB" sz="1200" b="1" i="1" kern="1200" dirty="0">
                          <a:solidFill>
                            <a:schemeClr val="tx1">
                              <a:lumMod val="50000"/>
                            </a:schemeClr>
                          </a:solidFill>
                          <a:effectLst/>
                          <a:latin typeface="Georgia" panose="02040502050405020303" pitchFamily="18" charset="0"/>
                          <a:ea typeface="+mn-ea"/>
                          <a:cs typeface="+mn-cs"/>
                        </a:rPr>
                        <a:t>possible upside ahead</a:t>
                      </a:r>
                      <a:r>
                        <a:rPr lang="en-GB" sz="1200" kern="1200" dirty="0">
                          <a:solidFill>
                            <a:schemeClr val="tx1">
                              <a:lumMod val="50000"/>
                            </a:schemeClr>
                          </a:solidFill>
                          <a:effectLst/>
                          <a:latin typeface="+mn-lt"/>
                          <a:ea typeface="+mn-ea"/>
                          <a:cs typeface="+mn-cs"/>
                        </a:rPr>
                        <a:t>. </a:t>
                      </a: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schemeClr>
                          </a:solidFill>
                          <a:effectLst/>
                          <a:latin typeface="+mn-lt"/>
                          <a:ea typeface="+mn-ea"/>
                          <a:cs typeface="+mn-cs"/>
                        </a:rPr>
                        <a:t>With a </a:t>
                      </a:r>
                      <a:r>
                        <a:rPr lang="en-GB" sz="1200" b="1" i="1" kern="1200" dirty="0">
                          <a:solidFill>
                            <a:schemeClr val="tx1">
                              <a:lumMod val="50000"/>
                            </a:schemeClr>
                          </a:solidFill>
                          <a:effectLst/>
                          <a:latin typeface="Georgia" panose="02040502050405020303" pitchFamily="18" charset="0"/>
                          <a:ea typeface="+mn-ea"/>
                          <a:cs typeface="+mn-cs"/>
                        </a:rPr>
                        <a:t>sustained squeeze </a:t>
                      </a:r>
                      <a:r>
                        <a:rPr lang="en-GB" sz="1200" kern="1200" dirty="0">
                          <a:solidFill>
                            <a:schemeClr val="tx1">
                              <a:lumMod val="50000"/>
                            </a:schemeClr>
                          </a:solidFill>
                          <a:effectLst/>
                          <a:latin typeface="+mn-lt"/>
                          <a:ea typeface="+mn-ea"/>
                          <a:cs typeface="+mn-cs"/>
                        </a:rPr>
                        <a:t>on </a:t>
                      </a:r>
                      <a:r>
                        <a:rPr lang="en-GB" sz="1200" b="1" i="1" kern="1200" dirty="0">
                          <a:solidFill>
                            <a:schemeClr val="tx1">
                              <a:lumMod val="50000"/>
                            </a:schemeClr>
                          </a:solidFill>
                          <a:effectLst/>
                          <a:latin typeface="Georgia" panose="02040502050405020303" pitchFamily="18" charset="0"/>
                          <a:ea typeface="+mn-ea"/>
                          <a:cs typeface="+mn-cs"/>
                        </a:rPr>
                        <a:t>household incomes</a:t>
                      </a:r>
                      <a:r>
                        <a:rPr lang="en-GB" sz="1200" kern="1200" dirty="0">
                          <a:solidFill>
                            <a:schemeClr val="tx1">
                              <a:lumMod val="50000"/>
                            </a:schemeClr>
                          </a:solidFill>
                          <a:effectLst/>
                          <a:latin typeface="+mn-lt"/>
                          <a:ea typeface="+mn-ea"/>
                          <a:cs typeface="+mn-cs"/>
                        </a:rPr>
                        <a:t>, shoppers are looking for </a:t>
                      </a:r>
                      <a:r>
                        <a:rPr lang="en-GB" sz="1200" b="1" i="1" kern="1200" dirty="0">
                          <a:solidFill>
                            <a:schemeClr val="tx1">
                              <a:lumMod val="50000"/>
                            </a:schemeClr>
                          </a:solidFill>
                          <a:effectLst/>
                          <a:latin typeface="Georgia" panose="02040502050405020303" pitchFamily="18" charset="0"/>
                          <a:ea typeface="+mn-ea"/>
                          <a:cs typeface="+mn-cs"/>
                        </a:rPr>
                        <a:t>more creative ways to entertain </a:t>
                      </a:r>
                      <a:r>
                        <a:rPr lang="en-GB" sz="1200" kern="1200" dirty="0">
                          <a:solidFill>
                            <a:schemeClr val="tx1">
                              <a:lumMod val="50000"/>
                            </a:schemeClr>
                          </a:solidFill>
                          <a:effectLst/>
                          <a:latin typeface="+mn-lt"/>
                          <a:ea typeface="+mn-ea"/>
                          <a:cs typeface="+mn-cs"/>
                        </a:rPr>
                        <a:t>and collaborative hospitality events in self-catering venues may be the answer for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schemeClr>
                          </a:solidFill>
                          <a:effectLst/>
                          <a:latin typeface="+mn-lt"/>
                          <a:ea typeface="+mn-ea"/>
                          <a:cs typeface="+mn-cs"/>
                        </a:rPr>
                        <a:t>Any </a:t>
                      </a:r>
                      <a:r>
                        <a:rPr lang="en-GB" sz="1200" b="1" i="1" kern="1200" dirty="0">
                          <a:solidFill>
                            <a:schemeClr val="tx1">
                              <a:lumMod val="50000"/>
                            </a:schemeClr>
                          </a:solidFill>
                          <a:effectLst/>
                          <a:latin typeface="Georgia" panose="02040502050405020303" pitchFamily="18" charset="0"/>
                          <a:ea typeface="+mn-ea"/>
                          <a:cs typeface="+mn-cs"/>
                        </a:rPr>
                        <a:t>improvement</a:t>
                      </a:r>
                      <a:r>
                        <a:rPr lang="en-GB" sz="1200" kern="1200" dirty="0">
                          <a:solidFill>
                            <a:schemeClr val="tx1">
                              <a:lumMod val="50000"/>
                            </a:schemeClr>
                          </a:solidFill>
                          <a:effectLst/>
                          <a:latin typeface="+mn-lt"/>
                          <a:ea typeface="+mn-ea"/>
                          <a:cs typeface="+mn-cs"/>
                        </a:rPr>
                        <a:t> in </a:t>
                      </a:r>
                      <a:r>
                        <a:rPr lang="en-GB" sz="1200" b="1" i="1" kern="1200" dirty="0">
                          <a:solidFill>
                            <a:schemeClr val="tx1">
                              <a:lumMod val="50000"/>
                            </a:schemeClr>
                          </a:solidFill>
                          <a:effectLst/>
                          <a:latin typeface="Georgia" panose="02040502050405020303" pitchFamily="18" charset="0"/>
                          <a:ea typeface="+mn-ea"/>
                          <a:cs typeface="+mn-cs"/>
                        </a:rPr>
                        <a:t>food retail </a:t>
                      </a:r>
                      <a:r>
                        <a:rPr lang="en-GB" sz="1200" kern="1200" dirty="0">
                          <a:solidFill>
                            <a:schemeClr val="tx1">
                              <a:lumMod val="50000"/>
                            </a:schemeClr>
                          </a:solidFill>
                          <a:effectLst/>
                          <a:latin typeface="+mn-lt"/>
                          <a:ea typeface="+mn-ea"/>
                          <a:cs typeface="+mn-cs"/>
                        </a:rPr>
                        <a:t>will come at the </a:t>
                      </a:r>
                      <a:r>
                        <a:rPr lang="en-GB" sz="1200" b="1" i="1" kern="1200" dirty="0">
                          <a:solidFill>
                            <a:schemeClr val="tx1">
                              <a:lumMod val="50000"/>
                            </a:schemeClr>
                          </a:solidFill>
                          <a:effectLst/>
                          <a:latin typeface="Georgia" panose="02040502050405020303" pitchFamily="18" charset="0"/>
                          <a:ea typeface="+mn-ea"/>
                          <a:cs typeface="+mn-cs"/>
                        </a:rPr>
                        <a:t>expense of other retail channels </a:t>
                      </a:r>
                      <a:r>
                        <a:rPr lang="en-GB" sz="1200" kern="1200" dirty="0">
                          <a:solidFill>
                            <a:schemeClr val="tx1">
                              <a:lumMod val="50000"/>
                            </a:schemeClr>
                          </a:solidFill>
                          <a:effectLst/>
                          <a:latin typeface="+mn-lt"/>
                          <a:ea typeface="+mn-ea"/>
                          <a:cs typeface="+mn-cs"/>
                        </a:rPr>
                        <a:t>such as </a:t>
                      </a:r>
                      <a:r>
                        <a:rPr lang="en-GB" sz="1200" b="1" i="1" kern="1200" dirty="0">
                          <a:solidFill>
                            <a:schemeClr val="tx1">
                              <a:lumMod val="50000"/>
                            </a:schemeClr>
                          </a:solidFill>
                          <a:effectLst/>
                          <a:latin typeface="Georgia" panose="02040502050405020303" pitchFamily="18" charset="0"/>
                          <a:ea typeface="+mn-ea"/>
                          <a:cs typeface="+mn-cs"/>
                        </a:rPr>
                        <a:t>non-food and/or hospitality.</a:t>
                      </a:r>
                      <a:r>
                        <a:rPr lang="en-GB" sz="1200" kern="1200" dirty="0">
                          <a:solidFill>
                            <a:schemeClr val="tx1">
                              <a:lumMod val="50000"/>
                            </a:schemeClr>
                          </a:solidFill>
                          <a:effectLst/>
                          <a:latin typeface="+mn-lt"/>
                          <a:ea typeface="+mn-ea"/>
                          <a:cs typeface="+mn-cs"/>
                        </a:rPr>
                        <a:t>  </a:t>
                      </a:r>
                      <a:endParaRPr lang="en-GB" sz="1200" dirty="0">
                        <a:solidFill>
                          <a:schemeClr val="tx1">
                            <a:lumMod val="50000"/>
                          </a:schemeClr>
                        </a:solidFill>
                      </a:endParaRPr>
                    </a:p>
                  </a:txBody>
                  <a:tcPr>
                    <a:solidFill>
                      <a:schemeClr val="tx2">
                        <a:lumMod val="10000"/>
                        <a:lumOff val="90000"/>
                      </a:schemeClr>
                    </a:solidFill>
                  </a:tcPr>
                </a:tc>
                <a:extLst>
                  <a:ext uri="{0D108BD9-81ED-4DB2-BD59-A6C34878D82A}">
                    <a16:rowId xmlns:a16="http://schemas.microsoft.com/office/drawing/2014/main" val="2652025299"/>
                  </a:ext>
                </a:extLst>
              </a:tr>
              <a:tr h="264545">
                <a:tc>
                  <a:txBody>
                    <a:bodyPr/>
                    <a:lstStyle/>
                    <a:p>
                      <a:pPr lvl="0"/>
                      <a:r>
                        <a:rPr lang="en-GB" sz="1200" b="1" i="1" kern="1200" dirty="0">
                          <a:solidFill>
                            <a:schemeClr val="tx1">
                              <a:lumMod val="50000"/>
                            </a:schemeClr>
                          </a:solidFill>
                          <a:effectLst/>
                          <a:latin typeface="Georgia" panose="02040502050405020303" pitchFamily="18" charset="0"/>
                          <a:ea typeface="+mn-ea"/>
                          <a:cs typeface="+mn-cs"/>
                        </a:rPr>
                        <a:t>Sustaining</a:t>
                      </a:r>
                      <a:r>
                        <a:rPr lang="en-GB" sz="1200" kern="1200" dirty="0">
                          <a:solidFill>
                            <a:schemeClr val="tx1">
                              <a:lumMod val="50000"/>
                            </a:schemeClr>
                          </a:solidFill>
                          <a:effectLst/>
                          <a:latin typeface="+mn-lt"/>
                          <a:ea typeface="+mn-ea"/>
                          <a:cs typeface="+mn-cs"/>
                        </a:rPr>
                        <a:t> any </a:t>
                      </a:r>
                      <a:r>
                        <a:rPr lang="en-GB" sz="1200" b="1" i="1" kern="1200" dirty="0">
                          <a:solidFill>
                            <a:schemeClr val="tx1">
                              <a:lumMod val="50000"/>
                            </a:schemeClr>
                          </a:solidFill>
                          <a:effectLst/>
                          <a:latin typeface="Georgia" panose="02040502050405020303" pitchFamily="18" charset="0"/>
                          <a:ea typeface="+mn-ea"/>
                          <a:cs typeface="+mn-cs"/>
                        </a:rPr>
                        <a:t>improvement</a:t>
                      </a:r>
                      <a:r>
                        <a:rPr lang="en-GB" sz="1200" kern="1200" dirty="0">
                          <a:solidFill>
                            <a:schemeClr val="tx1">
                              <a:lumMod val="50000"/>
                            </a:schemeClr>
                          </a:solidFill>
                          <a:effectLst/>
                          <a:latin typeface="+mn-lt"/>
                          <a:ea typeface="+mn-ea"/>
                          <a:cs typeface="+mn-cs"/>
                        </a:rPr>
                        <a:t> in unit trends and a </a:t>
                      </a:r>
                      <a:r>
                        <a:rPr lang="en-GB" sz="1200" b="1" i="1" kern="1200" dirty="0">
                          <a:solidFill>
                            <a:schemeClr val="tx1">
                              <a:lumMod val="50000"/>
                            </a:schemeClr>
                          </a:solidFill>
                          <a:effectLst/>
                          <a:latin typeface="Georgia" panose="02040502050405020303" pitchFamily="18" charset="0"/>
                          <a:ea typeface="+mn-ea"/>
                          <a:cs typeface="+mn-cs"/>
                        </a:rPr>
                        <a:t>return to positive growth</a:t>
                      </a:r>
                      <a:r>
                        <a:rPr lang="en-GB" sz="1200" kern="1200" dirty="0">
                          <a:solidFill>
                            <a:schemeClr val="tx1">
                              <a:lumMod val="50000"/>
                            </a:schemeClr>
                          </a:solidFill>
                          <a:effectLst/>
                          <a:latin typeface="+mn-lt"/>
                          <a:ea typeface="+mn-ea"/>
                          <a:cs typeface="+mn-cs"/>
                        </a:rPr>
                        <a:t> will remain a </a:t>
                      </a:r>
                      <a:r>
                        <a:rPr lang="en-GB" sz="1200" b="1" i="1" kern="1200" dirty="0">
                          <a:solidFill>
                            <a:schemeClr val="tx1">
                              <a:lumMod val="50000"/>
                            </a:schemeClr>
                          </a:solidFill>
                          <a:effectLst/>
                          <a:latin typeface="Georgia" panose="02040502050405020303" pitchFamily="18" charset="0"/>
                          <a:ea typeface="+mn-ea"/>
                          <a:cs typeface="+mn-cs"/>
                        </a:rPr>
                        <a:t>challenge</a:t>
                      </a:r>
                      <a:r>
                        <a:rPr lang="en-GB" sz="1200" kern="1200" dirty="0">
                          <a:solidFill>
                            <a:schemeClr val="tx1">
                              <a:lumMod val="50000"/>
                            </a:schemeClr>
                          </a:solidFill>
                          <a:effectLst/>
                          <a:latin typeface="+mn-lt"/>
                          <a:ea typeface="+mn-ea"/>
                          <a:cs typeface="+mn-cs"/>
                        </a:rPr>
                        <a:t> as </a:t>
                      </a:r>
                      <a:r>
                        <a:rPr lang="en-GB" sz="1200" b="1" i="1" kern="1200" dirty="0">
                          <a:solidFill>
                            <a:schemeClr val="tx1">
                              <a:lumMod val="50000"/>
                            </a:schemeClr>
                          </a:solidFill>
                          <a:effectLst/>
                          <a:latin typeface="Georgia" panose="02040502050405020303" pitchFamily="18" charset="0"/>
                          <a:ea typeface="+mn-ea"/>
                          <a:cs typeface="+mn-cs"/>
                        </a:rPr>
                        <a:t>inflation</a:t>
                      </a:r>
                      <a:r>
                        <a:rPr lang="en-GB" sz="1200" kern="1200" dirty="0">
                          <a:solidFill>
                            <a:schemeClr val="tx1">
                              <a:lumMod val="50000"/>
                            </a:schemeClr>
                          </a:solidFill>
                          <a:effectLst/>
                          <a:latin typeface="+mn-lt"/>
                          <a:ea typeface="+mn-ea"/>
                          <a:cs typeface="+mn-cs"/>
                        </a:rPr>
                        <a:t> is </a:t>
                      </a:r>
                      <a:r>
                        <a:rPr lang="en-GB" sz="1200" b="1" i="1" kern="1200" dirty="0">
                          <a:solidFill>
                            <a:schemeClr val="tx1">
                              <a:lumMod val="50000"/>
                            </a:schemeClr>
                          </a:solidFill>
                          <a:effectLst/>
                          <a:latin typeface="Georgia" panose="02040502050405020303" pitchFamily="18" charset="0"/>
                          <a:ea typeface="+mn-ea"/>
                          <a:cs typeface="+mn-cs"/>
                        </a:rPr>
                        <a:t>stubbornly high</a:t>
                      </a:r>
                      <a:r>
                        <a:rPr lang="en-GB" sz="1200" kern="1200" dirty="0">
                          <a:solidFill>
                            <a:schemeClr val="tx1">
                              <a:lumMod val="50000"/>
                            </a:schemeClr>
                          </a:solidFill>
                          <a:effectLst/>
                          <a:latin typeface="+mn-lt"/>
                          <a:ea typeface="+mn-ea"/>
                          <a:cs typeface="+mn-cs"/>
                        </a:rPr>
                        <a:t>.</a:t>
                      </a:r>
                    </a:p>
                    <a:p>
                      <a:endParaRPr lang="en-GB" sz="1200" dirty="0"/>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schemeClr>
                          </a:solidFill>
                          <a:effectLst/>
                          <a:latin typeface="+mn-lt"/>
                          <a:ea typeface="+mn-ea"/>
                          <a:cs typeface="+mn-cs"/>
                        </a:rPr>
                        <a:t>This will be </a:t>
                      </a:r>
                      <a:r>
                        <a:rPr lang="en-GB" sz="1200" b="1" i="1" kern="1200" dirty="0">
                          <a:solidFill>
                            <a:schemeClr val="tx1">
                              <a:lumMod val="50000"/>
                            </a:schemeClr>
                          </a:solidFill>
                          <a:effectLst/>
                          <a:latin typeface="Georgia" panose="02040502050405020303" pitchFamily="18" charset="0"/>
                          <a:ea typeface="+mn-ea"/>
                          <a:cs typeface="+mn-cs"/>
                        </a:rPr>
                        <a:t>good news </a:t>
                      </a:r>
                      <a:r>
                        <a:rPr lang="en-GB" sz="1200" kern="1200" dirty="0">
                          <a:solidFill>
                            <a:schemeClr val="tx1">
                              <a:lumMod val="50000"/>
                            </a:schemeClr>
                          </a:solidFill>
                          <a:effectLst/>
                          <a:latin typeface="+mn-lt"/>
                          <a:ea typeface="+mn-ea"/>
                          <a:cs typeface="+mn-cs"/>
                        </a:rPr>
                        <a:t>for </a:t>
                      </a:r>
                      <a:r>
                        <a:rPr lang="en-GB" sz="1200" b="1" i="1" kern="1200" dirty="0">
                          <a:solidFill>
                            <a:schemeClr val="tx1">
                              <a:lumMod val="50000"/>
                            </a:schemeClr>
                          </a:solidFill>
                          <a:effectLst/>
                          <a:latin typeface="Georgia" panose="02040502050405020303" pitchFamily="18" charset="0"/>
                          <a:ea typeface="+mn-ea"/>
                          <a:cs typeface="+mn-cs"/>
                        </a:rPr>
                        <a:t>food retailers</a:t>
                      </a:r>
                      <a:r>
                        <a:rPr lang="en-GB" sz="1200" kern="1200" dirty="0">
                          <a:solidFill>
                            <a:schemeClr val="tx1">
                              <a:lumMod val="50000"/>
                            </a:schemeClr>
                          </a:solidFill>
                          <a:effectLst/>
                          <a:latin typeface="+mn-lt"/>
                          <a:ea typeface="+mn-ea"/>
                          <a:cs typeface="+mn-cs"/>
                        </a:rPr>
                        <a:t> and </a:t>
                      </a:r>
                      <a:r>
                        <a:rPr lang="en-GB" sz="1200" b="1" i="1" kern="1200" dirty="0">
                          <a:solidFill>
                            <a:schemeClr val="tx1">
                              <a:lumMod val="50000"/>
                            </a:schemeClr>
                          </a:solidFill>
                          <a:effectLst/>
                          <a:latin typeface="Georgia" panose="02040502050405020303" pitchFamily="18" charset="0"/>
                          <a:ea typeface="+mn-ea"/>
                          <a:cs typeface="+mn-cs"/>
                        </a:rPr>
                        <a:t>20% of households </a:t>
                      </a:r>
                      <a:r>
                        <a:rPr lang="en-US" sz="1200" kern="1200" dirty="0">
                          <a:solidFill>
                            <a:schemeClr val="tx1">
                              <a:lumMod val="50000"/>
                            </a:schemeClr>
                          </a:solidFill>
                          <a:effectLst/>
                          <a:latin typeface="+mn-lt"/>
                          <a:ea typeface="+mn-ea"/>
                          <a:cs typeface="+mn-cs"/>
                        </a:rPr>
                        <a:t>intend to </a:t>
                      </a:r>
                      <a:r>
                        <a:rPr lang="en-US" sz="1200" b="1" i="1" kern="1200" dirty="0">
                          <a:solidFill>
                            <a:schemeClr val="tx1">
                              <a:lumMod val="50000"/>
                            </a:schemeClr>
                          </a:solidFill>
                          <a:effectLst/>
                          <a:latin typeface="Georgia" panose="02040502050405020303" pitchFamily="18" charset="0"/>
                          <a:ea typeface="+mn-ea"/>
                          <a:cs typeface="+mn-cs"/>
                        </a:rPr>
                        <a:t>buy </a:t>
                      </a:r>
                      <a:r>
                        <a:rPr lang="en-GB" sz="1200" b="1" i="1" kern="1200" dirty="0">
                          <a:solidFill>
                            <a:schemeClr val="tx1">
                              <a:lumMod val="50000"/>
                            </a:schemeClr>
                          </a:solidFill>
                          <a:effectLst/>
                          <a:latin typeface="Georgia" panose="02040502050405020303" pitchFamily="18" charset="0"/>
                          <a:ea typeface="+mn-ea"/>
                          <a:cs typeface="+mn-cs"/>
                        </a:rPr>
                        <a:t>extra </a:t>
                      </a:r>
                      <a:r>
                        <a:rPr lang="en-GB" sz="1200" kern="1200" dirty="0">
                          <a:solidFill>
                            <a:schemeClr val="tx1">
                              <a:lumMod val="50000"/>
                            </a:schemeClr>
                          </a:solidFill>
                          <a:effectLst/>
                          <a:latin typeface="+mn-lt"/>
                          <a:ea typeface="+mn-ea"/>
                          <a:cs typeface="+mn-cs"/>
                        </a:rPr>
                        <a:t>or </a:t>
                      </a:r>
                      <a:r>
                        <a:rPr lang="en-GB" sz="1200" b="1" i="1" kern="1200" dirty="0">
                          <a:solidFill>
                            <a:schemeClr val="tx1">
                              <a:lumMod val="50000"/>
                            </a:schemeClr>
                          </a:solidFill>
                          <a:effectLst/>
                          <a:latin typeface="Georgia" panose="02040502050405020303" pitchFamily="18" charset="0"/>
                          <a:ea typeface="+mn-ea"/>
                          <a:cs typeface="+mn-cs"/>
                        </a:rPr>
                        <a:t>special groceries</a:t>
                      </a:r>
                      <a:r>
                        <a:rPr lang="en-GB" sz="1200" kern="1200" dirty="0">
                          <a:solidFill>
                            <a:schemeClr val="tx1">
                              <a:lumMod val="50000"/>
                            </a:schemeClr>
                          </a:solidFill>
                          <a:effectLst/>
                          <a:latin typeface="+mn-lt"/>
                          <a:ea typeface="+mn-ea"/>
                          <a:cs typeface="+mn-cs"/>
                        </a:rPr>
                        <a:t> to have at </a:t>
                      </a:r>
                      <a:r>
                        <a:rPr lang="en-GB" sz="1200" b="1" i="1" kern="1200" dirty="0">
                          <a:solidFill>
                            <a:schemeClr val="tx1">
                              <a:lumMod val="50000"/>
                            </a:schemeClr>
                          </a:solidFill>
                          <a:effectLst/>
                          <a:latin typeface="Georgia" panose="02040502050405020303" pitchFamily="18" charset="0"/>
                          <a:ea typeface="+mn-ea"/>
                          <a:cs typeface="+mn-cs"/>
                        </a:rPr>
                        <a:t>gatherings</a:t>
                      </a:r>
                      <a:r>
                        <a:rPr lang="en-GB" sz="1200" kern="1200" dirty="0">
                          <a:solidFill>
                            <a:schemeClr val="tx1">
                              <a:lumMod val="50000"/>
                            </a:schemeClr>
                          </a:solidFill>
                          <a:effectLst/>
                          <a:latin typeface="+mn-lt"/>
                          <a:ea typeface="+mn-ea"/>
                          <a:cs typeface="+mn-cs"/>
                        </a:rPr>
                        <a:t> whilst watching TV or at BBQ’s/street parties </a:t>
                      </a:r>
                      <a:r>
                        <a:rPr lang="en-GB" sz="1200" b="1" i="1" kern="1200" dirty="0">
                          <a:solidFill>
                            <a:schemeClr val="tx1">
                              <a:lumMod val="50000"/>
                            </a:schemeClr>
                          </a:solidFill>
                          <a:effectLst/>
                          <a:latin typeface="Georgia" panose="02040502050405020303" pitchFamily="18" charset="0"/>
                          <a:ea typeface="+mn-ea"/>
                          <a:cs typeface="+mn-cs"/>
                        </a:rPr>
                        <a:t>specifically</a:t>
                      </a:r>
                      <a:r>
                        <a:rPr lang="en-GB" sz="1200" kern="1200" dirty="0">
                          <a:solidFill>
                            <a:schemeClr val="tx1">
                              <a:lumMod val="50000"/>
                            </a:schemeClr>
                          </a:solidFill>
                          <a:effectLst/>
                          <a:latin typeface="+mn-lt"/>
                          <a:ea typeface="+mn-ea"/>
                          <a:cs typeface="+mn-cs"/>
                        </a:rPr>
                        <a:t> for the </a:t>
                      </a:r>
                      <a:r>
                        <a:rPr lang="en-GB" sz="1200" b="1" i="1" kern="1200" dirty="0">
                          <a:solidFill>
                            <a:schemeClr val="tx1">
                              <a:lumMod val="50000"/>
                            </a:schemeClr>
                          </a:solidFill>
                          <a:effectLst/>
                          <a:latin typeface="Georgia" panose="02040502050405020303" pitchFamily="18" charset="0"/>
                          <a:ea typeface="+mn-ea"/>
                          <a:cs typeface="+mn-cs"/>
                        </a:rPr>
                        <a:t>Coronation</a:t>
                      </a:r>
                      <a:r>
                        <a:rPr lang="en-GB" sz="1200" kern="1200" dirty="0">
                          <a:solidFill>
                            <a:schemeClr val="tx1">
                              <a:lumMod val="50000"/>
                            </a:schemeClr>
                          </a:solidFill>
                          <a:effectLst/>
                          <a:latin typeface="+mn-lt"/>
                          <a:ea typeface="+mn-ea"/>
                          <a:cs typeface="+mn-cs"/>
                        </a:rPr>
                        <a:t> (NIQ Homescan Survey Feb 2023). </a:t>
                      </a:r>
                    </a:p>
                    <a:p>
                      <a:endParaRPr lang="en-GB" dirty="0"/>
                    </a:p>
                  </a:txBody>
                  <a:tcPr>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lumMod val="50000"/>
                            </a:schemeClr>
                          </a:solidFill>
                          <a:effectLst/>
                          <a:latin typeface="+mn-lt"/>
                          <a:ea typeface="+mn-ea"/>
                          <a:cs typeface="+mn-cs"/>
                        </a:rPr>
                        <a:t>Supermarkets with </a:t>
                      </a:r>
                      <a:r>
                        <a:rPr lang="en-GB" sz="1200" b="1" i="1" kern="1200" dirty="0">
                          <a:solidFill>
                            <a:schemeClr val="tx1">
                              <a:lumMod val="50000"/>
                            </a:schemeClr>
                          </a:solidFill>
                          <a:effectLst/>
                          <a:latin typeface="Georgia" panose="02040502050405020303" pitchFamily="18" charset="0"/>
                          <a:ea typeface="+mn-ea"/>
                          <a:cs typeface="+mn-cs"/>
                        </a:rPr>
                        <a:t>good locations </a:t>
                      </a:r>
                      <a:r>
                        <a:rPr lang="en-GB" sz="1200" kern="1200" dirty="0">
                          <a:solidFill>
                            <a:schemeClr val="tx1">
                              <a:lumMod val="50000"/>
                            </a:schemeClr>
                          </a:solidFill>
                          <a:effectLst/>
                          <a:latin typeface="+mn-lt"/>
                          <a:ea typeface="+mn-ea"/>
                          <a:cs typeface="+mn-cs"/>
                        </a:rPr>
                        <a:t>that make shopping </a:t>
                      </a:r>
                      <a:r>
                        <a:rPr lang="en-GB" sz="1200" b="1" i="1" kern="1200" dirty="0">
                          <a:solidFill>
                            <a:schemeClr val="tx1">
                              <a:lumMod val="50000"/>
                            </a:schemeClr>
                          </a:solidFill>
                          <a:effectLst/>
                          <a:latin typeface="Georgia" panose="02040502050405020303" pitchFamily="18" charset="0"/>
                          <a:ea typeface="+mn-ea"/>
                          <a:cs typeface="+mn-cs"/>
                        </a:rPr>
                        <a:t>convenient</a:t>
                      </a:r>
                      <a:r>
                        <a:rPr lang="en-GB" sz="1200" kern="1200" dirty="0">
                          <a:solidFill>
                            <a:schemeClr val="tx1">
                              <a:lumMod val="50000"/>
                            </a:schemeClr>
                          </a:solidFill>
                          <a:effectLst/>
                          <a:latin typeface="+mn-lt"/>
                          <a:ea typeface="+mn-ea"/>
                          <a:cs typeface="+mn-cs"/>
                        </a:rPr>
                        <a:t>, </a:t>
                      </a:r>
                      <a:r>
                        <a:rPr lang="en-GB" sz="1200" b="1" i="1" kern="1200" dirty="0">
                          <a:solidFill>
                            <a:schemeClr val="tx1">
                              <a:lumMod val="50000"/>
                            </a:schemeClr>
                          </a:solidFill>
                          <a:effectLst/>
                          <a:latin typeface="Georgia" panose="02040502050405020303" pitchFamily="18" charset="0"/>
                          <a:ea typeface="+mn-ea"/>
                          <a:cs typeface="+mn-cs"/>
                        </a:rPr>
                        <a:t>online capabilities </a:t>
                      </a:r>
                      <a:r>
                        <a:rPr lang="en-GB" sz="1200" kern="1200" dirty="0">
                          <a:solidFill>
                            <a:schemeClr val="tx1">
                              <a:lumMod val="50000"/>
                            </a:schemeClr>
                          </a:solidFill>
                          <a:effectLst/>
                          <a:latin typeface="+mn-lt"/>
                          <a:ea typeface="+mn-ea"/>
                          <a:cs typeface="+mn-cs"/>
                        </a:rPr>
                        <a:t>(including </a:t>
                      </a:r>
                      <a:r>
                        <a:rPr lang="en-GB" sz="1200" b="1" i="1" kern="1200" dirty="0">
                          <a:solidFill>
                            <a:schemeClr val="tx1">
                              <a:lumMod val="50000"/>
                            </a:schemeClr>
                          </a:solidFill>
                          <a:effectLst/>
                          <a:latin typeface="Georgia" panose="02040502050405020303" pitchFamily="18" charset="0"/>
                          <a:ea typeface="+mn-ea"/>
                          <a:cs typeface="+mn-cs"/>
                        </a:rPr>
                        <a:t>rapid</a:t>
                      </a:r>
                      <a:r>
                        <a:rPr lang="en-GB" sz="1200" kern="1200" dirty="0">
                          <a:solidFill>
                            <a:schemeClr val="tx1">
                              <a:lumMod val="50000"/>
                            </a:schemeClr>
                          </a:solidFill>
                          <a:effectLst/>
                          <a:latin typeface="+mn-lt"/>
                          <a:ea typeface="+mn-ea"/>
                          <a:cs typeface="+mn-cs"/>
                        </a:rPr>
                        <a:t> grocery </a:t>
                      </a:r>
                      <a:r>
                        <a:rPr lang="en-GB" sz="1200" b="1" i="1" kern="1200" dirty="0">
                          <a:solidFill>
                            <a:schemeClr val="tx1">
                              <a:lumMod val="50000"/>
                            </a:schemeClr>
                          </a:solidFill>
                          <a:effectLst/>
                          <a:latin typeface="Georgia" panose="02040502050405020303" pitchFamily="18" charset="0"/>
                          <a:ea typeface="+mn-ea"/>
                          <a:cs typeface="+mn-cs"/>
                        </a:rPr>
                        <a:t>delivery</a:t>
                      </a:r>
                      <a:r>
                        <a:rPr lang="en-GB" sz="1200" kern="1200" dirty="0">
                          <a:solidFill>
                            <a:schemeClr val="tx1">
                              <a:lumMod val="50000"/>
                            </a:schemeClr>
                          </a:solidFill>
                          <a:effectLst/>
                          <a:latin typeface="+mn-lt"/>
                          <a:ea typeface="+mn-ea"/>
                          <a:cs typeface="+mn-cs"/>
                        </a:rPr>
                        <a:t>) and </a:t>
                      </a:r>
                      <a:r>
                        <a:rPr lang="en-GB" sz="1200" b="1" i="1" kern="1200" dirty="0">
                          <a:solidFill>
                            <a:schemeClr val="tx1">
                              <a:lumMod val="50000"/>
                            </a:schemeClr>
                          </a:solidFill>
                          <a:effectLst/>
                          <a:latin typeface="+mn-lt"/>
                          <a:ea typeface="+mn-ea"/>
                          <a:cs typeface="+mn-cs"/>
                        </a:rPr>
                        <a:t>innovative </a:t>
                      </a:r>
                      <a:r>
                        <a:rPr lang="en-GB" sz="1200" kern="1200" dirty="0">
                          <a:solidFill>
                            <a:schemeClr val="tx1">
                              <a:lumMod val="50000"/>
                            </a:schemeClr>
                          </a:solidFill>
                          <a:effectLst/>
                          <a:latin typeface="+mn-lt"/>
                          <a:ea typeface="+mn-ea"/>
                          <a:cs typeface="+mn-cs"/>
                        </a:rPr>
                        <a:t>product ranges that give shoppers the options to `</a:t>
                      </a:r>
                      <a:r>
                        <a:rPr lang="en-GB" sz="1200" b="1" i="1" kern="1200" dirty="0">
                          <a:solidFill>
                            <a:schemeClr val="tx1">
                              <a:lumMod val="50000"/>
                            </a:schemeClr>
                          </a:solidFill>
                          <a:effectLst/>
                          <a:latin typeface="Georgia" panose="02040502050405020303" pitchFamily="18" charset="0"/>
                          <a:ea typeface="+mn-ea"/>
                          <a:cs typeface="+mn-cs"/>
                        </a:rPr>
                        <a:t>dine in</a:t>
                      </a:r>
                      <a:r>
                        <a:rPr lang="en-GB" sz="1200" kern="1200" dirty="0">
                          <a:solidFill>
                            <a:schemeClr val="tx1">
                              <a:lumMod val="50000"/>
                            </a:schemeClr>
                          </a:solidFill>
                          <a:effectLst/>
                          <a:latin typeface="+mn-lt"/>
                          <a:ea typeface="+mn-ea"/>
                          <a:cs typeface="+mn-cs"/>
                        </a:rPr>
                        <a:t>` at home rather than eat out, </a:t>
                      </a:r>
                      <a:r>
                        <a:rPr lang="en-GB" sz="1200" b="1" i="1" kern="1200" dirty="0">
                          <a:solidFill>
                            <a:schemeClr val="tx1">
                              <a:lumMod val="50000"/>
                            </a:schemeClr>
                          </a:solidFill>
                          <a:effectLst/>
                          <a:latin typeface="Georgia" panose="02040502050405020303" pitchFamily="18" charset="0"/>
                          <a:ea typeface="+mn-ea"/>
                          <a:cs typeface="+mn-cs"/>
                        </a:rPr>
                        <a:t>will help </a:t>
                      </a:r>
                      <a:r>
                        <a:rPr lang="en-GB" sz="1200" kern="1200" dirty="0">
                          <a:solidFill>
                            <a:schemeClr val="tx1">
                              <a:lumMod val="50000"/>
                            </a:schemeClr>
                          </a:solidFill>
                          <a:effectLst/>
                          <a:latin typeface="+mn-lt"/>
                          <a:ea typeface="+mn-ea"/>
                          <a:cs typeface="+mn-cs"/>
                        </a:rPr>
                        <a:t>shoppers </a:t>
                      </a:r>
                      <a:r>
                        <a:rPr lang="en-GB" sz="1200" b="1" i="1" kern="1200" dirty="0">
                          <a:solidFill>
                            <a:schemeClr val="tx1">
                              <a:lumMod val="50000"/>
                            </a:schemeClr>
                          </a:solidFill>
                          <a:effectLst/>
                          <a:latin typeface="Georgia" panose="02040502050405020303" pitchFamily="18" charset="0"/>
                          <a:ea typeface="+mn-ea"/>
                          <a:cs typeface="+mn-cs"/>
                        </a:rPr>
                        <a:t>save money </a:t>
                      </a:r>
                      <a:r>
                        <a:rPr lang="en-GB" sz="1200" kern="1200" dirty="0">
                          <a:solidFill>
                            <a:schemeClr val="tx1">
                              <a:lumMod val="50000"/>
                            </a:schemeClr>
                          </a:solidFill>
                          <a:effectLst/>
                          <a:latin typeface="+mn-lt"/>
                          <a:ea typeface="+mn-ea"/>
                          <a:cs typeface="+mn-cs"/>
                        </a:rPr>
                        <a:t>on their </a:t>
                      </a:r>
                      <a:r>
                        <a:rPr lang="en-GB" sz="1200" b="1" i="1" kern="1200" dirty="0">
                          <a:solidFill>
                            <a:schemeClr val="tx1">
                              <a:lumMod val="50000"/>
                            </a:schemeClr>
                          </a:solidFill>
                          <a:effectLst/>
                          <a:latin typeface="Georgia" panose="02040502050405020303" pitchFamily="18" charset="0"/>
                          <a:ea typeface="+mn-ea"/>
                          <a:cs typeface="+mn-cs"/>
                        </a:rPr>
                        <a:t>overall</a:t>
                      </a:r>
                      <a:r>
                        <a:rPr lang="en-GB" sz="1200" kern="1200" dirty="0">
                          <a:solidFill>
                            <a:schemeClr val="tx1">
                              <a:lumMod val="50000"/>
                            </a:schemeClr>
                          </a:solidFill>
                          <a:effectLst/>
                          <a:latin typeface="+mn-lt"/>
                          <a:ea typeface="+mn-ea"/>
                          <a:cs typeface="+mn-cs"/>
                        </a:rPr>
                        <a:t> household budget -  as was the case over Easter. </a:t>
                      </a:r>
                      <a:endParaRPr lang="en-GB" sz="1200" dirty="0">
                        <a:solidFill>
                          <a:schemeClr val="tx1">
                            <a:lumMod val="50000"/>
                          </a:schemeClr>
                        </a:solidFill>
                      </a:endParaRPr>
                    </a:p>
                  </a:txBody>
                  <a:tcPr>
                    <a:solidFill>
                      <a:schemeClr val="tx2">
                        <a:lumMod val="25000"/>
                        <a:lumOff val="75000"/>
                      </a:schemeClr>
                    </a:solidFill>
                  </a:tcPr>
                </a:tc>
                <a:extLst>
                  <a:ext uri="{0D108BD9-81ED-4DB2-BD59-A6C34878D82A}">
                    <a16:rowId xmlns:a16="http://schemas.microsoft.com/office/drawing/2014/main" val="1326169297"/>
                  </a:ext>
                </a:extLst>
              </a:tr>
            </a:tbl>
          </a:graphicData>
        </a:graphic>
      </p:graphicFrame>
    </p:spTree>
    <p:extLst>
      <p:ext uri="{BB962C8B-B14F-4D97-AF65-F5344CB8AC3E}">
        <p14:creationId xmlns:p14="http://schemas.microsoft.com/office/powerpoint/2010/main" val="1361647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DE9AC-C271-808D-F989-7FF2313B14C5}"/>
              </a:ext>
            </a:extLst>
          </p:cNvPr>
          <p:cNvSpPr>
            <a:spLocks noGrp="1"/>
          </p:cNvSpPr>
          <p:nvPr>
            <p:ph type="sldNum" sz="quarter" idx="4"/>
          </p:nvPr>
        </p:nvSpPr>
        <p:spPr/>
        <p:txBody>
          <a:bodyPr/>
          <a:lstStyle/>
          <a:p>
            <a:fld id="{403EF4E2-7A7A-0548-85F1-5479B7C9E1B2}" type="slidenum">
              <a:rPr lang="en-US" smtClean="0"/>
              <a:t>53</a:t>
            </a:fld>
            <a:endParaRPr lang="en-US" dirty="0"/>
          </a:p>
        </p:txBody>
      </p:sp>
      <p:sp>
        <p:nvSpPr>
          <p:cNvPr id="7" name="Title 6">
            <a:extLst>
              <a:ext uri="{FF2B5EF4-FFF2-40B4-BE49-F238E27FC236}">
                <a16:creationId xmlns:a16="http://schemas.microsoft.com/office/drawing/2014/main" id="{F653AFC8-66EC-2037-C112-DEC563E0AA8D}"/>
              </a:ext>
            </a:extLst>
          </p:cNvPr>
          <p:cNvSpPr>
            <a:spLocks noGrp="1"/>
          </p:cNvSpPr>
          <p:nvPr>
            <p:ph type="ctrTitle"/>
          </p:nvPr>
        </p:nvSpPr>
        <p:spPr/>
        <p:txBody>
          <a:bodyPr/>
          <a:lstStyle/>
          <a:p>
            <a:r>
              <a:rPr lang="en-GB" dirty="0"/>
              <a:t>Appendix</a:t>
            </a:r>
          </a:p>
        </p:txBody>
      </p:sp>
      <p:sp>
        <p:nvSpPr>
          <p:cNvPr id="9" name="Subtitle 8">
            <a:extLst>
              <a:ext uri="{FF2B5EF4-FFF2-40B4-BE49-F238E27FC236}">
                <a16:creationId xmlns:a16="http://schemas.microsoft.com/office/drawing/2014/main" id="{CF6AED20-99E6-5ADB-54B3-BE858A22AD8F}"/>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06872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B340F8-C605-7E7D-8458-ECA869A256C7}"/>
              </a:ext>
            </a:extLst>
          </p:cNvPr>
          <p:cNvPicPr>
            <a:picLocks noChangeAspect="1"/>
          </p:cNvPicPr>
          <p:nvPr/>
        </p:nvPicPr>
        <p:blipFill>
          <a:blip r:embed="rId2"/>
          <a:stretch>
            <a:fillRect/>
          </a:stretch>
        </p:blipFill>
        <p:spPr>
          <a:xfrm>
            <a:off x="4262637" y="1906407"/>
            <a:ext cx="7581900" cy="3933825"/>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54</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320756" y="3333131"/>
            <a:ext cx="3503952" cy="2390972"/>
          </a:xfrm>
        </p:spPr>
        <p:txBody>
          <a:bodyPr/>
          <a:lstStyle/>
          <a:p>
            <a:r>
              <a:rPr lang="en-US" sz="2000" b="0" dirty="0">
                <a:latin typeface="+mn-lt"/>
              </a:rPr>
              <a:t>Shoppers are having to spend more on their </a:t>
            </a:r>
            <a:r>
              <a:rPr lang="en-US" sz="2000" i="1" dirty="0">
                <a:latin typeface="Georgia" panose="02040502050405020303" pitchFamily="18" charset="0"/>
              </a:rPr>
              <a:t>weekly shop </a:t>
            </a:r>
            <a:r>
              <a:rPr lang="en-US" sz="2000" b="0" dirty="0">
                <a:latin typeface="+mn-lt"/>
              </a:rPr>
              <a:t>and this is reflected in the  double </a:t>
            </a:r>
            <a:r>
              <a:rPr lang="en-US" sz="2000" i="1" dirty="0">
                <a:latin typeface="Georgia" panose="02040502050405020303" pitchFamily="18" charset="0"/>
              </a:rPr>
              <a:t>digit growth </a:t>
            </a:r>
            <a:r>
              <a:rPr lang="en-US" sz="2000" b="0" dirty="0">
                <a:latin typeface="+mn-lt"/>
              </a:rPr>
              <a:t>for </a:t>
            </a:r>
            <a:r>
              <a:rPr lang="en-US" sz="2000" i="1" dirty="0">
                <a:latin typeface="Georgia" panose="02040502050405020303" pitchFamily="18" charset="0"/>
              </a:rPr>
              <a:t>core grocery categories</a:t>
            </a:r>
            <a:r>
              <a:rPr lang="en-US" sz="2000" b="0" dirty="0">
                <a:latin typeface="+mn-lt"/>
              </a:rPr>
              <a:t>.</a:t>
            </a:r>
            <a:br>
              <a:rPr lang="en-US" sz="2000" b="0" dirty="0">
                <a:latin typeface="+mn-lt"/>
              </a:rPr>
            </a:br>
            <a:br>
              <a:rPr lang="en-US" sz="2000" b="0" dirty="0">
                <a:latin typeface="+mn-lt"/>
              </a:rPr>
            </a:br>
            <a:r>
              <a:rPr lang="en-US" sz="2000" b="0" dirty="0">
                <a:latin typeface="+mn-lt"/>
              </a:rPr>
              <a:t>To help manage costs shoppers and against weaker comparatives shoppers are continuing to </a:t>
            </a:r>
            <a:r>
              <a:rPr lang="en-US" sz="2000" i="1" dirty="0">
                <a:latin typeface="Georgia" panose="02040502050405020303" pitchFamily="18" charset="0"/>
              </a:rPr>
              <a:t>spend less </a:t>
            </a:r>
            <a:r>
              <a:rPr lang="en-US" sz="2000" b="0" dirty="0">
                <a:latin typeface="+mn-lt"/>
              </a:rPr>
              <a:t>on the more </a:t>
            </a:r>
            <a:r>
              <a:rPr lang="en-US" sz="2000" i="1" dirty="0">
                <a:latin typeface="Georgia" panose="02040502050405020303" pitchFamily="18" charset="0"/>
              </a:rPr>
              <a:t>discretionary categories</a:t>
            </a:r>
            <a:r>
              <a:rPr lang="en-US" sz="2000" b="0" dirty="0">
                <a:latin typeface="+mn-lt"/>
              </a:rPr>
              <a:t> such as </a:t>
            </a:r>
            <a:r>
              <a:rPr lang="en-US" sz="2000" i="1" dirty="0">
                <a:latin typeface="Georgia" panose="02040502050405020303" pitchFamily="18" charset="0"/>
              </a:rPr>
              <a:t>General Merchandise</a:t>
            </a:r>
            <a:r>
              <a:rPr lang="en-US" sz="2000" b="0" dirty="0">
                <a:latin typeface="+mn-lt"/>
              </a:rPr>
              <a:t> and </a:t>
            </a:r>
            <a:r>
              <a:rPr lang="en-US" sz="2000" i="1" dirty="0">
                <a:latin typeface="Georgia" panose="02040502050405020303" pitchFamily="18" charset="0"/>
              </a:rPr>
              <a:t>BWS</a:t>
            </a:r>
            <a:r>
              <a:rPr lang="en-US" sz="2000" b="0" dirty="0">
                <a:latin typeface="+mn-lt"/>
              </a:rPr>
              <a:t>.</a:t>
            </a: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193838" y="154420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Value sales growth by supercategory</a:t>
            </a:r>
          </a:p>
        </p:txBody>
      </p:sp>
      <p:sp>
        <p:nvSpPr>
          <p:cNvPr id="10" name="Oval 9">
            <a:extLst>
              <a:ext uri="{FF2B5EF4-FFF2-40B4-BE49-F238E27FC236}">
                <a16:creationId xmlns:a16="http://schemas.microsoft.com/office/drawing/2014/main" id="{2108B08B-3FFB-787B-3561-D333F5CD2702}"/>
              </a:ext>
            </a:extLst>
          </p:cNvPr>
          <p:cNvSpPr/>
          <p:nvPr/>
        </p:nvSpPr>
        <p:spPr>
          <a:xfrm>
            <a:off x="11348951" y="2820473"/>
            <a:ext cx="459225" cy="412124"/>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a:extLst>
              <a:ext uri="{FF2B5EF4-FFF2-40B4-BE49-F238E27FC236}">
                <a16:creationId xmlns:a16="http://schemas.microsoft.com/office/drawing/2014/main" id="{E8FE3697-4008-A3AA-A660-D375A19B571C}"/>
              </a:ext>
            </a:extLst>
          </p:cNvPr>
          <p:cNvSpPr/>
          <p:nvPr/>
        </p:nvSpPr>
        <p:spPr>
          <a:xfrm>
            <a:off x="11329632" y="2346439"/>
            <a:ext cx="459225" cy="157959"/>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a:extLst>
              <a:ext uri="{FF2B5EF4-FFF2-40B4-BE49-F238E27FC236}">
                <a16:creationId xmlns:a16="http://schemas.microsoft.com/office/drawing/2014/main" id="{64D91D4A-5275-AB9E-B938-E72694EA2CB7}"/>
              </a:ext>
            </a:extLst>
          </p:cNvPr>
          <p:cNvSpPr/>
          <p:nvPr/>
        </p:nvSpPr>
        <p:spPr>
          <a:xfrm>
            <a:off x="11303868" y="3426117"/>
            <a:ext cx="459225" cy="157959"/>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7" name="Oval 16">
            <a:extLst>
              <a:ext uri="{FF2B5EF4-FFF2-40B4-BE49-F238E27FC236}">
                <a16:creationId xmlns:a16="http://schemas.microsoft.com/office/drawing/2014/main" id="{E42DE41C-77B8-76CE-E637-604BF9CA7583}"/>
              </a:ext>
            </a:extLst>
          </p:cNvPr>
          <p:cNvSpPr/>
          <p:nvPr/>
        </p:nvSpPr>
        <p:spPr>
          <a:xfrm>
            <a:off x="11303868" y="4357347"/>
            <a:ext cx="459225" cy="372948"/>
          </a:xfrm>
          <a:prstGeom prst="ellipse">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143094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CF27E-7EB7-48AE-1FEF-721230ACFD7A}"/>
              </a:ext>
            </a:extLst>
          </p:cNvPr>
          <p:cNvPicPr>
            <a:picLocks noChangeAspect="1"/>
          </p:cNvPicPr>
          <p:nvPr/>
        </p:nvPicPr>
        <p:blipFill>
          <a:blip r:embed="rId2"/>
          <a:stretch>
            <a:fillRect/>
          </a:stretch>
        </p:blipFill>
        <p:spPr>
          <a:xfrm>
            <a:off x="4344674" y="1852613"/>
            <a:ext cx="7572375" cy="4067175"/>
          </a:xfrm>
          <a:prstGeom prst="rect">
            <a:avLst/>
          </a:prstGeom>
        </p:spPr>
      </p:pic>
      <p:sp>
        <p:nvSpPr>
          <p:cNvPr id="4" name="Slide Number Placeholder 3">
            <a:extLst>
              <a:ext uri="{FF2B5EF4-FFF2-40B4-BE49-F238E27FC236}">
                <a16:creationId xmlns:a16="http://schemas.microsoft.com/office/drawing/2014/main" id="{C499054D-D366-6C49-DBFC-9407E92306F6}"/>
              </a:ext>
            </a:extLst>
          </p:cNvPr>
          <p:cNvSpPr>
            <a:spLocks noGrp="1"/>
          </p:cNvSpPr>
          <p:nvPr>
            <p:ph type="sldNum" sz="quarter" idx="12"/>
          </p:nvPr>
        </p:nvSpPr>
        <p:spPr/>
        <p:txBody>
          <a:bodyPr/>
          <a:lstStyle/>
          <a:p>
            <a:fld id="{403EF4E2-7A7A-0548-85F1-5479B7C9E1B2}" type="slidenum">
              <a:rPr lang="en-US" smtClean="0"/>
              <a:t>55</a:t>
            </a:fld>
            <a:endParaRPr lang="en-US" dirty="0"/>
          </a:p>
        </p:txBody>
      </p:sp>
      <p:sp>
        <p:nvSpPr>
          <p:cNvPr id="2" name="Title 1">
            <a:extLst>
              <a:ext uri="{FF2B5EF4-FFF2-40B4-BE49-F238E27FC236}">
                <a16:creationId xmlns:a16="http://schemas.microsoft.com/office/drawing/2014/main" id="{F6F77B72-907D-DF76-5D78-CA6B9F4160B6}"/>
              </a:ext>
            </a:extLst>
          </p:cNvPr>
          <p:cNvSpPr>
            <a:spLocks noGrp="1"/>
          </p:cNvSpPr>
          <p:nvPr>
            <p:ph type="ctrTitle"/>
          </p:nvPr>
        </p:nvSpPr>
        <p:spPr>
          <a:xfrm>
            <a:off x="275679" y="2573277"/>
            <a:ext cx="3503952" cy="2390972"/>
          </a:xfrm>
        </p:spPr>
        <p:txBody>
          <a:bodyPr/>
          <a:lstStyle/>
          <a:p>
            <a:r>
              <a:rPr lang="en-US" sz="2000" b="0" dirty="0">
                <a:solidFill>
                  <a:schemeClr val="tx1">
                    <a:lumMod val="50000"/>
                  </a:schemeClr>
                </a:solidFill>
                <a:latin typeface="+mn-lt"/>
              </a:rPr>
              <a:t>Volume (unit) trend continues to </a:t>
            </a:r>
            <a:r>
              <a:rPr lang="en-US" sz="2000" i="1" dirty="0">
                <a:solidFill>
                  <a:schemeClr val="tx1">
                    <a:lumMod val="50000"/>
                  </a:schemeClr>
                </a:solidFill>
                <a:latin typeface="Georgia" panose="02040502050405020303" pitchFamily="18" charset="0"/>
              </a:rPr>
              <a:t>improve albeit only marginally</a:t>
            </a:r>
            <a:r>
              <a:rPr lang="en-US" sz="2000" b="0" dirty="0">
                <a:solidFill>
                  <a:schemeClr val="tx1">
                    <a:lumMod val="50000"/>
                  </a:schemeClr>
                </a:solidFill>
                <a:latin typeface="+mn-lt"/>
              </a:rPr>
              <a:t>.</a:t>
            </a:r>
            <a:br>
              <a:rPr lang="en-US" sz="2000" b="0" dirty="0">
                <a:solidFill>
                  <a:schemeClr val="tx1">
                    <a:lumMod val="50000"/>
                  </a:schemeClr>
                </a:solidFill>
                <a:latin typeface="+mn-lt"/>
              </a:rPr>
            </a:br>
            <a:br>
              <a:rPr lang="en-US" sz="2000" b="0" dirty="0">
                <a:solidFill>
                  <a:schemeClr val="tx1">
                    <a:lumMod val="50000"/>
                  </a:schemeClr>
                </a:solidFill>
                <a:latin typeface="+mn-lt"/>
              </a:rPr>
            </a:br>
            <a:r>
              <a:rPr lang="en-US" sz="2000" b="0" dirty="0">
                <a:solidFill>
                  <a:schemeClr val="tx1">
                    <a:lumMod val="50000"/>
                  </a:schemeClr>
                </a:solidFill>
                <a:latin typeface="+mn-lt"/>
              </a:rPr>
              <a:t>There were some exceptions, mainly in the discretionary categories.</a:t>
            </a:r>
          </a:p>
        </p:txBody>
      </p:sp>
      <p:sp>
        <p:nvSpPr>
          <p:cNvPr id="9" name="Text Placeholder 8">
            <a:extLst>
              <a:ext uri="{FF2B5EF4-FFF2-40B4-BE49-F238E27FC236}">
                <a16:creationId xmlns:a16="http://schemas.microsoft.com/office/drawing/2014/main" id="{C28D2ED4-9A16-815C-6A6E-CDBD0DDE0BD8}"/>
              </a:ext>
            </a:extLst>
          </p:cNvPr>
          <p:cNvSpPr>
            <a:spLocks noGrp="1"/>
          </p:cNvSpPr>
          <p:nvPr>
            <p:ph type="body" sz="quarter" idx="14"/>
          </p:nvPr>
        </p:nvSpPr>
        <p:spPr/>
        <p:txBody>
          <a:bodyPr/>
          <a:lstStyle/>
          <a:p>
            <a:r>
              <a:rPr lang="en-US" dirty="0"/>
              <a:t>Source: NIQ Scantrack Grocery Multiples</a:t>
            </a:r>
          </a:p>
        </p:txBody>
      </p:sp>
      <p:sp>
        <p:nvSpPr>
          <p:cNvPr id="16" name="Google Shape;359;p8">
            <a:extLst>
              <a:ext uri="{FF2B5EF4-FFF2-40B4-BE49-F238E27FC236}">
                <a16:creationId xmlns:a16="http://schemas.microsoft.com/office/drawing/2014/main" id="{4A41054C-D287-9BDA-C41C-A262629AE099}"/>
              </a:ext>
            </a:extLst>
          </p:cNvPr>
          <p:cNvSpPr txBox="1"/>
          <p:nvPr/>
        </p:nvSpPr>
        <p:spPr>
          <a:xfrm>
            <a:off x="4309748" y="1550646"/>
            <a:ext cx="7594600" cy="307736"/>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PH" sz="1400" b="1" dirty="0">
                <a:solidFill>
                  <a:schemeClr val="tx2"/>
                </a:solidFill>
                <a:latin typeface="Arial" panose="020B0604020202020204" pitchFamily="34" charset="0"/>
                <a:ea typeface="Montserrat"/>
                <a:cs typeface="Arial" panose="020B0604020202020204" pitchFamily="34" charset="0"/>
                <a:sym typeface="Montserrat"/>
              </a:rPr>
              <a:t>Unit sales growth by supercategory</a:t>
            </a:r>
          </a:p>
        </p:txBody>
      </p:sp>
      <p:sp>
        <p:nvSpPr>
          <p:cNvPr id="11" name="Rectangle: Rounded Corners 10">
            <a:extLst>
              <a:ext uri="{FF2B5EF4-FFF2-40B4-BE49-F238E27FC236}">
                <a16:creationId xmlns:a16="http://schemas.microsoft.com/office/drawing/2014/main" id="{37D3FA85-5D78-0C52-FC2B-2EBBB154890D}"/>
              </a:ext>
            </a:extLst>
          </p:cNvPr>
          <p:cNvSpPr/>
          <p:nvPr/>
        </p:nvSpPr>
        <p:spPr>
          <a:xfrm>
            <a:off x="10695904" y="2337515"/>
            <a:ext cx="1159099" cy="71477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2" name="Rectangle: Rounded Corners 11">
            <a:extLst>
              <a:ext uri="{FF2B5EF4-FFF2-40B4-BE49-F238E27FC236}">
                <a16:creationId xmlns:a16="http://schemas.microsoft.com/office/drawing/2014/main" id="{ED005DB8-3BDD-6FAC-6B78-72FC9EA272BE}"/>
              </a:ext>
            </a:extLst>
          </p:cNvPr>
          <p:cNvSpPr/>
          <p:nvPr/>
        </p:nvSpPr>
        <p:spPr>
          <a:xfrm>
            <a:off x="10719516" y="3432219"/>
            <a:ext cx="1159099" cy="34773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
        <p:nvSpPr>
          <p:cNvPr id="13" name="Rectangle: Rounded Corners 12">
            <a:extLst>
              <a:ext uri="{FF2B5EF4-FFF2-40B4-BE49-F238E27FC236}">
                <a16:creationId xmlns:a16="http://schemas.microsoft.com/office/drawing/2014/main" id="{39F47538-5CF1-4DFD-0EEB-CB127684102B}"/>
              </a:ext>
            </a:extLst>
          </p:cNvPr>
          <p:cNvSpPr/>
          <p:nvPr/>
        </p:nvSpPr>
        <p:spPr>
          <a:xfrm>
            <a:off x="9058140" y="5280339"/>
            <a:ext cx="2835500" cy="21894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GB" sz="1600" dirty="0"/>
          </a:p>
        </p:txBody>
      </p:sp>
    </p:spTree>
    <p:extLst>
      <p:ext uri="{BB962C8B-B14F-4D97-AF65-F5344CB8AC3E}">
        <p14:creationId xmlns:p14="http://schemas.microsoft.com/office/powerpoint/2010/main" val="156563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AA4603-FC04-F75C-5D34-E0D0290036B4}"/>
              </a:ext>
            </a:extLst>
          </p:cNvPr>
          <p:cNvSpPr>
            <a:spLocks noGrp="1"/>
          </p:cNvSpPr>
          <p:nvPr>
            <p:ph type="sldNum" sz="quarter" idx="12"/>
          </p:nvPr>
        </p:nvSpPr>
        <p:spPr/>
        <p:txBody>
          <a:bodyPr/>
          <a:lstStyle/>
          <a:p>
            <a:fld id="{403EF4E2-7A7A-0548-85F1-5479B7C9E1B2}" type="slidenum">
              <a:rPr lang="en-US" smtClean="0"/>
              <a:t>6</a:t>
            </a:fld>
            <a:endParaRPr lang="en-US" dirty="0"/>
          </a:p>
        </p:txBody>
      </p:sp>
      <p:sp>
        <p:nvSpPr>
          <p:cNvPr id="4" name="Title 3">
            <a:extLst>
              <a:ext uri="{FF2B5EF4-FFF2-40B4-BE49-F238E27FC236}">
                <a16:creationId xmlns:a16="http://schemas.microsoft.com/office/drawing/2014/main" id="{12574253-18E6-DA31-1AC3-4AF8B35314C4}"/>
              </a:ext>
            </a:extLst>
          </p:cNvPr>
          <p:cNvSpPr>
            <a:spLocks noGrp="1"/>
          </p:cNvSpPr>
          <p:nvPr>
            <p:ph type="ctrTitle"/>
          </p:nvPr>
        </p:nvSpPr>
        <p:spPr>
          <a:xfrm>
            <a:off x="269241" y="2740703"/>
            <a:ext cx="3503952" cy="2390972"/>
          </a:xfrm>
        </p:spPr>
        <p:txBody>
          <a:bodyPr/>
          <a:lstStyle/>
          <a:p>
            <a:r>
              <a:rPr lang="en-US" sz="3400" b="0" i="1" dirty="0">
                <a:latin typeface="Georgia" panose="02040502050405020303" pitchFamily="18" charset="0"/>
              </a:rPr>
              <a:t>Despite </a:t>
            </a:r>
            <a:r>
              <a:rPr lang="en-US" sz="3400" i="1" dirty="0">
                <a:latin typeface="Georgia" panose="02040502050405020303" pitchFamily="18" charset="0"/>
              </a:rPr>
              <a:t>Easter</a:t>
            </a:r>
            <a:r>
              <a:rPr lang="en-US" sz="3400" b="0" i="1" dirty="0">
                <a:latin typeface="Georgia" panose="02040502050405020303" pitchFamily="18" charset="0"/>
              </a:rPr>
              <a:t>, sales </a:t>
            </a:r>
            <a:r>
              <a:rPr lang="en-US" sz="3400" i="1" dirty="0">
                <a:latin typeface="Georgia" panose="02040502050405020303" pitchFamily="18" charset="0"/>
              </a:rPr>
              <a:t>uplifts</a:t>
            </a:r>
            <a:r>
              <a:rPr lang="en-US" sz="3400" b="0" i="1" dirty="0">
                <a:latin typeface="Georgia" panose="02040502050405020303" pitchFamily="18" charset="0"/>
              </a:rPr>
              <a:t> were </a:t>
            </a:r>
            <a:r>
              <a:rPr lang="en-US" sz="3400" i="1" dirty="0">
                <a:latin typeface="Georgia" panose="02040502050405020303" pitchFamily="18" charset="0"/>
              </a:rPr>
              <a:t>only marginally higher</a:t>
            </a:r>
            <a:r>
              <a:rPr lang="en-US" sz="3400" b="0" i="1" dirty="0">
                <a:latin typeface="Georgia" panose="02040502050405020303" pitchFamily="18" charset="0"/>
              </a:rPr>
              <a:t> than March</a:t>
            </a:r>
          </a:p>
        </p:txBody>
      </p:sp>
      <p:sp>
        <p:nvSpPr>
          <p:cNvPr id="6" name="Text Placeholder 5">
            <a:extLst>
              <a:ext uri="{FF2B5EF4-FFF2-40B4-BE49-F238E27FC236}">
                <a16:creationId xmlns:a16="http://schemas.microsoft.com/office/drawing/2014/main" id="{5F51ABD7-0161-B648-A691-0D512CB327D8}"/>
              </a:ext>
            </a:extLst>
          </p:cNvPr>
          <p:cNvSpPr>
            <a:spLocks noGrp="1"/>
          </p:cNvSpPr>
          <p:nvPr>
            <p:ph type="body" sz="quarter" idx="14"/>
          </p:nvPr>
        </p:nvSpPr>
        <p:spPr/>
        <p:txBody>
          <a:bodyPr/>
          <a:lstStyle/>
          <a:p>
            <a:br>
              <a:rPr lang="en-US" dirty="0"/>
            </a:br>
            <a:r>
              <a:rPr lang="en-US" dirty="0"/>
              <a:t>Source: NIQ Scantrack Total Store Read, Total Coverage and Grocery Multiples 4w/e value growth vs prior period</a:t>
            </a:r>
          </a:p>
        </p:txBody>
      </p:sp>
      <p:graphicFrame>
        <p:nvGraphicFramePr>
          <p:cNvPr id="8" name="Chart 7">
            <a:extLst>
              <a:ext uri="{FF2B5EF4-FFF2-40B4-BE49-F238E27FC236}">
                <a16:creationId xmlns:a16="http://schemas.microsoft.com/office/drawing/2014/main" id="{F29E0D59-E432-F0EA-FC25-9D051EEE305C}"/>
              </a:ext>
            </a:extLst>
          </p:cNvPr>
          <p:cNvGraphicFramePr/>
          <p:nvPr>
            <p:extLst>
              <p:ext uri="{D42A27DB-BD31-4B8C-83A1-F6EECF244321}">
                <p14:modId xmlns:p14="http://schemas.microsoft.com/office/powerpoint/2010/main" val="633778884"/>
              </p:ext>
            </p:extLst>
          </p:nvPr>
        </p:nvGraphicFramePr>
        <p:xfrm>
          <a:off x="4445512" y="2040054"/>
          <a:ext cx="7260061" cy="3324391"/>
        </p:xfrm>
        <a:graphic>
          <a:graphicData uri="http://schemas.openxmlformats.org/drawingml/2006/chart">
            <c:chart xmlns:c="http://schemas.openxmlformats.org/drawingml/2006/chart" xmlns:r="http://schemas.openxmlformats.org/officeDocument/2006/relationships" r:id="rId2"/>
          </a:graphicData>
        </a:graphic>
      </p:graphicFrame>
      <p:sp>
        <p:nvSpPr>
          <p:cNvPr id="10" name="Google Shape;7492;p856">
            <a:extLst>
              <a:ext uri="{FF2B5EF4-FFF2-40B4-BE49-F238E27FC236}">
                <a16:creationId xmlns:a16="http://schemas.microsoft.com/office/drawing/2014/main" id="{3D55FACF-4C1C-13AA-4184-112EBCE1DD3E}"/>
              </a:ext>
            </a:extLst>
          </p:cNvPr>
          <p:cNvSpPr txBox="1"/>
          <p:nvPr/>
        </p:nvSpPr>
        <p:spPr>
          <a:xfrm flipH="1">
            <a:off x="4535663" y="1433351"/>
            <a:ext cx="6802861" cy="393600"/>
          </a:xfrm>
          <a:prstGeom prst="rect">
            <a:avLst/>
          </a:prstGeom>
          <a:noFill/>
          <a:ln>
            <a:noFill/>
          </a:ln>
        </p:spPr>
        <p:txBody>
          <a:bodyPr spcFirstLastPara="1" wrap="square" lIns="0" tIns="91425" rIns="0" bIns="91425" anchor="t" anchorCtr="0">
            <a:noAutofit/>
          </a:bodyPr>
          <a:lstStyle/>
          <a:p>
            <a:pPr>
              <a:buClr>
                <a:schemeClr val="dk1"/>
              </a:buClr>
              <a:buSzPts val="1100"/>
            </a:pPr>
            <a:r>
              <a:rPr lang="en" sz="2000" b="1" dirty="0">
                <a:latin typeface="Arial" panose="020B0604020202020204" pitchFamily="34" charset="0"/>
                <a:ea typeface="Montserrat Light"/>
                <a:cs typeface="Arial" panose="020B0604020202020204" pitchFamily="34" charset="0"/>
                <a:sym typeface="Montserrat"/>
              </a:rPr>
              <a:t>4 weekly value growth vs prior period</a:t>
            </a:r>
            <a:endParaRPr sz="2000" dirty="0">
              <a:latin typeface="Arial" panose="020B0604020202020204" pitchFamily="34" charset="0"/>
              <a:ea typeface="Montserrat Light"/>
              <a:cs typeface="Arial" panose="020B0604020202020204" pitchFamily="34" charset="0"/>
              <a:sym typeface="Montserrat Light"/>
            </a:endParaRPr>
          </a:p>
        </p:txBody>
      </p:sp>
      <p:sp>
        <p:nvSpPr>
          <p:cNvPr id="2" name="TextBox 1">
            <a:extLst>
              <a:ext uri="{FF2B5EF4-FFF2-40B4-BE49-F238E27FC236}">
                <a16:creationId xmlns:a16="http://schemas.microsoft.com/office/drawing/2014/main" id="{813BBAB1-532A-30F7-8C51-37F6979CA38D}"/>
              </a:ext>
            </a:extLst>
          </p:cNvPr>
          <p:cNvSpPr txBox="1"/>
          <p:nvPr/>
        </p:nvSpPr>
        <p:spPr>
          <a:xfrm>
            <a:off x="4238368" y="1859692"/>
            <a:ext cx="914400" cy="914400"/>
          </a:xfrm>
          <a:prstGeom prst="rect">
            <a:avLst/>
          </a:prstGeom>
          <a:noFill/>
        </p:spPr>
        <p:txBody>
          <a:bodyPr wrap="none" lIns="0" rIns="0" rtlCol="0">
            <a:noAutofit/>
          </a:bodyPr>
          <a:lstStyle/>
          <a:p>
            <a:pPr algn="l">
              <a:spcAft>
                <a:spcPts val="600"/>
              </a:spcAft>
            </a:pPr>
            <a:endParaRPr lang="en-GB" sz="1600" dirty="0"/>
          </a:p>
        </p:txBody>
      </p:sp>
    </p:spTree>
    <p:extLst>
      <p:ext uri="{BB962C8B-B14F-4D97-AF65-F5344CB8AC3E}">
        <p14:creationId xmlns:p14="http://schemas.microsoft.com/office/powerpoint/2010/main" val="158944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24">
            <a:extLst>
              <a:ext uri="{FF2B5EF4-FFF2-40B4-BE49-F238E27FC236}">
                <a16:creationId xmlns:a16="http://schemas.microsoft.com/office/drawing/2014/main" id="{62FF1D98-FCF9-A901-EA4F-3A6CAC7E7C4C}"/>
              </a:ext>
            </a:extLst>
          </p:cNvPr>
          <p:cNvGraphicFramePr>
            <a:graphicFrameLocks noGrp="1"/>
          </p:cNvGraphicFramePr>
          <p:nvPr>
            <p:extLst>
              <p:ext uri="{D42A27DB-BD31-4B8C-83A1-F6EECF244321}">
                <p14:modId xmlns:p14="http://schemas.microsoft.com/office/powerpoint/2010/main" val="1553106495"/>
              </p:ext>
            </p:extLst>
          </p:nvPr>
        </p:nvGraphicFramePr>
        <p:xfrm>
          <a:off x="288561" y="2202160"/>
          <a:ext cx="2621456" cy="3057639"/>
        </p:xfrm>
        <a:graphic>
          <a:graphicData uri="http://schemas.openxmlformats.org/drawingml/2006/table">
            <a:tbl>
              <a:tblPr firstRow="1" bandRow="1">
                <a:tableStyleId>{073A0DAA-6AF3-43AB-8588-CEC1D06C72B9}</a:tableStyleId>
              </a:tblPr>
              <a:tblGrid>
                <a:gridCol w="2621456">
                  <a:extLst>
                    <a:ext uri="{9D8B030D-6E8A-4147-A177-3AD203B41FA5}">
                      <a16:colId xmlns:a16="http://schemas.microsoft.com/office/drawing/2014/main" val="1952040229"/>
                    </a:ext>
                  </a:extLst>
                </a:gridCol>
              </a:tblGrid>
              <a:tr h="305763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5" name="Table 24">
            <a:extLst>
              <a:ext uri="{FF2B5EF4-FFF2-40B4-BE49-F238E27FC236}">
                <a16:creationId xmlns:a16="http://schemas.microsoft.com/office/drawing/2014/main" id="{A4D0A4ED-2047-2E8C-ECF8-470C5EF1C6CA}"/>
              </a:ext>
            </a:extLst>
          </p:cNvPr>
          <p:cNvGraphicFramePr>
            <a:graphicFrameLocks noGrp="1"/>
          </p:cNvGraphicFramePr>
          <p:nvPr>
            <p:extLst>
              <p:ext uri="{D42A27DB-BD31-4B8C-83A1-F6EECF244321}">
                <p14:modId xmlns:p14="http://schemas.microsoft.com/office/powerpoint/2010/main" val="4208071882"/>
              </p:ext>
            </p:extLst>
          </p:nvPr>
        </p:nvGraphicFramePr>
        <p:xfrm>
          <a:off x="3247063" y="2202161"/>
          <a:ext cx="2690359" cy="3039104"/>
        </p:xfrm>
        <a:graphic>
          <a:graphicData uri="http://schemas.openxmlformats.org/drawingml/2006/table">
            <a:tbl>
              <a:tblPr firstRow="1" bandRow="1">
                <a:tableStyleId>{073A0DAA-6AF3-43AB-8588-CEC1D06C72B9}</a:tableStyleId>
              </a:tblPr>
              <a:tblGrid>
                <a:gridCol w="269035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6" name="Table 24">
            <a:extLst>
              <a:ext uri="{FF2B5EF4-FFF2-40B4-BE49-F238E27FC236}">
                <a16:creationId xmlns:a16="http://schemas.microsoft.com/office/drawing/2014/main" id="{023447CE-F922-5C83-7FF2-FA6973D2B1D7}"/>
              </a:ext>
            </a:extLst>
          </p:cNvPr>
          <p:cNvGraphicFramePr>
            <a:graphicFrameLocks noGrp="1"/>
          </p:cNvGraphicFramePr>
          <p:nvPr>
            <p:extLst>
              <p:ext uri="{D42A27DB-BD31-4B8C-83A1-F6EECF244321}">
                <p14:modId xmlns:p14="http://schemas.microsoft.com/office/powerpoint/2010/main" val="2038228946"/>
              </p:ext>
            </p:extLst>
          </p:nvPr>
        </p:nvGraphicFramePr>
        <p:xfrm>
          <a:off x="6205566" y="2202161"/>
          <a:ext cx="2697477" cy="3020569"/>
        </p:xfrm>
        <a:graphic>
          <a:graphicData uri="http://schemas.openxmlformats.org/drawingml/2006/table">
            <a:tbl>
              <a:tblPr firstRow="1" bandRow="1">
                <a:tableStyleId>{073A0DAA-6AF3-43AB-8588-CEC1D06C72B9}</a:tableStyleId>
              </a:tblPr>
              <a:tblGrid>
                <a:gridCol w="2697477">
                  <a:extLst>
                    <a:ext uri="{9D8B030D-6E8A-4147-A177-3AD203B41FA5}">
                      <a16:colId xmlns:a16="http://schemas.microsoft.com/office/drawing/2014/main" val="1952040229"/>
                    </a:ext>
                  </a:extLst>
                </a:gridCol>
              </a:tblGrid>
              <a:tr h="3020569">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17" name="Table 24">
            <a:extLst>
              <a:ext uri="{FF2B5EF4-FFF2-40B4-BE49-F238E27FC236}">
                <a16:creationId xmlns:a16="http://schemas.microsoft.com/office/drawing/2014/main" id="{519AD32B-5957-FE0D-FDAE-D16BA750E331}"/>
              </a:ext>
            </a:extLst>
          </p:cNvPr>
          <p:cNvGraphicFramePr>
            <a:graphicFrameLocks noGrp="1"/>
          </p:cNvGraphicFramePr>
          <p:nvPr>
            <p:extLst>
              <p:ext uri="{D42A27DB-BD31-4B8C-83A1-F6EECF244321}">
                <p14:modId xmlns:p14="http://schemas.microsoft.com/office/powerpoint/2010/main" val="356331508"/>
              </p:ext>
            </p:extLst>
          </p:nvPr>
        </p:nvGraphicFramePr>
        <p:xfrm>
          <a:off x="9157892" y="2183626"/>
          <a:ext cx="2706889" cy="3039104"/>
        </p:xfrm>
        <a:graphic>
          <a:graphicData uri="http://schemas.openxmlformats.org/drawingml/2006/table">
            <a:tbl>
              <a:tblPr firstRow="1" bandRow="1">
                <a:tableStyleId>{073A0DAA-6AF3-43AB-8588-CEC1D06C72B9}</a:tableStyleId>
              </a:tblPr>
              <a:tblGrid>
                <a:gridCol w="2706889">
                  <a:extLst>
                    <a:ext uri="{9D8B030D-6E8A-4147-A177-3AD203B41FA5}">
                      <a16:colId xmlns:a16="http://schemas.microsoft.com/office/drawing/2014/main" val="1952040229"/>
                    </a:ext>
                  </a:extLst>
                </a:gridCol>
              </a:tblGrid>
              <a:tr h="3039104">
                <a:tc>
                  <a:txBody>
                    <a:bodyPr/>
                    <a:lstStyle/>
                    <a:p>
                      <a:endParaRPr lang="en-US" sz="1600" b="0" dirty="0">
                        <a:solidFill>
                          <a:schemeClr val="tx1"/>
                        </a:solidFill>
                      </a:endParaRPr>
                    </a:p>
                  </a:txBody>
                  <a:tcPr anchor="ctr">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bl>
          </a:graphicData>
        </a:graphic>
      </p:graphicFrame>
      <p:graphicFrame>
        <p:nvGraphicFramePr>
          <p:cNvPr id="4" name="Object 3" hidden="1">
            <a:extLst>
              <a:ext uri="{FF2B5EF4-FFF2-40B4-BE49-F238E27FC236}">
                <a16:creationId xmlns:a16="http://schemas.microsoft.com/office/drawing/2014/main" id="{D24FBE8C-C8AA-4179-B366-3DCC4997E1F2}"/>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a:extLst>
                          <a:ext uri="{FF2B5EF4-FFF2-40B4-BE49-F238E27FC236}">
                            <a16:creationId xmlns:a16="http://schemas.microsoft.com/office/drawing/2014/main" id="{D24FBE8C-C8AA-4179-B366-3DCC4997E1F2}"/>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CCB085E-6C8E-2159-E611-A45F388E377A}"/>
              </a:ext>
            </a:extLst>
          </p:cNvPr>
          <p:cNvSpPr>
            <a:spLocks noGrp="1"/>
          </p:cNvSpPr>
          <p:nvPr>
            <p:ph idx="1"/>
          </p:nvPr>
        </p:nvSpPr>
        <p:spPr>
          <a:xfrm>
            <a:off x="301438" y="2191858"/>
            <a:ext cx="2646171" cy="3358936"/>
          </a:xfrm>
        </p:spPr>
        <p:txBody>
          <a:bodyPr lIns="91440" rIns="91440"/>
          <a:lstStyle/>
          <a:p>
            <a:pPr marL="0" indent="0">
              <a:buNone/>
            </a:pPr>
            <a:r>
              <a:rPr lang="en-US" sz="1400" b="1" dirty="0"/>
              <a:t>Shoppers buy early to avoid disappointment.</a:t>
            </a:r>
          </a:p>
          <a:p>
            <a:r>
              <a:rPr lang="en-US" sz="1000" dirty="0"/>
              <a:t>With Easter on the horizon, shoppers made savings by buying cheaper food alternatives, resulting in double digit growth for Frozen and Ambient.</a:t>
            </a:r>
          </a:p>
          <a:p>
            <a:r>
              <a:rPr lang="en-US" sz="1000" dirty="0"/>
              <a:t>The continuous wet weather encouraged sales of </a:t>
            </a:r>
            <a:r>
              <a:rPr lang="en-US" sz="1000" b="1" dirty="0"/>
              <a:t>Ambient Soup </a:t>
            </a:r>
            <a:r>
              <a:rPr lang="en-US" sz="1000" dirty="0"/>
              <a:t>and more traditional comfort foods including </a:t>
            </a:r>
            <a:r>
              <a:rPr lang="en-US" sz="1000" b="1" dirty="0"/>
              <a:t>Frozen Poultry, Gravy &amp; Stock, Frozen Potato</a:t>
            </a:r>
            <a:r>
              <a:rPr lang="en-US" sz="1000" dirty="0"/>
              <a:t> and </a:t>
            </a:r>
            <a:r>
              <a:rPr lang="en-US" sz="1000" b="1" dirty="0"/>
              <a:t>Fresh Dough/Pastry</a:t>
            </a:r>
            <a:r>
              <a:rPr lang="en-US" sz="1000" dirty="0"/>
              <a:t>.</a:t>
            </a:r>
            <a:endParaRPr lang="en-US" sz="1000" b="1" dirty="0"/>
          </a:p>
          <a:p>
            <a:r>
              <a:rPr lang="en-US" sz="1000" b="1" dirty="0"/>
              <a:t>Chocolate Confectionery</a:t>
            </a:r>
            <a:r>
              <a:rPr lang="en-US" sz="1000" dirty="0"/>
              <a:t>, also saw strong growth as families </a:t>
            </a:r>
            <a:r>
              <a:rPr lang="en-US" sz="1000" b="1" dirty="0"/>
              <a:t>bought Easter Eggs early</a:t>
            </a:r>
            <a:r>
              <a:rPr lang="en-US" sz="1000" dirty="0"/>
              <a:t> to </a:t>
            </a:r>
            <a:r>
              <a:rPr lang="en-US" sz="1000" b="1" dirty="0"/>
              <a:t>help spread </a:t>
            </a:r>
            <a:r>
              <a:rPr lang="en-US" sz="1000" dirty="0"/>
              <a:t>the </a:t>
            </a:r>
            <a:r>
              <a:rPr lang="en-US" sz="1000" b="1" dirty="0"/>
              <a:t>costs </a:t>
            </a:r>
            <a:r>
              <a:rPr lang="en-US" sz="1000" dirty="0"/>
              <a:t>and </a:t>
            </a:r>
            <a:r>
              <a:rPr lang="en-US" sz="1000" b="1" dirty="0"/>
              <a:t>avoid availability issues </a:t>
            </a:r>
            <a:r>
              <a:rPr lang="en-US" sz="1000" dirty="0"/>
              <a:t>of family favourites.</a:t>
            </a:r>
          </a:p>
          <a:p>
            <a:endParaRPr lang="en-US" sz="1400" dirty="0"/>
          </a:p>
          <a:p>
            <a:pPr marL="0" indent="0">
              <a:buNone/>
            </a:pPr>
            <a:endParaRPr lang="pt-BR" sz="1400" dirty="0"/>
          </a:p>
        </p:txBody>
      </p:sp>
      <p:sp>
        <p:nvSpPr>
          <p:cNvPr id="13" name="Text Placeholder 12">
            <a:extLst>
              <a:ext uri="{FF2B5EF4-FFF2-40B4-BE49-F238E27FC236}">
                <a16:creationId xmlns:a16="http://schemas.microsoft.com/office/drawing/2014/main" id="{71A57341-1DE4-C426-2C86-2C7F9521F3D4}"/>
              </a:ext>
            </a:extLst>
          </p:cNvPr>
          <p:cNvSpPr>
            <a:spLocks noGrp="1"/>
          </p:cNvSpPr>
          <p:nvPr>
            <p:ph type="body" sz="quarter" idx="16"/>
          </p:nvPr>
        </p:nvSpPr>
        <p:spPr>
          <a:xfrm>
            <a:off x="300915" y="6319046"/>
            <a:ext cx="11582399" cy="365125"/>
          </a:xfrm>
        </p:spPr>
        <p:txBody>
          <a:bodyPr/>
          <a:lstStyle/>
          <a:p>
            <a:endParaRPr lang="en-GB" sz="800" b="0" dirty="0">
              <a:solidFill>
                <a:schemeClr val="tx2"/>
              </a:solidFill>
            </a:endParaRPr>
          </a:p>
          <a:p>
            <a:endParaRPr lang="en-GB" b="0" dirty="0">
              <a:solidFill>
                <a:schemeClr val="tx2"/>
              </a:solidFill>
            </a:endParaRPr>
          </a:p>
          <a:p>
            <a:r>
              <a:rPr lang="en-GB" sz="800" b="0" dirty="0">
                <a:solidFill>
                  <a:schemeClr val="tx2"/>
                </a:solidFill>
              </a:rPr>
              <a:t>Source:  NIQ Scantrack Grocery Multiples</a:t>
            </a:r>
          </a:p>
          <a:p>
            <a:endParaRPr lang="en-US" b="0" dirty="0">
              <a:solidFill>
                <a:schemeClr val="tx2"/>
              </a:solidFill>
            </a:endParaRPr>
          </a:p>
        </p:txBody>
      </p:sp>
      <p:sp>
        <p:nvSpPr>
          <p:cNvPr id="8" name="Content Placeholder 7">
            <a:extLst>
              <a:ext uri="{FF2B5EF4-FFF2-40B4-BE49-F238E27FC236}">
                <a16:creationId xmlns:a16="http://schemas.microsoft.com/office/drawing/2014/main" id="{2A71F05D-35CD-E476-478D-4F4BF5B8D5C6}"/>
              </a:ext>
            </a:extLst>
          </p:cNvPr>
          <p:cNvSpPr>
            <a:spLocks noGrp="1"/>
          </p:cNvSpPr>
          <p:nvPr>
            <p:ph idx="17"/>
          </p:nvPr>
        </p:nvSpPr>
        <p:spPr>
          <a:xfrm>
            <a:off x="3220278" y="2166884"/>
            <a:ext cx="2774837" cy="3261562"/>
          </a:xfrm>
        </p:spPr>
        <p:txBody>
          <a:bodyPr vert="horz" lIns="91440" tIns="45720" rIns="91440" bIns="45720" rtlCol="0">
            <a:noAutofit/>
          </a:bodyPr>
          <a:lstStyle/>
          <a:p>
            <a:pPr marL="0" indent="0">
              <a:buNone/>
            </a:pPr>
            <a:r>
              <a:rPr lang="en-US" sz="1400" b="1" dirty="0"/>
              <a:t>Highest week so far in 2023</a:t>
            </a:r>
          </a:p>
          <a:p>
            <a:r>
              <a:rPr lang="en-US" sz="1000" dirty="0"/>
              <a:t>Against a </a:t>
            </a:r>
            <a:r>
              <a:rPr lang="en-US" sz="1000" b="1" dirty="0"/>
              <a:t>non Easter week</a:t>
            </a:r>
            <a:r>
              <a:rPr lang="en-US" sz="1000" dirty="0"/>
              <a:t> last year and </a:t>
            </a:r>
            <a:r>
              <a:rPr lang="en-US" sz="1000" b="1" dirty="0"/>
              <a:t>better weather</a:t>
            </a:r>
            <a:r>
              <a:rPr lang="en-US" sz="1000" dirty="0"/>
              <a:t>, value growth soared to </a:t>
            </a:r>
            <a:r>
              <a:rPr lang="en-US" sz="1000" b="1" dirty="0"/>
              <a:t>+21%, as shoppers bought extra.</a:t>
            </a:r>
          </a:p>
          <a:p>
            <a:r>
              <a:rPr lang="en-US" sz="1000" b="1" dirty="0"/>
              <a:t>Confectionery growth rocketed to over 60% </a:t>
            </a:r>
            <a:r>
              <a:rPr lang="en-US" sz="1000" dirty="0"/>
              <a:t>helped by rising sugar costs which are contributing to the increased costs of Easter Eggs.</a:t>
            </a:r>
            <a:endParaRPr lang="en-US" sz="1000" b="1" dirty="0"/>
          </a:p>
          <a:p>
            <a:r>
              <a:rPr lang="en-US" sz="1000" dirty="0"/>
              <a:t>As shoppers cut back on dining out, retailers have </a:t>
            </a:r>
            <a:r>
              <a:rPr lang="en-US" sz="1000" b="1" dirty="0"/>
              <a:t>more opportunity </a:t>
            </a:r>
            <a:r>
              <a:rPr lang="en-US" sz="1000" dirty="0"/>
              <a:t>to tailor events to cater for </a:t>
            </a:r>
            <a:r>
              <a:rPr lang="en-US" sz="1000" b="1" dirty="0"/>
              <a:t>more meal occasions</a:t>
            </a:r>
            <a:r>
              <a:rPr lang="en-US" sz="1000" dirty="0"/>
              <a:t>.</a:t>
            </a:r>
          </a:p>
          <a:p>
            <a:r>
              <a:rPr lang="en-US" sz="1000" b="1" dirty="0"/>
              <a:t>Spend increased </a:t>
            </a:r>
            <a:r>
              <a:rPr lang="en-US" sz="1000" dirty="0"/>
              <a:t>for a number of </a:t>
            </a:r>
            <a:r>
              <a:rPr lang="en-US" sz="1000" b="1" dirty="0"/>
              <a:t>home dining categories</a:t>
            </a:r>
            <a:r>
              <a:rPr lang="en-US" sz="1000" dirty="0"/>
              <a:t>.</a:t>
            </a:r>
          </a:p>
          <a:p>
            <a:r>
              <a:rPr lang="en-US" sz="1000" dirty="0"/>
              <a:t>With families and friends uniting to enjoy the festive season, </a:t>
            </a:r>
            <a:r>
              <a:rPr lang="en-US" sz="1000" b="1" dirty="0"/>
              <a:t>Crisps &amp; Snacks and Biscuits</a:t>
            </a:r>
            <a:r>
              <a:rPr lang="en-US" sz="1000" dirty="0"/>
              <a:t> also saw </a:t>
            </a:r>
            <a:r>
              <a:rPr lang="en-US" sz="1000" b="1" dirty="0"/>
              <a:t>strong growth</a:t>
            </a:r>
            <a:r>
              <a:rPr lang="en-US" sz="1000" dirty="0"/>
              <a:t>.</a:t>
            </a:r>
          </a:p>
          <a:p>
            <a:endParaRPr lang="en-US" sz="1200" dirty="0"/>
          </a:p>
          <a:p>
            <a:pPr marL="0" indent="0">
              <a:buNone/>
            </a:pPr>
            <a:endParaRPr lang="pt-BR" sz="1400" b="1" dirty="0"/>
          </a:p>
        </p:txBody>
      </p:sp>
      <p:sp>
        <p:nvSpPr>
          <p:cNvPr id="10" name="Content Placeholder 9">
            <a:extLst>
              <a:ext uri="{FF2B5EF4-FFF2-40B4-BE49-F238E27FC236}">
                <a16:creationId xmlns:a16="http://schemas.microsoft.com/office/drawing/2014/main" id="{BA554FFF-BE21-CBD9-DDD9-D3E0BFD819F1}"/>
              </a:ext>
            </a:extLst>
          </p:cNvPr>
          <p:cNvSpPr>
            <a:spLocks noGrp="1"/>
          </p:cNvSpPr>
          <p:nvPr>
            <p:ph idx="19"/>
          </p:nvPr>
        </p:nvSpPr>
        <p:spPr>
          <a:xfrm>
            <a:off x="6216393" y="2197775"/>
            <a:ext cx="2706889" cy="2845279"/>
          </a:xfrm>
        </p:spPr>
        <p:txBody>
          <a:bodyPr vert="horz" lIns="91440" tIns="45720" rIns="91440" bIns="45720" rtlCol="0">
            <a:noAutofit/>
          </a:bodyPr>
          <a:lstStyle/>
          <a:p>
            <a:pPr marL="0" indent="0">
              <a:buNone/>
            </a:pPr>
            <a:r>
              <a:rPr lang="en-US" sz="1400" b="1" dirty="0"/>
              <a:t>Sales fall, with fewer trading days</a:t>
            </a:r>
          </a:p>
          <a:p>
            <a:r>
              <a:rPr lang="en-US" sz="1000" dirty="0"/>
              <a:t>With the softer post Easter week comparing against last year’s Easter it is not surprising growth plummeted to </a:t>
            </a:r>
            <a:r>
              <a:rPr lang="en-US" sz="1000" b="1" dirty="0">
                <a:solidFill>
                  <a:srgbClr val="FF0000"/>
                </a:solidFill>
              </a:rPr>
              <a:t>-14%</a:t>
            </a:r>
          </a:p>
          <a:p>
            <a:r>
              <a:rPr lang="en-US" sz="1000" dirty="0"/>
              <a:t>Most super categories saw sales decline.</a:t>
            </a:r>
          </a:p>
          <a:p>
            <a:r>
              <a:rPr lang="en-US" sz="1000" dirty="0"/>
              <a:t>With kids still on Easter holidays and the weather still cold and wet, the focus this week was on cheaper and convenient meal alternatives and warming comfort foods.</a:t>
            </a:r>
          </a:p>
          <a:p>
            <a:r>
              <a:rPr lang="en-US" sz="1000" dirty="0"/>
              <a:t>Chilled &amp; Ambient Soup, Noodles, Dry Pasta, Eggs, Ambient &amp; Frozen Ready Meals, Cooking Sauces, Canned Beans/Pasta all saw sales improve.</a:t>
            </a:r>
          </a:p>
          <a:p>
            <a:endParaRPr lang="en-US" sz="1000" dirty="0"/>
          </a:p>
          <a:p>
            <a:endParaRPr lang="pt-BR" sz="1000" b="1" dirty="0"/>
          </a:p>
        </p:txBody>
      </p:sp>
      <p:sp>
        <p:nvSpPr>
          <p:cNvPr id="12" name="Content Placeholder 11">
            <a:extLst>
              <a:ext uri="{FF2B5EF4-FFF2-40B4-BE49-F238E27FC236}">
                <a16:creationId xmlns:a16="http://schemas.microsoft.com/office/drawing/2014/main" id="{7F4F240E-1796-DC47-1615-54DF42B41853}"/>
              </a:ext>
            </a:extLst>
          </p:cNvPr>
          <p:cNvSpPr>
            <a:spLocks noGrp="1"/>
          </p:cNvSpPr>
          <p:nvPr>
            <p:ph idx="21"/>
          </p:nvPr>
        </p:nvSpPr>
        <p:spPr>
          <a:xfrm>
            <a:off x="9173871" y="2178979"/>
            <a:ext cx="2706889" cy="2845279"/>
          </a:xfrm>
        </p:spPr>
        <p:txBody>
          <a:bodyPr vert="horz" lIns="91440" tIns="45720" rIns="91440" bIns="45720" rtlCol="0">
            <a:noAutofit/>
          </a:bodyPr>
          <a:lstStyle/>
          <a:p>
            <a:pPr marL="0" indent="0">
              <a:buNone/>
            </a:pPr>
            <a:r>
              <a:rPr lang="en-US" sz="1400" b="1" dirty="0"/>
              <a:t>Sales rise against soft comparatives</a:t>
            </a:r>
          </a:p>
          <a:p>
            <a:r>
              <a:rPr lang="en-US" sz="1000" dirty="0"/>
              <a:t>Most super categories enjoyed double digit growth.</a:t>
            </a:r>
          </a:p>
          <a:p>
            <a:r>
              <a:rPr lang="en-US" sz="1000" dirty="0"/>
              <a:t>Continued wet weather and the need to save money focused demand on ‘cheaper warming and convenient foods’.</a:t>
            </a:r>
          </a:p>
          <a:p>
            <a:r>
              <a:rPr lang="en-US" sz="1000" dirty="0"/>
              <a:t>The Coronation now just 2 weeks away was a focus for some and help explain soaring sales of </a:t>
            </a:r>
            <a:r>
              <a:rPr lang="en-US" sz="1000" b="1" dirty="0"/>
              <a:t>sweet biscuits, </a:t>
            </a:r>
            <a:r>
              <a:rPr lang="en-US" sz="1000" dirty="0"/>
              <a:t>as shoppers are tempted by</a:t>
            </a:r>
            <a:r>
              <a:rPr lang="en-US" sz="1000" b="1" dirty="0"/>
              <a:t> </a:t>
            </a:r>
            <a:r>
              <a:rPr lang="en-US" sz="1000" dirty="0"/>
              <a:t>Commemorative packaging and Party accessories.</a:t>
            </a:r>
          </a:p>
          <a:p>
            <a:r>
              <a:rPr lang="en-US" sz="1000" dirty="0"/>
              <a:t>Ambient Soup, Frozen Ready Meals/Potatoes/Poultry, Ambient Soup, Gravy &amp; Stock, Eggs, Canned Beans &amp; Pasta all saw double digit growth.</a:t>
            </a:r>
          </a:p>
          <a:p>
            <a:endParaRPr lang="en-US" sz="1000" dirty="0"/>
          </a:p>
          <a:p>
            <a:pPr marL="0" indent="0">
              <a:buNone/>
            </a:pPr>
            <a:endParaRPr lang="pt-BR" sz="1400" b="1" dirty="0"/>
          </a:p>
        </p:txBody>
      </p:sp>
      <p:sp>
        <p:nvSpPr>
          <p:cNvPr id="3" name="Text Placeholder 2">
            <a:extLst>
              <a:ext uri="{FF2B5EF4-FFF2-40B4-BE49-F238E27FC236}">
                <a16:creationId xmlns:a16="http://schemas.microsoft.com/office/drawing/2014/main" id="{42D6CC38-8713-4C52-9D40-C955E07A4C4A}"/>
              </a:ext>
            </a:extLst>
          </p:cNvPr>
          <p:cNvSpPr>
            <a:spLocks noGrp="1"/>
          </p:cNvSpPr>
          <p:nvPr>
            <p:ph type="body" sz="quarter" idx="13"/>
          </p:nvPr>
        </p:nvSpPr>
        <p:spPr>
          <a:xfrm>
            <a:off x="288558" y="669647"/>
            <a:ext cx="11582400" cy="436542"/>
          </a:xfrm>
          <a:noFill/>
          <a:ln>
            <a:noFill/>
          </a:ln>
        </p:spPr>
        <p:txBody>
          <a:bodyPr spcFirstLastPara="1" wrap="square" lIns="0" tIns="48767" rIns="0" bIns="48767" anchor="ctr" anchorCtr="0">
            <a:noAutofit/>
          </a:bodyPr>
          <a:lstStyle/>
          <a:p>
            <a:pPr algn="l">
              <a:buNone/>
            </a:pPr>
            <a:r>
              <a:rPr lang="en-US" i="1" dirty="0">
                <a:latin typeface="Georgia" panose="02040502050405020303" pitchFamily="18" charset="0"/>
                <a:sym typeface="Montserrat"/>
              </a:rPr>
              <a:t>Spend was more subdued due to inclement weather and the cost of living crisis, despite this convenience and treats remain a key focus as well as managing the costs of everyday groceries.</a:t>
            </a:r>
          </a:p>
        </p:txBody>
      </p:sp>
      <p:sp>
        <p:nvSpPr>
          <p:cNvPr id="2" name="Title 1">
            <a:extLst>
              <a:ext uri="{FF2B5EF4-FFF2-40B4-BE49-F238E27FC236}">
                <a16:creationId xmlns:a16="http://schemas.microsoft.com/office/drawing/2014/main" id="{C69CD1E1-B68E-4509-841C-B0690BC32AA4}"/>
              </a:ext>
            </a:extLst>
          </p:cNvPr>
          <p:cNvSpPr>
            <a:spLocks noGrp="1"/>
          </p:cNvSpPr>
          <p:nvPr>
            <p:ph type="title"/>
          </p:nvPr>
        </p:nvSpPr>
        <p:spPr>
          <a:xfrm>
            <a:off x="288558" y="160182"/>
            <a:ext cx="11582400" cy="397352"/>
          </a:xfrm>
        </p:spPr>
        <p:txBody>
          <a:bodyPr vert="horz"/>
          <a:lstStyle/>
          <a:p>
            <a:r>
              <a:rPr lang="en-US" dirty="0"/>
              <a:t>Weekly growths were volatile in April, with Easter misaligned</a:t>
            </a:r>
          </a:p>
        </p:txBody>
      </p:sp>
      <p:sp>
        <p:nvSpPr>
          <p:cNvPr id="6" name="Content Placeholder 17">
            <a:extLst>
              <a:ext uri="{FF2B5EF4-FFF2-40B4-BE49-F238E27FC236}">
                <a16:creationId xmlns:a16="http://schemas.microsoft.com/office/drawing/2014/main" id="{3A93FFD2-3126-A642-8B58-FB3153CE9B70}"/>
              </a:ext>
            </a:extLst>
          </p:cNvPr>
          <p:cNvSpPr txBox="1">
            <a:spLocks/>
          </p:cNvSpPr>
          <p:nvPr/>
        </p:nvSpPr>
        <p:spPr>
          <a:xfrm>
            <a:off x="288559"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Wk1: </a:t>
            </a:r>
            <a:r>
              <a:rPr lang="en-GB" sz="2600" b="0" i="1" dirty="0">
                <a:latin typeface="Georgia" panose="02040502050405020303" pitchFamily="18" charset="0"/>
              </a:rPr>
              <a:t> </a:t>
            </a:r>
            <a:r>
              <a:rPr lang="en-GB" b="0" i="1" dirty="0">
                <a:latin typeface="Georgia" panose="02040502050405020303" pitchFamily="18" charset="0"/>
              </a:rPr>
              <a:t>March ended strongly</a:t>
            </a:r>
            <a:endParaRPr lang="en-US" kern="0" dirty="0">
              <a:latin typeface="Georgia" panose="02040502050405020303" pitchFamily="18" charset="0"/>
            </a:endParaRPr>
          </a:p>
        </p:txBody>
      </p:sp>
      <p:sp>
        <p:nvSpPr>
          <p:cNvPr id="7" name="Content Placeholder 17">
            <a:extLst>
              <a:ext uri="{FF2B5EF4-FFF2-40B4-BE49-F238E27FC236}">
                <a16:creationId xmlns:a16="http://schemas.microsoft.com/office/drawing/2014/main" id="{D626C69C-82DA-BF2B-2DF5-13970D7E2317}"/>
              </a:ext>
            </a:extLst>
          </p:cNvPr>
          <p:cNvSpPr txBox="1">
            <a:spLocks/>
          </p:cNvSpPr>
          <p:nvPr/>
        </p:nvSpPr>
        <p:spPr>
          <a:xfrm>
            <a:off x="6216393"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Wk3: </a:t>
            </a:r>
            <a:r>
              <a:rPr lang="en-GB" sz="2600" b="0" i="1" dirty="0">
                <a:latin typeface="Georgia" panose="02040502050405020303" pitchFamily="18" charset="0"/>
              </a:rPr>
              <a:t> </a:t>
            </a:r>
            <a:r>
              <a:rPr lang="en-GB" b="0" i="1" dirty="0">
                <a:latin typeface="Georgia" panose="02040502050405020303" pitchFamily="18" charset="0"/>
              </a:rPr>
              <a:t>Restricte</a:t>
            </a:r>
            <a:r>
              <a:rPr lang="en-GB" i="1" dirty="0">
                <a:latin typeface="Georgia" panose="02040502050405020303" pitchFamily="18" charset="0"/>
              </a:rPr>
              <a:t>d trading </a:t>
            </a:r>
            <a:r>
              <a:rPr lang="en-GB" b="0" i="1" dirty="0">
                <a:latin typeface="Georgia" panose="02040502050405020303" pitchFamily="18" charset="0"/>
              </a:rPr>
              <a:t>on Easter Day</a:t>
            </a:r>
            <a:endParaRPr lang="en-US" kern="0" dirty="0">
              <a:latin typeface="Georgia" panose="02040502050405020303" pitchFamily="18" charset="0"/>
            </a:endParaRPr>
          </a:p>
        </p:txBody>
      </p:sp>
      <p:sp>
        <p:nvSpPr>
          <p:cNvPr id="9" name="Content Placeholder 17">
            <a:extLst>
              <a:ext uri="{FF2B5EF4-FFF2-40B4-BE49-F238E27FC236}">
                <a16:creationId xmlns:a16="http://schemas.microsoft.com/office/drawing/2014/main" id="{656FA0E4-B2F5-8C61-26ED-8302B0A58405}"/>
              </a:ext>
            </a:extLst>
          </p:cNvPr>
          <p:cNvSpPr txBox="1">
            <a:spLocks/>
          </p:cNvSpPr>
          <p:nvPr/>
        </p:nvSpPr>
        <p:spPr>
          <a:xfrm>
            <a:off x="3252476" y="1449692"/>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Wk2: </a:t>
            </a:r>
            <a:r>
              <a:rPr lang="en-GB" sz="2600" b="0" i="1" dirty="0">
                <a:latin typeface="Georgia" panose="02040502050405020303" pitchFamily="18" charset="0"/>
              </a:rPr>
              <a:t> </a:t>
            </a:r>
            <a:r>
              <a:rPr lang="en-GB" b="0" i="1" dirty="0">
                <a:latin typeface="Georgia" panose="02040502050405020303" pitchFamily="18" charset="0"/>
              </a:rPr>
              <a:t>Sales rallied for Easter</a:t>
            </a:r>
            <a:endParaRPr lang="en-US" kern="0" dirty="0">
              <a:latin typeface="Georgia" panose="02040502050405020303" pitchFamily="18" charset="0"/>
            </a:endParaRPr>
          </a:p>
        </p:txBody>
      </p:sp>
      <p:sp>
        <p:nvSpPr>
          <p:cNvPr id="11" name="Content Placeholder 17">
            <a:extLst>
              <a:ext uri="{FF2B5EF4-FFF2-40B4-BE49-F238E27FC236}">
                <a16:creationId xmlns:a16="http://schemas.microsoft.com/office/drawing/2014/main" id="{75EE8F46-45B4-FAE3-865C-3117444FDD2D}"/>
              </a:ext>
            </a:extLst>
          </p:cNvPr>
          <p:cNvSpPr txBox="1">
            <a:spLocks/>
          </p:cNvSpPr>
          <p:nvPr/>
        </p:nvSpPr>
        <p:spPr>
          <a:xfrm>
            <a:off x="9180311" y="1468227"/>
            <a:ext cx="2678403" cy="690759"/>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kern="0" dirty="0">
                <a:latin typeface="Georgia" panose="02040502050405020303" pitchFamily="18" charset="0"/>
              </a:rPr>
              <a:t>Wk4: </a:t>
            </a:r>
            <a:r>
              <a:rPr lang="en-GB" sz="2600" b="0" i="1" dirty="0">
                <a:latin typeface="Georgia" panose="02040502050405020303" pitchFamily="18" charset="0"/>
              </a:rPr>
              <a:t> </a:t>
            </a:r>
            <a:r>
              <a:rPr lang="en-GB" b="0" i="1" dirty="0">
                <a:latin typeface="Georgia" panose="02040502050405020303" pitchFamily="18" charset="0"/>
              </a:rPr>
              <a:t>Sales ra</a:t>
            </a:r>
            <a:r>
              <a:rPr lang="en-GB" i="1" dirty="0">
                <a:latin typeface="Georgia" panose="02040502050405020303" pitchFamily="18" charset="0"/>
              </a:rPr>
              <a:t>llied vs Last Year’s post Easter week</a:t>
            </a:r>
            <a:endParaRPr lang="en-US" kern="0" dirty="0">
              <a:latin typeface="Georgia" panose="02040502050405020303" pitchFamily="18" charset="0"/>
            </a:endParaRPr>
          </a:p>
        </p:txBody>
      </p:sp>
    </p:spTree>
    <p:extLst>
      <p:ext uri="{BB962C8B-B14F-4D97-AF65-F5344CB8AC3E}">
        <p14:creationId xmlns:p14="http://schemas.microsoft.com/office/powerpoint/2010/main" val="190427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759550-C005-77E3-508F-E79DCB606508}"/>
              </a:ext>
            </a:extLst>
          </p:cNvPr>
          <p:cNvSpPr>
            <a:spLocks noGrp="1"/>
          </p:cNvSpPr>
          <p:nvPr>
            <p:ph type="sldNum" sz="quarter" idx="12"/>
          </p:nvPr>
        </p:nvSpPr>
        <p:spPr/>
        <p:txBody>
          <a:bodyPr/>
          <a:lstStyle/>
          <a:p>
            <a:fld id="{403EF4E2-7A7A-0548-85F1-5479B7C9E1B2}" type="slidenum">
              <a:rPr lang="en-US" smtClean="0"/>
              <a:t>8</a:t>
            </a:fld>
            <a:endParaRPr lang="en-US" dirty="0"/>
          </a:p>
        </p:txBody>
      </p:sp>
      <p:sp>
        <p:nvSpPr>
          <p:cNvPr id="5" name="Text Placeholder 4">
            <a:extLst>
              <a:ext uri="{FF2B5EF4-FFF2-40B4-BE49-F238E27FC236}">
                <a16:creationId xmlns:a16="http://schemas.microsoft.com/office/drawing/2014/main" id="{B95D67C1-7CAE-47D2-383F-DD3ED4A5A064}"/>
              </a:ext>
            </a:extLst>
          </p:cNvPr>
          <p:cNvSpPr>
            <a:spLocks noGrp="1"/>
          </p:cNvSpPr>
          <p:nvPr>
            <p:ph type="body" sz="quarter" idx="13"/>
          </p:nvPr>
        </p:nvSpPr>
        <p:spPr>
          <a:xfrm>
            <a:off x="294998" y="6162485"/>
            <a:ext cx="11582400" cy="436542"/>
          </a:xfrm>
        </p:spPr>
        <p:txBody>
          <a:bodyPr/>
          <a:lstStyle/>
          <a:p>
            <a:r>
              <a:rPr lang="en-GB" sz="800" dirty="0"/>
              <a:t>Source:  NIQ Scantrack Total Store Read Grocery Multiples D+3</a:t>
            </a:r>
          </a:p>
        </p:txBody>
      </p:sp>
      <p:sp>
        <p:nvSpPr>
          <p:cNvPr id="6" name="Title 5">
            <a:extLst>
              <a:ext uri="{FF2B5EF4-FFF2-40B4-BE49-F238E27FC236}">
                <a16:creationId xmlns:a16="http://schemas.microsoft.com/office/drawing/2014/main" id="{3079879D-50E0-C236-C051-44447753BEE6}"/>
              </a:ext>
            </a:extLst>
          </p:cNvPr>
          <p:cNvSpPr>
            <a:spLocks noGrp="1"/>
          </p:cNvSpPr>
          <p:nvPr>
            <p:ph type="title"/>
          </p:nvPr>
        </p:nvSpPr>
        <p:spPr>
          <a:xfrm>
            <a:off x="288558" y="178971"/>
            <a:ext cx="11903441" cy="397352"/>
          </a:xfrm>
        </p:spPr>
        <p:txBody>
          <a:bodyPr/>
          <a:lstStyle/>
          <a:p>
            <a:r>
              <a:rPr lang="en-GB" dirty="0"/>
              <a:t>Events disrupted sales with Easter mis-aligned by one week vs last year</a:t>
            </a:r>
            <a:endParaRPr lang="en-GB" b="0" i="1" dirty="0">
              <a:latin typeface="Georgia" panose="02040502050405020303" pitchFamily="18" charset="0"/>
            </a:endParaRPr>
          </a:p>
        </p:txBody>
      </p:sp>
      <p:sp>
        <p:nvSpPr>
          <p:cNvPr id="7" name="TextBox 6">
            <a:extLst>
              <a:ext uri="{FF2B5EF4-FFF2-40B4-BE49-F238E27FC236}">
                <a16:creationId xmlns:a16="http://schemas.microsoft.com/office/drawing/2014/main" id="{A1613644-49EF-2B74-C7D4-2483E1FF461A}"/>
              </a:ext>
            </a:extLst>
          </p:cNvPr>
          <p:cNvSpPr txBox="1"/>
          <p:nvPr/>
        </p:nvSpPr>
        <p:spPr>
          <a:xfrm>
            <a:off x="288558" y="1410126"/>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Grocery Multiples</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Weekly year on year value growth</a:t>
            </a:r>
          </a:p>
        </p:txBody>
      </p:sp>
      <p:graphicFrame>
        <p:nvGraphicFramePr>
          <p:cNvPr id="8" name="Chart 7">
            <a:extLst>
              <a:ext uri="{FF2B5EF4-FFF2-40B4-BE49-F238E27FC236}">
                <a16:creationId xmlns:a16="http://schemas.microsoft.com/office/drawing/2014/main" id="{347A7023-67EB-11A1-4C74-CC9430F4EB2F}"/>
              </a:ext>
            </a:extLst>
          </p:cNvPr>
          <p:cNvGraphicFramePr/>
          <p:nvPr>
            <p:extLst>
              <p:ext uri="{D42A27DB-BD31-4B8C-83A1-F6EECF244321}">
                <p14:modId xmlns:p14="http://schemas.microsoft.com/office/powerpoint/2010/main" val="3565112023"/>
              </p:ext>
            </p:extLst>
          </p:nvPr>
        </p:nvGraphicFramePr>
        <p:xfrm>
          <a:off x="288557" y="1933345"/>
          <a:ext cx="11582400" cy="415334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A049DF98-FE4C-68B9-2C72-EE2F7A878E32}"/>
              </a:ext>
            </a:extLst>
          </p:cNvPr>
          <p:cNvCxnSpPr>
            <a:cxnSpLocks/>
          </p:cNvCxnSpPr>
          <p:nvPr/>
        </p:nvCxnSpPr>
        <p:spPr>
          <a:xfrm>
            <a:off x="4460789"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C07975-D46F-09F9-B329-BCD102BAE1B6}"/>
              </a:ext>
            </a:extLst>
          </p:cNvPr>
          <p:cNvCxnSpPr>
            <a:cxnSpLocks/>
          </p:cNvCxnSpPr>
          <p:nvPr/>
        </p:nvCxnSpPr>
        <p:spPr>
          <a:xfrm>
            <a:off x="8190470" y="1847335"/>
            <a:ext cx="0" cy="371938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DB48FD-0B61-B6E8-3825-91261D92588B}"/>
              </a:ext>
            </a:extLst>
          </p:cNvPr>
          <p:cNvSpPr txBox="1"/>
          <p:nvPr/>
        </p:nvSpPr>
        <p:spPr>
          <a:xfrm>
            <a:off x="10088339" y="1923051"/>
            <a:ext cx="1049628" cy="914400"/>
          </a:xfrm>
          <a:prstGeom prst="rect">
            <a:avLst/>
          </a:prstGeom>
          <a:noFill/>
        </p:spPr>
        <p:txBody>
          <a:bodyPr wrap="none" lIns="0" rIns="0" rtlCol="0">
            <a:noAutofit/>
          </a:bodyPr>
          <a:lstStyle/>
          <a:p>
            <a:pPr algn="ctr"/>
            <a:r>
              <a:rPr lang="en-GB" sz="1050" b="1" dirty="0"/>
              <a:t>Easter* 2023 v 22</a:t>
            </a:r>
          </a:p>
          <a:p>
            <a:pPr algn="ctr"/>
            <a:r>
              <a:rPr lang="en-GB" sz="1050" dirty="0"/>
              <a:t>Value +7.1%</a:t>
            </a:r>
          </a:p>
          <a:p>
            <a:pPr algn="ctr"/>
            <a:r>
              <a:rPr lang="en-GB" sz="1050" dirty="0"/>
              <a:t>Units </a:t>
            </a:r>
            <a:r>
              <a:rPr lang="en-GB" sz="1050" dirty="0">
                <a:solidFill>
                  <a:srgbClr val="FF0000"/>
                </a:solidFill>
              </a:rPr>
              <a:t>-3.5%</a:t>
            </a:r>
          </a:p>
        </p:txBody>
      </p:sp>
      <p:sp>
        <p:nvSpPr>
          <p:cNvPr id="4" name="TextBox 3">
            <a:extLst>
              <a:ext uri="{FF2B5EF4-FFF2-40B4-BE49-F238E27FC236}">
                <a16:creationId xmlns:a16="http://schemas.microsoft.com/office/drawing/2014/main" id="{51AEBB53-A3DE-9E83-D9CC-A2FA5DB2C349}"/>
              </a:ext>
            </a:extLst>
          </p:cNvPr>
          <p:cNvSpPr txBox="1"/>
          <p:nvPr/>
        </p:nvSpPr>
        <p:spPr>
          <a:xfrm>
            <a:off x="10889087" y="5827690"/>
            <a:ext cx="1204175" cy="515154"/>
          </a:xfrm>
          <a:prstGeom prst="rect">
            <a:avLst/>
          </a:prstGeom>
          <a:noFill/>
        </p:spPr>
        <p:txBody>
          <a:bodyPr wrap="none" lIns="0" rIns="0" rtlCol="0">
            <a:noAutofit/>
          </a:bodyPr>
          <a:lstStyle/>
          <a:p>
            <a:pPr algn="ctr"/>
            <a:r>
              <a:rPr lang="en-GB" sz="1000" b="1" dirty="0"/>
              <a:t>Easter*</a:t>
            </a:r>
          </a:p>
          <a:p>
            <a:pPr algn="ctr"/>
            <a:r>
              <a:rPr lang="en-GB" sz="1000" dirty="0"/>
              <a:t>2w/e 23Apr22</a:t>
            </a:r>
          </a:p>
          <a:p>
            <a:pPr algn="ctr"/>
            <a:r>
              <a:rPr lang="en-GB" sz="1000" dirty="0"/>
              <a:t>2w/e 15Apr23</a:t>
            </a:r>
          </a:p>
        </p:txBody>
      </p:sp>
    </p:spTree>
    <p:extLst>
      <p:ext uri="{BB962C8B-B14F-4D97-AF65-F5344CB8AC3E}">
        <p14:creationId xmlns:p14="http://schemas.microsoft.com/office/powerpoint/2010/main" val="11465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ACBA3-E5DD-2AFB-3411-35526C87682F}"/>
              </a:ext>
            </a:extLst>
          </p:cNvPr>
          <p:cNvSpPr>
            <a:spLocks noGrp="1"/>
          </p:cNvSpPr>
          <p:nvPr>
            <p:ph type="sldNum" sz="quarter" idx="12"/>
          </p:nvPr>
        </p:nvSpPr>
        <p:spPr/>
        <p:txBody>
          <a:bodyPr/>
          <a:lstStyle/>
          <a:p>
            <a:fld id="{403EF4E2-7A7A-0548-85F1-5479B7C9E1B2}" type="slidenum">
              <a:rPr lang="en-US" smtClean="0"/>
              <a:t>9</a:t>
            </a:fld>
            <a:endParaRPr lang="en-US" dirty="0"/>
          </a:p>
        </p:txBody>
      </p:sp>
      <p:sp>
        <p:nvSpPr>
          <p:cNvPr id="11" name="Text Placeholder 10">
            <a:extLst>
              <a:ext uri="{FF2B5EF4-FFF2-40B4-BE49-F238E27FC236}">
                <a16:creationId xmlns:a16="http://schemas.microsoft.com/office/drawing/2014/main" id="{9AB94C65-BB6F-1F0A-A330-20E4339FB457}"/>
              </a:ext>
            </a:extLst>
          </p:cNvPr>
          <p:cNvSpPr>
            <a:spLocks noGrp="1"/>
          </p:cNvSpPr>
          <p:nvPr>
            <p:ph type="body" sz="quarter" idx="13"/>
          </p:nvPr>
        </p:nvSpPr>
        <p:spPr>
          <a:xfrm>
            <a:off x="288558" y="6220441"/>
            <a:ext cx="11582400" cy="436542"/>
          </a:xfrm>
        </p:spPr>
        <p:txBody>
          <a:bodyPr/>
          <a:lstStyle/>
          <a:p>
            <a:r>
              <a:rPr lang="en-GB" sz="800" dirty="0"/>
              <a:t>Source:  BRC-NIQ Shop Price Index</a:t>
            </a:r>
          </a:p>
        </p:txBody>
      </p:sp>
      <p:sp>
        <p:nvSpPr>
          <p:cNvPr id="8" name="Title 7">
            <a:extLst>
              <a:ext uri="{FF2B5EF4-FFF2-40B4-BE49-F238E27FC236}">
                <a16:creationId xmlns:a16="http://schemas.microsoft.com/office/drawing/2014/main" id="{BD2F472E-5BB8-7E66-5A9E-127C75A16F1A}"/>
              </a:ext>
            </a:extLst>
          </p:cNvPr>
          <p:cNvSpPr>
            <a:spLocks noGrp="1"/>
          </p:cNvSpPr>
          <p:nvPr>
            <p:ph type="title"/>
          </p:nvPr>
        </p:nvSpPr>
        <p:spPr/>
        <p:txBody>
          <a:bodyPr/>
          <a:lstStyle/>
          <a:p>
            <a:r>
              <a:rPr lang="en-GB" dirty="0"/>
              <a:t>Food Shop Price Inflation </a:t>
            </a:r>
            <a:r>
              <a:rPr lang="en-GB" b="0" i="1" dirty="0">
                <a:latin typeface="Georgia" panose="02040502050405020303" pitchFamily="18" charset="0"/>
              </a:rPr>
              <a:t>continues to hit new records, </a:t>
            </a:r>
            <a:r>
              <a:rPr lang="en-GB" dirty="0"/>
              <a:t>putting further pressure on retailers to lock prices whilst cash strapped shoppers are buying differently to help lower grocery costs</a:t>
            </a:r>
          </a:p>
        </p:txBody>
      </p:sp>
      <p:sp>
        <p:nvSpPr>
          <p:cNvPr id="12" name="TextBox 11">
            <a:extLst>
              <a:ext uri="{FF2B5EF4-FFF2-40B4-BE49-F238E27FC236}">
                <a16:creationId xmlns:a16="http://schemas.microsoft.com/office/drawing/2014/main" id="{F0C9BCD9-B1B2-8BC0-11AC-9665B4187B17}"/>
              </a:ext>
            </a:extLst>
          </p:cNvPr>
          <p:cNvSpPr txBox="1"/>
          <p:nvPr/>
        </p:nvSpPr>
        <p:spPr>
          <a:xfrm>
            <a:off x="237042" y="1081715"/>
            <a:ext cx="4369726" cy="523220"/>
          </a:xfrm>
          <a:prstGeom prst="rect">
            <a:avLst/>
          </a:prstGeom>
          <a:noFill/>
        </p:spPr>
        <p:txBody>
          <a:bodyPr wrap="square" lIns="0" rIns="0" rtlCol="0" anchor="ctr">
            <a:spAutoFit/>
          </a:bodyPr>
          <a:lstStyle/>
          <a:p>
            <a:pPr defTabSz="685800"/>
            <a:r>
              <a:rPr lang="en-GB" sz="1400" b="1" dirty="0">
                <a:latin typeface="Arial" panose="020B0604020202020204" pitchFamily="34" charset="0"/>
                <a:cs typeface="Arial" panose="020B0604020202020204" pitchFamily="34" charset="0"/>
              </a:rPr>
              <a:t>BRC-NielsenIQ Shop Price Index</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Year on year % changes in shop prices</a:t>
            </a:r>
          </a:p>
        </p:txBody>
      </p:sp>
      <p:graphicFrame>
        <p:nvGraphicFramePr>
          <p:cNvPr id="13" name="Chart 12">
            <a:extLst>
              <a:ext uri="{FF2B5EF4-FFF2-40B4-BE49-F238E27FC236}">
                <a16:creationId xmlns:a16="http://schemas.microsoft.com/office/drawing/2014/main" id="{F9AF9CCD-9FBE-03B3-E7DC-CDEB3F56CD87}"/>
              </a:ext>
            </a:extLst>
          </p:cNvPr>
          <p:cNvGraphicFramePr/>
          <p:nvPr>
            <p:extLst>
              <p:ext uri="{D42A27DB-BD31-4B8C-83A1-F6EECF244321}">
                <p14:modId xmlns:p14="http://schemas.microsoft.com/office/powerpoint/2010/main" val="545572620"/>
              </p:ext>
            </p:extLst>
          </p:nvPr>
        </p:nvGraphicFramePr>
        <p:xfrm>
          <a:off x="274112" y="1905928"/>
          <a:ext cx="11598641" cy="3882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36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2.xml><?xml version="1.0" encoding="utf-8"?>
<a:theme xmlns:a="http://schemas.openxmlformats.org/drawingml/2006/main" name="1_NIQ All Theme Colo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extLst>
    <a:ext uri="{05A4C25C-085E-4340-85A3-A5531E510DB2}">
      <thm15:themeFamily xmlns:thm15="http://schemas.microsoft.com/office/thememl/2012/main" name="NIQ All Theme Colors" id="{B856E7C0-BDD2-42AD-A5B3-75E97D859AD8}" vid="{B7554A2C-97B1-45AA-BD5A-7BC64D68FE3D}"/>
    </a:ext>
  </a:extLst>
</a:theme>
</file>

<file path=ppt/theme/theme3.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7.xml><?xml version="1.0" encoding="utf-8"?>
<a:theme xmlns:a="http://schemas.openxmlformats.org/drawingml/2006/main" name="3YP">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8.xml><?xml version="1.0" encoding="utf-8"?>
<a:theme xmlns:a="http://schemas.openxmlformats.org/drawingml/2006/main" name="Cobranded">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9.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Label xmlns="cebd32e3-9ab6-41ee-b1af-b8405a8d4e68" xsi:nil="true"/>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2023-05-11T23:00:00+00:00</PublicationDate>
    <DocumentAdded xmlns="cebd32e3-9ab6-41ee-b1af-b8405a8d4e68">2023-05-11T23:00:00+00:00</DocumentAdded>
    <TaxCatchAll xmlns="cebd32e3-9ab6-41ee-b1af-b8405a8d4e68">
      <Value>1495</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2023</TermName>
          <TermId xmlns="http://schemas.microsoft.com/office/infopath/2007/PartnerControls">b598d96a-031b-4e5a-ac03-a337278769d6</TermId>
        </TermInfo>
      </Terms>
    </j7c1b49d505545c2a69692ae734740bd>
    <DocumentSummary xmlns="cebd32e3-9ab6-41ee-b1af-b8405a8d4e68">April 2023 Grocery reports</DocumentSummary>
    <ContentStartDate xmlns="cebd32e3-9ab6-41ee-b1af-b8405a8d4e68" xsi:nil="true"/>
  </documentManagement>
</p:properties>
</file>

<file path=customXml/itemProps1.xml><?xml version="1.0" encoding="utf-8"?>
<ds:datastoreItem xmlns:ds="http://schemas.openxmlformats.org/officeDocument/2006/customXml" ds:itemID="{404DAECE-CA68-4EA8-97A5-19E130C9752A}"/>
</file>

<file path=customXml/itemProps2.xml><?xml version="1.0" encoding="utf-8"?>
<ds:datastoreItem xmlns:ds="http://schemas.openxmlformats.org/officeDocument/2006/customXml" ds:itemID="{671565C1-CB9A-4A8A-8596-88D25C4A68BF}">
  <ds:schemaRefs>
    <ds:schemaRef ds:uri="http://schemas.microsoft.com/sharepoint/v3/contenttype/forms"/>
  </ds:schemaRefs>
</ds:datastoreItem>
</file>

<file path=customXml/itemProps3.xml><?xml version="1.0" encoding="utf-8"?>
<ds:datastoreItem xmlns:ds="http://schemas.openxmlformats.org/officeDocument/2006/customXml" ds:itemID="{DA8574C7-9245-4553-8554-6425D5C74626}"/>
</file>

<file path=docProps/app.xml><?xml version="1.0" encoding="utf-8"?>
<Properties xmlns="http://schemas.openxmlformats.org/officeDocument/2006/extended-properties" xmlns:vt="http://schemas.openxmlformats.org/officeDocument/2006/docPropsVTypes">
  <Template>NIQ All Theme Colors</Template>
  <TotalTime>8021</TotalTime>
  <Words>5798</Words>
  <Application>Microsoft Office PowerPoint</Application>
  <PresentationFormat>Widescreen</PresentationFormat>
  <Paragraphs>668</Paragraphs>
  <Slides>55</Slides>
  <Notes>10</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55</vt:i4>
      </vt:variant>
    </vt:vector>
  </HeadingPairs>
  <TitlesOfParts>
    <vt:vector size="74" baseType="lpstr">
      <vt:lpstr>Arial</vt:lpstr>
      <vt:lpstr>Avenir Next LT Pro</vt:lpstr>
      <vt:lpstr>Calibri</vt:lpstr>
      <vt:lpstr>Georgia</vt:lpstr>
      <vt:lpstr>Montserrat</vt:lpstr>
      <vt:lpstr>Montserrat Light</vt:lpstr>
      <vt:lpstr>Symbol</vt:lpstr>
      <vt:lpstr>System Font Regular</vt:lpstr>
      <vt:lpstr>Times New Roman</vt:lpstr>
      <vt:lpstr>Wingdings</vt:lpstr>
      <vt:lpstr>NIQ All Theme Colors</vt:lpstr>
      <vt:lpstr>1_NIQ All Theme Colors</vt:lpstr>
      <vt:lpstr>Dividers</vt:lpstr>
      <vt:lpstr>Content</vt:lpstr>
      <vt:lpstr>Quotes</vt:lpstr>
      <vt:lpstr>Thank you</vt:lpstr>
      <vt:lpstr>3YP</vt:lpstr>
      <vt:lpstr>Cobranded</vt:lpstr>
      <vt:lpstr>think-cell Slide</vt:lpstr>
      <vt:lpstr>NIQ Total Till Executive Summary</vt:lpstr>
      <vt:lpstr>5 key takeouts</vt:lpstr>
      <vt:lpstr>Market Overview</vt:lpstr>
      <vt:lpstr>Total Till growth was more subdued despite rising food inflation as shoppers opted for cheaper alternatives and cut back on non essentials.</vt:lpstr>
      <vt:lpstr>Sales growth slowed, as shoppers reigned in spend </vt:lpstr>
      <vt:lpstr>Despite Easter, sales uplifts were only marginally higher than March</vt:lpstr>
      <vt:lpstr>Weekly growths were volatile in April, with Easter misaligned</vt:lpstr>
      <vt:lpstr>Events disrupted sales with Easter mis-aligned by one week vs last year</vt:lpstr>
      <vt:lpstr>Food Shop Price Inflation continues to hit new records, putting further pressure on retailers to lock prices whilst cash strapped shoppers are buying differently to help lower grocery costs</vt:lpstr>
      <vt:lpstr>Shoppers made 22m more shopping trips, spent £1.05 more per occasion but bought, on average, 0.7 fewer FMCG items</vt:lpstr>
      <vt:lpstr>PowerPoint Presentation</vt:lpstr>
      <vt:lpstr>PowerPoint Presentation</vt:lpstr>
      <vt:lpstr>Category</vt:lpstr>
      <vt:lpstr>PowerPoint Presentation</vt:lpstr>
      <vt:lpstr>PowerPoint Presentation</vt:lpstr>
      <vt:lpstr>   When buying more volume, shoppers are looking for items that deliver tangible benefits.  Rather than hospitality shoppers are treating themselves at home, with Breakfast pastries, Drinks, or easy to prepare meals for spontaneity.</vt:lpstr>
      <vt:lpstr>PowerPoint Presentation</vt:lpstr>
      <vt:lpstr>Double digit food inflation is reflected across the basket and despite lower inflation in discretionary categories these have the biggest unit declines, as shoppers do not have the spare cash to buy</vt:lpstr>
      <vt:lpstr>PowerPoint Presentation</vt:lpstr>
      <vt:lpstr>What happened by channel?</vt:lpstr>
      <vt:lpstr>The discounters and value retailers have the strongest momentum as shoppers seek to reduce the cost of their weekly groceries</vt:lpstr>
      <vt:lpstr>On a year to date basis the discounters are the outright winners, with inflation~ just 3.5% last year, value growth is likely to be inflated for sometime yet</vt:lpstr>
      <vt:lpstr>Despite Easter, sales across trade channels were similar to March, sales were softer at the Discounters which may reflect the focus, supermarkets are placing on everyday essential price</vt:lpstr>
      <vt:lpstr>Online share typically dips during events and Bank Holidays as shoppers leave it late to buy extra.  This Easter was no exception, albeit small Online sales did improve on last Easter </vt:lpstr>
      <vt:lpstr>Online sales were softer than last month not helped by reduced Bank Holiday trading hours.  Whilst online orders are still 9% smaller than last year and online continues to attract fewer shoppers and orders, these negative trends are slowing.  Investment in price perception, range and faster more flexible deliveries will help to drive incremental demand.</vt:lpstr>
      <vt:lpstr>Supermarkets had the biggest uplifts during Easter week, as shoppers sought promotions and more choice</vt:lpstr>
      <vt:lpstr>With almost a third of all Easter Egg sales sold during Easter week, seeking the best stocked range was a key focus for the supermarkets.  Hot weather on Good Friday took many by surprise, which sent sales soaring in both channels for HH Ice-cream, Drinks and Suncare </vt:lpstr>
      <vt:lpstr>PowerPoint Presentation</vt:lpstr>
      <vt:lpstr>Retailer News</vt:lpstr>
      <vt:lpstr>Marks &amp; Spencer has continued to grow ahead of peer group whilst momentum has slowed slightly at the Discounters who continue to lead overall. </vt:lpstr>
      <vt:lpstr>M&amp;S has good momentum ahead of the Coronation and the Summer, whilst Discounters continue to gain market share albeit the pace has slowed.</vt:lpstr>
      <vt:lpstr>  Whilst inflation continues to lift value growth the ongoing trend for fewer items per trip is putting pressure on retailers, who need to attract new shoppers and more visits to drive sales.  Of retailers who saw a significant increase in shoppers, only M&amp;S and Aldi also saw a modest increase in frequency and this is reflected in their topline growth.</vt:lpstr>
      <vt:lpstr>   Easter Sunday store closures will help to explain the decline in visits vs prior period.   Online retailers may also have been adversely impacted by capacity and unable to meet demand from shoppers requesting last minute delivery slots or changes to their orders for Easter.  This is likely to have sent some shoppers to stores with Tesco and Co-op both benefiting from more visits whilst Sainsbury’s and M&amp;S both attracted more shoppers and higher spends per visit. </vt:lpstr>
      <vt:lpstr>PowerPoint Presentation</vt:lpstr>
      <vt:lpstr>Advertising and Promotions</vt:lpstr>
      <vt:lpstr>Price was a key message for April as retailers extended price locks and targeted promotions around events and encouraging shoppers to buy more items per trip</vt:lpstr>
      <vt:lpstr>Despite the investment in everyday low prices, spend bought on offer increased significantly in April.  23% is a seasonal high and spend on offer has not exceeded this level since before the pandemic.</vt:lpstr>
      <vt:lpstr>Retailers continue to invest in their price perception.  </vt:lpstr>
      <vt:lpstr>What is next?</vt:lpstr>
      <vt:lpstr>Shoppers continue to buy less across all channels, to mitigate the impact, retailers need to attract more shoppers and more visits.  No retailers, this month, achieved sizeable growth on both metrics. </vt:lpstr>
      <vt:lpstr>Easter Special</vt:lpstr>
      <vt:lpstr>With rocketing food inflation~ shoppers did spend more this Easter.  Shoppers did trim spend by eating out less, not hosting and/or entertaining less.  Shoppers also spent time with families and friends, focusing more on gifting and the celebratory centre piece such as a Sunday Roast or Salmon. </vt:lpstr>
      <vt:lpstr>Shoppers are more likely to celebrate Easter at home or in someone else’s home.</vt:lpstr>
      <vt:lpstr>Whilst economising is the over riding reason for spending less, nearly 20% of households are not planning to host Easter this year.    Household’s with children are more likely to be impacted by money concerns. </vt:lpstr>
      <vt:lpstr>Soaring food inflation has not gone unnoticed by shoppers and is the over riding reason for spending more.  Shoppers are also looking creatively at saving money, for some this will mean dining in more</vt:lpstr>
      <vt:lpstr>Shoppers spent more on gifting than celebratory food, indicating that despite the cost of living crises families did not want to disappoint their kids this Easter.</vt:lpstr>
      <vt:lpstr>Shoppers spent the most on Easter Eggs and a centre piece for Easter dining with family and friends</vt:lpstr>
      <vt:lpstr>Following significant innovation Hot Cross Buns had the highest growth this Easter.</vt:lpstr>
      <vt:lpstr>Despite the increasing choice of flavour, Fruit remains Britain’s Hot Cross Bun of choice.  From a much smaller base Apple &amp; Cinnamon saw strong growth compared to last Easter.</vt:lpstr>
      <vt:lpstr>Despite the shorter trading period, shoppers spent more than last year on Easter Eggs, setting a new record at £370m. </vt:lpstr>
      <vt:lpstr>Easter Classifications</vt:lpstr>
      <vt:lpstr>Inflation will continue to lift value growth but the ongoing trend to buy fewer items per trip will continue to put pressure on retailers.</vt:lpstr>
      <vt:lpstr>Appendix</vt:lpstr>
      <vt:lpstr>Shoppers are having to spend more on their weekly shop and this is reflected in the  double digit growth for core grocery categories.  To help manage costs shoppers and against weaker comparatives shoppers are continuing to spend less on the more discretionary categories such as General Merchandise and BWS.</vt:lpstr>
      <vt:lpstr>Volume (unit) trend continues to improve albeit only marginally.  There were some exceptions, mainly in the discretionary categories.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April NIQ Total Till Exec Summary</dc:title>
  <dc:creator>Anni Annunziata</dc:creator>
  <cp:lastModifiedBy>Sally F Cowen</cp:lastModifiedBy>
  <cp:revision>106</cp:revision>
  <dcterms:created xsi:type="dcterms:W3CDTF">2022-11-18T18:35:40Z</dcterms:created>
  <dcterms:modified xsi:type="dcterms:W3CDTF">2023-05-10T15:02:39Z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1495;#2023|b598d96a-031b-4e5a-ac03-a337278769d6</vt:lpwstr>
  </property>
</Properties>
</file>