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7925" r:id="rId1"/>
    <p:sldMasterId id="2147487937" r:id="rId2"/>
  </p:sldMasterIdLst>
  <p:notesMasterIdLst>
    <p:notesMasterId r:id="rId30"/>
  </p:notesMasterIdLst>
  <p:handoutMasterIdLst>
    <p:handoutMasterId r:id="rId31"/>
  </p:handoutMasterIdLst>
  <p:sldIdLst>
    <p:sldId id="395" r:id="rId3"/>
    <p:sldId id="257" r:id="rId4"/>
    <p:sldId id="350" r:id="rId5"/>
    <p:sldId id="315" r:id="rId6"/>
    <p:sldId id="317" r:id="rId7"/>
    <p:sldId id="318" r:id="rId8"/>
    <p:sldId id="382" r:id="rId9"/>
    <p:sldId id="383" r:id="rId10"/>
    <p:sldId id="302" r:id="rId11"/>
    <p:sldId id="384" r:id="rId12"/>
    <p:sldId id="385" r:id="rId13"/>
    <p:sldId id="386" r:id="rId14"/>
    <p:sldId id="387" r:id="rId15"/>
    <p:sldId id="321" r:id="rId16"/>
    <p:sldId id="326" r:id="rId17"/>
    <p:sldId id="325" r:id="rId18"/>
    <p:sldId id="388" r:id="rId19"/>
    <p:sldId id="389" r:id="rId20"/>
    <p:sldId id="390" r:id="rId21"/>
    <p:sldId id="391" r:id="rId22"/>
    <p:sldId id="322" r:id="rId23"/>
    <p:sldId id="327" r:id="rId24"/>
    <p:sldId id="328" r:id="rId25"/>
    <p:sldId id="348" r:id="rId26"/>
    <p:sldId id="314" r:id="rId27"/>
    <p:sldId id="392" r:id="rId28"/>
    <p:sldId id="394" r:id="rId2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  <a:srgbClr val="00FF00"/>
    <a:srgbClr val="1A9D13"/>
    <a:srgbClr val="FF9900"/>
    <a:srgbClr val="FF00FF"/>
    <a:srgbClr val="0000FF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7548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848AB162-CDCA-452E-9304-7C6F4BE7F74D}" type="datetimeFigureOut">
              <a:rPr lang="en-GB"/>
              <a:pPr>
                <a:defRPr/>
              </a:pPr>
              <a:t>31/07/2024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557A57BC-B4F8-45DF-B618-95FBF89229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98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FF6DB0-7B53-4D56-A721-6D92B8B144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4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544DB-9EC0-4789-AA14-7AC331B88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79DBC8-ED69-49DE-BB87-49FC8142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1A764-D185-44C6-A3B4-4C73CD00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A6C70-A591-4534-90F2-95CF9EAD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10B413-10B6-48F5-8F3E-FC4CC012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23B55-D139-4793-A6F7-707FC4BC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A2B015-1F37-4685-8473-0B968CF50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8A1CCE-A6C3-4BD5-97F8-4354DBCE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2CB129-58F7-41C7-8413-6856D190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B6AB25-8428-47AD-BBE0-ABFFD031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001B68-10C0-4D4A-80D5-8B5D6BF0E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32C5F4-B38B-48F9-BB20-B4A127D68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C14F0A-B4A2-4B1C-BA64-8F46B9DB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8E4D3-AFCD-4FAE-A38E-52717DD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BBDB14-E28C-424B-9749-6BF0D1D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xmlns="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xmlns="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xmlns="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347395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8032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6925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xmlns="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8740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544DB-9EC0-4789-AA14-7AC331B88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79DBC8-ED69-49DE-BB87-49FC8142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1A764-D185-44C6-A3B4-4C73CD00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EA6C70-A591-4534-90F2-95CF9EAD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10B413-10B6-48F5-8F3E-FC4CC012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1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8550-EAC3-46B6-828A-55FB0A6E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0B033-E104-4398-BD35-73BFF9B3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7F193-DF13-464E-80A4-E92AF013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6CB2D-89E4-4626-A094-8BAE727B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018F15-3F8E-48E5-B6DA-EAA0CDFF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D1C1-4D73-4212-B5BF-F439B323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917041-9FF6-4C26-B4AB-92EE79A1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245937-4C8D-483B-A04A-304C4B4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443FC-FB08-4C60-A729-0096C75E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D7203-C58D-4CB8-9734-4DD23CD8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C4D56-CA14-4BAB-A4BE-B96F5EF0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C758B-9AA4-4976-8C0D-EAD5D27A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00C912-1E42-46CA-A272-C3566CBEA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2DA4DA-4162-4125-9236-4BCFD83D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36115-E137-47EF-B2C3-6257824C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63F5BD-88B9-4BCF-803D-84098833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BB123-532F-4E72-B58F-B65B16CC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DDD737-0800-4F5E-B438-869DD549A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84CF96-6AE2-4227-B4ED-2850B208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F549D4-8D70-4338-BF92-98142949F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E43D1A-D9FA-4C17-8704-04F6A5032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EF9C80-192E-40B0-B9CE-728C506B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4691B9-39F7-4E9F-A78A-9E497DCB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4E4F2B-5E91-4C94-85D7-19B2048F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5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3EA6E-1C94-46D7-AB2B-DEF4EDA7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A33E40-9C10-4BAB-8197-7545247E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C69886-E1CF-4B53-9897-42B153D1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9FB542-68D4-4022-9A31-58E3ECD3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0E2DE7-92F2-42C9-9B01-F5AE8A19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DFFCB7-A7F9-4660-AD92-23663AA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82A40-193A-4885-96B1-44BA8B8B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33F30-5204-4224-A9F1-0D157A92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C1C93-341F-4BDD-A1FE-5EACAE8BA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F63422-9BE7-4128-8614-E47CA7495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7A2ED0-0B4A-4057-BCC4-EE8A920D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7B34B-8923-43C2-B2E8-85A7E5C4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E8362-E392-4FAC-AADF-CBCA7F32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7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82F91-76DD-4D85-84AB-4E8649A4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84BC27-6D71-4C08-8A79-B7E72C07E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31C8D5-E328-4913-9441-894A175EA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E59D39-7D52-4889-A15B-2A1D8B95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AA101E-29DF-49D1-B277-834DC9AD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A5B4BC-3BB9-4FCF-98DA-476E71CD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0446F9B-9781-456B-9ACA-69D9B488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05D056-A541-4733-A377-5E5E87FF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19109-C3D7-4209-8189-41CAA2BDA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02564-8174-4BFD-89A8-BBB63385D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56C48B-E8BF-41CF-9BEE-F65CE3E4F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26" r:id="rId1"/>
    <p:sldLayoutId id="2147487927" r:id="rId2"/>
    <p:sldLayoutId id="2147487928" r:id="rId3"/>
    <p:sldLayoutId id="2147487929" r:id="rId4"/>
    <p:sldLayoutId id="2147487930" r:id="rId5"/>
    <p:sldLayoutId id="2147487931" r:id="rId6"/>
    <p:sldLayoutId id="2147487932" r:id="rId7"/>
    <p:sldLayoutId id="2147487933" r:id="rId8"/>
    <p:sldLayoutId id="2147487934" r:id="rId9"/>
    <p:sldLayoutId id="2147487935" r:id="rId10"/>
    <p:sldLayoutId id="2147487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706F-0702-427D-A188-F80EEAEA982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8919-7796-4934-926B-602684FC8C8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3276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38" r:id="rId1"/>
    <p:sldLayoutId id="2147487939" r:id="rId2"/>
    <p:sldLayoutId id="2147487940" r:id="rId3"/>
    <p:sldLayoutId id="2147487941" r:id="rId4"/>
    <p:sldLayoutId id="2147487942" r:id="rId5"/>
    <p:sldLayoutId id="2147487943" r:id="rId6"/>
    <p:sldLayoutId id="214748794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4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6624735" cy="648072"/>
          </a:xfrm>
        </p:spPr>
        <p:txBody>
          <a:bodyPr>
            <a:normAutofit fontScale="90000"/>
          </a:bodyPr>
          <a:lstStyle/>
          <a:p>
            <a:r>
              <a:rPr lang="en-GB" dirty="0"/>
              <a:t>UK Prawn Report Data to </a:t>
            </a:r>
            <a:r>
              <a:rPr lang="en-GB" dirty="0" smtClean="0"/>
              <a:t>13.07.24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560840" cy="280831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30269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</a:t>
            </a:r>
            <a:endParaRPr lang="en-GB" sz="2800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13239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DC7C50-9A9E-88D0-A664-4875D3731D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691"/>
          <a:stretch/>
        </p:blipFill>
        <p:spPr>
          <a:xfrm>
            <a:off x="-252536" y="691778"/>
            <a:ext cx="9702800" cy="52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/>
              <a:t>Rolling Purchase KPI’s – Cold Water Prawn</a:t>
            </a:r>
          </a:p>
        </p:txBody>
      </p:sp>
      <p:graphicFrame>
        <p:nvGraphicFramePr>
          <p:cNvPr id="21509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215353"/>
              </p:ext>
            </p:extLst>
          </p:nvPr>
        </p:nvGraphicFramePr>
        <p:xfrm>
          <a:off x="-26988" y="1090613"/>
          <a:ext cx="9144001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Worksheet" r:id="rId3" imgW="8470875" imgH="5480094" progId="Excel.Sheet.8">
                  <p:embed/>
                </p:oleObj>
              </mc:Choice>
              <mc:Fallback>
                <p:oleObj name="Worksheet" r:id="rId3" imgW="8470875" imgH="548009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988" y="1090613"/>
                        <a:ext cx="9144001" cy="506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449895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38028"/>
              </p:ext>
            </p:extLst>
          </p:nvPr>
        </p:nvGraphicFramePr>
        <p:xfrm>
          <a:off x="0" y="1125538"/>
          <a:ext cx="915035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Worksheet" r:id="rId6" imgW="8477373" imgH="5476785" progId="Excel.Sheet.8">
                  <p:embed/>
                </p:oleObj>
              </mc:Choice>
              <mc:Fallback>
                <p:oleObj name="Worksheet" r:id="rId6" imgW="8477373" imgH="5476785" progId="Excel.Sheet.8">
                  <p:embed/>
                  <p:pic>
                    <p:nvPicPr>
                      <p:cNvPr id="21509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15035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37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 Chilled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04896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EF4D11-FAE0-CBA7-7813-DBB4654A80A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5714"/>
          <a:stretch/>
        </p:blipFill>
        <p:spPr>
          <a:xfrm>
            <a:off x="-279400" y="691778"/>
            <a:ext cx="97028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Cold Water Prawn Frozen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744571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ED7A11-5F95-FCD4-1872-94D89876707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0952"/>
          <a:stretch/>
        </p:blipFill>
        <p:spPr>
          <a:xfrm>
            <a:off x="-279400" y="674790"/>
            <a:ext cx="9702800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Retailer Share of Trade £ - Cold Water Prawn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39193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3813"/>
            <a:ext cx="9124950" cy="52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36794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Retailer Share of Trade £ - Cold Water Prawn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07135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5" y="1341438"/>
            <a:ext cx="88900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37084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640763" cy="546100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Retailer Share of Trade £ - Cold Water Prawn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208418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650" y="1239838"/>
            <a:ext cx="850582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96164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29413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524033-5728-36DB-C7D9-79031028114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3063"/>
          <a:stretch/>
        </p:blipFill>
        <p:spPr>
          <a:xfrm>
            <a:off x="-279400" y="691778"/>
            <a:ext cx="9702800" cy="52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476250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Rolling Purchase KPI’s – Warm Water Prawn</a:t>
            </a:r>
          </a:p>
        </p:txBody>
      </p:sp>
      <p:graphicFrame>
        <p:nvGraphicFramePr>
          <p:cNvPr id="2867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80613"/>
              </p:ext>
            </p:extLst>
          </p:nvPr>
        </p:nvGraphicFramePr>
        <p:xfrm>
          <a:off x="6350" y="1268413"/>
          <a:ext cx="9009063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Worksheet" r:id="rId3" imgW="8496459" imgH="4267367" progId="Excel.Sheet.8">
                  <p:embed/>
                </p:oleObj>
              </mc:Choice>
              <mc:Fallback>
                <p:oleObj name="Worksheet" r:id="rId3" imgW="8496459" imgH="426736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268413"/>
                        <a:ext cx="9009063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07036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77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 Chilled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3375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4F10A3-E737-3CCB-737E-709F31DA7CA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1548"/>
          <a:stretch/>
        </p:blipFill>
        <p:spPr>
          <a:xfrm>
            <a:off x="-279400" y="691778"/>
            <a:ext cx="9702800" cy="53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575" y="475070"/>
            <a:ext cx="8642350" cy="635000"/>
          </a:xfrm>
        </p:spPr>
        <p:txBody>
          <a:bodyPr/>
          <a:lstStyle/>
          <a:p>
            <a:r>
              <a:rPr lang="en-GB" altLang="en-US" sz="2800" dirty="0"/>
              <a:t>Executive Overview – Total Prawn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15789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078711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638" y="1023938"/>
            <a:ext cx="9137650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0" y="401020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Warm Water Prawn Frozen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00686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E295B9-64F2-10FE-AFDF-D7204DBC4EE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4405"/>
          <a:stretch/>
        </p:blipFill>
        <p:spPr>
          <a:xfrm>
            <a:off x="-252536" y="548680"/>
            <a:ext cx="9702800" cy="5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956973"/>
            <a:ext cx="8893175" cy="620713"/>
          </a:xfrm>
        </p:spPr>
        <p:txBody>
          <a:bodyPr/>
          <a:lstStyle/>
          <a:p>
            <a:r>
              <a:rPr lang="en-GB" altLang="en-US" sz="2800"/>
              <a:t>Retailer Share of Trade £ - Warm Water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36892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835025"/>
            <a:ext cx="9024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54505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988530"/>
            <a:ext cx="8893175" cy="534987"/>
          </a:xfrm>
        </p:spPr>
        <p:txBody>
          <a:bodyPr>
            <a:normAutofit/>
          </a:bodyPr>
          <a:lstStyle/>
          <a:p>
            <a:r>
              <a:rPr lang="en-GB" altLang="en-US" sz="2800"/>
              <a:t>Retailer Share of Trade £ - Warm Water Prawn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30522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8" y="1498600"/>
            <a:ext cx="91011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01425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93175" cy="549275"/>
          </a:xfrm>
        </p:spPr>
        <p:txBody>
          <a:bodyPr>
            <a:normAutofit/>
          </a:bodyPr>
          <a:lstStyle/>
          <a:p>
            <a:r>
              <a:rPr lang="en-GB" altLang="en-US" sz="2800"/>
              <a:t>Retailer Share of Trade £ - Warm Water Prawn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41056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8" y="1549400"/>
            <a:ext cx="9172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22792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6672"/>
            <a:ext cx="8893175" cy="4048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800" b="0" dirty="0">
                <a:solidFill>
                  <a:schemeClr val="tx2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180767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8" y="1052513"/>
            <a:ext cx="9091612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705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404813"/>
          </a:xfrm>
        </p:spPr>
        <p:txBody>
          <a:bodyPr>
            <a:noAutofit/>
          </a:bodyPr>
          <a:lstStyle/>
          <a:p>
            <a:r>
              <a:rPr lang="en-GB" altLang="en-US" sz="2800" dirty="0"/>
              <a:t>Market Context – Total Fish </a:t>
            </a:r>
            <a:r>
              <a:rPr lang="en-GB" altLang="en-US" sz="2800" i="1" dirty="0"/>
              <a:t>continued</a:t>
            </a:r>
            <a:endParaRPr lang="en-GB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83063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463" y="1125538"/>
            <a:ext cx="9210676" cy="4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32480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43507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9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-36513" y="404664"/>
            <a:ext cx="8642351" cy="598488"/>
          </a:xfrm>
        </p:spPr>
        <p:txBody>
          <a:bodyPr/>
          <a:lstStyle/>
          <a:p>
            <a:r>
              <a:rPr lang="en-GB" altLang="en-US" sz="2800" dirty="0">
                <a:ea typeface="Geneva"/>
                <a:cs typeface="Geneva"/>
              </a:rPr>
              <a:t>Moving Annual Totals – Warm vs Cold Water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26117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87529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25" y="1338263"/>
            <a:ext cx="9194800" cy="4551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893175" cy="549275"/>
          </a:xfrm>
        </p:spPr>
        <p:txBody>
          <a:bodyPr/>
          <a:lstStyle/>
          <a:p>
            <a:r>
              <a:rPr lang="en-GB" altLang="en-US" sz="2800" dirty="0"/>
              <a:t>Long Term Trends – Total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48830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3" y="1557338"/>
            <a:ext cx="8480425" cy="437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68933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/>
              <a:t>Long Term Trends – Cold Water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148237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4013"/>
            <a:ext cx="7921625" cy="45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47126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93175" cy="620713"/>
          </a:xfrm>
        </p:spPr>
        <p:txBody>
          <a:bodyPr/>
          <a:lstStyle/>
          <a:p>
            <a:r>
              <a:rPr lang="en-GB" altLang="en-US" sz="2800" dirty="0"/>
              <a:t>Long Term Trends – Warm Water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29455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09700"/>
            <a:ext cx="8497888" cy="461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4456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23696" y="6573641"/>
            <a:ext cx="29523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ScanTrack MAT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53"/>
          <p:cNvSpPr txBox="1">
            <a:spLocks noChangeArrowheads="1"/>
          </p:cNvSpPr>
          <p:nvPr/>
        </p:nvSpPr>
        <p:spPr bwMode="auto">
          <a:xfrm>
            <a:off x="23750" y="476672"/>
            <a:ext cx="91440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defRPr/>
            </a:pPr>
            <a:r>
              <a:rPr lang="en-GB" altLang="en-US" sz="2800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Purchase KPI’s – Total Prawn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17154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E75952-C52B-619F-6B67-27241280317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5127"/>
          <a:stretch/>
        </p:blipFill>
        <p:spPr>
          <a:xfrm>
            <a:off x="-255650" y="691778"/>
            <a:ext cx="9702800" cy="5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93175" cy="549275"/>
          </a:xfrm>
        </p:spPr>
        <p:txBody>
          <a:bodyPr/>
          <a:lstStyle/>
          <a:p>
            <a:r>
              <a:rPr lang="en-GB" altLang="en-US" sz="2800" dirty="0"/>
              <a:t>Rolling Purchase KPI’s – Total Prawn</a:t>
            </a: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886744"/>
              </p:ext>
            </p:extLst>
          </p:nvPr>
        </p:nvGraphicFramePr>
        <p:xfrm>
          <a:off x="209550" y="1396330"/>
          <a:ext cx="86487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Worksheet" r:id="rId3" imgW="8467656" imgH="4457816" progId="Excel.Sheet.8">
                  <p:embed/>
                </p:oleObj>
              </mc:Choice>
              <mc:Fallback>
                <p:oleObj name="Worksheet" r:id="rId3" imgW="8467656" imgH="445781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396330"/>
                        <a:ext cx="86487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78779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8893175" cy="549275"/>
          </a:xfrm>
        </p:spPr>
        <p:txBody>
          <a:bodyPr/>
          <a:lstStyle/>
          <a:p>
            <a:r>
              <a:rPr lang="en-GB" altLang="en-US" sz="2800" dirty="0"/>
              <a:t>Retailer Share of Trade £ - Total Prawn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38071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5" y="1235075"/>
            <a:ext cx="8731250" cy="46212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129840" y="6542761"/>
            <a:ext cx="27363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b="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400" dirty="0">
                <a:solidFill>
                  <a:schemeClr val="accent1"/>
                </a:solidFill>
                <a:latin typeface="+mj-lt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490957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2025" y="6600825"/>
            <a:ext cx="1609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2024-08-08T23:00:00+00:00</PublicationDate>
    <DocumentAdded xmlns="cebd32e3-9ab6-41ee-b1af-b8405a8d4e68">2024-08-08T23:00:00+00:00</DocumentAdded>
    <TaxCatchAll xmlns="cebd32e3-9ab6-41ee-b1af-b8405a8d4e68">
      <Value>1661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July 2024</TermName>
          <TermId xmlns="http://schemas.microsoft.com/office/infopath/2007/PartnerControls">8dc28c85-19a5-461a-b615-eda8e00d2d13</TermId>
        </TermInfo>
      </Terms>
    </j7c1b49d505545c2a69692ae734740bd>
    <DocumentSummary xmlns="cebd32e3-9ab6-41ee-b1af-b8405a8d4e68">2024 Monthly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C48A472-E30F-44E4-8D69-DA6A8DC78957}"/>
</file>

<file path=customXml/itemProps2.xml><?xml version="1.0" encoding="utf-8"?>
<ds:datastoreItem xmlns:ds="http://schemas.openxmlformats.org/officeDocument/2006/customXml" ds:itemID="{0A773272-30C3-4A9A-B52D-BC25FA5C4A78}"/>
</file>

<file path=customXml/itemProps3.xml><?xml version="1.0" encoding="utf-8"?>
<ds:datastoreItem xmlns:ds="http://schemas.openxmlformats.org/officeDocument/2006/customXml" ds:itemID="{035B34EB-61B8-4D1D-B7C0-AC4672B104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On-screen Show (4:3)</PresentationFormat>
  <Paragraphs>79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1_Custom Design</vt:lpstr>
      <vt:lpstr>Seafish - reduced template for suppliers</vt:lpstr>
      <vt:lpstr>Microsoft Excel 97-2003 Worksheet</vt:lpstr>
      <vt:lpstr>Worksheet</vt:lpstr>
      <vt:lpstr>UK Prawn Report Data to 13.07.24</vt:lpstr>
      <vt:lpstr>Executive Overview – Total Prawn</vt:lpstr>
      <vt:lpstr>Moving Annual Totals – Warm vs Cold Water</vt:lpstr>
      <vt:lpstr>Long Term Trends – Total Prawn</vt:lpstr>
      <vt:lpstr>Long Term Trends – Cold Water Prawn</vt:lpstr>
      <vt:lpstr>Long Term Trends – Warm Water Prawn</vt:lpstr>
      <vt:lpstr>PowerPoint Presentation</vt:lpstr>
      <vt:lpstr>Rolling Purchase KPI’s – Total Prawn</vt:lpstr>
      <vt:lpstr>Retailer Share of Trade £ - Total Prawn</vt:lpstr>
      <vt:lpstr>PowerPoint Presentation</vt:lpstr>
      <vt:lpstr>Rolling Purchase KPI’s – Cold Water Prawn</vt:lpstr>
      <vt:lpstr>PowerPoint Presentation</vt:lpstr>
      <vt:lpstr>PowerPoint Presentation</vt:lpstr>
      <vt:lpstr>Retailer Share of Trade £ - Cold Water Prawn</vt:lpstr>
      <vt:lpstr>Retailer Share of Trade £ - Cold Water Prawn Chilled</vt:lpstr>
      <vt:lpstr>Retailer Share of Trade £ - Cold Water Prawn Frozen</vt:lpstr>
      <vt:lpstr>PowerPoint Presentation</vt:lpstr>
      <vt:lpstr>Rolling Purchase KPI’s – Warm Water Prawn</vt:lpstr>
      <vt:lpstr>PowerPoint Presentation</vt:lpstr>
      <vt:lpstr>PowerPoint Presentation</vt:lpstr>
      <vt:lpstr>Retailer Share of Trade £ - Warm Water Prawn</vt:lpstr>
      <vt:lpstr>Retailer Share of Trade £ - Warm Water Prawn Chilled</vt:lpstr>
      <vt:lpstr>Retailer Share of Trade £ - Warm Water Prawn Frozen</vt:lpstr>
      <vt:lpstr>PowerPoint Presentation</vt:lpstr>
      <vt:lpstr>Market Context – Total Fish continued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July NIQ Prawn Report</dc:title>
  <dc:creator/>
  <cp:lastModifiedBy/>
  <cp:revision>18</cp:revision>
  <dcterms:created xsi:type="dcterms:W3CDTF">2012-10-25T12:49:19Z</dcterms:created>
  <dcterms:modified xsi:type="dcterms:W3CDTF">2024-07-31T08:57:14Z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1661;#July 2024|8dc28c85-19a5-461a-b615-eda8e00d2d13</vt:lpwstr>
  </property>
</Properties>
</file>