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4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2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3" r:id="rId1"/>
  </p:sldMasterIdLst>
  <p:notesMasterIdLst>
    <p:notesMasterId r:id="rId43"/>
  </p:notesMasterIdLst>
  <p:handoutMasterIdLst>
    <p:handoutMasterId r:id="rId44"/>
  </p:handoutMasterIdLst>
  <p:sldIdLst>
    <p:sldId id="522" r:id="rId2"/>
    <p:sldId id="448" r:id="rId3"/>
    <p:sldId id="470" r:id="rId4"/>
    <p:sldId id="458" r:id="rId5"/>
    <p:sldId id="459" r:id="rId6"/>
    <p:sldId id="471" r:id="rId7"/>
    <p:sldId id="472" r:id="rId8"/>
    <p:sldId id="505" r:id="rId9"/>
    <p:sldId id="473" r:id="rId10"/>
    <p:sldId id="460" r:id="rId11"/>
    <p:sldId id="474" r:id="rId12"/>
    <p:sldId id="483" r:id="rId13"/>
    <p:sldId id="506" r:id="rId14"/>
    <p:sldId id="482" r:id="rId15"/>
    <p:sldId id="461" r:id="rId16"/>
    <p:sldId id="518" r:id="rId17"/>
    <p:sldId id="464" r:id="rId18"/>
    <p:sldId id="519" r:id="rId19"/>
    <p:sldId id="465" r:id="rId20"/>
    <p:sldId id="521" r:id="rId21"/>
    <p:sldId id="467" r:id="rId22"/>
    <p:sldId id="520" r:id="rId23"/>
    <p:sldId id="466" r:id="rId24"/>
    <p:sldId id="449" r:id="rId25"/>
    <p:sldId id="496" r:id="rId26"/>
    <p:sldId id="450" r:id="rId27"/>
    <p:sldId id="451" r:id="rId28"/>
    <p:sldId id="452" r:id="rId29"/>
    <p:sldId id="453" r:id="rId30"/>
    <p:sldId id="477" r:id="rId31"/>
    <p:sldId id="478" r:id="rId32"/>
    <p:sldId id="479" r:id="rId33"/>
    <p:sldId id="517" r:id="rId34"/>
    <p:sldId id="480" r:id="rId35"/>
    <p:sldId id="481" r:id="rId36"/>
    <p:sldId id="454" r:id="rId37"/>
    <p:sldId id="455" r:id="rId38"/>
    <p:sldId id="456" r:id="rId39"/>
    <p:sldId id="457" r:id="rId40"/>
    <p:sldId id="524" r:id="rId41"/>
    <p:sldId id="397" r:id="rId4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88480" autoAdjust="0"/>
  </p:normalViewPr>
  <p:slideViewPr>
    <p:cSldViewPr snapToGrid="0">
      <p:cViewPr>
        <p:scale>
          <a:sx n="100" d="100"/>
          <a:sy n="100" d="100"/>
        </p:scale>
        <p:origin x="-29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48D7F3-8416-4BA8-B6A2-2A0F57320C6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11 March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5708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15173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68128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7848670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100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85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1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069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11 March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777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10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391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40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51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389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8584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8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11 March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96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  <p:sldLayoutId id="2147486281" r:id="rId8"/>
    <p:sldLayoutId id="2147486282" r:id="rId9"/>
    <p:sldLayoutId id="2147486283" r:id="rId10"/>
    <p:sldLayoutId id="2147486284" r:id="rId11"/>
    <p:sldLayoutId id="2147486285" r:id="rId12"/>
    <p:sldLayoutId id="2147486286" r:id="rId13"/>
    <p:sldLayoutId id="2147486287" r:id="rId14"/>
    <p:sldLayoutId id="2147486288" r:id="rId15"/>
    <p:sldLayoutId id="214748628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Context Report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0" y="5741988"/>
            <a:ext cx="3308350" cy="6556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0" dirty="0" smtClean="0">
                <a:solidFill>
                  <a:schemeClr val="bg1"/>
                </a:solidFill>
                <a:latin typeface="Arial" pitchFamily="34" charset="0"/>
              </a:rPr>
              <a:t>Data to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52425" y="2197100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bg1"/>
                </a:solidFill>
                <a:cs typeface="Arial" pitchFamily="34" charset="0"/>
              </a:rPr>
              <a:t>supporting a profitable, sustainable and socially responsible future for the seafood industry</a:t>
            </a:r>
            <a:endParaRPr lang="en-GB" altLang="en-US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 err="1">
                <a:solidFill>
                  <a:schemeClr val="bg1"/>
                </a:solidFill>
                <a:cs typeface="Arial"/>
              </a:rPr>
              <a:t>ScanTrack</a:t>
            </a: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 err="1">
                <a:solidFill>
                  <a:schemeClr val="bg1"/>
                </a:solidFill>
                <a:cs typeface="Arial"/>
              </a:rPr>
              <a:t>HomeScan</a:t>
            </a: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92339" y="5671970"/>
            <a:ext cx="1514475" cy="468313"/>
            <a:chOff x="958" y="3640"/>
            <a:chExt cx="954" cy="2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58" y="3640"/>
              <a:ext cx="954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000" y="3664"/>
              <a:ext cx="88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800" dirty="0" smtClean="0">
                  <a:solidFill>
                    <a:srgbClr val="FFFFFF"/>
                  </a:solidFill>
                </a:rPr>
                <a:t>22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.02.20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996950"/>
            <a:ext cx="8642350" cy="434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588371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38" y="1595438"/>
            <a:ext cx="8532812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23804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500544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250370"/>
            <a:ext cx="41544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0" y="662995"/>
            <a:ext cx="8642350" cy="482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471640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9938" y="1271007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0342138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625" y="3741157"/>
            <a:ext cx="41481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0240727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742745"/>
            <a:ext cx="414813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582022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88" y="801574"/>
            <a:ext cx="89884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11776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" y="1466737"/>
            <a:ext cx="41544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645955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4700" y="1419112"/>
            <a:ext cx="41544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9898288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1950" y="3806712"/>
            <a:ext cx="415448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5920728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-22225" y="976313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651174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00" y="1808163"/>
            <a:ext cx="44862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47650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798638"/>
            <a:ext cx="44862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3893471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6"/>
            <a:ext cx="8642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250101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000729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9075" y="1519650"/>
            <a:ext cx="8724900" cy="49196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595312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5905330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550" y="1428750"/>
            <a:ext cx="879633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269592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88" y="557693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862820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5450" y="6593579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76091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98667"/>
              </p:ext>
            </p:extLst>
          </p:nvPr>
        </p:nvGraphicFramePr>
        <p:xfrm>
          <a:off x="61913" y="1265238"/>
          <a:ext cx="8990012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2" name="Worksheet" r:id="rId3" imgW="8582014" imgH="5229375" progId="Excel.Sheet.8">
                  <p:embed/>
                </p:oleObj>
              </mc:Choice>
              <mc:Fallback>
                <p:oleObj name="Worksheet" r:id="rId3" imgW="8582014" imgH="522937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1265238"/>
                        <a:ext cx="8990012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0912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1971886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1588" y="552810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6054505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795141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18211"/>
              </p:ext>
            </p:extLst>
          </p:nvPr>
        </p:nvGraphicFramePr>
        <p:xfrm>
          <a:off x="261938" y="1273175"/>
          <a:ext cx="8813800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0" name="Worksheet" r:id="rId3" imgW="8515282" imgH="4752893" progId="Excel.Sheet.8">
                  <p:embed/>
                </p:oleObj>
              </mc:Choice>
              <mc:Fallback>
                <p:oleObj name="Worksheet" r:id="rId3" imgW="8515282" imgH="4752893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273175"/>
                        <a:ext cx="8813800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60325" y="531999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5097240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75" y="600789"/>
            <a:ext cx="8642350" cy="508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Executive Overview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236274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34647001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" y="1144588"/>
            <a:ext cx="8964613" cy="49815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588" y="555045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483018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63157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1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785616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86962"/>
              </p:ext>
            </p:extLst>
          </p:nvPr>
        </p:nvGraphicFramePr>
        <p:xfrm>
          <a:off x="214313" y="1114363"/>
          <a:ext cx="8656637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38" name="Worksheet" r:id="rId3" imgW="8572635" imgH="5134006" progId="Excel.Sheet.8">
                  <p:embed/>
                </p:oleObj>
              </mc:Choice>
              <mc:Fallback>
                <p:oleObj name="Worksheet" r:id="rId3" imgW="8572635" imgH="513400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14363"/>
                        <a:ext cx="8656637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73025" y="505072"/>
            <a:ext cx="86423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472457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-7938" y="485668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171442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776091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03879"/>
              </p:ext>
            </p:extLst>
          </p:nvPr>
        </p:nvGraphicFramePr>
        <p:xfrm>
          <a:off x="203200" y="1203325"/>
          <a:ext cx="8802688" cy="491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6" name="Worksheet" r:id="rId3" imgW="8505904" imgH="4990953" progId="Excel.Sheet.8">
                  <p:embed/>
                </p:oleObj>
              </mc:Choice>
              <mc:Fallback>
                <p:oleObj name="Worksheet" r:id="rId3" imgW="8505904" imgH="4990953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03325"/>
                        <a:ext cx="8802688" cy="491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588" y="462503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3797658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3025" y="592791"/>
            <a:ext cx="8642350" cy="5381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781616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5" y="1500841"/>
            <a:ext cx="898525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5717385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38100" y="514537"/>
            <a:ext cx="8642350" cy="5381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298070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84487"/>
            <a:ext cx="9064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049145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050" y="616017"/>
            <a:ext cx="8642350" cy="4984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799120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3" y="1224029"/>
            <a:ext cx="912336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2135345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-4763" y="500483"/>
            <a:ext cx="8642351" cy="4746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Frozen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020455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137070"/>
            <a:ext cx="9143999" cy="4953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6060497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571860"/>
            <a:ext cx="8642350" cy="52228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-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41220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38" y="1437048"/>
            <a:ext cx="90773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0813134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88" y="874713"/>
            <a:ext cx="8642350" cy="587375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70536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88" y="1951038"/>
            <a:ext cx="906621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739527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715029"/>
            <a:ext cx="8435975" cy="5699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912176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85824245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163" y="1236663"/>
            <a:ext cx="9083675" cy="48625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175" y="725608"/>
            <a:ext cx="86423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77507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175" y="1525708"/>
            <a:ext cx="89376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73150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1588" y="721492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5296990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675" y="1385067"/>
            <a:ext cx="8729663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84342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2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6727188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763" y="1284114"/>
            <a:ext cx="89042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05749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-68263" y="648941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629998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1260128"/>
            <a:ext cx="89042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97233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3098900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357906"/>
            <a:ext cx="89519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1588" y="586381"/>
            <a:ext cx="8642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610556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903320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84480"/>
            <a:ext cx="89027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4775" y="755830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26609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715700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31477"/>
            <a:ext cx="88963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0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8328706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667320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75" y="1508312"/>
            <a:ext cx="888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0872796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8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935695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3" y="1581690"/>
            <a:ext cx="872807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8238541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483847"/>
            <a:ext cx="7285038" cy="608013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9907751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800" y="1272835"/>
            <a:ext cx="883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511549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12813"/>
            <a:ext cx="8642350" cy="593725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26759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8" y="1458913"/>
            <a:ext cx="8686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037346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567513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5250" y="950913"/>
            <a:ext cx="8642350" cy="5699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661155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38" y="1568450"/>
            <a:ext cx="871061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710944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949859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323101"/>
            <a:ext cx="41529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26678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9163" y="1342445"/>
            <a:ext cx="41544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0" y="692864"/>
            <a:ext cx="8642350" cy="588962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810198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9725" y="369353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292674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33925" y="370623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547937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70475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64023"/>
            <a:ext cx="41544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0" y="744898"/>
            <a:ext cx="8642350" cy="6350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Long Term Trends – Chilled Segments </a:t>
            </a:r>
            <a:r>
              <a:rPr lang="en-GB" altLang="en-US" sz="2800" i="1" smtClean="0">
                <a:latin typeface="Arial" pitchFamily="34" charset="0"/>
              </a:rPr>
              <a:t>continued</a:t>
            </a:r>
            <a:endParaRPr lang="en-GB" altLang="en-US" sz="2800" smtClean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661242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62488" y="1362435"/>
            <a:ext cx="417512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2899596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38" y="3667485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6190109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7400" y="3680185"/>
            <a:ext cx="41497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08607130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082675"/>
            <a:ext cx="9061450" cy="635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6454198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" y="2028825"/>
            <a:ext cx="44767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811126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2163" y="2028825"/>
            <a:ext cx="4479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8366191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>
          <a:xfrm>
            <a:off x="155575" y="841375"/>
            <a:ext cx="8642350" cy="54768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8150260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3843163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7650" y="1606550"/>
            <a:ext cx="8677275" cy="48672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1623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02 - February 2020</TermName>
          <TermId xmlns="http://schemas.microsoft.com/office/infopath/2007/PartnerControls">27134415-c9db-47df-be81-ba2597347c4b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ED6080C4-9345-4FD7-943C-125A978C8884}"/>
</file>

<file path=customXml/itemProps2.xml><?xml version="1.0" encoding="utf-8"?>
<ds:datastoreItem xmlns:ds="http://schemas.openxmlformats.org/officeDocument/2006/customXml" ds:itemID="{54CDC7E5-F862-43A6-8A58-4E4379B1D0DB}"/>
</file>

<file path=customXml/itemProps3.xml><?xml version="1.0" encoding="utf-8"?>
<ds:datastoreItem xmlns:ds="http://schemas.openxmlformats.org/officeDocument/2006/customXml" ds:itemID="{86B1BB53-F4D1-4066-BCBD-89F6ECDA6434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6639</TotalTime>
  <Words>830</Words>
  <Application>Microsoft Office PowerPoint</Application>
  <PresentationFormat>On-screen Show (4:3)</PresentationFormat>
  <Paragraphs>117</Paragraphs>
  <Slides>41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Seafish-PowerPoint-template</vt:lpstr>
      <vt:lpstr>Worksheet</vt:lpstr>
      <vt:lpstr>Context Report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February Nielsen Context Report.pptx</dc:title>
  <dc:creator>anderi01</dc:creator>
  <cp:lastModifiedBy>Bishnoi, Ketki Arunkumar</cp:lastModifiedBy>
  <cp:revision>642</cp:revision>
  <dcterms:created xsi:type="dcterms:W3CDTF">2009-04-16T08:15:59Z</dcterms:created>
  <dcterms:modified xsi:type="dcterms:W3CDTF">2020-03-11T13:50:46Z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1623;#02 - February 2020|27134415-c9db-47df-be81-ba2597347c4b</vt:lpwstr>
  </property>
</Properties>
</file>