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29"/>
  </p:notesMasterIdLst>
  <p:handoutMasterIdLst>
    <p:handoutMasterId r:id="rId30"/>
  </p:handoutMasterIdLst>
  <p:sldIdLst>
    <p:sldId id="279" r:id="rId3"/>
    <p:sldId id="307" r:id="rId4"/>
    <p:sldId id="308" r:id="rId5"/>
    <p:sldId id="310" r:id="rId6"/>
    <p:sldId id="338" r:id="rId7"/>
    <p:sldId id="311" r:id="rId8"/>
    <p:sldId id="342" r:id="rId9"/>
    <p:sldId id="331" r:id="rId10"/>
    <p:sldId id="343" r:id="rId11"/>
    <p:sldId id="345" r:id="rId12"/>
    <p:sldId id="334" r:id="rId13"/>
    <p:sldId id="335" r:id="rId14"/>
    <p:sldId id="337" r:id="rId15"/>
    <p:sldId id="328" r:id="rId16"/>
    <p:sldId id="330" r:id="rId17"/>
    <p:sldId id="316" r:id="rId18"/>
    <p:sldId id="329" r:id="rId19"/>
    <p:sldId id="336" r:id="rId20"/>
    <p:sldId id="322" r:id="rId21"/>
    <p:sldId id="323" r:id="rId22"/>
    <p:sldId id="300" r:id="rId23"/>
    <p:sldId id="346" r:id="rId24"/>
    <p:sldId id="339" r:id="rId25"/>
    <p:sldId id="341" r:id="rId26"/>
    <p:sldId id="327" r:id="rId27"/>
    <p:sldId id="29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324" autoAdjust="0"/>
    <p:restoredTop sz="99110" autoAdjust="0"/>
  </p:normalViewPr>
  <p:slideViewPr>
    <p:cSldViewPr snapToGrid="0" snapToObjects="1">
      <p:cViewPr>
        <p:scale>
          <a:sx n="90" d="100"/>
          <a:sy n="90" d="100"/>
        </p:scale>
        <p:origin x="-1266" y="-216"/>
      </p:cViewPr>
      <p:guideLst>
        <p:guide orient="horz" pos="16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80925906951553E-3"/>
          <c:y val="0.14852970139004429"/>
          <c:w val="0.99658190740930486"/>
          <c:h val="0.639778372950570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Foodservice spend vs. 2019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2"/>
              <c:layout>
                <c:manualLayout>
                  <c:x val="3.4950236281302816E-3"/>
                  <c:y val="-5.2337611611196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17-4BB2-894F-E55527330310}"/>
                </c:ext>
              </c:extLst>
            </c:dLbl>
            <c:dLbl>
              <c:idx val="3"/>
              <c:layout>
                <c:manualLayout>
                  <c:x val="-1.9664771498034198E-2"/>
                  <c:y val="-5.5885924262803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17-4BB2-894F-E55527330310}"/>
                </c:ext>
              </c:extLst>
            </c:dLbl>
            <c:dLbl>
              <c:idx val="4"/>
              <c:layout>
                <c:manualLayout>
                  <c:x val="-5.1246310306440321E-2"/>
                  <c:y val="-0.105562301385294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17-4BB2-894F-E55527330310}"/>
                </c:ext>
              </c:extLst>
            </c:dLbl>
            <c:dLbl>
              <c:idx val="5"/>
              <c:layout>
                <c:manualLayout>
                  <c:x val="-7.2300669512044502E-2"/>
                  <c:y val="-5.5885924262803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517-4BB2-894F-E55527330310}"/>
                </c:ext>
              </c:extLst>
            </c:dLbl>
            <c:dLbl>
              <c:idx val="6"/>
              <c:layout>
                <c:manualLayout>
                  <c:x val="-8.7038720955967375E-2"/>
                  <c:y val="-6.2982549566016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17-4BB2-894F-E55527330310}"/>
                </c:ext>
              </c:extLst>
            </c:dLbl>
            <c:dLbl>
              <c:idx val="10"/>
              <c:layout>
                <c:manualLayout>
                  <c:x val="-1.4219152669800506E-3"/>
                  <c:y val="-9.1369050778868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517-4BB2-894F-E55527330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2.8890316186070741E-2</c:v>
                </c:pt>
                <c:pt idx="1">
                  <c:v>1.273291308755109E-2</c:v>
                </c:pt>
                <c:pt idx="2">
                  <c:v>-0.27853651376275046</c:v>
                </c:pt>
                <c:pt idx="3">
                  <c:v>-0.79777872493098734</c:v>
                </c:pt>
                <c:pt idx="4">
                  <c:v>-0.79087618806031013</c:v>
                </c:pt>
                <c:pt idx="5">
                  <c:v>-0.5881162790744614</c:v>
                </c:pt>
                <c:pt idx="6">
                  <c:v>-0.45111365494548383</c:v>
                </c:pt>
                <c:pt idx="7">
                  <c:v>-0.22096041971721103</c:v>
                </c:pt>
                <c:pt idx="8">
                  <c:v>-0.21442449457639379</c:v>
                </c:pt>
                <c:pt idx="9">
                  <c:v>-0.23546002130405885</c:v>
                </c:pt>
                <c:pt idx="10">
                  <c:v>-0.45512839038453623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E5-49C4-8FD4-C08DF6911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Foodservice visits vs. 2019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1"/>
              <c:layout>
                <c:manualLayout>
                  <c:x val="-6.8552993573446977E-2"/>
                  <c:y val="6.2982549566016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17-4BB2-894F-E55527330310}"/>
                </c:ext>
              </c:extLst>
            </c:dLbl>
            <c:dLbl>
              <c:idx val="2"/>
              <c:layout>
                <c:manualLayout>
                  <c:x val="-0.1080930801615715"/>
                  <c:y val="7.3627487520835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17-4BB2-894F-E55527330310}"/>
                </c:ext>
              </c:extLst>
            </c:dLbl>
            <c:dLbl>
              <c:idx val="7"/>
              <c:layout>
                <c:manualLayout>
                  <c:x val="-4.4930002544759165E-2"/>
                  <c:y val="7.3627487520835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17-4BB2-894F-E55527330310}"/>
                </c:ext>
              </c:extLst>
            </c:dLbl>
            <c:dLbl>
              <c:idx val="9"/>
              <c:layout>
                <c:manualLayout>
                  <c:x val="-5.7562618068121782E-2"/>
                  <c:y val="8.0724112824048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17-4BB2-894F-E55527330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9.2117391043506913E-3</c:v>
                </c:pt>
                <c:pt idx="1">
                  <c:v>-1.709605505925138E-3</c:v>
                </c:pt>
                <c:pt idx="2">
                  <c:v>-0.29390822270827466</c:v>
                </c:pt>
                <c:pt idx="3">
                  <c:v>-0.8107242681537089</c:v>
                </c:pt>
                <c:pt idx="4">
                  <c:v>-0.80420525533746967</c:v>
                </c:pt>
                <c:pt idx="5">
                  <c:v>-0.70217093666124475</c:v>
                </c:pt>
                <c:pt idx="6">
                  <c:v>-0.55354961515198231</c:v>
                </c:pt>
                <c:pt idx="7">
                  <c:v>-0.35713898042994519</c:v>
                </c:pt>
                <c:pt idx="8">
                  <c:v>-0.3544524516459524</c:v>
                </c:pt>
                <c:pt idx="9">
                  <c:v>-0.36026583391126232</c:v>
                </c:pt>
                <c:pt idx="10">
                  <c:v>-0.52730725733792394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17-4BB2-894F-E55527330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00160"/>
        <c:axId val="95236032"/>
      </c:lineChart>
      <c:catAx>
        <c:axId val="5750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95236032"/>
        <c:crosses val="autoZero"/>
        <c:auto val="1"/>
        <c:lblAlgn val="ctr"/>
        <c:lblOffset val="0"/>
        <c:noMultiLvlLbl val="0"/>
      </c:catAx>
      <c:valAx>
        <c:axId val="9523603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57500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80925906951553E-3"/>
          <c:y val="0.14852970139004429"/>
          <c:w val="0.99658190740930486"/>
          <c:h val="0.639778372950570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F&amp;C spend vs. 2019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2"/>
              <c:layout>
                <c:manualLayout>
                  <c:x val="3.4950236281302816E-3"/>
                  <c:y val="-5.2337611611196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17-4BB2-894F-E55527330310}"/>
                </c:ext>
              </c:extLst>
            </c:dLbl>
            <c:dLbl>
              <c:idx val="3"/>
              <c:layout>
                <c:manualLayout>
                  <c:x val="-1.9664771498034198E-2"/>
                  <c:y val="-5.5885924262803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17-4BB2-894F-E55527330310}"/>
                </c:ext>
              </c:extLst>
            </c:dLbl>
            <c:dLbl>
              <c:idx val="4"/>
              <c:layout>
                <c:manualLayout>
                  <c:x val="-5.1246310306440321E-2"/>
                  <c:y val="-0.105562301385294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17-4BB2-894F-E55527330310}"/>
                </c:ext>
              </c:extLst>
            </c:dLbl>
            <c:dLbl>
              <c:idx val="5"/>
              <c:layout>
                <c:manualLayout>
                  <c:x val="-7.2300669512044502E-2"/>
                  <c:y val="-5.5885924262803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517-4BB2-894F-E55527330310}"/>
                </c:ext>
              </c:extLst>
            </c:dLbl>
            <c:dLbl>
              <c:idx val="6"/>
              <c:layout>
                <c:manualLayout>
                  <c:x val="-8.7038720955967375E-2"/>
                  <c:y val="-6.2982549566016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17-4BB2-894F-E55527330310}"/>
                </c:ext>
              </c:extLst>
            </c:dLbl>
            <c:dLbl>
              <c:idx val="10"/>
              <c:layout>
                <c:manualLayout>
                  <c:x val="-1.4219152669800506E-3"/>
                  <c:y val="-9.1369050778868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517-4BB2-894F-E55527330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2.7551839384756249E-3</c:v>
                </c:pt>
                <c:pt idx="1">
                  <c:v>-1.0850861648303622E-2</c:v>
                </c:pt>
                <c:pt idx="2">
                  <c:v>-4.787953412325141E-2</c:v>
                </c:pt>
                <c:pt idx="3">
                  <c:v>-0.71500234228607118</c:v>
                </c:pt>
                <c:pt idx="4">
                  <c:v>-0.77878268276008922</c:v>
                </c:pt>
                <c:pt idx="5">
                  <c:v>-0.57741769089841877</c:v>
                </c:pt>
                <c:pt idx="6">
                  <c:v>-0.33559322033898309</c:v>
                </c:pt>
                <c:pt idx="7">
                  <c:v>-0.1177903963834831</c:v>
                </c:pt>
                <c:pt idx="8">
                  <c:v>-0.10195867187383101</c:v>
                </c:pt>
                <c:pt idx="9">
                  <c:v>-0.12140398204255831</c:v>
                </c:pt>
                <c:pt idx="10">
                  <c:v>0.11190560905345071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E5-49C4-8FD4-C08DF6911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F&amp;C visits vs. 2019</c:v>
                </c:pt>
              </c:strCache>
            </c:strRef>
          </c:tx>
          <c:dLbls>
            <c:dLbl>
              <c:idx val="1"/>
              <c:layout>
                <c:manualLayout>
                  <c:x val="-6.8552993573446977E-2"/>
                  <c:y val="6.2982549566016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17-4BB2-894F-E55527330310}"/>
                </c:ext>
              </c:extLst>
            </c:dLbl>
            <c:dLbl>
              <c:idx val="2"/>
              <c:layout>
                <c:manualLayout>
                  <c:x val="-0.1080930801615715"/>
                  <c:y val="7.3627487520835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17-4BB2-894F-E55527330310}"/>
                </c:ext>
              </c:extLst>
            </c:dLbl>
            <c:dLbl>
              <c:idx val="7"/>
              <c:layout>
                <c:manualLayout>
                  <c:x val="-4.4930002544759165E-2"/>
                  <c:y val="7.3627487520835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17-4BB2-894F-E55527330310}"/>
                </c:ext>
              </c:extLst>
            </c:dLbl>
            <c:dLbl>
              <c:idx val="9"/>
              <c:layout>
                <c:manualLayout>
                  <c:x val="-5.7562618068121782E-2"/>
                  <c:y val="8.0724112824048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17-4BB2-894F-E55527330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 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-1.3845339414423341E-3</c:v>
                </c:pt>
                <c:pt idx="1">
                  <c:v>-1.3413658398832795E-2</c:v>
                </c:pt>
                <c:pt idx="2">
                  <c:v>-5.3540776450823557E-2</c:v>
                </c:pt>
                <c:pt idx="3">
                  <c:v>-0.71998538842438509</c:v>
                </c:pt>
                <c:pt idx="4">
                  <c:v>-0.78040141676505315</c:v>
                </c:pt>
                <c:pt idx="5">
                  <c:v>-0.68226802996336589</c:v>
                </c:pt>
                <c:pt idx="6">
                  <c:v>-0.39366847427817675</c:v>
                </c:pt>
                <c:pt idx="7">
                  <c:v>-0.1713800590101876</c:v>
                </c:pt>
                <c:pt idx="8">
                  <c:v>-0.14621561215198253</c:v>
                </c:pt>
                <c:pt idx="9">
                  <c:v>-0.1680818559704409</c:v>
                </c:pt>
                <c:pt idx="10">
                  <c:v>1.2855579868708888E-2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17-4BB2-894F-E55527330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02720"/>
        <c:axId val="98044160"/>
      </c:lineChart>
      <c:catAx>
        <c:axId val="57502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98044160"/>
        <c:crosses val="autoZero"/>
        <c:auto val="1"/>
        <c:lblAlgn val="ctr"/>
        <c:lblOffset val="0"/>
        <c:noMultiLvlLbl val="0"/>
      </c:catAx>
      <c:valAx>
        <c:axId val="9804416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575027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54049962149888E-2"/>
          <c:y val="1.44325035738053E-3"/>
          <c:w val="0.96669190007570027"/>
          <c:h val="0.6417193659964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YTD Nov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09-49EC-A79D-6D20E3653C3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A09-49EC-A79D-6D20E3653C36}"/>
              </c:ext>
            </c:extLst>
          </c:dPt>
          <c:dLbls>
            <c:dLbl>
              <c:idx val="5"/>
              <c:layout>
                <c:manualLayout>
                  <c:x val="0"/>
                  <c:y val="-3.880944728068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A09-49EC-A79D-6D20E3653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Total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Workplace/College</c:v>
                </c:pt>
                <c:pt idx="5">
                  <c:v>Fish &amp; Chips</c:v>
                </c:pt>
                <c:pt idx="6">
                  <c:v>QSR excl F&amp;C</c:v>
                </c:pt>
                <c:pt idx="7">
                  <c:v>Casual Dining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-0.43193925430855884</c:v>
                </c:pt>
                <c:pt idx="1">
                  <c:v>-0.49112398425876203</c:v>
                </c:pt>
                <c:pt idx="2">
                  <c:v>-0.44802046996069367</c:v>
                </c:pt>
                <c:pt idx="3">
                  <c:v>-0.60467042786682124</c:v>
                </c:pt>
                <c:pt idx="4">
                  <c:v>-0.59292395685049915</c:v>
                </c:pt>
                <c:pt idx="5">
                  <c:v>-0.26815107316249565</c:v>
                </c:pt>
                <c:pt idx="6">
                  <c:v>-0.34098373201347665</c:v>
                </c:pt>
                <c:pt idx="7">
                  <c:v>-0.32776747554657093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9-49EC-A79D-6D20E365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54432"/>
        <c:axId val="98046464"/>
      </c:barChart>
      <c:catAx>
        <c:axId val="575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46464"/>
        <c:crosses val="autoZero"/>
        <c:auto val="1"/>
        <c:lblAlgn val="ctr"/>
        <c:lblOffset val="100"/>
        <c:noMultiLvlLbl val="0"/>
      </c:catAx>
      <c:valAx>
        <c:axId val="98046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5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Visits: </a:t>
            </a:r>
            <a:r>
              <a:rPr lang="en-US" sz="1600" baseline="0" smtClean="0">
                <a:solidFill>
                  <a:schemeClr val="tx1">
                    <a:lumMod val="50000"/>
                  </a:schemeClr>
                </a:solidFill>
              </a:rPr>
              <a:t>total market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1E-458E-8826-DC25D8646F8F}"/>
              </c:ext>
            </c:extLst>
          </c:dPt>
          <c:dLbls>
            <c:dLbl>
              <c:idx val="3"/>
              <c:layout>
                <c:manualLayout>
                  <c:x val="3.8553674481420469E-2"/>
                  <c:y val="8.6800820734427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On Premise</c:v>
                </c:pt>
                <c:pt idx="1">
                  <c:v>Carry Out</c:v>
                </c:pt>
                <c:pt idx="2">
                  <c:v>Delivery</c:v>
                </c:pt>
                <c:pt idx="3">
                  <c:v>Drive Thru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0.26971505952335723</c:v>
                </c:pt>
                <c:pt idx="1">
                  <c:v>0.51721555129494223</c:v>
                </c:pt>
                <c:pt idx="2">
                  <c:v>0.15196307618533836</c:v>
                </c:pt>
                <c:pt idx="3">
                  <c:v>6.1106312996362155E-2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1E-458E-8826-DC25D8646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Visits: </a:t>
            </a:r>
            <a:r>
              <a:rPr lang="en-US" sz="1600" baseline="0" dirty="0" smtClean="0">
                <a:solidFill>
                  <a:schemeClr val="tx1">
                    <a:lumMod val="50000"/>
                  </a:schemeClr>
                </a:solidFill>
              </a:rPr>
              <a:t>Fish and Chips </a:t>
            </a:r>
            <a:r>
              <a:rPr lang="en-US" sz="1600" baseline="0" dirty="0" smtClean="0">
                <a:solidFill>
                  <a:schemeClr val="tx1">
                    <a:lumMod val="50000"/>
                  </a:schemeClr>
                </a:solidFill>
              </a:rPr>
              <a:t>shops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50-469A-8E66-3472D52D98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50-469A-8E66-3472D52D98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50-469A-8E66-3472D52D98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50-469A-8E66-3472D52D98F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On Premise</c:v>
                </c:pt>
                <c:pt idx="1">
                  <c:v>Carry Out</c:v>
                </c:pt>
                <c:pt idx="2">
                  <c:v>Delivery</c:v>
                </c:pt>
                <c:pt idx="3">
                  <c:v>Drive Thru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2.0697285717648721E-2</c:v>
                </c:pt>
                <c:pt idx="1">
                  <c:v>0.86586313237128931</c:v>
                </c:pt>
                <c:pt idx="2">
                  <c:v>0.10439511287930507</c:v>
                </c:pt>
                <c:pt idx="3">
                  <c:v>9.0444690317568674E-3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50-469A-8E66-3472D52D9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A5CB-2663-5A4A-BE9C-39A408ABEEC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CE7A-4043-F74B-B682-A8614A7C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8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3DC6-A49E-434F-AA3E-D5D735FBC95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1A9-4476-1542-A90B-34947157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6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5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3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3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3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4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0"/>
            <a:ext cx="8387999" cy="3505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21680"/>
            <a:ext cx="8387999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1"/>
            <a:ext cx="8387999" cy="352799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43997"/>
            <a:ext cx="8387999" cy="36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18151"/>
            <a:ext cx="8387999" cy="3779996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0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38103"/>
            <a:ext cx="8387999" cy="3779992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82" r:id="rId4"/>
    <p:sldLayoutId id="2147483683" r:id="rId5"/>
    <p:sldLayoutId id="2147483697" r:id="rId6"/>
    <p:sldLayoutId id="2147483650" r:id="rId7"/>
    <p:sldLayoutId id="2147483652" r:id="rId8"/>
    <p:sldLayoutId id="2147483662" r:id="rId9"/>
    <p:sldLayoutId id="2147483685" r:id="rId10"/>
    <p:sldLayoutId id="2147483657" r:id="rId11"/>
    <p:sldLayoutId id="2147483654" r:id="rId12"/>
    <p:sldLayoutId id="2147483686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71" r:id="rId7"/>
    <p:sldLayoutId id="2147483673" r:id="rId8"/>
    <p:sldLayoutId id="2147483675" r:id="rId9"/>
    <p:sldLayoutId id="2147483694" r:id="rId10"/>
    <p:sldLayoutId id="2147483678" r:id="rId11"/>
    <p:sldLayoutId id="2147483679" r:id="rId12"/>
    <p:sldLayoutId id="2147483695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greatfood2u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eburger.c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hotdinners.com/" TargetMode="External"/><Relationship Id="rId4" Type="http://schemas.openxmlformats.org/officeDocument/2006/relationships/hyperlink" Target="http://www.galvinrestaurants.com/galvin-at-hom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thecotswoldguy.co.uk/shop/two-key-lemon-mixer-battered-fish-amp-chips-kit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microsoft.com/office/2007/relationships/hdphoto" Target="../media/hdphoto1.wdp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antar.com/inspiration/fmcg/lockdown-is-eating-away-food-takeaway-and-restaurant-industry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gov.co.uk/topics/food/articles-reports/2019/06/12/classic-british-cuisine-ranked-briton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ov.co.uk/topics/food/articles-reports/2019/06/12/classic-british-cuisine-ranked-briton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fish.org/insight-and-research/market-insight/register-for-market-insight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ov.co.uk/topics/food/explore/dish/Fish_and_Chi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Innovation in Foodservice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January 2021 | Suzi Pegg-Darlison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est fish and seafood box 2020: Fresh deliveries from shore to door | The  Independent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 t="28938" r="6980" b="11958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Subscriptions &amp; boxes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62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ark Kitchen/ Deliveroo - Images | ANTONIO OLMOS Photographer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Dark/ghost kitchens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325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sters C's (@MisterCsSelby) | Twitter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Home delivery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50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3" b="232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Meal kits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7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kits: Great Food 2 U</a:t>
            </a:r>
            <a:endParaRPr lang="en-GB" dirty="0"/>
          </a:p>
        </p:txBody>
      </p:sp>
      <p:sp>
        <p:nvSpPr>
          <p:cNvPr id="5" name="AutoShape 12" descr="data:image/png;base64,iVBORw0KGgoAAAANSUhEUgAAAJcAAACMCAMAAABGUMsTAAABmFBMVEX////72gUjHyDYGZb3xhEAAAD92gD++/0fGxz73AD8/Pz99fr++fz88Pf3yA34+Pjq6uobFhcSCw0JAAAXERP54vD76vTxtdrx+fz4zQD32OvEw8PtntDupNLsmc3yvt7vrtb+9tD1z+b0yONIRUbb29vd8Pie1Ov1ux7//fGbmZrS0tKqqqovKyxubG2Ih4e3trbpjMX++d+04PD+87uGzejN6fX84lv84En73S2Z2+/eAJLbL4pQT086NjhgXl/lcLniYrL85mr964v+7p72z9nfQqjun7f624rhc7HrkdPgUqvvopP1sVqki7rYzFzbi7HQ127ofGDq1zXJ0HnwpTfl1k3ulYbvoGrwo06rvN7ysCXWeb7xuMvC0YXphZnlZ1+gntLHUarphlrskkyIntGWrtmuW66YY7TFJ5uRgcB2j8l2uN6LVbGiNKKVdb3iWG33vFL4xEHhrZjm0o7nvG3opHzkwaLsd03XoLHnvoTJSoTk4o3qrapyfL+xVJzvjjKxa5DXz+LJkcnTk5DYWoHSe2O4WYjqijaFAAAO0ElEQVR4nO1caWPbxhEFDwC8T4AUQYKAeOggRVKUZEsMLYo6ykSlXUeWJR9qlKRyHDtNHduJk7R12jRN27/d3cW1ABaUGi6tD8180AGA4MPM2zcziwUY5lejbLmqIpdURankrhsJbpIsV8VcLidKilqq8NcNR7e4LMex//Ll6vVhwazSFe0bYkpZuh4ouCmqO25xlbDx3ZqiEjdXytc7AKqqx46cM7rv1KSS566YfH30j3Zj3jv50rWx/xISla7JY5I6eX/sesgf7156yJXJv7C+uD43HRzT8peHSbwcOrSFxfWFuZuLkWkRIYte5TtF+fJjIuuLyFXrN6dEpJl6pRhd7tS5RR3Pwvp0gDSLe0sXbnw3PvmAhRsGr+YWp0OkWUW52nHR7sRUacECLJsOkWblS/xgmjIpkusY2W/SiKM4IYzL8xt7e/sba9p/kyK5jkNZX6CAS/WWzPk9H+cD1tvTkHlfwrotcjQELCp7sWZ5H4FCxu0vw01eI9fmLSZCQ79E1WvPng+3LQjMQ8TssJg5GvSqeJH5gLPh8vXmwcZ85XJYdORL9gjNvM9lAFi87D7SlXaoyL2XKG25cfk2SAy76RKrGxRo7yX2GwRYvt6a+/iFRScKKqpa9aDXJgkXBOZw2NwN19ibpXqtcURcYFSKeduBN1wg5qhUOTJZwvfJsHy+fQYviiIEKlFRiVg5Stq83PPCxc3jaX6RMPKohDFaIvZB816wfL5Npmx+xClcyG5QgMVE88TNnmEEDjvIG8wnlg1ErLRw7Xnj8oV/owdywT0Ugblk4xdZTiVt9aYXor7G/Dl7wHLyaCTRKlU9svbyJFi+3vtIWxZt/K6O+oF+l1rLIRLjOO+hXrp9ADXfNhRzwwC0Q1DiUIHF5Ii4DibC8oV/G7NzXhwjWIEuJdZ7xXES7SGu26ItB1ZGGqxAmRLrvXhPTo4WrjvV97DvV3RUgX6VTuPIeOnEZbiCv8NgqQHTeFruYuIkXMuk2gsz7u6HRFhDOn0jNGLXcQku7vToHglWQKWSGpHxJULeXpsoq9zx/fCJUbUpfQvWSKTmLnKdcwmu8+NwQa9aq5i3AkN67iLXhRNxcUenQHXLKPwSDqtffY8eLOKcwyRcgFwwGTyAbs6NcFwBSilIM1LfMQEX17sPf4UfglonboPVl2m6C/Rp7mJlkr/uH0N3hR9VmNjQ5q3RY4rsAia7CeatExq5AK6zj5iuDVb/93TdxVTcnb0nLp1cUPE/ygfsuB7TZBdDrnQ88hDnO/fpuAof22EFdim7i4kRFN8Ll0YuaIVPHLg+pZUZTSMQjNx2cHfvGrDCS/fsUfwDRanXLedWig1SvapLhAYrcWHH9ZTuYETmnvclzwKc98woLhWe3LK5iza7oLnnyUn9kCER0JaCCRuuwGfU2cUQJd9dSHO9c4tcwWDi5BbuLlplqt3yrtuehMbjPKzjCicgrjPcX09n4S44L++UinmXu+7iUQS4gpi7Pp+Nu0AZ5WKYQ/GhomJRtOMKPJ0RLMJsk0PBuKNjK4oJCCxoxrH/jHIGwkxyzsvblYI7PrJF0Ybr+eOZwQKi76C+PXVj7goGHbj6X8xAUk2Llx3UPyC6K1zQo2jhej4LSbXMuSJgjeyuJZe//jhTWKABcRT6WE3RO7ISkAPX7DTCNMeSKkvCzGoQc5ehE/0vZyOpmEW7NrGwmM+dmppqsiuxhPzV/9MsSa9bzq5iGxYunV4Yu/T8+Jx+2UUw0TYozaKCO9ZxcRguVE/06VepRJNsq5qMG5DcqV6nJixchSd9AOvF7JTebhWtm4zw0HFGG8kda7gsTQW4YL36fGaJ0WVSV6xUgYEfFfEgHA4jf93nbCkIGqjv+1+9A9JDi4pytzsUozE+FovGc5Ly8HXBF7bk/ixh0mvp5bsiPSPKZZgl45iObby6c+cVF9Z0NYyJKpKJmRTPDuPFclnSSB8vmx348qav8Orhq4Q2VxJMWLiATHz+DkgPUGG3YWWzBZ/nAMVeP/r6NfgVtsIIaN9/B6TPlUr23rZqtm77nO94c++bN9++KoSXMH+9DHwx6yjyasl1j1803Lf89v7p3v7+/ul3t9+cFUxghVsvZpyvY/kyaQEFL8P1x3MLc2scsK09jut98PVtw2OFH299NltYUtdrMXu1m2MWIlqlD3CB1mPpzQ8PNe4nvn82U+mKl/KeS82W59//8/7BwcY8qCvCR1oxkfjL7ZMCbB7/OlPpkoghhLZ2sNk7vX9yEQyHeyAbcW97WpGTeP3DnQQYjX+bIaqY6rHCanljzwf4dA56sotHPpSJ7m5xevFV+PphofD3GUoX3yUtTQI5+2ALQOE4OHsT5s7uLcFMtLkH51Q1bv0Q/PFT7dBmo1OkDUvqkheaHOiTScYEb/jJk6Uwt3UEPKXr6jcP/oGkK9lh2Sy7QhmWTFzPsbHlKunDiSf3zoLfAEA6rq3Dn9CxDdbv96drKZqwqsR1b/ObRiXYu2/12+Hg2cXFydutRFAj2Jt/ooNTrRDAFRpYuJLN1SlX5lRUwsZla06CO+pZuJaCicTSo3s/v3kN/yq8/lBLQMU0gOXPtJPap1PFTo3tTAeLMKMKnLVlQjELZ7NITSSCJxcfP/j527/cPtS1pe4H/kqzTR3WDptNs6tTwYqRuIX1/dyxFcWwWdMnCoWlk0eP/vWT8YkGy7I1A0kzC5zHTsc19/SgfV4Jm6b3FbAiAkAL/tuavEk2V1ZNICtgEIRaU9HLNacEqLXH4e46ckTRhHXyH685pXYGcm0aWEzJfYfWNs3LGTdbHO5KJL73TosDQLZMYxpYhJUcttsIOOmtvh+gOnn54kuvk6bg2AxNJf5VV/pxzMGdW5P3ZqeRSJx9cuuFw1uR1AqifSQZWRWglNUjySRGsWSx0el0VlMRx4fq2CHQtP2Kq4Y4sLvr1MkuQPeTT/r9Z/Y10M3GNqsJQ7FVQxrrH9RqAzMvNdtgvGaz4Ee7aCBLwg9hSlyvARsUPXDZbyKcc7ikAk8lgo9egqb/K3sNUcxmBF0YGmwawfKn06aeJTuhjF+3jLCjuSjSETKCYCgxPImQTgstbac7jhseg9GXQK66AK1i//lnjtIGZsdQGkFoZzVYoVAo7decUd9GyTOTFVCyymguSdXS9tEB1SW9reF0rxRa3rSg4PcPQBjPLl6i+aTPHzu6n4glDMn2YIC8BcOoOSNVy0DvbXc67ZqQCWV19a1DkBlsdOwAWmY6epSdU89Qvkxl4PS7QKBd5JZ0UP3nX7iaH3TpWpETSaVWkfNSwBCsSAeov1BDtEoW22baXIGhTWO0z4SMkwCLEqrntf2tMOQV50MiEe69fvXg/Ty6s94fPSMsnm3ahAEGFVPVOmsrgJoGoSDcUAu7OBjsrOm/OOmx2eX5+Y2D/f23b0Gv8d3tj9WKyKOVCGP1KempiNUsXuPAeGQt3nTA92XdBWNkB/hL2MFOAt3sx5KqUqoSy0KG/6mSV+W8WcryC++Rp+dRpHaMGgeqfcgqJgaQ3k3XZ1KwAmEx2sOTpLdxeYtL5VIlirUdfCyaU+RySXksYogXbngtBYL0yhq8aYaQqtq+X+i4kngT0ou18CaRm101W1XulhQlr0BTVTWvSBCntSh1YX3Rc/lbEjLDLLe04W7GA+HygxrIUfZA2uP1LXIzqWbjo3HdLNdpD0VE5m7eWLzpPTPShLjMUHUcxcQAlbJCensliX8IHpbesTY1W3B4XjWpLiyurwNPTZ4WQeWWX/+KCNIMh1wiRWPZDhY2pKpYeFfQ2LFBn2hzc3OXFHiaQO3oR6EOhMWuO9nJpo0c5O8YgUsJfnvYbCehYqntNCYMWg1tu+7VGitowEKsIWRFpFbYMA05huf0VoeMzdpoP7AfkVzdyeiJO6sn6kYWiz3jHDtUrIgStS4MEchn93CPFNvZLAKmSwPMqOkadhLE0brzc9NYAyUa/dKTMKgZ0nxAvRNCioFilbJJHqP5zzwJHdtBwqAzto6KQuJwjzQgyzQwqN/ERgeqSIQ2TdoziBmGh4pZu1ziVreG6qpgV3vNf1SnXVAdYNZRkPbCDjkedaQViEONjH04IsgZqvNUWhNreKjtoH0Tcx2WCToZ3MnAf2i4Up0NsjO2Zs++9daO6ZQVLHYIV9q8mhRM2k51mc6SWvlr/LuDxr+BJVUTBLa9CkrX+ioq8o1qtYFEQ6itoF1tFnpyuk7YaalaCGcsyobpVqcBoUXaiHtCazBoZWBTyXZ0v6LxCHsR0Aa0BDgWM9tNqqOxiC7cDBZqMkDPg7gTaWQEvTeCMLLphvnVDVZvm9JgV4jN7BSpooIOAu1q2hqAoCnLwNZRo04T/oe+X2BDbSwdRlZaoNEEvVw6wwq1TpOqokIrNoDhwpNaadcGAyPFgA5oIGSzQmu74ail641ay98a1NorReqgPCwSwYOSrDebddJXRyKpZIRy+H61/w+rjie86kYzBd7XH4/M1Yz58QzxqHrDqR5OOqoq6bekul2r+ZKv9tKUq1pOzgPXRKtwyVi8FFDRhC1/KFfRM9R8VYVTWWIePtLCV+PgwBhTHQFMMbBdGXVzjARAwveeDa/4Ro6rWXVXGZZhX6yOJCY33NWmDaK7Q/lwFIUOyY9FuKigvBtlciORqYyAM0dyhRHBH3IAgO+qDDMCFzUi39L7ZRYbSXwFAohKu+D8Zf2NAbmAyPDjCpMfRqOHcFuuOooDKDwj7zKMBJmkjuHzm+AMYwWcJcfwAZpvC8oHhsNhmefLw3JAAm7SJ4egV/ixxAzHwyHYJg675d0YowwZ5rAE3AR+A0+Cy+gyyInSOMpUxuTZm19mZY2s+SFwEQ+Glz4KlTHEFuPHGs5xnlHAQOgeatHqwpsZu4BOhwp8jJNnykPgyEOa7zwTR3JeBUEBLAvAa9ef2BoGVBVypjTOw5dUjMr5kQx5pXaBV5nDXYmJByoMD58Nzo26Mtw5vMKrgv4Hq8iqgt7wBpdV81X9OQxFVFU4QxrLy3BYSrICZ76jebUC59okMEajSpThFRg6MJIrgI3uqfFf7Wr2X1aJv5e2RWc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7" descr="data:image/png;base64,iVBORw0KGgoAAAANSUhEUgAAAJcAAABICAMAAADMKZexAAAAclBMVEX///8kHCQAAAAPAA8ZDhnx8PFsZ2uQjZASABIgFyD6+vohGSENAA3a2doLAAvBwMHMy8zT0dMzLTMGAAbl5OU5MzksJCxSTVKHhIenpacVBxWzsbNMSEuVk5V2c3Y/Oj9hXGGfnZ9HQUd/fH9ZVFgaFBqCm/81AAAIkElEQVRoge2a65ajKBCAkYBGvCZi1JgYje77v+JyUUAgmenu7Jz9MXVO290i8FEURVEKwFcF01PmuVvexzoI6iUq8Jeb/KGQrJ/CxyWHF2KVZHMMj3ESBEl8hWgo/xwSLdomhjBHrPf4vFcJHeCRMW2SXGFI/wRU1s/PVR9C4tuuuL8cA0uuQf8fM+GyfaTVNTb0YXG1MLaxmM5gaz7zafUVwzk9Ot3uuGboUnGBofFQeLt71sq3pYXIo4sd1/ACi4ENBld6gOfo9CEs8qJPg+v+EouBTZoLsVoH+PiM1dFXXI/NTxRvsILkqPwF5+IV4WJ7mE9yJZfVT+CLb5qVoMfmT1auIKjm/4iLOc4cPtdRD46D2Au821xBVXyaK0FHCGFwG6Z+VUNZ7TFiZC2TBFGbC91+PpMGF4IwXtqu3DmiBZkMOazDsIYH09MdB5srgD+3fc2Fwgw74yzNWURoElrE0c7fQWpz6UXzbdF+IvVZRXjV/R8apcmsNtR4HWyuLyusdzcLzeWJEOhVz9h1NHZyaoAlKba54lopLPs1Ig6hw6X1lXv01Wnri5+7AIMa7kNqx+Qy/O0Jzr8I1rJHihwu/JbLsHpobX5Fru0udLgSFb6d4KF+6zf6FAXvuDz2RXWIcWjtQu3YEkRsLq2wE2RbgFNZCZkh6+OLXMYWBJ3JMKBh6XAlKVFcrO36RRREG+Ef386ja/eTmqurZ28Z1FpNJ4crqCaDK0BH71yWsaz0Vl8ul+4KehZrcdgZmMWVBNjg4kGk69OKfF08Hi5lJR59PbY1lySeNUWDXdBtcQVpZHKxobkqV8vqHRcapzuXiP10U88CPIISVeZiAXBT2PyQYnMlCd1xrW7OlGZr4B1XgHImaZqya1VBtpXoOT5EPi5FIoIimyvIox2XZ+n8HtdOYhbn6L2z6nxc7VY3CaiHK77QPZfTueKqnJPBSy62k2R6rXo3k/tm+H4uqbB3+npsdmI77ff6Kt7uBQBEWl+ZjytBjKT8MBczGc3lj0C1vi5efQVV9J6r/gZXjY15rLzz2G6O9cU8BsmVGly5w6Ue/AJXY8aM+d2ux2VWXPv1qCMNtqt+mutmxkDXwa7HRblFrlzNFTdGFII/zcXWI9FZlNoTGOPzphiuXM2Vljo8urbKGJLrN7lQepBulV1ScU5T/sXje5hFq317vz9Wp5M+RB0nPdnO2H6LCw1lWZRK+OBavXlOdkXmJtS+fYx2XKVxLNBxeBJ8j8vjo3plG3HtFOKzjr8KiytD5knuh1xuPJHpSXZPOJOerApbXIamNdfle/bl4SIq0GFr3xqtjnLW3I/i4trDsaOwD3KBVpmQOlZvMuqTpQxNd1xgcvIen+TKjNbhLtYxc3Vyse65QG2ngT7JtUtPmKea0MBCC/BwOWmzb3P5UpC9mc6By4pePnPzdunjAk97vzy+4fpafM+KH+Z0oMMYdVO05GaXq7ocrtJWmBtPqKK8JFgJITuutDfK8NZGv28dHfL8uFfEdlSyuYxz3C+5kkvN5Xzm18djNrmSMy/Y5DKsfqFxw5edHLZ16nDRw95XKC7cDTKlrsuSJGYirzFiYYCxPybsvhL0NM/LryWOnfzqxgWifa5x4+qrCh3E6n7V5gO/jCc2q3mfJjcjRpcL733Fek4r5LsTnsB4xXV+zRUrLrBc/Y+I1rVTc7lAZypsPYCTDZap7xUXPyO+iQvVsF+aWB6Sd1zEXM2JnHHl19iO+zMukAUvwOBobJoeLlAYClu57un6P5pfcj1/jwtkz9T3DAzNvdzHBUYj3SlzHPPWYTz+VF9sKgfoxAcI7g8jg4/LcK6rvlQ0iYZXXMk7u9+/FwV9UO0WF4KLtacpN2pyGe5vTZ4rR1117/QFXniB2H5nQboHPDAPx10gqqrRiW79XDoiic+iRXVaYXtiDQ8eSSE/5UCY+wrh0+4XkLJtLjFCSb1MnjegAzxK2XGBCLLjzJHniCQX6KRJcA9TTpFH7hNvoJ/u3kJ/DhnTjFJ/3jsrNtkHB8U09eL2NpaugtcDHD7xNvCzQqe5/XOfOfyVv/I/E2L+ElciBRiLlRDreaPWWrY9IuuqJ5j3ILpJ/Yj8Q7sV9edWJp0RkVtLS/mBpmFym0AvwrqIXdtmWVaflYlzKpEfk2CeQyLi3SNZPxWizTgu/NDWywr9MowURM1ya5ZGeqmMPdL0/LXUGI7ri75uGcKQF+PnsoS84yEW/+aiuzoSI+1nPvxJJMBndmU18PoN0yB8PZEen4pa5bLii05vqzZGETzih9A7uxMWmwrLQSiFPITrFifHMCL8RS9zXHQEBLcLAWPxZCPF/4jBdY3cP8UptRNck+QCrRg/Hu+lGJXkukotd7yvlWvdo7J24ArMxm2iQuUtS/nSZZZ5/4Kpvpd3KNt3aSNanMB4ym545VrIJIbdD5rrzrlKQqW+7gUNHS7wLJvNdrInJiI9lp1EZ+OwfapgcAl1bYcXFkJv4Qd7RnLhBxhLUCyEcK5sBlhovw/3XMPtFssTNyseqcNF9Su1LBmbho2T6akRI+lu8mWZ5jpdmlsI6Lb5nynYXtoP/cpFas4FulBwzVFRPDIPV3gioeAqH0UR3h0uoD54YfYFuL76piiadam0ka0vbm9kC5ZYqDquaQb2e9XXU3CBqD2zf5ai7++t4pJWxttjUNLuw67vexa4W1zE4JIlIXuuG9dbjcUlbbGV6U9uM8WwjknZVw+kIma46WfBGxe5MN2VfFjc7kuetBf3I7ayniIdQFMisgIOlzTt4QR4XHN39SWaf3aER5S86jyw66lm3dAnwXRmnJ20OfZXKxrnXquQJz8cLo3wL3c+/2xJSJ+UMT0uzMWFBIfjOIbsCf35BBVDn8RgTxMbybJI+2pVSui0xv5kYrXv64F2GZuZ94KbZplZN/8CGiONWqlJ1m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2949397" y="1117130"/>
            <a:ext cx="5567866" cy="3706184"/>
            <a:chOff x="-122996" y="2246815"/>
            <a:chExt cx="3758972" cy="2502116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736" y="2246815"/>
              <a:ext cx="125299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996" y="2247863"/>
              <a:ext cx="1267732" cy="250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26" y="2246815"/>
              <a:ext cx="1238250" cy="246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0" descr="Great Food 2 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83629"/>
            <a:ext cx="2361027" cy="17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</a:t>
            </a:r>
            <a:r>
              <a:rPr lang="en-US" sz="1100" i="1" dirty="0"/>
              <a:t>Great Food 2 U, </a:t>
            </a:r>
            <a:r>
              <a:rPr lang="en-US" sz="1100" i="1" dirty="0" smtClean="0">
                <a:hlinkClick r:id="rId7"/>
              </a:rPr>
              <a:t>www.greatfood2u.co.uk</a:t>
            </a:r>
            <a:r>
              <a:rPr lang="en-US" sz="1100" i="1" dirty="0" smtClean="0"/>
              <a:t> 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25502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cdn.shopify.com/s/files/1/0519/6814/7656/products/Ingredients2_503x503.png?v=1609690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4" y="1018244"/>
            <a:ext cx="4065858" cy="37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Leon, Love Burger</a:t>
            </a:r>
            <a:r>
              <a:rPr lang="en-US" sz="1100" i="1" dirty="0"/>
              <a:t>, </a:t>
            </a:r>
            <a:r>
              <a:rPr lang="en-US" sz="1100" i="1" dirty="0" smtClean="0">
                <a:hlinkClick r:id="rId3"/>
              </a:rPr>
              <a:t>www.loveburger.co</a:t>
            </a:r>
            <a:r>
              <a:rPr lang="en-US" sz="1100" i="1" dirty="0" smtClean="0"/>
              <a:t> </a:t>
            </a:r>
            <a:endParaRPr lang="en-GB" sz="11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US" dirty="0" smtClean="0"/>
              <a:t>Meal kits: Leon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7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GALVIN LA CHAPELLE, London - East End / East London - Menu, Prices,  Restaurant Reviews &amp; Reservations - Tripadvi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0" y="903351"/>
            <a:ext cx="2450325" cy="37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Galvin La Chapelle — Galvin Restaur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Galvin,</a:t>
            </a:r>
            <a:r>
              <a:rPr lang="en-US" sz="1100" i="1" dirty="0"/>
              <a:t> </a:t>
            </a:r>
            <a:r>
              <a:rPr lang="en-US" sz="1100" i="1" dirty="0" smtClean="0">
                <a:hlinkClick r:id="rId4"/>
              </a:rPr>
              <a:t>www.galvinrestaurants.com/galvin-at-home</a:t>
            </a:r>
            <a:r>
              <a:rPr lang="en-US" sz="1100" i="1" dirty="0" smtClean="0"/>
              <a:t>  and </a:t>
            </a:r>
            <a:r>
              <a:rPr lang="en-US" sz="1100" i="1" dirty="0" smtClean="0">
                <a:hlinkClick r:id="rId5"/>
              </a:rPr>
              <a:t>www.hotdinners.com</a:t>
            </a:r>
            <a:r>
              <a:rPr lang="en-US" sz="1100" i="1" dirty="0" smtClean="0"/>
              <a:t> </a:t>
            </a:r>
            <a:endParaRPr lang="en-GB" sz="1100" i="1" dirty="0"/>
          </a:p>
        </p:txBody>
      </p:sp>
      <p:pic>
        <p:nvPicPr>
          <p:cNvPr id="10242" name="Picture 2" descr="crab lasag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61" y="1308057"/>
            <a:ext cx="4655642" cy="289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US" dirty="0" smtClean="0"/>
              <a:t>Meal kits: Galvin at 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2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data:image/png;base64,iVBORw0KGgoAAAANSUhEUgAAAJcAAACMCAMAAABGUMsTAAABmFBMVEX////72gUjHyDYGZb3xhEAAAD92gD++/0fGxz73AD8/Pz99fr++fz88Pf3yA34+Pjq6uobFhcSCw0JAAAXERP54vD76vTxtdrx+fz4zQD32OvEw8PtntDupNLsmc3yvt7vrtb+9tD1z+b0yONIRUbb29vd8Pie1Ov1ux7//fGbmZrS0tKqqqovKyxubG2Ih4e3trbpjMX++d+04PD+87uGzejN6fX84lv84En73S2Z2+/eAJLbL4pQT086NjhgXl/lcLniYrL85mr964v+7p72z9nfQqjun7f624rhc7HrkdPgUqvvopP1sVqki7rYzFzbi7HQ127ofGDq1zXJ0HnwpTfl1k3ulYbvoGrwo06rvN7ysCXWeb7xuMvC0YXphZnlZ1+gntLHUarphlrskkyIntGWrtmuW66YY7TFJ5uRgcB2j8l2uN6LVbGiNKKVdb3iWG33vFL4xEHhrZjm0o7nvG3opHzkwaLsd03XoLHnvoTJSoTk4o3qrapyfL+xVJzvjjKxa5DXz+LJkcnTk5DYWoHSe2O4WYjqijaFAAAO0ElEQVR4nO1caWPbxhEFDwC8T4AUQYKAeOggRVKUZEsMLYo6ykSlXUeWJR9qlKRyHDtNHduJk7R12jRN27/d3cW1ABaUGi6tD8180AGA4MPM2zcziwUY5lejbLmqIpdURankrhsJbpIsV8VcLidKilqq8NcNR7e4LMex//Ll6vVhwazSFe0bYkpZuh4ouCmqO25xlbDx3ZqiEjdXytc7AKqqx46cM7rv1KSS566YfH30j3Zj3jv50rWx/xISla7JY5I6eX/sesgf7156yJXJv7C+uD43HRzT8peHSbwcOrSFxfWFuZuLkWkRIYte5TtF+fJjIuuLyFXrN6dEpJl6pRhd7tS5RR3Pwvp0gDSLe0sXbnw3PvmAhRsGr+YWp0OkWUW52nHR7sRUacECLJsOkWblS/xgmjIpkusY2W/SiKM4IYzL8xt7e/sba9p/kyK5jkNZX6CAS/WWzPk9H+cD1tvTkHlfwrotcjQELCp7sWZ5H4FCxu0vw01eI9fmLSZCQ79E1WvPng+3LQjMQ8TssJg5GvSqeJH5gLPh8vXmwcZ85XJYdORL9gjNvM9lAFi87D7SlXaoyL2XKG25cfk2SAy76RKrGxRo7yX2GwRYvt6a+/iFRScKKqpa9aDXJgkXBOZw2NwN19ibpXqtcURcYFSKeduBN1wg5qhUOTJZwvfJsHy+fQYviiIEKlFRiVg5Stq83PPCxc3jaX6RMPKohDFaIvZB816wfL5Npmx+xClcyG5QgMVE88TNnmEEDjvIG8wnlg1ErLRw7Xnj8oV/owdywT0Ugblk4xdZTiVt9aYXor7G/Dl7wHLyaCTRKlU9svbyJFi+3vtIWxZt/K6O+oF+l1rLIRLjOO+hXrp9ADXfNhRzwwC0Q1DiUIHF5Ii4DibC8oV/G7NzXhwjWIEuJdZ7xXES7SGu26ItB1ZGGqxAmRLrvXhPTo4WrjvV97DvV3RUgX6VTuPIeOnEZbiCv8NgqQHTeFruYuIkXMuk2gsz7u6HRFhDOn0jNGLXcQku7vToHglWQKWSGpHxJULeXpsoq9zx/fCJUbUpfQvWSKTmLnKdcwmu8+NwQa9aq5i3AkN67iLXhRNxcUenQHXLKPwSDqtffY8eLOKcwyRcgFwwGTyAbs6NcFwBSilIM1LfMQEX17sPf4UfglonboPVl2m6C/Rp7mJlkr/uH0N3hR9VmNjQ5q3RY4rsAia7CeatExq5AK6zj5iuDVb/93TdxVTcnb0nLp1cUPE/ygfsuB7TZBdDrnQ88hDnO/fpuAof22EFdim7i4kRFN8Ll0YuaIVPHLg+pZUZTSMQjNx2cHfvGrDCS/fsUfwDRanXLedWig1SvapLhAYrcWHH9ZTuYETmnvclzwKc98woLhWe3LK5iza7oLnnyUn9kCER0JaCCRuuwGfU2cUQJd9dSHO9c4tcwWDi5BbuLlplqt3yrtuehMbjPKzjCicgrjPcX09n4S44L++UinmXu+7iUQS4gpi7Pp+Nu0AZ5WKYQ/GhomJRtOMKPJ0RLMJsk0PBuKNjK4oJCCxoxrH/jHIGwkxyzsvblYI7PrJF0Ybr+eOZwQKi76C+PXVj7goGHbj6X8xAUk2Llx3UPyC6K1zQo2jhej4LSbXMuSJgjeyuJZe//jhTWKABcRT6WE3RO7ISkAPX7DTCNMeSKkvCzGoQc5ehE/0vZyOpmEW7NrGwmM+dmppqsiuxhPzV/9MsSa9bzq5iGxYunV4Yu/T8+Jx+2UUw0TYozaKCO9ZxcRguVE/06VepRJNsq5qMG5DcqV6nJixchSd9AOvF7JTebhWtm4zw0HFGG8kda7gsTQW4YL36fGaJ0WVSV6xUgYEfFfEgHA4jf93nbCkIGqjv+1+9A9JDi4pytzsUozE+FovGc5Ly8HXBF7bk/ixh0mvp5bsiPSPKZZgl45iObby6c+cVF9Z0NYyJKpKJmRTPDuPFclnSSB8vmx348qav8Orhq4Q2VxJMWLiATHz+DkgPUGG3YWWzBZ/nAMVeP/r6NfgVtsIIaN9/B6TPlUr23rZqtm77nO94c++bN9++KoSXMH+9DHwx6yjyasl1j1803Lf89v7p3v7+/ul3t9+cFUxghVsvZpyvY/kyaQEFL8P1x3MLc2scsK09jut98PVtw2OFH299NltYUtdrMXu1m2MWIlqlD3CB1mPpzQ8PNe4nvn82U+mKl/KeS82W59//8/7BwcY8qCvCR1oxkfjL7ZMCbB7/OlPpkoghhLZ2sNk7vX9yEQyHeyAbcW97WpGTeP3DnQQYjX+bIaqY6rHCanljzwf4dA56sotHPpSJ7m5xevFV+PphofD3GUoX3yUtTQI5+2ALQOE4OHsT5s7uLcFMtLkH51Q1bv0Q/PFT7dBmo1OkDUvqkheaHOiTScYEb/jJk6Uwt3UEPKXr6jcP/oGkK9lh2Sy7QhmWTFzPsbHlKunDiSf3zoLfAEA6rq3Dn9CxDdbv96drKZqwqsR1b/ObRiXYu2/12+Hg2cXFydutRFAj2Jt/ooNTrRDAFRpYuJLN1SlX5lRUwsZla06CO+pZuJaCicTSo3s/v3kN/yq8/lBLQMU0gOXPtJPap1PFTo3tTAeLMKMKnLVlQjELZ7NITSSCJxcfP/j527/cPtS1pe4H/kqzTR3WDptNs6tTwYqRuIX1/dyxFcWwWdMnCoWlk0eP/vWT8YkGy7I1A0kzC5zHTsc19/SgfV4Jm6b3FbAiAkAL/tuavEk2V1ZNICtgEIRaU9HLNacEqLXH4e46ckTRhHXyH685pXYGcm0aWEzJfYfWNs3LGTdbHO5KJL73TosDQLZMYxpYhJUcttsIOOmtvh+gOnn54kuvk6bg2AxNJf5VV/pxzMGdW5P3ZqeRSJx9cuuFw1uR1AqifSQZWRWglNUjySRGsWSx0el0VlMRx4fq2CHQtP2Kq4Y4sLvr1MkuQPeTT/r9Z/Y10M3GNqsJQ7FVQxrrH9RqAzMvNdtgvGaz4Ee7aCBLwg9hSlyvARsUPXDZbyKcc7ikAk8lgo9egqb/K3sNUcxmBF0YGmwawfKn06aeJTuhjF+3jLCjuSjSETKCYCgxPImQTgstbac7jhseg9GXQK66AK1i//lnjtIGZsdQGkFoZzVYoVAo7decUd9GyTOTFVCyymguSdXS9tEB1SW9reF0rxRa3rSg4PcPQBjPLl6i+aTPHzu6n4glDMn2YIC8BcOoOSNVy0DvbXc67ZqQCWV19a1DkBlsdOwAWmY6epSdU89Qvkxl4PS7QKBd5JZ0UP3nX7iaH3TpWpETSaVWkfNSwBCsSAeov1BDtEoW22baXIGhTWO0z4SMkwCLEqrntf2tMOQV50MiEe69fvXg/Ty6s94fPSMsnm3ahAEGFVPVOmsrgJoGoSDcUAu7OBjsrOm/OOmx2eX5+Y2D/f23b0Gv8d3tj9WKyKOVCGP1KempiNUsXuPAeGQt3nTA92XdBWNkB/hL2MFOAt3sx5KqUqoSy0KG/6mSV+W8WcryC++Rp+dRpHaMGgeqfcgqJgaQ3k3XZ1KwAmEx2sOTpLdxeYtL5VIlirUdfCyaU+RySXksYogXbngtBYL0yhq8aYaQqtq+X+i4kngT0ou18CaRm101W1XulhQlr0BTVTWvSBCntSh1YX3Rc/lbEjLDLLe04W7GA+HygxrIUfZA2uP1LXIzqWbjo3HdLNdpD0VE5m7eWLzpPTPShLjMUHUcxcQAlbJCensliX8IHpbesTY1W3B4XjWpLiyurwNPTZ4WQeWWX/+KCNIMh1wiRWPZDhY2pKpYeFfQ2LFBn2hzc3OXFHiaQO3oR6EOhMWuO9nJpo0c5O8YgUsJfnvYbCehYqntNCYMWg1tu+7VGitowEKsIWRFpFbYMA05huf0VoeMzdpoP7AfkVzdyeiJO6sn6kYWiz3jHDtUrIgStS4MEchn93CPFNvZLAKmSwPMqOkadhLE0brzc9NYAyUa/dKTMKgZ0nxAvRNCioFilbJJHqP5zzwJHdtBwqAzto6KQuJwjzQgyzQwqN/ERgeqSIQ2TdoziBmGh4pZu1ziVreG6qpgV3vNf1SnXVAdYNZRkPbCDjkedaQViEONjH04IsgZqvNUWhNreKjtoH0Tcx2WCToZ3MnAf2i4Up0NsjO2Zs++9daO6ZQVLHYIV9q8mhRM2k51mc6SWvlr/LuDxr+BJVUTBLa9CkrX+ioq8o1qtYFEQ6itoF1tFnpyuk7YaalaCGcsyobpVqcBoUXaiHtCazBoZWBTyXZ0v6LxCHsR0Aa0BDgWM9tNqqOxiC7cDBZqMkDPg7gTaWQEvTeCMLLphvnVDVZvm9JgV4jN7BSpooIOAu1q2hqAoCnLwNZRo04T/oe+X2BDbSwdRlZaoNEEvVw6wwq1TpOqokIrNoDhwpNaadcGAyPFgA5oIGSzQmu74ail641ay98a1NorReqgPCwSwYOSrDebddJXRyKpZIRy+H61/w+rjie86kYzBd7XH4/M1Yz58QzxqHrDqR5OOqoq6bekul2r+ZKv9tKUq1pOzgPXRKtwyVi8FFDRhC1/KFfRM9R8VYVTWWIePtLCV+PgwBhTHQFMMbBdGXVzjARAwveeDa/4Ro6rWXVXGZZhX6yOJCY33NWmDaK7Q/lwFIUOyY9FuKigvBtlciORqYyAM0dyhRHBH3IAgO+qDDMCFzUi39L7ZRYbSXwFAohKu+D8Zf2NAbmAyPDjCpMfRqOHcFuuOooDKDwj7zKMBJmkjuHzm+AMYwWcJcfwAZpvC8oHhsNhmefLw3JAAm7SJ4egV/ixxAzHwyHYJg675d0YowwZ5rAE3AR+A0+Cy+gyyInSOMpUxuTZm19mZY2s+SFwEQ+Glz4KlTHEFuPHGs5xnlHAQOgeatHqwpsZu4BOhwp8jJNnykPgyEOa7zwTR3JeBUEBLAvAa9ef2BoGVBVypjTOw5dUjMr5kQx5pXaBV5nDXYmJByoMD58Nzo26Mtw5vMKrgv4Hq8iqgt7wBpdV81X9OQxFVFU4QxrLy3BYSrICZ76jebUC59okMEajSpThFRg6MJIrgI3uqfFf7Wr2X1aJv5e2RWc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7" descr="data:image/png;base64,iVBORw0KGgoAAAANSUhEUgAAAJcAAABICAMAAADMKZexAAAAclBMVEX///8kHCQAAAAPAA8ZDhnx8PFsZ2uQjZASABIgFyD6+vohGSENAA3a2doLAAvBwMHMy8zT0dMzLTMGAAbl5OU5MzksJCxSTVKHhIenpacVBxWzsbNMSEuVk5V2c3Y/Oj9hXGGfnZ9HQUd/fH9ZVFgaFBqCm/81AAAIkElEQVRoge2a65ajKBCAkYBGvCZi1JgYje77v+JyUUAgmenu7Jz9MXVO290i8FEURVEKwFcF01PmuVvexzoI6iUq8Jeb/KGQrJ/CxyWHF2KVZHMMj3ESBEl8hWgo/xwSLdomhjBHrPf4vFcJHeCRMW2SXGFI/wRU1s/PVR9C4tuuuL8cA0uuQf8fM+GyfaTVNTb0YXG1MLaxmM5gaz7zafUVwzk9Ot3uuGboUnGBofFQeLt71sq3pYXIo4sd1/ACi4ENBld6gOfo9CEs8qJPg+v+EouBTZoLsVoH+PiM1dFXXI/NTxRvsILkqPwF5+IV4WJ7mE9yJZfVT+CLb5qVoMfmT1auIKjm/4iLOc4cPtdRD46D2Au821xBVXyaK0FHCGFwG6Z+VUNZ7TFiZC2TBFGbC91+PpMGF4IwXtqu3DmiBZkMOazDsIYH09MdB5srgD+3fc2Fwgw74yzNWURoElrE0c7fQWpz6UXzbdF+IvVZRXjV/R8apcmsNtR4HWyuLyusdzcLzeWJEOhVz9h1NHZyaoAlKba54lopLPs1Ig6hw6X1lXv01Wnri5+7AIMa7kNqx+Qy/O0Jzr8I1rJHihwu/JbLsHpobX5Fru0udLgSFb6d4KF+6zf6FAXvuDz2RXWIcWjtQu3YEkRsLq2wE2RbgFNZCZkh6+OLXMYWBJ3JMKBh6XAlKVFcrO36RRREG+Ef386ja/eTmqurZ28Z1FpNJ4crqCaDK0BH71yWsaz0Vl8ul+4KehZrcdgZmMWVBNjg4kGk69OKfF08Hi5lJR59PbY1lySeNUWDXdBtcQVpZHKxobkqV8vqHRcapzuXiP10U88CPIISVeZiAXBT2PyQYnMlCd1xrW7OlGZr4B1XgHImaZqya1VBtpXoOT5EPi5FIoIimyvIox2XZ+n8HtdOYhbn6L2z6nxc7VY3CaiHK77QPZfTueKqnJPBSy62k2R6rXo3k/tm+H4uqbB3+npsdmI77ff6Kt7uBQBEWl+ZjytBjKT8MBczGc3lj0C1vi5efQVV9J6r/gZXjY15rLzz2G6O9cU8BsmVGly5w6Ue/AJXY8aM+d2ux2VWXPv1qCMNtqt+mutmxkDXwa7HRblFrlzNFTdGFII/zcXWI9FZlNoTGOPzphiuXM2Vljo8urbKGJLrN7lQepBulV1ScU5T/sXje5hFq317vz9Wp5M+RB0nPdnO2H6LCw1lWZRK+OBavXlOdkXmJtS+fYx2XKVxLNBxeBJ8j8vjo3plG3HtFOKzjr8KiytD5knuh1xuPJHpSXZPOJOerApbXIamNdfle/bl4SIq0GFr3xqtjnLW3I/i4trDsaOwD3KBVpmQOlZvMuqTpQxNd1xgcvIen+TKjNbhLtYxc3Vyse65QG2ngT7JtUtPmKea0MBCC/BwOWmzb3P5UpC9mc6By4pePnPzdunjAk97vzy+4fpafM+KH+Z0oMMYdVO05GaXq7ocrtJWmBtPqKK8JFgJITuutDfK8NZGv28dHfL8uFfEdlSyuYxz3C+5kkvN5Xzm18djNrmSMy/Y5DKsfqFxw5edHLZ16nDRw95XKC7cDTKlrsuSJGYirzFiYYCxPybsvhL0NM/LryWOnfzqxgWifa5x4+qrCh3E6n7V5gO/jCc2q3mfJjcjRpcL733Fek4r5LsTnsB4xXV+zRUrLrBc/Y+I1rVTc7lAZypsPYCTDZap7xUXPyO+iQvVsF+aWB6Sd1zEXM2JnHHl19iO+zMukAUvwOBobJoeLlAYClu57un6P5pfcj1/jwtkz9T3DAzNvdzHBUYj3SlzHPPWYTz+VF9sKgfoxAcI7g8jg4/LcK6rvlQ0iYZXXMk7u9+/FwV9UO0WF4KLtacpN2pyGe5vTZ4rR1117/QFXniB2H5nQboHPDAPx10gqqrRiW79XDoiic+iRXVaYXtiDQ8eSSE/5UCY+wrh0+4XkLJtLjFCSb1MnjegAzxK2XGBCLLjzJHniCQX6KRJcA9TTpFH7hNvoJ/u3kJ/DhnTjFJ/3jsrNtkHB8U09eL2NpaugtcDHD7xNvCzQqe5/XOfOfyVv/I/E2L+ElciBRiLlRDreaPWWrY9IuuqJ5j3ILpJ/Yj8Q7sV9edWJp0RkVtLS/mBpmFym0AvwrqIXdtmWVaflYlzKpEfk2CeQyLi3SNZPxWizTgu/NDWywr9MowURM1ya5ZGeqmMPdL0/LXUGI7ri75uGcKQF+PnsoS84yEW/+aiuzoSI+1nPvxJJMBndmU18PoN0yB8PZEen4pa5bLii05vqzZGETzih9A7uxMWmwrLQSiFPITrFifHMCL8RS9zXHQEBLcLAWPxZCPF/4jBdY3cP8UptRNck+QCrRg/Hu+lGJXkukotd7yvlWvdo7J24ArMxm2iQuUtS/nSZZZ5/4Kpvpd3KNt3aSNanMB4ym545VrIJIbdD5rrzrlKQqW+7gUNHS7wLJvNdrInJiI9lp1EZ+OwfapgcAl1bYcXFkJv4Qd7RnLhBxhLUCyEcK5sBlhovw/3XMPtFssTNyseqcNF9Su1LBmbho2T6akRI+lu8mWZ5jpdmlsI6Lb5nynYXtoP/cpFas4FulBwzVFRPDIPV3gioeAqH0UR3h0uoD54YfYFuL76piiadam0ka0vbm9kC5ZYqDquaQb2e9XXU3CBqD2zf5ai7++t4pJWxttjUNLuw67vexa4W1zE4JIlIXuuG9dbjcUlbbGV6U9uM8WwjknZVw+kIma46WfBGxe5MN2VfFjc7kuetBf3I7ayniIdQFMisgIOlzTt4QR4XHN39SWaf3aER5S86jyw66lm3dAnwXRmnJ20OfZXKxrnXquQJz8cLo3wL3c+/2xJSJ+UMT0uzMWFBIfjOIbsCf35BBVDn8RgTxMbybJI+2pVSui0xv5kYrXv64F2GZuZ94KbZplZN/8CGiONWqlJ1m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871589" y="810502"/>
            <a:ext cx="7476273" cy="3830659"/>
            <a:chOff x="5098644" y="-479235"/>
            <a:chExt cx="5666646" cy="2903448"/>
          </a:xfrm>
        </p:grpSpPr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363" y="-479235"/>
              <a:ext cx="2864927" cy="29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644" y="-479234"/>
              <a:ext cx="2756124" cy="290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The Cotswold Guy</a:t>
            </a:r>
            <a:r>
              <a:rPr lang="en-US" sz="1100" i="1" dirty="0"/>
              <a:t>, </a:t>
            </a:r>
            <a:r>
              <a:rPr lang="en-US" sz="1100" i="1" dirty="0" smtClean="0">
                <a:hlinkClick r:id="rId5"/>
              </a:rPr>
              <a:t>www.thecotswoldguy.co.uk/shop/two-key-lemon-mixer-battered-fish-amp-chips-kit</a:t>
            </a:r>
            <a:r>
              <a:rPr lang="en-US" sz="1100" i="1" dirty="0" smtClean="0"/>
              <a:t> </a:t>
            </a:r>
            <a:endParaRPr lang="en-GB" sz="11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US" dirty="0" smtClean="0"/>
              <a:t>Meal kits: The Cotswold Guy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2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ysters Fish &amp; Chips App available Free to download | Camberley Life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4" b="30104"/>
          <a:stretch>
            <a:fillRect/>
          </a:stretch>
        </p:blipFill>
        <p:spPr bwMode="auto">
          <a:xfrm>
            <a:off x="1187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Technology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51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 premise dining </a:t>
            </a:r>
            <a:r>
              <a:rPr lang="en-US" dirty="0" smtClean="0"/>
              <a:t>is growing </a:t>
            </a:r>
            <a:r>
              <a:rPr lang="en-US" dirty="0" smtClean="0"/>
              <a:t>in importance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7181658"/>
              </p:ext>
            </p:extLst>
          </p:nvPr>
        </p:nvGraphicFramePr>
        <p:xfrm>
          <a:off x="366713" y="1038225"/>
          <a:ext cx="4038600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5509684"/>
              </p:ext>
            </p:extLst>
          </p:nvPr>
        </p:nvGraphicFramePr>
        <p:xfrm>
          <a:off x="4716463" y="1038225"/>
          <a:ext cx="4038600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2741" y="45116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+7.7%pts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9195" y="45116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+0.8%pts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7495" y="450811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+1.6%pts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745" y="45116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6"/>
                </a:solidFill>
              </a:rPr>
              <a:t>-10.2%pts</a:t>
            </a:r>
            <a:endParaRPr lang="en-GB" sz="1200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5168" y="450811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+0.5%pts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668" y="45116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6"/>
                </a:solidFill>
              </a:rPr>
              <a:t>-2.9%pts</a:t>
            </a:r>
            <a:endParaRPr lang="en-GB" sz="1200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5164" y="450811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+0.9%pts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8864" y="450811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+1.6%pts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The NPD Group Inc., Jan - Nov 2020, Foodservice in 2020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12301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do </a:t>
            </a:r>
            <a:r>
              <a:rPr lang="en-US" dirty="0"/>
              <a:t>Brits think of Fish and Chips? 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en-US" dirty="0"/>
              <a:t>How much was spent in total foodservice and in Fish and </a:t>
            </a:r>
            <a:r>
              <a:rPr lang="en-US" dirty="0" smtClean="0"/>
              <a:t>Chips shops? </a:t>
            </a:r>
          </a:p>
          <a:p>
            <a:pPr lvl="0"/>
            <a:endParaRPr lang="en-GB" dirty="0"/>
          </a:p>
          <a:p>
            <a:pPr lvl="0"/>
            <a:r>
              <a:rPr lang="en-US" dirty="0"/>
              <a:t>What types of innovation was seen in foodservice </a:t>
            </a:r>
            <a:r>
              <a:rPr lang="en-US" dirty="0" smtClean="0"/>
              <a:t>2020</a:t>
            </a:r>
            <a:r>
              <a:rPr lang="en-US" dirty="0"/>
              <a:t>? 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opportunities as we enter 2021?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and, your invited….</a:t>
            </a:r>
            <a:endParaRPr lang="en-US" b="1" i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86924" y="237879"/>
            <a:ext cx="7868372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 questions</a:t>
            </a:r>
            <a:endParaRPr lang="en-GB" b="1" dirty="0"/>
          </a:p>
        </p:txBody>
      </p:sp>
      <p:pic>
        <p:nvPicPr>
          <p:cNvPr id="7" name="Picture 2" descr="drawn-question-mark-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1921"/>
          <a:stretch/>
        </p:blipFill>
        <p:spPr bwMode="auto">
          <a:xfrm>
            <a:off x="331996" y="116959"/>
            <a:ext cx="554928" cy="8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2" descr="Baked Spicy Garlic Potato Wedges | Roti n R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5"/>
          <a:stretch/>
        </p:blipFill>
        <p:spPr bwMode="auto">
          <a:xfrm>
            <a:off x="7456896" y="2974486"/>
            <a:ext cx="1333500" cy="11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Buffalo Chicken Burger with Blue Cheese Ranch Reci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/>
          <a:stretch/>
        </p:blipFill>
        <p:spPr bwMode="auto">
          <a:xfrm>
            <a:off x="5723346" y="2996663"/>
            <a:ext cx="1339891" cy="11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Are these the best fish &amp; chip shops in the UK? | delicious. magaz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4"/>
          <a:stretch/>
        </p:blipFill>
        <p:spPr bwMode="auto">
          <a:xfrm>
            <a:off x="3908030" y="2980897"/>
            <a:ext cx="1333500" cy="12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ow to reheat your leftover takeaway curry - and avoid being posioned -  Mirror Onl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1" r="9863"/>
          <a:stretch/>
        </p:blipFill>
        <p:spPr bwMode="auto">
          <a:xfrm>
            <a:off x="2076450" y="2996664"/>
            <a:ext cx="1333500" cy="11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Pieminister on Twitter: &quot;Stuck at home with pie cravings? We've got your  back. Get hot pie &amp; mash delivered straight to your door 😋  https://t.co/5NEX8dW4UD #piesathome #goodtimeswithpie #piesalldayeveryday  #takeaway #piefix https://t.co/FtvFAkUR3P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420" y="2982092"/>
            <a:ext cx="1326325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Image result for burger takeaway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96" y="1129915"/>
            <a:ext cx="1194354" cy="119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chinese takeawa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4546" y="1142182"/>
            <a:ext cx="1346984" cy="12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chip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524" y1="77193" x2="46429" y2="96491"/>
                        <a14:foregroundMark x1="7738" y1="76316" x2="19048" y2="99123"/>
                        <a14:foregroundMark x1="61310" y1="90351" x2="83333" y2="78070"/>
                        <a14:foregroundMark x1="72619" y1="92105" x2="61905" y2="98246"/>
                        <a14:foregroundMark x1="99405" y1="59649" x2="85119" y2="78070"/>
                        <a14:foregroundMark x1="81548" y1="43860" x2="99405" y2="62281"/>
                        <a14:foregroundMark x1="98810" y1="41228" x2="83929" y2="11404"/>
                        <a14:foregroundMark x1="97024" y1="28947" x2="93452" y2="14912"/>
                        <a14:foregroundMark x1="0" y1="54386" x2="1190" y2="57018"/>
                        <a14:backgroundMark x1="26786" y1="10526" x2="0" y2="15789"/>
                        <a14:backgroundMark x1="14881" y1="20175" x2="595" y2="33333"/>
                        <a14:backgroundMark x1="98214" y1="6140" x2="91071" y2="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r="10117"/>
          <a:stretch/>
        </p:blipFill>
        <p:spPr bwMode="auto">
          <a:xfrm>
            <a:off x="2076450" y="1133199"/>
            <a:ext cx="1333500" cy="11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pizza in box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" y="1123948"/>
            <a:ext cx="1338846" cy="13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 premise </a:t>
            </a:r>
            <a:r>
              <a:rPr lang="en-US" dirty="0" smtClean="0"/>
              <a:t>dining: t</a:t>
            </a:r>
            <a:r>
              <a:rPr lang="en-GB" dirty="0" smtClean="0"/>
              <a:t>op delivery food items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The NPD Group Inc., Jan - Nov 2020, Foodservice in 2020</a:t>
            </a:r>
            <a:endParaRPr lang="en-GB" sz="1100" i="1" dirty="0"/>
          </a:p>
        </p:txBody>
      </p:sp>
      <p:sp>
        <p:nvSpPr>
          <p:cNvPr id="29" name="Rectangle 28"/>
          <p:cNvSpPr/>
          <p:nvPr/>
        </p:nvSpPr>
        <p:spPr>
          <a:xfrm>
            <a:off x="342900" y="1123949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076450" y="1123949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076450" y="2236877"/>
            <a:ext cx="1333500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Chips 18% </a:t>
            </a:r>
            <a:r>
              <a:rPr lang="en-US" sz="1200" b="1" dirty="0" smtClean="0">
                <a:solidFill>
                  <a:srgbClr val="00B050"/>
                </a:solidFill>
              </a:rPr>
              <a:t>+2.6%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94546" y="1123949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23346" y="1123949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456896" y="1123949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48246" y="2236877"/>
            <a:ext cx="1328154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Pizza 26% </a:t>
            </a:r>
            <a:r>
              <a:rPr lang="en-US" sz="1200" b="1" dirty="0" smtClean="0">
                <a:solidFill>
                  <a:srgbClr val="00B050"/>
                </a:solidFill>
              </a:rPr>
              <a:t>+0.9%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94546" y="2236877"/>
            <a:ext cx="1333500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Chinese 14% </a:t>
            </a:r>
            <a:r>
              <a:rPr lang="en-US" sz="1200" b="1" dirty="0" smtClean="0">
                <a:solidFill>
                  <a:srgbClr val="00B050"/>
                </a:solidFill>
              </a:rPr>
              <a:t>+2.0%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23346" y="2236877"/>
            <a:ext cx="1333500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Beef 14% </a:t>
            </a:r>
            <a:r>
              <a:rPr lang="en-US" sz="1200" b="1" dirty="0" smtClean="0">
                <a:solidFill>
                  <a:srgbClr val="00B050"/>
                </a:solidFill>
              </a:rPr>
              <a:t>+2.3%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56896" y="2236877"/>
            <a:ext cx="1333500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Sandwich 8.4% </a:t>
            </a:r>
            <a:r>
              <a:rPr lang="en-US" sz="1200" b="1" dirty="0" smtClean="0">
                <a:solidFill>
                  <a:srgbClr val="FF0000"/>
                </a:solidFill>
              </a:rPr>
              <a:t>-2.3%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2900" y="2963772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076450" y="2963772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076450" y="4095750"/>
            <a:ext cx="1333500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Indian 6.6% </a:t>
            </a:r>
            <a:r>
              <a:rPr lang="en-US" sz="1200" b="1" dirty="0" smtClean="0">
                <a:solidFill>
                  <a:srgbClr val="00B050"/>
                </a:solidFill>
              </a:rPr>
              <a:t>+0.2%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94546" y="2963772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723346" y="2963772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456896" y="2963772"/>
            <a:ext cx="1333500" cy="1514475"/>
          </a:xfrm>
          <a:prstGeom prst="rect">
            <a:avLst/>
          </a:prstGeom>
          <a:noFill/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48246" y="4095750"/>
            <a:ext cx="1328154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Bakery 7%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-0.3%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94546" y="4095750"/>
            <a:ext cx="1333500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Fish 5%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-1.6%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23346" y="4095750"/>
            <a:ext cx="1333500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Chicken 5% </a:t>
            </a:r>
            <a:r>
              <a:rPr lang="en-US" sz="1200" b="1" dirty="0" smtClean="0">
                <a:solidFill>
                  <a:srgbClr val="00B050"/>
                </a:solidFill>
              </a:rPr>
              <a:t>+1.1%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456896" y="4095750"/>
            <a:ext cx="1333500" cy="496797"/>
          </a:xfrm>
          <a:prstGeom prst="rect">
            <a:avLst/>
          </a:prstGeom>
          <a:solidFill>
            <a:schemeClr val="bg1"/>
          </a:solidFill>
          <a:ln>
            <a:solidFill>
              <a:srgbClr val="5458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Wedges 3% </a:t>
            </a:r>
            <a:r>
              <a:rPr lang="en-US" sz="1200" b="1" dirty="0" smtClean="0">
                <a:solidFill>
                  <a:srgbClr val="00B050"/>
                </a:solidFill>
              </a:rPr>
              <a:t>+0.6%</a:t>
            </a:r>
            <a:endParaRPr lang="en-GB" sz="1200" b="1" dirty="0">
              <a:solidFill>
                <a:srgbClr val="00B050"/>
              </a:solidFill>
            </a:endParaRPr>
          </a:p>
        </p:txBody>
      </p:sp>
      <p:pic>
        <p:nvPicPr>
          <p:cNvPr id="61" name="Picture 2" descr="Subway Launches New Club Sandwich Lineup | QSR magaz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32" y="1291205"/>
            <a:ext cx="1199864" cy="6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886924" y="237879"/>
            <a:ext cx="7868372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What are the opportunities as we enter 2021? </a:t>
            </a:r>
            <a:endParaRPr lang="en-US" sz="2400" dirty="0" smtClean="0"/>
          </a:p>
          <a:p>
            <a:r>
              <a:rPr lang="en-US" sz="2400" b="1" dirty="0" smtClean="0"/>
              <a:t>Delivery</a:t>
            </a:r>
            <a:r>
              <a:rPr lang="en-US" sz="2400" b="1" dirty="0"/>
              <a:t>, technology and…</a:t>
            </a:r>
            <a:endParaRPr lang="en-GB" sz="2400" b="1" dirty="0"/>
          </a:p>
        </p:txBody>
      </p:sp>
      <p:pic>
        <p:nvPicPr>
          <p:cNvPr id="11" name="Picture 2" descr="drawn-question-mark-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1921"/>
          <a:stretch/>
        </p:blipFill>
        <p:spPr bwMode="auto">
          <a:xfrm>
            <a:off x="331996" y="116959"/>
            <a:ext cx="554928" cy="8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isters C's (@MisterCsSelby) | Twit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12500" r="16526" b="12500"/>
          <a:stretch/>
        </p:blipFill>
        <p:spPr bwMode="auto">
          <a:xfrm>
            <a:off x="367295" y="1054067"/>
            <a:ext cx="4038601" cy="37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ysters Fish &amp; Chips App available Free to download | Camberley Lif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30104" r="14328" b="30104"/>
          <a:stretch/>
        </p:blipFill>
        <p:spPr bwMode="auto">
          <a:xfrm>
            <a:off x="4716696" y="1054068"/>
            <a:ext cx="4038600" cy="37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95" y="4091396"/>
            <a:ext cx="4038600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Delivery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695" y="4091396"/>
            <a:ext cx="4038600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Technology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ortion Of Fish and Chips transparent PNG - Stic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47" y="2088747"/>
            <a:ext cx="4915910" cy="21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ownload Beer Bottle Png Image HQ PNG Image | FreePNG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599"/>
            <a:ext cx="2100326" cy="30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Strawberry Eton Mess Recipe | Bon Appét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2" y="1693484"/>
            <a:ext cx="2065810" cy="28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ownload Fish And Chips Menu - Mushy Peas PNG Image with No Background -  PNGkey.co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01" y="3033638"/>
            <a:ext cx="2634922" cy="13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</a:t>
            </a:r>
            <a:r>
              <a:rPr lang="en-US" sz="1100" i="1" dirty="0" smtClean="0">
                <a:hlinkClick r:id="rId6"/>
              </a:rPr>
              <a:t>Kantar</a:t>
            </a:r>
            <a:r>
              <a:rPr lang="en-US" sz="1100" i="1" dirty="0">
                <a:hlinkClick r:id="rId6"/>
              </a:rPr>
              <a:t>, November 2020, </a:t>
            </a:r>
            <a:r>
              <a:rPr lang="en-US" sz="1100" i="1" dirty="0" smtClean="0">
                <a:hlinkClick r:id="rId6"/>
              </a:rPr>
              <a:t>Lockdown is eating away food takeaway and restaurant industry</a:t>
            </a:r>
            <a:endParaRPr lang="en-GB" sz="1100" i="1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86924" y="237879"/>
            <a:ext cx="7868372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What are the opportunities as we enter 2021? </a:t>
            </a:r>
            <a:endParaRPr lang="en-US" sz="2400" dirty="0" smtClean="0"/>
          </a:p>
          <a:p>
            <a:r>
              <a:rPr lang="en-US" sz="2400" b="1" dirty="0" smtClean="0"/>
              <a:t>Meal deals!</a:t>
            </a:r>
            <a:endParaRPr lang="en-GB" sz="2400" b="1" dirty="0"/>
          </a:p>
        </p:txBody>
      </p:sp>
      <p:pic>
        <p:nvPicPr>
          <p:cNvPr id="14" name="Picture 2" descr="drawn-question-mark-1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1921"/>
          <a:stretch/>
        </p:blipFill>
        <p:spPr bwMode="auto">
          <a:xfrm>
            <a:off x="331996" y="116959"/>
            <a:ext cx="554928" cy="8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25d2506sfb94s.cloudfront.net/cumulus_uploads/inlineimage/2019-06-11/British%20cuisine%20(sweet)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7" b="6129"/>
          <a:stretch/>
        </p:blipFill>
        <p:spPr bwMode="auto">
          <a:xfrm>
            <a:off x="1712142" y="98133"/>
            <a:ext cx="5698308" cy="46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</a:t>
            </a:r>
            <a:r>
              <a:rPr lang="en-US" sz="1100" i="1" u="sng" dirty="0">
                <a:hlinkClick r:id="rId4"/>
              </a:rPr>
              <a:t>YouGov Reports, 2019, Classic British Cuisine </a:t>
            </a:r>
            <a:r>
              <a:rPr lang="en-US" sz="1100" i="1" u="sng" dirty="0" smtClean="0">
                <a:hlinkClick r:id="rId4"/>
              </a:rPr>
              <a:t>Ranked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708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25d2506sfb94s.cloudfront.net/cumulus_uploads/inlineimage/2019-06-11/British%20cuisine%20(savoury)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2" b="4587"/>
          <a:stretch/>
        </p:blipFill>
        <p:spPr bwMode="auto">
          <a:xfrm>
            <a:off x="1850163" y="290296"/>
            <a:ext cx="5422265" cy="44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4414053" y="240586"/>
            <a:ext cx="294483" cy="275834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</a:t>
            </a:r>
            <a:r>
              <a:rPr lang="en-US" sz="1100" i="1" u="sng" dirty="0">
                <a:hlinkClick r:id="rId3"/>
              </a:rPr>
              <a:t>YouGov Reports, 2019, Classic British Cuisine </a:t>
            </a:r>
            <a:r>
              <a:rPr lang="en-US" sz="1100" i="1" u="sng" dirty="0" smtClean="0">
                <a:hlinkClick r:id="rId3"/>
              </a:rPr>
              <a:t>Ranked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827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Aweres Township: You're Invited! | myAlgoma.c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b="176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 of the Nation Webinar (TBC)</a:t>
            </a:r>
          </a:p>
          <a:p>
            <a:endParaRPr lang="en-US" dirty="0"/>
          </a:p>
          <a:p>
            <a:r>
              <a:rPr lang="en-US" dirty="0"/>
              <a:t>Newsletter subscription</a:t>
            </a:r>
          </a:p>
          <a:p>
            <a:endParaRPr lang="en-US" dirty="0"/>
          </a:p>
          <a:p>
            <a:r>
              <a:rPr lang="en-US" dirty="0"/>
              <a:t>Market Insight Portal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ounded Rectangle 1">
            <a:hlinkClick r:id="rId3"/>
          </p:cNvPr>
          <p:cNvSpPr/>
          <p:nvPr/>
        </p:nvSpPr>
        <p:spPr>
          <a:xfrm>
            <a:off x="220717" y="4367048"/>
            <a:ext cx="2222938" cy="59909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CLICK HERE</a:t>
            </a:r>
            <a:endParaRPr lang="en-GB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3" y="1646312"/>
            <a:ext cx="8387999" cy="2447223"/>
          </a:xfrm>
        </p:spPr>
        <p:txBody>
          <a:bodyPr>
            <a:noAutofit/>
          </a:bodyPr>
          <a:lstStyle/>
          <a:p>
            <a:r>
              <a:rPr lang="en-US" sz="1200" dirty="0"/>
              <a:t>For further details please contact: </a:t>
            </a:r>
          </a:p>
          <a:p>
            <a:endParaRPr lang="en-US" sz="1200" dirty="0"/>
          </a:p>
          <a:p>
            <a:r>
              <a:rPr lang="en-US" sz="1200" b="1" dirty="0" smtClean="0"/>
              <a:t>Suzi </a:t>
            </a:r>
            <a:r>
              <a:rPr lang="en-US" sz="1200" b="1" dirty="0"/>
              <a:t>Pegg-Darlison	</a:t>
            </a:r>
          </a:p>
          <a:p>
            <a:r>
              <a:rPr lang="en-US" sz="1200" dirty="0"/>
              <a:t>Market Insight Analyst</a:t>
            </a:r>
          </a:p>
          <a:p>
            <a:r>
              <a:rPr lang="en-US" sz="1200" dirty="0" smtClean="0"/>
              <a:t>suzanne.pegg@seafish.co.uk</a:t>
            </a:r>
            <a:endParaRPr lang="en-US" sz="1200" dirty="0"/>
          </a:p>
          <a:p>
            <a:r>
              <a:rPr lang="en-GB" sz="1200" dirty="0"/>
              <a:t>+44 (0) 1472 252358 / 07944 </a:t>
            </a:r>
            <a:r>
              <a:rPr lang="en-GB" sz="1200" dirty="0" smtClean="0"/>
              <a:t>682697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8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6924" y="237879"/>
            <a:ext cx="7868372" cy="647999"/>
          </a:xfrm>
        </p:spPr>
        <p:txBody>
          <a:bodyPr>
            <a:noAutofit/>
          </a:bodyPr>
          <a:lstStyle/>
          <a:p>
            <a:r>
              <a:rPr lang="en-US" sz="2400" dirty="0"/>
              <a:t>What do Brits think of Fish and Chips?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They like it! </a:t>
            </a:r>
            <a:r>
              <a:rPr lang="en-US" sz="2400" b="1" dirty="0"/>
              <a:t>Its </a:t>
            </a:r>
            <a:r>
              <a:rPr lang="en-US" sz="2400" b="1" dirty="0" err="1" smtClean="0"/>
              <a:t>appetising</a:t>
            </a:r>
            <a:r>
              <a:rPr lang="en-US" sz="2400" b="1" dirty="0" smtClean="0"/>
              <a:t> and satisfying.</a:t>
            </a:r>
            <a:endParaRPr lang="en-GB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</a:t>
            </a:r>
            <a:r>
              <a:rPr lang="en-US" sz="1100" i="1" dirty="0" smtClean="0">
                <a:hlinkClick r:id="rId3"/>
              </a:rPr>
              <a:t>YouGov Ratings, 2020, Dish Fish and Chips</a:t>
            </a:r>
            <a:r>
              <a:rPr lang="en-US" sz="1100" i="1" dirty="0" smtClean="0"/>
              <a:t> </a:t>
            </a:r>
            <a:endParaRPr lang="en-GB" sz="1100" i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6677346" y="2890858"/>
            <a:ext cx="2097000" cy="1739790"/>
            <a:chOff x="9591996" y="2647194"/>
            <a:chExt cx="2097000" cy="1739790"/>
          </a:xfrm>
        </p:grpSpPr>
        <p:sp>
          <p:nvSpPr>
            <p:cNvPr id="44" name="Rounded Rectangle 43"/>
            <p:cNvSpPr/>
            <p:nvPr/>
          </p:nvSpPr>
          <p:spPr>
            <a:xfrm>
              <a:off x="9591996" y="2990696"/>
              <a:ext cx="2097000" cy="1396288"/>
            </a:xfrm>
            <a:prstGeom prst="roundRect">
              <a:avLst/>
            </a:prstGeom>
            <a:solidFill>
              <a:srgbClr val="7030A0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0111624" y="2647194"/>
              <a:ext cx="1057743" cy="7686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7030A0"/>
                  </a:solidFill>
                </a:rPr>
                <a:t>87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%</a:t>
              </a:r>
              <a:endParaRPr lang="en-GB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591996" y="3456185"/>
              <a:ext cx="209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Men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positive opinion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77346" y="1026961"/>
            <a:ext cx="2097000" cy="1739790"/>
            <a:chOff x="9591996" y="2647194"/>
            <a:chExt cx="2097000" cy="1739790"/>
          </a:xfrm>
        </p:grpSpPr>
        <p:sp>
          <p:nvSpPr>
            <p:cNvPr id="60" name="Rounded Rectangle 59"/>
            <p:cNvSpPr/>
            <p:nvPr/>
          </p:nvSpPr>
          <p:spPr>
            <a:xfrm>
              <a:off x="9591996" y="2990696"/>
              <a:ext cx="2097000" cy="1396288"/>
            </a:xfrm>
            <a:prstGeom prst="roundRect">
              <a:avLst/>
            </a:prstGeom>
            <a:solidFill>
              <a:srgbClr val="FFC000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0111624" y="2647194"/>
              <a:ext cx="1057743" cy="7686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</a:rPr>
                <a:t>99</a:t>
              </a:r>
              <a:r>
                <a:rPr lang="en-US" sz="1400" b="1" dirty="0" smtClean="0">
                  <a:solidFill>
                    <a:srgbClr val="FFC000"/>
                  </a:solidFill>
                </a:rPr>
                <a:t>%</a:t>
              </a:r>
              <a:endParaRPr lang="en-GB" sz="1200" b="1" dirty="0">
                <a:solidFill>
                  <a:srgbClr val="FFC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591996" y="3551435"/>
              <a:ext cx="209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Have </a:t>
              </a:r>
              <a:r>
                <a:rPr lang="en-US" b="1" dirty="0" smtClean="0">
                  <a:solidFill>
                    <a:schemeClr val="bg1"/>
                  </a:solidFill>
                </a:rPr>
                <a:t>heard </a:t>
              </a:r>
              <a:r>
                <a:rPr lang="en-US" dirty="0" smtClean="0">
                  <a:solidFill>
                    <a:schemeClr val="bg1"/>
                  </a:solidFill>
                </a:rPr>
                <a:t>of it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67296" y="2890858"/>
            <a:ext cx="2097000" cy="1739790"/>
            <a:chOff x="9591996" y="2647194"/>
            <a:chExt cx="2097000" cy="1739790"/>
          </a:xfrm>
        </p:grpSpPr>
        <p:sp>
          <p:nvSpPr>
            <p:cNvPr id="64" name="Rounded Rectangle 63"/>
            <p:cNvSpPr/>
            <p:nvPr/>
          </p:nvSpPr>
          <p:spPr>
            <a:xfrm>
              <a:off x="9591996" y="2990696"/>
              <a:ext cx="2097000" cy="1396288"/>
            </a:xfrm>
            <a:prstGeom prst="roundRect">
              <a:avLst/>
            </a:prstGeom>
            <a:solidFill>
              <a:srgbClr val="C00000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0111624" y="2647194"/>
              <a:ext cx="1057743" cy="7686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</a:rPr>
                <a:t>86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%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591996" y="3456185"/>
              <a:ext cx="209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Positive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opinion rating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7296" y="1026961"/>
            <a:ext cx="2097000" cy="1739790"/>
            <a:chOff x="9591996" y="2647194"/>
            <a:chExt cx="2097000" cy="1739790"/>
          </a:xfrm>
        </p:grpSpPr>
        <p:sp>
          <p:nvSpPr>
            <p:cNvPr id="68" name="Rounded Rectangle 67"/>
            <p:cNvSpPr/>
            <p:nvPr/>
          </p:nvSpPr>
          <p:spPr>
            <a:xfrm>
              <a:off x="9591996" y="2990696"/>
              <a:ext cx="2097000" cy="1396288"/>
            </a:xfrm>
            <a:prstGeom prst="roundRect">
              <a:avLst/>
            </a:prstGeom>
            <a:solidFill>
              <a:schemeClr val="tx2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0111624" y="2647194"/>
              <a:ext cx="1057743" cy="7686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2</a:t>
              </a:r>
              <a:r>
                <a:rPr lang="en-US" sz="2800" b="1" baseline="30000" dirty="0" smtClean="0">
                  <a:solidFill>
                    <a:schemeClr val="tx2"/>
                  </a:solidFill>
                </a:rPr>
                <a:t>nd</a:t>
              </a:r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591996" y="3456185"/>
              <a:ext cx="209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Most</a:t>
              </a:r>
              <a:r>
                <a:rPr lang="en-US" b="1" dirty="0" smtClean="0">
                  <a:solidFill>
                    <a:schemeClr val="bg1"/>
                  </a:solidFill>
                </a:rPr>
                <a:t> popular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British dish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515046" y="2890858"/>
            <a:ext cx="2097000" cy="1739790"/>
            <a:chOff x="9591996" y="2647194"/>
            <a:chExt cx="2097000" cy="1739790"/>
          </a:xfrm>
        </p:grpSpPr>
        <p:sp>
          <p:nvSpPr>
            <p:cNvPr id="81" name="Rounded Rectangle 80"/>
            <p:cNvSpPr/>
            <p:nvPr/>
          </p:nvSpPr>
          <p:spPr>
            <a:xfrm>
              <a:off x="9591996" y="2990696"/>
              <a:ext cx="2097000" cy="1396288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0111624" y="2647194"/>
              <a:ext cx="1057743" cy="7686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90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%</a:t>
              </a:r>
              <a:endParaRPr lang="en-GB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591996" y="3456185"/>
              <a:ext cx="209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Baby Boomers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positive opinion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515046" y="1026961"/>
            <a:ext cx="2097000" cy="1739790"/>
            <a:chOff x="9591996" y="2647194"/>
            <a:chExt cx="2097000" cy="1739790"/>
          </a:xfrm>
        </p:grpSpPr>
        <p:sp>
          <p:nvSpPr>
            <p:cNvPr id="85" name="Rounded Rectangle 84"/>
            <p:cNvSpPr/>
            <p:nvPr/>
          </p:nvSpPr>
          <p:spPr>
            <a:xfrm>
              <a:off x="9591996" y="2990696"/>
              <a:ext cx="2097000" cy="1396288"/>
            </a:xfrm>
            <a:prstGeom prst="roundRect">
              <a:avLst/>
            </a:prstGeom>
            <a:solidFill>
              <a:srgbClr val="92D050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0111624" y="2647194"/>
              <a:ext cx="1057743" cy="7686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2D050"/>
                  </a:solidFill>
                </a:rPr>
                <a:t>4</a:t>
              </a:r>
              <a:r>
                <a:rPr lang="en-US" sz="2800" b="1" baseline="30000" dirty="0" smtClean="0">
                  <a:solidFill>
                    <a:srgbClr val="92D050"/>
                  </a:solidFill>
                </a:rPr>
                <a:t>th</a:t>
              </a:r>
              <a:endParaRPr lang="en-GB" sz="1200" b="1" dirty="0">
                <a:solidFill>
                  <a:srgbClr val="92D05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91996" y="3456185"/>
              <a:ext cx="209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Most </a:t>
              </a:r>
              <a:r>
                <a:rPr lang="en-US" b="1" dirty="0" smtClean="0">
                  <a:solidFill>
                    <a:schemeClr val="bg1"/>
                  </a:solidFill>
                </a:rPr>
                <a:t>famous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British dish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drawn-question-mark-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1921"/>
          <a:stretch/>
        </p:blipFill>
        <p:spPr bwMode="auto">
          <a:xfrm>
            <a:off x="331996" y="116959"/>
            <a:ext cx="554928" cy="8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86924" y="237879"/>
            <a:ext cx="7868372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much was spent in </a:t>
            </a:r>
            <a:r>
              <a:rPr lang="en-US" sz="2400" dirty="0" smtClean="0"/>
              <a:t>total foodservice </a:t>
            </a:r>
            <a:r>
              <a:rPr lang="en-US" sz="2400" dirty="0"/>
              <a:t>in 2020? </a:t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36</a:t>
            </a:r>
            <a:r>
              <a:rPr lang="en-US" sz="2400" b="1" dirty="0">
                <a:solidFill>
                  <a:srgbClr val="FF0000"/>
                </a:solidFill>
              </a:rPr>
              <a:t>% </a:t>
            </a:r>
            <a:r>
              <a:rPr lang="en-US" sz="2400" b="1" dirty="0"/>
              <a:t>less than 2019*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The NPD Group Inc., *Jan - Nov 2020, Foodservice in 2020</a:t>
            </a:r>
            <a:endParaRPr lang="en-GB" sz="1100" i="1" dirty="0"/>
          </a:p>
        </p:txBody>
      </p:sp>
      <p:graphicFrame>
        <p:nvGraphicFramePr>
          <p:cNvPr id="14" name="Char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667772"/>
              </p:ext>
            </p:extLst>
          </p:nvPr>
        </p:nvGraphicFramePr>
        <p:xfrm>
          <a:off x="323528" y="864793"/>
          <a:ext cx="6032005" cy="357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val 14"/>
          <p:cNvSpPr/>
          <p:nvPr/>
        </p:nvSpPr>
        <p:spPr>
          <a:xfrm>
            <a:off x="6543675" y="914400"/>
            <a:ext cx="1771650" cy="1695450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dirty="0"/>
              <a:t>£19bn</a:t>
            </a:r>
          </a:p>
          <a:p>
            <a:pPr algn="ctr"/>
            <a:r>
              <a:rPr lang="en-GB" sz="1600" b="1" dirty="0"/>
              <a:t>Less spend vs. last </a:t>
            </a:r>
            <a:r>
              <a:rPr lang="en-GB" sz="1600" b="1" dirty="0" smtClean="0"/>
              <a:t>year</a:t>
            </a:r>
            <a:endParaRPr lang="en-GB" sz="1600" b="1" dirty="0"/>
          </a:p>
        </p:txBody>
      </p:sp>
      <p:sp>
        <p:nvSpPr>
          <p:cNvPr id="16" name="Oval 15"/>
          <p:cNvSpPr/>
          <p:nvPr/>
        </p:nvSpPr>
        <p:spPr>
          <a:xfrm>
            <a:off x="6543675" y="2762250"/>
            <a:ext cx="1771650" cy="1695450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dirty="0"/>
              <a:t>4.5bn</a:t>
            </a:r>
          </a:p>
          <a:p>
            <a:pPr algn="ctr"/>
            <a:r>
              <a:rPr lang="en-GB" sz="1600" b="1" dirty="0"/>
              <a:t>Fewer visits vs. last </a:t>
            </a:r>
            <a:r>
              <a:rPr lang="en-GB" sz="1600" b="1" dirty="0" smtClean="0"/>
              <a:t>year</a:t>
            </a:r>
            <a:endParaRPr lang="en-GB" sz="1600" b="1" dirty="0"/>
          </a:p>
        </p:txBody>
      </p:sp>
      <p:pic>
        <p:nvPicPr>
          <p:cNvPr id="8" name="Picture 2" descr="drawn-question-mark-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1921"/>
          <a:stretch/>
        </p:blipFill>
        <p:spPr bwMode="auto">
          <a:xfrm>
            <a:off x="331996" y="116959"/>
            <a:ext cx="554928" cy="8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The NPD Group Inc., *Jan - Nov 2020, Foodservice in 2020</a:t>
            </a:r>
            <a:endParaRPr lang="en-GB" sz="1100" i="1" dirty="0"/>
          </a:p>
        </p:txBody>
      </p:sp>
      <p:graphicFrame>
        <p:nvGraphicFramePr>
          <p:cNvPr id="8" name="Char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383914"/>
              </p:ext>
            </p:extLst>
          </p:nvPr>
        </p:nvGraphicFramePr>
        <p:xfrm>
          <a:off x="323528" y="864793"/>
          <a:ext cx="6032005" cy="357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>
            <a:off x="6543675" y="914400"/>
            <a:ext cx="1771650" cy="1695450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dirty="0" smtClean="0"/>
              <a:t>£238m</a:t>
            </a:r>
            <a:endParaRPr lang="en-GB" sz="2400" b="1" dirty="0"/>
          </a:p>
          <a:p>
            <a:pPr algn="ctr"/>
            <a:r>
              <a:rPr lang="en-GB" sz="1600" b="1" dirty="0"/>
              <a:t>Less spend vs. last </a:t>
            </a:r>
            <a:r>
              <a:rPr lang="en-GB" sz="1600" b="1" dirty="0" smtClean="0"/>
              <a:t>year</a:t>
            </a:r>
            <a:endParaRPr lang="en-GB" sz="1600" b="1" dirty="0"/>
          </a:p>
        </p:txBody>
      </p:sp>
      <p:sp>
        <p:nvSpPr>
          <p:cNvPr id="13" name="Oval 12"/>
          <p:cNvSpPr/>
          <p:nvPr/>
        </p:nvSpPr>
        <p:spPr>
          <a:xfrm>
            <a:off x="6543675" y="2762250"/>
            <a:ext cx="1771650" cy="169545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dirty="0" smtClean="0"/>
              <a:t>78m</a:t>
            </a:r>
            <a:endParaRPr lang="en-GB" sz="2400" b="1" dirty="0"/>
          </a:p>
          <a:p>
            <a:pPr algn="ctr"/>
            <a:r>
              <a:rPr lang="en-GB" sz="1600" b="1" dirty="0"/>
              <a:t>Fewer visits vs. last </a:t>
            </a:r>
            <a:r>
              <a:rPr lang="en-GB" sz="1600" b="1" dirty="0" smtClean="0"/>
              <a:t>year</a:t>
            </a:r>
            <a:endParaRPr lang="en-GB" sz="16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86924" y="237879"/>
            <a:ext cx="7868372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much was spent in </a:t>
            </a:r>
            <a:r>
              <a:rPr lang="en-US" sz="2400" dirty="0" smtClean="0"/>
              <a:t>Fish and Chip shops in </a:t>
            </a:r>
            <a:r>
              <a:rPr lang="en-US" sz="2400" dirty="0"/>
              <a:t>2020? </a:t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24%</a:t>
            </a:r>
            <a:r>
              <a:rPr lang="en-US" sz="2400" b="1" dirty="0" smtClean="0"/>
              <a:t> </a:t>
            </a:r>
            <a:r>
              <a:rPr lang="en-US" sz="2400" b="1" dirty="0"/>
              <a:t>less than 2019*</a:t>
            </a:r>
            <a:endParaRPr lang="en-GB" sz="2400" b="1" dirty="0"/>
          </a:p>
        </p:txBody>
      </p:sp>
      <p:pic>
        <p:nvPicPr>
          <p:cNvPr id="10" name="Picture 2" descr="drawn-question-mark-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1921"/>
          <a:stretch/>
        </p:blipFill>
        <p:spPr bwMode="auto">
          <a:xfrm>
            <a:off x="331996" y="116959"/>
            <a:ext cx="554928" cy="8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296" y="4763998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Sources: The NPD Group Inc., Jan - Nov 2020, Foodservice in </a:t>
            </a:r>
            <a:r>
              <a:rPr lang="en-US" sz="1100" i="1" dirty="0" smtClean="0"/>
              <a:t>2020, </a:t>
            </a:r>
            <a:r>
              <a:rPr lang="en-GB" sz="1100" i="1" dirty="0" smtClean="0"/>
              <a:t>Visit Growth </a:t>
            </a:r>
            <a:r>
              <a:rPr lang="en-GB" sz="1100" i="1" dirty="0"/>
              <a:t>(year to date November 2020</a:t>
            </a:r>
            <a:r>
              <a:rPr lang="en-GB" sz="1100" i="1" dirty="0" smtClean="0"/>
              <a:t>)</a:t>
            </a:r>
            <a:endParaRPr lang="en-GB" sz="11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64046"/>
              </p:ext>
            </p:extLst>
          </p:nvPr>
        </p:nvGraphicFramePr>
        <p:xfrm>
          <a:off x="366713" y="1467293"/>
          <a:ext cx="8388350" cy="335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5-Point Star 2"/>
          <p:cNvSpPr/>
          <p:nvPr/>
        </p:nvSpPr>
        <p:spPr>
          <a:xfrm>
            <a:off x="5732406" y="887633"/>
            <a:ext cx="670692" cy="488731"/>
          </a:xfrm>
          <a:prstGeom prst="star5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>
            <a:normAutofit fontScale="90000"/>
          </a:bodyPr>
          <a:lstStyle/>
          <a:p>
            <a:r>
              <a:rPr lang="en-US" dirty="0"/>
              <a:t>Fish and Chip Shops are outperforming the total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0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886924" y="237879"/>
            <a:ext cx="7868372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What types of innovation was seen in </a:t>
            </a:r>
            <a:r>
              <a:rPr lang="en-US" sz="2400" dirty="0" smtClean="0"/>
              <a:t>foodservice? </a:t>
            </a:r>
            <a:r>
              <a:rPr lang="en-US" sz="2400" b="1" dirty="0"/>
              <a:t>Loads!</a:t>
            </a:r>
            <a:endParaRPr lang="en-GB" sz="2400" dirty="0"/>
          </a:p>
        </p:txBody>
      </p:sp>
      <p:pic>
        <p:nvPicPr>
          <p:cNvPr id="19" name="Picture 2" descr="drawn-question-mark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1921"/>
          <a:stretch/>
        </p:blipFill>
        <p:spPr bwMode="auto">
          <a:xfrm>
            <a:off x="331996" y="116959"/>
            <a:ext cx="554928" cy="8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Best fish and seafood box 2020: Fresh deliveries from shore to door | The  Independ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28938" r="20379" b="11958"/>
          <a:stretch/>
        </p:blipFill>
        <p:spPr bwMode="auto">
          <a:xfrm>
            <a:off x="4614906" y="1070907"/>
            <a:ext cx="1995895" cy="18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Colmans Fish and Chips on Ocean Road now offer a delivery or click and collect service. Richard Ord (Snr) with sons Dominic and Richard (R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7845" r="20172" b="7845"/>
          <a:stretch/>
        </p:blipFill>
        <p:spPr bwMode="auto">
          <a:xfrm>
            <a:off x="367296" y="1074090"/>
            <a:ext cx="1986650" cy="18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Oysters Fish &amp; Chips App available Free to download | Camberley Lif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t="30861" r="10678" b="30104"/>
          <a:stretch/>
        </p:blipFill>
        <p:spPr bwMode="auto">
          <a:xfrm>
            <a:off x="5689517" y="3135400"/>
            <a:ext cx="1995894" cy="18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/>
          <a:stretch/>
        </p:blipFill>
        <p:spPr bwMode="auto">
          <a:xfrm>
            <a:off x="3568144" y="3135400"/>
            <a:ext cx="1974775" cy="186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Misters C's (@MisterCsSelby) | Twitt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r="10511"/>
          <a:stretch/>
        </p:blipFill>
        <p:spPr bwMode="auto">
          <a:xfrm>
            <a:off x="1441907" y="3122997"/>
            <a:ext cx="1986650" cy="188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rk Kitchen/ Deliveroo - Images | ANTONIO OLMOS Photograph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r="21342"/>
          <a:stretch/>
        </p:blipFill>
        <p:spPr bwMode="auto">
          <a:xfrm>
            <a:off x="6759403" y="1070906"/>
            <a:ext cx="1995893" cy="18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Placeholder 6" descr="Papa's click and collect fish and chips at work in Cleethorpes with staff  in full visors delivering to car boots - Grimsby Liv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8837" r="20533" b="7709"/>
          <a:stretch/>
        </p:blipFill>
        <p:spPr bwMode="auto">
          <a:xfrm>
            <a:off x="2493534" y="1070906"/>
            <a:ext cx="1986650" cy="187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7297" y="2450031"/>
            <a:ext cx="1986650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Takeaway &amp; click and collect</a:t>
            </a:r>
            <a:endParaRPr lang="en-GB" sz="1400" b="1" dirty="0"/>
          </a:p>
        </p:txBody>
      </p:sp>
      <p:sp>
        <p:nvSpPr>
          <p:cNvPr id="30" name="Rectangle 29"/>
          <p:cNvSpPr/>
          <p:nvPr/>
        </p:nvSpPr>
        <p:spPr>
          <a:xfrm>
            <a:off x="6759403" y="2447678"/>
            <a:ext cx="1995894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Dark/ghost kitchens</a:t>
            </a:r>
            <a:endParaRPr lang="en-GB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4614907" y="2450031"/>
            <a:ext cx="1995894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Subscriptions &amp; boxes</a:t>
            </a:r>
            <a:endParaRPr lang="en-GB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2493534" y="2450031"/>
            <a:ext cx="1986650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Click and serve</a:t>
            </a:r>
            <a:endParaRPr lang="en-GB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1441907" y="4510622"/>
            <a:ext cx="1986650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Delivery</a:t>
            </a:r>
            <a:endParaRPr lang="en-GB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5689517" y="4510622"/>
            <a:ext cx="1995894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Technology</a:t>
            </a:r>
            <a:endParaRPr lang="en-GB" sz="1600" b="1" dirty="0"/>
          </a:p>
        </p:txBody>
      </p:sp>
      <p:sp>
        <p:nvSpPr>
          <p:cNvPr id="48" name="Rectangle 47"/>
          <p:cNvSpPr/>
          <p:nvPr/>
        </p:nvSpPr>
        <p:spPr>
          <a:xfrm>
            <a:off x="3568144" y="4510622"/>
            <a:ext cx="1986650" cy="5107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Meal kits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948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olmans Fish and Chips on Ocean Road now offer a delivery or click and collect service. Richard Ord (Snr) with sons Dominic and Richard (R)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Takeaway</a:t>
            </a:r>
          </a:p>
          <a:p>
            <a:r>
              <a:rPr lang="en-US" sz="2800" dirty="0" smtClean="0"/>
              <a:t>&amp; click </a:t>
            </a:r>
            <a:endParaRPr lang="en-US" sz="2800" dirty="0" smtClean="0"/>
          </a:p>
          <a:p>
            <a:r>
              <a:rPr lang="en-US" sz="2800" dirty="0" smtClean="0"/>
              <a:t>and collect</a:t>
            </a:r>
            <a:endParaRPr lang="en-GB" sz="2800" dirty="0"/>
          </a:p>
        </p:txBody>
      </p:sp>
      <p:sp>
        <p:nvSpPr>
          <p:cNvPr id="3" name="AutoShape 2" descr="Papa's click and collect fish and chips at work in Cleethorpes with staff  in full visors delivering to car boots - Grimsby L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apa's click and collect fish and chips at work in Cleethorpes with staff  in full visors delivering to car boots - Grimsby Live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b="7709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Click and serve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39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Seafish</DocumentSource>
    <PublicationDate xmlns="cebd32e3-9ab6-41ee-b1af-b8405a8d4e68" xsi:nil="true"/>
    <DocumentAdded xmlns="cebd32e3-9ab6-41ee-b1af-b8405a8d4e68" xsi:nil="true"/>
    <TaxCatchAll xmlns="cebd32e3-9ab6-41ee-b1af-b8405a8d4e68">
      <Value>1475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and Seminars</TermName>
          <TermId xmlns="http://schemas.microsoft.com/office/infopath/2007/PartnerControls">7adbcc8b-d301-4d35-bf09-16db636c4eed</TermId>
        </TermInfo>
      </Terms>
    </j7c1b49d505545c2a69692ae734740bd>
    <DocumentSummary xmlns="cebd32e3-9ab6-41ee-b1af-b8405a8d4e68">A Seafish presentation on Innovation in Foodservice for the Women in Fish and Chip conference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15E734B8-7DDB-4EB0-B1A8-8B15E87A1FF7}"/>
</file>

<file path=customXml/itemProps2.xml><?xml version="1.0" encoding="utf-8"?>
<ds:datastoreItem xmlns:ds="http://schemas.openxmlformats.org/officeDocument/2006/customXml" ds:itemID="{50AD95AF-A02E-4F1E-824F-7AE595A09789}"/>
</file>

<file path=customXml/itemProps3.xml><?xml version="1.0" encoding="utf-8"?>
<ds:datastoreItem xmlns:ds="http://schemas.openxmlformats.org/officeDocument/2006/customXml" ds:itemID="{7EEB7B0B-E31D-4477-A56C-773D79DE6E88}"/>
</file>

<file path=docProps/app.xml><?xml version="1.0" encoding="utf-8"?>
<Properties xmlns="http://schemas.openxmlformats.org/officeDocument/2006/extended-properties" xmlns:vt="http://schemas.openxmlformats.org/officeDocument/2006/docPropsVTypes">
  <TotalTime>5723</TotalTime>
  <Words>631</Words>
  <Application>Microsoft Office PowerPoint</Application>
  <PresentationFormat>On-screen Show (16:9)</PresentationFormat>
  <Paragraphs>176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Seafish - Light</vt:lpstr>
      <vt:lpstr>Seafish – Dark</vt:lpstr>
      <vt:lpstr>Innovation in Foodservice</vt:lpstr>
      <vt:lpstr>PowerPoint Presentation</vt:lpstr>
      <vt:lpstr>What do Brits think of Fish and Chips?  They like it! Its appetising and satisfying.</vt:lpstr>
      <vt:lpstr>PowerPoint Presentation</vt:lpstr>
      <vt:lpstr>PowerPoint Presentation</vt:lpstr>
      <vt:lpstr>Fish and Chip Shops are outperforming the total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Meal kits: Great Food 2 U</vt:lpstr>
      <vt:lpstr>Meal kits: Leon</vt:lpstr>
      <vt:lpstr>Meal kits: Galvin at Home</vt:lpstr>
      <vt:lpstr>Meal kits: The Cotswold Guy</vt:lpstr>
      <vt:lpstr>PowerPoint Presentation</vt:lpstr>
      <vt:lpstr>Off premise dining is growing in importance</vt:lpstr>
      <vt:lpstr>Off premise dining: top delivery food items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StudioLR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January Seafish Innovation in Foodservice</dc:title>
  <dc:creator>Rhona Cruickshank</dc:creator>
  <cp:lastModifiedBy>Suzi Pegg-Darlison</cp:lastModifiedBy>
  <cp:revision>266</cp:revision>
  <dcterms:created xsi:type="dcterms:W3CDTF">2020-03-26T10:08:15Z</dcterms:created>
  <dcterms:modified xsi:type="dcterms:W3CDTF">2021-01-14T18:13:21Z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1475;#Presentations and Seminars|7adbcc8b-d301-4d35-bf09-16db636c4eed</vt:lpwstr>
  </property>
</Properties>
</file>