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5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40" r:id="rId4"/>
  </p:sldMasterIdLst>
  <p:notesMasterIdLst>
    <p:notesMasterId r:id="rId69"/>
  </p:notesMasterIdLst>
  <p:sldIdLst>
    <p:sldId id="328" r:id="rId5"/>
    <p:sldId id="329" r:id="rId6"/>
    <p:sldId id="387" r:id="rId7"/>
    <p:sldId id="271" r:id="rId8"/>
    <p:sldId id="272" r:id="rId9"/>
    <p:sldId id="273" r:id="rId10"/>
    <p:sldId id="388" r:id="rId11"/>
    <p:sldId id="391" r:id="rId12"/>
    <p:sldId id="392" r:id="rId13"/>
    <p:sldId id="393" r:id="rId14"/>
    <p:sldId id="337" r:id="rId15"/>
    <p:sldId id="338" r:id="rId16"/>
    <p:sldId id="339" r:id="rId17"/>
    <p:sldId id="340" r:id="rId18"/>
    <p:sldId id="341" r:id="rId19"/>
    <p:sldId id="342" r:id="rId20"/>
    <p:sldId id="343" r:id="rId21"/>
    <p:sldId id="344" r:id="rId22"/>
    <p:sldId id="345" r:id="rId23"/>
    <p:sldId id="346" r:id="rId24"/>
    <p:sldId id="347" r:id="rId25"/>
    <p:sldId id="348" r:id="rId26"/>
    <p:sldId id="389" r:id="rId27"/>
    <p:sldId id="394" r:id="rId28"/>
    <p:sldId id="395" r:id="rId29"/>
    <p:sldId id="349" r:id="rId30"/>
    <p:sldId id="350" r:id="rId31"/>
    <p:sldId id="351" r:id="rId32"/>
    <p:sldId id="352" r:id="rId33"/>
    <p:sldId id="353" r:id="rId34"/>
    <p:sldId id="354" r:id="rId35"/>
    <p:sldId id="355" r:id="rId36"/>
    <p:sldId id="356" r:id="rId37"/>
    <p:sldId id="357" r:id="rId38"/>
    <p:sldId id="358" r:id="rId39"/>
    <p:sldId id="386" r:id="rId40"/>
    <p:sldId id="359" r:id="rId41"/>
    <p:sldId id="390" r:id="rId42"/>
    <p:sldId id="396" r:id="rId43"/>
    <p:sldId id="397" r:id="rId44"/>
    <p:sldId id="362" r:id="rId45"/>
    <p:sldId id="363" r:id="rId46"/>
    <p:sldId id="364" r:id="rId47"/>
    <p:sldId id="365" r:id="rId48"/>
    <p:sldId id="366" r:id="rId49"/>
    <p:sldId id="367" r:id="rId50"/>
    <p:sldId id="368" r:id="rId51"/>
    <p:sldId id="369" r:id="rId52"/>
    <p:sldId id="370" r:id="rId53"/>
    <p:sldId id="371" r:id="rId54"/>
    <p:sldId id="372" r:id="rId55"/>
    <p:sldId id="373" r:id="rId56"/>
    <p:sldId id="374" r:id="rId57"/>
    <p:sldId id="375" r:id="rId58"/>
    <p:sldId id="376" r:id="rId59"/>
    <p:sldId id="377" r:id="rId60"/>
    <p:sldId id="378" r:id="rId61"/>
    <p:sldId id="379" r:id="rId62"/>
    <p:sldId id="380" r:id="rId63"/>
    <p:sldId id="381" r:id="rId64"/>
    <p:sldId id="382" r:id="rId65"/>
    <p:sldId id="383" r:id="rId66"/>
    <p:sldId id="384" r:id="rId67"/>
    <p:sldId id="385" r:id="rId6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70"/>
      <p:bold r:id="rId71"/>
      <p:italic r:id="rId72"/>
      <p:boldItalic r:id="rId73"/>
    </p:embeddedFont>
    <p:embeddedFont>
      <p:font typeface="Open Sans" panose="020B0606030504020204" pitchFamily="34" charset="0"/>
      <p:regular r:id="rId74"/>
      <p:bold r:id="rId75"/>
      <p:italic r:id="rId76"/>
      <p:boldItalic r:id="rId7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27712E-E684-4832-941D-49999D5A477E}">
  <a:tblStyle styleId="{9827712E-E684-4832-941D-49999D5A477E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1FC"/>
          </a:solidFill>
        </a:fill>
      </a:tcStyle>
    </a:wholeTbl>
    <a:band1H>
      <a:tcStyle>
        <a:tcBdr/>
        <a:fill>
          <a:solidFill>
            <a:srgbClr val="CAE3F9"/>
          </a:solidFill>
        </a:fill>
      </a:tcStyle>
    </a:band1H>
    <a:band1V>
      <a:tcStyle>
        <a:tcBdr/>
        <a:fill>
          <a:solidFill>
            <a:srgbClr val="CAE3F9"/>
          </a:solidFill>
        </a:fill>
      </a:tcStyle>
    </a:band1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68" autoAdjust="0"/>
    <p:restoredTop sz="99640" autoAdjust="0"/>
  </p:normalViewPr>
  <p:slideViewPr>
    <p:cSldViewPr>
      <p:cViewPr varScale="1">
        <p:scale>
          <a:sx n="82" d="100"/>
          <a:sy n="82" d="100"/>
        </p:scale>
        <p:origin x="1181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14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font" Target="fonts/font7.fntdata"/><Relationship Id="rId7" Type="http://schemas.openxmlformats.org/officeDocument/2006/relationships/slide" Target="slides/slide3.xml"/><Relationship Id="rId71" Type="http://schemas.openxmlformats.org/officeDocument/2006/relationships/font" Target="fonts/font2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font" Target="fonts/font5.fntdata"/><Relationship Id="rId79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font" Target="fonts/font4.fntdata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notesMaster" Target="notesMasters/notesMaster1.xml"/><Relationship Id="rId77" Type="http://schemas.openxmlformats.org/officeDocument/2006/relationships/font" Target="fonts/font8.fntdata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font" Target="fonts/font3.fntdata"/><Relationship Id="rId80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font" Target="fonts/font1.fntdata"/><Relationship Id="rId75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370210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Shape 5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532" name="Shape 5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7392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Shape 5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532" name="Shape 5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6879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Shape 5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532" name="Shape 5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9697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Shape 5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532" name="Shape 5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65345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Shape 5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532" name="Shape 5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9969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2"/>
            <a:ext cx="9143390" cy="6857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6" y="848699"/>
            <a:ext cx="8387999" cy="1225639"/>
          </a:xfrm>
        </p:spPr>
        <p:txBody>
          <a:bodyPr anchor="b">
            <a:normAutofit/>
          </a:bodyPr>
          <a:lstStyle>
            <a:lvl1pPr algn="l">
              <a:defRPr sz="3000" b="1" baseline="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Presentation title to go here, up to a maximum of two lines of text.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6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</a:t>
            </a:r>
            <a:r>
              <a:rPr lang="mr-IN" dirty="0"/>
              <a:t>–</a:t>
            </a:r>
            <a:r>
              <a:rPr lang="en-GB" dirty="0"/>
              <a:t> date / presenter’s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900" y="5725585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52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67300" y="1384137"/>
            <a:ext cx="8387999" cy="4656000"/>
          </a:xfrm>
          <a:prstGeom prst="rect">
            <a:avLst/>
          </a:prstGeom>
        </p:spPr>
        <p:txBody>
          <a:bodyPr lIns="108000" tIns="46800" rIns="108000" bIns="46800" anchor="ctr" anchorCtr="0"/>
          <a:lstStyle>
            <a:lvl1pPr marL="0" indent="-36000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3200" b="0" baseline="0">
                <a:solidFill>
                  <a:schemeClr val="tx2"/>
                </a:solidFill>
              </a:defRPr>
            </a:lvl1pPr>
            <a:lvl2pPr marL="0" indent="-360000">
              <a:spcAft>
                <a:spcPts val="600"/>
              </a:spcAft>
              <a:buFont typeface="Arial" pitchFamily="34" charset="0"/>
              <a:buNone/>
              <a:defRPr sz="2400" b="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here to insert a feature quote which could run to a number of lines.</a:t>
            </a:r>
          </a:p>
          <a:p>
            <a:pPr lvl="1"/>
            <a:r>
              <a:rPr lang="en-US" dirty="0"/>
              <a:t>Supporting information could be set in grey.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159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uture with caption (full 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ln>
            <a:noFill/>
          </a:ln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lvl1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" y="-1"/>
            <a:ext cx="2659063" cy="6858001"/>
          </a:xfrm>
          <a:gradFill flip="none" rotWithShape="1">
            <a:gsLst>
              <a:gs pos="0">
                <a:srgbClr val="0077C8">
                  <a:alpha val="85000"/>
                </a:srgbClr>
              </a:gs>
              <a:gs pos="100000">
                <a:schemeClr val="accent1">
                  <a:alpha val="90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360000" tIns="342000">
            <a:normAutofit/>
          </a:bodyPr>
          <a:lstStyle>
            <a:lvl1pPr marL="0" indent="0" algn="l">
              <a:buNone/>
              <a:defRPr sz="24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image 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731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7300" y="1354667"/>
            <a:ext cx="8387999" cy="41760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67300" y="5530667"/>
            <a:ext cx="8387999" cy="48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add a caption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9532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250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ank You / Closing Slide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" y="916"/>
            <a:ext cx="9142017" cy="6856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6" y="848699"/>
            <a:ext cx="8387999" cy="1225639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rgbClr val="FECC0C"/>
                </a:solidFill>
              </a:defRPr>
            </a:lvl1pPr>
          </a:lstStyle>
          <a:p>
            <a:r>
              <a:rPr lang="en-GB" dirty="0"/>
              <a:t>Thank you / closing text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6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Prompt for questions to go here?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900" y="5725585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29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Aqua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8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60" y="1450429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60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692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Oilskin Yello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8" y="20"/>
            <a:ext cx="9142019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60" y="1450429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60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739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Lifebuoy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8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60" y="1450429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60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623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eaweed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8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60" y="1450429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60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776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torm Gre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8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60" y="1450429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60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26323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16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ictur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C2554E4-8B5E-445A-BB8A-87BE2A4316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9307"/>
            <a:ext cx="9144000" cy="6867307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617947"/>
            <a:ext cx="5573962" cy="707886"/>
          </a:xfrm>
          <a:solidFill>
            <a:schemeClr val="tx2">
              <a:alpha val="85000"/>
            </a:schemeClr>
          </a:solidFill>
        </p:spPr>
        <p:txBody>
          <a:bodyPr wrap="none" anchor="t">
            <a:sp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9742" y="879180"/>
            <a:ext cx="5270995" cy="461665"/>
          </a:xfrm>
          <a:solidFill>
            <a:schemeClr val="tx2">
              <a:alpha val="85000"/>
            </a:schemeClr>
          </a:solidFill>
        </p:spPr>
        <p:txBody>
          <a:bodyPr wrap="none">
            <a:sp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 heading or delete this shape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271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789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2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6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06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7296" y="274642"/>
            <a:ext cx="8388000" cy="863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296" y="1384205"/>
            <a:ext cx="8388000" cy="465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4D6AC0-E236-44CD-AA44-B333F2F3E1A2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rcRect/>
          <a:stretch/>
        </p:blipFill>
        <p:spPr>
          <a:xfrm>
            <a:off x="8122394" y="6207629"/>
            <a:ext cx="744852" cy="33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841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Lucida Grande"/>
        <a:buChar char="–"/>
        <a:defRPr sz="2600" kern="1200">
          <a:solidFill>
            <a:srgbClr val="54585A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Lucida Grande"/>
        <a:buChar char="–"/>
        <a:defRPr sz="2400" kern="1200">
          <a:solidFill>
            <a:srgbClr val="54585A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–"/>
        <a:defRPr sz="2200" kern="1200">
          <a:solidFill>
            <a:srgbClr val="54585A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Lucida Grande"/>
        <a:buChar char="–"/>
        <a:defRPr sz="2000" kern="1200">
          <a:solidFill>
            <a:srgbClr val="54585A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Lucida Grande"/>
        <a:buChar char="–"/>
        <a:defRPr sz="1800" kern="1200">
          <a:solidFill>
            <a:srgbClr val="54585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9.emf"/><Relationship Id="rId4" Type="http://schemas.openxmlformats.org/officeDocument/2006/relationships/oleObject" Target="../embeddings/oleObject6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0.emf"/><Relationship Id="rId4" Type="http://schemas.openxmlformats.org/officeDocument/2006/relationships/oleObject" Target="../embeddings/oleObject7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1.emf"/><Relationship Id="rId4" Type="http://schemas.openxmlformats.org/officeDocument/2006/relationships/oleObject" Target="../embeddings/oleObject8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9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9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3.emf"/><Relationship Id="rId4" Type="http://schemas.openxmlformats.org/officeDocument/2006/relationships/oleObject" Target="../embeddings/oleObject10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0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4.emf"/><Relationship Id="rId4" Type="http://schemas.openxmlformats.org/officeDocument/2006/relationships/oleObject" Target="../embeddings/oleObject11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5.emf"/><Relationship Id="rId4" Type="http://schemas.openxmlformats.org/officeDocument/2006/relationships/oleObject" Target="../embeddings/oleObject12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6.emf"/><Relationship Id="rId4" Type="http://schemas.openxmlformats.org/officeDocument/2006/relationships/oleObject" Target="../embeddings/oleObject13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3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7.emf"/><Relationship Id="rId4" Type="http://schemas.openxmlformats.org/officeDocument/2006/relationships/oleObject" Target="../embeddings/oleObject14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4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8.emf"/><Relationship Id="rId4" Type="http://schemas.openxmlformats.org/officeDocument/2006/relationships/oleObject" Target="../embeddings/oleObject15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5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39.emf"/><Relationship Id="rId4" Type="http://schemas.openxmlformats.org/officeDocument/2006/relationships/oleObject" Target="../embeddings/oleObject16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6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40.emf"/><Relationship Id="rId4" Type="http://schemas.openxmlformats.org/officeDocument/2006/relationships/oleObject" Target="../embeddings/oleObject17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41.emf"/><Relationship Id="rId4" Type="http://schemas.openxmlformats.org/officeDocument/2006/relationships/oleObject" Target="../embeddings/oleObject18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9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43.emf"/><Relationship Id="rId4" Type="http://schemas.openxmlformats.org/officeDocument/2006/relationships/oleObject" Target="../embeddings/oleObject19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1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45.emf"/><Relationship Id="rId4" Type="http://schemas.openxmlformats.org/officeDocument/2006/relationships/oleObject" Target="../embeddings/oleObject20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3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47.emf"/><Relationship Id="rId4" Type="http://schemas.openxmlformats.org/officeDocument/2006/relationships/oleObject" Target="../embeddings/oleObject21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5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49.emf"/><Relationship Id="rId4" Type="http://schemas.openxmlformats.org/officeDocument/2006/relationships/oleObject" Target="../embeddings/oleObject22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7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51.emf"/><Relationship Id="rId4" Type="http://schemas.openxmlformats.org/officeDocument/2006/relationships/oleObject" Target="../embeddings/oleObject23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9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9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53.emf"/><Relationship Id="rId4" Type="http://schemas.openxmlformats.org/officeDocument/2006/relationships/oleObject" Target="../embeddings/oleObject24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41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55.emf"/><Relationship Id="rId4" Type="http://schemas.openxmlformats.org/officeDocument/2006/relationships/oleObject" Target="../embeddings/oleObject25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43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57.emf"/><Relationship Id="rId4" Type="http://schemas.openxmlformats.org/officeDocument/2006/relationships/oleObject" Target="../embeddings/oleObject26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45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59.emf"/><Relationship Id="rId4" Type="http://schemas.openxmlformats.org/officeDocument/2006/relationships/oleObject" Target="../embeddings/oleObject27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47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61.emf"/><Relationship Id="rId4" Type="http://schemas.openxmlformats.org/officeDocument/2006/relationships/oleObject" Target="../embeddings/oleObject28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e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49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63.emf"/><Relationship Id="rId4" Type="http://schemas.openxmlformats.org/officeDocument/2006/relationships/oleObject" Target="../embeddings/oleObject29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0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51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65.emf"/><Relationship Id="rId4" Type="http://schemas.openxmlformats.org/officeDocument/2006/relationships/oleObject" Target="../embeddings/oleObject30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53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67.emf"/><Relationship Id="rId4" Type="http://schemas.openxmlformats.org/officeDocument/2006/relationships/oleObject" Target="../embeddings/oleObject3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Shape 53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0" rIns="91425" bIns="0" anchor="b" anchorCtr="0">
            <a:noAutofit/>
          </a:bodyPr>
          <a:lstStyle/>
          <a:p>
            <a:pPr lvl="0">
              <a:buSzPct val="25000"/>
            </a:pPr>
            <a:r>
              <a:rPr lang="en-US" sz="4000" dirty="0">
                <a:latin typeface="Calibri" panose="020F0502020204030204" pitchFamily="34" charset="0"/>
              </a:rPr>
              <a:t>Sea Fish – Frozen fish by Species</a:t>
            </a:r>
            <a:endParaRPr lang="en-US" sz="4000" i="0" u="none" strike="noStrike" cap="none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534" name="Shape 534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0" rIns="91425" bIns="0" anchor="t" anchorCtr="0">
            <a:noAutofit/>
          </a:bodyPr>
          <a:lstStyle/>
          <a:p>
            <a:pPr lvl="0">
              <a:spcBef>
                <a:spcPts val="0"/>
              </a:spcBef>
              <a:buSzPct val="25000"/>
            </a:pPr>
            <a:r>
              <a:rPr lang="en-US" sz="1800" dirty="0">
                <a:latin typeface="Calibri" panose="020F0502020204030204" pitchFamily="34" charset="0"/>
              </a:rPr>
              <a:t>Data to WE 18.06.2022</a:t>
            </a:r>
            <a:endParaRPr lang="en-US" sz="1800" i="0" u="none" strike="noStrike" cap="none" dirty="0">
              <a:solidFill>
                <a:srgbClr val="FFFFFF"/>
              </a:solidFill>
              <a:latin typeface="Calibri" panose="020F0502020204030204" pitchFamily="34" charset="0"/>
              <a:ea typeface="Open Sans"/>
              <a:cs typeface="Open Sans"/>
              <a:sym typeface="Open Sans"/>
            </a:endParaRPr>
          </a:p>
        </p:txBody>
      </p:sp>
      <p:sp>
        <p:nvSpPr>
          <p:cNvPr id="535" name="Shape 535"/>
          <p:cNvSpPr txBox="1">
            <a:spLocks noGrp="1"/>
          </p:cNvSpPr>
          <p:nvPr>
            <p:ph type="body" idx="4294967295"/>
          </p:nvPr>
        </p:nvSpPr>
        <p:spPr>
          <a:xfrm>
            <a:off x="441420" y="4981904"/>
            <a:ext cx="2890838" cy="6969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1200" i="0" u="none" strike="noStrike" cap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Presenter’s Name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1200" i="0" u="none" strike="noStrike" cap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Date</a:t>
            </a:r>
          </a:p>
        </p:txBody>
      </p:sp>
      <p:pic>
        <p:nvPicPr>
          <p:cNvPr id="6" name="Picture 2" descr="\\Acn044oxffs03\home$\Rajre01\To Local 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0292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8202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50825" y="11384"/>
            <a:ext cx="8167688" cy="5715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b="0" kern="0" dirty="0"/>
              <a:t>FROZEN COD</a:t>
            </a:r>
          </a:p>
        </p:txBody>
      </p:sp>
      <p:sp>
        <p:nvSpPr>
          <p:cNvPr id="31747" name="TextBox 4"/>
          <p:cNvSpPr txBox="1">
            <a:spLocks noChangeArrowheads="1"/>
          </p:cNvSpPr>
          <p:nvPr/>
        </p:nvSpPr>
        <p:spPr bwMode="auto">
          <a:xfrm>
            <a:off x="266071" y="457200"/>
            <a:ext cx="81311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altLang="en-US" sz="1600" b="0" dirty="0">
                <a:latin typeface="Calibri" panose="020F0502020204030204" pitchFamily="34" charset="0"/>
              </a:rPr>
              <a:t>Decreased Penetration and buyers caused Frozen COD decline.  </a:t>
            </a:r>
          </a:p>
        </p:txBody>
      </p:sp>
      <p:sp>
        <p:nvSpPr>
          <p:cNvPr id="6" name="Text Placeholder 7"/>
          <p:cNvSpPr txBox="1">
            <a:spLocks/>
          </p:cNvSpPr>
          <p:nvPr/>
        </p:nvSpPr>
        <p:spPr>
          <a:xfrm>
            <a:off x="0" y="6600825"/>
            <a:ext cx="8166100" cy="227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6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4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2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0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18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spcBef>
                <a:spcPts val="63"/>
              </a:spcBef>
              <a:buFont typeface="Lucida Grande"/>
              <a:buNone/>
            </a:pPr>
            <a:r>
              <a:rPr lang="en-US" altLang="en-US" sz="1000" dirty="0">
                <a:latin typeface="Calibri" panose="020F0502020204030204" pitchFamily="34" charset="0"/>
              </a:rPr>
              <a:t>Source – Nielsen Homescan, Data to WE 18.06.2022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B9C657-870B-4E10-9064-718EF42FF5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6" r="1666" b="20794"/>
          <a:stretch/>
        </p:blipFill>
        <p:spPr>
          <a:xfrm>
            <a:off x="-27054" y="772275"/>
            <a:ext cx="9198108" cy="53258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2473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50825" y="76699"/>
            <a:ext cx="8167688" cy="5715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b="0" kern="0" dirty="0"/>
              <a:t>FROZEN POLLOCK</a:t>
            </a:r>
          </a:p>
        </p:txBody>
      </p:sp>
      <p:sp>
        <p:nvSpPr>
          <p:cNvPr id="31747" name="TextBox 4"/>
          <p:cNvSpPr txBox="1">
            <a:spLocks noChangeArrowheads="1"/>
          </p:cNvSpPr>
          <p:nvPr/>
        </p:nvSpPr>
        <p:spPr bwMode="auto">
          <a:xfrm>
            <a:off x="287338" y="609600"/>
            <a:ext cx="84756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altLang="en-US" sz="1600" b="0" dirty="0">
                <a:latin typeface="Calibri" panose="020F0502020204030204" pitchFamily="34" charset="0"/>
              </a:rPr>
              <a:t>AWOP decrease caused decline in Frozen Pollock</a:t>
            </a:r>
          </a:p>
        </p:txBody>
      </p:sp>
      <p:sp>
        <p:nvSpPr>
          <p:cNvPr id="5" name="Text Placeholder 7"/>
          <p:cNvSpPr txBox="1">
            <a:spLocks/>
          </p:cNvSpPr>
          <p:nvPr/>
        </p:nvSpPr>
        <p:spPr>
          <a:xfrm>
            <a:off x="0" y="6600825"/>
            <a:ext cx="8166100" cy="227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6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4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2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0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18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spcBef>
                <a:spcPts val="63"/>
              </a:spcBef>
              <a:buFont typeface="Lucida Grande"/>
              <a:buNone/>
            </a:pPr>
            <a:r>
              <a:rPr lang="en-US" altLang="en-US" sz="1000" dirty="0">
                <a:latin typeface="Calibri" panose="020F0502020204030204" pitchFamily="34" charset="0"/>
              </a:rPr>
              <a:t>Source – Nielsen Homescan, Data to WE 18.06.2022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1D7683-EE0D-4FC1-8B2F-168DA5B2E3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43" t="3974" r="1667" b="19339"/>
          <a:stretch/>
        </p:blipFill>
        <p:spPr>
          <a:xfrm>
            <a:off x="48313" y="1041273"/>
            <a:ext cx="9095687" cy="51564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651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50825" y="76699"/>
            <a:ext cx="8167688" cy="5715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b="0" kern="0" dirty="0"/>
              <a:t>FROZEN WARM WATER PRAWNS</a:t>
            </a:r>
          </a:p>
        </p:txBody>
      </p:sp>
      <p:sp>
        <p:nvSpPr>
          <p:cNvPr id="31747" name="TextBox 4"/>
          <p:cNvSpPr txBox="1">
            <a:spLocks noChangeArrowheads="1"/>
          </p:cNvSpPr>
          <p:nvPr/>
        </p:nvSpPr>
        <p:spPr bwMode="auto">
          <a:xfrm>
            <a:off x="287338" y="533400"/>
            <a:ext cx="78851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altLang="en-US" sz="1600" b="0" dirty="0">
                <a:latin typeface="Calibri" panose="020F0502020204030204" pitchFamily="34" charset="0"/>
              </a:rPr>
              <a:t>Reduced Penetration along with frequency results in decline of Frozen Warm Water Prawns</a:t>
            </a:r>
          </a:p>
        </p:txBody>
      </p:sp>
      <p:sp>
        <p:nvSpPr>
          <p:cNvPr id="5" name="Text Placeholder 7"/>
          <p:cNvSpPr txBox="1">
            <a:spLocks/>
          </p:cNvSpPr>
          <p:nvPr/>
        </p:nvSpPr>
        <p:spPr>
          <a:xfrm>
            <a:off x="0" y="6600825"/>
            <a:ext cx="8166100" cy="227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6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4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2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0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18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spcBef>
                <a:spcPts val="63"/>
              </a:spcBef>
              <a:buFont typeface="Lucida Grande"/>
              <a:buNone/>
            </a:pPr>
            <a:r>
              <a:rPr lang="en-US" altLang="en-US" sz="1000" dirty="0">
                <a:latin typeface="Calibri" panose="020F0502020204030204" pitchFamily="34" charset="0"/>
              </a:rPr>
              <a:t>Source – Nielsen Homescan, Data to WE 18.06.2022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989184-60F7-4ACC-AC26-D89BFAD228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43" t="4009" r="2743" b="19339"/>
          <a:stretch/>
        </p:blipFill>
        <p:spPr>
          <a:xfrm>
            <a:off x="30400" y="992318"/>
            <a:ext cx="9083199" cy="52056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402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50825" y="76699"/>
            <a:ext cx="8167688" cy="5715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b="0" kern="0" dirty="0"/>
              <a:t>FROZEN HADDOCK</a:t>
            </a:r>
          </a:p>
        </p:txBody>
      </p:sp>
      <p:sp>
        <p:nvSpPr>
          <p:cNvPr id="5" name="Text Placeholder 7"/>
          <p:cNvSpPr txBox="1">
            <a:spLocks/>
          </p:cNvSpPr>
          <p:nvPr/>
        </p:nvSpPr>
        <p:spPr>
          <a:xfrm>
            <a:off x="0" y="6600825"/>
            <a:ext cx="8166100" cy="227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6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4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2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0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18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spcBef>
                <a:spcPts val="63"/>
              </a:spcBef>
              <a:buFont typeface="Lucida Grande"/>
              <a:buNone/>
            </a:pPr>
            <a:r>
              <a:rPr lang="en-US" altLang="en-US" sz="1000" dirty="0">
                <a:latin typeface="Calibri" panose="020F0502020204030204" pitchFamily="34" charset="0"/>
              </a:rPr>
              <a:t>Source – Nielsen Homescan, Data to WE 18.06.2022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87338" y="533400"/>
            <a:ext cx="78851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altLang="en-US" sz="1600" b="0" dirty="0">
                <a:latin typeface="Calibri" panose="020F0502020204030204" pitchFamily="34" charset="0"/>
              </a:rPr>
              <a:t>Decrease in buyers(-3.6%) results in Frozen Haddock decline of £2.6m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7379D7-1BB7-4A1D-99F0-BC35AEE4A3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43" t="4009" r="2743" b="19339"/>
          <a:stretch/>
        </p:blipFill>
        <p:spPr>
          <a:xfrm>
            <a:off x="250824" y="914400"/>
            <a:ext cx="8642351" cy="4953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7815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50825" y="76699"/>
            <a:ext cx="8167688" cy="5715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b="0" kern="0" dirty="0"/>
              <a:t>FROZEN COLD WATER PRAWNS</a:t>
            </a:r>
          </a:p>
        </p:txBody>
      </p:sp>
      <p:sp>
        <p:nvSpPr>
          <p:cNvPr id="5" name="Text Placeholder 7"/>
          <p:cNvSpPr txBox="1">
            <a:spLocks/>
          </p:cNvSpPr>
          <p:nvPr/>
        </p:nvSpPr>
        <p:spPr>
          <a:xfrm>
            <a:off x="0" y="6600825"/>
            <a:ext cx="8166100" cy="227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6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4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2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0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18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spcBef>
                <a:spcPts val="63"/>
              </a:spcBef>
              <a:buFont typeface="Lucida Grande"/>
              <a:buNone/>
            </a:pPr>
            <a:r>
              <a:rPr lang="en-US" altLang="en-US" sz="1000" dirty="0">
                <a:latin typeface="Calibri" panose="020F0502020204030204" pitchFamily="34" charset="0"/>
              </a:rPr>
              <a:t>Source – Nielsen Homescan, Data to WE 18.06.2022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80988" y="648199"/>
            <a:ext cx="78851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altLang="en-US" sz="1600" b="0" dirty="0">
                <a:latin typeface="Calibri" panose="020F0502020204030204" pitchFamily="34" charset="0"/>
              </a:rPr>
              <a:t>Increase in price(+5.3%) and decline in buyers caused cold water prawns decline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36FCF1-FDC6-4883-AE27-C0E98455D0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0" t="2941" r="2239" b="20672"/>
          <a:stretch/>
        </p:blipFill>
        <p:spPr>
          <a:xfrm>
            <a:off x="76200" y="1041625"/>
            <a:ext cx="8974552" cy="50854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09046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50825" y="76699"/>
            <a:ext cx="8167688" cy="5715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b="0" kern="0" dirty="0"/>
              <a:t>FROZEN TOTAL SALMON</a:t>
            </a:r>
          </a:p>
        </p:txBody>
      </p:sp>
      <p:sp>
        <p:nvSpPr>
          <p:cNvPr id="31747" name="TextBox 4"/>
          <p:cNvSpPr txBox="1">
            <a:spLocks noChangeArrowheads="1"/>
          </p:cNvSpPr>
          <p:nvPr/>
        </p:nvSpPr>
        <p:spPr bwMode="auto">
          <a:xfrm>
            <a:off x="250825" y="604435"/>
            <a:ext cx="84756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altLang="en-US" sz="1600" b="0" dirty="0">
                <a:latin typeface="Calibri" panose="020F0502020204030204" pitchFamily="34" charset="0"/>
              </a:rPr>
              <a:t>Although Price has decreased, Salmon decline is mainly through decreased penetration</a:t>
            </a:r>
          </a:p>
        </p:txBody>
      </p:sp>
      <p:sp>
        <p:nvSpPr>
          <p:cNvPr id="5" name="Text Placeholder 7"/>
          <p:cNvSpPr txBox="1">
            <a:spLocks/>
          </p:cNvSpPr>
          <p:nvPr/>
        </p:nvSpPr>
        <p:spPr>
          <a:xfrm>
            <a:off x="0" y="6600825"/>
            <a:ext cx="8166100" cy="227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6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4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2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0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18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spcBef>
                <a:spcPts val="63"/>
              </a:spcBef>
              <a:buFont typeface="Lucida Grande"/>
              <a:buNone/>
            </a:pPr>
            <a:r>
              <a:rPr lang="en-US" altLang="en-US" sz="1000" dirty="0">
                <a:latin typeface="Calibri" panose="020F0502020204030204" pitchFamily="34" charset="0"/>
              </a:rPr>
              <a:t>Source – Nielsen Homescan, Data to WE 18.06.2022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E30478-54EA-49AA-8EA8-FD7B278721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43" t="2830" r="2743" b="19339"/>
          <a:stretch/>
        </p:blipFill>
        <p:spPr>
          <a:xfrm>
            <a:off x="163576" y="1016261"/>
            <a:ext cx="8904224" cy="51815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9048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50825" y="76699"/>
            <a:ext cx="8167688" cy="5715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b="0" kern="0" dirty="0"/>
              <a:t>FROZEN SOLE</a:t>
            </a:r>
          </a:p>
        </p:txBody>
      </p:sp>
      <p:sp>
        <p:nvSpPr>
          <p:cNvPr id="31747" name="TextBox 4"/>
          <p:cNvSpPr txBox="1">
            <a:spLocks noChangeArrowheads="1"/>
          </p:cNvSpPr>
          <p:nvPr/>
        </p:nvSpPr>
        <p:spPr bwMode="auto">
          <a:xfrm>
            <a:off x="289953" y="628240"/>
            <a:ext cx="78851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altLang="en-US" sz="1600" b="0" dirty="0">
                <a:latin typeface="Calibri" panose="020F0502020204030204" pitchFamily="34" charset="0"/>
              </a:rPr>
              <a:t>Frequency has reduced by -16.5% causing a decrease of -£2.5M</a:t>
            </a:r>
          </a:p>
        </p:txBody>
      </p:sp>
      <p:sp>
        <p:nvSpPr>
          <p:cNvPr id="5" name="Text Placeholder 7"/>
          <p:cNvSpPr txBox="1">
            <a:spLocks/>
          </p:cNvSpPr>
          <p:nvPr/>
        </p:nvSpPr>
        <p:spPr>
          <a:xfrm>
            <a:off x="0" y="6600825"/>
            <a:ext cx="8166100" cy="227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6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4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2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0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18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spcBef>
                <a:spcPts val="63"/>
              </a:spcBef>
              <a:buFont typeface="Lucida Grande"/>
              <a:buNone/>
            </a:pPr>
            <a:r>
              <a:rPr lang="en-US" altLang="en-US" sz="1000" dirty="0">
                <a:latin typeface="Calibri" panose="020F0502020204030204" pitchFamily="34" charset="0"/>
              </a:rPr>
              <a:t>Source – Nielsen Homescan, Data to WE 18.06.2022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18B86F-7FDD-48FA-A865-24E8E73F33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43" t="4009" r="1667" b="19339"/>
          <a:stretch/>
        </p:blipFill>
        <p:spPr>
          <a:xfrm>
            <a:off x="118398" y="1145319"/>
            <a:ext cx="9005631" cy="51030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639863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50825" y="76699"/>
            <a:ext cx="8167688" cy="5715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b="0" kern="0" dirty="0"/>
              <a:t>FROZEN SCAMPI</a:t>
            </a:r>
          </a:p>
        </p:txBody>
      </p:sp>
      <p:sp>
        <p:nvSpPr>
          <p:cNvPr id="31747" name="TextBox 4"/>
          <p:cNvSpPr txBox="1">
            <a:spLocks noChangeArrowheads="1"/>
          </p:cNvSpPr>
          <p:nvPr/>
        </p:nvSpPr>
        <p:spPr bwMode="auto">
          <a:xfrm>
            <a:off x="282201" y="621305"/>
            <a:ext cx="85518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altLang="en-US" sz="1600" b="0" dirty="0">
                <a:latin typeface="Calibri" panose="020F0502020204030204" pitchFamily="34" charset="0"/>
              </a:rPr>
              <a:t>Penetration decrease mainly cause decline</a:t>
            </a:r>
          </a:p>
        </p:txBody>
      </p:sp>
      <p:sp>
        <p:nvSpPr>
          <p:cNvPr id="5" name="Text Placeholder 7"/>
          <p:cNvSpPr txBox="1">
            <a:spLocks/>
          </p:cNvSpPr>
          <p:nvPr/>
        </p:nvSpPr>
        <p:spPr>
          <a:xfrm>
            <a:off x="0" y="6600825"/>
            <a:ext cx="8166100" cy="227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6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4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2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0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18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spcBef>
                <a:spcPts val="63"/>
              </a:spcBef>
              <a:buFont typeface="Lucida Grande"/>
              <a:buNone/>
            </a:pPr>
            <a:r>
              <a:rPr lang="en-US" altLang="en-US" sz="1000" dirty="0">
                <a:latin typeface="Calibri" panose="020F0502020204030204" pitchFamily="34" charset="0"/>
              </a:rPr>
              <a:t>Source – Nielsen Homescan, Data to WE 18.06.2022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3D8621-68B1-4BA7-A9A6-4AA178BCD8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94" t="3358" r="1515" b="19991"/>
          <a:stretch/>
        </p:blipFill>
        <p:spPr>
          <a:xfrm>
            <a:off x="2834" y="1043096"/>
            <a:ext cx="9186644" cy="52056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71634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50825" y="76699"/>
            <a:ext cx="8167688" cy="5715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b="0" kern="0" dirty="0"/>
              <a:t>FROZEN BASA</a:t>
            </a:r>
          </a:p>
        </p:txBody>
      </p:sp>
      <p:sp>
        <p:nvSpPr>
          <p:cNvPr id="31747" name="TextBox 4"/>
          <p:cNvSpPr txBox="1">
            <a:spLocks noChangeArrowheads="1"/>
          </p:cNvSpPr>
          <p:nvPr/>
        </p:nvSpPr>
        <p:spPr bwMode="auto">
          <a:xfrm>
            <a:off x="280988" y="595145"/>
            <a:ext cx="78851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altLang="en-US" sz="1600" b="0" dirty="0">
                <a:latin typeface="Calibri" panose="020F0502020204030204" pitchFamily="34" charset="0"/>
              </a:rPr>
              <a:t>Trip volume increase could not halt decline in Frozen Basa sales</a:t>
            </a:r>
          </a:p>
        </p:txBody>
      </p:sp>
      <p:sp>
        <p:nvSpPr>
          <p:cNvPr id="5" name="Text Placeholder 7"/>
          <p:cNvSpPr txBox="1">
            <a:spLocks/>
          </p:cNvSpPr>
          <p:nvPr/>
        </p:nvSpPr>
        <p:spPr>
          <a:xfrm>
            <a:off x="0" y="6600825"/>
            <a:ext cx="8166100" cy="227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6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4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2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0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18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spcBef>
                <a:spcPts val="63"/>
              </a:spcBef>
              <a:buFont typeface="Lucida Grande"/>
              <a:buNone/>
            </a:pPr>
            <a:r>
              <a:rPr lang="en-US" altLang="en-US" sz="1000" dirty="0">
                <a:latin typeface="Calibri" panose="020F0502020204030204" pitchFamily="34" charset="0"/>
              </a:rPr>
              <a:t>Source – Nielsen Homescan, Data to WE 18.06.2022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B550FE-B1EB-4104-A976-2424956599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43" t="3077" r="2743" b="20047"/>
          <a:stretch/>
        </p:blipFill>
        <p:spPr>
          <a:xfrm>
            <a:off x="15385" y="951926"/>
            <a:ext cx="9083199" cy="52208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6716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50825" y="52949"/>
            <a:ext cx="8167688" cy="5715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b="0" kern="0" dirty="0"/>
              <a:t>FROZEN MIXED SEAFOOD</a:t>
            </a:r>
          </a:p>
        </p:txBody>
      </p:sp>
      <p:sp>
        <p:nvSpPr>
          <p:cNvPr id="31747" name="TextBox 4"/>
          <p:cNvSpPr txBox="1">
            <a:spLocks noChangeArrowheads="1"/>
          </p:cNvSpPr>
          <p:nvPr/>
        </p:nvSpPr>
        <p:spPr bwMode="auto">
          <a:xfrm>
            <a:off x="250825" y="624449"/>
            <a:ext cx="82470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altLang="en-US" sz="1600" b="0" dirty="0">
                <a:latin typeface="Calibri" panose="020F0502020204030204" pitchFamily="34" charset="0"/>
              </a:rPr>
              <a:t>Mixed Seafood is declining through reduced frequency and penetration</a:t>
            </a:r>
          </a:p>
        </p:txBody>
      </p:sp>
      <p:sp>
        <p:nvSpPr>
          <p:cNvPr id="5" name="Text Placeholder 7"/>
          <p:cNvSpPr txBox="1">
            <a:spLocks/>
          </p:cNvSpPr>
          <p:nvPr/>
        </p:nvSpPr>
        <p:spPr>
          <a:xfrm>
            <a:off x="0" y="6600825"/>
            <a:ext cx="8166100" cy="227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6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4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2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0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18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spcBef>
                <a:spcPts val="63"/>
              </a:spcBef>
              <a:buFont typeface="Lucida Grande"/>
              <a:buNone/>
            </a:pPr>
            <a:r>
              <a:rPr lang="en-US" altLang="en-US" sz="1000" dirty="0">
                <a:latin typeface="Calibri" panose="020F0502020204030204" pitchFamily="34" charset="0"/>
              </a:rPr>
              <a:t>Source – Nielsen Homescan, Data to WE 18.06.2022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9646056-D150-4ED9-A641-3DC0BB11FE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43" t="4008" r="2743" b="20519"/>
          <a:stretch/>
        </p:blipFill>
        <p:spPr>
          <a:xfrm>
            <a:off x="150734" y="992175"/>
            <a:ext cx="8993266" cy="50748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81066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Calibri" panose="020F0502020204030204" pitchFamily="34" charset="0"/>
              </a:rPr>
              <a:t>Contents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77900" y="1341438"/>
            <a:ext cx="8166100" cy="5364162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latin typeface="Calibri" panose="020F0502020204030204" pitchFamily="34" charset="0"/>
              </a:rPr>
              <a:t>Category Overview</a:t>
            </a:r>
          </a:p>
          <a:p>
            <a:pPr eaLnBrk="1" hangingPunct="1"/>
            <a:endParaRPr lang="en-US" altLang="en-US" sz="3200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sz="3200" dirty="0">
                <a:latin typeface="Calibri" panose="020F0502020204030204" pitchFamily="34" charset="0"/>
              </a:rPr>
              <a:t>KPIs of Frozen Fish by Species</a:t>
            </a:r>
          </a:p>
          <a:p>
            <a:pPr eaLnBrk="1" hangingPunct="1"/>
            <a:endParaRPr lang="en-US" altLang="en-US" sz="3200" dirty="0">
              <a:latin typeface="Calibri" panose="020F0502020204030204" pitchFamily="34" charset="0"/>
            </a:endParaRPr>
          </a:p>
          <a:p>
            <a:r>
              <a:rPr lang="en-US" altLang="en-US" sz="3200" dirty="0">
                <a:latin typeface="Calibri" panose="020F0502020204030204" pitchFamily="34" charset="0"/>
              </a:rPr>
              <a:t>Shifting – Frozen Fish by Species</a:t>
            </a:r>
          </a:p>
          <a:p>
            <a:pPr marL="0" indent="0" eaLnBrk="1" hangingPunct="1">
              <a:buNone/>
            </a:pPr>
            <a:endParaRPr lang="en-US" altLang="en-US" sz="3200" dirty="0">
              <a:latin typeface="Calibri" panose="020F0502020204030204" pitchFamily="34" charset="0"/>
            </a:endParaRPr>
          </a:p>
          <a:p>
            <a:r>
              <a:rPr lang="en-US" altLang="en-US" sz="3200" dirty="0">
                <a:latin typeface="Calibri" panose="020F0502020204030204" pitchFamily="34" charset="0"/>
              </a:rPr>
              <a:t>Demographics – Frozen Fish by Species</a:t>
            </a:r>
          </a:p>
        </p:txBody>
      </p:sp>
    </p:spTree>
    <p:extLst>
      <p:ext uri="{BB962C8B-B14F-4D97-AF65-F5344CB8AC3E}">
        <p14:creationId xmlns:p14="http://schemas.microsoft.com/office/powerpoint/2010/main" val="2849482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50825" y="76699"/>
            <a:ext cx="8167688" cy="5715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b="0" kern="0" dirty="0"/>
              <a:t>FROZEN PLAICE</a:t>
            </a:r>
          </a:p>
        </p:txBody>
      </p:sp>
      <p:sp>
        <p:nvSpPr>
          <p:cNvPr id="31747" name="TextBox 4"/>
          <p:cNvSpPr txBox="1">
            <a:spLocks noChangeArrowheads="1"/>
          </p:cNvSpPr>
          <p:nvPr/>
        </p:nvSpPr>
        <p:spPr bwMode="auto">
          <a:xfrm>
            <a:off x="280988" y="544464"/>
            <a:ext cx="78851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altLang="en-US" sz="1600" b="0" dirty="0">
                <a:latin typeface="Calibri" panose="020F0502020204030204" pitchFamily="34" charset="0"/>
              </a:rPr>
              <a:t>Trip volume and buyers are declining whilst price sees increase</a:t>
            </a:r>
          </a:p>
        </p:txBody>
      </p:sp>
      <p:sp>
        <p:nvSpPr>
          <p:cNvPr id="5" name="Text Placeholder 7"/>
          <p:cNvSpPr txBox="1">
            <a:spLocks/>
          </p:cNvSpPr>
          <p:nvPr/>
        </p:nvSpPr>
        <p:spPr>
          <a:xfrm>
            <a:off x="0" y="6600825"/>
            <a:ext cx="8166100" cy="227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6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4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2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0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18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spcBef>
                <a:spcPts val="63"/>
              </a:spcBef>
              <a:buFont typeface="Lucida Grande"/>
              <a:buNone/>
            </a:pPr>
            <a:r>
              <a:rPr lang="en-US" altLang="en-US" sz="1000" dirty="0">
                <a:latin typeface="Calibri" panose="020F0502020204030204" pitchFamily="34" charset="0"/>
              </a:rPr>
              <a:t>Source – Nielsen Homescan, Data to WE 18.06.2022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69D0C8-3A92-47CF-9F5C-EA1211518E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43" t="4009" r="2743" b="19339"/>
          <a:stretch/>
        </p:blipFill>
        <p:spPr>
          <a:xfrm>
            <a:off x="30400" y="966896"/>
            <a:ext cx="9083199" cy="52056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57012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50825" y="76699"/>
            <a:ext cx="8167688" cy="5715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b="0" kern="0" dirty="0"/>
              <a:t>FROZEN TUNA</a:t>
            </a:r>
          </a:p>
        </p:txBody>
      </p:sp>
      <p:sp>
        <p:nvSpPr>
          <p:cNvPr id="31747" name="TextBox 4"/>
          <p:cNvSpPr txBox="1">
            <a:spLocks noChangeArrowheads="1"/>
          </p:cNvSpPr>
          <p:nvPr/>
        </p:nvSpPr>
        <p:spPr bwMode="auto">
          <a:xfrm>
            <a:off x="280988" y="599798"/>
            <a:ext cx="78851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altLang="en-US" sz="1600" b="0" dirty="0">
                <a:latin typeface="Calibri" panose="020F0502020204030204" pitchFamily="34" charset="0"/>
              </a:rPr>
              <a:t>Frequency and Basket size increase as price decreases while numbers of buyers reduced significantly </a:t>
            </a:r>
          </a:p>
        </p:txBody>
      </p:sp>
      <p:sp>
        <p:nvSpPr>
          <p:cNvPr id="5" name="Text Placeholder 7"/>
          <p:cNvSpPr txBox="1">
            <a:spLocks/>
          </p:cNvSpPr>
          <p:nvPr/>
        </p:nvSpPr>
        <p:spPr>
          <a:xfrm>
            <a:off x="0" y="6600825"/>
            <a:ext cx="8166100" cy="227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6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4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2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0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18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spcBef>
                <a:spcPts val="63"/>
              </a:spcBef>
              <a:buFont typeface="Lucida Grande"/>
              <a:buNone/>
            </a:pPr>
            <a:r>
              <a:rPr lang="en-US" altLang="en-US" sz="1000" dirty="0">
                <a:latin typeface="Calibri" panose="020F0502020204030204" pitchFamily="34" charset="0"/>
              </a:rPr>
              <a:t>Source – Nielsen Homescan, Data to WE 18.06.2022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D396C0-F923-462A-9BD5-8482B62757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43" t="4009" r="2743" b="19339"/>
          <a:stretch/>
        </p:blipFill>
        <p:spPr>
          <a:xfrm>
            <a:off x="45203" y="1170488"/>
            <a:ext cx="8993266" cy="51541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45673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50825" y="17324"/>
            <a:ext cx="8167688" cy="5715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A</a:t>
            </a:r>
            <a:r>
              <a:rPr lang="en-US" b="0" kern="0" dirty="0"/>
              <a:t>LL OTHER FROZEN</a:t>
            </a:r>
          </a:p>
        </p:txBody>
      </p:sp>
      <p:sp>
        <p:nvSpPr>
          <p:cNvPr id="31747" name="TextBox 4"/>
          <p:cNvSpPr txBox="1">
            <a:spLocks noChangeArrowheads="1"/>
          </p:cNvSpPr>
          <p:nvPr/>
        </p:nvSpPr>
        <p:spPr bwMode="auto">
          <a:xfrm>
            <a:off x="245129" y="520908"/>
            <a:ext cx="78851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altLang="en-US" sz="1600" b="0" dirty="0">
                <a:latin typeface="Calibri" panose="020F0502020204030204" pitchFamily="34" charset="0"/>
              </a:rPr>
              <a:t>All other decline is due to increase in price and decrease in buyers and frequency</a:t>
            </a:r>
          </a:p>
        </p:txBody>
      </p:sp>
      <p:sp>
        <p:nvSpPr>
          <p:cNvPr id="5" name="Text Placeholder 7"/>
          <p:cNvSpPr txBox="1">
            <a:spLocks/>
          </p:cNvSpPr>
          <p:nvPr/>
        </p:nvSpPr>
        <p:spPr>
          <a:xfrm>
            <a:off x="0" y="6600825"/>
            <a:ext cx="8166100" cy="227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6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4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2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0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18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spcBef>
                <a:spcPts val="63"/>
              </a:spcBef>
              <a:buFont typeface="Lucida Grande"/>
              <a:buNone/>
            </a:pPr>
            <a:r>
              <a:rPr lang="en-US" altLang="en-US" sz="1000" dirty="0">
                <a:latin typeface="Calibri" panose="020F0502020204030204" pitchFamily="34" charset="0"/>
              </a:rPr>
              <a:t>Source – Nielsen Homescan, Data to WE 18.06.2022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0EA9F0-9E51-4157-9904-AA123B27D1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81" t="4008" r="2743" b="20519"/>
          <a:stretch/>
        </p:blipFill>
        <p:spPr>
          <a:xfrm>
            <a:off x="24560" y="970434"/>
            <a:ext cx="9089184" cy="51255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649999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SOURCE OF GROWTH AND SHIFTING BY SPECIES</a:t>
            </a:r>
          </a:p>
        </p:txBody>
      </p:sp>
    </p:spTree>
    <p:extLst>
      <p:ext uri="{BB962C8B-B14F-4D97-AF65-F5344CB8AC3E}">
        <p14:creationId xmlns:p14="http://schemas.microsoft.com/office/powerpoint/2010/main" val="38775108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 dirty="0"/>
              <a:t>FROZEN FISH – SOURCE OF GROWTH BY SPECIES</a:t>
            </a:r>
          </a:p>
        </p:txBody>
      </p:sp>
      <p:sp>
        <p:nvSpPr>
          <p:cNvPr id="7" name="Text Placeholder 7"/>
          <p:cNvSpPr txBox="1">
            <a:spLocks/>
          </p:cNvSpPr>
          <p:nvPr/>
        </p:nvSpPr>
        <p:spPr>
          <a:xfrm>
            <a:off x="215900" y="6631286"/>
            <a:ext cx="8166100" cy="226714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3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90805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+mn-lt"/>
                <a:cs typeface="+mn-cs"/>
              </a:defRPr>
            </a:lvl2pPr>
            <a:lvl3pPr marL="13716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+mn-lt"/>
                <a:cs typeface="+mn-cs"/>
              </a:defRPr>
            </a:lvl3pPr>
            <a:lvl4pPr marL="1825625" indent="-454025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4pPr>
            <a:lvl5pPr marL="22860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5pPr>
            <a:lvl6pPr marL="27432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6pPr>
            <a:lvl7pPr marL="32004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7pPr>
            <a:lvl8pPr marL="36576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8pPr>
            <a:lvl9pPr marL="41148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63"/>
              </a:spcBef>
              <a:buFont typeface="Arial" charset="0"/>
              <a:buNone/>
              <a:defRPr/>
            </a:pPr>
            <a:r>
              <a:rPr lang="en-US" altLang="en-US" sz="1000" b="0" kern="0" dirty="0">
                <a:latin typeface="Calibri" panose="020F0502020204030204" pitchFamily="34" charset="0"/>
              </a:rPr>
              <a:t>Source – Nielsen Homescan Data to 52 WE </a:t>
            </a:r>
            <a:r>
              <a:rPr lang="en-US" altLang="en-US" sz="1000" dirty="0">
                <a:latin typeface="Calibri" panose="020F0502020204030204" pitchFamily="34" charset="0"/>
              </a:rPr>
              <a:t>18.06.2022 </a:t>
            </a:r>
            <a:r>
              <a:rPr lang="en-US" altLang="en-US" sz="1000" b="0" kern="0" dirty="0">
                <a:latin typeface="Calibri" panose="020F0502020204030204" pitchFamily="34" charset="0"/>
              </a:rPr>
              <a:t>vs YA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2B8179B-FBFA-4EA2-B788-C472A633C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296" y="1437962"/>
            <a:ext cx="8305800" cy="5810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" y="1175917"/>
            <a:ext cx="9029700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5198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50825" y="115888"/>
            <a:ext cx="8167688" cy="5715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b="0" kern="0" dirty="0">
                <a:latin typeface="Calibri" panose="020F0502020204030204" pitchFamily="34" charset="0"/>
              </a:rPr>
              <a:t>FROZEN COD</a:t>
            </a:r>
          </a:p>
        </p:txBody>
      </p:sp>
      <p:sp>
        <p:nvSpPr>
          <p:cNvPr id="45059" name="TextBox 3"/>
          <p:cNvSpPr txBox="1">
            <a:spLocks noChangeArrowheads="1"/>
          </p:cNvSpPr>
          <p:nvPr/>
        </p:nvSpPr>
        <p:spPr bwMode="auto">
          <a:xfrm>
            <a:off x="287338" y="603250"/>
            <a:ext cx="84756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en-GB" altLang="en-US" sz="1600" b="0" dirty="0">
                <a:latin typeface="Calibri" panose="020F0502020204030204" pitchFamily="34" charset="0"/>
              </a:rPr>
              <a:t>COD decline is mainly from AWOP, Market penetration and repertoire</a:t>
            </a:r>
          </a:p>
        </p:txBody>
      </p:sp>
      <p:sp>
        <p:nvSpPr>
          <p:cNvPr id="8" name="Text Placeholder 7"/>
          <p:cNvSpPr txBox="1">
            <a:spLocks/>
          </p:cNvSpPr>
          <p:nvPr/>
        </p:nvSpPr>
        <p:spPr>
          <a:xfrm>
            <a:off x="215900" y="6631286"/>
            <a:ext cx="8166100" cy="226714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3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90805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+mn-lt"/>
                <a:cs typeface="+mn-cs"/>
              </a:defRPr>
            </a:lvl2pPr>
            <a:lvl3pPr marL="13716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+mn-lt"/>
                <a:cs typeface="+mn-cs"/>
              </a:defRPr>
            </a:lvl3pPr>
            <a:lvl4pPr marL="1825625" indent="-454025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4pPr>
            <a:lvl5pPr marL="22860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5pPr>
            <a:lvl6pPr marL="27432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6pPr>
            <a:lvl7pPr marL="32004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7pPr>
            <a:lvl8pPr marL="36576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8pPr>
            <a:lvl9pPr marL="41148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63"/>
              </a:spcBef>
              <a:buFont typeface="Arial" charset="0"/>
              <a:buNone/>
              <a:defRPr/>
            </a:pPr>
            <a:r>
              <a:rPr lang="en-US" altLang="en-US" sz="1000" b="0" kern="0" dirty="0">
                <a:latin typeface="Calibri" panose="020F0502020204030204" pitchFamily="34" charset="0"/>
              </a:rPr>
              <a:t>Source – Nielsen Homescan Data to 52 WE 18.06.2022 vs YA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5585677"/>
              </p:ext>
            </p:extLst>
          </p:nvPr>
        </p:nvGraphicFramePr>
        <p:xfrm>
          <a:off x="-328291" y="685800"/>
          <a:ext cx="8138602" cy="6300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5" name="Nielsen Report" r:id="rId4" imgW="10044000" imgH="7776000" progId="WSPReport.Document">
                  <p:embed/>
                </p:oleObj>
              </mc:Choice>
              <mc:Fallback>
                <p:oleObj name="Nielsen Report" r:id="rId4" imgW="10044000" imgH="7776000" progId="WSPReport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328291" y="685800"/>
                        <a:ext cx="8138602" cy="63002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3999317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50825" y="115888"/>
            <a:ext cx="8167688" cy="5715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b="0" kern="0" dirty="0">
                <a:latin typeface="Calibri" panose="020F0502020204030204" pitchFamily="34" charset="0"/>
              </a:rPr>
              <a:t>FROZEN POLLOCK</a:t>
            </a:r>
          </a:p>
        </p:txBody>
      </p:sp>
      <p:sp>
        <p:nvSpPr>
          <p:cNvPr id="45059" name="TextBox 3"/>
          <p:cNvSpPr txBox="1">
            <a:spLocks noChangeArrowheads="1"/>
          </p:cNvSpPr>
          <p:nvPr/>
        </p:nvSpPr>
        <p:spPr bwMode="auto">
          <a:xfrm>
            <a:off x="287338" y="603250"/>
            <a:ext cx="78851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altLang="en-US" sz="1600" b="0" dirty="0">
                <a:latin typeface="Calibri" panose="020F0502020204030204" pitchFamily="34" charset="0"/>
              </a:rPr>
              <a:t>All the key measures are driving Pollock decline. Shifting losses mainly from Basa, Haddock, Tuna, Mixed Seafood and Salmon</a:t>
            </a:r>
          </a:p>
        </p:txBody>
      </p:sp>
      <p:sp>
        <p:nvSpPr>
          <p:cNvPr id="8" name="Text Placeholder 7"/>
          <p:cNvSpPr txBox="1">
            <a:spLocks/>
          </p:cNvSpPr>
          <p:nvPr/>
        </p:nvSpPr>
        <p:spPr>
          <a:xfrm>
            <a:off x="215900" y="6631286"/>
            <a:ext cx="8166100" cy="226714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3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90805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+mn-lt"/>
                <a:cs typeface="+mn-cs"/>
              </a:defRPr>
            </a:lvl2pPr>
            <a:lvl3pPr marL="13716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+mn-lt"/>
                <a:cs typeface="+mn-cs"/>
              </a:defRPr>
            </a:lvl3pPr>
            <a:lvl4pPr marL="1825625" indent="-454025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4pPr>
            <a:lvl5pPr marL="22860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5pPr>
            <a:lvl6pPr marL="27432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6pPr>
            <a:lvl7pPr marL="32004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7pPr>
            <a:lvl8pPr marL="36576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8pPr>
            <a:lvl9pPr marL="41148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63"/>
              </a:spcBef>
              <a:buFont typeface="Arial" charset="0"/>
              <a:buNone/>
              <a:defRPr/>
            </a:pPr>
            <a:r>
              <a:rPr lang="en-US" altLang="en-US" sz="1000" b="0" kern="0" dirty="0">
                <a:latin typeface="Calibri" panose="020F0502020204030204" pitchFamily="34" charset="0"/>
              </a:rPr>
              <a:t>Source – Nielsen Homescan Data to 52 WE 18.06.2022 vs YA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5285221"/>
              </p:ext>
            </p:extLst>
          </p:nvPr>
        </p:nvGraphicFramePr>
        <p:xfrm>
          <a:off x="-304800" y="852208"/>
          <a:ext cx="8133704" cy="629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6" name="Nielsen Report" r:id="rId4" imgW="10044000" imgH="7776000" progId="WSPReport.Document">
                  <p:embed/>
                </p:oleObj>
              </mc:Choice>
              <mc:Fallback>
                <p:oleObj name="Nielsen Report" r:id="rId4" imgW="10044000" imgH="7776000" progId="WSPReport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304800" y="852208"/>
                        <a:ext cx="8133704" cy="6296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3732360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42067"/>
              </p:ext>
            </p:extLst>
          </p:nvPr>
        </p:nvGraphicFramePr>
        <p:xfrm>
          <a:off x="-304800" y="838200"/>
          <a:ext cx="8138601" cy="6300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0" name="Nielsen Report" r:id="rId4" imgW="10044000" imgH="7776000" progId="WSPReport.Document">
                  <p:embed/>
                </p:oleObj>
              </mc:Choice>
              <mc:Fallback>
                <p:oleObj name="Nielsen Report" r:id="rId4" imgW="10044000" imgH="7776000" progId="WSPReport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304800" y="838200"/>
                        <a:ext cx="8138601" cy="63002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 txBox="1">
            <a:spLocks/>
          </p:cNvSpPr>
          <p:nvPr/>
        </p:nvSpPr>
        <p:spPr>
          <a:xfrm>
            <a:off x="250825" y="115888"/>
            <a:ext cx="8167688" cy="5715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b="0" kern="0" dirty="0">
                <a:latin typeface="Calibri" panose="020F0502020204030204" pitchFamily="34" charset="0"/>
              </a:rPr>
              <a:t>FROZEN WARM WATER PRAWNS</a:t>
            </a:r>
          </a:p>
        </p:txBody>
      </p:sp>
      <p:sp>
        <p:nvSpPr>
          <p:cNvPr id="45059" name="TextBox 3"/>
          <p:cNvSpPr txBox="1">
            <a:spLocks noChangeArrowheads="1"/>
          </p:cNvSpPr>
          <p:nvPr/>
        </p:nvSpPr>
        <p:spPr bwMode="auto">
          <a:xfrm>
            <a:off x="287338" y="603250"/>
            <a:ext cx="78851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altLang="en-US" sz="1600" b="0" dirty="0">
                <a:latin typeface="Calibri" panose="020F0502020204030204" pitchFamily="34" charset="0"/>
              </a:rPr>
              <a:t>All the key measures are driving warm water prawns decline. Shifting losses to all species except Mixed seafood, Plaice, Cod, Tuna and Sole</a:t>
            </a:r>
          </a:p>
        </p:txBody>
      </p:sp>
      <p:sp>
        <p:nvSpPr>
          <p:cNvPr id="8" name="Text Placeholder 7"/>
          <p:cNvSpPr txBox="1">
            <a:spLocks/>
          </p:cNvSpPr>
          <p:nvPr/>
        </p:nvSpPr>
        <p:spPr>
          <a:xfrm>
            <a:off x="215900" y="6631286"/>
            <a:ext cx="8166100" cy="226714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3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90805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+mn-lt"/>
                <a:cs typeface="+mn-cs"/>
              </a:defRPr>
            </a:lvl2pPr>
            <a:lvl3pPr marL="13716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+mn-lt"/>
                <a:cs typeface="+mn-cs"/>
              </a:defRPr>
            </a:lvl3pPr>
            <a:lvl4pPr marL="1825625" indent="-454025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4pPr>
            <a:lvl5pPr marL="22860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5pPr>
            <a:lvl6pPr marL="27432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6pPr>
            <a:lvl7pPr marL="32004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7pPr>
            <a:lvl8pPr marL="36576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8pPr>
            <a:lvl9pPr marL="41148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63"/>
              </a:spcBef>
              <a:buFont typeface="Arial" charset="0"/>
              <a:buNone/>
              <a:defRPr/>
            </a:pPr>
            <a:r>
              <a:rPr lang="en-US" altLang="en-US" sz="1000" b="0" kern="0" dirty="0">
                <a:latin typeface="Calibri" panose="020F0502020204030204" pitchFamily="34" charset="0"/>
              </a:rPr>
              <a:t>Source – Nielsen Homescan Data to 52 WE 18.06.2022 vs YA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795342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50825" y="115888"/>
            <a:ext cx="8167688" cy="5715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b="0" kern="0" dirty="0">
                <a:latin typeface="Calibri" panose="020F0502020204030204" pitchFamily="34" charset="0"/>
              </a:rPr>
              <a:t>FROZEN HADDOCK</a:t>
            </a:r>
          </a:p>
        </p:txBody>
      </p:sp>
      <p:sp>
        <p:nvSpPr>
          <p:cNvPr id="45059" name="TextBox 3"/>
          <p:cNvSpPr txBox="1">
            <a:spLocks noChangeArrowheads="1"/>
          </p:cNvSpPr>
          <p:nvPr/>
        </p:nvSpPr>
        <p:spPr bwMode="auto">
          <a:xfrm>
            <a:off x="287338" y="728246"/>
            <a:ext cx="78851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altLang="en-US" sz="1600" b="0" dirty="0">
                <a:latin typeface="Calibri" panose="020F0502020204030204" pitchFamily="34" charset="0"/>
              </a:rPr>
              <a:t>Declining mainly from Repertoire. Shifting losses to Scampi , Basa , Cold water prawns, Mixed Sea food and Tuna. </a:t>
            </a:r>
          </a:p>
        </p:txBody>
      </p:sp>
      <p:sp>
        <p:nvSpPr>
          <p:cNvPr id="8" name="Text Placeholder 7"/>
          <p:cNvSpPr txBox="1">
            <a:spLocks/>
          </p:cNvSpPr>
          <p:nvPr/>
        </p:nvSpPr>
        <p:spPr>
          <a:xfrm>
            <a:off x="215900" y="6631286"/>
            <a:ext cx="8166100" cy="226714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3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90805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+mn-lt"/>
                <a:cs typeface="+mn-cs"/>
              </a:defRPr>
            </a:lvl2pPr>
            <a:lvl3pPr marL="13716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+mn-lt"/>
                <a:cs typeface="+mn-cs"/>
              </a:defRPr>
            </a:lvl3pPr>
            <a:lvl4pPr marL="1825625" indent="-454025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4pPr>
            <a:lvl5pPr marL="22860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5pPr>
            <a:lvl6pPr marL="27432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6pPr>
            <a:lvl7pPr marL="32004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7pPr>
            <a:lvl8pPr marL="36576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8pPr>
            <a:lvl9pPr marL="41148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63"/>
              </a:spcBef>
              <a:buFont typeface="Arial" charset="0"/>
              <a:buNone/>
              <a:defRPr/>
            </a:pPr>
            <a:r>
              <a:rPr lang="en-US" altLang="en-US" sz="1000" b="0" kern="0" dirty="0">
                <a:latin typeface="Calibri" panose="020F0502020204030204" pitchFamily="34" charset="0"/>
              </a:rPr>
              <a:t>Source – Nielsen Homescan Data to 52 WE 18.06.2022 vs YA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4316465"/>
              </p:ext>
            </p:extLst>
          </p:nvPr>
        </p:nvGraphicFramePr>
        <p:xfrm>
          <a:off x="-290001" y="938784"/>
          <a:ext cx="8138601" cy="6300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4" name="Nielsen Report" r:id="rId4" imgW="10044000" imgH="7776000" progId="WSPReport.Document">
                  <p:embed/>
                </p:oleObj>
              </mc:Choice>
              <mc:Fallback>
                <p:oleObj name="Nielsen Report" r:id="rId4" imgW="10044000" imgH="7776000" progId="WSPReport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290001" y="938784"/>
                        <a:ext cx="8138601" cy="63002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1758359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50825" y="115888"/>
            <a:ext cx="8167688" cy="5715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b="0" kern="0" dirty="0">
                <a:latin typeface="Calibri" panose="020F0502020204030204" pitchFamily="34" charset="0"/>
              </a:rPr>
              <a:t>FROZEN COLD WATER PRAWNS</a:t>
            </a:r>
          </a:p>
        </p:txBody>
      </p:sp>
      <p:sp>
        <p:nvSpPr>
          <p:cNvPr id="45059" name="TextBox 3"/>
          <p:cNvSpPr txBox="1">
            <a:spLocks noChangeArrowheads="1"/>
          </p:cNvSpPr>
          <p:nvPr/>
        </p:nvSpPr>
        <p:spPr bwMode="auto">
          <a:xfrm>
            <a:off x="287338" y="634425"/>
            <a:ext cx="78851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altLang="en-US" sz="1600" b="0" dirty="0">
                <a:latin typeface="Calibri" panose="020F0502020204030204" pitchFamily="34" charset="0"/>
              </a:rPr>
              <a:t>Declining mainly from Repertoire. Shifting losses to Cod, Pollock, Basa, Scampi and Tuna</a:t>
            </a:r>
          </a:p>
        </p:txBody>
      </p:sp>
      <p:sp>
        <p:nvSpPr>
          <p:cNvPr id="8" name="Text Placeholder 7"/>
          <p:cNvSpPr txBox="1">
            <a:spLocks/>
          </p:cNvSpPr>
          <p:nvPr/>
        </p:nvSpPr>
        <p:spPr>
          <a:xfrm>
            <a:off x="215900" y="6631286"/>
            <a:ext cx="8166100" cy="226714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3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90805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+mn-lt"/>
                <a:cs typeface="+mn-cs"/>
              </a:defRPr>
            </a:lvl2pPr>
            <a:lvl3pPr marL="13716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+mn-lt"/>
                <a:cs typeface="+mn-cs"/>
              </a:defRPr>
            </a:lvl3pPr>
            <a:lvl4pPr marL="1825625" indent="-454025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4pPr>
            <a:lvl5pPr marL="22860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5pPr>
            <a:lvl6pPr marL="27432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6pPr>
            <a:lvl7pPr marL="32004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7pPr>
            <a:lvl8pPr marL="36576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8pPr>
            <a:lvl9pPr marL="41148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63"/>
              </a:spcBef>
              <a:buFont typeface="Arial" charset="0"/>
              <a:buNone/>
              <a:defRPr/>
            </a:pPr>
            <a:r>
              <a:rPr lang="en-US" altLang="en-US" sz="1000" b="0" kern="0" dirty="0">
                <a:latin typeface="Calibri" panose="020F0502020204030204" pitchFamily="34" charset="0"/>
              </a:rPr>
              <a:t>Source – Nielsen Homescan Data to 52 WE 18.06.2022 vs YA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6752651"/>
              </p:ext>
            </p:extLst>
          </p:nvPr>
        </p:nvGraphicFramePr>
        <p:xfrm>
          <a:off x="-213800" y="710184"/>
          <a:ext cx="8138600" cy="6300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8" name="Nielsen Report" r:id="rId4" imgW="10044000" imgH="7776000" progId="WSPReport.Document">
                  <p:embed/>
                </p:oleObj>
              </mc:Choice>
              <mc:Fallback>
                <p:oleObj name="Nielsen Report" r:id="rId4" imgW="10044000" imgH="7776000" progId="WSPReport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213800" y="710184"/>
                        <a:ext cx="8138600" cy="63002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281804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CATEGORY OVERVIEW</a:t>
            </a:r>
          </a:p>
        </p:txBody>
      </p:sp>
    </p:spTree>
    <p:extLst>
      <p:ext uri="{BB962C8B-B14F-4D97-AF65-F5344CB8AC3E}">
        <p14:creationId xmlns:p14="http://schemas.microsoft.com/office/powerpoint/2010/main" val="38237872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50825" y="115888"/>
            <a:ext cx="8167688" cy="5715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b="0" kern="0" dirty="0">
                <a:latin typeface="Calibri" panose="020F0502020204030204" pitchFamily="34" charset="0"/>
              </a:rPr>
              <a:t>FROZEN SOLE</a:t>
            </a:r>
          </a:p>
        </p:txBody>
      </p:sp>
      <p:sp>
        <p:nvSpPr>
          <p:cNvPr id="45059" name="TextBox 3"/>
          <p:cNvSpPr txBox="1">
            <a:spLocks noChangeArrowheads="1"/>
          </p:cNvSpPr>
          <p:nvPr/>
        </p:nvSpPr>
        <p:spPr bwMode="auto">
          <a:xfrm>
            <a:off x="287338" y="603250"/>
            <a:ext cx="86280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altLang="en-US" sz="1600" b="0" dirty="0">
                <a:latin typeface="Calibri" panose="020F0502020204030204" pitchFamily="34" charset="0"/>
              </a:rPr>
              <a:t>All the key measures are driving Sole decline. Shifting losses to all species except Salmon and Scampi</a:t>
            </a:r>
          </a:p>
        </p:txBody>
      </p:sp>
      <p:sp>
        <p:nvSpPr>
          <p:cNvPr id="8" name="Text Placeholder 7"/>
          <p:cNvSpPr txBox="1">
            <a:spLocks/>
          </p:cNvSpPr>
          <p:nvPr/>
        </p:nvSpPr>
        <p:spPr>
          <a:xfrm>
            <a:off x="215900" y="6631286"/>
            <a:ext cx="8166100" cy="226714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3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90805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+mn-lt"/>
                <a:cs typeface="+mn-cs"/>
              </a:defRPr>
            </a:lvl2pPr>
            <a:lvl3pPr marL="13716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+mn-lt"/>
                <a:cs typeface="+mn-cs"/>
              </a:defRPr>
            </a:lvl3pPr>
            <a:lvl4pPr marL="1825625" indent="-454025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4pPr>
            <a:lvl5pPr marL="22860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5pPr>
            <a:lvl6pPr marL="27432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6pPr>
            <a:lvl7pPr marL="32004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7pPr>
            <a:lvl8pPr marL="36576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8pPr>
            <a:lvl9pPr marL="41148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63"/>
              </a:spcBef>
              <a:buFont typeface="Arial" charset="0"/>
              <a:buNone/>
              <a:defRPr/>
            </a:pPr>
            <a:r>
              <a:rPr lang="en-US" altLang="en-US" sz="1000" b="0" kern="0" dirty="0">
                <a:latin typeface="Calibri" panose="020F0502020204030204" pitchFamily="34" charset="0"/>
              </a:rPr>
              <a:t>Source – Nielsen Homescan Data to 52 WE 18.06.2022 vs YA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7050835"/>
              </p:ext>
            </p:extLst>
          </p:nvPr>
        </p:nvGraphicFramePr>
        <p:xfrm>
          <a:off x="-290000" y="762000"/>
          <a:ext cx="8138600" cy="6300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4" name="Nielsen Report" r:id="rId4" imgW="10044000" imgH="7776000" progId="WSPReport.Document">
                  <p:embed/>
                </p:oleObj>
              </mc:Choice>
              <mc:Fallback>
                <p:oleObj name="Nielsen Report" r:id="rId4" imgW="10044000" imgH="7776000" progId="WSPReport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290000" y="762000"/>
                        <a:ext cx="8138600" cy="63002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40546408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50825" y="115888"/>
            <a:ext cx="8167688" cy="5715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b="0" kern="0" dirty="0">
                <a:latin typeface="Calibri" panose="020F0502020204030204" pitchFamily="34" charset="0"/>
              </a:rPr>
              <a:t>FROZEN SCAMPI</a:t>
            </a:r>
          </a:p>
        </p:txBody>
      </p:sp>
      <p:sp>
        <p:nvSpPr>
          <p:cNvPr id="45059" name="TextBox 3"/>
          <p:cNvSpPr txBox="1">
            <a:spLocks noChangeArrowheads="1"/>
          </p:cNvSpPr>
          <p:nvPr/>
        </p:nvSpPr>
        <p:spPr bwMode="auto">
          <a:xfrm>
            <a:off x="287338" y="634425"/>
            <a:ext cx="86280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altLang="en-US" sz="1600" b="0" dirty="0">
                <a:latin typeface="Calibri" panose="020F0502020204030204" pitchFamily="34" charset="0"/>
              </a:rPr>
              <a:t>All the key measures are driving Scampi decline. Shifting losses to Basa, Pollock, Salmon, Sole, Mixed Sea food and Tuna</a:t>
            </a:r>
          </a:p>
        </p:txBody>
      </p:sp>
      <p:sp>
        <p:nvSpPr>
          <p:cNvPr id="8" name="Text Placeholder 7"/>
          <p:cNvSpPr txBox="1">
            <a:spLocks/>
          </p:cNvSpPr>
          <p:nvPr/>
        </p:nvSpPr>
        <p:spPr>
          <a:xfrm>
            <a:off x="215900" y="6631286"/>
            <a:ext cx="8166100" cy="226714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3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90805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+mn-lt"/>
                <a:cs typeface="+mn-cs"/>
              </a:defRPr>
            </a:lvl2pPr>
            <a:lvl3pPr marL="13716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+mn-lt"/>
                <a:cs typeface="+mn-cs"/>
              </a:defRPr>
            </a:lvl3pPr>
            <a:lvl4pPr marL="1825625" indent="-454025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4pPr>
            <a:lvl5pPr marL="22860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5pPr>
            <a:lvl6pPr marL="27432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6pPr>
            <a:lvl7pPr marL="32004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7pPr>
            <a:lvl8pPr marL="36576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8pPr>
            <a:lvl9pPr marL="41148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63"/>
              </a:spcBef>
              <a:buFont typeface="Arial" charset="0"/>
              <a:buNone/>
              <a:defRPr/>
            </a:pPr>
            <a:r>
              <a:rPr lang="en-US" altLang="en-US" sz="1000" b="0" kern="0" dirty="0">
                <a:latin typeface="Calibri" panose="020F0502020204030204" pitchFamily="34" charset="0"/>
              </a:rPr>
              <a:t>Source – Nielsen Homescan Data to 52 WE 18.06.2022 vs YA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3851448"/>
              </p:ext>
            </p:extLst>
          </p:nvPr>
        </p:nvGraphicFramePr>
        <p:xfrm>
          <a:off x="-304800" y="914400"/>
          <a:ext cx="8138600" cy="6300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8" name="Nielsen Report" r:id="rId4" imgW="10044000" imgH="7776000" progId="WSPReport.Document">
                  <p:embed/>
                </p:oleObj>
              </mc:Choice>
              <mc:Fallback>
                <p:oleObj name="Nielsen Report" r:id="rId4" imgW="10044000" imgH="7776000" progId="WSPReport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304800" y="914400"/>
                        <a:ext cx="8138600" cy="63002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158752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50825" y="115888"/>
            <a:ext cx="8167688" cy="5715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b="0" kern="0" dirty="0">
                <a:latin typeface="Calibri" panose="020F0502020204030204" pitchFamily="34" charset="0"/>
              </a:rPr>
              <a:t>FROZEN BASA</a:t>
            </a:r>
          </a:p>
        </p:txBody>
      </p:sp>
      <p:sp>
        <p:nvSpPr>
          <p:cNvPr id="45059" name="TextBox 3"/>
          <p:cNvSpPr txBox="1">
            <a:spLocks noChangeArrowheads="1"/>
          </p:cNvSpPr>
          <p:nvPr/>
        </p:nvSpPr>
        <p:spPr bwMode="auto">
          <a:xfrm>
            <a:off x="287338" y="603250"/>
            <a:ext cx="78851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altLang="en-US" sz="1600" b="0" dirty="0">
                <a:latin typeface="Calibri" panose="020F0502020204030204" pitchFamily="34" charset="0"/>
              </a:rPr>
              <a:t>Basa decline is from all measures except Shifting. Shifting losses only to Cod, Salmon , Mixed Seafood and Plaice </a:t>
            </a:r>
          </a:p>
        </p:txBody>
      </p:sp>
      <p:sp>
        <p:nvSpPr>
          <p:cNvPr id="8" name="Text Placeholder 7"/>
          <p:cNvSpPr txBox="1">
            <a:spLocks/>
          </p:cNvSpPr>
          <p:nvPr/>
        </p:nvSpPr>
        <p:spPr>
          <a:xfrm>
            <a:off x="215900" y="6631286"/>
            <a:ext cx="8166100" cy="226714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3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90805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+mn-lt"/>
                <a:cs typeface="+mn-cs"/>
              </a:defRPr>
            </a:lvl2pPr>
            <a:lvl3pPr marL="13716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+mn-lt"/>
                <a:cs typeface="+mn-cs"/>
              </a:defRPr>
            </a:lvl3pPr>
            <a:lvl4pPr marL="1825625" indent="-454025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4pPr>
            <a:lvl5pPr marL="22860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5pPr>
            <a:lvl6pPr marL="27432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6pPr>
            <a:lvl7pPr marL="32004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7pPr>
            <a:lvl8pPr marL="36576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8pPr>
            <a:lvl9pPr marL="41148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63"/>
              </a:spcBef>
              <a:buFont typeface="Arial" charset="0"/>
              <a:buNone/>
              <a:defRPr/>
            </a:pPr>
            <a:r>
              <a:rPr lang="en-US" altLang="en-US" sz="1000" b="0" kern="0" dirty="0">
                <a:latin typeface="Calibri" panose="020F0502020204030204" pitchFamily="34" charset="0"/>
              </a:rPr>
              <a:t>Source – Nielsen Homescan Data to 52 WE 18.06.2022 vs YA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8829913"/>
              </p:ext>
            </p:extLst>
          </p:nvPr>
        </p:nvGraphicFramePr>
        <p:xfrm>
          <a:off x="-442400" y="914400"/>
          <a:ext cx="8138600" cy="6300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2" name="Nielsen Report" r:id="rId4" imgW="10044000" imgH="7776000" progId="WSPReport.Document">
                  <p:embed/>
                </p:oleObj>
              </mc:Choice>
              <mc:Fallback>
                <p:oleObj name="Nielsen Report" r:id="rId4" imgW="10044000" imgH="7776000" progId="WSPReport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442400" y="914400"/>
                        <a:ext cx="8138600" cy="63002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158296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9431983"/>
              </p:ext>
            </p:extLst>
          </p:nvPr>
        </p:nvGraphicFramePr>
        <p:xfrm>
          <a:off x="-290000" y="609600"/>
          <a:ext cx="8138600" cy="6300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6" name="Nielsen Report" r:id="rId4" imgW="10044000" imgH="7776000" progId="WSPReport.Document">
                  <p:embed/>
                </p:oleObj>
              </mc:Choice>
              <mc:Fallback>
                <p:oleObj name="Nielsen Report" r:id="rId4" imgW="10044000" imgH="7776000" progId="WSPReport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290000" y="609600"/>
                        <a:ext cx="8138600" cy="63002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 txBox="1">
            <a:spLocks/>
          </p:cNvSpPr>
          <p:nvPr/>
        </p:nvSpPr>
        <p:spPr>
          <a:xfrm>
            <a:off x="250825" y="115888"/>
            <a:ext cx="8167688" cy="5715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b="0" kern="0" dirty="0">
                <a:latin typeface="Calibri" panose="020F0502020204030204" pitchFamily="34" charset="0"/>
              </a:rPr>
              <a:t>FROZEN MIXED SEAFOOD</a:t>
            </a:r>
          </a:p>
        </p:txBody>
      </p:sp>
      <p:sp>
        <p:nvSpPr>
          <p:cNvPr id="45059" name="TextBox 3"/>
          <p:cNvSpPr txBox="1">
            <a:spLocks noChangeArrowheads="1"/>
          </p:cNvSpPr>
          <p:nvPr/>
        </p:nvSpPr>
        <p:spPr bwMode="auto">
          <a:xfrm>
            <a:off x="287338" y="603250"/>
            <a:ext cx="78851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altLang="en-US" sz="1600" b="0" dirty="0">
                <a:latin typeface="Calibri" panose="020F0502020204030204" pitchFamily="34" charset="0"/>
              </a:rPr>
              <a:t>Decline’s mainly from AWOP and Repertoire. Shifting losses to Warm water Prawns, Tuna, Cod and Cold water prawns</a:t>
            </a:r>
          </a:p>
        </p:txBody>
      </p:sp>
      <p:sp>
        <p:nvSpPr>
          <p:cNvPr id="8" name="Text Placeholder 7"/>
          <p:cNvSpPr txBox="1">
            <a:spLocks/>
          </p:cNvSpPr>
          <p:nvPr/>
        </p:nvSpPr>
        <p:spPr>
          <a:xfrm>
            <a:off x="215900" y="6631286"/>
            <a:ext cx="8166100" cy="226714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3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90805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+mn-lt"/>
                <a:cs typeface="+mn-cs"/>
              </a:defRPr>
            </a:lvl2pPr>
            <a:lvl3pPr marL="13716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+mn-lt"/>
                <a:cs typeface="+mn-cs"/>
              </a:defRPr>
            </a:lvl3pPr>
            <a:lvl4pPr marL="1825625" indent="-454025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4pPr>
            <a:lvl5pPr marL="22860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5pPr>
            <a:lvl6pPr marL="27432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6pPr>
            <a:lvl7pPr marL="32004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7pPr>
            <a:lvl8pPr marL="36576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8pPr>
            <a:lvl9pPr marL="41148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63"/>
              </a:spcBef>
              <a:buFont typeface="Arial" charset="0"/>
              <a:buNone/>
              <a:defRPr/>
            </a:pPr>
            <a:r>
              <a:rPr lang="en-US" altLang="en-US" sz="1000" b="0" kern="0" dirty="0">
                <a:latin typeface="Calibri" panose="020F0502020204030204" pitchFamily="34" charset="0"/>
              </a:rPr>
              <a:t>Source – Nielsen Homescan Data to 52 WE 18.06.2022 vs YA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061306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50825" y="115888"/>
            <a:ext cx="8167688" cy="5715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b="0" kern="0" dirty="0">
                <a:latin typeface="Calibri" panose="020F0502020204030204" pitchFamily="34" charset="0"/>
              </a:rPr>
              <a:t>FROZEN </a:t>
            </a:r>
            <a:r>
              <a:rPr lang="en-US" dirty="0">
                <a:latin typeface="Calibri" panose="020F0502020204030204" pitchFamily="34" charset="0"/>
              </a:rPr>
              <a:t>PLAICE</a:t>
            </a:r>
            <a:endParaRPr lang="en-US" b="0" kern="0" dirty="0">
              <a:latin typeface="Calibri" panose="020F0502020204030204" pitchFamily="34" charset="0"/>
            </a:endParaRPr>
          </a:p>
        </p:txBody>
      </p:sp>
      <p:sp>
        <p:nvSpPr>
          <p:cNvPr id="45059" name="TextBox 3"/>
          <p:cNvSpPr txBox="1">
            <a:spLocks noChangeArrowheads="1"/>
          </p:cNvSpPr>
          <p:nvPr/>
        </p:nvSpPr>
        <p:spPr bwMode="auto">
          <a:xfrm>
            <a:off x="287338" y="603250"/>
            <a:ext cx="78851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en-GB" altLang="en-US" sz="1600" b="0" dirty="0">
                <a:latin typeface="Calibri" panose="020F0502020204030204" pitchFamily="34" charset="0"/>
              </a:rPr>
              <a:t>Decline is mainly through Shifting. Losses to all species except Sole, Salmon, Basa and Tuna</a:t>
            </a:r>
          </a:p>
        </p:txBody>
      </p:sp>
      <p:sp>
        <p:nvSpPr>
          <p:cNvPr id="8" name="Text Placeholder 7"/>
          <p:cNvSpPr txBox="1">
            <a:spLocks/>
          </p:cNvSpPr>
          <p:nvPr/>
        </p:nvSpPr>
        <p:spPr>
          <a:xfrm>
            <a:off x="215900" y="6631286"/>
            <a:ext cx="8166100" cy="226714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3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90805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+mn-lt"/>
                <a:cs typeface="+mn-cs"/>
              </a:defRPr>
            </a:lvl2pPr>
            <a:lvl3pPr marL="13716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+mn-lt"/>
                <a:cs typeface="+mn-cs"/>
              </a:defRPr>
            </a:lvl3pPr>
            <a:lvl4pPr marL="1825625" indent="-454025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4pPr>
            <a:lvl5pPr marL="22860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5pPr>
            <a:lvl6pPr marL="27432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6pPr>
            <a:lvl7pPr marL="32004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7pPr>
            <a:lvl8pPr marL="36576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8pPr>
            <a:lvl9pPr marL="41148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63"/>
              </a:spcBef>
              <a:buFont typeface="Arial" charset="0"/>
              <a:buNone/>
              <a:defRPr/>
            </a:pPr>
            <a:r>
              <a:rPr lang="en-US" altLang="en-US" sz="1000" b="0" kern="0" dirty="0">
                <a:latin typeface="Calibri" panose="020F0502020204030204" pitchFamily="34" charset="0"/>
              </a:rPr>
              <a:t>Source – Nielsen Homescan Data to 52 WE 18.06.2022 vs YA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6869963"/>
              </p:ext>
            </p:extLst>
          </p:nvPr>
        </p:nvGraphicFramePr>
        <p:xfrm>
          <a:off x="-304800" y="609600"/>
          <a:ext cx="8138600" cy="6300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2" name="Nielsen Report" r:id="rId4" imgW="10044000" imgH="7776000" progId="WSPReport.Document">
                  <p:embed/>
                </p:oleObj>
              </mc:Choice>
              <mc:Fallback>
                <p:oleObj name="Nielsen Report" r:id="rId4" imgW="10044000" imgH="7776000" progId="WSPReport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304800" y="609600"/>
                        <a:ext cx="8138600" cy="63002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1078622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50825" y="115888"/>
            <a:ext cx="8167688" cy="5715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b="0" kern="0" dirty="0">
                <a:latin typeface="Calibri" panose="020F0502020204030204" pitchFamily="34" charset="0"/>
              </a:rPr>
              <a:t>FROZEN TUNA</a:t>
            </a:r>
          </a:p>
        </p:txBody>
      </p:sp>
      <p:sp>
        <p:nvSpPr>
          <p:cNvPr id="45059" name="TextBox 3"/>
          <p:cNvSpPr txBox="1">
            <a:spLocks noChangeArrowheads="1"/>
          </p:cNvSpPr>
          <p:nvPr/>
        </p:nvSpPr>
        <p:spPr bwMode="auto">
          <a:xfrm>
            <a:off x="287338" y="603250"/>
            <a:ext cx="78851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en-GB" altLang="en-US" sz="1600" b="0" dirty="0">
                <a:latin typeface="Calibri" panose="020F0502020204030204" pitchFamily="34" charset="0"/>
              </a:rPr>
              <a:t>Decline is mainly from  AWOP, Repertoire and Mkt Penetration. Shifting gains from all species except Warm water prawns, Basa and Plaice.</a:t>
            </a:r>
          </a:p>
        </p:txBody>
      </p:sp>
      <p:sp>
        <p:nvSpPr>
          <p:cNvPr id="8" name="Text Placeholder 7"/>
          <p:cNvSpPr txBox="1">
            <a:spLocks/>
          </p:cNvSpPr>
          <p:nvPr/>
        </p:nvSpPr>
        <p:spPr>
          <a:xfrm>
            <a:off x="215900" y="6631286"/>
            <a:ext cx="8166100" cy="226714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3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90805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+mn-lt"/>
                <a:cs typeface="+mn-cs"/>
              </a:defRPr>
            </a:lvl2pPr>
            <a:lvl3pPr marL="13716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+mn-lt"/>
                <a:cs typeface="+mn-cs"/>
              </a:defRPr>
            </a:lvl3pPr>
            <a:lvl4pPr marL="1825625" indent="-454025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4pPr>
            <a:lvl5pPr marL="22860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5pPr>
            <a:lvl6pPr marL="27432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6pPr>
            <a:lvl7pPr marL="32004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7pPr>
            <a:lvl8pPr marL="36576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8pPr>
            <a:lvl9pPr marL="41148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63"/>
              </a:spcBef>
              <a:buFont typeface="Arial" charset="0"/>
              <a:buNone/>
              <a:defRPr/>
            </a:pPr>
            <a:r>
              <a:rPr lang="en-US" altLang="en-US" sz="1000" b="0" kern="0" dirty="0">
                <a:latin typeface="Calibri" panose="020F0502020204030204" pitchFamily="34" charset="0"/>
              </a:rPr>
              <a:t>Source – Nielsen Homescan Data to 52 WE 18.06.2022 vs YA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1114073"/>
              </p:ext>
            </p:extLst>
          </p:nvPr>
        </p:nvGraphicFramePr>
        <p:xfrm>
          <a:off x="-304800" y="862584"/>
          <a:ext cx="8138600" cy="6300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4" name="Nielsen Report" r:id="rId4" imgW="10044000" imgH="7776000" progId="WSPReport.Document">
                  <p:embed/>
                </p:oleObj>
              </mc:Choice>
              <mc:Fallback>
                <p:oleObj name="Nielsen Report" r:id="rId4" imgW="10044000" imgH="7776000" progId="WSPReport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304800" y="862584"/>
                        <a:ext cx="8138600" cy="63002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3433453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50825" y="115888"/>
            <a:ext cx="8167688" cy="5715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Calibri" panose="020F0502020204030204" pitchFamily="34" charset="0"/>
              </a:rPr>
              <a:t>FROZEN TOTAL SALMON</a:t>
            </a:r>
            <a:endParaRPr lang="en-US" b="0" kern="0" dirty="0">
              <a:latin typeface="Calibri" panose="020F0502020204030204" pitchFamily="34" charset="0"/>
            </a:endParaRPr>
          </a:p>
        </p:txBody>
      </p:sp>
      <p:sp>
        <p:nvSpPr>
          <p:cNvPr id="45059" name="TextBox 3"/>
          <p:cNvSpPr txBox="1">
            <a:spLocks noChangeArrowheads="1"/>
          </p:cNvSpPr>
          <p:nvPr/>
        </p:nvSpPr>
        <p:spPr bwMode="auto">
          <a:xfrm>
            <a:off x="287338" y="603250"/>
            <a:ext cx="78851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altLang="en-US" sz="1600" b="0" dirty="0">
                <a:latin typeface="Calibri" panose="020F0502020204030204" pitchFamily="34" charset="0"/>
              </a:rPr>
              <a:t>All the key measures are driving Salmon decline. Shifting losses to all species except Scampi, Warmwater Prawns, Basa and Pollock </a:t>
            </a:r>
          </a:p>
        </p:txBody>
      </p:sp>
      <p:sp>
        <p:nvSpPr>
          <p:cNvPr id="8" name="Text Placeholder 7"/>
          <p:cNvSpPr txBox="1">
            <a:spLocks/>
          </p:cNvSpPr>
          <p:nvPr/>
        </p:nvSpPr>
        <p:spPr>
          <a:xfrm>
            <a:off x="215900" y="6631286"/>
            <a:ext cx="8166100" cy="226714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3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90805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+mn-lt"/>
                <a:cs typeface="+mn-cs"/>
              </a:defRPr>
            </a:lvl2pPr>
            <a:lvl3pPr marL="13716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+mn-lt"/>
                <a:cs typeface="+mn-cs"/>
              </a:defRPr>
            </a:lvl3pPr>
            <a:lvl4pPr marL="1825625" indent="-454025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4pPr>
            <a:lvl5pPr marL="22860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5pPr>
            <a:lvl6pPr marL="27432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6pPr>
            <a:lvl7pPr marL="32004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7pPr>
            <a:lvl8pPr marL="36576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8pPr>
            <a:lvl9pPr marL="41148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63"/>
              </a:spcBef>
              <a:buFont typeface="Arial" charset="0"/>
              <a:buNone/>
              <a:defRPr/>
            </a:pPr>
            <a:r>
              <a:rPr lang="en-US" altLang="en-US" sz="1000" b="0" kern="0" dirty="0">
                <a:latin typeface="Calibri" panose="020F0502020204030204" pitchFamily="34" charset="0"/>
              </a:rPr>
              <a:t>Source – Nielsen Homescan Data to 52 WE 18.06.2022 vs YA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4945701"/>
              </p:ext>
            </p:extLst>
          </p:nvPr>
        </p:nvGraphicFramePr>
        <p:xfrm>
          <a:off x="-381000" y="838200"/>
          <a:ext cx="8138600" cy="6300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2" name="Nielsen Report" r:id="rId4" imgW="10044000" imgH="7776000" progId="WSPReport.Document">
                  <p:embed/>
                </p:oleObj>
              </mc:Choice>
              <mc:Fallback>
                <p:oleObj name="Nielsen Report" r:id="rId4" imgW="10044000" imgH="7776000" progId="WSPReport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381000" y="838200"/>
                        <a:ext cx="8138600" cy="63002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0592121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50825" y="115888"/>
            <a:ext cx="8167688" cy="5715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Calibri" panose="020F0502020204030204" pitchFamily="34" charset="0"/>
              </a:rPr>
              <a:t>FROZEN – ALL OTHER</a:t>
            </a:r>
            <a:endParaRPr lang="en-US" b="0" kern="0" dirty="0">
              <a:latin typeface="Calibri" panose="020F0502020204030204" pitchFamily="34" charset="0"/>
            </a:endParaRPr>
          </a:p>
        </p:txBody>
      </p:sp>
      <p:sp>
        <p:nvSpPr>
          <p:cNvPr id="45059" name="TextBox 3"/>
          <p:cNvSpPr txBox="1">
            <a:spLocks noChangeArrowheads="1"/>
          </p:cNvSpPr>
          <p:nvPr/>
        </p:nvSpPr>
        <p:spPr bwMode="auto">
          <a:xfrm>
            <a:off x="287338" y="603250"/>
            <a:ext cx="78851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altLang="en-US" sz="1600" b="0" dirty="0">
                <a:latin typeface="Calibri" panose="020F0502020204030204" pitchFamily="34" charset="0"/>
              </a:rPr>
              <a:t>All the key measures are driving ‘All Other’ decline</a:t>
            </a:r>
          </a:p>
        </p:txBody>
      </p:sp>
      <p:sp>
        <p:nvSpPr>
          <p:cNvPr id="8" name="Text Placeholder 7"/>
          <p:cNvSpPr txBox="1">
            <a:spLocks/>
          </p:cNvSpPr>
          <p:nvPr/>
        </p:nvSpPr>
        <p:spPr>
          <a:xfrm>
            <a:off x="215900" y="6631286"/>
            <a:ext cx="8166100" cy="226714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3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90805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+mn-lt"/>
                <a:cs typeface="+mn-cs"/>
              </a:defRPr>
            </a:lvl2pPr>
            <a:lvl3pPr marL="13716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+mn-lt"/>
                <a:cs typeface="+mn-cs"/>
              </a:defRPr>
            </a:lvl3pPr>
            <a:lvl4pPr marL="1825625" indent="-454025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4pPr>
            <a:lvl5pPr marL="22860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5pPr>
            <a:lvl6pPr marL="27432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6pPr>
            <a:lvl7pPr marL="32004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7pPr>
            <a:lvl8pPr marL="36576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8pPr>
            <a:lvl9pPr marL="41148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63"/>
              </a:spcBef>
              <a:buFont typeface="Arial" charset="0"/>
              <a:buNone/>
              <a:defRPr/>
            </a:pPr>
            <a:r>
              <a:rPr lang="en-US" altLang="en-US" sz="1000" b="0" kern="0" dirty="0">
                <a:latin typeface="Calibri" panose="020F0502020204030204" pitchFamily="34" charset="0"/>
              </a:rPr>
              <a:t>Source – Nielsen Homescan Data to 52 WE 18.06.2022 vs YA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3422629"/>
              </p:ext>
            </p:extLst>
          </p:nvPr>
        </p:nvGraphicFramePr>
        <p:xfrm>
          <a:off x="-381000" y="609600"/>
          <a:ext cx="8138600" cy="6300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8" name="Nielsen Report" r:id="rId4" imgW="10044000" imgH="7776000" progId="WSPReport.Document">
                  <p:embed/>
                </p:oleObj>
              </mc:Choice>
              <mc:Fallback>
                <p:oleObj name="Nielsen Report" r:id="rId4" imgW="10044000" imgH="7776000" progId="WSPReport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381000" y="609600"/>
                        <a:ext cx="8138600" cy="63002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5165966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219200"/>
            <a:ext cx="8387999" cy="1225639"/>
          </a:xfrm>
        </p:spPr>
        <p:txBody>
          <a:bodyPr>
            <a:normAutofit/>
          </a:bodyPr>
          <a:lstStyle/>
          <a:p>
            <a:r>
              <a:rPr lang="en-GB" dirty="0"/>
              <a:t>DEMOGRAPHICS BY TOTAL GB AND SPECIES</a:t>
            </a:r>
          </a:p>
        </p:txBody>
      </p:sp>
    </p:spTree>
    <p:extLst>
      <p:ext uri="{BB962C8B-B14F-4D97-AF65-F5344CB8AC3E}">
        <p14:creationId xmlns:p14="http://schemas.microsoft.com/office/powerpoint/2010/main" val="39708898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98075" y="152400"/>
            <a:ext cx="86280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dirty="0"/>
              <a:t>FROZEN FISH SALES OVERINDEX FROM OLDER COUPLES, OF THOSE CLASS C1, AGED 45+, WITH 2 MEMBERS IN FAMILY, AND LOCATED AT LONDON AND CENTRAL.</a:t>
            </a:r>
          </a:p>
        </p:txBody>
      </p:sp>
      <p:sp>
        <p:nvSpPr>
          <p:cNvPr id="6" name="Text Placeholder 7"/>
          <p:cNvSpPr txBox="1">
            <a:spLocks/>
          </p:cNvSpPr>
          <p:nvPr/>
        </p:nvSpPr>
        <p:spPr>
          <a:xfrm>
            <a:off x="215900" y="6631286"/>
            <a:ext cx="8166100" cy="226714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3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90805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+mn-lt"/>
                <a:cs typeface="+mn-cs"/>
              </a:defRPr>
            </a:lvl2pPr>
            <a:lvl3pPr marL="13716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+mn-lt"/>
                <a:cs typeface="+mn-cs"/>
              </a:defRPr>
            </a:lvl3pPr>
            <a:lvl4pPr marL="1825625" indent="-454025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4pPr>
            <a:lvl5pPr marL="22860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5pPr>
            <a:lvl6pPr marL="27432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6pPr>
            <a:lvl7pPr marL="32004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7pPr>
            <a:lvl8pPr marL="36576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8pPr>
            <a:lvl9pPr marL="41148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63"/>
              </a:spcBef>
              <a:buFont typeface="Arial" charset="0"/>
              <a:buNone/>
              <a:defRPr/>
            </a:pPr>
            <a:r>
              <a:rPr lang="en-US" altLang="en-US" sz="1000" b="0" kern="0" dirty="0">
                <a:latin typeface="Calibri" panose="020F0502020204030204" pitchFamily="34" charset="0"/>
              </a:rPr>
              <a:t>Source – Nielsen Homescan Data to 52 WE 18.06.2022 vs YA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F66C85B-94EC-413B-9555-6AAE285CF1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53438"/>
            <a:ext cx="9144000" cy="45511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696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5010260"/>
              </p:ext>
            </p:extLst>
          </p:nvPr>
        </p:nvGraphicFramePr>
        <p:xfrm>
          <a:off x="187325" y="2047875"/>
          <a:ext cx="8929688" cy="470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8" name="Nielsen Report" r:id="rId3" imgW="10692000" imgH="7560000" progId="WSPReport.Document">
                  <p:embed/>
                </p:oleObj>
              </mc:Choice>
              <mc:Fallback>
                <p:oleObj name="Nielsen Report" r:id="rId3" imgW="10692000" imgH="7560000" progId="WSPReport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 t="27042" b="9406"/>
                      <a:stretch>
                        <a:fillRect/>
                      </a:stretch>
                    </p:blipFill>
                    <p:spPr bwMode="auto">
                      <a:xfrm>
                        <a:off x="187325" y="2047875"/>
                        <a:ext cx="8929688" cy="470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0596389"/>
              </p:ext>
            </p:extLst>
          </p:nvPr>
        </p:nvGraphicFramePr>
        <p:xfrm>
          <a:off x="4354" y="1516857"/>
          <a:ext cx="915670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" name="Nielsen Report" r:id="rId5" imgW="10692000" imgH="7560000" progId="WSPReport.Document">
                  <p:embed/>
                </p:oleObj>
              </mc:Choice>
              <mc:Fallback>
                <p:oleObj name="Nielsen Report" r:id="rId5" imgW="10692000" imgH="7560000" progId="WSPReport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 t="8104" b="84826"/>
                      <a:stretch>
                        <a:fillRect/>
                      </a:stretch>
                    </p:blipFill>
                    <p:spPr bwMode="auto">
                      <a:xfrm>
                        <a:off x="4354" y="1516857"/>
                        <a:ext cx="9156700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400" b="0" kern="1200" cap="all" dirty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+mj-cs"/>
              </a:rPr>
              <a:t>Category decline IN TERMS OF VOLUME is driven by chilled and frozen segments, BUT largely from Frozen (-14M). </a:t>
            </a:r>
          </a:p>
        </p:txBody>
      </p:sp>
      <p:sp>
        <p:nvSpPr>
          <p:cNvPr id="26630" name="Text Box 3"/>
          <p:cNvSpPr txBox="1">
            <a:spLocks noChangeArrowheads="1"/>
          </p:cNvSpPr>
          <p:nvPr/>
        </p:nvSpPr>
        <p:spPr bwMode="auto">
          <a:xfrm>
            <a:off x="457200" y="1095375"/>
            <a:ext cx="83820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ts val="800"/>
              </a:spcBef>
              <a:buClr>
                <a:srgbClr val="5F5F5F"/>
              </a:buClr>
              <a:buFont typeface="Arial" charset="0"/>
              <a:buChar char="•"/>
              <a:defRPr>
                <a:solidFill>
                  <a:srgbClr val="5F5F5F"/>
                </a:solidFill>
                <a:latin typeface="Calibri" pitchFamily="34" charset="0"/>
              </a:defRPr>
            </a:lvl1pPr>
            <a:lvl2pPr marL="742950" indent="-285750" algn="l">
              <a:spcBef>
                <a:spcPts val="800"/>
              </a:spcBef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Calibri" pitchFamily="34" charset="0"/>
              </a:defRPr>
            </a:lvl2pPr>
            <a:lvl3pPr marL="1143000" indent="-228600" algn="l">
              <a:spcBef>
                <a:spcPts val="700"/>
              </a:spcBef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Calibri" pitchFamily="34" charset="0"/>
              </a:defRPr>
            </a:lvl3pPr>
            <a:lvl4pPr marL="1600200" indent="-228600" algn="l">
              <a:spcBef>
                <a:spcPts val="700"/>
              </a:spcBef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4pPr>
            <a:lvl5pPr marL="2057400" indent="-228600" algn="l">
              <a:spcBef>
                <a:spcPts val="700"/>
              </a:spcBef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200" b="0" dirty="0">
                <a:solidFill>
                  <a:srgbClr val="009DD9"/>
                </a:solidFill>
              </a:rPr>
              <a:t>Fish| Segment Trends (Volume) | Total Coverage UK including Discounters | MAT TY vs YA - Data to WE </a:t>
            </a:r>
            <a:r>
              <a:rPr lang="en-US" altLang="en-US" sz="1200" dirty="0">
                <a:solidFill>
                  <a:srgbClr val="009DD9"/>
                </a:solidFill>
              </a:rPr>
              <a:t>18.06.2022</a:t>
            </a:r>
          </a:p>
        </p:txBody>
      </p:sp>
      <p:sp>
        <p:nvSpPr>
          <p:cNvPr id="9" name="Text Placeholder 7"/>
          <p:cNvSpPr txBox="1">
            <a:spLocks/>
          </p:cNvSpPr>
          <p:nvPr/>
        </p:nvSpPr>
        <p:spPr>
          <a:xfrm>
            <a:off x="0" y="6600825"/>
            <a:ext cx="8166100" cy="227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6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4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2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0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18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spcBef>
                <a:spcPts val="63"/>
              </a:spcBef>
              <a:buFont typeface="Lucida Grande"/>
              <a:buNone/>
            </a:pPr>
            <a:r>
              <a:rPr lang="en-US" altLang="en-US" sz="1000" dirty="0">
                <a:latin typeface="Calibri" panose="020F0502020204030204" pitchFamily="34" charset="0"/>
              </a:rPr>
              <a:t>Source – Nielsen Scantrack, Data to WE 18.06.2022</a:t>
            </a:r>
          </a:p>
        </p:txBody>
      </p:sp>
    </p:spTree>
    <p:extLst>
      <p:ext uri="{BB962C8B-B14F-4D97-AF65-F5344CB8AC3E}">
        <p14:creationId xmlns:p14="http://schemas.microsoft.com/office/powerpoint/2010/main" val="1436453300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8002395"/>
              </p:ext>
            </p:extLst>
          </p:nvPr>
        </p:nvGraphicFramePr>
        <p:xfrm>
          <a:off x="172096" y="533400"/>
          <a:ext cx="8133704" cy="629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" name="Nielsen Report" r:id="rId4" imgW="10044000" imgH="7776000" progId="WSPReport.Document">
                  <p:embed/>
                </p:oleObj>
              </mc:Choice>
              <mc:Fallback>
                <p:oleObj name="Nielsen Report" r:id="rId4" imgW="10044000" imgH="7776000" progId="WSPReport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096" y="533400"/>
                        <a:ext cx="8133704" cy="6296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228600" y="152400"/>
            <a:ext cx="8534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1600" b="1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dirty="0"/>
              <a:t>FROZEN FISH UNDERINDEX AMONGST YOUNGER GROUPS 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9161811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98075" y="152400"/>
            <a:ext cx="86280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dirty="0"/>
              <a:t>COD SALES COME MORE PREDOMINANTLY FROM OLDER COUPLES, OF CLASS AB, AGED 45+, WITH 2 MEMBERS IN FAMILY, LOCATED AT LONDON AND CENTRAL.</a:t>
            </a:r>
          </a:p>
        </p:txBody>
      </p:sp>
      <p:sp>
        <p:nvSpPr>
          <p:cNvPr id="5" name="Text Placeholder 7"/>
          <p:cNvSpPr txBox="1">
            <a:spLocks/>
          </p:cNvSpPr>
          <p:nvPr/>
        </p:nvSpPr>
        <p:spPr>
          <a:xfrm>
            <a:off x="215900" y="6631286"/>
            <a:ext cx="8166100" cy="226714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3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90805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+mn-lt"/>
                <a:cs typeface="+mn-cs"/>
              </a:defRPr>
            </a:lvl2pPr>
            <a:lvl3pPr marL="13716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+mn-lt"/>
                <a:cs typeface="+mn-cs"/>
              </a:defRPr>
            </a:lvl3pPr>
            <a:lvl4pPr marL="1825625" indent="-454025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4pPr>
            <a:lvl5pPr marL="22860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5pPr>
            <a:lvl6pPr marL="27432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6pPr>
            <a:lvl7pPr marL="32004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7pPr>
            <a:lvl8pPr marL="36576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8pPr>
            <a:lvl9pPr marL="41148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63"/>
              </a:spcBef>
              <a:buFont typeface="Arial" charset="0"/>
              <a:buNone/>
              <a:defRPr/>
            </a:pPr>
            <a:r>
              <a:rPr lang="en-US" altLang="en-US" sz="1000" b="0" kern="0" dirty="0">
                <a:latin typeface="Calibri" panose="020F0502020204030204" pitchFamily="34" charset="0"/>
              </a:rPr>
              <a:t>Source – Nielsen Homescan Data to 52 WE 18.06.2022 vs YA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30DA44-320A-49E3-9704-AA0F819CA6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65" y="1012976"/>
            <a:ext cx="9053465" cy="44750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16412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406110"/>
              </p:ext>
            </p:extLst>
          </p:nvPr>
        </p:nvGraphicFramePr>
        <p:xfrm>
          <a:off x="152400" y="685800"/>
          <a:ext cx="8138600" cy="6300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3" name="Nielsen Report" r:id="rId4" imgW="10044000" imgH="7776000" progId="WSPReport.Document">
                  <p:embed/>
                </p:oleObj>
              </mc:Choice>
              <mc:Fallback>
                <p:oleObj name="Nielsen Report" r:id="rId4" imgW="10044000" imgH="7776000" progId="WSPReport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685800"/>
                        <a:ext cx="8138600" cy="63002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228600" y="152400"/>
            <a:ext cx="8534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1600" b="1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dirty="0"/>
              <a:t>COD UNDER INDEX AMONGST SINGLES LIVING IN CENTRAL AND NORTH SCOTLAND 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7685858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98075" y="152400"/>
            <a:ext cx="86280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dirty="0"/>
              <a:t>POLLOCK SALES COME MORE PREDOMINANTLY FROM OLDER COUPLES, OF CLASS C1, AGED 45+, WITH 3-4 MEMBERS IN FAMILY, LOCATED AT LONDON AND CENTRAL.</a:t>
            </a:r>
          </a:p>
        </p:txBody>
      </p:sp>
      <p:sp>
        <p:nvSpPr>
          <p:cNvPr id="5" name="Text Placeholder 7"/>
          <p:cNvSpPr txBox="1">
            <a:spLocks/>
          </p:cNvSpPr>
          <p:nvPr/>
        </p:nvSpPr>
        <p:spPr>
          <a:xfrm>
            <a:off x="215900" y="6631286"/>
            <a:ext cx="8166100" cy="226714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3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90805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+mn-lt"/>
                <a:cs typeface="+mn-cs"/>
              </a:defRPr>
            </a:lvl2pPr>
            <a:lvl3pPr marL="13716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+mn-lt"/>
                <a:cs typeface="+mn-cs"/>
              </a:defRPr>
            </a:lvl3pPr>
            <a:lvl4pPr marL="1825625" indent="-454025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4pPr>
            <a:lvl5pPr marL="22860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5pPr>
            <a:lvl6pPr marL="27432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6pPr>
            <a:lvl7pPr marL="32004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7pPr>
            <a:lvl8pPr marL="36576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8pPr>
            <a:lvl9pPr marL="41148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63"/>
              </a:spcBef>
              <a:buFont typeface="Arial" charset="0"/>
              <a:buNone/>
              <a:defRPr/>
            </a:pPr>
            <a:r>
              <a:rPr lang="en-US" altLang="en-US" sz="1000" b="0" kern="0" dirty="0">
                <a:latin typeface="Calibri" panose="020F0502020204030204" pitchFamily="34" charset="0"/>
              </a:rPr>
              <a:t>Source – Nielsen Homescan Data to 52 WE 18.06.2022 vs YA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0994AA-0FAF-4A7F-B12C-67C5F9CA2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8223"/>
            <a:ext cx="9144000" cy="45615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76416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6540397"/>
              </p:ext>
            </p:extLst>
          </p:nvPr>
        </p:nvGraphicFramePr>
        <p:xfrm>
          <a:off x="152400" y="710184"/>
          <a:ext cx="8138600" cy="6300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7" name="Nielsen Report" r:id="rId4" imgW="10044000" imgH="7776000" progId="WSPReport.Document">
                  <p:embed/>
                </p:oleObj>
              </mc:Choice>
              <mc:Fallback>
                <p:oleObj name="Nielsen Report" r:id="rId4" imgW="10044000" imgH="7776000" progId="WSPReport.Document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710184"/>
                        <a:ext cx="8138600" cy="63002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228600" y="152400"/>
            <a:ext cx="8534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1600" b="1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dirty="0"/>
              <a:t>POLLOCK UNDERINDEX AMONST SINGLES LIVING IN LONDON AND CENTRAL AND NORTH SCOTLAND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0033942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98075" y="152400"/>
            <a:ext cx="86280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dirty="0"/>
              <a:t>FROZEN WARM WATER PRAWNS COME MORE PREDOMINANTLY FROM THOSE AGED 45+, CLASS AB &amp; C1, WITH 2 MEMBERS IN FAMILY, AND THOSE LOCATED AT LONDON</a:t>
            </a:r>
          </a:p>
        </p:txBody>
      </p:sp>
      <p:sp>
        <p:nvSpPr>
          <p:cNvPr id="5" name="Text Placeholder 7"/>
          <p:cNvSpPr txBox="1">
            <a:spLocks/>
          </p:cNvSpPr>
          <p:nvPr/>
        </p:nvSpPr>
        <p:spPr>
          <a:xfrm>
            <a:off x="215900" y="6631286"/>
            <a:ext cx="8166100" cy="226714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3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90805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+mn-lt"/>
                <a:cs typeface="+mn-cs"/>
              </a:defRPr>
            </a:lvl2pPr>
            <a:lvl3pPr marL="13716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+mn-lt"/>
                <a:cs typeface="+mn-cs"/>
              </a:defRPr>
            </a:lvl3pPr>
            <a:lvl4pPr marL="1825625" indent="-454025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4pPr>
            <a:lvl5pPr marL="22860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5pPr>
            <a:lvl6pPr marL="27432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6pPr>
            <a:lvl7pPr marL="32004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7pPr>
            <a:lvl8pPr marL="36576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8pPr>
            <a:lvl9pPr marL="41148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63"/>
              </a:spcBef>
              <a:buFont typeface="Arial" charset="0"/>
              <a:buNone/>
              <a:defRPr/>
            </a:pPr>
            <a:r>
              <a:rPr lang="en-US" altLang="en-US" sz="1000" b="0" kern="0" dirty="0">
                <a:latin typeface="Calibri" panose="020F0502020204030204" pitchFamily="34" charset="0"/>
              </a:rPr>
              <a:t>Source – Nielsen Homescan Data to 52 WE 18.06.2022 vs YA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09B7BC-4E55-46C0-86BA-CCCDF5644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5599"/>
            <a:ext cx="9144000" cy="45268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36832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344322"/>
              </p:ext>
            </p:extLst>
          </p:nvPr>
        </p:nvGraphicFramePr>
        <p:xfrm>
          <a:off x="76200" y="685800"/>
          <a:ext cx="8138600" cy="6300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1" name="Nielsen Report" r:id="rId4" imgW="10044000" imgH="7776000" progId="WSPReport.Document">
                  <p:embed/>
                </p:oleObj>
              </mc:Choice>
              <mc:Fallback>
                <p:oleObj name="Nielsen Report" r:id="rId4" imgW="10044000" imgH="7776000" progId="WSPReport.Document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200" y="685800"/>
                        <a:ext cx="8138600" cy="63002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228600" y="152400"/>
            <a:ext cx="8534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1600" b="1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dirty="0"/>
              <a:t>WARM WATER PRAWNS OVERINDEX FOR THOSE LIVING IN LONDON , SOUTH &amp; SOUTH EAST, EAST OF ENGLAND AND IN OLDER COUPLES &amp; ESTABLISHED FAMILIES.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2940043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98075" y="152400"/>
            <a:ext cx="86280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dirty="0"/>
              <a:t>HADDOCK COME MORE PREDOMINANTLY FROM  HOUSEHOLDS WITH 2 MEMBERS IN FAMILY, FROM OLDER COUPLES, CLASS AB &amp; C1, AGED 65+, AND LOCATED AT LONDON AND YORKSHIRE.</a:t>
            </a:r>
          </a:p>
        </p:txBody>
      </p:sp>
      <p:sp>
        <p:nvSpPr>
          <p:cNvPr id="5" name="Text Placeholder 7"/>
          <p:cNvSpPr txBox="1">
            <a:spLocks/>
          </p:cNvSpPr>
          <p:nvPr/>
        </p:nvSpPr>
        <p:spPr>
          <a:xfrm>
            <a:off x="215900" y="6631286"/>
            <a:ext cx="8166100" cy="226714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3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90805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+mn-lt"/>
                <a:cs typeface="+mn-cs"/>
              </a:defRPr>
            </a:lvl2pPr>
            <a:lvl3pPr marL="13716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+mn-lt"/>
                <a:cs typeface="+mn-cs"/>
              </a:defRPr>
            </a:lvl3pPr>
            <a:lvl4pPr marL="1825625" indent="-454025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4pPr>
            <a:lvl5pPr marL="22860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5pPr>
            <a:lvl6pPr marL="27432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6pPr>
            <a:lvl7pPr marL="32004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7pPr>
            <a:lvl8pPr marL="36576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8pPr>
            <a:lvl9pPr marL="41148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63"/>
              </a:spcBef>
              <a:buFont typeface="Arial" charset="0"/>
              <a:buNone/>
              <a:defRPr/>
            </a:pPr>
            <a:r>
              <a:rPr lang="en-US" altLang="en-US" sz="1000" b="0" kern="0" dirty="0">
                <a:latin typeface="Calibri" panose="020F0502020204030204" pitchFamily="34" charset="0"/>
              </a:rPr>
              <a:t>Source – Nielsen Homescan Data to 52 WE 18.06.2022 vs YA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DDD12F-E57F-48F5-8A07-4ABBA35AEF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7393"/>
            <a:ext cx="9144000" cy="45232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43159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6650692"/>
              </p:ext>
            </p:extLst>
          </p:nvPr>
        </p:nvGraphicFramePr>
        <p:xfrm>
          <a:off x="0" y="609600"/>
          <a:ext cx="8138600" cy="6300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4" name="Nielsen Report" r:id="rId4" imgW="10044000" imgH="7776000" progId="WSPReport.Document">
                  <p:embed/>
                </p:oleObj>
              </mc:Choice>
              <mc:Fallback>
                <p:oleObj name="Nielsen Report" r:id="rId4" imgW="10044000" imgH="7776000" progId="WSPReport.Document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609600"/>
                        <a:ext cx="8138600" cy="63002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228600" y="152400"/>
            <a:ext cx="8534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1600" b="1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dirty="0"/>
              <a:t>HADDOCK OVERINDEX AMONGST OLDER COUPLES, 2 MEMBERS &amp; 5+ MEMBERS HOUSEHOLDS, AND THOSE AGED 65+ 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8786490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98075" y="152400"/>
            <a:ext cx="86280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dirty="0"/>
              <a:t>COLD WATER PRAWN SALES COME MORE PREDOMINANTLY FROM OLDER COUPLES, AGED 45+, OF CLASS C1, WITH 2 MEMBERS, AND HOUSEHOLDS FROM LONDON</a:t>
            </a:r>
          </a:p>
        </p:txBody>
      </p:sp>
      <p:sp>
        <p:nvSpPr>
          <p:cNvPr id="5" name="Text Placeholder 7"/>
          <p:cNvSpPr txBox="1">
            <a:spLocks/>
          </p:cNvSpPr>
          <p:nvPr/>
        </p:nvSpPr>
        <p:spPr>
          <a:xfrm>
            <a:off x="215900" y="6631286"/>
            <a:ext cx="8166100" cy="226714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3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90805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+mn-lt"/>
                <a:cs typeface="+mn-cs"/>
              </a:defRPr>
            </a:lvl2pPr>
            <a:lvl3pPr marL="13716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+mn-lt"/>
                <a:cs typeface="+mn-cs"/>
              </a:defRPr>
            </a:lvl3pPr>
            <a:lvl4pPr marL="1825625" indent="-454025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4pPr>
            <a:lvl5pPr marL="22860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5pPr>
            <a:lvl6pPr marL="27432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6pPr>
            <a:lvl7pPr marL="32004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7pPr>
            <a:lvl8pPr marL="36576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8pPr>
            <a:lvl9pPr marL="41148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63"/>
              </a:spcBef>
              <a:buFont typeface="Arial" charset="0"/>
              <a:buNone/>
              <a:defRPr/>
            </a:pPr>
            <a:r>
              <a:rPr lang="en-US" altLang="en-US" sz="1000" b="0" kern="0" dirty="0">
                <a:latin typeface="Calibri" panose="020F0502020204030204" pitchFamily="34" charset="0"/>
              </a:rPr>
              <a:t>Source – Nielsen Homescan Data to 52 WE 18.06.2022 vs YA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858963-F15E-49A1-AF2A-0D300003CE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9" y="914400"/>
            <a:ext cx="9144000" cy="45198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3607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5025343"/>
              </p:ext>
            </p:extLst>
          </p:nvPr>
        </p:nvGraphicFramePr>
        <p:xfrm>
          <a:off x="247650" y="1954213"/>
          <a:ext cx="9050338" cy="462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2" name="Nielsen Report" r:id="rId3" imgW="10692000" imgH="7560000" progId="WSPReport.Document">
                  <p:embed/>
                </p:oleObj>
              </mc:Choice>
              <mc:Fallback>
                <p:oleObj name="Nielsen Report" r:id="rId3" imgW="10692000" imgH="7560000" progId="WSPReport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 l="735" t="27015" b="11346"/>
                      <a:stretch>
                        <a:fillRect/>
                      </a:stretch>
                    </p:blipFill>
                    <p:spPr bwMode="auto">
                      <a:xfrm>
                        <a:off x="247650" y="1954213"/>
                        <a:ext cx="9050338" cy="462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6421628"/>
              </p:ext>
            </p:extLst>
          </p:nvPr>
        </p:nvGraphicFramePr>
        <p:xfrm>
          <a:off x="95250" y="1492250"/>
          <a:ext cx="9118600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3" name="Nielsen Report" r:id="rId5" imgW="10692000" imgH="7560000" progId="WSPReport.Document">
                  <p:embed/>
                </p:oleObj>
              </mc:Choice>
              <mc:Fallback>
                <p:oleObj name="Nielsen Report" r:id="rId5" imgW="10692000" imgH="7560000" progId="WSPReport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 t="7922" b="74051"/>
                      <a:stretch>
                        <a:fillRect/>
                      </a:stretch>
                    </p:blipFill>
                    <p:spPr bwMode="auto">
                      <a:xfrm>
                        <a:off x="95250" y="1492250"/>
                        <a:ext cx="9118600" cy="109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400" y="76200"/>
            <a:ext cx="8388000" cy="863999"/>
          </a:xfrm>
        </p:spPr>
        <p:txBody>
          <a:bodyPr/>
          <a:lstStyle/>
          <a:p>
            <a:pPr>
              <a:defRPr/>
            </a:pPr>
            <a:r>
              <a:rPr lang="en-US" sz="2400" b="0" kern="1200" cap="all" dirty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+mj-cs"/>
              </a:rPr>
              <a:t>Same trend is followed In terms of value</a:t>
            </a: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4294967295"/>
          </p:nvPr>
        </p:nvSpPr>
        <p:spPr>
          <a:xfrm>
            <a:off x="0" y="6600825"/>
            <a:ext cx="8166100" cy="227013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114300" indent="0">
              <a:spcBef>
                <a:spcPts val="63"/>
              </a:spcBef>
              <a:buNone/>
            </a:pPr>
            <a:r>
              <a:rPr lang="en-US" altLang="en-US" sz="1000" dirty="0">
                <a:latin typeface="Calibri" panose="020F0502020204030204" pitchFamily="34" charset="0"/>
              </a:rPr>
              <a:t>Source – Nielsen Scantrack, Data to WE 18.06.2022</a:t>
            </a:r>
          </a:p>
        </p:txBody>
      </p:sp>
      <p:sp>
        <p:nvSpPr>
          <p:cNvPr id="27654" name="Text Box 3"/>
          <p:cNvSpPr txBox="1">
            <a:spLocks noChangeArrowheads="1"/>
          </p:cNvSpPr>
          <p:nvPr/>
        </p:nvSpPr>
        <p:spPr bwMode="auto">
          <a:xfrm>
            <a:off x="606425" y="1011382"/>
            <a:ext cx="83820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ts val="800"/>
              </a:spcBef>
              <a:buClr>
                <a:srgbClr val="5F5F5F"/>
              </a:buClr>
              <a:buFont typeface="Arial" charset="0"/>
              <a:buChar char="•"/>
              <a:defRPr>
                <a:solidFill>
                  <a:srgbClr val="5F5F5F"/>
                </a:solidFill>
                <a:latin typeface="Calibri" pitchFamily="34" charset="0"/>
              </a:defRPr>
            </a:lvl1pPr>
            <a:lvl2pPr marL="742950" indent="-285750" algn="l">
              <a:spcBef>
                <a:spcPts val="800"/>
              </a:spcBef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Calibri" pitchFamily="34" charset="0"/>
              </a:defRPr>
            </a:lvl2pPr>
            <a:lvl3pPr marL="1143000" indent="-228600" algn="l">
              <a:spcBef>
                <a:spcPts val="700"/>
              </a:spcBef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Calibri" pitchFamily="34" charset="0"/>
              </a:defRPr>
            </a:lvl3pPr>
            <a:lvl4pPr marL="1600200" indent="-228600" algn="l">
              <a:spcBef>
                <a:spcPts val="700"/>
              </a:spcBef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4pPr>
            <a:lvl5pPr marL="2057400" indent="-228600" algn="l">
              <a:spcBef>
                <a:spcPts val="700"/>
              </a:spcBef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200" b="0" dirty="0">
                <a:solidFill>
                  <a:srgbClr val="009DD9"/>
                </a:solidFill>
              </a:rPr>
              <a:t>Fish| Segment Trends (Value)| Total Coverage </a:t>
            </a:r>
            <a:r>
              <a:rPr lang="en-US" altLang="en-US" sz="1200" dirty="0">
                <a:solidFill>
                  <a:srgbClr val="009DD9"/>
                </a:solidFill>
              </a:rPr>
              <a:t>UK including Discounters</a:t>
            </a:r>
            <a:r>
              <a:rPr lang="en-US" altLang="en-US" sz="1200" b="0" dirty="0">
                <a:solidFill>
                  <a:srgbClr val="009DD9"/>
                </a:solidFill>
              </a:rPr>
              <a:t>| MAT TY vs YA - Data to WE </a:t>
            </a:r>
            <a:r>
              <a:rPr lang="en-US" altLang="en-US" sz="1200" dirty="0">
                <a:solidFill>
                  <a:srgbClr val="009DD9"/>
                </a:solidFill>
              </a:rPr>
              <a:t>18.06.2022</a:t>
            </a:r>
          </a:p>
        </p:txBody>
      </p:sp>
    </p:spTree>
    <p:extLst>
      <p:ext uri="{BB962C8B-B14F-4D97-AF65-F5344CB8AC3E}">
        <p14:creationId xmlns:p14="http://schemas.microsoft.com/office/powerpoint/2010/main" val="4136443414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7903495"/>
              </p:ext>
            </p:extLst>
          </p:nvPr>
        </p:nvGraphicFramePr>
        <p:xfrm>
          <a:off x="228600" y="838200"/>
          <a:ext cx="8138600" cy="6300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8" name="Nielsen Report" r:id="rId4" imgW="10044000" imgH="7776000" progId="WSPReport.Document">
                  <p:embed/>
                </p:oleObj>
              </mc:Choice>
              <mc:Fallback>
                <p:oleObj name="Nielsen Report" r:id="rId4" imgW="10044000" imgH="7776000" progId="WSPReport.Document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600" y="838200"/>
                        <a:ext cx="8138600" cy="63002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228600" y="152400"/>
            <a:ext cx="8534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1600" b="1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dirty="0"/>
              <a:t>FROZEN COLD WATER PRAWNS OVERINDEX AMONGST OLDER COUPLES, AGED 65+ , AND THOSE LIVING IN NORTH EAST.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73985462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98075" y="152400"/>
            <a:ext cx="86280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dirty="0"/>
              <a:t>TOTAL SALMON SALES COME MORE PREDOMINANTLY FROM THOSE WITH 2 MEMBER HOUSEHOLDS, OF CLASS C1, AGED 45+ AND FROM OLDER COUPLES.</a:t>
            </a:r>
          </a:p>
        </p:txBody>
      </p:sp>
      <p:sp>
        <p:nvSpPr>
          <p:cNvPr id="5" name="Text Placeholder 7"/>
          <p:cNvSpPr txBox="1">
            <a:spLocks/>
          </p:cNvSpPr>
          <p:nvPr/>
        </p:nvSpPr>
        <p:spPr>
          <a:xfrm>
            <a:off x="215900" y="6631286"/>
            <a:ext cx="8166100" cy="226714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3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90805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+mn-lt"/>
                <a:cs typeface="+mn-cs"/>
              </a:defRPr>
            </a:lvl2pPr>
            <a:lvl3pPr marL="13716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+mn-lt"/>
                <a:cs typeface="+mn-cs"/>
              </a:defRPr>
            </a:lvl3pPr>
            <a:lvl4pPr marL="1825625" indent="-454025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4pPr>
            <a:lvl5pPr marL="22860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5pPr>
            <a:lvl6pPr marL="27432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6pPr>
            <a:lvl7pPr marL="32004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7pPr>
            <a:lvl8pPr marL="36576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8pPr>
            <a:lvl9pPr marL="41148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63"/>
              </a:spcBef>
              <a:buFont typeface="Arial" charset="0"/>
              <a:buNone/>
              <a:defRPr/>
            </a:pPr>
            <a:r>
              <a:rPr lang="en-US" altLang="en-US" sz="1000" b="0" kern="0" dirty="0">
                <a:latin typeface="Calibri" panose="020F0502020204030204" pitchFamily="34" charset="0"/>
              </a:rPr>
              <a:t>Source – Nielsen Homescan Data to 52 WE 18.06.2022 vs YA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91CE3D-74B5-4D87-B6FF-5DEC44D1E1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3845"/>
            <a:ext cx="9144000" cy="45303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574132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3488631"/>
              </p:ext>
            </p:extLst>
          </p:nvPr>
        </p:nvGraphicFramePr>
        <p:xfrm>
          <a:off x="76200" y="481584"/>
          <a:ext cx="8138600" cy="6300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2" name="Nielsen Report" r:id="rId4" imgW="10044000" imgH="7776000" progId="WSPReport.Document">
                  <p:embed/>
                </p:oleObj>
              </mc:Choice>
              <mc:Fallback>
                <p:oleObj name="Nielsen Report" r:id="rId4" imgW="10044000" imgH="7776000" progId="WSPReport.Document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200" y="481584"/>
                        <a:ext cx="8138600" cy="63002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228600" y="152400"/>
            <a:ext cx="8534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1600" b="1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dirty="0"/>
              <a:t>SALMON OVERINDEX FROM OLDER COUPLES AND ESTABILISED FAMILIES WITH THE AGE GROUP OF 45+ AND HOUSEHOLD SIZE 2 MEMBERS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7940199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98075" y="152400"/>
            <a:ext cx="86280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dirty="0"/>
              <a:t>SOLE SALES COME MORE PREDOMINANTLY FROM AFFLUENT OLDER COUPLES, OF CLASS AB &amp; C1, AGED 65+, WITH 2 MEMBERS IN FAMILY, AND THOSE LOCATED AT CENTRAL.</a:t>
            </a:r>
          </a:p>
        </p:txBody>
      </p:sp>
      <p:sp>
        <p:nvSpPr>
          <p:cNvPr id="5" name="Text Placeholder 7"/>
          <p:cNvSpPr txBox="1">
            <a:spLocks/>
          </p:cNvSpPr>
          <p:nvPr/>
        </p:nvSpPr>
        <p:spPr>
          <a:xfrm>
            <a:off x="215900" y="6631286"/>
            <a:ext cx="8166100" cy="226714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3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90805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+mn-lt"/>
                <a:cs typeface="+mn-cs"/>
              </a:defRPr>
            </a:lvl2pPr>
            <a:lvl3pPr marL="13716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+mn-lt"/>
                <a:cs typeface="+mn-cs"/>
              </a:defRPr>
            </a:lvl3pPr>
            <a:lvl4pPr marL="1825625" indent="-454025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4pPr>
            <a:lvl5pPr marL="22860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5pPr>
            <a:lvl6pPr marL="27432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6pPr>
            <a:lvl7pPr marL="32004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7pPr>
            <a:lvl8pPr marL="36576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8pPr>
            <a:lvl9pPr marL="41148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63"/>
              </a:spcBef>
              <a:buFont typeface="Arial" charset="0"/>
              <a:buNone/>
              <a:defRPr/>
            </a:pPr>
            <a:r>
              <a:rPr lang="en-US" altLang="en-US" sz="1000" b="0" kern="0" dirty="0">
                <a:latin typeface="Calibri" panose="020F0502020204030204" pitchFamily="34" charset="0"/>
              </a:rPr>
              <a:t>Source – Nielsen Homescan Data to 52 WE 18.06.2022 vs YA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8B419B-F883-4A6B-8F3C-3967492101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3" y="914400"/>
            <a:ext cx="9144000" cy="45371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8702927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549422"/>
              </p:ext>
            </p:extLst>
          </p:nvPr>
        </p:nvGraphicFramePr>
        <p:xfrm>
          <a:off x="-42345" y="802590"/>
          <a:ext cx="8138601" cy="6300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6" name="Nielsen Report" r:id="rId4" imgW="10044000" imgH="7776000" progId="WSPReport.Document">
                  <p:embed/>
                </p:oleObj>
              </mc:Choice>
              <mc:Fallback>
                <p:oleObj name="Nielsen Report" r:id="rId4" imgW="10044000" imgH="7776000" progId="WSPReport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42345" y="802590"/>
                        <a:ext cx="8138601" cy="63002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228600" y="152400"/>
            <a:ext cx="8534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1600" b="1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dirty="0"/>
              <a:t>SOLE OVERINDEX AMONGST OLDER COUPLES WHILST UNDERINDEX IN HOUSEHOLDS LOCATED IN LONDON, YORKSHIRE AND CENTRAL &amp; NORTH SCOTLAND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75112417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98075" y="152400"/>
            <a:ext cx="86280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dirty="0"/>
              <a:t>SCAMPI SALES COME MORE PREDOMINANTLY FROM OLDER COUPLES, OF CLASS AB, C1, AGED 45+, WITH 2 MEMBERS IN FAMILY, LOCATED IN LONDON AND CENTRAL.</a:t>
            </a:r>
          </a:p>
        </p:txBody>
      </p:sp>
      <p:sp>
        <p:nvSpPr>
          <p:cNvPr id="5" name="Text Placeholder 7"/>
          <p:cNvSpPr txBox="1">
            <a:spLocks/>
          </p:cNvSpPr>
          <p:nvPr/>
        </p:nvSpPr>
        <p:spPr>
          <a:xfrm>
            <a:off x="215900" y="6631286"/>
            <a:ext cx="8166100" cy="226714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3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90805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+mn-lt"/>
                <a:cs typeface="+mn-cs"/>
              </a:defRPr>
            </a:lvl2pPr>
            <a:lvl3pPr marL="13716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+mn-lt"/>
                <a:cs typeface="+mn-cs"/>
              </a:defRPr>
            </a:lvl3pPr>
            <a:lvl4pPr marL="1825625" indent="-454025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4pPr>
            <a:lvl5pPr marL="22860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5pPr>
            <a:lvl6pPr marL="27432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6pPr>
            <a:lvl7pPr marL="32004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7pPr>
            <a:lvl8pPr marL="36576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8pPr>
            <a:lvl9pPr marL="41148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63"/>
              </a:spcBef>
              <a:buFont typeface="Arial" charset="0"/>
              <a:buNone/>
              <a:defRPr/>
            </a:pPr>
            <a:r>
              <a:rPr lang="en-US" altLang="en-US" sz="1000" b="0" kern="0" dirty="0">
                <a:latin typeface="Calibri" panose="020F0502020204030204" pitchFamily="34" charset="0"/>
              </a:rPr>
              <a:t>Source – Nielsen Homescan Data to 52 WE 18.06.2022 vs YA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9518B0-D404-4988-AB20-14695F8C11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58669"/>
            <a:ext cx="9144000" cy="45406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190065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0382533"/>
              </p:ext>
            </p:extLst>
          </p:nvPr>
        </p:nvGraphicFramePr>
        <p:xfrm>
          <a:off x="111707" y="806699"/>
          <a:ext cx="8219986" cy="6363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0" name="Nielsen Report" r:id="rId4" imgW="10044000" imgH="7776000" progId="WSPReport.Document">
                  <p:embed/>
                </p:oleObj>
              </mc:Choice>
              <mc:Fallback>
                <p:oleObj name="Nielsen Report" r:id="rId4" imgW="10044000" imgH="7776000" progId="WSPReport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1707" y="806699"/>
                        <a:ext cx="8219986" cy="63632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228600" y="152400"/>
            <a:ext cx="8534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1600" b="1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dirty="0"/>
              <a:t>SCAMPI OVERINDEX AMONG OLDER COUPLES 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01489290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98075" y="152400"/>
            <a:ext cx="86280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dirty="0"/>
              <a:t>BASA SALES COME MORE PREDOMINANTLY FROM AFFLUENT OLDER COUPLES, OF CLASS C1, AGED 45+, WITH 2 MEMBERS IN FAMILY, LOCATED AT CENTRAL &amp; LONDON.</a:t>
            </a:r>
          </a:p>
        </p:txBody>
      </p:sp>
      <p:sp>
        <p:nvSpPr>
          <p:cNvPr id="5" name="Text Placeholder 7"/>
          <p:cNvSpPr txBox="1">
            <a:spLocks/>
          </p:cNvSpPr>
          <p:nvPr/>
        </p:nvSpPr>
        <p:spPr>
          <a:xfrm>
            <a:off x="215900" y="6631286"/>
            <a:ext cx="8166100" cy="226714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3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90805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+mn-lt"/>
                <a:cs typeface="+mn-cs"/>
              </a:defRPr>
            </a:lvl2pPr>
            <a:lvl3pPr marL="13716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+mn-lt"/>
                <a:cs typeface="+mn-cs"/>
              </a:defRPr>
            </a:lvl3pPr>
            <a:lvl4pPr marL="1825625" indent="-454025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4pPr>
            <a:lvl5pPr marL="22860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5pPr>
            <a:lvl6pPr marL="27432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6pPr>
            <a:lvl7pPr marL="32004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7pPr>
            <a:lvl8pPr marL="36576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8pPr>
            <a:lvl9pPr marL="41148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63"/>
              </a:spcBef>
              <a:buFont typeface="Arial" charset="0"/>
              <a:buNone/>
              <a:defRPr/>
            </a:pPr>
            <a:r>
              <a:rPr lang="en-US" altLang="en-US" sz="1000" b="0" kern="0" dirty="0">
                <a:latin typeface="Calibri" panose="020F0502020204030204" pitchFamily="34" charset="0"/>
              </a:rPr>
              <a:t>Source – Nielsen Homescan Data to 52 WE 18.06.2022 vs YA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788146-923D-439A-BF3A-ABCD9CA58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9969"/>
            <a:ext cx="9144000" cy="45580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4163184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297240"/>
              </p:ext>
            </p:extLst>
          </p:nvPr>
        </p:nvGraphicFramePr>
        <p:xfrm>
          <a:off x="152400" y="730499"/>
          <a:ext cx="8219986" cy="6363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4" name="Nielsen Report" r:id="rId4" imgW="10044000" imgH="7776000" progId="WSPReport.Document">
                  <p:embed/>
                </p:oleObj>
              </mc:Choice>
              <mc:Fallback>
                <p:oleObj name="Nielsen Report" r:id="rId4" imgW="10044000" imgH="7776000" progId="WSPReport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730499"/>
                        <a:ext cx="8219986" cy="63632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228600" y="152400"/>
            <a:ext cx="8534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1600" b="1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dirty="0"/>
              <a:t>BASA OVERINDEX AMONGST OLDER GROUPS, WITH HOUSEHOLD SIZE 2+ MEMBERS.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04002668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98075" y="152400"/>
            <a:ext cx="86280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dirty="0"/>
              <a:t>MIXED SEAFOOD SALES COME MORE PREDOMINANTLY FROM OLDER COUPLES, OF CLASS AB, AGED 45+, WITH 2 MEMBERS IN FAMILY, LOCATED AT LONDON</a:t>
            </a:r>
          </a:p>
        </p:txBody>
      </p:sp>
      <p:sp>
        <p:nvSpPr>
          <p:cNvPr id="5" name="Text Placeholder 7"/>
          <p:cNvSpPr txBox="1">
            <a:spLocks/>
          </p:cNvSpPr>
          <p:nvPr/>
        </p:nvSpPr>
        <p:spPr>
          <a:xfrm>
            <a:off x="215900" y="6631286"/>
            <a:ext cx="8166100" cy="226714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3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90805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+mn-lt"/>
                <a:cs typeface="+mn-cs"/>
              </a:defRPr>
            </a:lvl2pPr>
            <a:lvl3pPr marL="13716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+mn-lt"/>
                <a:cs typeface="+mn-cs"/>
              </a:defRPr>
            </a:lvl3pPr>
            <a:lvl4pPr marL="1825625" indent="-454025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4pPr>
            <a:lvl5pPr marL="22860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5pPr>
            <a:lvl6pPr marL="27432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6pPr>
            <a:lvl7pPr marL="32004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7pPr>
            <a:lvl8pPr marL="36576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8pPr>
            <a:lvl9pPr marL="41148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63"/>
              </a:spcBef>
              <a:buFont typeface="Arial" charset="0"/>
              <a:buNone/>
              <a:defRPr/>
            </a:pPr>
            <a:r>
              <a:rPr lang="en-US" altLang="en-US" sz="1000" b="0" kern="0" dirty="0">
                <a:latin typeface="Calibri" panose="020F0502020204030204" pitchFamily="34" charset="0"/>
              </a:rPr>
              <a:t>Source – Nielsen Homescan Data to 52 WE 18.06.2022 vs YA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296131-DD99-415C-8DA5-7086FA634D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56918"/>
            <a:ext cx="9144000" cy="45441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1421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606425" y="1135120"/>
            <a:ext cx="83820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ts val="800"/>
              </a:spcBef>
              <a:buClr>
                <a:srgbClr val="5F5F5F"/>
              </a:buClr>
              <a:buFont typeface="Arial" charset="0"/>
              <a:buChar char="•"/>
              <a:defRPr sz="3200">
                <a:solidFill>
                  <a:srgbClr val="5F5F5F"/>
                </a:solidFill>
                <a:latin typeface="Calibri" pitchFamily="34" charset="0"/>
                <a:cs typeface="Arial" charset="0"/>
              </a:defRPr>
            </a:lvl1pPr>
            <a:lvl2pPr marL="742950" indent="-285750" algn="l">
              <a:spcBef>
                <a:spcPts val="800"/>
              </a:spcBef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Calibri" pitchFamily="34" charset="0"/>
                <a:cs typeface="Arial" charset="0"/>
              </a:defRPr>
            </a:lvl2pPr>
            <a:lvl3pPr marL="1143000" indent="-228600" algn="l">
              <a:spcBef>
                <a:spcPts val="700"/>
              </a:spcBef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Calibri" pitchFamily="34" charset="0"/>
                <a:cs typeface="Arial" charset="0"/>
              </a:defRPr>
            </a:lvl3pPr>
            <a:lvl4pPr marL="1600200" indent="-228600" algn="l">
              <a:spcBef>
                <a:spcPts val="700"/>
              </a:spcBef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  <a:cs typeface="Arial" charset="0"/>
              </a:defRPr>
            </a:lvl4pPr>
            <a:lvl5pPr marL="2057400" indent="-228600" algn="l">
              <a:spcBef>
                <a:spcPts val="700"/>
              </a:spcBef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200" b="0" dirty="0">
                <a:solidFill>
                  <a:srgbClr val="009DD9"/>
                </a:solidFill>
              </a:rPr>
              <a:t>Fish| Frozen Fish Trends | Total Coverage UK including Discounters | 3 x MAT to 18.06.2022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52639" y="175867"/>
            <a:ext cx="8915400" cy="920407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  <a:t>Frozen Fish declines in Value, Volume and Units compared to YA as Price increases</a:t>
            </a:r>
          </a:p>
        </p:txBody>
      </p:sp>
      <p:sp>
        <p:nvSpPr>
          <p:cNvPr id="6" name="Text Placeholder 7"/>
          <p:cNvSpPr txBox="1">
            <a:spLocks/>
          </p:cNvSpPr>
          <p:nvPr/>
        </p:nvSpPr>
        <p:spPr>
          <a:xfrm>
            <a:off x="0" y="6600825"/>
            <a:ext cx="8166100" cy="227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6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4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2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0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18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spcBef>
                <a:spcPts val="63"/>
              </a:spcBef>
              <a:buFont typeface="Lucida Grande"/>
              <a:buNone/>
            </a:pPr>
            <a:r>
              <a:rPr lang="en-US" altLang="en-US" sz="1000" dirty="0">
                <a:latin typeface="Calibri" panose="020F0502020204030204" pitchFamily="34" charset="0"/>
              </a:rPr>
              <a:t>Source – Nielsen Scantrack, Data to WE 18.06.2022</a:t>
            </a:r>
          </a:p>
        </p:txBody>
      </p:sp>
      <p:graphicFrame>
        <p:nvGraphicFramePr>
          <p:cNvPr id="28674" name="Objec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8059001"/>
              </p:ext>
            </p:extLst>
          </p:nvPr>
        </p:nvGraphicFramePr>
        <p:xfrm>
          <a:off x="0" y="1372370"/>
          <a:ext cx="9220201" cy="50617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7" name="Nielsen Report" r:id="rId3" imgW="10692000" imgH="7560000" progId="WSPReport.Document">
                  <p:embed/>
                </p:oleObj>
              </mc:Choice>
              <mc:Fallback>
                <p:oleObj name="Nielsen Report" r:id="rId3" imgW="10692000" imgH="7560000" progId="WSPReport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 l="2801" t="16468" r="-934" b="6862"/>
                      <a:stretch>
                        <a:fillRect/>
                      </a:stretch>
                    </p:blipFill>
                    <p:spPr bwMode="auto">
                      <a:xfrm>
                        <a:off x="0" y="1372370"/>
                        <a:ext cx="9220201" cy="50617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163161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3293569"/>
              </p:ext>
            </p:extLst>
          </p:nvPr>
        </p:nvGraphicFramePr>
        <p:xfrm>
          <a:off x="228600" y="762000"/>
          <a:ext cx="8138600" cy="6300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8" name="Nielsen Report" r:id="rId4" imgW="10044000" imgH="7776000" progId="WSPReport.Document">
                  <p:embed/>
                </p:oleObj>
              </mc:Choice>
              <mc:Fallback>
                <p:oleObj name="Nielsen Report" r:id="rId4" imgW="10044000" imgH="7776000" progId="WSPReport.Document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600" y="762000"/>
                        <a:ext cx="8138600" cy="63002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228600" y="152400"/>
            <a:ext cx="8534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1600" b="1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dirty="0"/>
              <a:t>MIXED SEAFOOD OVERINDEX WITH THOSE IN CLASS AB, C2 AND OLDER COUPLES BASED IN LONDON AND SOUTH &amp; SOUTH EAST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09345311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98075" y="152400"/>
            <a:ext cx="86280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dirty="0"/>
              <a:t>PLAICE SALES COME MORE PREDOMINANTLY FROM OLDER COUPLES, OF CLASS C1, WITH 2 MEMBERS IN FAMILY, LOCATED AT LONDON AND CENTRAL.</a:t>
            </a:r>
          </a:p>
        </p:txBody>
      </p:sp>
      <p:sp>
        <p:nvSpPr>
          <p:cNvPr id="5" name="Text Placeholder 7"/>
          <p:cNvSpPr txBox="1">
            <a:spLocks/>
          </p:cNvSpPr>
          <p:nvPr/>
        </p:nvSpPr>
        <p:spPr>
          <a:xfrm>
            <a:off x="215900" y="6631286"/>
            <a:ext cx="8166100" cy="226714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3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90805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+mn-lt"/>
                <a:cs typeface="+mn-cs"/>
              </a:defRPr>
            </a:lvl2pPr>
            <a:lvl3pPr marL="13716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+mn-lt"/>
                <a:cs typeface="+mn-cs"/>
              </a:defRPr>
            </a:lvl3pPr>
            <a:lvl4pPr marL="1825625" indent="-454025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4pPr>
            <a:lvl5pPr marL="22860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5pPr>
            <a:lvl6pPr marL="27432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6pPr>
            <a:lvl7pPr marL="32004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7pPr>
            <a:lvl8pPr marL="36576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8pPr>
            <a:lvl9pPr marL="41148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63"/>
              </a:spcBef>
              <a:buFont typeface="Arial" charset="0"/>
              <a:buNone/>
              <a:defRPr/>
            </a:pPr>
            <a:r>
              <a:rPr lang="en-US" altLang="en-US" sz="1000" b="0" kern="0" dirty="0">
                <a:latin typeface="Calibri" panose="020F0502020204030204" pitchFamily="34" charset="0"/>
              </a:rPr>
              <a:t>Source – Nielsen Homescan Data to 52 WE 18.06.2022 vs YA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5808F5-A521-417A-8ED2-F6B634DD0A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6479"/>
            <a:ext cx="9144000" cy="45650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162196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1003043"/>
              </p:ext>
            </p:extLst>
          </p:nvPr>
        </p:nvGraphicFramePr>
        <p:xfrm>
          <a:off x="228600" y="617262"/>
          <a:ext cx="7738941" cy="59908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2" name="Nielsen Report" r:id="rId4" imgW="10044000" imgH="7776000" progId="WSPReport.Document">
                  <p:embed/>
                </p:oleObj>
              </mc:Choice>
              <mc:Fallback>
                <p:oleObj name="Nielsen Report" r:id="rId4" imgW="10044000" imgH="7776000" progId="WSPReport.Document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600" y="617262"/>
                        <a:ext cx="7738941" cy="59908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228600" y="152400"/>
            <a:ext cx="8534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1600" b="1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dirty="0"/>
              <a:t>PLAICE BUYERS UNDER INDEXING IN CLASS D AND AB,  ALONG WITH ALL HOUSEHOLD SIZES EXCEPT 2 MEMBERS.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62680643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98075" y="152400"/>
            <a:ext cx="86280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dirty="0"/>
              <a:t>TUNA SALES COME MORE PREDOMINANTLY FROM OLDER COUPLES, OF CLASS C1, AGED 45+, WITH 2 MEMBERS IN FAMILY, LOCATED AT LONDON.</a:t>
            </a:r>
          </a:p>
        </p:txBody>
      </p:sp>
      <p:sp>
        <p:nvSpPr>
          <p:cNvPr id="5" name="Text Placeholder 7"/>
          <p:cNvSpPr txBox="1">
            <a:spLocks/>
          </p:cNvSpPr>
          <p:nvPr/>
        </p:nvSpPr>
        <p:spPr>
          <a:xfrm>
            <a:off x="215900" y="6631286"/>
            <a:ext cx="8166100" cy="226714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3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90805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+mn-lt"/>
                <a:cs typeface="+mn-cs"/>
              </a:defRPr>
            </a:lvl2pPr>
            <a:lvl3pPr marL="13716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+mn-lt"/>
                <a:cs typeface="+mn-cs"/>
              </a:defRPr>
            </a:lvl3pPr>
            <a:lvl4pPr marL="1825625" indent="-454025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4pPr>
            <a:lvl5pPr marL="22860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5pPr>
            <a:lvl6pPr marL="27432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6pPr>
            <a:lvl7pPr marL="32004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7pPr>
            <a:lvl8pPr marL="36576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8pPr>
            <a:lvl9pPr marL="41148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63"/>
              </a:spcBef>
              <a:buFont typeface="Arial" charset="0"/>
              <a:buNone/>
              <a:defRPr/>
            </a:pPr>
            <a:r>
              <a:rPr lang="en-US" altLang="en-US" sz="1000" b="0" kern="0" dirty="0">
                <a:latin typeface="Calibri" panose="020F0502020204030204" pitchFamily="34" charset="0"/>
              </a:rPr>
              <a:t>Source – Nielsen Homescan Data to 52 WE 18.06.2022 vs YA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AB5258-4909-4555-995D-977B6A8B7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55187"/>
            <a:ext cx="9144000" cy="45476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2074044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5465834"/>
              </p:ext>
            </p:extLst>
          </p:nvPr>
        </p:nvGraphicFramePr>
        <p:xfrm>
          <a:off x="152400" y="609600"/>
          <a:ext cx="8138600" cy="6300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6" name="Nielsen Report" r:id="rId4" imgW="10044000" imgH="7776000" progId="WSPReport.Document">
                  <p:embed/>
                </p:oleObj>
              </mc:Choice>
              <mc:Fallback>
                <p:oleObj name="Nielsen Report" r:id="rId4" imgW="10044000" imgH="7776000" progId="WSPReport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609600"/>
                        <a:ext cx="8138600" cy="63002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228600" y="152400"/>
            <a:ext cx="8534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1600" b="1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dirty="0"/>
              <a:t>TUNA OVERINDEX AMONGST CLASS C1 AND POST FAMILES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156545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MARKET SUMMARY</a:t>
            </a:r>
          </a:p>
        </p:txBody>
      </p:sp>
    </p:spTree>
    <p:extLst>
      <p:ext uri="{BB962C8B-B14F-4D97-AF65-F5344CB8AC3E}">
        <p14:creationId xmlns:p14="http://schemas.microsoft.com/office/powerpoint/2010/main" val="3966508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DA316B1-9BBE-40EE-86A3-D651F85EB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88" y="1530163"/>
            <a:ext cx="8736418" cy="4642037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366712" y="304800"/>
            <a:ext cx="8167688" cy="487968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b="0" kern="0" dirty="0">
                <a:latin typeface="Calibri" panose="020F0502020204030204" pitchFamily="34" charset="0"/>
              </a:rPr>
              <a:t>TOTAL FROZEN FISH – KPI’S BY SPECIES SUMMARY</a:t>
            </a:r>
          </a:p>
        </p:txBody>
      </p:sp>
      <p:sp>
        <p:nvSpPr>
          <p:cNvPr id="30723" name="TextBox 6"/>
          <p:cNvSpPr txBox="1">
            <a:spLocks noChangeArrowheads="1"/>
          </p:cNvSpPr>
          <p:nvPr/>
        </p:nvSpPr>
        <p:spPr bwMode="auto">
          <a:xfrm>
            <a:off x="309093" y="804040"/>
            <a:ext cx="845390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altLang="en-US" sz="1600" b="0" dirty="0">
                <a:latin typeface="Calibri" panose="020F0502020204030204" pitchFamily="34" charset="0"/>
              </a:rPr>
              <a:t>Frozen Fish category declining through increased Price and decrease in frequency and households</a:t>
            </a:r>
          </a:p>
        </p:txBody>
      </p:sp>
    </p:spTree>
    <p:extLst>
      <p:ext uri="{BB962C8B-B14F-4D97-AF65-F5344CB8AC3E}">
        <p14:creationId xmlns:p14="http://schemas.microsoft.com/office/powerpoint/2010/main" val="3661862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50825" y="76699"/>
            <a:ext cx="8167688" cy="5715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b="0" kern="0" dirty="0"/>
              <a:t>TOTAL FROZEN FISH</a:t>
            </a:r>
          </a:p>
        </p:txBody>
      </p:sp>
      <p:sp>
        <p:nvSpPr>
          <p:cNvPr id="31747" name="TextBox 4"/>
          <p:cNvSpPr txBox="1">
            <a:spLocks noChangeArrowheads="1"/>
          </p:cNvSpPr>
          <p:nvPr/>
        </p:nvSpPr>
        <p:spPr bwMode="auto">
          <a:xfrm>
            <a:off x="280988" y="599799"/>
            <a:ext cx="78851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altLang="en-US" sz="1600" b="0" dirty="0">
                <a:latin typeface="Calibri" panose="020F0502020204030204" pitchFamily="34" charset="0"/>
              </a:rPr>
              <a:t>Frozen Fish value decreases by -93.2M by reduced Frequency(-7.4%)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D4424C8B-5EAF-4923-97EE-89A3DBEBC6A2}"/>
              </a:ext>
            </a:extLst>
          </p:cNvPr>
          <p:cNvSpPr txBox="1">
            <a:spLocks/>
          </p:cNvSpPr>
          <p:nvPr/>
        </p:nvSpPr>
        <p:spPr>
          <a:xfrm>
            <a:off x="0" y="6600825"/>
            <a:ext cx="8166100" cy="227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6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4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2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0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18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spcBef>
                <a:spcPts val="63"/>
              </a:spcBef>
              <a:buFont typeface="Lucida Grande"/>
              <a:buNone/>
            </a:pPr>
            <a:r>
              <a:rPr lang="en-US" altLang="en-US" sz="1000" dirty="0">
                <a:latin typeface="Calibri" panose="020F0502020204030204" pitchFamily="34" charset="0"/>
              </a:rPr>
              <a:t>Source – Nielsen Homescan, Data to WE 18.06.2022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71D481B-7652-4947-97AD-A1B32BAA62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43" t="4008" r="2743" b="20519"/>
          <a:stretch/>
        </p:blipFill>
        <p:spPr>
          <a:xfrm>
            <a:off x="29568" y="995808"/>
            <a:ext cx="9083199" cy="51255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02640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220036-000A-0022-2700-48004F005500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220036-000A-0022-2700-48004F005500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220036-000A-0022-2700-48004F005500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220036-000A-0022-2700-48004F005500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220036-000A-0022-2700-48004F005500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220036-000A-0022-2700-48004F005500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9718790-8E18-0971-A094-710988756A09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9718790-8E18-0971-A094-710988756A09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9718790-8E18-0971-A094-710988756A09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9718790-8E18-0971-A094-710988756A09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9718790-8E18-0971-A094-710988756A09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220036-000A-0022-2700-48004F005500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9718790-8E18-0971-A094-710988756A09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9718790-8E18-0971-A094-710988756A09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9718790-8E18-0971-A094-710988756A09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9718790-8E18-0971-A094-710988756A09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9718790-8E18-0971-A094-710988756A09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9718790-8E18-0971-A094-710988756A09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9718790-8E18-0971-A094-710988756A09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9718790-8E18-0971-A094-710988756A09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22736569-222C-4527-7374-61626C697368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9718790-8E18-0971-A094-710988756A09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220036-000A-0022-2700-48004F005500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22736569-222C-4527-7374-61626C697368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9718790-8E18-0971-A094-710988756A09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22736569-222C-4527-7374-61626C697368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9718790-8E18-0971-A094-710988756A09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22736569-222C-4527-7374-61626C697368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9718790-8E18-0971-A094-710988756A09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22736569-222C-4527-7374-61626C697368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9718790-8E18-0971-A094-710988756A09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22736569-222C-4527-7374-61626C697368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9718790-8E18-0971-A094-710988756A09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220036-000A-0022-2700-48004F005500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22736569-222C-4527-7374-61626C697368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9718790-8E18-0971-A094-710988756A09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22736569-222C-4527-7374-61626C697368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9718790-8E18-0971-A094-710988756A09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22736569-222C-4527-7374-61626C697368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9718790-8E18-0971-A094-710988756A09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22736569-222C-4527-7374-61626C697368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9718790-8E18-0971-A094-710988756A09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22736569-222C-4527-7374-61626C697368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9718790-8E18-0971-A094-710988756A09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220036-000A-0022-2700-48004F005500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22736569-222C-4527-7374-61626C697368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9718790-8E18-0971-A094-710988756A09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22736569-222C-4527-7374-61626C697368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9718790-8E18-0971-A094-710988756A09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220036-000A-0022-2700-48004F005500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220036-000A-0022-2700-48004F005500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220036-000A-0022-2700-48004F005500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220036-000A-0022-2700-48004F005500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heme/theme1.xml><?xml version="1.0" encoding="utf-8"?>
<a:theme xmlns:a="http://schemas.openxmlformats.org/drawingml/2006/main" name="Seafish - Light">
  <a:themeElements>
    <a:clrScheme name="Seafish">
      <a:dk1>
        <a:srgbClr val="54585A"/>
      </a:dk1>
      <a:lt1>
        <a:sysClr val="window" lastClr="FFFFFF"/>
      </a:lt1>
      <a:dk2>
        <a:srgbClr val="0077C8"/>
      </a:dk2>
      <a:lt2>
        <a:srgbClr val="FFFFFF"/>
      </a:lt2>
      <a:accent1>
        <a:srgbClr val="00A3E0"/>
      </a:accent1>
      <a:accent2>
        <a:srgbClr val="009CA6"/>
      </a:accent2>
      <a:accent3>
        <a:srgbClr val="FECC0C"/>
      </a:accent3>
      <a:accent4>
        <a:srgbClr val="ED6C05"/>
      </a:accent4>
      <a:accent5>
        <a:srgbClr val="B6C30C"/>
      </a:accent5>
      <a:accent6>
        <a:srgbClr val="E4002B"/>
      </a:accent6>
      <a:hlink>
        <a:srgbClr val="0077FF"/>
      </a:hlink>
      <a:folHlink>
        <a:srgbClr val="009CA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opic xmlns="cebd32e3-9ab6-41ee-b1af-b8405a8d4e68" xsi:nil="true"/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>Nielsen</DocumentSource>
    <PublicationDate xmlns="cebd32e3-9ab6-41ee-b1af-b8405a8d4e68" xsi:nil="true"/>
    <DocumentAdded xmlns="cebd32e3-9ab6-41ee-b1af-b8405a8d4e68">2022-10-20T23:00:00+00:00</DocumentAdded>
    <TaxCatchAll xmlns="cebd32e3-9ab6-41ee-b1af-b8405a8d4e68">
      <Value>1503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2022</TermName>
          <TermId xmlns="http://schemas.microsoft.com/office/infopath/2007/PartnerControls">cc7f8ed5-933f-4117-9865-e1a68dc6c926</TermId>
        </TermInfo>
      </Terms>
    </j7c1b49d505545c2a69692ae734740bd>
    <DocumentSummary xmlns="cebd32e3-9ab6-41ee-b1af-b8405a8d4e68">Quarterly Shifting Reports</DocumentSummary>
    <ContentStartDate xmlns="cebd32e3-9ab6-41ee-b1af-b8405a8d4e68" xsi:nil="true"/>
    <TaxCatchAllLabel xmlns="cebd32e3-9ab6-41ee-b1af-b8405a8d4e6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6FA3584-5EF8-4398-90C7-EFF365B68DF8}"/>
</file>

<file path=customXml/itemProps2.xml><?xml version="1.0" encoding="utf-8"?>
<ds:datastoreItem xmlns:ds="http://schemas.openxmlformats.org/officeDocument/2006/customXml" ds:itemID="{7E4FA47F-5B8F-4DC9-9014-368EE848E87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32EA5FD-68A7-43CF-B8A7-CF5B44DA62F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4066</TotalTime>
  <Words>1690</Words>
  <Application>Microsoft Office PowerPoint</Application>
  <PresentationFormat>On-screen Show (4:3)</PresentationFormat>
  <Paragraphs>149</Paragraphs>
  <Slides>64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0" baseType="lpstr">
      <vt:lpstr>Open Sans</vt:lpstr>
      <vt:lpstr>Calibri</vt:lpstr>
      <vt:lpstr>Arial</vt:lpstr>
      <vt:lpstr>Lucida Grande</vt:lpstr>
      <vt:lpstr>Seafish - Light</vt:lpstr>
      <vt:lpstr>Nielsen Report</vt:lpstr>
      <vt:lpstr>Sea Fish – Frozen fish by Species</vt:lpstr>
      <vt:lpstr>Contents</vt:lpstr>
      <vt:lpstr>CATEGORY OVERVIEW</vt:lpstr>
      <vt:lpstr>Category decline IN TERMS OF VOLUME is driven by chilled and frozen segments, BUT largely from Frozen (-14M). </vt:lpstr>
      <vt:lpstr>Same trend is followed In terms of value</vt:lpstr>
      <vt:lpstr>PowerPoint Presentation</vt:lpstr>
      <vt:lpstr>MARKET SUMMARY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SOURCE OF GROWTH AND SHIFTING BY SPECIES</vt:lpstr>
      <vt:lpstr>FROZEN FISH – SOURCE OF GROWTH BY SPECIES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DEMOGRAPHICS BY TOTAL GB AND SPECIES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 Q2 NielsenIQ Frozen Fish by Species</dc:title>
  <dc:creator>Sharma, Amrita</dc:creator>
  <cp:lastModifiedBy>Scott Rowley</cp:lastModifiedBy>
  <cp:revision>345</cp:revision>
  <dcterms:modified xsi:type="dcterms:W3CDTF">2022-07-12T18:17:52Z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0x010100FBC0F8BFD01A91498CA7837A71EEDFDB02005AE5335FCC83EB48B1308B6A764FBC1C</vt:lpwstr>
  </property>
  <property fmtid="{D5CDD505-2E9C-101B-9397-08002B2CF9AE}" pid="3" name="Market Data Document Path">
    <vt:lpwstr>1503;#2022|cc7f8ed5-933f-4117-9865-e1a68dc6c926</vt:lpwstr>
  </property>
</Properties>
</file>