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26" r:id="rId1"/>
    <p:sldMasterId id="2147486238" r:id="rId2"/>
  </p:sldMasterIdLst>
  <p:notesMasterIdLst>
    <p:notesMasterId r:id="rId32"/>
  </p:notesMasterIdLst>
  <p:handoutMasterIdLst>
    <p:handoutMasterId r:id="rId33"/>
  </p:handoutMasterIdLst>
  <p:sldIdLst>
    <p:sldId id="572" r:id="rId3"/>
    <p:sldId id="543" r:id="rId4"/>
    <p:sldId id="518" r:id="rId5"/>
    <p:sldId id="520" r:id="rId6"/>
    <p:sldId id="521" r:id="rId7"/>
    <p:sldId id="565" r:id="rId8"/>
    <p:sldId id="523" r:id="rId9"/>
    <p:sldId id="486" r:id="rId10"/>
    <p:sldId id="524" r:id="rId11"/>
    <p:sldId id="525" r:id="rId12"/>
    <p:sldId id="566" r:id="rId13"/>
    <p:sldId id="527" r:id="rId14"/>
    <p:sldId id="528" r:id="rId15"/>
    <p:sldId id="529" r:id="rId16"/>
    <p:sldId id="567" r:id="rId17"/>
    <p:sldId id="530" r:id="rId18"/>
    <p:sldId id="490" r:id="rId19"/>
    <p:sldId id="531" r:id="rId20"/>
    <p:sldId id="568" r:id="rId21"/>
    <p:sldId id="533" r:id="rId22"/>
    <p:sldId id="488" r:id="rId23"/>
    <p:sldId id="534" r:id="rId24"/>
    <p:sldId id="569" r:id="rId25"/>
    <p:sldId id="536" r:id="rId26"/>
    <p:sldId id="537" r:id="rId27"/>
    <p:sldId id="544" r:id="rId28"/>
    <p:sldId id="545" r:id="rId29"/>
    <p:sldId id="570" r:id="rId30"/>
    <p:sldId id="573" r:id="rId31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115" d="100"/>
          <a:sy n="115" d="100"/>
        </p:scale>
        <p:origin x="3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F849-5F75-4B5B-B82F-B6FAE35B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F9A7B-B870-4755-895B-8A722E673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52694-B05F-46BC-A6D2-DCFB7282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3F3C-D20A-4227-BC82-AC65060E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E95B6-D37D-4868-BC1E-DF818BC3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74D4C-8B19-4B58-A9DB-B2F1ED67E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9255C-022D-4208-9F93-A3032A511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ACB0-1CEF-4BAE-AA0F-EF4CDEA3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BD69-09F8-470B-AFEE-A0A7B5FF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080FB-0723-482A-A443-75295930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41878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86073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25576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14773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663F-5A89-40D4-A246-C4677785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F232-13B9-4BAB-A749-4D313CDF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3C99-C43A-4D7C-874A-62E02CAE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D7E7B-AF8D-4156-BE9C-08EF28A5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5B542-5546-41E4-BEB9-F0E0F6C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A8EE-683B-46AD-8543-01C4A55A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0EBBF-EFF6-4FD2-9542-64AE5474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26C6E-AC32-48D1-B8E1-45112DEC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B4D1-1E9B-4574-AFAB-936D9A41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00B4-7C08-4B9D-9160-74AB3150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E908-5DED-45EE-AC67-F54FB4A9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1F4A-AED0-43FE-A40A-A51A29763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838E2-21F3-4EA2-B3C5-3AB8C6DB9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37AD4-9F2C-4D2C-BC23-994BB4FA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AAE41-55D3-4620-BEAB-D307D605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D72F7-E01F-4513-9DF6-602A2B9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95CC-0AB6-4A23-B376-87288A4F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2FC07-0533-48C7-8165-C1DEA372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78AD8-22C6-4C57-A5A5-C2946C90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36553-5F58-48EF-8EAF-6A317CBD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BFE5A-DF95-45FD-B342-2DFDC6008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B4D2A0-1706-494E-B1EA-7FA11AAB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76E68-50E6-45CF-9A72-17F1B2C1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FA8BD-0364-4FB5-9239-D08BB956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0547-1000-4539-B44C-641A7FEA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06A41-196A-45C1-9812-25C059F9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8B7A5-A0DF-4D05-A7DF-9E083B35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73A99-1DC6-49F0-A2EE-359E2C1D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32CF5-5C16-4E10-B85E-48BB0475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D86E9-5A6B-4C33-95E3-FCCD60D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C2AF-ECC1-4067-9D81-99BDCD23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0C18-EF79-43CD-BDDE-0422470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6CC5-9AFC-48A5-A040-50AA5831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B7307-89E1-4CE5-ADE4-21219285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D169A-6115-4DC8-A207-57A3E76C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5B05-99D4-4F46-B731-DEC9948B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E2599-A349-4E7E-B13D-4476EFE4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8C60-156B-4396-80F9-4C025C7C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03C49-3618-4B1F-8E50-5EF1993D7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608EF-9B9F-4032-A618-AA631CFC9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DA031-2C41-4048-8A0D-A455C0A4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0D6BB-CBC2-48AC-8ABE-144EE760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98A96-2A8B-4E2D-8162-D48D3DB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82615-206F-4BDE-B0C7-8D419158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2A0B1-AFD5-4A4E-B2AD-32DD4F61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13263-DB2C-4158-A1D8-9F618F562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763C-B7A5-44ED-994E-D7BFD7393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2175-7E20-4E23-9EBD-2024E410A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  <p:sldLayoutId id="2147486228" r:id="rId2"/>
    <p:sldLayoutId id="2147486229" r:id="rId3"/>
    <p:sldLayoutId id="2147486230" r:id="rId4"/>
    <p:sldLayoutId id="2147486231" r:id="rId5"/>
    <p:sldLayoutId id="2147486232" r:id="rId6"/>
    <p:sldLayoutId id="2147486233" r:id="rId7"/>
    <p:sldLayoutId id="2147486234" r:id="rId8"/>
    <p:sldLayoutId id="2147486235" r:id="rId9"/>
    <p:sldLayoutId id="2147486236" r:id="rId10"/>
    <p:sldLayoutId id="21474862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5809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8501" y="1074420"/>
            <a:ext cx="8266889" cy="800100"/>
          </a:xfrm>
        </p:spPr>
        <p:txBody>
          <a:bodyPr>
            <a:noAutofit/>
          </a:bodyPr>
          <a:lstStyle/>
          <a:p>
            <a:r>
              <a:rPr lang="en-GB" sz="2500" dirty="0"/>
              <a:t>UK Scampi and Langoustine Report Data </a:t>
            </a:r>
            <a:r>
              <a:rPr lang="en-GB" sz="2500"/>
              <a:t>to 25.03.23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2274569"/>
            <a:ext cx="8006997" cy="336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Roboto Slab Light"/>
              </a:rPr>
              <a:t>ScanTrack data includes GB Total Coverage and the discounters, plus Northern Ireland Total Coverage and Musgraves.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 err="1">
                <a:latin typeface="Roboto Slab Light"/>
              </a:rPr>
              <a:t>HomeScan</a:t>
            </a:r>
            <a:r>
              <a:rPr lang="en-GB" sz="1500" dirty="0">
                <a:latin typeface="Roboto Slab Light"/>
              </a:rPr>
              <a:t> data is based upon a GB consumer panel and should only be used for trends, not absolute values.	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All data released after w/e 26.03.16 is coded according to refined definitions available from Seafish.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0381960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87500"/>
            <a:ext cx="8166100" cy="41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721405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1106807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B445F8-2BB0-0E40-9193-E02CD2E03FB9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0"/>
          <a:stretch/>
        </p:blipFill>
        <p:spPr>
          <a:xfrm>
            <a:off x="-235065" y="831273"/>
            <a:ext cx="9702800" cy="5145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09841"/>
              </p:ext>
            </p:extLst>
          </p:nvPr>
        </p:nvGraphicFramePr>
        <p:xfrm>
          <a:off x="309563" y="1636713"/>
          <a:ext cx="8482012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Worksheet" r:id="rId3" imgW="7934285" imgH="4000461" progId="Excel.Sheet.8">
                  <p:embed/>
                </p:oleObj>
              </mc:Choice>
              <mc:Fallback>
                <p:oleObj name="Worksheet" r:id="rId3" imgW="7934285" imgH="400046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1636713"/>
                        <a:ext cx="8482012" cy="427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6392679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Scampi</a:t>
            </a:r>
            <a:r>
              <a:rPr lang="en-GB" altLang="en-US" dirty="0"/>
              <a:t>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137823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3" y="1646238"/>
            <a:ext cx="8375650" cy="46370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356049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67325" y="6338888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Frozen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1637342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171575"/>
            <a:ext cx="90043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861475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894629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965FE-BACB-E5CF-5FAB-5FCF8EB0B7AE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1"/>
          <a:stretch/>
        </p:blipFill>
        <p:spPr>
          <a:xfrm>
            <a:off x="-284941" y="826469"/>
            <a:ext cx="9702800" cy="5357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Frozen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649054"/>
              </p:ext>
            </p:extLst>
          </p:nvPr>
        </p:nvGraphicFramePr>
        <p:xfrm>
          <a:off x="648393" y="1709766"/>
          <a:ext cx="8100629" cy="438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Worksheet" r:id="rId3" imgW="7315200" imgH="3219553" progId="Excel.Sheet.8">
                  <p:embed/>
                </p:oleObj>
              </mc:Choice>
              <mc:Fallback>
                <p:oleObj name="Worksheet" r:id="rId3" imgW="7315200" imgH="321955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93" y="1709766"/>
                        <a:ext cx="8100629" cy="438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7016552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663898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7350" y="1636713"/>
            <a:ext cx="83312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574948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Chilled 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0683802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85888"/>
            <a:ext cx="896302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5656306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264664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9350" y="63373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86D334-841B-4F33-2042-0D8D9143E296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8"/>
          <a:stretch/>
        </p:blipFill>
        <p:spPr>
          <a:xfrm>
            <a:off x="-251691" y="540327"/>
            <a:ext cx="9702800" cy="5361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0508007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048813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9413" y="2041525"/>
            <a:ext cx="8358187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Chilled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030708"/>
              </p:ext>
            </p:extLst>
          </p:nvPr>
        </p:nvGraphicFramePr>
        <p:xfrm>
          <a:off x="215900" y="1608513"/>
          <a:ext cx="8643938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Worksheet" r:id="rId3" imgW="8534284" imgH="4476583" progId="Excel.Sheet.8">
                  <p:embed/>
                </p:oleObj>
              </mc:Choice>
              <mc:Fallback>
                <p:oleObj name="Worksheet" r:id="rId3" imgW="8534284" imgH="447658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08513"/>
                        <a:ext cx="8643938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7827525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894168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8" y="1647825"/>
            <a:ext cx="830738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3235444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730904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938" y="1285875"/>
            <a:ext cx="88519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5947027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29402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09FA1B-9C45-6260-B4ED-29D9590D1FC8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" t="242" r="-771" b="22667"/>
          <a:stretch/>
        </p:blipFill>
        <p:spPr>
          <a:xfrm>
            <a:off x="-176876" y="676685"/>
            <a:ext cx="9702800" cy="52868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481113"/>
              </p:ext>
            </p:extLst>
          </p:nvPr>
        </p:nvGraphicFramePr>
        <p:xfrm>
          <a:off x="285750" y="1430338"/>
          <a:ext cx="8466138" cy="47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Worksheet" r:id="rId3" imgW="6743657" imgH="3771784" progId="Excel.Sheet.8">
                  <p:embed/>
                </p:oleObj>
              </mc:Choice>
              <mc:Fallback>
                <p:oleObj name="Worksheet" r:id="rId3" imgW="6743657" imgH="377178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30338"/>
                        <a:ext cx="8466138" cy="473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6117492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Langoustine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4639413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" y="1639888"/>
            <a:ext cx="8180388" cy="44211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0060193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9261256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851025"/>
            <a:ext cx="8448675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215660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9139460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675" y="1512888"/>
            <a:ext cx="8274050" cy="46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6242827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/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9681267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8113" y="1238250"/>
            <a:ext cx="8602663" cy="54276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304486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Long Term Trends – Total Scampi Frozen </a:t>
            </a:r>
            <a:r>
              <a:rPr lang="en-GB" altLang="en-US" sz="2800" dirty="0">
                <a:latin typeface="Arial" pitchFamily="34" charset="0"/>
              </a:rPr>
              <a:t>		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044238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763" y="1649413"/>
            <a:ext cx="8224837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66863" y="6521451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4345390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526875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813" y="1749425"/>
            <a:ext cx="808037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825129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4900" y="63595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6439112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2292D7-7767-CD73-C14C-84DEE3B9916D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42"/>
          <a:stretch/>
        </p:blipFill>
        <p:spPr>
          <a:xfrm>
            <a:off x="-226753" y="533635"/>
            <a:ext cx="9702800" cy="5270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186453"/>
              </p:ext>
            </p:extLst>
          </p:nvPr>
        </p:nvGraphicFramePr>
        <p:xfrm>
          <a:off x="193675" y="1549400"/>
          <a:ext cx="887888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Worksheet" r:id="rId3" imgW="8524915" imgH="4457816" progId="Excel.Sheet.8">
                  <p:embed/>
                </p:oleObj>
              </mc:Choice>
              <mc:Fallback>
                <p:oleObj name="Worksheet" r:id="rId3" imgW="8524915" imgH="445781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549400"/>
                        <a:ext cx="887888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5984630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29200" y="6302375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Total Scampi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835567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1600" y="1633538"/>
            <a:ext cx="8610600" cy="4148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2254099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487075"/>
              </p:ext>
            </p:extLst>
          </p:nvPr>
        </p:nvGraphicFramePr>
        <p:xfrm>
          <a:off x="268288" y="1957388"/>
          <a:ext cx="813435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Worksheet" r:id="rId3" imgW="8753602" imgH="4771986" progId="Excel.Sheet.8">
                  <p:embed/>
                </p:oleObj>
              </mc:Choice>
              <mc:Fallback>
                <p:oleObj name="Worksheet" r:id="rId3" imgW="8753602" imgH="4771986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1957388"/>
                        <a:ext cx="8134350" cy="452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4718032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2023-04-17T23:00:00+00:00</PublicationDate>
    <DocumentAdded xmlns="cebd32e3-9ab6-41ee-b1af-b8405a8d4e68">2023-04-17T23:00:00+00:00</DocumentAdded>
    <TaxCatchAll xmlns="cebd32e3-9ab6-41ee-b1af-b8405a8d4e68">
      <Value>1587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03 March 2023</TermName>
          <TermId xmlns="http://schemas.microsoft.com/office/infopath/2007/PartnerControls">da043075-43d7-4728-a965-5ba2454fddfb</TermId>
        </TermInfo>
      </Terms>
    </j7c1b49d505545c2a69692ae734740bd>
    <DocumentSummary xmlns="cebd32e3-9ab6-41ee-b1af-b8405a8d4e68">Nielsen March 2023 Monthly Reports</DocumentSummary>
    <ContentStartDate xmlns="cebd32e3-9ab6-41ee-b1af-b8405a8d4e68">2023-04-17T23:00:00+00:00</ContentStartDate>
  </documentManagement>
</p:properties>
</file>

<file path=customXml/itemProps1.xml><?xml version="1.0" encoding="utf-8"?>
<ds:datastoreItem xmlns:ds="http://schemas.openxmlformats.org/officeDocument/2006/customXml" ds:itemID="{E83B61F7-21A2-4C94-9742-5E6122F630BA}"/>
</file>

<file path=customXml/itemProps2.xml><?xml version="1.0" encoding="utf-8"?>
<ds:datastoreItem xmlns:ds="http://schemas.openxmlformats.org/officeDocument/2006/customXml" ds:itemID="{7EDBA5A2-285B-488A-83BA-BE55CDCCFFB7}"/>
</file>

<file path=customXml/itemProps3.xml><?xml version="1.0" encoding="utf-8"?>
<ds:datastoreItem xmlns:ds="http://schemas.openxmlformats.org/officeDocument/2006/customXml" ds:itemID="{8A37B1EF-3662-4123-9D2F-5E549799227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10458</TotalTime>
  <Words>752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ＭＳ Ｐゴシック</vt:lpstr>
      <vt:lpstr>Arial</vt:lpstr>
      <vt:lpstr>Arial Unicode MS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Worksheet</vt:lpstr>
      <vt:lpstr>UK Scampi and Langoustine Report Data to 25.03.23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March NIQ Scampi and Langoustine Report</dc:title>
  <dc:creator>anderi01</dc:creator>
  <cp:lastModifiedBy>Mehera, Harjyot Kaur P</cp:lastModifiedBy>
  <cp:revision>1364</cp:revision>
  <dcterms:created xsi:type="dcterms:W3CDTF">2009-04-16T08:15:59Z</dcterms:created>
  <dcterms:modified xsi:type="dcterms:W3CDTF">2023-04-17T10:45:55Z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1587;#03 March 2023|da043075-43d7-4728-a965-5ba2454fddfb</vt:lpwstr>
  </property>
</Properties>
</file>