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0" r:id="rId4"/>
  </p:sldMasterIdLst>
  <p:notesMasterIdLst>
    <p:notesMasterId r:id="rId59"/>
  </p:notesMasterIdLst>
  <p:sldIdLst>
    <p:sldId id="328" r:id="rId5"/>
    <p:sldId id="329" r:id="rId6"/>
    <p:sldId id="331" r:id="rId7"/>
    <p:sldId id="271" r:id="rId8"/>
    <p:sldId id="376" r:id="rId9"/>
    <p:sldId id="273" r:id="rId10"/>
    <p:sldId id="332" r:id="rId11"/>
    <p:sldId id="275" r:id="rId12"/>
    <p:sldId id="276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33" r:id="rId24"/>
    <p:sldId id="288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35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80" r:id="rId53"/>
    <p:sldId id="377" r:id="rId54"/>
    <p:sldId id="381" r:id="rId55"/>
    <p:sldId id="378" r:id="rId56"/>
    <p:sldId id="382" r:id="rId57"/>
    <p:sldId id="379" r:id="rId5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27712E-E684-4832-941D-49999D5A477E}">
  <a:tblStyle styleId="{9827712E-E684-4832-941D-49999D5A477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1FC"/>
          </a:solidFill>
        </a:fill>
      </a:tcStyle>
    </a:wholeTbl>
    <a:band1H>
      <a:tcStyle>
        <a:tcBdr/>
        <a:fill>
          <a:solidFill>
            <a:srgbClr val="CAE3F9"/>
          </a:solidFill>
        </a:fill>
      </a:tcStyle>
    </a:band1H>
    <a:band1V>
      <a:tcStyle>
        <a:tcBdr/>
        <a:fill>
          <a:solidFill>
            <a:srgbClr val="CAE3F9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87940" autoAdjust="0"/>
  </p:normalViewPr>
  <p:slideViewPr>
    <p:cSldViewPr>
      <p:cViewPr varScale="1">
        <p:scale>
          <a:sx n="75" d="100"/>
          <a:sy n="75" d="100"/>
        </p:scale>
        <p:origin x="166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4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5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3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7021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39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"/>
            <a:ext cx="9143390" cy="685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46" y="848699"/>
            <a:ext cx="8387999" cy="1225639"/>
          </a:xfrm>
        </p:spPr>
        <p:txBody>
          <a:bodyPr anchor="b">
            <a:normAutofit/>
          </a:bodyPr>
          <a:lstStyle>
            <a:lvl1pPr algn="l">
              <a:defRPr sz="3000" b="1"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Presentation title to go here, up to a maximum of two lines of text.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6" y="2195084"/>
            <a:ext cx="8387999" cy="59875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</a:t>
            </a:r>
            <a:r>
              <a:rPr lang="mr-IN" dirty="0"/>
              <a:t>–</a:t>
            </a:r>
            <a:r>
              <a:rPr lang="en-GB" dirty="0"/>
              <a:t> date / presenter’s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00" y="5725585"/>
            <a:ext cx="1453485" cy="6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7300" y="1384137"/>
            <a:ext cx="8387999" cy="4656000"/>
          </a:xfrm>
          <a:prstGeom prst="rect">
            <a:avLst/>
          </a:prstGeom>
        </p:spPr>
        <p:txBody>
          <a:bodyPr lIns="108000" tIns="46800" rIns="108000" bIns="46800" anchor="ctr" anchorCtr="0"/>
          <a:lstStyle>
            <a:lvl1pPr marL="0" indent="-36000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3200" b="0" baseline="0">
                <a:solidFill>
                  <a:schemeClr val="tx2"/>
                </a:solidFill>
              </a:defRPr>
            </a:lvl1pPr>
            <a:lvl2pPr marL="0" indent="-360000">
              <a:spcAft>
                <a:spcPts val="600"/>
              </a:spcAft>
              <a:buFont typeface="Arial" pitchFamily="34" charset="0"/>
              <a:buNone/>
              <a:defRPr sz="2400" b="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here to insert a feature quote which could run to a number of lines.</a:t>
            </a:r>
          </a:p>
          <a:p>
            <a:pPr lvl="1"/>
            <a:r>
              <a:rPr lang="en-US" dirty="0"/>
              <a:t>Supporting information could be set in grey.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74642"/>
            <a:ext cx="8388000" cy="863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5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uture with caption (full 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6858000"/>
          </a:xfrm>
          <a:ln>
            <a:noFill/>
          </a:ln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" y="-1"/>
            <a:ext cx="2659063" cy="6858001"/>
          </a:xfrm>
          <a:gradFill flip="none" rotWithShape="1">
            <a:gsLst>
              <a:gs pos="0">
                <a:srgbClr val="0077C8">
                  <a:alpha val="85000"/>
                </a:srgbClr>
              </a:gs>
              <a:gs pos="100000">
                <a:schemeClr val="accent1">
                  <a:alpha val="90000"/>
                </a:schemeClr>
              </a:gs>
            </a:gsLst>
            <a:lin ang="16200000" scaled="0"/>
            <a:tileRect/>
          </a:gradFill>
          <a:ln>
            <a:noFill/>
          </a:ln>
        </p:spPr>
        <p:txBody>
          <a:bodyPr lIns="360000" tIns="342000">
            <a:normAutofit/>
          </a:bodyPr>
          <a:lstStyle>
            <a:lvl1pPr marL="0" indent="0" algn="l">
              <a:buNone/>
              <a:defRPr sz="24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image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73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7300" y="1354667"/>
            <a:ext cx="8387999" cy="417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a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7300" y="5530667"/>
            <a:ext cx="8387999" cy="48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a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74642"/>
            <a:ext cx="8388000" cy="863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53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50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/ Closing Slid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" y="916"/>
            <a:ext cx="9142017" cy="6856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46" y="848699"/>
            <a:ext cx="8387999" cy="1225639"/>
          </a:xfrm>
        </p:spPr>
        <p:txBody>
          <a:bodyPr anchor="b">
            <a:normAutofit/>
          </a:bodyPr>
          <a:lstStyle>
            <a:lvl1pPr algn="l">
              <a:defRPr sz="4000" b="1" baseline="0">
                <a:solidFill>
                  <a:srgbClr val="FECC0C"/>
                </a:solidFill>
              </a:defRPr>
            </a:lvl1pPr>
          </a:lstStyle>
          <a:p>
            <a:r>
              <a:rPr lang="en-GB" dirty="0"/>
              <a:t>Thank you / closing text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46" y="2195084"/>
            <a:ext cx="8387999" cy="598757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Prompt for questions to go here?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00" y="5725585"/>
            <a:ext cx="1453485" cy="6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9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Aqua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5810809"/>
            <a:ext cx="1463842" cy="83829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" y="20"/>
            <a:ext cx="91420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60" y="1450429"/>
            <a:ext cx="8387999" cy="1967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60" y="860566"/>
            <a:ext cx="8387999" cy="49484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9" y="6017015"/>
            <a:ext cx="1162661" cy="5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9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Oilskin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" y="20"/>
            <a:ext cx="9142019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7519737" y="5810809"/>
            <a:ext cx="1463842" cy="83829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60" y="1450429"/>
            <a:ext cx="8387999" cy="1967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60" y="860566"/>
            <a:ext cx="8387999" cy="49484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9" y="6017015"/>
            <a:ext cx="1162661" cy="5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3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Lifebuoy Oran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5810809"/>
            <a:ext cx="1463842" cy="83829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" y="20"/>
            <a:ext cx="91420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60" y="1450429"/>
            <a:ext cx="8387999" cy="1967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60" y="860566"/>
            <a:ext cx="8387999" cy="49484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9" y="6017015"/>
            <a:ext cx="1162661" cy="5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2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eaweed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5810809"/>
            <a:ext cx="1463842" cy="83829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" y="20"/>
            <a:ext cx="91420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60" y="1450429"/>
            <a:ext cx="8387999" cy="1967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60" y="860566"/>
            <a:ext cx="8387999" cy="49484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9" y="6017015"/>
            <a:ext cx="1162661" cy="5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7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Storm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19737" y="5810809"/>
            <a:ext cx="1463842" cy="8382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" y="20"/>
            <a:ext cx="91420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60" y="1450429"/>
            <a:ext cx="8387999" cy="196799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760" y="860566"/>
            <a:ext cx="8387999" cy="49484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 heading if needed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89" y="6026323"/>
            <a:ext cx="1162661" cy="5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ictu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2554E4-8B5E-445A-BB8A-87BE2A4316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307"/>
            <a:ext cx="9144000" cy="6867307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2758" y="1617947"/>
            <a:ext cx="5573962" cy="707886"/>
          </a:xfrm>
          <a:solidFill>
            <a:schemeClr val="tx2">
              <a:alpha val="85000"/>
            </a:schemeClr>
          </a:solidFill>
        </p:spPr>
        <p:txBody>
          <a:bodyPr wrap="none" anchor="t">
            <a:sp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9742" y="879180"/>
            <a:ext cx="5270995" cy="461665"/>
          </a:xfrm>
          <a:solidFill>
            <a:schemeClr val="tx2">
              <a:alpha val="85000"/>
            </a:schemeClr>
          </a:solidFill>
        </p:spPr>
        <p:txBody>
          <a:bodyPr wrap="none">
            <a:sp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 heading or delete this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7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8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7296" y="274642"/>
            <a:ext cx="8388000" cy="863999"/>
          </a:xfrm>
        </p:spPr>
        <p:txBody>
          <a:bodyPr/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296" y="1384403"/>
            <a:ext cx="4038600" cy="46560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696" y="1384403"/>
            <a:ext cx="4038600" cy="46560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296" y="274642"/>
            <a:ext cx="8388000" cy="86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slide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296" y="1384205"/>
            <a:ext cx="8388000" cy="465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D6AC0-E236-44CD-AA44-B333F2F3E1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8122394" y="6207629"/>
            <a:ext cx="744852" cy="33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–"/>
        <a:defRPr sz="2600" kern="1200">
          <a:solidFill>
            <a:srgbClr val="54585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400" kern="1200">
          <a:solidFill>
            <a:srgbClr val="54585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2200" kern="1200">
          <a:solidFill>
            <a:srgbClr val="54585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54585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–"/>
        <a:defRPr sz="1800" kern="1200">
          <a:solidFill>
            <a:srgbClr val="5458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0" rIns="91425" bIns="0" anchor="b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alibri" panose="020F0502020204030204" pitchFamily="34" charset="0"/>
              </a:rPr>
              <a:t>Sea Fish – Chilled fish by Segment</a:t>
            </a:r>
            <a:endParaRPr lang="en-US" sz="4000" i="0" u="none" strike="noStrike" cap="none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534" name="Shape 53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sz="1800" dirty="0">
                <a:latin typeface="Calibri" panose="020F0502020204030204" pitchFamily="34" charset="0"/>
              </a:rPr>
              <a:t>Data to WE 10.09.2022</a:t>
            </a:r>
            <a:endParaRPr lang="en-US" sz="1800" i="0" u="none" strike="noStrike" cap="none" dirty="0">
              <a:solidFill>
                <a:srgbClr val="FFFFFF"/>
              </a:solidFill>
              <a:latin typeface="Calibri" panose="020F050202020403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535" name="Shape 535"/>
          <p:cNvSpPr txBox="1">
            <a:spLocks noGrp="1"/>
          </p:cNvSpPr>
          <p:nvPr>
            <p:ph type="body" idx="4294967295"/>
          </p:nvPr>
        </p:nvSpPr>
        <p:spPr>
          <a:xfrm>
            <a:off x="441420" y="4981904"/>
            <a:ext cx="2890838" cy="6969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20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Presenter’s Name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20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Date</a:t>
            </a:r>
          </a:p>
        </p:txBody>
      </p:sp>
      <p:pic>
        <p:nvPicPr>
          <p:cNvPr id="6" name="Picture 2" descr="\\Acn044oxffs03\home$\Rajre01\To Local 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92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20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384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NATURAL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50825" y="582884"/>
            <a:ext cx="84969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Decreased Penetration, frequency of purchase and trip volume results in ‘Natural’ loss by -£84.2M</a:t>
            </a:r>
            <a:r>
              <a:rPr lang="en-GB" altLang="en-US" sz="1400" b="0" dirty="0">
                <a:latin typeface="Calibri" panose="020F0502020204030204" pitchFamily="34" charset="0"/>
              </a:rPr>
              <a:t>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42873-D8BE-B813-7B10-2D7C30C86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72" y="1371600"/>
            <a:ext cx="8299865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522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FINGERS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45930" y="609600"/>
            <a:ext cx="88218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Increased Avg spend per buyer and frequency of purchase drives Chilled Fingers growth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66158-903F-DEAC-79B7-430A085F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96" y="1495292"/>
            <a:ext cx="8505501" cy="4559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5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BREADED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32435-CB9F-B510-2A3B-1FD8F1BCDE72}"/>
              </a:ext>
            </a:extLst>
          </p:cNvPr>
          <p:cNvSpPr txBox="1"/>
          <p:nvPr/>
        </p:nvSpPr>
        <p:spPr>
          <a:xfrm>
            <a:off x="250825" y="620935"/>
            <a:ext cx="685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I</a:t>
            </a:r>
            <a: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ncrease in price per volume </a:t>
            </a:r>
            <a:r>
              <a:rPr lang="en-GB" alt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results in</a:t>
            </a:r>
            <a: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-£17.2m decline in segment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B2BCB-4DD7-0B7F-A154-D9DB473F5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4" t="728" r="244"/>
          <a:stretch/>
        </p:blipFill>
        <p:spPr>
          <a:xfrm>
            <a:off x="345372" y="1295399"/>
            <a:ext cx="8523673" cy="4724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0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BATTERED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80988" y="599799"/>
            <a:ext cx="7885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Penetration and trip volume decline sees segment decline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51C98-419D-E7AE-72CC-29E35A00F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33" y="1171298"/>
            <a:ext cx="8590468" cy="4777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81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CAKES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83446" y="648199"/>
            <a:ext cx="7885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Decrease in price per volume, penetration aids segment decline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0A6238-2813-23E0-401C-868B76294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8820"/>
            <a:ext cx="8381282" cy="4419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904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PREPARED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0926" y="588114"/>
            <a:ext cx="88930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Decrease in penetration see market decline by  -1.7% 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5145D-5769-74C8-5AAF-1751997A4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56" y="1159614"/>
            <a:ext cx="8520879" cy="4783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4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SAUCE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80988" y="647515"/>
            <a:ext cx="88630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Despite Frequency of purchase and penetration declines, increased price sees market growth by 1.8%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C2710E-B18C-8EA2-BF6E-9BA4A474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04" y="1219015"/>
            <a:ext cx="8512596" cy="4708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86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DUSTED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5307" y="626499"/>
            <a:ext cx="8551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Value decline of -7.2%  is influenced by decreased penetration and trip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AD988-76FF-9A06-6C34-7FEEAA518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64" y="1197999"/>
            <a:ext cx="8490619" cy="466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163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CHILLED SUSHI</a:t>
            </a:r>
            <a:endParaRPr lang="en-US" b="0" kern="0" dirty="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80988" y="599798"/>
            <a:ext cx="7885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Increase in penetration  sees expenditure growth of 34.4% in Chilled Sushi.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A84A1-8A5A-9B51-496D-0D48FCEC1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6428"/>
            <a:ext cx="8230487" cy="4710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7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5294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CHILLED MEALS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60657" y="624449"/>
            <a:ext cx="8247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Penetration decline and increased in price per volume see  value growth of 2.7% in chilled meals.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DEFD5-8F02-1389-82C1-559E02B7E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06" y="1195949"/>
            <a:ext cx="8556627" cy="4747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066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Contents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7900" y="1341438"/>
            <a:ext cx="8166100" cy="5364162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latin typeface="Calibri" panose="020F0502020204030204" pitchFamily="34" charset="0"/>
              </a:rPr>
              <a:t>Category Overview</a:t>
            </a:r>
          </a:p>
          <a:p>
            <a:pPr eaLnBrk="1" hangingPunct="1"/>
            <a:endParaRPr lang="en-US" altLang="en-US" sz="3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3200" dirty="0">
                <a:latin typeface="Calibri" panose="020F0502020204030204" pitchFamily="34" charset="0"/>
              </a:rPr>
              <a:t>KPIs of Chilled Fish by Segment</a:t>
            </a:r>
          </a:p>
          <a:p>
            <a:pPr eaLnBrk="1" hangingPunct="1"/>
            <a:endParaRPr lang="en-US" altLang="en-US" sz="3200" dirty="0">
              <a:latin typeface="Calibri" panose="020F0502020204030204" pitchFamily="34" charset="0"/>
            </a:endParaRPr>
          </a:p>
          <a:p>
            <a:r>
              <a:rPr lang="en-US" altLang="en-US" sz="3200" dirty="0">
                <a:latin typeface="Calibri" panose="020F0502020204030204" pitchFamily="34" charset="0"/>
              </a:rPr>
              <a:t>Shifting – Chilled Fish by Segment</a:t>
            </a:r>
          </a:p>
          <a:p>
            <a:pPr marL="0" indent="0" eaLnBrk="1" hangingPunct="1">
              <a:buNone/>
            </a:pPr>
            <a:endParaRPr lang="en-US" altLang="en-US" sz="3200" dirty="0">
              <a:latin typeface="Calibri" panose="020F0502020204030204" pitchFamily="34" charset="0"/>
            </a:endParaRPr>
          </a:p>
          <a:p>
            <a:r>
              <a:rPr lang="en-US" altLang="en-US" sz="3200" dirty="0">
                <a:latin typeface="Calibri" panose="020F0502020204030204" pitchFamily="34" charset="0"/>
              </a:rPr>
              <a:t>Demographics – Chilled Fish by Segment</a:t>
            </a:r>
          </a:p>
        </p:txBody>
      </p:sp>
    </p:spTree>
    <p:extLst>
      <p:ext uri="{BB962C8B-B14F-4D97-AF65-F5344CB8AC3E}">
        <p14:creationId xmlns:p14="http://schemas.microsoft.com/office/powerpoint/2010/main" val="2849482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36814" y="879180"/>
            <a:ext cx="6165988" cy="461665"/>
          </a:xfrm>
        </p:spPr>
        <p:txBody>
          <a:bodyPr/>
          <a:lstStyle/>
          <a:p>
            <a:r>
              <a:rPr lang="en-US" altLang="en-US" kern="0" dirty="0"/>
              <a:t>Source of Growth &amp; Shifting by Retailers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89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67296" y="228600"/>
            <a:ext cx="8624304" cy="863999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CHILLED FISH – SOURCE OF GROWTH BY SEGMENTS</a:t>
            </a:r>
          </a:p>
        </p:txBody>
      </p:sp>
      <p:sp>
        <p:nvSpPr>
          <p:cNvPr id="7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89C04-7EF6-F062-D623-D819BD52C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4" y="1219200"/>
            <a:ext cx="8624305" cy="48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24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NATURAL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-1859" y="6324600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7338" y="60325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GB" altLang="en-US" sz="1600" b="0" dirty="0">
                <a:latin typeface="Calibri" panose="020F0502020204030204" pitchFamily="34" charset="0"/>
              </a:rPr>
              <a:t>Chilled Natural loss is mainly from AWOP decrease; with shifting loss from most of the segments except breaded and dusted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D90D5-5799-6C82-1223-54FBA2727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18" y="1295400"/>
            <a:ext cx="8628063" cy="4766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9783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FINGERS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7338" y="603250"/>
            <a:ext cx="83994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Increase in Shifting see segment increase of 15.9% ; with shifting gains from most except sushi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B1B49-5937-98EA-3E9E-EFFE956B2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62" y="1174751"/>
            <a:ext cx="8478839" cy="4845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758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BREADED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5F668-B7D3-7045-D9B2-53015F10C2ED}"/>
              </a:ext>
            </a:extLst>
          </p:cNvPr>
          <p:cNvSpPr txBox="1"/>
          <p:nvPr/>
        </p:nvSpPr>
        <p:spPr>
          <a:xfrm>
            <a:off x="250824" y="579089"/>
            <a:ext cx="8740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Chilled </a:t>
            </a:r>
            <a:r>
              <a:rPr lang="en-GB" alt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Breaded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loss is mainly from AWOP and shifting decrease; with shifting loss  </a:t>
            </a:r>
            <a:r>
              <a:rPr lang="en-GB" alt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from all the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segments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3C8C9-B99B-F5CC-9A9B-170979569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4" y="1301918"/>
            <a:ext cx="8433239" cy="4641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497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BATTERED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7338" y="567625"/>
            <a:ext cx="7885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AWOP loss for Battered sees -6% segment decrease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7898C-82E5-4DD9-007D-83C52BEF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98" y="1139125"/>
            <a:ext cx="8350221" cy="4728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103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CAKES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7338" y="603250"/>
            <a:ext cx="8780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Cakes sees significant declines from AWOP and Repertoire with the segment down 5.6% as a result. Shifting gains only from Breaded , Natural ,Battered , Prepared and Dusted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136078-97A5-E0CB-89E6-69254571A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31" y="1347813"/>
            <a:ext cx="7932969" cy="4411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298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PREPARED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7338" y="603250"/>
            <a:ext cx="8628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Prepared sees significant declines from AWOP, with the segment down 1.7% as a result.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6E96D-F1D4-704C-61B0-050F73321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8" y="1244652"/>
            <a:ext cx="8166100" cy="4663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832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SAUCE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57969" y="609600"/>
            <a:ext cx="8628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Sauce sees significant gains from shifting . Shifting gains from all segments except fingers and Sushi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639ED-BDD8-5626-B06D-23A279CB6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069181"/>
            <a:ext cx="8547100" cy="4927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521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DUSTED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1511" y="516523"/>
            <a:ext cx="86521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Dusted sees significant declines from all source with the segment down 7.2% as a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13CE1-F40A-042A-DB95-53E681B6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1" y="1140034"/>
            <a:ext cx="8577690" cy="4901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5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5280" y="879180"/>
            <a:ext cx="3653407" cy="461665"/>
          </a:xfrm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</a:rPr>
              <a:t>Category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5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SUSHI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569CED-CE27-2F96-BF48-91F6B5D3EA5D}"/>
              </a:ext>
            </a:extLst>
          </p:cNvPr>
          <p:cNvSpPr txBox="1"/>
          <p:nvPr/>
        </p:nvSpPr>
        <p:spPr>
          <a:xfrm>
            <a:off x="250824" y="586284"/>
            <a:ext cx="87407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Sushi </a:t>
            </a:r>
            <a: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 sees </a:t>
            </a:r>
            <a:r>
              <a:rPr lang="en-GB" alt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gain</a:t>
            </a:r>
            <a: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s from all segments resulting in growth of 34.4% as a result.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08DC3-6700-CF67-9722-1A4CB9EED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4" y="1254472"/>
            <a:ext cx="8588376" cy="4755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505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115888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CHILLED </a:t>
            </a:r>
            <a:r>
              <a:rPr lang="en-US" dirty="0">
                <a:latin typeface="Calibri" panose="020F0502020204030204" pitchFamily="34" charset="0"/>
              </a:rPr>
              <a:t>MEALS</a:t>
            </a:r>
            <a:endParaRPr lang="en-US" b="0" kern="0" dirty="0">
              <a:latin typeface="Calibri" panose="020F0502020204030204" pitchFamily="34" charset="0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7338" y="603250"/>
            <a:ext cx="87804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GB" altLang="en-US" sz="1600" b="0" dirty="0">
                <a:latin typeface="Calibri" panose="020F0502020204030204" pitchFamily="34" charset="0"/>
              </a:rPr>
              <a:t>3% growth in meals is driven by shifting and penetration gains.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2921F-A355-4496-EF21-B4D14E05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97459"/>
            <a:ext cx="8270321" cy="45461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218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66126" y="805610"/>
            <a:ext cx="5646317" cy="461665"/>
          </a:xfrm>
        </p:spPr>
        <p:txBody>
          <a:bodyPr/>
          <a:lstStyle/>
          <a:p>
            <a:pPr>
              <a:defRPr/>
            </a:pPr>
            <a:r>
              <a:rPr lang="en-US" altLang="en-US" kern="0" dirty="0"/>
              <a:t>Demographics by Total GB &amp; Retailers</a:t>
            </a:r>
          </a:p>
        </p:txBody>
      </p:sp>
    </p:spTree>
    <p:extLst>
      <p:ext uri="{BB962C8B-B14F-4D97-AF65-F5344CB8AC3E}">
        <p14:creationId xmlns:p14="http://schemas.microsoft.com/office/powerpoint/2010/main" val="3780789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CHILLED FISH SALES OVERINDEX FROM OLDER COUPLES, OF CLASS AB, AGED 65+, WITH 2 MEMBERS IN FAMILY, LOCATED AT LONDON AND SOUTH &amp; SOUTH EAST.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CF819-D3BD-C248-BC6C-8F0F61E86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0314"/>
            <a:ext cx="8382000" cy="4877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176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CHILLED FISH UNDERINDEX AMONGST YOUNGER GROUP, WHILST OVERINDEX WITH THOSE LIVING IN LONDON, SOUTH &amp; SOUTH EAST AND CLASS AB 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0DB31-41D2-C94F-F9A5-76155842F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4" y="914400"/>
            <a:ext cx="8534400" cy="5043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136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NATURAL SALES OVERINDEX FROM OLDER COUPLES, OF CLASS AB, AGED 65+, WITH 2 MEMBERS IN FAMILY, LOCATED AT LONDON AND SOUTH &amp; SOUTH EAST.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37448-4CAC-F41F-452D-8F06DFD20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43818"/>
            <a:ext cx="8628062" cy="5024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641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NATURAL OVERINDEX’S AMONGST OLDER COUPLES, LIVING IN LONDON AND SOUTH &amp; SOUTH EAST.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6B003-828C-25B2-0497-C6DE0B81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5856"/>
            <a:ext cx="8305800" cy="4805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585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BREADED SALES OVERINDEX FROM OLDER COUPLES OF CLASS AB &amp; C1, AGED 65+, WITH 2 MEMBERS IN FAMILY, LOCATED AT LONDON AND CENTRAL.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02B7D-D2D3-7821-550C-39E86134F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61775"/>
            <a:ext cx="8616338" cy="4981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641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BREADED OVERINDEX AMONGST OLDER GROUP, MAINLY LIVING IN LONDON, SOUTH &amp; SOUTH EAST, SOUTH WEST, CENTRAL AND NORTH SCOTLAND.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273C0C-6B80-F726-5EDE-ED4457A79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821909"/>
            <a:ext cx="8534400" cy="5107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394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CAKE SALES OVERINDEX FROM OLDER COUPLES, OF THOSE AGED 65+, CLASS AB, WITH 2 MEMBERS IN FAMILY, AND LONDON AND SOUTH &amp; SOUTH 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89264-BE62-7E48-394A-6545B4C08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59676"/>
            <a:ext cx="8480961" cy="4907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68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873766"/>
              </p:ext>
            </p:extLst>
          </p:nvPr>
        </p:nvGraphicFramePr>
        <p:xfrm>
          <a:off x="-152400" y="1346963"/>
          <a:ext cx="9156700" cy="503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ielsen Report" r:id="rId2" imgW="10692000" imgH="7560000" progId="WSPReport.Document">
                  <p:embed/>
                </p:oleObj>
              </mc:Choice>
              <mc:Fallback>
                <p:oleObj name="Nielsen Report" r:id="rId2" imgW="10692000" imgH="7560000" progId="WSPReport.Document">
                  <p:embed/>
                  <p:pic>
                    <p:nvPicPr>
                      <p:cNvPr id="2662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 t="8104" b="84826"/>
                      <a:stretch>
                        <a:fillRect/>
                      </a:stretch>
                    </p:blipFill>
                    <p:spPr bwMode="auto">
                      <a:xfrm>
                        <a:off x="-152400" y="1346963"/>
                        <a:ext cx="9156700" cy="5032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358775" y="1047765"/>
            <a:ext cx="8382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ts val="800"/>
              </a:spcBef>
              <a:buClr>
                <a:srgbClr val="5F5F5F"/>
              </a:buClr>
              <a:buFont typeface="Arial" charset="0"/>
              <a:buChar char="•"/>
              <a:defRPr>
                <a:solidFill>
                  <a:srgbClr val="5F5F5F"/>
                </a:solidFill>
                <a:latin typeface="Calibri" pitchFamily="34" charset="0"/>
              </a:defRPr>
            </a:lvl1pPr>
            <a:lvl2pPr marL="742950" indent="-285750" algn="l">
              <a:spcBef>
                <a:spcPts val="800"/>
              </a:spcBef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Calibri" pitchFamily="34" charset="0"/>
              </a:defRPr>
            </a:lvl2pPr>
            <a:lvl3pPr marL="11430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Calibri" pitchFamily="34" charset="0"/>
              </a:defRPr>
            </a:lvl3pPr>
            <a:lvl4pPr marL="16002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4pPr>
            <a:lvl5pPr marL="20574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rgbClr val="009DD9"/>
                </a:solidFill>
              </a:rPr>
              <a:t>Fish| Segment Trends (Volume) | Total Coverage UK including Discounters | MAT TY vs YA - Data to WE 10</a:t>
            </a:r>
            <a:r>
              <a:rPr lang="en-US" altLang="en-US" sz="1200" dirty="0">
                <a:solidFill>
                  <a:srgbClr val="009DD9"/>
                </a:solidFill>
              </a:rPr>
              <a:t>.09.2022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Scantrack, Data to WE 10.09.2022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33700" y="177474"/>
            <a:ext cx="9156700" cy="863999"/>
          </a:xfrm>
        </p:spPr>
        <p:txBody>
          <a:bodyPr/>
          <a:lstStyle/>
          <a:p>
            <a:pPr>
              <a:defRPr/>
            </a:pPr>
            <a:r>
              <a:rPr lang="en-US" sz="2400" b="0" kern="1200" cap="all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+mj-cs"/>
              </a:rPr>
              <a:t>Category VOLUME GROWTH is </a:t>
            </a:r>
            <a:r>
              <a:rPr lang="en-US" sz="2400" cap="all" dirty="0">
                <a:solidFill>
                  <a:srgbClr val="000000"/>
                </a:solidFill>
                <a:latin typeface="Calibri" panose="020F0502020204030204" pitchFamily="34" charset="0"/>
              </a:rPr>
              <a:t>Decreasing </a:t>
            </a:r>
            <a:r>
              <a:rPr lang="en-US" sz="2400" b="0" kern="1200" cap="all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+mj-cs"/>
              </a:rPr>
              <a:t> -21.3M kg’s with frozen </a:t>
            </a:r>
            <a:r>
              <a:rPr lang="en-US" sz="2400" cap="all" dirty="0">
                <a:solidFill>
                  <a:srgbClr val="000000"/>
                </a:solidFill>
                <a:latin typeface="Calibri" panose="020F0502020204030204" pitchFamily="34" charset="0"/>
              </a:rPr>
              <a:t>DRIVING THE DECLINE</a:t>
            </a:r>
            <a:endParaRPr lang="en-US" sz="2400" b="0" kern="1200" cap="all" dirty="0">
              <a:solidFill>
                <a:srgbClr val="00000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53F6613-381E-38E7-493B-848229BC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1981201"/>
            <a:ext cx="903849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45330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CAKES MAJORILY LIVING IN SOUTH &amp; SOUTH EAST, SOUTH WEST, NORTH EAST ,YORKSHIRE,EAST OF ENGLAND WITH CLASS AB &amp; OLDER COUPLES.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063F1-C032-67EF-9FEB-3A01EB10C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" r="427"/>
          <a:stretch/>
        </p:blipFill>
        <p:spPr>
          <a:xfrm>
            <a:off x="304800" y="884623"/>
            <a:ext cx="8212777" cy="4906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004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PREPARED SALES OVERINDEX FROM 2 MEMBER HOUSEHOLDS, OLDER COUPLES, OF CLASS AB &amp; C1 AGED 45+, LOCATED AT LONDON AND SOUTH AND SOUTH EAST.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0FEE3-72C7-DAB2-1D38-A71ED0B7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895856"/>
            <a:ext cx="8799162" cy="5200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315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PREPARED OVERINDEX AMONGST OLDER COUPLES, 2 MEMBERS OF HOUSEHOLD, WITH THE AGE 45+ AND THOSE WHO LIVE IN LONDON, SOUTH &amp; SOUTH EAST  AND NORTH EAST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0948D-ADE2-421E-DF26-A310F2740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26460"/>
            <a:ext cx="8534400" cy="4942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49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SAUCE SALES OVERINDEX FROM OLDER COUPLES, THOSE AGED 65+, OF CLASS AB, WITH 2 MEMBERS OF HOUSEHOLD, AND THOSE BASED IN LONDON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EBB9F-A05F-8035-CFC5-5E192F1B4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3929"/>
            <a:ext cx="8518878" cy="4949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607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SAUCE OVERINDEX AMONGST OLDER COUPLES AND SINGLES, 65+ AGE GROUPS, AND THOSE LIVING IN LONDON, SOUTH &amp; SOUTH EAST AND NORTH EAST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A300A-4945-E215-4AD1-C5481731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53906"/>
            <a:ext cx="8280754" cy="4684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854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5846" y="241012"/>
            <a:ext cx="89019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SUSHI SALES OVERINDEX PREDOMINANTLY FROM THOSE BASED IN LONDON.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BF787-3361-68DA-5B53-1A70F03DA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944764"/>
            <a:ext cx="8667812" cy="5075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741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SUSHI SALES OVERINDEX WITH ESTABLISHED AND MATURING  FAMILIES, AND THOSE WHO ARE LIVING IN LONDON AND SOUTH &amp; SOUTH EAST , IN CLASS 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F21A3-1766-D93E-C9B2-1917B360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81281"/>
            <a:ext cx="8382000" cy="51386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019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MEAL SALES OVERINDEX FROM AFFLUENT OLDER COUPLES, OF CLASS AB, AGED 65+, WITH 1 MEMBER IN FAMILY, LOCATED AT LONDON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D74D7-701A-29E2-1DF4-4593CBFF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58" y="914400"/>
            <a:ext cx="8690882" cy="502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029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MEALS OVERINDEX AMONGST OLDER COUPLES AND SINGLES, AND HOUSEHOLDS LOCATED IN LONDON, SOUTH &amp; SOUTH EAST AND EAST OF ENGLAND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E0439-3BE8-BA53-7250-2BB6413A3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" r="1228"/>
          <a:stretch/>
        </p:blipFill>
        <p:spPr>
          <a:xfrm>
            <a:off x="304801" y="909565"/>
            <a:ext cx="8599600" cy="5110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124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FINGERS OVERINDEX AMONGST OLDER COUPLES, OF CLASS C1, AGED 65+ WITH 2 MEMBERS IN FAMILY, LOCATED AT LONDON AND SOUTH &amp; SOUTH EAST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31DDA-5006-FF55-B5A2-E44665EAD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834573"/>
            <a:ext cx="8578170" cy="5109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63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555146"/>
              </p:ext>
            </p:extLst>
          </p:nvPr>
        </p:nvGraphicFramePr>
        <p:xfrm>
          <a:off x="165100" y="1064862"/>
          <a:ext cx="9169848" cy="804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Nielsen Report" r:id="rId2" imgW="10692000" imgH="7560000" progId="WSPReport.Document">
                  <p:embed/>
                </p:oleObj>
              </mc:Choice>
              <mc:Fallback>
                <p:oleObj name="Nielsen Report" r:id="rId2" imgW="10692000" imgH="7560000" progId="WSPReport.Document">
                  <p:embed/>
                  <p:pic>
                    <p:nvPicPr>
                      <p:cNvPr id="2765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 t="7922" b="74051"/>
                      <a:stretch>
                        <a:fillRect/>
                      </a:stretch>
                    </p:blipFill>
                    <p:spPr bwMode="auto">
                      <a:xfrm>
                        <a:off x="165100" y="1064862"/>
                        <a:ext cx="9169848" cy="804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4300" indent="0">
              <a:spcBef>
                <a:spcPts val="63"/>
              </a:spcBef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Scantrack, Data to WE 10.09.2022</a:t>
            </a:r>
          </a:p>
        </p:txBody>
      </p:sp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427831" y="788637"/>
            <a:ext cx="8382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ts val="800"/>
              </a:spcBef>
              <a:buClr>
                <a:srgbClr val="5F5F5F"/>
              </a:buClr>
              <a:buFont typeface="Arial" charset="0"/>
              <a:buChar char="•"/>
              <a:defRPr>
                <a:solidFill>
                  <a:srgbClr val="5F5F5F"/>
                </a:solidFill>
                <a:latin typeface="Calibri" pitchFamily="34" charset="0"/>
              </a:defRPr>
            </a:lvl1pPr>
            <a:lvl2pPr marL="742950" indent="-285750" algn="l">
              <a:spcBef>
                <a:spcPts val="800"/>
              </a:spcBef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Calibri" pitchFamily="34" charset="0"/>
              </a:defRPr>
            </a:lvl2pPr>
            <a:lvl3pPr marL="11430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Calibri" pitchFamily="34" charset="0"/>
              </a:defRPr>
            </a:lvl3pPr>
            <a:lvl4pPr marL="16002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4pPr>
            <a:lvl5pPr marL="20574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rgbClr val="009DD9"/>
                </a:solidFill>
              </a:rPr>
              <a:t>Fish| Segment Trends (Value)| Total Coverage </a:t>
            </a:r>
            <a:r>
              <a:rPr lang="en-US" altLang="en-US" sz="1200" dirty="0">
                <a:solidFill>
                  <a:srgbClr val="009DD9"/>
                </a:solidFill>
              </a:rPr>
              <a:t>UK including Discounters</a:t>
            </a:r>
            <a:r>
              <a:rPr lang="en-US" altLang="en-US" sz="1200" b="0" dirty="0">
                <a:solidFill>
                  <a:srgbClr val="009DD9"/>
                </a:solidFill>
              </a:rPr>
              <a:t>| MAT TY vs YA - Data to WE 10</a:t>
            </a:r>
            <a:r>
              <a:rPr lang="en-US" altLang="en-US" sz="1200" dirty="0">
                <a:solidFill>
                  <a:srgbClr val="009DD9"/>
                </a:solidFill>
              </a:rPr>
              <a:t>.09.2022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1500" y="213808"/>
            <a:ext cx="8169100" cy="8014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cap="all" dirty="0">
                <a:solidFill>
                  <a:srgbClr val="000000"/>
                </a:solidFill>
                <a:latin typeface="Calibri" panose="020F0502020204030204" pitchFamily="34" charset="0"/>
              </a:rPr>
              <a:t>Value growth is down 4.3% driven by frozen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517F8278-096B-902D-7CE0-25088034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08" y="1869831"/>
            <a:ext cx="9144000" cy="42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026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FINGERS OVERINDEX AMONGST OLDER COUPLES AND SINGLES, AND HOUSEHOLDS LOCATED IN SOUTH &amp; SOUTH EAST, LONDON,YORKSHIRE, SOUTH WEST AND EAST OF ENGLAND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061BF-28E2-DADA-1E28-5FB2D3925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86298"/>
            <a:ext cx="8499836" cy="4981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744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BATTERED SALES OVERINDEX FROM AFFLUENT OLDER COUPLES, OF CLASS AB, AGED 65+, WITH 2 MEMBERS IN FAMILY, LOCATED AT LONDON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19EBF-84F2-0079-999F-5CD60C4AA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8" y="990601"/>
            <a:ext cx="8405371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909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BATTERED OVERINDEXES AMONGST OLDER COUPLES, AND THOSE LOCATED FROM CENTRAL &amp; NORTH SCOTLAND, LONDON, SOUTH &amp; SOUTH EAST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2074B-B98A-D23D-AE80-34D4A278D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2" r="1653"/>
          <a:stretch/>
        </p:blipFill>
        <p:spPr>
          <a:xfrm>
            <a:off x="304800" y="941933"/>
            <a:ext cx="8343572" cy="4925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8788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8075" y="152400"/>
            <a:ext cx="8628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DUSTED SALES OVERINDEX FROM OLDER COUPLES, OF CLASS AB, AGED 65+, WITH 2 MEMBERS IN FAMILY, LOCATED AT LONDON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21C8F-D649-77B6-CF22-91878ACF1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88022"/>
            <a:ext cx="8445137" cy="4918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9096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>
            <a:spLocks/>
          </p:cNvSpPr>
          <p:nvPr/>
        </p:nvSpPr>
        <p:spPr>
          <a:xfrm>
            <a:off x="215900" y="6631286"/>
            <a:ext cx="8166100" cy="22671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+mn-lt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+mn-lt"/>
                <a:cs typeface="+mn-cs"/>
              </a:defRPr>
            </a:lvl3pPr>
            <a:lvl4pPr marL="1825625" indent="-454025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4pPr>
            <a:lvl5pPr marL="2286000" indent="-457200" algn="l" defTabSz="457200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5pPr>
            <a:lvl6pPr marL="27432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6pPr>
            <a:lvl7pPr marL="32004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7pPr>
            <a:lvl8pPr marL="36576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8pPr>
            <a:lvl9pPr marL="4114800" indent="-457200" algn="l" defTabSz="457200" rtl="0" fontAlgn="base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63"/>
              </a:spcBef>
              <a:buFont typeface="Arial" charset="0"/>
              <a:buNone/>
              <a:defRPr/>
            </a:pPr>
            <a:r>
              <a:rPr lang="en-US" altLang="en-US" sz="1000" b="0" kern="0" dirty="0">
                <a:latin typeface="Calibri" panose="020F0502020204030204" pitchFamily="34" charset="0"/>
              </a:rPr>
              <a:t>Source – Nielsen Homescan Data to 52 WE 10.09.2022 vs YA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1524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DUSTED OVERINDEX AMONGST OLDER COUPLES AND HOUSEHOLDS LOCATED FROM LONDON, SOUTH &amp; SOUTH EAST.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0161B-4010-87E9-EC9F-55F4DFD16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77617"/>
            <a:ext cx="8534400" cy="524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66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6425" y="1135120"/>
            <a:ext cx="8382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ts val="800"/>
              </a:spcBef>
              <a:buClr>
                <a:srgbClr val="5F5F5F"/>
              </a:buClr>
              <a:buFont typeface="Arial" charset="0"/>
              <a:buChar char="•"/>
              <a:defRPr sz="32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1pPr>
            <a:lvl2pPr marL="742950" indent="-285750" algn="l">
              <a:spcBef>
                <a:spcPts val="800"/>
              </a:spcBef>
              <a:buClr>
                <a:srgbClr val="5F5F5F"/>
              </a:buClr>
              <a:buFont typeface="Arial" charset="0"/>
              <a:buChar char="•"/>
              <a:defRPr sz="16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2pPr>
            <a:lvl3pPr marL="11430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4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3pPr>
            <a:lvl4pPr marL="16002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4pPr>
            <a:lvl5pPr marL="2057400" indent="-228600" algn="l">
              <a:spcBef>
                <a:spcPts val="700"/>
              </a:spcBef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•"/>
              <a:defRPr sz="1200">
                <a:solidFill>
                  <a:srgbClr val="5F5F5F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rgbClr val="009DD9"/>
                </a:solidFill>
              </a:rPr>
              <a:t>Fish| Chilled Fish Trends | Total Coverage UK including Discounters | 3 x MAT to </a:t>
            </a:r>
            <a:r>
              <a:rPr lang="en-US" altLang="en-US" sz="1200" dirty="0">
                <a:solidFill>
                  <a:srgbClr val="009DD9"/>
                </a:solidFill>
              </a:rPr>
              <a:t>10</a:t>
            </a:r>
            <a:r>
              <a:rPr lang="en-US" altLang="en-US" sz="1200" b="0" dirty="0">
                <a:solidFill>
                  <a:srgbClr val="009DD9"/>
                </a:solidFill>
              </a:rPr>
              <a:t>.09.2022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Scantrack, Data to WE 10.09.2022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2639" y="175867"/>
            <a:ext cx="8915400" cy="920407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INCREASE IN PRICE/KG HINDERS BY CHILLED GROWTH COMPARED TO YA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5FB02B9E-1C11-EC47-042D-8872D75F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687"/>
            <a:ext cx="8991599" cy="448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31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29041" y="879180"/>
            <a:ext cx="3850768" cy="461665"/>
          </a:xfrm>
        </p:spPr>
        <p:txBody>
          <a:bodyPr/>
          <a:lstStyle/>
          <a:p>
            <a:r>
              <a:rPr lang="en-US" altLang="en-US" dirty="0"/>
              <a:t>Market Summary’s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2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366712" y="304800"/>
            <a:ext cx="8167688" cy="48796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>
                <a:latin typeface="Calibri" panose="020F0502020204030204" pitchFamily="34" charset="0"/>
              </a:rPr>
              <a:t>TOTAL CHILLED FISH – KPI’S BY SPECIES SUMMARY</a:t>
            </a:r>
          </a:p>
        </p:txBody>
      </p:sp>
      <p:sp>
        <p:nvSpPr>
          <p:cNvPr id="7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90670" y="848836"/>
            <a:ext cx="8453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Category has showed decline through decreased Frequency of Purchase and Trip Volume.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FDEBD-B112-8F8F-796E-6896D8B1A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" r="942"/>
          <a:stretch/>
        </p:blipFill>
        <p:spPr>
          <a:xfrm>
            <a:off x="390670" y="1463278"/>
            <a:ext cx="8143731" cy="48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9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50825" y="76699"/>
            <a:ext cx="8167688" cy="571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9DD9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kern="0" dirty="0"/>
              <a:t>TOTAL CHILLED FISH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0" y="6600825"/>
            <a:ext cx="8166100" cy="227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6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2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3"/>
              </a:spcBef>
              <a:buFont typeface="Lucida Grande"/>
              <a:buNone/>
            </a:pPr>
            <a:r>
              <a:rPr lang="en-US" altLang="en-US" sz="1000" dirty="0">
                <a:latin typeface="Calibri" panose="020F0502020204030204" pitchFamily="34" charset="0"/>
              </a:rPr>
              <a:t>Source – Nielsen Homescan, Data to WE 10.09.2022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87876" y="580987"/>
            <a:ext cx="7885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600" b="0" dirty="0">
                <a:latin typeface="Calibri" panose="020F0502020204030204" pitchFamily="34" charset="0"/>
              </a:rPr>
              <a:t>Due to increase in price per volume category has declined -£91m in category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65CEF3-C66C-11AD-28C6-7722C4494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"/>
          <a:stretch/>
        </p:blipFill>
        <p:spPr>
          <a:xfrm>
            <a:off x="545910" y="1295400"/>
            <a:ext cx="8188657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0516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22736569-222C-4527-7374-61626C697368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9718790-8E18-0971-A094-710988756A09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ORT_ID" val="{00220036-000A-0022-2700-48004F005500}"/>
  <p:tag name="WSP_FILE_NAME" val="N/A"/>
  <p:tag name="REPORT_BOOK_NAME" val="N/A"/>
  <p:tag name="PORTFOLIO_PATH" val="N/A"/>
  <p:tag name="REPORT_NAME" val="N/A"/>
  <p:tag name="ANALYSIS_NAME" val="N/A"/>
  <p:tag name="OLAP_PAGE_TAGS" val="N/A"/>
  <p:tag name="LOCAL_PAGE_PANEL_TAG" val="N/A"/>
  <p:tag name="WSP_FILE_DATA_TYPE" val="2"/>
  <p:tag name="DC COUNTRY" val="N/A"/>
  <p:tag name="DC CATEGORY" val="N/A"/>
  <p:tag name="IS APPENDED" val="0"/>
  <p:tag name="CONVERSION" val="N/A"/>
  <p:tag name="EVOLUTION" val="N/A"/>
</p:tagLst>
</file>

<file path=ppt/theme/theme1.xml><?xml version="1.0" encoding="utf-8"?>
<a:theme xmlns:a="http://schemas.openxmlformats.org/drawingml/2006/main" name="Seafish - Light">
  <a:themeElements>
    <a:clrScheme name="Seafish">
      <a:dk1>
        <a:srgbClr val="54585A"/>
      </a:dk1>
      <a:lt1>
        <a:sysClr val="window" lastClr="FFFFFF"/>
      </a:lt1>
      <a:dk2>
        <a:srgbClr val="0077C8"/>
      </a:dk2>
      <a:lt2>
        <a:srgbClr val="FFFFFF"/>
      </a:lt2>
      <a:accent1>
        <a:srgbClr val="00A3E0"/>
      </a:accent1>
      <a:accent2>
        <a:srgbClr val="009CA6"/>
      </a:accent2>
      <a:accent3>
        <a:srgbClr val="FECC0C"/>
      </a:accent3>
      <a:accent4>
        <a:srgbClr val="ED6C05"/>
      </a:accent4>
      <a:accent5>
        <a:srgbClr val="B6C30C"/>
      </a:accent5>
      <a:accent6>
        <a:srgbClr val="E4002B"/>
      </a:accent6>
      <a:hlink>
        <a:srgbClr val="0077FF"/>
      </a:hlink>
      <a:folHlink>
        <a:srgbClr val="009C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arket Data Document" ma:contentTypeID="0x010100FBC0F8BFD01A91498CA7837A71EEDFDB02005AE5335FCC83EB48B1308B6A764FBC1C" ma:contentTypeVersion="27" ma:contentTypeDescription="Market Data Document Content Type" ma:contentTypeScope="" ma:versionID="da108508dc232e68c3eb0da7c7f570e3">
  <xsd:schema xmlns:xsd="http://www.w3.org/2001/XMLSchema" xmlns:xs="http://www.w3.org/2001/XMLSchema" xmlns:p="http://schemas.microsoft.com/office/2006/metadata/properties" xmlns:ns2="cebd32e3-9ab6-41ee-b1af-b8405a8d4e68" xmlns:ns3="f1844da6-a929-4072-a9ab-fc72a86c7633" targetNamespace="http://schemas.microsoft.com/office/2006/metadata/properties" ma:root="true" ma:fieldsID="0d9debfe9803182ce6077bd70346052f" ns2:_="" ns3:_="">
    <xsd:import namespace="cebd32e3-9ab6-41ee-b1af-b8405a8d4e68"/>
    <xsd:import namespace="f1844da6-a929-4072-a9ab-fc72a86c7633"/>
    <xsd:element name="properties">
      <xsd:complexType>
        <xsd:sequence>
          <xsd:element name="documentManagement">
            <xsd:complexType>
              <xsd:all>
                <xsd:element ref="ns2:DocumentSummary" minOccurs="0"/>
                <xsd:element ref="ns2:DocumentSource" minOccurs="0"/>
                <xsd:element ref="ns2:DocumentTopic" minOccurs="0"/>
                <xsd:element ref="ns2:PublicationDate" minOccurs="0"/>
                <xsd:element ref="ns2:FreeTextDate" minOccurs="0"/>
                <xsd:element ref="ns2:ContentStartDate" minOccurs="0"/>
                <xsd:element ref="ns2:ContentEndDate" minOccurs="0"/>
                <xsd:element ref="ns2:DocumentAdded" minOccurs="0"/>
                <xsd:element ref="ns2:DocumentStatus" minOccurs="0"/>
                <xsd:element ref="ns2:j7c1b49d505545c2a69692ae734740b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d32e3-9ab6-41ee-b1af-b8405a8d4e68" elementFormDefault="qualified">
    <xsd:import namespace="http://schemas.microsoft.com/office/2006/documentManagement/types"/>
    <xsd:import namespace="http://schemas.microsoft.com/office/infopath/2007/PartnerControls"/>
    <xsd:element name="DocumentSummary" ma:index="3" nillable="true" ma:displayName="Summary" ma:internalName="DocumentSummary" ma:readOnly="false">
      <xsd:simpleType>
        <xsd:restriction base="dms:Note">
          <xsd:maxLength value="255"/>
        </xsd:restriction>
      </xsd:simpleType>
    </xsd:element>
    <xsd:element name="DocumentSource" ma:index="5" nillable="true" ma:displayName="Source" ma:format="Dropdown" ma:internalName="DocumentSource">
      <xsd:simpleType>
        <xsd:restriction base="dms:Choice">
          <xsd:enumeration value="Globefish"/>
          <xsd:enumeration value="HMRC via BTS"/>
          <xsd:enumeration value="IGD"/>
          <xsd:enumeration value="MMO"/>
          <xsd:enumeration value="Kantar"/>
          <xsd:enumeration value="NielsenIQ"/>
          <xsd:enumeration value="Circana"/>
          <xsd:enumeration value="Seafish"/>
          <xsd:enumeration value="Technomic"/>
        </xsd:restriction>
      </xsd:simpleType>
    </xsd:element>
    <xsd:element name="DocumentTopic" ma:index="6" nillable="true" ma:displayName="Topic" ma:default="" ma:internalName="DocumentTopic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chnical Report"/>
                    <xsd:enumeration value="Factsheet/Datasheet"/>
                    <xsd:enumeration value="Corporate Document"/>
                    <xsd:enumeration value="Guidelines"/>
                    <xsd:enumeration value="Marine Survey"/>
                    <xsd:enumeration value="Training Material"/>
                    <xsd:enumeration value="Careers"/>
                    <xsd:enumeration value="Economics and Business"/>
                    <xsd:enumeration value="Aquaculture"/>
                    <xsd:enumeration value="IPF Final Reports"/>
                    <xsd:enumeration value="Other"/>
                    <xsd:enumeration value="Not known"/>
                    <xsd:enumeration value="Internal Seafish Report"/>
                    <xsd:enumeration value="Confidential Seafish Report"/>
                    <xsd:enumeration value="Seafood Guide"/>
                    <xsd:enumeration value=".Web-About Seafish"/>
                    <xsd:enumeration value=".Web-Changing Landscapes"/>
                    <xsd:enumeration value=".Web-Promoting Seafood"/>
                    <xsd:enumeration value=".Web-Responsible Sourcing"/>
                    <xsd:enumeration value=".Web-Safety and Training"/>
                    <xsd:enumeration value=".Web-Insight and Research"/>
                  </xsd:restriction>
                </xsd:simpleType>
              </xsd:element>
            </xsd:sequence>
          </xsd:extension>
        </xsd:complexContent>
      </xsd:complexType>
    </xsd:element>
    <xsd:element name="PublicationDate" ma:index="7" nillable="true" ma:displayName="Publication Date" ma:format="DateOnly" ma:indexed="true" ma:internalName="PublicationDate">
      <xsd:simpleType>
        <xsd:restriction base="dms:DateTime"/>
      </xsd:simpleType>
    </xsd:element>
    <xsd:element name="FreeTextDate" ma:index="8" nillable="true" ma:displayName="Free Text Date" ma:internalName="FreeTextDate" ma:readOnly="false">
      <xsd:simpleType>
        <xsd:restriction base="dms:Text"/>
      </xsd:simpleType>
    </xsd:element>
    <xsd:element name="ContentStartDate" ma:index="9" nillable="true" ma:displayName="Content Start Date" ma:format="DateOnly" ma:internalName="ContentStartDate" ma:readOnly="false">
      <xsd:simpleType>
        <xsd:restriction base="dms:DateTime"/>
      </xsd:simpleType>
    </xsd:element>
    <xsd:element name="ContentEndDate" ma:index="10" nillable="true" ma:displayName="Content End Date" ma:format="DateOnly" ma:internalName="ContentEndDate" ma:readOnly="false">
      <xsd:simpleType>
        <xsd:restriction base="dms:DateTime"/>
      </xsd:simpleType>
    </xsd:element>
    <xsd:element name="DocumentAdded" ma:index="11" nillable="true" ma:displayName="Added" ma:format="DateOnly" ma:indexed="true" ma:internalName="DocumentAdded">
      <xsd:simpleType>
        <xsd:restriction base="dms:DateTime"/>
      </xsd:simpleType>
    </xsd:element>
    <xsd:element name="DocumentStatus" ma:index="12" nillable="true" ma:displayName="Document Status" ma:default="Unpublished" ma:format="Dropdown" ma:indexed="true" ma:internalName="DocumentStatus" ma:readOnly="false">
      <xsd:simpleType>
        <xsd:restriction base="dms:Choice">
          <xsd:enumeration value="Deleted"/>
          <xsd:enumeration value="Unpublished"/>
          <xsd:enumeration value="Published"/>
          <xsd:enumeration value="Archived"/>
        </xsd:restriction>
      </xsd:simpleType>
    </xsd:element>
    <xsd:element name="j7c1b49d505545c2a69692ae734740bd" ma:index="18" ma:taxonomy="true" ma:internalName="j7c1b49d505545c2a69692ae734740bd" ma:taxonomyFieldName="Market_x0020_Data_x0020_Document_x0020_Path" ma:displayName="Market Data Document Path" ma:indexed="true" ma:readOnly="false" ma:default="" ma:fieldId="{37c1b49d-5055-45c2-a696-92ae734740bd}" ma:sspId="63fa3ede-d9eb-4891-98d7-32cb363d3ca5" ma:termSetId="907aca91-42f0-4171-9a43-f9786420f3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5e028737-9680-4a7e-bfb2-5cfc569abfd5}" ma:internalName="TaxCatchAll" ma:readOnly="false" ma:showField="CatchAllData" ma:web="cebd32e3-9ab6-41ee-b1af-b8405a8d4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5e028737-9680-4a7e-bfb2-5cfc569abfd5}" ma:internalName="TaxCatchAllLabel" ma:readOnly="false" ma:showField="CatchAllDataLabel" ma:web="cebd32e3-9ab6-41ee-b1af-b8405a8d4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44da6-a929-4072-a9ab-fc72a86c76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Tags" ma:hidden="true" ma:internalName="MediaServiceAutoTags" ma:readOnly="true">
      <xsd:simpleType>
        <xsd:restriction base="dms:Text"/>
      </xsd:simpleType>
    </xsd:element>
    <xsd:element name="MediaServiceOCR" ma:index="2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opic xmlns="cebd32e3-9ab6-41ee-b1af-b8405a8d4e68" xsi:nil="true"/>
    <FreeTextDate xmlns="cebd32e3-9ab6-41ee-b1af-b8405a8d4e68" xsi:nil="true"/>
    <DocumentStatus xmlns="cebd32e3-9ab6-41ee-b1af-b8405a8d4e68">Published</DocumentStatus>
    <ContentEndDate xmlns="cebd32e3-9ab6-41ee-b1af-b8405a8d4e68" xsi:nil="true"/>
    <DocumentSource xmlns="cebd32e3-9ab6-41ee-b1af-b8405a8d4e68">Nielsen</DocumentSource>
    <PublicationDate xmlns="cebd32e3-9ab6-41ee-b1af-b8405a8d4e68" xsi:nil="true"/>
    <DocumentAdded xmlns="cebd32e3-9ab6-41ee-b1af-b8405a8d4e68">2022-10-20T23:00:00+00:00</DocumentAdded>
    <TaxCatchAll xmlns="cebd32e3-9ab6-41ee-b1af-b8405a8d4e68">
      <Value>1503</Value>
    </TaxCatchAll>
    <j7c1b49d505545c2a69692ae734740bd xmlns="cebd32e3-9ab6-41ee-b1af-b8405a8d4e68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2022</TermName>
          <TermId xmlns="http://schemas.microsoft.com/office/infopath/2007/PartnerControls">cc7f8ed5-933f-4117-9865-e1a68dc6c926</TermId>
        </TermInfo>
      </Terms>
    </j7c1b49d505545c2a69692ae734740bd>
    <DocumentSummary xmlns="cebd32e3-9ab6-41ee-b1af-b8405a8d4e68">Quarterly Shifting Reports</DocumentSummary>
    <ContentStartDate xmlns="cebd32e3-9ab6-41ee-b1af-b8405a8d4e68" xsi:nil="true"/>
    <TaxCatchAllLabel xmlns="cebd32e3-9ab6-41ee-b1af-b8405a8d4e68" xsi:nil="true"/>
  </documentManagement>
</p:properties>
</file>

<file path=customXml/itemProps1.xml><?xml version="1.0" encoding="utf-8"?>
<ds:datastoreItem xmlns:ds="http://schemas.openxmlformats.org/officeDocument/2006/customXml" ds:itemID="{770FD294-5A9F-465A-A01E-5190CE29C988}"/>
</file>

<file path=customXml/itemProps2.xml><?xml version="1.0" encoding="utf-8"?>
<ds:datastoreItem xmlns:ds="http://schemas.openxmlformats.org/officeDocument/2006/customXml" ds:itemID="{8677BCA8-8DC9-402F-A3F8-1BF1D3DA7D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AE280B-C14F-4E36-8B48-6C2F230C951A}">
  <ds:schemaRefs>
    <ds:schemaRef ds:uri="http://schemas.microsoft.com/office/2006/metadata/properties"/>
    <ds:schemaRef ds:uri="http://schemas.microsoft.com/office/infopath/2007/PartnerControls"/>
    <ds:schemaRef ds:uri="304ff202-e3d3-4dd2-9eb2-8d261f1c904f"/>
    <ds:schemaRef ds:uri="5c2b5e88-867a-43ac-a2de-78526406920e"/>
    <ds:schemaRef ds:uri="f6022d05-eb8d-473f-a949-bf8664a151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11606</TotalTime>
  <Words>1573</Words>
  <Application>Microsoft Office PowerPoint</Application>
  <PresentationFormat>On-screen Show (4:3)</PresentationFormat>
  <Paragraphs>137</Paragraphs>
  <Slides>54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Open Sans</vt:lpstr>
      <vt:lpstr>Calibri</vt:lpstr>
      <vt:lpstr>Lucida Grande</vt:lpstr>
      <vt:lpstr>Arial</vt:lpstr>
      <vt:lpstr>Seafish - Light</vt:lpstr>
      <vt:lpstr>Nielsen Report</vt:lpstr>
      <vt:lpstr>Sea Fish – Chilled fish by Segment</vt:lpstr>
      <vt:lpstr>Contents</vt:lpstr>
      <vt:lpstr>PowerPoint Presentation</vt:lpstr>
      <vt:lpstr>Category VOLUME GROWTH is Decreasing  -21.3M kg’s with frozen DRIVING THE DECLINE</vt:lpstr>
      <vt:lpstr>Value growth is down 4.3% driven by frozen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CHILLED FISH – SOURCE OF GROWTH BY SEGMENTS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Q3 NielsenIQ Chilled Fish by Segment</dc:title>
  <dc:creator>Sharma, Amrita</dc:creator>
  <cp:lastModifiedBy>Scott Rowley</cp:lastModifiedBy>
  <cp:revision>353</cp:revision>
  <dcterms:modified xsi:type="dcterms:W3CDTF">2022-10-10T14:46:09Z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0x010100FBC0F8BFD01A91498CA7837A71EEDFDB02005AE5335FCC83EB48B1308B6A764FBC1C</vt:lpwstr>
  </property>
  <property fmtid="{D5CDD505-2E9C-101B-9397-08002B2CF9AE}" pid="3" name="Order">
    <vt:r8>81600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Market Data Document Path">
    <vt:lpwstr>1503;#2022|cc7f8ed5-933f-4117-9865-e1a68dc6c926</vt:lpwstr>
  </property>
</Properties>
</file>