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gs/tag1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3.xml" ContentType="application/vnd.openxmlformats-officedocument.presentationml.tags+xml"/>
  <Override PartName="/docProps/custom.xml" ContentType="application/vnd.openxmlformats-officedocument.custom-properties+xml"/>
  <Override PartName="/ppt/tags/tag2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1225" r:id="rId1"/>
  </p:sldMasterIdLst>
  <p:notesMasterIdLst>
    <p:notesMasterId r:id="rId25"/>
  </p:notesMasterIdLst>
  <p:handoutMasterIdLst>
    <p:handoutMasterId r:id="rId26"/>
  </p:handoutMasterIdLst>
  <p:sldIdLst>
    <p:sldId id="565" r:id="rId2"/>
    <p:sldId id="530" r:id="rId3"/>
    <p:sldId id="532" r:id="rId4"/>
    <p:sldId id="495" r:id="rId5"/>
    <p:sldId id="496" r:id="rId6"/>
    <p:sldId id="497" r:id="rId7"/>
    <p:sldId id="498" r:id="rId8"/>
    <p:sldId id="603" r:id="rId9"/>
    <p:sldId id="604" r:id="rId10"/>
    <p:sldId id="605" r:id="rId11"/>
    <p:sldId id="606" r:id="rId12"/>
    <p:sldId id="503" r:id="rId13"/>
    <p:sldId id="504" r:id="rId14"/>
    <p:sldId id="505" r:id="rId15"/>
    <p:sldId id="506" r:id="rId16"/>
    <p:sldId id="484" r:id="rId17"/>
    <p:sldId id="485" r:id="rId18"/>
    <p:sldId id="486" r:id="rId19"/>
    <p:sldId id="487" r:id="rId20"/>
    <p:sldId id="507" r:id="rId21"/>
    <p:sldId id="516" r:id="rId22"/>
    <p:sldId id="607" r:id="rId23"/>
    <p:sldId id="531" r:id="rId24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85BC"/>
    <a:srgbClr val="0082D1"/>
    <a:srgbClr val="D6BC38"/>
    <a:srgbClr val="ED8000"/>
    <a:srgbClr val="63B1E5"/>
    <a:srgbClr val="477F80"/>
    <a:srgbClr val="A8B400"/>
    <a:srgbClr val="007C9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0" autoAdjust="0"/>
    <p:restoredTop sz="88523" autoAdjust="0"/>
  </p:normalViewPr>
  <p:slideViewPr>
    <p:cSldViewPr snapToGrid="0">
      <p:cViewPr>
        <p:scale>
          <a:sx n="100" d="100"/>
          <a:sy n="100" d="100"/>
        </p:scale>
        <p:origin x="-288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E384D02-DAA6-4F66-8EBC-8C2F63D573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407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F751FEE-26C0-4BD4-904C-EF1177735B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7882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194B827-D9C8-41EA-B3FD-B558FB9A6E37}" type="slidenum">
              <a:rPr lang="en-GB" altLang="en-US" smtClean="0">
                <a:ea typeface="Geneva"/>
                <a:cs typeface="Geneva"/>
              </a:rPr>
              <a:pPr eaLnBrk="1" hangingPunct="1">
                <a:spcBef>
                  <a:spcPct val="0"/>
                </a:spcBef>
              </a:pPr>
              <a:t>12</a:t>
            </a:fld>
            <a:endParaRPr lang="en-GB" altLang="en-US" smtClean="0">
              <a:ea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11137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150CE81-A24E-425A-903E-282FDC63EC2D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816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CD8321-DE23-4552-9911-75B1718F04C4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525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DFB31CF-A03D-43D3-AD79-312CCA7C7723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515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E8DB839-1050-40D1-92E2-D65155EA4B38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420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0CC26C8-8373-49C6-B497-663A8332F377}" type="slidenum">
              <a:rPr lang="en-GB" altLang="en-US" smtClean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en-GB" altLang="en-US" smtClean="0">
              <a:solidFill>
                <a:srgbClr val="000000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385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/>
            </a:lvl1pPr>
          </a:lstStyle>
          <a:p>
            <a:fld id="{ADDB6B5F-43D6-41FE-AC16-7E33290B0982}" type="datetime3">
              <a:rPr lang="en-US" smtClean="0"/>
              <a:pPr/>
              <a:t>4 September 2019</a:t>
            </a:fld>
            <a:endParaRPr lang="en-GB" dirty="0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xmlns="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xmlns="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xmlns="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xmlns="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xmlns="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xmlns="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xmlns="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xmlns="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xmlns="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xmlns="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5028822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xmlns="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xmlns="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xmlns="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xmlns="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xmlns="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xmlns="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xmlns="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xmlns="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xmlns="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6708203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xmlns="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xmlns="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xmlns="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xmlns="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xmlns="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xmlns="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xmlns="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xmlns="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xmlns="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2327607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053100" y="5839200"/>
            <a:ext cx="1494000" cy="508893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AEA2F3C-4123-4163-946A-C1ABED99E969}"/>
              </a:ext>
            </a:extLst>
          </p:cNvPr>
          <p:cNvSpPr txBox="1"/>
          <p:nvPr userDrawn="1"/>
        </p:nvSpPr>
        <p:spPr>
          <a:xfrm>
            <a:off x="2717223" y="6044400"/>
            <a:ext cx="4248777" cy="399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ts val="1340"/>
              </a:lnSpc>
            </a:pPr>
            <a:r>
              <a:rPr lang="en-GB" sz="950" dirty="0">
                <a:solidFill>
                  <a:schemeClr val="bg1"/>
                </a:solidFill>
              </a:rPr>
              <a:t>18 </a:t>
            </a:r>
            <a:r>
              <a:rPr lang="en-GB" sz="950" dirty="0" err="1">
                <a:solidFill>
                  <a:schemeClr val="bg1"/>
                </a:solidFill>
              </a:rPr>
              <a:t>Logie</a:t>
            </a:r>
            <a:r>
              <a:rPr lang="en-GB" sz="950" dirty="0">
                <a:solidFill>
                  <a:schemeClr val="bg1"/>
                </a:solidFill>
              </a:rPr>
              <a:t> Mill, </a:t>
            </a:r>
            <a:r>
              <a:rPr lang="en-GB" sz="950" dirty="0" err="1">
                <a:solidFill>
                  <a:schemeClr val="bg1"/>
                </a:solidFill>
              </a:rPr>
              <a:t>Logie</a:t>
            </a:r>
            <a:r>
              <a:rPr lang="en-GB" sz="950" dirty="0">
                <a:solidFill>
                  <a:schemeClr val="bg1"/>
                </a:solidFill>
              </a:rPr>
              <a:t> Green Road, Edinburgh EH7 4HS</a:t>
            </a:r>
          </a:p>
          <a:p>
            <a:pPr algn="r">
              <a:lnSpc>
                <a:spcPts val="1340"/>
              </a:lnSpc>
            </a:pPr>
            <a:r>
              <a:rPr lang="en-GB" sz="950" dirty="0">
                <a:solidFill>
                  <a:schemeClr val="bg1"/>
                </a:solidFill>
              </a:rPr>
              <a:t>TEL +44 (0)131 558 3331   FAX +44(0)131 558 1442  seafish@seafish.co.uk</a:t>
            </a:r>
          </a:p>
        </p:txBody>
      </p:sp>
    </p:spTree>
    <p:extLst>
      <p:ext uri="{BB962C8B-B14F-4D97-AF65-F5344CB8AC3E}">
        <p14:creationId xmlns:p14="http://schemas.microsoft.com/office/powerpoint/2010/main" val="1188066429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56355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77486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2703546"/>
            <a:ext cx="9144000" cy="4154454"/>
          </a:xfrm>
          <a:prstGeom prst="rect">
            <a:avLst/>
          </a:prstGeom>
          <a:solidFill>
            <a:srgbClr val="518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354320" y="307848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endParaRPr lang="en-US" sz="2800" dirty="0" smtClean="0">
              <a:solidFill>
                <a:srgbClr val="18A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6" y="286042"/>
            <a:ext cx="1592708" cy="316930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747" y="1789477"/>
            <a:ext cx="6400800" cy="548973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62626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2747" y="644999"/>
            <a:ext cx="8394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193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217488"/>
            <a:ext cx="8629650" cy="8683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295400"/>
            <a:ext cx="8648700" cy="4038600"/>
          </a:xfrm>
        </p:spPr>
        <p:txBody>
          <a:bodyPr rtlCol="0">
            <a:normAutofit/>
          </a:bodyPr>
          <a:lstStyle/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413654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lt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>
                <a:solidFill>
                  <a:schemeClr val="bg1"/>
                </a:solidFill>
              </a:defRPr>
            </a:lvl1pPr>
          </a:lstStyle>
          <a:p>
            <a:fld id="{D076B4B0-0E40-4883-BED4-303E971F3015}" type="datetime3">
              <a:rPr lang="en-US" smtClean="0"/>
              <a:pPr/>
              <a:t>4 September 2019</a:t>
            </a:fld>
            <a:endParaRPr lang="en-GB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xmlns="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  <a:solidFill>
            <a:schemeClr val="bg1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xmlns="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xmlns="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xmlns="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xmlns="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xmlns="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xmlns="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xmlns="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xmlns="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xmlns="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078586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3774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304925"/>
            <a:ext cx="7950200" cy="4722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25315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1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76221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8646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518069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772977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os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699349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6900" y="527050"/>
            <a:ext cx="6731667" cy="777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900" y="1855787"/>
            <a:ext cx="7950200" cy="4171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900" y="6212667"/>
            <a:ext cx="1506200" cy="2770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F690C12-BAD4-4AF6-81CC-E798817215F4}" type="datetime3">
              <a:rPr lang="en-US" smtClean="0"/>
              <a:t>4 September 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900" y="6552074"/>
            <a:ext cx="7950200" cy="2124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7100" y="6231601"/>
            <a:ext cx="290900" cy="2581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3F17AC1C-9FE1-42FA-99A3-80DA8DDB6D2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BA690F1-BF49-47B1-B953-55E8388BEBE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00" y="6231600"/>
            <a:ext cx="6444000" cy="258133"/>
          </a:xfrm>
          <a:prstGeom prst="rect">
            <a:avLst/>
          </a:prstGeom>
        </p:spPr>
      </p:pic>
      <p:grpSp>
        <p:nvGrpSpPr>
          <p:cNvPr id="12" name="Group 4">
            <a:extLst>
              <a:ext uri="{FF2B5EF4-FFF2-40B4-BE49-F238E27FC236}">
                <a16:creationId xmlns:a16="http://schemas.microsoft.com/office/drawing/2014/main" xmlns="" id="{5175D0F3-A7E4-4BFD-8553-0D26E0BB7BF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62700" y="471600"/>
            <a:ext cx="1184400" cy="403436"/>
            <a:chOff x="134" y="-75"/>
            <a:chExt cx="5760" cy="1962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xmlns="" id="{7DFCE972-EAA5-4B92-BA49-CD32C6DC93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xmlns="" id="{1A77D11B-9455-4FB8-9F9F-889262CAFD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xmlns="" id="{719E90E0-B605-4752-90BB-52F1C0818D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xmlns="" id="{FF8933A7-22F5-4C93-BFB8-CC701FF6C7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xmlns="" id="{8AB74FF3-49A4-4132-8720-66A2CA737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xmlns="" id="{A9532494-F208-400B-B2D0-EBE14034D7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xmlns="" id="{9F7F3F3C-A874-45EB-8829-6DBFF4D0BD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xmlns="" id="{B72883E8-82FC-41A5-9094-CE4889AB31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xmlns="" id="{F7F58AD2-8B06-4C2D-BAA2-CA87C64DA6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xmlns="" id="{D35B62C9-EE8F-45F7-9561-7384B2AAE6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xmlns="" id="{F8332340-5CE5-4249-B2D0-A7EE26F9C9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xmlns="" id="{252E8A71-FE3C-4C28-A170-42EC748ECE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xmlns="" id="{387437AA-6487-4B95-B4F0-ABAA6962C3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86394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226" r:id="rId1"/>
    <p:sldLayoutId id="2147491227" r:id="rId2"/>
    <p:sldLayoutId id="2147491228" r:id="rId3"/>
    <p:sldLayoutId id="2147491229" r:id="rId4"/>
    <p:sldLayoutId id="2147491230" r:id="rId5"/>
    <p:sldLayoutId id="2147491231" r:id="rId6"/>
    <p:sldLayoutId id="2147491232" r:id="rId7"/>
    <p:sldLayoutId id="2147491233" r:id="rId8"/>
    <p:sldLayoutId id="2147491234" r:id="rId9"/>
    <p:sldLayoutId id="2147491235" r:id="rId10"/>
    <p:sldLayoutId id="2147491236" r:id="rId11"/>
    <p:sldLayoutId id="2147491237" r:id="rId12"/>
    <p:sldLayoutId id="2147491238" r:id="rId13"/>
    <p:sldLayoutId id="2147491239" r:id="rId14"/>
    <p:sldLayoutId id="2147491240" r:id="rId15"/>
    <p:sldLayoutId id="2147491241" r:id="rId16"/>
  </p:sldLayoutIdLst>
  <p:transition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1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332" userDrawn="1">
          <p15:clr>
            <a:srgbClr val="F26B43"/>
          </p15:clr>
        </p15:guide>
        <p15:guide id="4" orient="horz" pos="822" userDrawn="1">
          <p15:clr>
            <a:srgbClr val="F26B43"/>
          </p15:clr>
        </p15:guide>
        <p15:guide id="5" orient="horz" pos="1169" userDrawn="1">
          <p15:clr>
            <a:srgbClr val="F26B43"/>
          </p15:clr>
        </p15:guide>
        <p15:guide id="6" pos="376" userDrawn="1">
          <p15:clr>
            <a:srgbClr val="F26B43"/>
          </p15:clr>
        </p15:guide>
        <p15:guide id="7" pos="5384" userDrawn="1">
          <p15:clr>
            <a:srgbClr val="F26B43"/>
          </p15:clr>
        </p15:guide>
        <p15:guide id="8" orient="horz" pos="379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image" Target="../media/image19.emf"/><Relationship Id="rId4" Type="http://schemas.openxmlformats.org/officeDocument/2006/relationships/oleObject" Target="../embeddings/Microsoft_Excel_97-2003_Worksheet2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emf"/><Relationship Id="rId5" Type="http://schemas.openxmlformats.org/officeDocument/2006/relationships/image" Target="../media/image20.emf"/><Relationship Id="rId4" Type="http://schemas.openxmlformats.org/officeDocument/2006/relationships/oleObject" Target="../embeddings/Microsoft_Excel_97-2003_Worksheet3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emf"/><Relationship Id="rId5" Type="http://schemas.openxmlformats.org/officeDocument/2006/relationships/image" Target="../media/image21.emf"/><Relationship Id="rId4" Type="http://schemas.openxmlformats.org/officeDocument/2006/relationships/oleObject" Target="../embeddings/Microsoft_Excel_97-2003_Worksheet4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dirty="0" smtClean="0">
                <a:latin typeface="Arial" pitchFamily="34" charset="0"/>
                <a:cs typeface="Arial" pitchFamily="34" charset="0"/>
              </a:rPr>
              <a:t>Salmon Report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subTitle" idx="4294967295"/>
          </p:nvPr>
        </p:nvSpPr>
        <p:spPr>
          <a:xfrm>
            <a:off x="495300" y="5972175"/>
            <a:ext cx="8648700" cy="6143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b="0" dirty="0" smtClean="0">
                <a:solidFill>
                  <a:schemeClr val="bg1"/>
                </a:solidFill>
                <a:latin typeface="Arial" pitchFamily="34" charset="0"/>
              </a:rPr>
              <a:t>Data to</a:t>
            </a:r>
          </a:p>
        </p:txBody>
      </p:sp>
      <p:sp>
        <p:nvSpPr>
          <p:cNvPr id="4" name="Rectangle 3"/>
          <p:cNvSpPr/>
          <p:nvPr/>
        </p:nvSpPr>
        <p:spPr>
          <a:xfrm>
            <a:off x="352425" y="2197100"/>
            <a:ext cx="6858000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solidFill>
                  <a:prstClr val="white"/>
                </a:solidFill>
                <a:ea typeface="+mn-ea"/>
                <a:cs typeface="Arial" pitchFamily="34" charset="0"/>
              </a:rPr>
              <a:t>supporting a profitable, sustainable and socially responsible future for the seafood industry</a:t>
            </a:r>
            <a:endParaRPr lang="en-GB" sz="1200" dirty="0">
              <a:solidFill>
                <a:prstClr val="white"/>
              </a:solidFill>
              <a:ea typeface="+mn-ea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19600" y="5351463"/>
            <a:ext cx="4572000" cy="1385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altLang="en-US" sz="1400" kern="0" dirty="0">
                <a:solidFill>
                  <a:schemeClr val="bg1"/>
                </a:solidFill>
                <a:cs typeface="Arial"/>
              </a:rPr>
              <a:t>ScanTrack data does not include the discounters and Species specific data now includes Meals.</a:t>
            </a:r>
          </a:p>
          <a:p>
            <a:pPr>
              <a:defRPr/>
            </a:pPr>
            <a:endParaRPr lang="en-GB" altLang="en-US" sz="1400" kern="0" dirty="0">
              <a:solidFill>
                <a:schemeClr val="bg1"/>
              </a:solidFill>
              <a:cs typeface="Arial"/>
            </a:endParaRPr>
          </a:p>
          <a:p>
            <a:pPr>
              <a:defRPr/>
            </a:pPr>
            <a:r>
              <a:rPr lang="en-GB" altLang="en-US" sz="1400" kern="0" dirty="0">
                <a:solidFill>
                  <a:schemeClr val="bg1"/>
                </a:solidFill>
                <a:cs typeface="Arial"/>
              </a:rPr>
              <a:t>HomeScan data is based upon a consumer panel and should only be used for trends, not absolute values.	</a:t>
            </a:r>
            <a:endParaRPr lang="en-GB" kern="0" dirty="0">
              <a:solidFill>
                <a:schemeClr val="bg1"/>
              </a:solidFill>
              <a:latin typeface="Calibri"/>
              <a:ea typeface="+mn-ea"/>
            </a:endParaRP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60230554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156238" y="5888913"/>
            <a:ext cx="2200275" cy="4476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571046"/>
            <a:ext cx="9143999" cy="28695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ctr" defTabSz="457200"/>
            <a:r>
              <a:rPr lang="en-US" sz="1400" b="1" kern="0" dirty="0">
                <a:solidFill>
                  <a:schemeClr val="bg1"/>
                </a:solidFill>
                <a:cs typeface="Arial"/>
              </a:rPr>
              <a:t>All data released after w/e 26.03.16 is coded according to refined definitions available from Seafish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9050" y="466535"/>
            <a:ext cx="6378575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800" kern="0" dirty="0">
                <a:solidFill>
                  <a:schemeClr val="tx2">
                    <a:lumMod val="90000"/>
                    <a:lumOff val="10000"/>
                  </a:schemeClr>
                </a:solidFill>
                <a:latin typeface="Arial"/>
                <a:cs typeface="Arial" pitchFamily="34" charset="0"/>
              </a:rPr>
              <a:t>Purchase KPI’s – Frozen Total Salmon</a:t>
            </a:r>
            <a:endParaRPr lang="en-US" sz="2800" kern="0" dirty="0">
              <a:solidFill>
                <a:schemeClr val="tx2">
                  <a:lumMod val="90000"/>
                  <a:lumOff val="10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45100" y="6497713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HomeScan MAT 23.03.19</a:t>
            </a: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791"/>
            <a:ext cx="8877300" cy="56677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0870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5875" y="540837"/>
            <a:ext cx="65786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800" kern="0" dirty="0">
                <a:solidFill>
                  <a:schemeClr val="tx2">
                    <a:lumMod val="90000"/>
                    <a:lumOff val="10000"/>
                  </a:schemeClr>
                </a:solidFill>
                <a:latin typeface="Arial"/>
                <a:cs typeface="Arial" pitchFamily="34" charset="0"/>
              </a:rPr>
              <a:t>Purchase KPI’s – Ambient Total Salmon</a:t>
            </a:r>
            <a:endParaRPr lang="en-US" sz="2800" kern="0" dirty="0">
              <a:solidFill>
                <a:schemeClr val="tx2">
                  <a:lumMod val="90000"/>
                  <a:lumOff val="10000"/>
                </a:schemeClr>
              </a:solidFill>
              <a:latin typeface="Arial"/>
              <a:cs typeface="Arial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125" y="6462088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HomeScan MAT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4934129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7325" y="6482725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7516"/>
            <a:ext cx="8877300" cy="56677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75045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42437" y="944563"/>
            <a:ext cx="8642351" cy="57150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</a:rPr>
              <a:t>Rolling Purchase KPI’s – Total Salmon</a:t>
            </a:r>
          </a:p>
        </p:txBody>
      </p:sp>
      <p:graphicFrame>
        <p:nvGraphicFramePr>
          <p:cNvPr id="1638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7575529"/>
              </p:ext>
            </p:extLst>
          </p:nvPr>
        </p:nvGraphicFramePr>
        <p:xfrm>
          <a:off x="1331913" y="1820863"/>
          <a:ext cx="6551612" cy="411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27" name="Worksheet" r:id="rId5" imgW="8534400" imgH="5362589" progId="Excel.Sheet.8">
                  <p:embed/>
                </p:oleObj>
              </mc:Choice>
              <mc:Fallback>
                <p:oleObj name="Worksheet" r:id="rId5" imgW="8534400" imgH="5362589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1820863"/>
                        <a:ext cx="6551612" cy="411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125" y="6497713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HomeScan MAT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51137307"/>
              </p:ext>
            </p:ext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477325" y="6518350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-22225" y="947738"/>
            <a:ext cx="8642350" cy="57150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</a:rPr>
              <a:t>Rolling Purchase KPI’s – Chilled Total Salmon</a:t>
            </a:r>
          </a:p>
        </p:txBody>
      </p:sp>
      <p:graphicFrame>
        <p:nvGraphicFramePr>
          <p:cNvPr id="1741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2303288"/>
              </p:ext>
            </p:extLst>
          </p:nvPr>
        </p:nvGraphicFramePr>
        <p:xfrm>
          <a:off x="742950" y="1962150"/>
          <a:ext cx="7534275" cy="395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51" name="Worksheet" r:id="rId4" imgW="8724833" imgH="4581490" progId="Excel.Sheet.8">
                  <p:embed/>
                </p:oleObj>
              </mc:Choice>
              <mc:Fallback>
                <p:oleObj name="Worksheet" r:id="rId4" imgW="8724833" imgH="4581490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0" y="1962150"/>
                        <a:ext cx="7534275" cy="3956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125" y="6473963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HomeScan MAT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423068972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77325" y="6494600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-12700" y="952500"/>
            <a:ext cx="8642350" cy="46196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Rolling Purchase KPI’s – Frozen Total Salmon</a:t>
            </a:r>
          </a:p>
        </p:txBody>
      </p:sp>
      <p:graphicFrame>
        <p:nvGraphicFramePr>
          <p:cNvPr id="1843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1607672"/>
              </p:ext>
            </p:extLst>
          </p:nvPr>
        </p:nvGraphicFramePr>
        <p:xfrm>
          <a:off x="614363" y="1641475"/>
          <a:ext cx="7843837" cy="440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75" name="Worksheet" r:id="rId4" imgW="8562992" imgH="4810065" progId="Excel.Sheet.8">
                  <p:embed/>
                </p:oleObj>
              </mc:Choice>
              <mc:Fallback>
                <p:oleObj name="Worksheet" r:id="rId4" imgW="8562992" imgH="4810065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" y="1641475"/>
                        <a:ext cx="7843837" cy="440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125" y="6509588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HomeScan MAT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39940907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77325" y="6530225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-12700" y="952500"/>
            <a:ext cx="8642350" cy="57150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</a:rPr>
              <a:t>Rolling Purchase KPI’s – Ambient Total Salmon</a:t>
            </a:r>
          </a:p>
        </p:txBody>
      </p:sp>
      <p:graphicFrame>
        <p:nvGraphicFramePr>
          <p:cNvPr id="1945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8849508"/>
              </p:ext>
            </p:extLst>
          </p:nvPr>
        </p:nvGraphicFramePr>
        <p:xfrm>
          <a:off x="525463" y="1720850"/>
          <a:ext cx="7934325" cy="444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99" name="Worksheet" r:id="rId4" imgW="8524959" imgH="4771969" progId="Excel.Sheet.8">
                  <p:embed/>
                </p:oleObj>
              </mc:Choice>
              <mc:Fallback>
                <p:oleObj name="Worksheet" r:id="rId4" imgW="8524959" imgH="4771969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63" y="1720850"/>
                        <a:ext cx="7934325" cy="444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125" y="6509588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HomeScan MAT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41745102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77325" y="6530225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-23813" y="944563"/>
            <a:ext cx="8642351" cy="53022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</a:rPr>
              <a:t>Retailer Share of Trade £ - Total Salmon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10457482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4025" y="1279525"/>
            <a:ext cx="8240713" cy="498157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125" y="6497713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HomeScan MAT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134164496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7325" y="6518350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-17463" y="947738"/>
            <a:ext cx="8642351" cy="588962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</a:rPr>
              <a:t>Retailer Share of Trade £ - Chilled Total Salmon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9379040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4013" y="1343025"/>
            <a:ext cx="8358187" cy="4935538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125" y="6521463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HomeScan MAT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28395089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7325" y="6542100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763" y="966788"/>
            <a:ext cx="8642350" cy="531812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</a:rPr>
              <a:t>Retailer Share of Trade £ - Frozen Total Salmon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3568087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3550" y="1452563"/>
            <a:ext cx="8189913" cy="491966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125" y="6497713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HomeScan MAT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03613188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7325" y="6518350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763" y="969963"/>
            <a:ext cx="8642350" cy="4873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Retailer Share of Trade £ - Ambient Total Salmon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7257394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7325" y="1489075"/>
            <a:ext cx="8669338" cy="4929188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125" y="6473963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HomeScan MAT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35555589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7325" y="6494600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434850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ScanTrack MAT</a:t>
            </a:r>
          </a:p>
        </p:txBody>
      </p:sp>
      <p:sp>
        <p:nvSpPr>
          <p:cNvPr id="6148" name="Title 1"/>
          <p:cNvSpPr txBox="1">
            <a:spLocks/>
          </p:cNvSpPr>
          <p:nvPr/>
        </p:nvSpPr>
        <p:spPr bwMode="auto">
          <a:xfrm>
            <a:off x="0" y="944563"/>
            <a:ext cx="42370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3200" dirty="0" smtClean="0">
                <a:solidFill>
                  <a:srgbClr val="012E7F"/>
                </a:solidFill>
                <a:cs typeface="Arial" pitchFamily="34" charset="0"/>
              </a:rPr>
              <a:t>Executive </a:t>
            </a:r>
            <a:r>
              <a:rPr lang="en-GB" altLang="en-US" sz="3200" dirty="0" smtClean="0">
                <a:solidFill>
                  <a:schemeClr val="tx2">
                    <a:lumMod val="90000"/>
                    <a:lumOff val="10000"/>
                  </a:schemeClr>
                </a:solidFill>
                <a:cs typeface="Arial" pitchFamily="34" charset="0"/>
              </a:rPr>
              <a:t>Overview</a:t>
            </a:r>
          </a:p>
        </p:txBody>
      </p:sp>
      <p:pic>
        <p:nvPicPr>
          <p:cNvPr id="5" name="Picture 4"/>
          <p:cNvPicPr/>
          <p:nvPr>
            <p:extLst>
              <p:ext uri="{D42A27DB-BD31-4B8C-83A1-F6EECF244321}">
                <p14:modId xmlns:p14="http://schemas.microsoft.com/office/powerpoint/2010/main" val="64339212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408215" y="6456173"/>
            <a:ext cx="2200275" cy="247650"/>
          </a:xfrm>
          <a:prstGeom prst="rect">
            <a:avLst/>
          </a:prstGeom>
        </p:spPr>
      </p:pic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391540768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2700" y="1952625"/>
            <a:ext cx="9123363" cy="29527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-14288" y="602600"/>
            <a:ext cx="9144001" cy="4587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Market Context – Total Fish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2426648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338" y="1080438"/>
            <a:ext cx="9074150" cy="501491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457950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</a:t>
            </a:r>
            <a:r>
              <a:rPr lang="en-GB" altLang="en-US" sz="1400" dirty="0" err="1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Scanrack</a:t>
            </a: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 MAT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34788287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94200" y="6490912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4288" y="534463"/>
            <a:ext cx="9104313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altLang="en-US" sz="2800" kern="0" dirty="0">
                <a:solidFill>
                  <a:schemeClr val="tx2">
                    <a:lumMod val="90000"/>
                    <a:lumOff val="10000"/>
                  </a:schemeClr>
                </a:solidFill>
                <a:cs typeface="Arial" pitchFamily="34" charset="0"/>
              </a:rPr>
              <a:t>Market</a:t>
            </a:r>
            <a:r>
              <a:rPr lang="en-GB" altLang="en-US" sz="2500" kern="0" dirty="0">
                <a:solidFill>
                  <a:schemeClr val="tx2">
                    <a:lumMod val="90000"/>
                    <a:lumOff val="10000"/>
                  </a:schemeClr>
                </a:solidFill>
                <a:cs typeface="Arial" pitchFamily="34" charset="0"/>
              </a:rPr>
              <a:t> </a:t>
            </a:r>
            <a:r>
              <a:rPr lang="en-GB" altLang="en-US" sz="2800" kern="0" dirty="0">
                <a:solidFill>
                  <a:schemeClr val="tx2">
                    <a:lumMod val="90000"/>
                    <a:lumOff val="10000"/>
                  </a:schemeClr>
                </a:solidFill>
                <a:cs typeface="Arial" pitchFamily="34" charset="0"/>
              </a:rPr>
              <a:t>Context – Total Fish</a:t>
            </a:r>
            <a:r>
              <a:rPr lang="en-GB" altLang="en-US" sz="2800" kern="0" dirty="0">
                <a:solidFill>
                  <a:schemeClr val="tx2">
                    <a:lumMod val="90000"/>
                    <a:lumOff val="10000"/>
                  </a:schemeClr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en-GB" altLang="en-US" sz="2800" i="1" kern="0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continued</a:t>
            </a:r>
            <a:endParaRPr lang="en-US" sz="2800" i="1" kern="0" dirty="0">
              <a:solidFill>
                <a:schemeClr val="tx2">
                  <a:lumMod val="90000"/>
                  <a:lumOff val="10000"/>
                </a:schemeClr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1271355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813" y="950388"/>
            <a:ext cx="9097962" cy="5284787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89400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ScanTrack MAT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0915705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94200" y="6619187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525" y="406127"/>
            <a:ext cx="6481763" cy="65087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975893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(excluding discounters)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33207702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9525" y="946150"/>
            <a:ext cx="3786188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kern="0" dirty="0">
                <a:solidFill>
                  <a:schemeClr val="tx2">
                    <a:lumMod val="90000"/>
                    <a:lumOff val="10000"/>
                  </a:schemeClr>
                </a:solidFill>
                <a:latin typeface="Arial"/>
                <a:ea typeface="MS PGothic" pitchFamily="34" charset="-128"/>
              </a:rPr>
              <a:t>Moving Annual Trends</a:t>
            </a:r>
            <a:endParaRPr lang="en-US" sz="2800" dirty="0">
              <a:solidFill>
                <a:schemeClr val="tx2">
                  <a:lumMod val="90000"/>
                  <a:lumOff val="10000"/>
                </a:schemeClr>
              </a:solidFill>
              <a:ea typeface="MS PGothic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1219032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25" y="1679575"/>
            <a:ext cx="9132888" cy="423545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4709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ScanTrack MAT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36810756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94840" y="6492185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-22225" y="927100"/>
            <a:ext cx="7805738" cy="48101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Long Term Trends – Total Salmon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5263186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5" y="1470025"/>
            <a:ext cx="8742363" cy="461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4763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ScanTrack MAT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19492032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94200" y="6500519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-28575" y="965200"/>
            <a:ext cx="8642350" cy="5746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</a:rPr>
              <a:t>Long Term Trends – Chilled Total Salmon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13040809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6700" y="1751013"/>
            <a:ext cx="8558213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490663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ScanTrack MAT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1790192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94200" y="6514167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763" y="936625"/>
            <a:ext cx="8642350" cy="554038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</a:rPr>
              <a:t>Long Term Trends – Frozen Total Salmon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6307941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4788" y="1716088"/>
            <a:ext cx="8797925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470150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ScanTrack MAT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8473410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94200" y="6493963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-9525" y="955675"/>
            <a:ext cx="8642350" cy="519113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</a:rPr>
              <a:t>Long Term Trends – Ambient Total Salmon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807537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7638" y="1641475"/>
            <a:ext cx="8847137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462088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ScanTrack MAT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3218548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94200" y="6482748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463" y="535641"/>
            <a:ext cx="5059362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2800" kern="0" dirty="0">
                <a:solidFill>
                  <a:schemeClr val="tx2">
                    <a:lumMod val="90000"/>
                    <a:lumOff val="10000"/>
                  </a:schemeClr>
                </a:solidFill>
                <a:cs typeface="Arial" pitchFamily="34" charset="0"/>
              </a:rPr>
              <a:t>Purchase KPI’s –Total Salmon</a:t>
            </a:r>
            <a:endParaRPr lang="en-US" sz="2800" dirty="0">
              <a:solidFill>
                <a:schemeClr val="tx2">
                  <a:lumMod val="90000"/>
                  <a:lumOff val="10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125" y="6497713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HomeScan MAT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0631847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65450" y="6518350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737991"/>
            <a:ext cx="8877300" cy="56677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83599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6988" y="427612"/>
            <a:ext cx="6324601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2800" kern="0" dirty="0">
                <a:solidFill>
                  <a:schemeClr val="tx2">
                    <a:lumMod val="90000"/>
                    <a:lumOff val="10000"/>
                  </a:schemeClr>
                </a:solidFill>
                <a:cs typeface="Arial" pitchFamily="34" charset="0"/>
              </a:rPr>
              <a:t>Purchase</a:t>
            </a:r>
            <a:r>
              <a:rPr lang="en-GB" altLang="en-US" kern="0" dirty="0">
                <a:solidFill>
                  <a:schemeClr val="tx2">
                    <a:lumMod val="90000"/>
                    <a:lumOff val="10000"/>
                  </a:schemeClr>
                </a:solidFill>
                <a:cs typeface="Arial" pitchFamily="34" charset="0"/>
              </a:rPr>
              <a:t> </a:t>
            </a:r>
            <a:r>
              <a:rPr lang="en-GB" altLang="en-US" sz="2800" kern="0" dirty="0">
                <a:solidFill>
                  <a:schemeClr val="tx2">
                    <a:lumMod val="90000"/>
                    <a:lumOff val="10000"/>
                  </a:schemeClr>
                </a:solidFill>
                <a:cs typeface="Arial" pitchFamily="34" charset="0"/>
              </a:rPr>
              <a:t>KPI’s – Chilled Total Salmon</a:t>
            </a:r>
            <a:endParaRPr lang="en-US" sz="2800" dirty="0">
              <a:solidFill>
                <a:schemeClr val="tx2">
                  <a:lumMod val="90000"/>
                  <a:lumOff val="10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125" y="6485838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HomeScan MAT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5216720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7325" y="6506475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633216"/>
            <a:ext cx="8877300" cy="56677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97407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5C646565-504B-2049-4665-65645F32332E}"/>
  <p:tag name="WSP_FILE_NAME" val="C:\USERS\TEMP.ENTERPRISE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9,0,0"/>
  <p:tag name="LOCAL_PAGE_PANEL_TAG" val="Title"/>
  <p:tag name="WSP_FILE_DATA_TYPE" val="2"/>
  <p:tag name="IS APPENDED" val="0"/>
  <p:tag name="CONVERSION" val="NON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5C646565-504B-2049-4665-65645F32332E}"/>
  <p:tag name="WSP_FILE_NAME" val="C:\USERS\TEMP.ENTERPRISE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40,0,0"/>
  <p:tag name="LOCAL_PAGE_PANEL_TAG" val="Title"/>
  <p:tag name="WSP_FILE_DATA_TYPE" val="2"/>
  <p:tag name="IS APPENDED" val="0"/>
  <p:tag name="CONVERSION" val="NON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5C646565-504B-2049-4665-65645F32332E}"/>
  <p:tag name="WSP_FILE_NAME" val="C:\USERS\TEMP.ENTERPRISE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42,0,0"/>
  <p:tag name="LOCAL_PAGE_PANEL_TAG" val="Title"/>
  <p:tag name="WSP_FILE_DATA_TYPE" val="2"/>
  <p:tag name="IS APPENDED" val="0"/>
  <p:tag name="CONVERSION" val="NON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5C646565-504B-2049-4665-65645F32332E}"/>
  <p:tag name="WSP_FILE_NAME" val="C:\USERS\TEMP.ENTERPRISE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41,0,0"/>
  <p:tag name="LOCAL_PAGE_PANEL_TAG" val="Title"/>
  <p:tag name="WSP_FILE_DATA_TYPE" val="2"/>
  <p:tag name="IS APPENDED" val="0"/>
  <p:tag name="CONVERSION" val="NONE"/>
</p:tagLst>
</file>

<file path=ppt/theme/theme1.xml><?xml version="1.0" encoding="utf-8"?>
<a:theme xmlns:a="http://schemas.openxmlformats.org/drawingml/2006/main" name="Seafish-PowerPoint-template">
  <a:themeElements>
    <a:clrScheme name="Seafish colour theme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0075BF"/>
      </a:accent1>
      <a:accent2>
        <a:srgbClr val="00A0DE"/>
      </a:accent2>
      <a:accent3>
        <a:srgbClr val="706F6F"/>
      </a:accent3>
      <a:accent4>
        <a:srgbClr val="8AB5E1"/>
      </a:accent4>
      <a:accent5>
        <a:srgbClr val="A2CFF1"/>
      </a:accent5>
      <a:accent6>
        <a:srgbClr val="AEABAB"/>
      </a:accent6>
      <a:hlink>
        <a:srgbClr val="0563C1"/>
      </a:hlink>
      <a:folHlink>
        <a:srgbClr val="954F72"/>
      </a:folHlink>
    </a:clrScheme>
    <a:fontScheme name="Seafish font them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defRPr sz="1600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tion4" id="{2FCA762D-6EA3-3449-9E2C-593BCAAD23B0}" vid="{CCF4CBAF-3210-6445-9D43-BAFE3CCF933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>
      <Value>Retail</Value>
    </DocumentTopic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 xsi:nil="true"/>
    <PublicationDate xmlns="cebd32e3-9ab6-41ee-b1af-b8405a8d4e68" xsi:nil="true"/>
    <DocumentAdded xmlns="cebd32e3-9ab6-41ee-b1af-b8405a8d4e68">2000-01-01T00:00:00+00:00</DocumentAdded>
    <TaxCatchAll xmlns="cebd32e3-9ab6-41ee-b1af-b8405a8d4e68">
      <Value>1605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08 - August 2019</TermName>
          <TermId xmlns="http://schemas.microsoft.com/office/infopath/2007/PartnerControls">311fb3ca-a652-48b0-b074-f12e82fa3782</TermId>
        </TermInfo>
      </Terms>
    </j7c1b49d505545c2a69692ae734740bd>
    <DocumentSummary xmlns="cebd32e3-9ab6-41ee-b1af-b8405a8d4e68" xsi:nil="true"/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DE40B771-C78D-4B1F-AFF6-AAB18F086131}"/>
</file>

<file path=customXml/itemProps2.xml><?xml version="1.0" encoding="utf-8"?>
<ds:datastoreItem xmlns:ds="http://schemas.openxmlformats.org/officeDocument/2006/customXml" ds:itemID="{10585301-C71A-43FD-8FBE-88F7800296E9}"/>
</file>

<file path=customXml/itemProps3.xml><?xml version="1.0" encoding="utf-8"?>
<ds:datastoreItem xmlns:ds="http://schemas.openxmlformats.org/officeDocument/2006/customXml" ds:itemID="{4AC0C46B-07A3-4713-BE74-14BDF278D48E}"/>
</file>

<file path=docProps/app.xml><?xml version="1.0" encoding="utf-8"?>
<Properties xmlns="http://schemas.openxmlformats.org/officeDocument/2006/extended-properties" xmlns:vt="http://schemas.openxmlformats.org/officeDocument/2006/docPropsVTypes">
  <Template>Nielsen New Template Final</Template>
  <TotalTime>6074</TotalTime>
  <Words>676</Words>
  <Application>Microsoft Office PowerPoint</Application>
  <PresentationFormat>On-screen Show (4:3)</PresentationFormat>
  <Paragraphs>76</Paragraphs>
  <Slides>23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Seafish-PowerPoint-template</vt:lpstr>
      <vt:lpstr>Worksheet</vt:lpstr>
      <vt:lpstr>Salmon Report</vt:lpstr>
      <vt:lpstr>PowerPoint Presentation</vt:lpstr>
      <vt:lpstr>PowerPoint Presentation</vt:lpstr>
      <vt:lpstr>Long Term Trends – Total Salmon</vt:lpstr>
      <vt:lpstr>Long Term Trends – Chilled Total Salmon</vt:lpstr>
      <vt:lpstr>Long Term Trends – Frozen Total Salmon</vt:lpstr>
      <vt:lpstr>Long Term Trends – Ambient Total Salmon </vt:lpstr>
      <vt:lpstr>PowerPoint Presentation</vt:lpstr>
      <vt:lpstr>PowerPoint Presentation</vt:lpstr>
      <vt:lpstr>PowerPoint Presentation</vt:lpstr>
      <vt:lpstr>PowerPoint Presentation</vt:lpstr>
      <vt:lpstr>Rolling Purchase KPI’s – Total Salmon</vt:lpstr>
      <vt:lpstr>Rolling Purchase KPI’s – Chilled Total Salmon</vt:lpstr>
      <vt:lpstr>Rolling Purchase KPI’s – Frozen Total Salmon</vt:lpstr>
      <vt:lpstr>Rolling Purchase KPI’s – Ambient Total Salmon</vt:lpstr>
      <vt:lpstr>Retailer Share of Trade £ - Total Salmon</vt:lpstr>
      <vt:lpstr>Retailer Share of Trade £ - Chilled Total Salmon</vt:lpstr>
      <vt:lpstr>Retailer Share of Trade £ - Frozen Total Salmon</vt:lpstr>
      <vt:lpstr>Retailer Share of Trade £ - Ambient Total Salmon</vt:lpstr>
      <vt:lpstr>Market Context – Total Fish</vt:lpstr>
      <vt:lpstr>PowerPoint Presentation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August Nielsen Salmon Report.pptx</dc:title>
  <dc:creator>anderi01</dc:creator>
  <cp:lastModifiedBy>Taunk, Shirish Kumar</cp:lastModifiedBy>
  <cp:revision>633</cp:revision>
  <dcterms:created xsi:type="dcterms:W3CDTF">2009-04-16T08:15:59Z</dcterms:created>
  <dcterms:modified xsi:type="dcterms:W3CDTF">2019-09-04T16:03:33Z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1605;#08 - August 2019|311fb3ca-a652-48b0-b074-f12e82fa3782</vt:lpwstr>
  </property>
</Properties>
</file>