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fntdata" ContentType="application/x-fontdata"/>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84" r:id="rId1"/>
  </p:sldMasterIdLst>
  <p:notesMasterIdLst>
    <p:notesMasterId r:id="rId5"/>
  </p:notesMasterIdLst>
  <p:handoutMasterIdLst>
    <p:handoutMasterId r:id="rId6"/>
  </p:handoutMasterIdLst>
  <p:sldIdLst>
    <p:sldId id="301" r:id="rId2"/>
    <p:sldId id="302" r:id="rId3"/>
    <p:sldId id="303" r:id="rId4"/>
  </p:sldIdLst>
  <p:sldSz cx="9144000" cy="5143500" type="screen16x9"/>
  <p:notesSz cx="6858000" cy="9144000"/>
  <p:embeddedFontLst>
    <p:embeddedFont>
      <p:font typeface="Montserrat" panose="00000500000000000000" pitchFamily="2" charset="0"/>
      <p:regular r:id="rId7"/>
      <p:bold r:id="rId8"/>
      <p:italic r:id="rId9"/>
      <p:boldItalic r:id="rId1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6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EC6883-015D-46F1-8CCB-0758D1465B71}" v="109" dt="2021-11-17T11:00:29.294"/>
    <p1510:client id="{BD5B0E9A-D5D9-3ABE-A461-17761582BD68}" v="8" dt="2021-11-17T16:36:12.3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880" y="44"/>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theme" Target="theme/theme1.xml"/><Relationship Id="rId18" Type="http://schemas.openxmlformats.org/officeDocument/2006/relationships/customXml" Target="../customXml/item3.xml"/><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viewProps" Target="viewProps.xml"/><Relationship Id="rId17"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presProps" Target="presProps.xml"/><Relationship Id="rId5" Type="http://schemas.openxmlformats.org/officeDocument/2006/relationships/notesMaster" Target="notesMasters/notesMaster1.xml"/><Relationship Id="rId15" Type="http://schemas.microsoft.com/office/2015/10/relationships/revisionInfo" Target="revisionInfo.xml"/><Relationship Id="rId10"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67CC326-FF87-434C-A6B1-7D1783B904D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FF230C4B-24D7-472A-9C61-365335A670B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75CF7A4-4B80-478A-AFC5-6D3855A1B4DA}" type="datetimeFigureOut">
              <a:rPr lang="en-GB" smtClean="0"/>
              <a:t>17/11/2021</a:t>
            </a:fld>
            <a:endParaRPr lang="en-GB"/>
          </a:p>
        </p:txBody>
      </p:sp>
      <p:sp>
        <p:nvSpPr>
          <p:cNvPr id="4" name="Footer Placeholder 3">
            <a:extLst>
              <a:ext uri="{FF2B5EF4-FFF2-40B4-BE49-F238E27FC236}">
                <a16:creationId xmlns:a16="http://schemas.microsoft.com/office/drawing/2014/main" id="{6DF2E713-6151-4443-9A1F-450FE926AA7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Tree>
    <p:extLst>
      <p:ext uri="{BB962C8B-B14F-4D97-AF65-F5344CB8AC3E}">
        <p14:creationId xmlns:p14="http://schemas.microsoft.com/office/powerpoint/2010/main" val="38035587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hf sldNum="0" hdr="0" ftr="0"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851436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5111848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Inside - White/title/body text">
  <p:cSld name="TITLE_AND_BODY_1">
    <p:spTree>
      <p:nvGrpSpPr>
        <p:cNvPr id="1" name="Shape 64"/>
        <p:cNvGrpSpPr/>
        <p:nvPr/>
      </p:nvGrpSpPr>
      <p:grpSpPr>
        <a:xfrm>
          <a:off x="0" y="0"/>
          <a:ext cx="0" cy="0"/>
          <a:chOff x="0" y="0"/>
          <a:chExt cx="0" cy="0"/>
        </a:xfrm>
      </p:grpSpPr>
      <p:sp>
        <p:nvSpPr>
          <p:cNvPr id="65" name="Google Shape;65;p7"/>
          <p:cNvSpPr/>
          <p:nvPr/>
        </p:nvSpPr>
        <p:spPr>
          <a:xfrm>
            <a:off x="0" y="50"/>
            <a:ext cx="5092303" cy="5143450"/>
          </a:xfrm>
          <a:prstGeom prst="rtTriangle">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ontserrat" panose="00000500000000000000" pitchFamily="2" charset="0"/>
            </a:endParaRPr>
          </a:p>
        </p:txBody>
      </p:sp>
      <p:sp>
        <p:nvSpPr>
          <p:cNvPr id="66" name="Google Shape;66;p7"/>
          <p:cNvSpPr txBox="1">
            <a:spLocks noGrp="1"/>
          </p:cNvSpPr>
          <p:nvPr>
            <p:ph type="title"/>
          </p:nvPr>
        </p:nvSpPr>
        <p:spPr>
          <a:xfrm>
            <a:off x="354650" y="292625"/>
            <a:ext cx="8434800" cy="393600"/>
          </a:xfrm>
          <a:prstGeom prst="rect">
            <a:avLst/>
          </a:prstGeom>
        </p:spPr>
        <p:txBody>
          <a:bodyPr spcFirstLastPara="1" wrap="square" lIns="0" tIns="91425" rIns="0" bIns="91425" anchor="t" anchorCtr="0">
            <a:noAutofit/>
          </a:bodyPr>
          <a:lstStyle>
            <a:lvl1pPr lvl="0" rtl="0">
              <a:spcBef>
                <a:spcPts val="0"/>
              </a:spcBef>
              <a:spcAft>
                <a:spcPts val="0"/>
              </a:spcAft>
              <a:buSzPts val="1900"/>
              <a:buNone/>
              <a:defRPr>
                <a:latin typeface="Montserrat" panose="00000500000000000000" pitchFamily="2" charset="0"/>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a:p>
        </p:txBody>
      </p:sp>
      <p:sp>
        <p:nvSpPr>
          <p:cNvPr id="67" name="Google Shape;67;p7"/>
          <p:cNvSpPr txBox="1">
            <a:spLocks noGrp="1"/>
          </p:cNvSpPr>
          <p:nvPr>
            <p:ph type="body" idx="1"/>
          </p:nvPr>
        </p:nvSpPr>
        <p:spPr>
          <a:xfrm>
            <a:off x="354650" y="1152475"/>
            <a:ext cx="8434800" cy="3416400"/>
          </a:xfrm>
          <a:prstGeom prst="rect">
            <a:avLst/>
          </a:prstGeom>
        </p:spPr>
        <p:txBody>
          <a:bodyPr spcFirstLastPara="1" wrap="square" lIns="0" tIns="91425" rIns="0" bIns="91425" anchor="t" anchorCtr="0">
            <a:noAutofit/>
          </a:bodyPr>
          <a:lstStyle>
            <a:lvl1pPr marL="274320" lvl="0" indent="-274320" rtl="0">
              <a:spcBef>
                <a:spcPts val="0"/>
              </a:spcBef>
              <a:spcAft>
                <a:spcPts val="0"/>
              </a:spcAft>
              <a:buSzPts val="1300"/>
              <a:buChar char="■"/>
              <a:defRPr>
                <a:latin typeface="Montserrat" panose="00000500000000000000" pitchFamily="2" charset="0"/>
              </a:defRPr>
            </a:lvl1pPr>
            <a:lvl2pPr marL="914400" lvl="1" indent="-304800" rtl="0">
              <a:spcBef>
                <a:spcPts val="1600"/>
              </a:spcBef>
              <a:spcAft>
                <a:spcPts val="0"/>
              </a:spcAft>
              <a:buSzPts val="1200"/>
              <a:buChar char="⎼"/>
              <a:defRPr/>
            </a:lvl2pPr>
            <a:lvl3pPr marL="1371600" lvl="2" indent="-292100" rtl="0">
              <a:spcBef>
                <a:spcPts val="1600"/>
              </a:spcBef>
              <a:spcAft>
                <a:spcPts val="0"/>
              </a:spcAft>
              <a:buSzPts val="1000"/>
              <a:buChar char="○"/>
              <a:defRPr/>
            </a:lvl3pPr>
            <a:lvl4pPr marL="1828800" lvl="3" indent="-292100" rtl="0">
              <a:spcBef>
                <a:spcPts val="1600"/>
              </a:spcBef>
              <a:spcAft>
                <a:spcPts val="0"/>
              </a:spcAft>
              <a:buSzPts val="1000"/>
              <a:buChar char="■"/>
              <a:defRPr/>
            </a:lvl4pPr>
            <a:lvl5pPr marL="2286000" lvl="4" indent="-292100" rtl="0">
              <a:spcBef>
                <a:spcPts val="1600"/>
              </a:spcBef>
              <a:spcAft>
                <a:spcPts val="0"/>
              </a:spcAft>
              <a:buSzPts val="1000"/>
              <a:buChar char="⎼"/>
              <a:defRPr/>
            </a:lvl5pPr>
            <a:lvl6pPr marL="2743200" lvl="5" indent="-292100" rtl="0">
              <a:spcBef>
                <a:spcPts val="1600"/>
              </a:spcBef>
              <a:spcAft>
                <a:spcPts val="0"/>
              </a:spcAft>
              <a:buSzPts val="1000"/>
              <a:buChar char="○"/>
              <a:defRPr/>
            </a:lvl6pPr>
            <a:lvl7pPr marL="3200400" lvl="6" indent="-292100" rtl="0">
              <a:spcBef>
                <a:spcPts val="1600"/>
              </a:spcBef>
              <a:spcAft>
                <a:spcPts val="0"/>
              </a:spcAft>
              <a:buSzPts val="1000"/>
              <a:buChar char="■"/>
              <a:defRPr/>
            </a:lvl7pPr>
            <a:lvl8pPr marL="3657600" lvl="7" indent="-292100" rtl="0">
              <a:spcBef>
                <a:spcPts val="1600"/>
              </a:spcBef>
              <a:spcAft>
                <a:spcPts val="0"/>
              </a:spcAft>
              <a:buSzPts val="1000"/>
              <a:buChar char="⎼"/>
              <a:defRPr/>
            </a:lvl8pPr>
            <a:lvl9pPr marL="4114800" lvl="8" indent="-292100" rtl="0">
              <a:spcBef>
                <a:spcPts val="1600"/>
              </a:spcBef>
              <a:spcAft>
                <a:spcPts val="1600"/>
              </a:spcAft>
              <a:buSzPts val="1000"/>
              <a:buChar char="○"/>
              <a:defRPr/>
            </a:lvl9pPr>
          </a:lstStyle>
          <a:p>
            <a:endParaRPr/>
          </a:p>
        </p:txBody>
      </p:sp>
      <p:sp>
        <p:nvSpPr>
          <p:cNvPr id="68" name="Google Shape;68;p7"/>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500">
                <a:solidFill>
                  <a:srgbClr val="888888"/>
                </a:solidFill>
                <a:latin typeface="Montserrat" panose="00000500000000000000" pitchFamily="2" charset="0"/>
                <a:ea typeface="Montserrat Light"/>
                <a:cs typeface="Montserrat Light"/>
                <a:sym typeface="Montserrat Light"/>
              </a:rPr>
              <a:t>© 2021 Nielsen Consumer LLC. All Rights Reserved.</a:t>
            </a:r>
            <a:endParaRPr sz="500" i="0" u="none" strike="noStrike" cap="none">
              <a:solidFill>
                <a:srgbClr val="888888"/>
              </a:solidFill>
              <a:latin typeface="Montserrat" panose="00000500000000000000" pitchFamily="2" charset="0"/>
              <a:ea typeface="Montserrat Light"/>
              <a:cs typeface="Montserrat Light"/>
              <a:sym typeface="Montserrat Light"/>
            </a:endParaRPr>
          </a:p>
        </p:txBody>
      </p:sp>
      <p:sp>
        <p:nvSpPr>
          <p:cNvPr id="69" name="Google Shape;69;p7"/>
          <p:cNvSpPr txBox="1">
            <a:spLocks noGrp="1"/>
          </p:cNvSpPr>
          <p:nvPr>
            <p:ph type="subTitle" idx="2"/>
          </p:nvPr>
        </p:nvSpPr>
        <p:spPr>
          <a:xfrm>
            <a:off x="354650" y="620550"/>
            <a:ext cx="8434800" cy="384300"/>
          </a:xfrm>
          <a:prstGeom prst="rect">
            <a:avLst/>
          </a:prstGeom>
        </p:spPr>
        <p:txBody>
          <a:bodyPr spcFirstLastPara="1" wrap="square" lIns="0" tIns="91425" rIns="0" bIns="91425" anchor="t" anchorCtr="0">
            <a:noAutofit/>
          </a:bodyPr>
          <a:lstStyle>
            <a:lvl1pPr marL="0" lvl="0" indent="0" rtl="0">
              <a:lnSpc>
                <a:spcPct val="100000"/>
              </a:lnSpc>
              <a:spcBef>
                <a:spcPts val="0"/>
              </a:spcBef>
              <a:spcAft>
                <a:spcPts val="0"/>
              </a:spcAft>
              <a:buClr>
                <a:schemeClr val="accent5"/>
              </a:buClr>
              <a:buSzPts val="1500"/>
              <a:buNone/>
              <a:defRPr sz="1500">
                <a:solidFill>
                  <a:schemeClr val="accent5"/>
                </a:solidFill>
                <a:latin typeface="Montserrat" panose="00000500000000000000" pitchFamily="2" charset="0"/>
              </a:defRPr>
            </a:lvl1pPr>
            <a:lvl2pPr lvl="1" rtl="0">
              <a:lnSpc>
                <a:spcPct val="100000"/>
              </a:lnSpc>
              <a:spcBef>
                <a:spcPts val="0"/>
              </a:spcBef>
              <a:spcAft>
                <a:spcPts val="0"/>
              </a:spcAft>
              <a:buClr>
                <a:schemeClr val="accent5"/>
              </a:buClr>
              <a:buSzPts val="1400"/>
              <a:buNone/>
              <a:defRPr sz="1400">
                <a:solidFill>
                  <a:schemeClr val="accent5"/>
                </a:solidFill>
              </a:defRPr>
            </a:lvl2pPr>
            <a:lvl3pPr lvl="2" rtl="0">
              <a:lnSpc>
                <a:spcPct val="100000"/>
              </a:lnSpc>
              <a:spcBef>
                <a:spcPts val="0"/>
              </a:spcBef>
              <a:spcAft>
                <a:spcPts val="0"/>
              </a:spcAft>
              <a:buClr>
                <a:schemeClr val="accent5"/>
              </a:buClr>
              <a:buSzPts val="1400"/>
              <a:buNone/>
              <a:defRPr sz="1400">
                <a:solidFill>
                  <a:schemeClr val="accent5"/>
                </a:solidFill>
              </a:defRPr>
            </a:lvl3pPr>
            <a:lvl4pPr lvl="3" rtl="0">
              <a:lnSpc>
                <a:spcPct val="100000"/>
              </a:lnSpc>
              <a:spcBef>
                <a:spcPts val="0"/>
              </a:spcBef>
              <a:spcAft>
                <a:spcPts val="0"/>
              </a:spcAft>
              <a:buClr>
                <a:schemeClr val="accent5"/>
              </a:buClr>
              <a:buSzPts val="1400"/>
              <a:buNone/>
              <a:defRPr sz="1400">
                <a:solidFill>
                  <a:schemeClr val="accent5"/>
                </a:solidFill>
              </a:defRPr>
            </a:lvl4pPr>
            <a:lvl5pPr lvl="4" rtl="0">
              <a:lnSpc>
                <a:spcPct val="100000"/>
              </a:lnSpc>
              <a:spcBef>
                <a:spcPts val="0"/>
              </a:spcBef>
              <a:spcAft>
                <a:spcPts val="0"/>
              </a:spcAft>
              <a:buClr>
                <a:schemeClr val="accent5"/>
              </a:buClr>
              <a:buSzPts val="1400"/>
              <a:buNone/>
              <a:defRPr sz="1400">
                <a:solidFill>
                  <a:schemeClr val="accent5"/>
                </a:solidFill>
              </a:defRPr>
            </a:lvl5pPr>
            <a:lvl6pPr lvl="5" rtl="0">
              <a:lnSpc>
                <a:spcPct val="100000"/>
              </a:lnSpc>
              <a:spcBef>
                <a:spcPts val="0"/>
              </a:spcBef>
              <a:spcAft>
                <a:spcPts val="0"/>
              </a:spcAft>
              <a:buClr>
                <a:schemeClr val="accent5"/>
              </a:buClr>
              <a:buSzPts val="1400"/>
              <a:buNone/>
              <a:defRPr sz="1400">
                <a:solidFill>
                  <a:schemeClr val="accent5"/>
                </a:solidFill>
              </a:defRPr>
            </a:lvl6pPr>
            <a:lvl7pPr lvl="6" rtl="0">
              <a:lnSpc>
                <a:spcPct val="100000"/>
              </a:lnSpc>
              <a:spcBef>
                <a:spcPts val="0"/>
              </a:spcBef>
              <a:spcAft>
                <a:spcPts val="0"/>
              </a:spcAft>
              <a:buClr>
                <a:schemeClr val="accent5"/>
              </a:buClr>
              <a:buSzPts val="1400"/>
              <a:buNone/>
              <a:defRPr sz="1400">
                <a:solidFill>
                  <a:schemeClr val="accent5"/>
                </a:solidFill>
              </a:defRPr>
            </a:lvl7pPr>
            <a:lvl8pPr lvl="7" rtl="0">
              <a:lnSpc>
                <a:spcPct val="100000"/>
              </a:lnSpc>
              <a:spcBef>
                <a:spcPts val="0"/>
              </a:spcBef>
              <a:spcAft>
                <a:spcPts val="0"/>
              </a:spcAft>
              <a:buClr>
                <a:schemeClr val="accent5"/>
              </a:buClr>
              <a:buSzPts val="1400"/>
              <a:buNone/>
              <a:defRPr sz="1400">
                <a:solidFill>
                  <a:schemeClr val="accent5"/>
                </a:solidFill>
              </a:defRPr>
            </a:lvl8pPr>
            <a:lvl9pPr lvl="8" rtl="0">
              <a:lnSpc>
                <a:spcPct val="100000"/>
              </a:lnSpc>
              <a:spcBef>
                <a:spcPts val="0"/>
              </a:spcBef>
              <a:spcAft>
                <a:spcPts val="0"/>
              </a:spcAft>
              <a:buClr>
                <a:schemeClr val="accent5"/>
              </a:buClr>
              <a:buSzPts val="1400"/>
              <a:buNone/>
              <a:defRPr sz="1400">
                <a:solidFill>
                  <a:schemeClr val="accent5"/>
                </a:solidFill>
              </a:defRPr>
            </a:lvl9pPr>
          </a:lstStyle>
          <a:p>
            <a:endParaRPr/>
          </a:p>
        </p:txBody>
      </p:sp>
      <p:sp>
        <p:nvSpPr>
          <p:cNvPr id="72" name="Google Shape;72;p7"/>
          <p:cNvSpPr txBox="1">
            <a:spLocks noGrp="1"/>
          </p:cNvSpPr>
          <p:nvPr>
            <p:ph type="subTitle" idx="3"/>
          </p:nvPr>
        </p:nvSpPr>
        <p:spPr>
          <a:xfrm>
            <a:off x="354650" y="4857012"/>
            <a:ext cx="8159100" cy="1848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chemeClr val="accent5"/>
              </a:buClr>
              <a:buSzPts val="600"/>
              <a:buNone/>
              <a:defRPr sz="600">
                <a:solidFill>
                  <a:schemeClr val="accent5"/>
                </a:solidFill>
                <a:latin typeface="Montserrat" panose="00000500000000000000" pitchFamily="2" charset="0"/>
              </a:defRPr>
            </a:lvl1pPr>
            <a:lvl2pPr lvl="1" rtl="0">
              <a:lnSpc>
                <a:spcPct val="100000"/>
              </a:lnSpc>
              <a:spcBef>
                <a:spcPts val="0"/>
              </a:spcBef>
              <a:spcAft>
                <a:spcPts val="0"/>
              </a:spcAft>
              <a:buClr>
                <a:schemeClr val="accent5"/>
              </a:buClr>
              <a:buSzPts val="600"/>
              <a:buNone/>
              <a:defRPr sz="600">
                <a:solidFill>
                  <a:schemeClr val="accent5"/>
                </a:solidFill>
              </a:defRPr>
            </a:lvl2pPr>
            <a:lvl3pPr lvl="2" rtl="0">
              <a:lnSpc>
                <a:spcPct val="100000"/>
              </a:lnSpc>
              <a:spcBef>
                <a:spcPts val="0"/>
              </a:spcBef>
              <a:spcAft>
                <a:spcPts val="0"/>
              </a:spcAft>
              <a:buClr>
                <a:schemeClr val="accent5"/>
              </a:buClr>
              <a:buSzPts val="600"/>
              <a:buNone/>
              <a:defRPr sz="600">
                <a:solidFill>
                  <a:schemeClr val="accent5"/>
                </a:solidFill>
              </a:defRPr>
            </a:lvl3pPr>
            <a:lvl4pPr lvl="3" rtl="0">
              <a:lnSpc>
                <a:spcPct val="100000"/>
              </a:lnSpc>
              <a:spcBef>
                <a:spcPts val="0"/>
              </a:spcBef>
              <a:spcAft>
                <a:spcPts val="0"/>
              </a:spcAft>
              <a:buClr>
                <a:schemeClr val="accent5"/>
              </a:buClr>
              <a:buSzPts val="600"/>
              <a:buNone/>
              <a:defRPr sz="600">
                <a:solidFill>
                  <a:schemeClr val="accent5"/>
                </a:solidFill>
              </a:defRPr>
            </a:lvl4pPr>
            <a:lvl5pPr lvl="4" rtl="0">
              <a:lnSpc>
                <a:spcPct val="100000"/>
              </a:lnSpc>
              <a:spcBef>
                <a:spcPts val="0"/>
              </a:spcBef>
              <a:spcAft>
                <a:spcPts val="0"/>
              </a:spcAft>
              <a:buClr>
                <a:schemeClr val="accent5"/>
              </a:buClr>
              <a:buSzPts val="600"/>
              <a:buNone/>
              <a:defRPr sz="600">
                <a:solidFill>
                  <a:schemeClr val="accent5"/>
                </a:solidFill>
              </a:defRPr>
            </a:lvl5pPr>
            <a:lvl6pPr lvl="5" rtl="0">
              <a:lnSpc>
                <a:spcPct val="100000"/>
              </a:lnSpc>
              <a:spcBef>
                <a:spcPts val="0"/>
              </a:spcBef>
              <a:spcAft>
                <a:spcPts val="0"/>
              </a:spcAft>
              <a:buClr>
                <a:schemeClr val="accent5"/>
              </a:buClr>
              <a:buSzPts val="600"/>
              <a:buNone/>
              <a:defRPr sz="600">
                <a:solidFill>
                  <a:schemeClr val="accent5"/>
                </a:solidFill>
              </a:defRPr>
            </a:lvl6pPr>
            <a:lvl7pPr lvl="6" rtl="0">
              <a:lnSpc>
                <a:spcPct val="100000"/>
              </a:lnSpc>
              <a:spcBef>
                <a:spcPts val="0"/>
              </a:spcBef>
              <a:spcAft>
                <a:spcPts val="0"/>
              </a:spcAft>
              <a:buClr>
                <a:schemeClr val="accent5"/>
              </a:buClr>
              <a:buSzPts val="600"/>
              <a:buNone/>
              <a:defRPr sz="600">
                <a:solidFill>
                  <a:schemeClr val="accent5"/>
                </a:solidFill>
              </a:defRPr>
            </a:lvl7pPr>
            <a:lvl8pPr lvl="7" rtl="0">
              <a:lnSpc>
                <a:spcPct val="100000"/>
              </a:lnSpc>
              <a:spcBef>
                <a:spcPts val="0"/>
              </a:spcBef>
              <a:spcAft>
                <a:spcPts val="0"/>
              </a:spcAft>
              <a:buClr>
                <a:schemeClr val="accent5"/>
              </a:buClr>
              <a:buSzPts val="600"/>
              <a:buNone/>
              <a:defRPr sz="600">
                <a:solidFill>
                  <a:schemeClr val="accent5"/>
                </a:solidFill>
              </a:defRPr>
            </a:lvl8pPr>
            <a:lvl9pPr lvl="8" rtl="0">
              <a:lnSpc>
                <a:spcPct val="100000"/>
              </a:lnSpc>
              <a:spcBef>
                <a:spcPts val="0"/>
              </a:spcBef>
              <a:spcAft>
                <a:spcPts val="0"/>
              </a:spcAft>
              <a:buClr>
                <a:schemeClr val="accent5"/>
              </a:buClr>
              <a:buSzPts val="600"/>
              <a:buNone/>
              <a:defRPr sz="600">
                <a:solidFill>
                  <a:schemeClr val="accent5"/>
                </a:solidFill>
              </a:defRPr>
            </a:lvl9pPr>
          </a:lstStyle>
          <a:p>
            <a:endParaRPr/>
          </a:p>
        </p:txBody>
      </p:sp>
      <p:sp>
        <p:nvSpPr>
          <p:cNvPr id="10" name="Google Shape;78;p7">
            <a:extLst>
              <a:ext uri="{FF2B5EF4-FFF2-40B4-BE49-F238E27FC236}">
                <a16:creationId xmlns:a16="http://schemas.microsoft.com/office/drawing/2014/main" id="{EDDD645E-9894-BC4F-80D2-B12A1CA825C1}"/>
              </a:ext>
            </a:extLst>
          </p:cNvPr>
          <p:cNvSpPr/>
          <p:nvPr userDrawn="1"/>
        </p:nvSpPr>
        <p:spPr>
          <a:xfrm>
            <a:off x="7687050" y="24224"/>
            <a:ext cx="1257900" cy="307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latin typeface="Montserrat" panose="00000500000000000000" pitchFamily="2" charset="0"/>
                <a:ea typeface="Montserrat"/>
                <a:cs typeface="Montserrat"/>
                <a:sym typeface="Montserrat"/>
              </a:rPr>
              <a:t>partner logo</a:t>
            </a:r>
            <a:endParaRPr sz="1200">
              <a:latin typeface="Montserrat" panose="00000500000000000000" pitchFamily="2" charset="0"/>
              <a:ea typeface="Montserrat"/>
              <a:cs typeface="Montserrat"/>
              <a:sym typeface="Montserrat"/>
            </a:endParaRPr>
          </a:p>
        </p:txBody>
      </p:sp>
      <p:pic>
        <p:nvPicPr>
          <p:cNvPr id="11" name="Google Shape;43;p5">
            <a:extLst>
              <a:ext uri="{FF2B5EF4-FFF2-40B4-BE49-F238E27FC236}">
                <a16:creationId xmlns:a16="http://schemas.microsoft.com/office/drawing/2014/main" id="{2080875C-94F1-45A6-A59D-7E7B0B1465DF}"/>
              </a:ext>
            </a:extLst>
          </p:cNvPr>
          <p:cNvPicPr preferRelativeResize="0"/>
          <p:nvPr userDrawn="1"/>
        </p:nvPicPr>
        <p:blipFill>
          <a:blip r:embed="rId2" cstate="screen">
            <a:alphaModFix/>
            <a:extLst>
              <a:ext uri="{28A0092B-C50C-407E-A947-70E740481C1C}">
                <a14:useLocalDpi xmlns:a14="http://schemas.microsoft.com/office/drawing/2010/main"/>
              </a:ext>
            </a:extLst>
          </a:blip>
          <a:stretch>
            <a:fillRect/>
          </a:stretch>
        </p:blipFill>
        <p:spPr>
          <a:xfrm>
            <a:off x="0" y="0"/>
            <a:ext cx="354650" cy="35594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Inside - White/title only">
  <p:cSld name="TITLE_AND_BODY_1_3">
    <p:spTree>
      <p:nvGrpSpPr>
        <p:cNvPr id="1" name="Shape 82"/>
        <p:cNvGrpSpPr/>
        <p:nvPr/>
      </p:nvGrpSpPr>
      <p:grpSpPr>
        <a:xfrm>
          <a:off x="0" y="0"/>
          <a:ext cx="0" cy="0"/>
          <a:chOff x="0" y="0"/>
          <a:chExt cx="0" cy="0"/>
        </a:xfrm>
      </p:grpSpPr>
      <p:sp>
        <p:nvSpPr>
          <p:cNvPr id="83" name="Google Shape;83;p9"/>
          <p:cNvSpPr/>
          <p:nvPr/>
        </p:nvSpPr>
        <p:spPr>
          <a:xfrm>
            <a:off x="0" y="24224"/>
            <a:ext cx="5092303" cy="5143450"/>
          </a:xfrm>
          <a:prstGeom prst="rtTriangle">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ontserrat" panose="00000500000000000000" pitchFamily="2" charset="0"/>
            </a:endParaRPr>
          </a:p>
        </p:txBody>
      </p:sp>
      <p:sp>
        <p:nvSpPr>
          <p:cNvPr id="84" name="Google Shape;84;p9"/>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500">
                <a:solidFill>
                  <a:srgbClr val="888888"/>
                </a:solidFill>
                <a:latin typeface="Montserrat" panose="00000500000000000000" pitchFamily="2" charset="0"/>
                <a:ea typeface="Montserrat Light"/>
                <a:cs typeface="Montserrat Light"/>
                <a:sym typeface="Montserrat Light"/>
              </a:rPr>
              <a:t>© 2021 NielsenIQ Consumer LLC. All Rights Reserved.</a:t>
            </a:r>
            <a:endParaRPr sz="500" i="0" u="none" strike="noStrike" cap="none">
              <a:solidFill>
                <a:srgbClr val="888888"/>
              </a:solidFill>
              <a:latin typeface="Montserrat" panose="00000500000000000000" pitchFamily="2" charset="0"/>
              <a:ea typeface="Montserrat Light"/>
              <a:cs typeface="Montserrat Light"/>
              <a:sym typeface="Montserrat Light"/>
            </a:endParaRPr>
          </a:p>
        </p:txBody>
      </p:sp>
      <p:sp>
        <p:nvSpPr>
          <p:cNvPr id="86" name="Google Shape;86;p9"/>
          <p:cNvSpPr txBox="1">
            <a:spLocks noGrp="1"/>
          </p:cNvSpPr>
          <p:nvPr>
            <p:ph type="subTitle" idx="1"/>
          </p:nvPr>
        </p:nvSpPr>
        <p:spPr>
          <a:xfrm>
            <a:off x="350593" y="4769438"/>
            <a:ext cx="8159100" cy="1848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chemeClr val="accent5"/>
              </a:buClr>
              <a:buSzPts val="600"/>
              <a:buNone/>
              <a:defRPr sz="600">
                <a:solidFill>
                  <a:schemeClr val="accent5"/>
                </a:solidFill>
                <a:latin typeface="Montserrat" panose="00000500000000000000" pitchFamily="2" charset="0"/>
              </a:defRPr>
            </a:lvl1pPr>
            <a:lvl2pPr lvl="1" rtl="0">
              <a:lnSpc>
                <a:spcPct val="100000"/>
              </a:lnSpc>
              <a:spcBef>
                <a:spcPts val="0"/>
              </a:spcBef>
              <a:spcAft>
                <a:spcPts val="0"/>
              </a:spcAft>
              <a:buClr>
                <a:schemeClr val="accent5"/>
              </a:buClr>
              <a:buSzPts val="600"/>
              <a:buNone/>
              <a:defRPr sz="600">
                <a:solidFill>
                  <a:schemeClr val="accent5"/>
                </a:solidFill>
              </a:defRPr>
            </a:lvl2pPr>
            <a:lvl3pPr lvl="2" rtl="0">
              <a:lnSpc>
                <a:spcPct val="100000"/>
              </a:lnSpc>
              <a:spcBef>
                <a:spcPts val="0"/>
              </a:spcBef>
              <a:spcAft>
                <a:spcPts val="0"/>
              </a:spcAft>
              <a:buClr>
                <a:schemeClr val="accent5"/>
              </a:buClr>
              <a:buSzPts val="600"/>
              <a:buNone/>
              <a:defRPr sz="600">
                <a:solidFill>
                  <a:schemeClr val="accent5"/>
                </a:solidFill>
              </a:defRPr>
            </a:lvl3pPr>
            <a:lvl4pPr lvl="3" rtl="0">
              <a:lnSpc>
                <a:spcPct val="100000"/>
              </a:lnSpc>
              <a:spcBef>
                <a:spcPts val="0"/>
              </a:spcBef>
              <a:spcAft>
                <a:spcPts val="0"/>
              </a:spcAft>
              <a:buClr>
                <a:schemeClr val="accent5"/>
              </a:buClr>
              <a:buSzPts val="600"/>
              <a:buNone/>
              <a:defRPr sz="600">
                <a:solidFill>
                  <a:schemeClr val="accent5"/>
                </a:solidFill>
              </a:defRPr>
            </a:lvl4pPr>
            <a:lvl5pPr lvl="4" rtl="0">
              <a:lnSpc>
                <a:spcPct val="100000"/>
              </a:lnSpc>
              <a:spcBef>
                <a:spcPts val="0"/>
              </a:spcBef>
              <a:spcAft>
                <a:spcPts val="0"/>
              </a:spcAft>
              <a:buClr>
                <a:schemeClr val="accent5"/>
              </a:buClr>
              <a:buSzPts val="600"/>
              <a:buNone/>
              <a:defRPr sz="600">
                <a:solidFill>
                  <a:schemeClr val="accent5"/>
                </a:solidFill>
              </a:defRPr>
            </a:lvl5pPr>
            <a:lvl6pPr lvl="5" rtl="0">
              <a:lnSpc>
                <a:spcPct val="100000"/>
              </a:lnSpc>
              <a:spcBef>
                <a:spcPts val="0"/>
              </a:spcBef>
              <a:spcAft>
                <a:spcPts val="0"/>
              </a:spcAft>
              <a:buClr>
                <a:schemeClr val="accent5"/>
              </a:buClr>
              <a:buSzPts val="600"/>
              <a:buNone/>
              <a:defRPr sz="600">
                <a:solidFill>
                  <a:schemeClr val="accent5"/>
                </a:solidFill>
              </a:defRPr>
            </a:lvl6pPr>
            <a:lvl7pPr lvl="6" rtl="0">
              <a:lnSpc>
                <a:spcPct val="100000"/>
              </a:lnSpc>
              <a:spcBef>
                <a:spcPts val="0"/>
              </a:spcBef>
              <a:spcAft>
                <a:spcPts val="0"/>
              </a:spcAft>
              <a:buClr>
                <a:schemeClr val="accent5"/>
              </a:buClr>
              <a:buSzPts val="600"/>
              <a:buNone/>
              <a:defRPr sz="600">
                <a:solidFill>
                  <a:schemeClr val="accent5"/>
                </a:solidFill>
              </a:defRPr>
            </a:lvl7pPr>
            <a:lvl8pPr lvl="7" rtl="0">
              <a:lnSpc>
                <a:spcPct val="100000"/>
              </a:lnSpc>
              <a:spcBef>
                <a:spcPts val="0"/>
              </a:spcBef>
              <a:spcAft>
                <a:spcPts val="0"/>
              </a:spcAft>
              <a:buClr>
                <a:schemeClr val="accent5"/>
              </a:buClr>
              <a:buSzPts val="600"/>
              <a:buNone/>
              <a:defRPr sz="600">
                <a:solidFill>
                  <a:schemeClr val="accent5"/>
                </a:solidFill>
              </a:defRPr>
            </a:lvl8pPr>
            <a:lvl9pPr lvl="8" rtl="0">
              <a:lnSpc>
                <a:spcPct val="100000"/>
              </a:lnSpc>
              <a:spcBef>
                <a:spcPts val="0"/>
              </a:spcBef>
              <a:spcAft>
                <a:spcPts val="0"/>
              </a:spcAft>
              <a:buClr>
                <a:schemeClr val="accent5"/>
              </a:buClr>
              <a:buSzPts val="600"/>
              <a:buNone/>
              <a:defRPr sz="600">
                <a:solidFill>
                  <a:schemeClr val="accent5"/>
                </a:solidFill>
              </a:defRPr>
            </a:lvl9pPr>
          </a:lstStyle>
          <a:p>
            <a:endParaRPr/>
          </a:p>
        </p:txBody>
      </p:sp>
      <p:sp>
        <p:nvSpPr>
          <p:cNvPr id="87" name="Google Shape;87;p9"/>
          <p:cNvSpPr txBox="1">
            <a:spLocks noGrp="1"/>
          </p:cNvSpPr>
          <p:nvPr>
            <p:ph type="title"/>
          </p:nvPr>
        </p:nvSpPr>
        <p:spPr>
          <a:xfrm>
            <a:off x="354650" y="292625"/>
            <a:ext cx="8434800" cy="393600"/>
          </a:xfrm>
          <a:prstGeom prst="rect">
            <a:avLst/>
          </a:prstGeom>
        </p:spPr>
        <p:txBody>
          <a:bodyPr spcFirstLastPara="1" wrap="square" lIns="0" tIns="91425" rIns="0" bIns="91425" anchor="t" anchorCtr="0">
            <a:noAutofit/>
          </a:bodyPr>
          <a:lstStyle>
            <a:lvl1pPr lvl="0" rtl="0">
              <a:spcBef>
                <a:spcPts val="0"/>
              </a:spcBef>
              <a:spcAft>
                <a:spcPts val="0"/>
              </a:spcAft>
              <a:buSzPts val="1900"/>
              <a:buNone/>
              <a:defRPr>
                <a:latin typeface="Montserrat" panose="00000500000000000000" pitchFamily="2" charset="0"/>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a:p>
        </p:txBody>
      </p:sp>
      <p:sp>
        <p:nvSpPr>
          <p:cNvPr id="8" name="Google Shape;78;p7">
            <a:extLst>
              <a:ext uri="{FF2B5EF4-FFF2-40B4-BE49-F238E27FC236}">
                <a16:creationId xmlns:a16="http://schemas.microsoft.com/office/drawing/2014/main" id="{BF01717E-9683-784E-B9CB-1F88F8A43803}"/>
              </a:ext>
            </a:extLst>
          </p:cNvPr>
          <p:cNvSpPr/>
          <p:nvPr userDrawn="1"/>
        </p:nvSpPr>
        <p:spPr>
          <a:xfrm>
            <a:off x="7687050" y="24224"/>
            <a:ext cx="1257900" cy="307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latin typeface="Montserrat" panose="00000500000000000000" pitchFamily="2" charset="0"/>
                <a:ea typeface="Montserrat"/>
                <a:cs typeface="Montserrat"/>
                <a:sym typeface="Montserrat"/>
              </a:rPr>
              <a:t>partner logo</a:t>
            </a:r>
            <a:endParaRPr sz="1200">
              <a:latin typeface="Montserrat" panose="00000500000000000000" pitchFamily="2" charset="0"/>
              <a:ea typeface="Montserrat"/>
              <a:cs typeface="Montserrat"/>
              <a:sym typeface="Montserrat"/>
            </a:endParaRPr>
          </a:p>
        </p:txBody>
      </p:sp>
      <p:pic>
        <p:nvPicPr>
          <p:cNvPr id="11" name="Google Shape;71;p7">
            <a:extLst>
              <a:ext uri="{FF2B5EF4-FFF2-40B4-BE49-F238E27FC236}">
                <a16:creationId xmlns:a16="http://schemas.microsoft.com/office/drawing/2014/main" id="{51A55F99-CCBE-45A1-A3A0-C5F0204B4829}"/>
              </a:ext>
            </a:extLst>
          </p:cNvPr>
          <p:cNvPicPr preferRelativeResize="0"/>
          <p:nvPr userDrawn="1"/>
        </p:nvPicPr>
        <p:blipFill>
          <a:blip r:embed="rId2" cstate="screen">
            <a:alphaModFix/>
            <a:extLst>
              <a:ext uri="{28A0092B-C50C-407E-A947-70E740481C1C}">
                <a14:useLocalDpi xmlns:a14="http://schemas.microsoft.com/office/drawing/2010/main"/>
              </a:ext>
            </a:extLst>
          </a:blip>
          <a:stretch>
            <a:fillRect/>
          </a:stretch>
        </p:blipFill>
        <p:spPr>
          <a:xfrm>
            <a:off x="0" y="0"/>
            <a:ext cx="354650" cy="355959"/>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54650" y="292625"/>
            <a:ext cx="8434800" cy="393600"/>
          </a:xfrm>
          <a:prstGeom prst="rect">
            <a:avLst/>
          </a:prstGeom>
          <a:noFill/>
          <a:ln>
            <a:noFill/>
          </a:ln>
        </p:spPr>
        <p:txBody>
          <a:bodyPr spcFirstLastPara="1" wrap="square" lIns="0" tIns="91425" rIns="0" bIns="91425" anchor="t" anchorCtr="0">
            <a:noAutofit/>
          </a:bodyPr>
          <a:lstStyle>
            <a:lvl1pPr lvl="0"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1pPr>
            <a:lvl2pPr lvl="1"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2pPr>
            <a:lvl3pPr lvl="2"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3pPr>
            <a:lvl4pPr lvl="3"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4pPr>
            <a:lvl5pPr lvl="4"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5pPr>
            <a:lvl6pPr lvl="5"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6pPr>
            <a:lvl7pPr lvl="6"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7pPr>
            <a:lvl8pPr lvl="7"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8pPr>
            <a:lvl9pPr lvl="8"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9pPr>
          </a:lstStyle>
          <a:p>
            <a:endParaRPr/>
          </a:p>
        </p:txBody>
      </p:sp>
      <p:sp>
        <p:nvSpPr>
          <p:cNvPr id="2" name="Text Placeholder 1">
            <a:extLst>
              <a:ext uri="{FF2B5EF4-FFF2-40B4-BE49-F238E27FC236}">
                <a16:creationId xmlns:a16="http://schemas.microsoft.com/office/drawing/2014/main" id="{CB70BF4F-2333-FC41-AB04-2ADA3B55AC4C}"/>
              </a:ext>
            </a:extLst>
          </p:cNvPr>
          <p:cNvSpPr>
            <a:spLocks noGrp="1"/>
          </p:cNvSpPr>
          <p:nvPr>
            <p:ph type="body" idx="1"/>
          </p:nvPr>
        </p:nvSpPr>
        <p:spPr>
          <a:xfrm>
            <a:off x="354649" y="1370013"/>
            <a:ext cx="8434799" cy="3262312"/>
          </a:xfrm>
          <a:prstGeom prst="rect">
            <a:avLst/>
          </a:prstGeom>
        </p:spPr>
        <p:txBody>
          <a:bodyPr vert="horz" lIns="0" tIns="45720" rIns="0" bIns="45720" rtlCol="0">
            <a:normAutofit/>
          </a:bodyPr>
          <a:lstStyle/>
          <a:p>
            <a:pPr marL="233363" marR="0" lvl="0" indent="-233363" algn="l" defTabSz="914400" rtl="0" eaLnBrk="1" fontAlgn="auto" latinLnBrk="0" hangingPunct="1">
              <a:lnSpc>
                <a:spcPct val="100000"/>
              </a:lnSpc>
              <a:spcBef>
                <a:spcPts val="0"/>
              </a:spcBef>
              <a:spcAft>
                <a:spcPts val="600"/>
              </a:spcAft>
              <a:buClr>
                <a:srgbClr val="000000"/>
              </a:buClr>
              <a:buSzTx/>
              <a:buFont typeface="Wingdings" pitchFamily="2" charset="2"/>
              <a:buChar char="§"/>
              <a:tabLst/>
              <a:defRPr/>
            </a:pPr>
            <a:r>
              <a:rPr kumimoji="0" lang="en-US" sz="1100" b="0" i="0" u="none" strike="noStrike" kern="0" cap="none" spc="0" normalizeH="0" baseline="0" noProof="0">
                <a:ln>
                  <a:noFill/>
                </a:ln>
                <a:solidFill>
                  <a:srgbClr val="000000"/>
                </a:solidFill>
                <a:effectLst/>
                <a:uLnTx/>
                <a:uFillTx/>
                <a:latin typeface="Montserrat" pitchFamily="2" charset="77"/>
                <a:cs typeface="Arial"/>
                <a:sym typeface="Arial"/>
              </a:rPr>
              <a:t>Click to edit Master text styles</a:t>
            </a:r>
          </a:p>
          <a:p>
            <a:pPr marL="468313" marR="0" lvl="1" indent="-234950" algn="l" defTabSz="914400" rtl="0" eaLnBrk="1" fontAlgn="auto" latinLnBrk="0" hangingPunct="1">
              <a:lnSpc>
                <a:spcPct val="100000"/>
              </a:lnSpc>
              <a:spcBef>
                <a:spcPts val="0"/>
              </a:spcBef>
              <a:spcAft>
                <a:spcPts val="600"/>
              </a:spcAft>
              <a:buClr>
                <a:srgbClr val="000000"/>
              </a:buClr>
              <a:buSzTx/>
              <a:buFont typeface="Wingdings" pitchFamily="2" charset="2"/>
              <a:buChar char="§"/>
              <a:tabLst/>
              <a:defRPr/>
            </a:pPr>
            <a:r>
              <a:rPr kumimoji="0" lang="en-US" sz="1100" b="0" i="0" u="none" strike="noStrike" kern="0" cap="none" spc="0" normalizeH="0" baseline="0" noProof="0">
                <a:ln>
                  <a:noFill/>
                </a:ln>
                <a:solidFill>
                  <a:srgbClr val="000000"/>
                </a:solidFill>
                <a:effectLst/>
                <a:uLnTx/>
                <a:uFillTx/>
                <a:latin typeface="Montserrat" pitchFamily="2" charset="77"/>
                <a:cs typeface="Arial"/>
                <a:sym typeface="Arial"/>
              </a:rPr>
              <a:t>Second level</a:t>
            </a:r>
          </a:p>
          <a:p>
            <a:pPr marL="688975" marR="0" lvl="2" indent="-220663" algn="l" defTabSz="914400" rtl="0" eaLnBrk="1" fontAlgn="auto" latinLnBrk="0" hangingPunct="1">
              <a:lnSpc>
                <a:spcPct val="100000"/>
              </a:lnSpc>
              <a:spcBef>
                <a:spcPts val="0"/>
              </a:spcBef>
              <a:spcAft>
                <a:spcPts val="600"/>
              </a:spcAft>
              <a:buClr>
                <a:srgbClr val="000000"/>
              </a:buClr>
              <a:buSzTx/>
              <a:buFont typeface="Wingdings" pitchFamily="2" charset="2"/>
              <a:buChar char="§"/>
              <a:tabLst/>
              <a:defRPr/>
            </a:pPr>
            <a:r>
              <a:rPr kumimoji="0" lang="en-US" sz="1100" b="0" i="0" u="none" strike="noStrike" kern="0" cap="none" spc="0" normalizeH="0" baseline="0" noProof="0">
                <a:ln>
                  <a:noFill/>
                </a:ln>
                <a:solidFill>
                  <a:srgbClr val="000000"/>
                </a:solidFill>
                <a:effectLst/>
                <a:uLnTx/>
                <a:uFillTx/>
                <a:latin typeface="Montserrat" pitchFamily="2" charset="77"/>
                <a:cs typeface="Arial"/>
                <a:sym typeface="Arial"/>
              </a:rPr>
              <a:t>Third level</a:t>
            </a:r>
          </a:p>
          <a:p>
            <a:pPr marL="923925" marR="0" lvl="3" indent="-234950" algn="l" defTabSz="914400" rtl="0" eaLnBrk="1" fontAlgn="auto" latinLnBrk="0" hangingPunct="1">
              <a:lnSpc>
                <a:spcPct val="100000"/>
              </a:lnSpc>
              <a:spcBef>
                <a:spcPts val="0"/>
              </a:spcBef>
              <a:spcAft>
                <a:spcPts val="600"/>
              </a:spcAft>
              <a:buClr>
                <a:srgbClr val="000000"/>
              </a:buClr>
              <a:buSzTx/>
              <a:buFont typeface="Wingdings" pitchFamily="2" charset="2"/>
              <a:buChar char="§"/>
              <a:tabLst/>
              <a:defRPr/>
            </a:pPr>
            <a:r>
              <a:rPr kumimoji="0" lang="en-US" sz="1100" b="0" i="0" u="none" strike="noStrike" kern="0" cap="none" spc="0" normalizeH="0" baseline="0" noProof="0">
                <a:ln>
                  <a:noFill/>
                </a:ln>
                <a:solidFill>
                  <a:srgbClr val="000000"/>
                </a:solidFill>
                <a:effectLst/>
                <a:uLnTx/>
                <a:uFillTx/>
                <a:latin typeface="Montserrat" pitchFamily="2" charset="77"/>
                <a:cs typeface="Arial"/>
                <a:sym typeface="Arial"/>
              </a:rPr>
              <a:t>Fourth level</a:t>
            </a:r>
          </a:p>
          <a:p>
            <a:pPr marL="1146175" marR="0" lvl="4" indent="-222250" algn="l" defTabSz="914400" rtl="0" eaLnBrk="1" fontAlgn="auto" latinLnBrk="0" hangingPunct="1">
              <a:lnSpc>
                <a:spcPct val="100000"/>
              </a:lnSpc>
              <a:spcBef>
                <a:spcPts val="0"/>
              </a:spcBef>
              <a:spcAft>
                <a:spcPts val="600"/>
              </a:spcAft>
              <a:buClr>
                <a:srgbClr val="000000"/>
              </a:buClr>
              <a:buSzTx/>
              <a:buFont typeface="Wingdings" pitchFamily="2" charset="2"/>
              <a:buChar char="§"/>
              <a:tabLst/>
              <a:defRPr/>
            </a:pPr>
            <a:r>
              <a:rPr kumimoji="0" lang="en-US" sz="1100" b="0" i="0" u="none" strike="noStrike" kern="0" cap="none" spc="0" normalizeH="0" baseline="0" noProof="0">
                <a:ln>
                  <a:noFill/>
                </a:ln>
                <a:solidFill>
                  <a:srgbClr val="000000"/>
                </a:solidFill>
                <a:effectLst/>
                <a:uLnTx/>
                <a:uFillTx/>
                <a:latin typeface="Montserrat" pitchFamily="2" charset="77"/>
                <a:cs typeface="Arial"/>
                <a:sym typeface="Arial"/>
              </a:rPr>
              <a:t>Fifth level</a:t>
            </a:r>
          </a:p>
        </p:txBody>
      </p:sp>
    </p:spTree>
  </p:cSld>
  <p:clrMap bg1="lt1" tx1="dk1" bg2="dk2" tx2="lt2" accent1="accent1" accent2="accent2" accent3="accent3" accent4="accent4" accent5="accent5" accent6="accent6" hlink="hlink" folHlink="folHlink"/>
  <p:sldLayoutIdLst>
    <p:sldLayoutId id="2147483653" r:id="rId1"/>
    <p:sldLayoutId id="2147483655"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ontserrat" panose="00000500000000000000" pitchFamily="2" charset="0"/>
          <a:ea typeface="Montserrat" panose="00000500000000000000"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274320" marR="0" lvl="0" indent="-274320" algn="l" rtl="0">
        <a:lnSpc>
          <a:spcPct val="100000"/>
        </a:lnSpc>
        <a:spcBef>
          <a:spcPts val="0"/>
        </a:spcBef>
        <a:spcAft>
          <a:spcPts val="0"/>
        </a:spcAft>
        <a:buClr>
          <a:srgbClr val="000000"/>
        </a:buClr>
        <a:buFont typeface="Arial"/>
        <a:defRPr sz="1400" b="0" i="0" u="none" strike="noStrike" cap="none">
          <a:solidFill>
            <a:srgbClr val="000000"/>
          </a:solidFill>
          <a:latin typeface="Montserrat" panose="00000500000000000000" pitchFamily="2" charset="0"/>
          <a:ea typeface="Montserrat" panose="00000500000000000000"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jpe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5.png"/><Relationship Id="rId4" Type="http://schemas.openxmlformats.org/officeDocument/2006/relationships/image" Target="../media/image3.png"/><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12.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30E55D93-D27F-49DA-AAFA-E01D46D63A82}"/>
              </a:ext>
            </a:extLst>
          </p:cNvPr>
          <p:cNvSpPr>
            <a:spLocks noGrp="1"/>
          </p:cNvSpPr>
          <p:nvPr>
            <p:ph type="subTitle" idx="1"/>
          </p:nvPr>
        </p:nvSpPr>
        <p:spPr>
          <a:xfrm>
            <a:off x="29113" y="4886985"/>
            <a:ext cx="3959109" cy="218143"/>
          </a:xfrm>
        </p:spPr>
        <p:txBody>
          <a:bodyPr/>
          <a:lstStyle/>
          <a:p>
            <a:pPr>
              <a:spcBef>
                <a:spcPct val="50000"/>
              </a:spcBef>
            </a:pPr>
            <a:r>
              <a:rPr lang="en-GB" altLang="en-US" sz="500" b="0" i="1">
                <a:cs typeface="Calibri" panose="020F0502020204030204" pitchFamily="34" charset="0"/>
              </a:rPr>
              <a:t>Source: </a:t>
            </a:r>
            <a:r>
              <a:rPr lang="en-GB" altLang="en-US" sz="500" b="0" i="1" err="1">
                <a:cs typeface="Calibri" panose="020F0502020204030204" pitchFamily="34" charset="0"/>
              </a:rPr>
              <a:t>NielsenIQ</a:t>
            </a:r>
            <a:r>
              <a:rPr lang="en-GB" altLang="en-US" sz="500" b="0" i="1">
                <a:cs typeface="Calibri" panose="020F0502020204030204" pitchFamily="34" charset="0"/>
              </a:rPr>
              <a:t> </a:t>
            </a:r>
            <a:r>
              <a:rPr lang="en-GB" altLang="en-US" sz="500" b="0" i="1" err="1">
                <a:cs typeface="Calibri" panose="020F0502020204030204" pitchFamily="34" charset="0"/>
              </a:rPr>
              <a:t>Homescan</a:t>
            </a:r>
            <a:r>
              <a:rPr lang="en-GB" altLang="en-US" sz="500" b="0" i="1">
                <a:cs typeface="Calibri" panose="020F0502020204030204" pitchFamily="34" charset="0"/>
              </a:rPr>
              <a:t> SOT based on FMCG [New Base], Benchmark Total Grocers% Change Penetration = % Change in actual buyers</a:t>
            </a:r>
          </a:p>
          <a:p>
            <a:pPr>
              <a:spcBef>
                <a:spcPct val="50000"/>
              </a:spcBef>
            </a:pPr>
            <a:r>
              <a:rPr lang="en-GB" altLang="en-US" sz="500" b="0" i="1">
                <a:cs typeface="Calibri" panose="020F0502020204030204" pitchFamily="34" charset="0"/>
              </a:rPr>
              <a:t>Penetration = Change in shoppers</a:t>
            </a:r>
          </a:p>
          <a:p>
            <a:endParaRPr lang="en-GB" sz="300"/>
          </a:p>
        </p:txBody>
      </p:sp>
      <p:sp>
        <p:nvSpPr>
          <p:cNvPr id="3" name="Title 2">
            <a:extLst>
              <a:ext uri="{FF2B5EF4-FFF2-40B4-BE49-F238E27FC236}">
                <a16:creationId xmlns:a16="http://schemas.microsoft.com/office/drawing/2014/main" id="{1BA4BC58-1D78-4D32-B479-D264EDA1A4A9}"/>
              </a:ext>
            </a:extLst>
          </p:cNvPr>
          <p:cNvSpPr>
            <a:spLocks noGrp="1"/>
          </p:cNvSpPr>
          <p:nvPr>
            <p:ph type="title"/>
          </p:nvPr>
        </p:nvSpPr>
        <p:spPr>
          <a:xfrm>
            <a:off x="354600" y="-68519"/>
            <a:ext cx="8434800" cy="393600"/>
          </a:xfrm>
        </p:spPr>
        <p:txBody>
          <a:bodyPr/>
          <a:lstStyle/>
          <a:p>
            <a:r>
              <a:rPr lang="en-GB" sz="1800">
                <a:solidFill>
                  <a:schemeClr val="accent1"/>
                </a:solidFill>
              </a:rPr>
              <a:t>FMCG Essential Retail </a:t>
            </a:r>
            <a:r>
              <a:rPr lang="en-GB" sz="1800"/>
              <a:t>– What you need to know!</a:t>
            </a:r>
          </a:p>
        </p:txBody>
      </p:sp>
      <p:pic>
        <p:nvPicPr>
          <p:cNvPr id="5" name="Picture 4">
            <a:extLst>
              <a:ext uri="{FF2B5EF4-FFF2-40B4-BE49-F238E27FC236}">
                <a16:creationId xmlns:a16="http://schemas.microsoft.com/office/drawing/2014/main" id="{987232DC-53D5-4825-9DF0-46A0775CCBF2}"/>
              </a:ext>
            </a:extLst>
          </p:cNvPr>
          <p:cNvPicPr>
            <a:picLocks noChangeAspect="1"/>
          </p:cNvPicPr>
          <p:nvPr/>
        </p:nvPicPr>
        <p:blipFill>
          <a:blip r:embed="rId2"/>
          <a:stretch>
            <a:fillRect/>
          </a:stretch>
        </p:blipFill>
        <p:spPr>
          <a:xfrm>
            <a:off x="7786246" y="23053"/>
            <a:ext cx="1365438" cy="242544"/>
          </a:xfrm>
          <a:prstGeom prst="rect">
            <a:avLst/>
          </a:prstGeom>
        </p:spPr>
      </p:pic>
      <p:sp>
        <p:nvSpPr>
          <p:cNvPr id="6" name="Rectangle 5">
            <a:extLst>
              <a:ext uri="{FF2B5EF4-FFF2-40B4-BE49-F238E27FC236}">
                <a16:creationId xmlns:a16="http://schemas.microsoft.com/office/drawing/2014/main" id="{54D9CC6F-4947-405F-9074-B79DC108ECF8}"/>
              </a:ext>
            </a:extLst>
          </p:cNvPr>
          <p:cNvSpPr/>
          <p:nvPr/>
        </p:nvSpPr>
        <p:spPr>
          <a:xfrm>
            <a:off x="12593" y="2206386"/>
            <a:ext cx="982372" cy="249769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latin typeface="Montserrat" pitchFamily="2" charset="77"/>
            </a:endParaRPr>
          </a:p>
        </p:txBody>
      </p:sp>
      <p:pic>
        <p:nvPicPr>
          <p:cNvPr id="1026" name="Picture 2" descr="Tesco logo | Logok">
            <a:extLst>
              <a:ext uri="{FF2B5EF4-FFF2-40B4-BE49-F238E27FC236}">
                <a16:creationId xmlns:a16="http://schemas.microsoft.com/office/drawing/2014/main" id="{73C1606C-4F9E-49AE-8782-02B6AD9B547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584" t="39056" r="23529" b="39135"/>
          <a:stretch/>
        </p:blipFill>
        <p:spPr bwMode="auto">
          <a:xfrm>
            <a:off x="234319" y="2673011"/>
            <a:ext cx="478121" cy="143996"/>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a:extLst>
              <a:ext uri="{FF2B5EF4-FFF2-40B4-BE49-F238E27FC236}">
                <a16:creationId xmlns:a16="http://schemas.microsoft.com/office/drawing/2014/main" id="{3DB3DD55-9F7B-4886-A730-2FE3FF0F16C9}"/>
              </a:ext>
            </a:extLst>
          </p:cNvPr>
          <p:cNvCxnSpPr/>
          <p:nvPr/>
        </p:nvCxnSpPr>
        <p:spPr>
          <a:xfrm>
            <a:off x="12593" y="2608053"/>
            <a:ext cx="98237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38176FD-6BDD-4E99-A54D-87B48B61008E}"/>
              </a:ext>
            </a:extLst>
          </p:cNvPr>
          <p:cNvSpPr txBox="1"/>
          <p:nvPr/>
        </p:nvSpPr>
        <p:spPr>
          <a:xfrm>
            <a:off x="77611" y="2237178"/>
            <a:ext cx="917354" cy="507831"/>
          </a:xfrm>
          <a:prstGeom prst="rect">
            <a:avLst/>
          </a:prstGeom>
          <a:noFill/>
        </p:spPr>
        <p:txBody>
          <a:bodyPr wrap="square" lIns="0" rIns="0" rtlCol="0">
            <a:spAutoFit/>
          </a:bodyPr>
          <a:lstStyle/>
          <a:p>
            <a:pPr algn="l"/>
            <a:r>
              <a:rPr lang="en-GB" sz="900" b="1">
                <a:solidFill>
                  <a:schemeClr val="tx1"/>
                </a:solidFill>
                <a:latin typeface="Montserrat" pitchFamily="2" charset="77"/>
              </a:rPr>
              <a:t>Store Numbers </a:t>
            </a:r>
            <a:r>
              <a:rPr lang="en-GB" sz="900" b="1">
                <a:latin typeface="Montserrat" pitchFamily="2" charset="77"/>
              </a:rPr>
              <a:t>as of 06.11.21 </a:t>
            </a:r>
          </a:p>
          <a:p>
            <a:pPr algn="l"/>
            <a:endParaRPr lang="en-GB" sz="900" b="1">
              <a:latin typeface="Montserrat" pitchFamily="2" charset="77"/>
            </a:endParaRPr>
          </a:p>
        </p:txBody>
      </p:sp>
      <p:pic>
        <p:nvPicPr>
          <p:cNvPr id="1030" name="Picture 6" descr="ASDA logo and symbol, meaning, history, PNG">
            <a:extLst>
              <a:ext uri="{FF2B5EF4-FFF2-40B4-BE49-F238E27FC236}">
                <a16:creationId xmlns:a16="http://schemas.microsoft.com/office/drawing/2014/main" id="{F053145F-1C58-430E-9C82-B63F3A4E830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237" t="27339" r="16337" b="27693"/>
          <a:stretch/>
        </p:blipFill>
        <p:spPr bwMode="auto">
          <a:xfrm>
            <a:off x="288097" y="3140047"/>
            <a:ext cx="404097" cy="17966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Morrisons logo and symbol, meaning, history, PNG">
            <a:extLst>
              <a:ext uri="{FF2B5EF4-FFF2-40B4-BE49-F238E27FC236}">
                <a16:creationId xmlns:a16="http://schemas.microsoft.com/office/drawing/2014/main" id="{83638E5F-6936-4797-A713-382ED57A91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8568" y="3354177"/>
            <a:ext cx="463154" cy="26052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The Co-operative brand - Wikipedia">
            <a:extLst>
              <a:ext uri="{FF2B5EF4-FFF2-40B4-BE49-F238E27FC236}">
                <a16:creationId xmlns:a16="http://schemas.microsoft.com/office/drawing/2014/main" id="{22B94850-F8ED-453B-8B90-950D644799A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9558" y="3682512"/>
            <a:ext cx="218357" cy="231126"/>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Waitrose logo and symbol, meaning, history, PNG">
            <a:extLst>
              <a:ext uri="{FF2B5EF4-FFF2-40B4-BE49-F238E27FC236}">
                <a16:creationId xmlns:a16="http://schemas.microsoft.com/office/drawing/2014/main" id="{7554EB84-1576-4233-9097-F980CEBC5990}"/>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26768" b="30277"/>
          <a:stretch/>
        </p:blipFill>
        <p:spPr bwMode="auto">
          <a:xfrm>
            <a:off x="230699" y="3992672"/>
            <a:ext cx="541621" cy="13086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Marks &amp;amp; Spencer - Wikipedia">
            <a:extLst>
              <a:ext uri="{FF2B5EF4-FFF2-40B4-BE49-F238E27FC236}">
                <a16:creationId xmlns:a16="http://schemas.microsoft.com/office/drawing/2014/main" id="{F59D08D2-7E3D-4989-B585-8AE304DB7F2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7484" y="4203858"/>
            <a:ext cx="253483" cy="151445"/>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52449E7F-DFBF-4E80-AD79-96918284E6A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1149" y="4415261"/>
            <a:ext cx="357884" cy="8108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677A7626-A3CB-4D02-97C2-608E8E6777C4}"/>
              </a:ext>
            </a:extLst>
          </p:cNvPr>
          <p:cNvSpPr/>
          <p:nvPr/>
        </p:nvSpPr>
        <p:spPr>
          <a:xfrm>
            <a:off x="1087172" y="2206386"/>
            <a:ext cx="2574151" cy="249769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latin typeface="Montserrat" pitchFamily="2" charset="77"/>
            </a:endParaRPr>
          </a:p>
        </p:txBody>
      </p:sp>
      <p:cxnSp>
        <p:nvCxnSpPr>
          <p:cNvPr id="8" name="Straight Connector 7">
            <a:extLst>
              <a:ext uri="{FF2B5EF4-FFF2-40B4-BE49-F238E27FC236}">
                <a16:creationId xmlns:a16="http://schemas.microsoft.com/office/drawing/2014/main" id="{38656DD9-475C-4C21-B3E8-71D063CFAEED}"/>
              </a:ext>
            </a:extLst>
          </p:cNvPr>
          <p:cNvCxnSpPr/>
          <p:nvPr/>
        </p:nvCxnSpPr>
        <p:spPr>
          <a:xfrm flipV="1">
            <a:off x="1083061" y="2599986"/>
            <a:ext cx="2570579" cy="806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CE095F6-8BE9-4282-92C2-6AC0ABE3713F}"/>
              </a:ext>
            </a:extLst>
          </p:cNvPr>
          <p:cNvSpPr txBox="1"/>
          <p:nvPr/>
        </p:nvSpPr>
        <p:spPr>
          <a:xfrm>
            <a:off x="1164014" y="2457356"/>
            <a:ext cx="284310" cy="200055"/>
          </a:xfrm>
          <a:prstGeom prst="rect">
            <a:avLst/>
          </a:prstGeom>
          <a:noFill/>
        </p:spPr>
        <p:txBody>
          <a:bodyPr wrap="square" lIns="0" rIns="0" rtlCol="0">
            <a:spAutoFit/>
          </a:bodyPr>
          <a:lstStyle/>
          <a:p>
            <a:pPr algn="l"/>
            <a:r>
              <a:rPr lang="en-GB" sz="700">
                <a:latin typeface="Montserrat" pitchFamily="2" charset="77"/>
              </a:rPr>
              <a:t>Total</a:t>
            </a:r>
          </a:p>
        </p:txBody>
      </p:sp>
      <p:sp>
        <p:nvSpPr>
          <p:cNvPr id="20" name="TextBox 19">
            <a:extLst>
              <a:ext uri="{FF2B5EF4-FFF2-40B4-BE49-F238E27FC236}">
                <a16:creationId xmlns:a16="http://schemas.microsoft.com/office/drawing/2014/main" id="{CCC698A5-FCB6-4B88-9B67-AE8C3D5C0C6A}"/>
              </a:ext>
            </a:extLst>
          </p:cNvPr>
          <p:cNvSpPr txBox="1"/>
          <p:nvPr/>
        </p:nvSpPr>
        <p:spPr>
          <a:xfrm>
            <a:off x="1448323" y="2457355"/>
            <a:ext cx="614721" cy="200055"/>
          </a:xfrm>
          <a:prstGeom prst="rect">
            <a:avLst/>
          </a:prstGeom>
          <a:noFill/>
        </p:spPr>
        <p:txBody>
          <a:bodyPr wrap="square" lIns="0" rIns="0" rtlCol="0">
            <a:spAutoFit/>
          </a:bodyPr>
          <a:lstStyle/>
          <a:p>
            <a:pPr algn="l"/>
            <a:r>
              <a:rPr lang="en-GB" sz="700">
                <a:latin typeface="Montserrat" pitchFamily="2" charset="77"/>
              </a:rPr>
              <a:t>Convenience</a:t>
            </a:r>
          </a:p>
        </p:txBody>
      </p:sp>
      <p:sp>
        <p:nvSpPr>
          <p:cNvPr id="21" name="TextBox 20">
            <a:extLst>
              <a:ext uri="{FF2B5EF4-FFF2-40B4-BE49-F238E27FC236}">
                <a16:creationId xmlns:a16="http://schemas.microsoft.com/office/drawing/2014/main" id="{0B28F0F7-AD69-48E1-8AE6-0495438805E9}"/>
              </a:ext>
            </a:extLst>
          </p:cNvPr>
          <p:cNvSpPr txBox="1"/>
          <p:nvPr/>
        </p:nvSpPr>
        <p:spPr>
          <a:xfrm>
            <a:off x="2139885" y="2452321"/>
            <a:ext cx="284310" cy="200055"/>
          </a:xfrm>
          <a:prstGeom prst="rect">
            <a:avLst/>
          </a:prstGeom>
          <a:noFill/>
        </p:spPr>
        <p:txBody>
          <a:bodyPr wrap="square" lIns="0" rIns="0" rtlCol="0">
            <a:spAutoFit/>
          </a:bodyPr>
          <a:lstStyle/>
          <a:p>
            <a:pPr algn="l"/>
            <a:r>
              <a:rPr lang="en-GB" sz="700">
                <a:latin typeface="Montserrat" pitchFamily="2" charset="77"/>
              </a:rPr>
              <a:t>Small</a:t>
            </a:r>
          </a:p>
        </p:txBody>
      </p:sp>
      <p:sp>
        <p:nvSpPr>
          <p:cNvPr id="22" name="TextBox 21">
            <a:extLst>
              <a:ext uri="{FF2B5EF4-FFF2-40B4-BE49-F238E27FC236}">
                <a16:creationId xmlns:a16="http://schemas.microsoft.com/office/drawing/2014/main" id="{5BF0852F-2C67-4CB7-88CE-85EC45C43723}"/>
              </a:ext>
            </a:extLst>
          </p:cNvPr>
          <p:cNvSpPr txBox="1"/>
          <p:nvPr/>
        </p:nvSpPr>
        <p:spPr>
          <a:xfrm>
            <a:off x="2504874" y="2454174"/>
            <a:ext cx="284310" cy="200055"/>
          </a:xfrm>
          <a:prstGeom prst="rect">
            <a:avLst/>
          </a:prstGeom>
          <a:noFill/>
        </p:spPr>
        <p:txBody>
          <a:bodyPr wrap="square" lIns="0" rIns="0" rtlCol="0">
            <a:spAutoFit/>
          </a:bodyPr>
          <a:lstStyle/>
          <a:p>
            <a:pPr algn="l"/>
            <a:r>
              <a:rPr lang="en-GB" sz="700">
                <a:latin typeface="Montserrat" pitchFamily="2" charset="77"/>
              </a:rPr>
              <a:t>Large</a:t>
            </a:r>
          </a:p>
        </p:txBody>
      </p:sp>
      <p:sp>
        <p:nvSpPr>
          <p:cNvPr id="23" name="TextBox 22">
            <a:extLst>
              <a:ext uri="{FF2B5EF4-FFF2-40B4-BE49-F238E27FC236}">
                <a16:creationId xmlns:a16="http://schemas.microsoft.com/office/drawing/2014/main" id="{A7AA7266-058E-4474-B414-18F5049CECAD}"/>
              </a:ext>
            </a:extLst>
          </p:cNvPr>
          <p:cNvSpPr txBox="1"/>
          <p:nvPr/>
        </p:nvSpPr>
        <p:spPr>
          <a:xfrm>
            <a:off x="2885234" y="2452321"/>
            <a:ext cx="284310" cy="200055"/>
          </a:xfrm>
          <a:prstGeom prst="rect">
            <a:avLst/>
          </a:prstGeom>
          <a:noFill/>
        </p:spPr>
        <p:txBody>
          <a:bodyPr wrap="square" lIns="0" rIns="0" rtlCol="0">
            <a:spAutoFit/>
          </a:bodyPr>
          <a:lstStyle/>
          <a:p>
            <a:pPr algn="l"/>
            <a:r>
              <a:rPr lang="en-GB" sz="700">
                <a:latin typeface="Montserrat" pitchFamily="2" charset="77"/>
              </a:rPr>
              <a:t>Super</a:t>
            </a:r>
          </a:p>
        </p:txBody>
      </p:sp>
      <p:sp>
        <p:nvSpPr>
          <p:cNvPr id="24" name="TextBox 23">
            <a:extLst>
              <a:ext uri="{FF2B5EF4-FFF2-40B4-BE49-F238E27FC236}">
                <a16:creationId xmlns:a16="http://schemas.microsoft.com/office/drawing/2014/main" id="{8E2D7E0A-C4CD-42F4-A790-747256CC29CC}"/>
              </a:ext>
            </a:extLst>
          </p:cNvPr>
          <p:cNvSpPr txBox="1"/>
          <p:nvPr/>
        </p:nvSpPr>
        <p:spPr>
          <a:xfrm>
            <a:off x="3361645" y="2452321"/>
            <a:ext cx="284310" cy="200055"/>
          </a:xfrm>
          <a:prstGeom prst="rect">
            <a:avLst/>
          </a:prstGeom>
          <a:noFill/>
        </p:spPr>
        <p:txBody>
          <a:bodyPr wrap="square" lIns="0" rIns="0" rtlCol="0">
            <a:spAutoFit/>
          </a:bodyPr>
          <a:lstStyle/>
          <a:p>
            <a:pPr algn="l"/>
            <a:r>
              <a:rPr lang="en-GB" sz="700">
                <a:latin typeface="Montserrat" pitchFamily="2" charset="77"/>
              </a:rPr>
              <a:t>Mega</a:t>
            </a:r>
          </a:p>
        </p:txBody>
      </p:sp>
      <p:sp>
        <p:nvSpPr>
          <p:cNvPr id="25" name="TextBox 24">
            <a:extLst>
              <a:ext uri="{FF2B5EF4-FFF2-40B4-BE49-F238E27FC236}">
                <a16:creationId xmlns:a16="http://schemas.microsoft.com/office/drawing/2014/main" id="{FC873453-7771-4BD5-9B45-C63575899FB3}"/>
              </a:ext>
            </a:extLst>
          </p:cNvPr>
          <p:cNvSpPr txBox="1"/>
          <p:nvPr/>
        </p:nvSpPr>
        <p:spPr>
          <a:xfrm>
            <a:off x="2085523" y="2343698"/>
            <a:ext cx="773611" cy="200055"/>
          </a:xfrm>
          <a:prstGeom prst="rect">
            <a:avLst/>
          </a:prstGeom>
          <a:noFill/>
        </p:spPr>
        <p:txBody>
          <a:bodyPr wrap="square" lIns="0" rIns="0" rtlCol="0">
            <a:spAutoFit/>
          </a:bodyPr>
          <a:lstStyle/>
          <a:p>
            <a:pPr algn="ctr"/>
            <a:r>
              <a:rPr lang="en-GB" sz="700" b="1">
                <a:latin typeface="Montserrat" pitchFamily="2" charset="77"/>
              </a:rPr>
              <a:t>Store Numbers</a:t>
            </a:r>
          </a:p>
        </p:txBody>
      </p:sp>
      <p:grpSp>
        <p:nvGrpSpPr>
          <p:cNvPr id="12" name="Group 11">
            <a:extLst>
              <a:ext uri="{FF2B5EF4-FFF2-40B4-BE49-F238E27FC236}">
                <a16:creationId xmlns:a16="http://schemas.microsoft.com/office/drawing/2014/main" id="{2267E484-30E6-44D5-9810-9C10ABBC2BB4}"/>
              </a:ext>
            </a:extLst>
          </p:cNvPr>
          <p:cNvGrpSpPr/>
          <p:nvPr/>
        </p:nvGrpSpPr>
        <p:grpSpPr>
          <a:xfrm>
            <a:off x="1705732" y="2067259"/>
            <a:ext cx="1582911" cy="312947"/>
            <a:chOff x="1732742" y="1718311"/>
            <a:chExt cx="1582911" cy="312947"/>
          </a:xfrm>
        </p:grpSpPr>
        <p:sp>
          <p:nvSpPr>
            <p:cNvPr id="10" name="Rectangle 9">
              <a:extLst>
                <a:ext uri="{FF2B5EF4-FFF2-40B4-BE49-F238E27FC236}">
                  <a16:creationId xmlns:a16="http://schemas.microsoft.com/office/drawing/2014/main" id="{1FEBE621-E026-438D-8D17-361DB5BA5D17}"/>
                </a:ext>
              </a:extLst>
            </p:cNvPr>
            <p:cNvSpPr/>
            <p:nvPr/>
          </p:nvSpPr>
          <p:spPr>
            <a:xfrm>
              <a:off x="1732742" y="1718311"/>
              <a:ext cx="1582911" cy="312947"/>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latin typeface="Montserrat" pitchFamily="2" charset="77"/>
              </a:endParaRPr>
            </a:p>
          </p:txBody>
        </p:sp>
        <p:sp>
          <p:nvSpPr>
            <p:cNvPr id="11" name="TextBox 10">
              <a:extLst>
                <a:ext uri="{FF2B5EF4-FFF2-40B4-BE49-F238E27FC236}">
                  <a16:creationId xmlns:a16="http://schemas.microsoft.com/office/drawing/2014/main" id="{C22830AF-3429-49C2-9C37-56CB75FFB9D9}"/>
                </a:ext>
              </a:extLst>
            </p:cNvPr>
            <p:cNvSpPr txBox="1"/>
            <p:nvPr/>
          </p:nvSpPr>
          <p:spPr>
            <a:xfrm>
              <a:off x="1809585" y="1756986"/>
              <a:ext cx="1444598" cy="246221"/>
            </a:xfrm>
            <a:prstGeom prst="rect">
              <a:avLst/>
            </a:prstGeom>
            <a:noFill/>
          </p:spPr>
          <p:txBody>
            <a:bodyPr wrap="square" lIns="0" rIns="0" rtlCol="0">
              <a:spAutoFit/>
            </a:bodyPr>
            <a:lstStyle/>
            <a:p>
              <a:pPr algn="ctr"/>
              <a:r>
                <a:rPr lang="en-GB" sz="1000" b="1">
                  <a:solidFill>
                    <a:schemeClr val="bg1"/>
                  </a:solidFill>
                  <a:latin typeface="Montserrat" pitchFamily="2" charset="77"/>
                </a:rPr>
                <a:t>Store Portfolio</a:t>
              </a:r>
            </a:p>
          </p:txBody>
        </p:sp>
      </p:grpSp>
      <p:pic>
        <p:nvPicPr>
          <p:cNvPr id="1034" name="Picture 10" descr="sainsburys-logo - Future of Heat Conference 2021">
            <a:extLst>
              <a:ext uri="{FF2B5EF4-FFF2-40B4-BE49-F238E27FC236}">
                <a16:creationId xmlns:a16="http://schemas.microsoft.com/office/drawing/2014/main" id="{CF5C4E2B-FE04-456E-93A0-6FE75A28F660}"/>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t="35203" b="32261"/>
          <a:stretch/>
        </p:blipFill>
        <p:spPr bwMode="auto">
          <a:xfrm>
            <a:off x="178971" y="2946140"/>
            <a:ext cx="684398" cy="125253"/>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a:extLst>
              <a:ext uri="{FF2B5EF4-FFF2-40B4-BE49-F238E27FC236}">
                <a16:creationId xmlns:a16="http://schemas.microsoft.com/office/drawing/2014/main" id="{6FDE8B8B-3879-47B5-8E0D-0E759D805B56}"/>
              </a:ext>
            </a:extLst>
          </p:cNvPr>
          <p:cNvGrpSpPr/>
          <p:nvPr/>
        </p:nvGrpSpPr>
        <p:grpSpPr>
          <a:xfrm>
            <a:off x="4500447" y="50864"/>
            <a:ext cx="4129251" cy="2798871"/>
            <a:chOff x="4500447" y="50864"/>
            <a:chExt cx="4129251" cy="2798871"/>
          </a:xfrm>
        </p:grpSpPr>
        <p:grpSp>
          <p:nvGrpSpPr>
            <p:cNvPr id="48" name="Group 47">
              <a:extLst>
                <a:ext uri="{FF2B5EF4-FFF2-40B4-BE49-F238E27FC236}">
                  <a16:creationId xmlns:a16="http://schemas.microsoft.com/office/drawing/2014/main" id="{5D7D9463-C9F0-4F5A-BAAA-BC5955335054}"/>
                </a:ext>
              </a:extLst>
            </p:cNvPr>
            <p:cNvGrpSpPr/>
            <p:nvPr/>
          </p:nvGrpSpPr>
          <p:grpSpPr>
            <a:xfrm>
              <a:off x="6249233" y="50864"/>
              <a:ext cx="1526769" cy="304877"/>
              <a:chOff x="1835018" y="1489278"/>
              <a:chExt cx="1582911" cy="312948"/>
            </a:xfrm>
          </p:grpSpPr>
          <p:sp>
            <p:nvSpPr>
              <p:cNvPr id="49" name="Rectangle 48">
                <a:extLst>
                  <a:ext uri="{FF2B5EF4-FFF2-40B4-BE49-F238E27FC236}">
                    <a16:creationId xmlns:a16="http://schemas.microsoft.com/office/drawing/2014/main" id="{724868E0-9057-4212-90F9-EBCD63863BA6}"/>
                  </a:ext>
                </a:extLst>
              </p:cNvPr>
              <p:cNvSpPr/>
              <p:nvPr/>
            </p:nvSpPr>
            <p:spPr>
              <a:xfrm>
                <a:off x="1835018" y="1489278"/>
                <a:ext cx="1582911" cy="312948"/>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latin typeface="Montserrat" pitchFamily="2" charset="77"/>
                </a:endParaRPr>
              </a:p>
            </p:txBody>
          </p:sp>
          <p:sp>
            <p:nvSpPr>
              <p:cNvPr id="50" name="TextBox 49">
                <a:extLst>
                  <a:ext uri="{FF2B5EF4-FFF2-40B4-BE49-F238E27FC236}">
                    <a16:creationId xmlns:a16="http://schemas.microsoft.com/office/drawing/2014/main" id="{0F01E6EF-884E-44B5-BC84-0C06CB1F7F53}"/>
                  </a:ext>
                </a:extLst>
              </p:cNvPr>
              <p:cNvSpPr txBox="1"/>
              <p:nvPr/>
            </p:nvSpPr>
            <p:spPr>
              <a:xfrm>
                <a:off x="1911862" y="1504293"/>
                <a:ext cx="1444598" cy="246221"/>
              </a:xfrm>
              <a:prstGeom prst="rect">
                <a:avLst/>
              </a:prstGeom>
              <a:noFill/>
            </p:spPr>
            <p:txBody>
              <a:bodyPr wrap="square" lIns="0" rIns="0" rtlCol="0">
                <a:spAutoFit/>
              </a:bodyPr>
              <a:lstStyle/>
              <a:p>
                <a:pPr algn="ctr"/>
                <a:r>
                  <a:rPr lang="en-GB" sz="1000" b="1">
                    <a:solidFill>
                      <a:schemeClr val="bg1"/>
                    </a:solidFill>
                    <a:latin typeface="Montserrat" pitchFamily="2" charset="77"/>
                  </a:rPr>
                  <a:t>Share of Trade</a:t>
                </a:r>
              </a:p>
            </p:txBody>
          </p:sp>
        </p:grpSp>
        <p:grpSp>
          <p:nvGrpSpPr>
            <p:cNvPr id="45" name="Group 44">
              <a:extLst>
                <a:ext uri="{FF2B5EF4-FFF2-40B4-BE49-F238E27FC236}">
                  <a16:creationId xmlns:a16="http://schemas.microsoft.com/office/drawing/2014/main" id="{BA89D904-C679-4FF9-A8FE-92844495E84B}"/>
                </a:ext>
              </a:extLst>
            </p:cNvPr>
            <p:cNvGrpSpPr/>
            <p:nvPr/>
          </p:nvGrpSpPr>
          <p:grpSpPr>
            <a:xfrm>
              <a:off x="4500447" y="301849"/>
              <a:ext cx="4129251" cy="2547886"/>
              <a:chOff x="4900345" y="268941"/>
              <a:chExt cx="4129251" cy="2547886"/>
            </a:xfrm>
          </p:grpSpPr>
          <p:sp>
            <p:nvSpPr>
              <p:cNvPr id="14" name="Rectangle 13">
                <a:extLst>
                  <a:ext uri="{FF2B5EF4-FFF2-40B4-BE49-F238E27FC236}">
                    <a16:creationId xmlns:a16="http://schemas.microsoft.com/office/drawing/2014/main" id="{B86FC3CA-C57B-4964-9C53-342A8DDB8431}"/>
                  </a:ext>
                </a:extLst>
              </p:cNvPr>
              <p:cNvSpPr/>
              <p:nvPr/>
            </p:nvSpPr>
            <p:spPr>
              <a:xfrm>
                <a:off x="4949405" y="300074"/>
                <a:ext cx="868294" cy="249769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latin typeface="Montserrat" pitchFamily="2" charset="77"/>
                </a:endParaRPr>
              </a:p>
            </p:txBody>
          </p:sp>
          <p:cxnSp>
            <p:nvCxnSpPr>
              <p:cNvPr id="18" name="Straight Connector 17">
                <a:extLst>
                  <a:ext uri="{FF2B5EF4-FFF2-40B4-BE49-F238E27FC236}">
                    <a16:creationId xmlns:a16="http://schemas.microsoft.com/office/drawing/2014/main" id="{17BF9FFB-0F50-43E4-BA11-0FEBD10BFB96}"/>
                  </a:ext>
                </a:extLst>
              </p:cNvPr>
              <p:cNvCxnSpPr/>
              <p:nvPr/>
            </p:nvCxnSpPr>
            <p:spPr>
              <a:xfrm>
                <a:off x="4960035" y="591672"/>
                <a:ext cx="86829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BA31C262-66CB-45AE-A2EC-34CCD01799FA}"/>
                  </a:ext>
                </a:extLst>
              </p:cNvPr>
              <p:cNvSpPr txBox="1"/>
              <p:nvPr/>
            </p:nvSpPr>
            <p:spPr>
              <a:xfrm>
                <a:off x="4900345" y="273433"/>
                <a:ext cx="917354" cy="507831"/>
              </a:xfrm>
              <a:prstGeom prst="rect">
                <a:avLst/>
              </a:prstGeom>
              <a:noFill/>
            </p:spPr>
            <p:txBody>
              <a:bodyPr wrap="square" lIns="0" rIns="0" rtlCol="0">
                <a:spAutoFit/>
              </a:bodyPr>
              <a:lstStyle/>
              <a:p>
                <a:pPr algn="ctr"/>
                <a:r>
                  <a:rPr lang="en-GB" sz="900" b="1" dirty="0">
                    <a:solidFill>
                      <a:schemeClr val="tx1"/>
                    </a:solidFill>
                    <a:latin typeface="Montserrat" pitchFamily="2" charset="77"/>
                  </a:rPr>
                  <a:t>52 we data to 06.11.21</a:t>
                </a:r>
                <a:r>
                  <a:rPr lang="en-GB" sz="900" b="1" dirty="0">
                    <a:latin typeface="Montserrat" pitchFamily="2" charset="77"/>
                  </a:rPr>
                  <a:t> </a:t>
                </a:r>
              </a:p>
              <a:p>
                <a:pPr algn="ctr"/>
                <a:endParaRPr lang="en-GB" sz="900" b="1" dirty="0">
                  <a:latin typeface="Montserrat" pitchFamily="2" charset="77"/>
                </a:endParaRPr>
              </a:p>
            </p:txBody>
          </p:sp>
          <p:pic>
            <p:nvPicPr>
              <p:cNvPr id="34" name="Picture 2" descr="Tesco logo | Logok">
                <a:extLst>
                  <a:ext uri="{FF2B5EF4-FFF2-40B4-BE49-F238E27FC236}">
                    <a16:creationId xmlns:a16="http://schemas.microsoft.com/office/drawing/2014/main" id="{4F5290EB-516B-441E-B80C-781EE1C8C1B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584" t="39056" r="23529" b="39135"/>
              <a:stretch/>
            </p:blipFill>
            <p:spPr bwMode="auto">
              <a:xfrm>
                <a:off x="5188200" y="612858"/>
                <a:ext cx="341644" cy="102893"/>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ASDA logo and symbol, meaning, history, PNG">
                <a:extLst>
                  <a:ext uri="{FF2B5EF4-FFF2-40B4-BE49-F238E27FC236}">
                    <a16:creationId xmlns:a16="http://schemas.microsoft.com/office/drawing/2014/main" id="{B4D6AFDA-6C30-4EDD-8400-EB1206EC30A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237" t="27339" r="16337" b="27693"/>
              <a:stretch/>
            </p:blipFill>
            <p:spPr bwMode="auto">
              <a:xfrm>
                <a:off x="5227988" y="1054161"/>
                <a:ext cx="315964" cy="14048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8" descr="Morrisons logo and symbol, meaning, history, PNG">
                <a:extLst>
                  <a:ext uri="{FF2B5EF4-FFF2-40B4-BE49-F238E27FC236}">
                    <a16:creationId xmlns:a16="http://schemas.microsoft.com/office/drawing/2014/main" id="{AC37A069-668B-43FE-BA00-402AA62678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1464" y="1463898"/>
                <a:ext cx="345433" cy="194306"/>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2" descr="The Co-operative brand - Wikipedia">
                <a:extLst>
                  <a:ext uri="{FF2B5EF4-FFF2-40B4-BE49-F238E27FC236}">
                    <a16:creationId xmlns:a16="http://schemas.microsoft.com/office/drawing/2014/main" id="{2AC58B30-8ABD-40ED-8606-CB1C771A2BB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09818" y="1879072"/>
                <a:ext cx="168726" cy="178593"/>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4" descr="Waitrose logo and symbol, meaning, history, PNG">
                <a:extLst>
                  <a:ext uri="{FF2B5EF4-FFF2-40B4-BE49-F238E27FC236}">
                    <a16:creationId xmlns:a16="http://schemas.microsoft.com/office/drawing/2014/main" id="{0248EDCE-930E-490E-8DAA-A3D6566442CF}"/>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26768" b="30277"/>
              <a:stretch/>
            </p:blipFill>
            <p:spPr bwMode="auto">
              <a:xfrm>
                <a:off x="5116658" y="2073333"/>
                <a:ext cx="514003" cy="124193"/>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6" descr="Marks &amp;amp; Spencer - Wikipedia">
                <a:extLst>
                  <a:ext uri="{FF2B5EF4-FFF2-40B4-BE49-F238E27FC236}">
                    <a16:creationId xmlns:a16="http://schemas.microsoft.com/office/drawing/2014/main" id="{F7CF3C1C-F2F1-4664-978B-72AF5349C6A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27988" y="2227117"/>
                <a:ext cx="262068" cy="156574"/>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18">
                <a:extLst>
                  <a:ext uri="{FF2B5EF4-FFF2-40B4-BE49-F238E27FC236}">
                    <a16:creationId xmlns:a16="http://schemas.microsoft.com/office/drawing/2014/main" id="{8E5EDE34-2737-4ED9-AD55-50014B13841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60775" y="2408426"/>
                <a:ext cx="425768" cy="9646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Ocado: Online Groceries, Supermarket Savings, M&amp;amp;S and more">
                <a:extLst>
                  <a:ext uri="{FF2B5EF4-FFF2-40B4-BE49-F238E27FC236}">
                    <a16:creationId xmlns:a16="http://schemas.microsoft.com/office/drawing/2014/main" id="{EE8D80EA-6015-40B7-BA08-85742F0810B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25609" y="2661025"/>
                <a:ext cx="537144" cy="11414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a:extLst>
                  <a:ext uri="{FF2B5EF4-FFF2-40B4-BE49-F238E27FC236}">
                    <a16:creationId xmlns:a16="http://schemas.microsoft.com/office/drawing/2014/main" id="{514A57F4-EFF4-4CEE-9E2C-281453F1D6D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13257" y="1704160"/>
                <a:ext cx="150689" cy="150689"/>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8" descr="Aldi logo and symbol, meaning, history, PNG">
                <a:extLst>
                  <a:ext uri="{FF2B5EF4-FFF2-40B4-BE49-F238E27FC236}">
                    <a16:creationId xmlns:a16="http://schemas.microsoft.com/office/drawing/2014/main" id="{0B7484E7-48C2-4122-9B97-576A8F9FD436}"/>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28067" t="2987" r="27899" b="3010"/>
              <a:stretch/>
            </p:blipFill>
            <p:spPr bwMode="auto">
              <a:xfrm>
                <a:off x="5316540" y="1245602"/>
                <a:ext cx="127301" cy="152864"/>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10" descr="sainsburys-logo - Future of Heat Conference 2021">
                <a:extLst>
                  <a:ext uri="{FF2B5EF4-FFF2-40B4-BE49-F238E27FC236}">
                    <a16:creationId xmlns:a16="http://schemas.microsoft.com/office/drawing/2014/main" id="{F6F9CFB7-14D0-4E56-9D7E-2D24876A97F3}"/>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t="35203" b="32261"/>
              <a:stretch/>
            </p:blipFill>
            <p:spPr bwMode="auto">
              <a:xfrm>
                <a:off x="5086854" y="843368"/>
                <a:ext cx="601944" cy="110162"/>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a:extLst>
                  <a:ext uri="{FF2B5EF4-FFF2-40B4-BE49-F238E27FC236}">
                    <a16:creationId xmlns:a16="http://schemas.microsoft.com/office/drawing/2014/main" id="{4BE1D56F-6270-477C-A2A0-944AD23356B7}"/>
                  </a:ext>
                </a:extLst>
              </p:cNvPr>
              <p:cNvSpPr/>
              <p:nvPr/>
            </p:nvSpPr>
            <p:spPr>
              <a:xfrm>
                <a:off x="6047330" y="309103"/>
                <a:ext cx="917354" cy="249769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latin typeface="Montserrat" pitchFamily="2" charset="77"/>
                </a:endParaRPr>
              </a:p>
            </p:txBody>
          </p:sp>
          <p:sp>
            <p:nvSpPr>
              <p:cNvPr id="52" name="Rectangle 51">
                <a:extLst>
                  <a:ext uri="{FF2B5EF4-FFF2-40B4-BE49-F238E27FC236}">
                    <a16:creationId xmlns:a16="http://schemas.microsoft.com/office/drawing/2014/main" id="{3EC3801D-3750-4597-9D37-BD9EEDB14084}"/>
                  </a:ext>
                </a:extLst>
              </p:cNvPr>
              <p:cNvSpPr/>
              <p:nvPr/>
            </p:nvSpPr>
            <p:spPr>
              <a:xfrm>
                <a:off x="7075779" y="319134"/>
                <a:ext cx="917354" cy="249769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latin typeface="Montserrat" pitchFamily="2" charset="77"/>
                </a:endParaRPr>
              </a:p>
            </p:txBody>
          </p:sp>
          <p:sp>
            <p:nvSpPr>
              <p:cNvPr id="53" name="Rectangle 52">
                <a:extLst>
                  <a:ext uri="{FF2B5EF4-FFF2-40B4-BE49-F238E27FC236}">
                    <a16:creationId xmlns:a16="http://schemas.microsoft.com/office/drawing/2014/main" id="{16F8FF2C-D73E-4B91-905B-03470023C480}"/>
                  </a:ext>
                </a:extLst>
              </p:cNvPr>
              <p:cNvSpPr/>
              <p:nvPr/>
            </p:nvSpPr>
            <p:spPr>
              <a:xfrm>
                <a:off x="8112242" y="319134"/>
                <a:ext cx="917354" cy="249769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latin typeface="Montserrat" pitchFamily="2" charset="77"/>
                </a:endParaRPr>
              </a:p>
            </p:txBody>
          </p:sp>
          <p:cxnSp>
            <p:nvCxnSpPr>
              <p:cNvPr id="31" name="Straight Connector 30">
                <a:extLst>
                  <a:ext uri="{FF2B5EF4-FFF2-40B4-BE49-F238E27FC236}">
                    <a16:creationId xmlns:a16="http://schemas.microsoft.com/office/drawing/2014/main" id="{A22472DB-0087-4AB4-932C-36C477B2D3DB}"/>
                  </a:ext>
                </a:extLst>
              </p:cNvPr>
              <p:cNvCxnSpPr/>
              <p:nvPr/>
            </p:nvCxnSpPr>
            <p:spPr>
              <a:xfrm>
                <a:off x="6047330" y="591672"/>
                <a:ext cx="91735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B9E2A633-304E-45F2-A3F5-2049CF07E5E8}"/>
                  </a:ext>
                </a:extLst>
              </p:cNvPr>
              <p:cNvCxnSpPr/>
              <p:nvPr/>
            </p:nvCxnSpPr>
            <p:spPr>
              <a:xfrm>
                <a:off x="7060338" y="590392"/>
                <a:ext cx="91735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3CBE9AA7-D785-4F80-8679-F0165A470CA3}"/>
                  </a:ext>
                </a:extLst>
              </p:cNvPr>
              <p:cNvCxnSpPr/>
              <p:nvPr/>
            </p:nvCxnSpPr>
            <p:spPr>
              <a:xfrm>
                <a:off x="8104082" y="589112"/>
                <a:ext cx="91735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007793B8-C6F1-4962-AABD-436609B84983}"/>
                  </a:ext>
                </a:extLst>
              </p:cNvPr>
              <p:cNvSpPr txBox="1"/>
              <p:nvPr/>
            </p:nvSpPr>
            <p:spPr>
              <a:xfrm>
                <a:off x="5970490" y="445674"/>
                <a:ext cx="422626" cy="200055"/>
              </a:xfrm>
              <a:prstGeom prst="rect">
                <a:avLst/>
              </a:prstGeom>
              <a:noFill/>
            </p:spPr>
            <p:txBody>
              <a:bodyPr wrap="square" lIns="0" rIns="0" rtlCol="0">
                <a:spAutoFit/>
              </a:bodyPr>
              <a:lstStyle/>
              <a:p>
                <a:pPr algn="ctr"/>
                <a:r>
                  <a:rPr lang="en-GB" sz="700">
                    <a:latin typeface="Montserrat" pitchFamily="2" charset="77"/>
                  </a:rPr>
                  <a:t>2020</a:t>
                </a:r>
              </a:p>
            </p:txBody>
          </p:sp>
          <p:sp>
            <p:nvSpPr>
              <p:cNvPr id="59" name="TextBox 58">
                <a:extLst>
                  <a:ext uri="{FF2B5EF4-FFF2-40B4-BE49-F238E27FC236}">
                    <a16:creationId xmlns:a16="http://schemas.microsoft.com/office/drawing/2014/main" id="{1440B617-0F10-4154-A65E-B28DD238F269}"/>
                  </a:ext>
                </a:extLst>
              </p:cNvPr>
              <p:cNvSpPr txBox="1"/>
              <p:nvPr/>
            </p:nvSpPr>
            <p:spPr>
              <a:xfrm>
                <a:off x="6268886" y="444394"/>
                <a:ext cx="422626" cy="200055"/>
              </a:xfrm>
              <a:prstGeom prst="rect">
                <a:avLst/>
              </a:prstGeom>
              <a:noFill/>
            </p:spPr>
            <p:txBody>
              <a:bodyPr wrap="square" lIns="0" rIns="0" rtlCol="0">
                <a:spAutoFit/>
              </a:bodyPr>
              <a:lstStyle/>
              <a:p>
                <a:pPr algn="ctr"/>
                <a:r>
                  <a:rPr lang="en-GB" sz="700">
                    <a:latin typeface="Montserrat" pitchFamily="2" charset="77"/>
                  </a:rPr>
                  <a:t>2021</a:t>
                </a:r>
              </a:p>
            </p:txBody>
          </p:sp>
          <p:sp>
            <p:nvSpPr>
              <p:cNvPr id="60" name="TextBox 59">
                <a:extLst>
                  <a:ext uri="{FF2B5EF4-FFF2-40B4-BE49-F238E27FC236}">
                    <a16:creationId xmlns:a16="http://schemas.microsoft.com/office/drawing/2014/main" id="{E97E2BEA-E030-434F-A140-36A3A7B72500}"/>
                  </a:ext>
                </a:extLst>
              </p:cNvPr>
              <p:cNvSpPr txBox="1"/>
              <p:nvPr/>
            </p:nvSpPr>
            <p:spPr>
              <a:xfrm>
                <a:off x="6630863" y="280232"/>
                <a:ext cx="327414" cy="369332"/>
              </a:xfrm>
              <a:prstGeom prst="rect">
                <a:avLst/>
              </a:prstGeom>
              <a:noFill/>
            </p:spPr>
            <p:txBody>
              <a:bodyPr wrap="square" lIns="0" rIns="0" rtlCol="0">
                <a:spAutoFit/>
              </a:bodyPr>
              <a:lstStyle/>
              <a:p>
                <a:pPr algn="ctr"/>
                <a:r>
                  <a:rPr lang="en-GB" sz="600">
                    <a:latin typeface="Montserrat" pitchFamily="2" charset="77"/>
                  </a:rPr>
                  <a:t>Value  Change %</a:t>
                </a:r>
              </a:p>
            </p:txBody>
          </p:sp>
          <p:sp>
            <p:nvSpPr>
              <p:cNvPr id="61" name="TextBox 60">
                <a:extLst>
                  <a:ext uri="{FF2B5EF4-FFF2-40B4-BE49-F238E27FC236}">
                    <a16:creationId xmlns:a16="http://schemas.microsoft.com/office/drawing/2014/main" id="{4C1974DC-265A-41A9-996D-7B0762747479}"/>
                  </a:ext>
                </a:extLst>
              </p:cNvPr>
              <p:cNvSpPr txBox="1"/>
              <p:nvPr/>
            </p:nvSpPr>
            <p:spPr>
              <a:xfrm>
                <a:off x="5980079" y="268941"/>
                <a:ext cx="728868" cy="276999"/>
              </a:xfrm>
              <a:prstGeom prst="rect">
                <a:avLst/>
              </a:prstGeom>
              <a:noFill/>
            </p:spPr>
            <p:txBody>
              <a:bodyPr wrap="square" lIns="0" rIns="0" rtlCol="0">
                <a:spAutoFit/>
              </a:bodyPr>
              <a:lstStyle/>
              <a:p>
                <a:pPr algn="ctr"/>
                <a:r>
                  <a:rPr lang="en-GB" sz="600" b="1">
                    <a:latin typeface="Montserrat" pitchFamily="2" charset="77"/>
                  </a:rPr>
                  <a:t>Share of Total Grocers</a:t>
                </a:r>
              </a:p>
            </p:txBody>
          </p:sp>
          <p:sp>
            <p:nvSpPr>
              <p:cNvPr id="62" name="TextBox 61">
                <a:extLst>
                  <a:ext uri="{FF2B5EF4-FFF2-40B4-BE49-F238E27FC236}">
                    <a16:creationId xmlns:a16="http://schemas.microsoft.com/office/drawing/2014/main" id="{CB359C38-822B-44B3-B090-1D4E0CC3E841}"/>
                  </a:ext>
                </a:extLst>
              </p:cNvPr>
              <p:cNvSpPr txBox="1"/>
              <p:nvPr/>
            </p:nvSpPr>
            <p:spPr>
              <a:xfrm>
                <a:off x="7029979" y="442688"/>
                <a:ext cx="327414" cy="200055"/>
              </a:xfrm>
              <a:prstGeom prst="rect">
                <a:avLst/>
              </a:prstGeom>
              <a:noFill/>
            </p:spPr>
            <p:txBody>
              <a:bodyPr wrap="square" lIns="0" rIns="0" rtlCol="0">
                <a:spAutoFit/>
              </a:bodyPr>
              <a:lstStyle/>
              <a:p>
                <a:pPr algn="ctr"/>
                <a:r>
                  <a:rPr lang="en-GB" sz="700">
                    <a:latin typeface="Montserrat" pitchFamily="2" charset="77"/>
                  </a:rPr>
                  <a:t>2020</a:t>
                </a:r>
              </a:p>
            </p:txBody>
          </p:sp>
          <p:sp>
            <p:nvSpPr>
              <p:cNvPr id="63" name="TextBox 62">
                <a:extLst>
                  <a:ext uri="{FF2B5EF4-FFF2-40B4-BE49-F238E27FC236}">
                    <a16:creationId xmlns:a16="http://schemas.microsoft.com/office/drawing/2014/main" id="{CA98C0C5-246C-4082-B93C-20166E56275C}"/>
                  </a:ext>
                </a:extLst>
              </p:cNvPr>
              <p:cNvSpPr txBox="1"/>
              <p:nvPr/>
            </p:nvSpPr>
            <p:spPr>
              <a:xfrm>
                <a:off x="7326655" y="442688"/>
                <a:ext cx="327414" cy="200055"/>
              </a:xfrm>
              <a:prstGeom prst="rect">
                <a:avLst/>
              </a:prstGeom>
              <a:noFill/>
            </p:spPr>
            <p:txBody>
              <a:bodyPr wrap="square" lIns="0" rIns="0" rtlCol="0">
                <a:spAutoFit/>
              </a:bodyPr>
              <a:lstStyle/>
              <a:p>
                <a:pPr algn="ctr"/>
                <a:r>
                  <a:rPr lang="en-GB" sz="700">
                    <a:latin typeface="Montserrat" pitchFamily="2" charset="77"/>
                  </a:rPr>
                  <a:t>2021</a:t>
                </a:r>
              </a:p>
            </p:txBody>
          </p:sp>
          <p:sp>
            <p:nvSpPr>
              <p:cNvPr id="64" name="TextBox 63">
                <a:extLst>
                  <a:ext uri="{FF2B5EF4-FFF2-40B4-BE49-F238E27FC236}">
                    <a16:creationId xmlns:a16="http://schemas.microsoft.com/office/drawing/2014/main" id="{DBFED242-DC15-417C-B1C8-8A7DEDCAA870}"/>
                  </a:ext>
                </a:extLst>
              </p:cNvPr>
              <p:cNvSpPr txBox="1"/>
              <p:nvPr/>
            </p:nvSpPr>
            <p:spPr>
              <a:xfrm>
                <a:off x="7662142" y="365238"/>
                <a:ext cx="323343" cy="276999"/>
              </a:xfrm>
              <a:prstGeom prst="rect">
                <a:avLst/>
              </a:prstGeom>
              <a:noFill/>
            </p:spPr>
            <p:txBody>
              <a:bodyPr wrap="square" lIns="0" rIns="0" rtlCol="0">
                <a:spAutoFit/>
              </a:bodyPr>
              <a:lstStyle/>
              <a:p>
                <a:pPr algn="ctr"/>
                <a:r>
                  <a:rPr lang="en-GB" sz="600">
                    <a:latin typeface="Montserrat" pitchFamily="2" charset="77"/>
                  </a:rPr>
                  <a:t>% Change</a:t>
                </a:r>
              </a:p>
            </p:txBody>
          </p:sp>
          <p:sp>
            <p:nvSpPr>
              <p:cNvPr id="65" name="TextBox 64">
                <a:extLst>
                  <a:ext uri="{FF2B5EF4-FFF2-40B4-BE49-F238E27FC236}">
                    <a16:creationId xmlns:a16="http://schemas.microsoft.com/office/drawing/2014/main" id="{00052E03-04CD-47E4-8CE1-6B8C9D9AE5C8}"/>
                  </a:ext>
                </a:extLst>
              </p:cNvPr>
              <p:cNvSpPr txBox="1"/>
              <p:nvPr/>
            </p:nvSpPr>
            <p:spPr>
              <a:xfrm>
                <a:off x="7174270" y="315530"/>
                <a:ext cx="583654" cy="184666"/>
              </a:xfrm>
              <a:prstGeom prst="rect">
                <a:avLst/>
              </a:prstGeom>
              <a:noFill/>
            </p:spPr>
            <p:txBody>
              <a:bodyPr wrap="square" lIns="0" rIns="0" rtlCol="0">
                <a:spAutoFit/>
              </a:bodyPr>
              <a:lstStyle/>
              <a:p>
                <a:pPr algn="ctr"/>
                <a:r>
                  <a:rPr lang="en-GB" sz="600" b="1">
                    <a:latin typeface="Montserrat" pitchFamily="2" charset="77"/>
                  </a:rPr>
                  <a:t>Penetration</a:t>
                </a:r>
              </a:p>
            </p:txBody>
          </p:sp>
          <p:sp>
            <p:nvSpPr>
              <p:cNvPr id="66" name="TextBox 65">
                <a:extLst>
                  <a:ext uri="{FF2B5EF4-FFF2-40B4-BE49-F238E27FC236}">
                    <a16:creationId xmlns:a16="http://schemas.microsoft.com/office/drawing/2014/main" id="{EEE50EF3-E7D9-4E8B-8E22-E4E64A69A4B6}"/>
                  </a:ext>
                </a:extLst>
              </p:cNvPr>
              <p:cNvSpPr txBox="1"/>
              <p:nvPr/>
            </p:nvSpPr>
            <p:spPr>
              <a:xfrm>
                <a:off x="8080096" y="442688"/>
                <a:ext cx="323343" cy="200055"/>
              </a:xfrm>
              <a:prstGeom prst="rect">
                <a:avLst/>
              </a:prstGeom>
              <a:noFill/>
            </p:spPr>
            <p:txBody>
              <a:bodyPr wrap="square" lIns="0" rIns="0" rtlCol="0">
                <a:spAutoFit/>
              </a:bodyPr>
              <a:lstStyle/>
              <a:p>
                <a:pPr algn="ctr"/>
                <a:r>
                  <a:rPr lang="en-GB" sz="700">
                    <a:latin typeface="Montserrat" pitchFamily="2" charset="77"/>
                  </a:rPr>
                  <a:t>2020</a:t>
                </a:r>
              </a:p>
            </p:txBody>
          </p:sp>
          <p:sp>
            <p:nvSpPr>
              <p:cNvPr id="67" name="TextBox 66">
                <a:extLst>
                  <a:ext uri="{FF2B5EF4-FFF2-40B4-BE49-F238E27FC236}">
                    <a16:creationId xmlns:a16="http://schemas.microsoft.com/office/drawing/2014/main" id="{CBA99F03-158B-435D-AF1F-4B09F008530F}"/>
                  </a:ext>
                </a:extLst>
              </p:cNvPr>
              <p:cNvSpPr txBox="1"/>
              <p:nvPr/>
            </p:nvSpPr>
            <p:spPr>
              <a:xfrm>
                <a:off x="8391079" y="449509"/>
                <a:ext cx="323343" cy="200055"/>
              </a:xfrm>
              <a:prstGeom prst="rect">
                <a:avLst/>
              </a:prstGeom>
              <a:noFill/>
            </p:spPr>
            <p:txBody>
              <a:bodyPr wrap="square" lIns="0" rIns="0" rtlCol="0">
                <a:spAutoFit/>
              </a:bodyPr>
              <a:lstStyle/>
              <a:p>
                <a:pPr algn="ctr"/>
                <a:r>
                  <a:rPr lang="en-GB" sz="700">
                    <a:latin typeface="Montserrat" pitchFamily="2" charset="77"/>
                  </a:rPr>
                  <a:t>2021</a:t>
                </a:r>
              </a:p>
            </p:txBody>
          </p:sp>
          <p:sp>
            <p:nvSpPr>
              <p:cNvPr id="68" name="TextBox 67">
                <a:extLst>
                  <a:ext uri="{FF2B5EF4-FFF2-40B4-BE49-F238E27FC236}">
                    <a16:creationId xmlns:a16="http://schemas.microsoft.com/office/drawing/2014/main" id="{D782A6D0-9C0C-4DF1-AC6D-CD799BD5A6C9}"/>
                  </a:ext>
                </a:extLst>
              </p:cNvPr>
              <p:cNvSpPr txBox="1"/>
              <p:nvPr/>
            </p:nvSpPr>
            <p:spPr>
              <a:xfrm>
                <a:off x="8705328" y="364785"/>
                <a:ext cx="323343" cy="276999"/>
              </a:xfrm>
              <a:prstGeom prst="rect">
                <a:avLst/>
              </a:prstGeom>
              <a:noFill/>
            </p:spPr>
            <p:txBody>
              <a:bodyPr wrap="square" lIns="0" rIns="0" rtlCol="0">
                <a:spAutoFit/>
              </a:bodyPr>
              <a:lstStyle/>
              <a:p>
                <a:pPr algn="ctr"/>
                <a:r>
                  <a:rPr lang="en-GB" sz="600">
                    <a:latin typeface="Montserrat" pitchFamily="2" charset="77"/>
                  </a:rPr>
                  <a:t>% Change</a:t>
                </a:r>
              </a:p>
            </p:txBody>
          </p:sp>
          <p:sp>
            <p:nvSpPr>
              <p:cNvPr id="69" name="TextBox 68">
                <a:extLst>
                  <a:ext uri="{FF2B5EF4-FFF2-40B4-BE49-F238E27FC236}">
                    <a16:creationId xmlns:a16="http://schemas.microsoft.com/office/drawing/2014/main" id="{C0C46863-5DD8-4588-83B1-7C81130330D4}"/>
                  </a:ext>
                </a:extLst>
              </p:cNvPr>
              <p:cNvSpPr txBox="1"/>
              <p:nvPr/>
            </p:nvSpPr>
            <p:spPr>
              <a:xfrm>
                <a:off x="7977838" y="292473"/>
                <a:ext cx="999228" cy="184666"/>
              </a:xfrm>
              <a:prstGeom prst="rect">
                <a:avLst/>
              </a:prstGeom>
              <a:noFill/>
            </p:spPr>
            <p:txBody>
              <a:bodyPr wrap="square" lIns="0" rIns="0" rtlCol="0">
                <a:spAutoFit/>
              </a:bodyPr>
              <a:lstStyle/>
              <a:p>
                <a:pPr algn="ctr"/>
                <a:r>
                  <a:rPr lang="en-GB" sz="600" b="1">
                    <a:latin typeface="Montserrat" pitchFamily="2" charset="77"/>
                  </a:rPr>
                  <a:t>£ Spend per Visit</a:t>
                </a:r>
              </a:p>
            </p:txBody>
          </p:sp>
        </p:grpSp>
      </p:grpSp>
      <p:graphicFrame>
        <p:nvGraphicFramePr>
          <p:cNvPr id="44" name="Table 43">
            <a:extLst>
              <a:ext uri="{FF2B5EF4-FFF2-40B4-BE49-F238E27FC236}">
                <a16:creationId xmlns:a16="http://schemas.microsoft.com/office/drawing/2014/main" id="{5BE20A5D-4F98-496B-A48C-B1895C3BDA34}"/>
              </a:ext>
            </a:extLst>
          </p:cNvPr>
          <p:cNvGraphicFramePr>
            <a:graphicFrameLocks noGrp="1"/>
          </p:cNvGraphicFramePr>
          <p:nvPr>
            <p:extLst>
              <p:ext uri="{D42A27DB-BD31-4B8C-83A1-F6EECF244321}">
                <p14:modId xmlns:p14="http://schemas.microsoft.com/office/powerpoint/2010/main" val="1445342317"/>
              </p:ext>
            </p:extLst>
          </p:nvPr>
        </p:nvGraphicFramePr>
        <p:xfrm>
          <a:off x="5534134" y="539251"/>
          <a:ext cx="3095064" cy="2279891"/>
        </p:xfrm>
        <a:graphic>
          <a:graphicData uri="http://schemas.openxmlformats.org/drawingml/2006/table">
            <a:tbl>
              <a:tblPr/>
              <a:tblGrid>
                <a:gridCol w="343896">
                  <a:extLst>
                    <a:ext uri="{9D8B030D-6E8A-4147-A177-3AD203B41FA5}">
                      <a16:colId xmlns:a16="http://schemas.microsoft.com/office/drawing/2014/main" val="633289299"/>
                    </a:ext>
                  </a:extLst>
                </a:gridCol>
                <a:gridCol w="343896">
                  <a:extLst>
                    <a:ext uri="{9D8B030D-6E8A-4147-A177-3AD203B41FA5}">
                      <a16:colId xmlns:a16="http://schemas.microsoft.com/office/drawing/2014/main" val="3956912889"/>
                    </a:ext>
                  </a:extLst>
                </a:gridCol>
                <a:gridCol w="343896">
                  <a:extLst>
                    <a:ext uri="{9D8B030D-6E8A-4147-A177-3AD203B41FA5}">
                      <a16:colId xmlns:a16="http://schemas.microsoft.com/office/drawing/2014/main" val="2538416643"/>
                    </a:ext>
                  </a:extLst>
                </a:gridCol>
                <a:gridCol w="343896">
                  <a:extLst>
                    <a:ext uri="{9D8B030D-6E8A-4147-A177-3AD203B41FA5}">
                      <a16:colId xmlns:a16="http://schemas.microsoft.com/office/drawing/2014/main" val="2140841909"/>
                    </a:ext>
                  </a:extLst>
                </a:gridCol>
                <a:gridCol w="343896">
                  <a:extLst>
                    <a:ext uri="{9D8B030D-6E8A-4147-A177-3AD203B41FA5}">
                      <a16:colId xmlns:a16="http://schemas.microsoft.com/office/drawing/2014/main" val="3980989101"/>
                    </a:ext>
                  </a:extLst>
                </a:gridCol>
                <a:gridCol w="343896">
                  <a:extLst>
                    <a:ext uri="{9D8B030D-6E8A-4147-A177-3AD203B41FA5}">
                      <a16:colId xmlns:a16="http://schemas.microsoft.com/office/drawing/2014/main" val="1493795809"/>
                    </a:ext>
                  </a:extLst>
                </a:gridCol>
                <a:gridCol w="343896">
                  <a:extLst>
                    <a:ext uri="{9D8B030D-6E8A-4147-A177-3AD203B41FA5}">
                      <a16:colId xmlns:a16="http://schemas.microsoft.com/office/drawing/2014/main" val="3977916455"/>
                    </a:ext>
                  </a:extLst>
                </a:gridCol>
                <a:gridCol w="343896">
                  <a:extLst>
                    <a:ext uri="{9D8B030D-6E8A-4147-A177-3AD203B41FA5}">
                      <a16:colId xmlns:a16="http://schemas.microsoft.com/office/drawing/2014/main" val="2915630715"/>
                    </a:ext>
                  </a:extLst>
                </a:gridCol>
                <a:gridCol w="343896">
                  <a:extLst>
                    <a:ext uri="{9D8B030D-6E8A-4147-A177-3AD203B41FA5}">
                      <a16:colId xmlns:a16="http://schemas.microsoft.com/office/drawing/2014/main" val="95928333"/>
                    </a:ext>
                  </a:extLst>
                </a:gridCol>
              </a:tblGrid>
              <a:tr h="214103">
                <a:tc>
                  <a:txBody>
                    <a:bodyPr/>
                    <a:lstStyle/>
                    <a:p>
                      <a:pPr algn="r" fontAlgn="b"/>
                      <a:r>
                        <a:rPr lang="en-GB" sz="600" b="0" i="0" u="none" strike="noStrike" dirty="0">
                          <a:solidFill>
                            <a:srgbClr val="000000"/>
                          </a:solidFill>
                          <a:effectLst/>
                          <a:latin typeface="Montserrat" panose="00000500000000000000" pitchFamily="2" charset="0"/>
                        </a:rPr>
                        <a:t>27.1%</a:t>
                      </a:r>
                    </a:p>
                  </a:txBody>
                  <a:tcPr marL="0" marR="0" marT="0" marB="0" anchor="b">
                    <a:lnL>
                      <a:noFill/>
                    </a:lnL>
                    <a:lnR>
                      <a:noFill/>
                    </a:lnR>
                    <a:lnT>
                      <a:noFill/>
                    </a:lnT>
                    <a:lnB>
                      <a:noFill/>
                    </a:lnB>
                  </a:tcPr>
                </a:tc>
                <a:tc>
                  <a:txBody>
                    <a:bodyPr/>
                    <a:lstStyle/>
                    <a:p>
                      <a:pPr algn="r" fontAlgn="b"/>
                      <a:r>
                        <a:rPr lang="en-GB" sz="600" b="0" i="0" u="none" strike="noStrike">
                          <a:solidFill>
                            <a:srgbClr val="000000"/>
                          </a:solidFill>
                          <a:effectLst/>
                          <a:latin typeface="Montserrat" panose="00000500000000000000" pitchFamily="2" charset="0"/>
                        </a:rPr>
                        <a:t>27.1%</a:t>
                      </a:r>
                    </a:p>
                  </a:txBody>
                  <a:tcPr marL="0" marR="0" marT="0" marB="0" anchor="b">
                    <a:lnL>
                      <a:noFill/>
                    </a:lnL>
                    <a:lnR>
                      <a:noFill/>
                    </a:lnR>
                    <a:lnT>
                      <a:noFill/>
                    </a:lnT>
                    <a:lnB>
                      <a:noFill/>
                    </a:lnB>
                  </a:tcPr>
                </a:tc>
                <a:tc>
                  <a:txBody>
                    <a:bodyPr/>
                    <a:lstStyle/>
                    <a:p>
                      <a:pPr algn="r" fontAlgn="b"/>
                      <a:r>
                        <a:rPr lang="en-GB" sz="600" b="0" i="0" u="none" strike="noStrike">
                          <a:solidFill>
                            <a:srgbClr val="000000"/>
                          </a:solidFill>
                          <a:effectLst/>
                          <a:latin typeface="Montserrat" panose="00000500000000000000" pitchFamily="2" charset="0"/>
                        </a:rPr>
                        <a:t>1.9%</a:t>
                      </a:r>
                    </a:p>
                  </a:txBody>
                  <a:tcPr marL="0" marR="0" marT="0" marB="0" anchor="b">
                    <a:lnL>
                      <a:noFill/>
                    </a:lnL>
                    <a:lnR>
                      <a:noFill/>
                    </a:lnR>
                    <a:lnT>
                      <a:noFill/>
                    </a:lnT>
                    <a:lnB>
                      <a:noFill/>
                    </a:lnB>
                  </a:tcPr>
                </a:tc>
                <a:tc>
                  <a:txBody>
                    <a:bodyPr/>
                    <a:lstStyle/>
                    <a:p>
                      <a:pPr algn="r" fontAlgn="b"/>
                      <a:r>
                        <a:rPr lang="en-GB" sz="600" b="0" i="0" u="none" strike="noStrike">
                          <a:solidFill>
                            <a:srgbClr val="000000"/>
                          </a:solidFill>
                          <a:effectLst/>
                          <a:latin typeface="Montserrat" panose="00000500000000000000" pitchFamily="2" charset="0"/>
                        </a:rPr>
                        <a:t>86.9</a:t>
                      </a:r>
                    </a:p>
                  </a:txBody>
                  <a:tcPr marL="0" marR="0" marT="0" marB="0" anchor="b">
                    <a:lnL>
                      <a:noFill/>
                    </a:lnL>
                    <a:lnR>
                      <a:noFill/>
                    </a:lnR>
                    <a:lnT>
                      <a:noFill/>
                    </a:lnT>
                    <a:lnB>
                      <a:noFill/>
                    </a:lnB>
                  </a:tcPr>
                </a:tc>
                <a:tc>
                  <a:txBody>
                    <a:bodyPr/>
                    <a:lstStyle/>
                    <a:p>
                      <a:pPr algn="r" fontAlgn="b"/>
                      <a:r>
                        <a:rPr lang="en-GB" sz="600" b="0" i="0" u="none" strike="noStrike">
                          <a:solidFill>
                            <a:srgbClr val="000000"/>
                          </a:solidFill>
                          <a:effectLst/>
                          <a:latin typeface="Montserrat" panose="00000500000000000000" pitchFamily="2" charset="0"/>
                        </a:rPr>
                        <a:t>85.0</a:t>
                      </a:r>
                    </a:p>
                  </a:txBody>
                  <a:tcPr marL="0" marR="0" marT="0" marB="0" anchor="b">
                    <a:lnL>
                      <a:noFill/>
                    </a:lnL>
                    <a:lnR>
                      <a:noFill/>
                    </a:lnR>
                    <a:lnT>
                      <a:noFill/>
                    </a:lnT>
                    <a:lnB>
                      <a:noFill/>
                    </a:lnB>
                  </a:tcPr>
                </a:tc>
                <a:tc>
                  <a:txBody>
                    <a:bodyPr/>
                    <a:lstStyle/>
                    <a:p>
                      <a:pPr algn="r" fontAlgn="b"/>
                      <a:r>
                        <a:rPr lang="en-GB" sz="600" b="0" i="0" u="none" strike="noStrike">
                          <a:solidFill>
                            <a:srgbClr val="000000"/>
                          </a:solidFill>
                          <a:effectLst/>
                          <a:latin typeface="Montserrat" panose="00000500000000000000" pitchFamily="2" charset="0"/>
                        </a:rPr>
                        <a:t>-1.3%</a:t>
                      </a:r>
                    </a:p>
                  </a:txBody>
                  <a:tcPr marL="0" marR="0" marT="0" marB="0" anchor="b">
                    <a:lnL>
                      <a:noFill/>
                    </a:lnL>
                    <a:lnR>
                      <a:noFill/>
                    </a:lnR>
                    <a:lnT>
                      <a:noFill/>
                    </a:lnT>
                    <a:lnB>
                      <a:noFill/>
                    </a:lnB>
                  </a:tcPr>
                </a:tc>
                <a:tc>
                  <a:txBody>
                    <a:bodyPr/>
                    <a:lstStyle/>
                    <a:p>
                      <a:pPr algn="r" fontAlgn="b"/>
                      <a:r>
                        <a:rPr lang="en-GB" sz="600" b="0" i="0" u="none" strike="noStrike">
                          <a:solidFill>
                            <a:srgbClr val="000000"/>
                          </a:solidFill>
                          <a:effectLst/>
                          <a:latin typeface="Montserrat" panose="00000500000000000000" pitchFamily="2" charset="0"/>
                        </a:rPr>
                        <a:t>28.37</a:t>
                      </a:r>
                    </a:p>
                  </a:txBody>
                  <a:tcPr marL="0" marR="0" marT="0" marB="0" anchor="b">
                    <a:lnL>
                      <a:noFill/>
                    </a:lnL>
                    <a:lnR>
                      <a:noFill/>
                    </a:lnR>
                    <a:lnT>
                      <a:noFill/>
                    </a:lnT>
                    <a:lnB>
                      <a:noFill/>
                    </a:lnB>
                  </a:tcPr>
                </a:tc>
                <a:tc>
                  <a:txBody>
                    <a:bodyPr/>
                    <a:lstStyle/>
                    <a:p>
                      <a:pPr algn="r" fontAlgn="b"/>
                      <a:r>
                        <a:rPr lang="en-GB" sz="600" b="0" i="0" u="none" strike="noStrike">
                          <a:solidFill>
                            <a:srgbClr val="000000"/>
                          </a:solidFill>
                          <a:effectLst/>
                          <a:latin typeface="Montserrat" panose="00000500000000000000" pitchFamily="2" charset="0"/>
                        </a:rPr>
                        <a:t>27.78</a:t>
                      </a:r>
                    </a:p>
                  </a:txBody>
                  <a:tcPr marL="0" marR="0" marT="0" marB="0" anchor="b">
                    <a:lnL>
                      <a:noFill/>
                    </a:lnL>
                    <a:lnR>
                      <a:noFill/>
                    </a:lnR>
                    <a:lnT>
                      <a:noFill/>
                    </a:lnT>
                    <a:lnB>
                      <a:noFill/>
                    </a:lnB>
                  </a:tcPr>
                </a:tc>
                <a:tc>
                  <a:txBody>
                    <a:bodyPr/>
                    <a:lstStyle/>
                    <a:p>
                      <a:pPr algn="r" fontAlgn="b"/>
                      <a:r>
                        <a:rPr lang="en-GB" sz="600" b="0" i="0" u="none" strike="noStrike">
                          <a:solidFill>
                            <a:srgbClr val="000000"/>
                          </a:solidFill>
                          <a:effectLst/>
                          <a:latin typeface="Montserrat" panose="00000500000000000000" pitchFamily="2" charset="0"/>
                        </a:rPr>
                        <a:t>-2.1%</a:t>
                      </a:r>
                    </a:p>
                  </a:txBody>
                  <a:tcPr marL="0" marR="0" marT="0" marB="0" anchor="b">
                    <a:lnL>
                      <a:noFill/>
                    </a:lnL>
                    <a:lnR>
                      <a:noFill/>
                    </a:lnR>
                    <a:lnT>
                      <a:noFill/>
                    </a:lnT>
                    <a:lnB>
                      <a:noFill/>
                    </a:lnB>
                  </a:tcPr>
                </a:tc>
                <a:extLst>
                  <a:ext uri="{0D108BD9-81ED-4DB2-BD59-A6C34878D82A}">
                    <a16:rowId xmlns:a16="http://schemas.microsoft.com/office/drawing/2014/main" val="1214489447"/>
                  </a:ext>
                </a:extLst>
              </a:tr>
              <a:tr h="252018">
                <a:tc>
                  <a:txBody>
                    <a:bodyPr/>
                    <a:lstStyle/>
                    <a:p>
                      <a:pPr algn="r" fontAlgn="b"/>
                      <a:r>
                        <a:rPr lang="en-GB" sz="600" b="0" i="0" u="none" strike="noStrike">
                          <a:solidFill>
                            <a:srgbClr val="000000"/>
                          </a:solidFill>
                          <a:effectLst/>
                          <a:latin typeface="Montserrat" panose="00000500000000000000" pitchFamily="2" charset="0"/>
                        </a:rPr>
                        <a:t>14.0%</a:t>
                      </a:r>
                    </a:p>
                  </a:txBody>
                  <a:tcPr marL="0" marR="0" marT="0" marB="0" anchor="b">
                    <a:lnL>
                      <a:noFill/>
                    </a:lnL>
                    <a:lnR>
                      <a:noFill/>
                    </a:lnR>
                    <a:lnT>
                      <a:noFill/>
                    </a:lnT>
                    <a:lnB>
                      <a:noFill/>
                    </a:lnB>
                  </a:tcPr>
                </a:tc>
                <a:tc>
                  <a:txBody>
                    <a:bodyPr/>
                    <a:lstStyle/>
                    <a:p>
                      <a:pPr algn="r" fontAlgn="b"/>
                      <a:r>
                        <a:rPr lang="en-GB" sz="600" b="0" i="0" u="none" strike="noStrike">
                          <a:solidFill>
                            <a:srgbClr val="000000"/>
                          </a:solidFill>
                          <a:effectLst/>
                          <a:latin typeface="Montserrat" panose="00000500000000000000" pitchFamily="2" charset="0"/>
                        </a:rPr>
                        <a:t>13.9%</a:t>
                      </a:r>
                    </a:p>
                  </a:txBody>
                  <a:tcPr marL="0" marR="0" marT="0" marB="0" anchor="b">
                    <a:lnL>
                      <a:noFill/>
                    </a:lnL>
                    <a:lnR>
                      <a:noFill/>
                    </a:lnR>
                    <a:lnT>
                      <a:noFill/>
                    </a:lnT>
                    <a:lnB>
                      <a:noFill/>
                    </a:lnB>
                  </a:tcPr>
                </a:tc>
                <a:tc>
                  <a:txBody>
                    <a:bodyPr/>
                    <a:lstStyle/>
                    <a:p>
                      <a:pPr algn="r" fontAlgn="b"/>
                      <a:r>
                        <a:rPr lang="en-GB" sz="600" b="0" i="0" u="none" strike="noStrike">
                          <a:solidFill>
                            <a:srgbClr val="000000"/>
                          </a:solidFill>
                          <a:effectLst/>
                          <a:latin typeface="Montserrat" panose="00000500000000000000" pitchFamily="2" charset="0"/>
                        </a:rPr>
                        <a:t>1.4%</a:t>
                      </a:r>
                    </a:p>
                  </a:txBody>
                  <a:tcPr marL="0" marR="0" marT="0" marB="0" anchor="b">
                    <a:lnL>
                      <a:noFill/>
                    </a:lnL>
                    <a:lnR>
                      <a:noFill/>
                    </a:lnR>
                    <a:lnT>
                      <a:noFill/>
                    </a:lnT>
                    <a:lnB>
                      <a:noFill/>
                    </a:lnB>
                  </a:tcPr>
                </a:tc>
                <a:tc>
                  <a:txBody>
                    <a:bodyPr/>
                    <a:lstStyle/>
                    <a:p>
                      <a:pPr algn="r" fontAlgn="b"/>
                      <a:r>
                        <a:rPr lang="en-GB" sz="600" b="0" i="0" u="none" strike="noStrike">
                          <a:solidFill>
                            <a:srgbClr val="000000"/>
                          </a:solidFill>
                          <a:effectLst/>
                          <a:latin typeface="Montserrat" panose="00000500000000000000" pitchFamily="2" charset="0"/>
                        </a:rPr>
                        <a:t>69.2</a:t>
                      </a:r>
                    </a:p>
                  </a:txBody>
                  <a:tcPr marL="0" marR="0" marT="0" marB="0" anchor="b">
                    <a:lnL>
                      <a:noFill/>
                    </a:lnL>
                    <a:lnR>
                      <a:noFill/>
                    </a:lnR>
                    <a:lnT>
                      <a:noFill/>
                    </a:lnT>
                    <a:lnB>
                      <a:noFill/>
                    </a:lnB>
                  </a:tcPr>
                </a:tc>
                <a:tc>
                  <a:txBody>
                    <a:bodyPr/>
                    <a:lstStyle/>
                    <a:p>
                      <a:pPr algn="r" fontAlgn="b"/>
                      <a:r>
                        <a:rPr lang="en-GB" sz="600" b="0" i="0" u="none" strike="noStrike">
                          <a:solidFill>
                            <a:srgbClr val="000000"/>
                          </a:solidFill>
                          <a:effectLst/>
                          <a:latin typeface="Montserrat" panose="00000500000000000000" pitchFamily="2" charset="0"/>
                        </a:rPr>
                        <a:t>66.2</a:t>
                      </a:r>
                    </a:p>
                  </a:txBody>
                  <a:tcPr marL="0" marR="0" marT="0" marB="0" anchor="b">
                    <a:lnL>
                      <a:noFill/>
                    </a:lnL>
                    <a:lnR>
                      <a:noFill/>
                    </a:lnR>
                    <a:lnT>
                      <a:noFill/>
                    </a:lnT>
                    <a:lnB>
                      <a:noFill/>
                    </a:lnB>
                  </a:tcPr>
                </a:tc>
                <a:tc>
                  <a:txBody>
                    <a:bodyPr/>
                    <a:lstStyle/>
                    <a:p>
                      <a:pPr algn="r" fontAlgn="b"/>
                      <a:r>
                        <a:rPr lang="en-GB" sz="600" b="0" i="0" u="none" strike="noStrike">
                          <a:solidFill>
                            <a:srgbClr val="000000"/>
                          </a:solidFill>
                          <a:effectLst/>
                          <a:latin typeface="Montserrat" panose="00000500000000000000" pitchFamily="2" charset="0"/>
                        </a:rPr>
                        <a:t>-3.4%</a:t>
                      </a:r>
                    </a:p>
                  </a:txBody>
                  <a:tcPr marL="0" marR="0" marT="0" marB="0" anchor="b">
                    <a:lnL>
                      <a:noFill/>
                    </a:lnL>
                    <a:lnR>
                      <a:noFill/>
                    </a:lnR>
                    <a:lnT>
                      <a:noFill/>
                    </a:lnT>
                    <a:lnB>
                      <a:noFill/>
                    </a:lnB>
                  </a:tcPr>
                </a:tc>
                <a:tc>
                  <a:txBody>
                    <a:bodyPr/>
                    <a:lstStyle/>
                    <a:p>
                      <a:pPr algn="r" fontAlgn="b"/>
                      <a:r>
                        <a:rPr lang="en-GB" sz="600" b="0" i="0" u="none" strike="noStrike">
                          <a:solidFill>
                            <a:srgbClr val="000000"/>
                          </a:solidFill>
                          <a:effectLst/>
                          <a:latin typeface="Montserrat" panose="00000500000000000000" pitchFamily="2" charset="0"/>
                        </a:rPr>
                        <a:t>26.60</a:t>
                      </a:r>
                    </a:p>
                  </a:txBody>
                  <a:tcPr marL="0" marR="0" marT="0" marB="0" anchor="b">
                    <a:lnL>
                      <a:noFill/>
                    </a:lnL>
                    <a:lnR>
                      <a:noFill/>
                    </a:lnR>
                    <a:lnT>
                      <a:noFill/>
                    </a:lnT>
                    <a:lnB>
                      <a:noFill/>
                    </a:lnB>
                  </a:tcPr>
                </a:tc>
                <a:tc>
                  <a:txBody>
                    <a:bodyPr/>
                    <a:lstStyle/>
                    <a:p>
                      <a:pPr algn="r" fontAlgn="b"/>
                      <a:r>
                        <a:rPr lang="en-GB" sz="600" b="0" i="0" u="none" strike="noStrike">
                          <a:solidFill>
                            <a:srgbClr val="000000"/>
                          </a:solidFill>
                          <a:effectLst/>
                          <a:latin typeface="Montserrat" panose="00000500000000000000" pitchFamily="2" charset="0"/>
                        </a:rPr>
                        <a:t>26.40</a:t>
                      </a:r>
                    </a:p>
                  </a:txBody>
                  <a:tcPr marL="0" marR="0" marT="0" marB="0" anchor="b">
                    <a:lnL>
                      <a:noFill/>
                    </a:lnL>
                    <a:lnR>
                      <a:noFill/>
                    </a:lnR>
                    <a:lnT>
                      <a:noFill/>
                    </a:lnT>
                    <a:lnB>
                      <a:noFill/>
                    </a:lnB>
                  </a:tcPr>
                </a:tc>
                <a:tc>
                  <a:txBody>
                    <a:bodyPr/>
                    <a:lstStyle/>
                    <a:p>
                      <a:pPr algn="r" fontAlgn="b"/>
                      <a:r>
                        <a:rPr lang="en-GB" sz="600" b="0" i="0" u="none" strike="noStrike">
                          <a:solidFill>
                            <a:srgbClr val="000000"/>
                          </a:solidFill>
                          <a:effectLst/>
                          <a:latin typeface="Montserrat" panose="00000500000000000000" pitchFamily="2" charset="0"/>
                        </a:rPr>
                        <a:t>-0.8%</a:t>
                      </a:r>
                    </a:p>
                  </a:txBody>
                  <a:tcPr marL="0" marR="0" marT="0" marB="0" anchor="b">
                    <a:lnL>
                      <a:noFill/>
                    </a:lnL>
                    <a:lnR>
                      <a:noFill/>
                    </a:lnR>
                    <a:lnT>
                      <a:noFill/>
                    </a:lnT>
                    <a:lnB>
                      <a:noFill/>
                    </a:lnB>
                  </a:tcPr>
                </a:tc>
                <a:extLst>
                  <a:ext uri="{0D108BD9-81ED-4DB2-BD59-A6C34878D82A}">
                    <a16:rowId xmlns:a16="http://schemas.microsoft.com/office/drawing/2014/main" val="522128818"/>
                  </a:ext>
                </a:extLst>
              </a:tr>
              <a:tr h="252018">
                <a:tc>
                  <a:txBody>
                    <a:bodyPr/>
                    <a:lstStyle/>
                    <a:p>
                      <a:pPr algn="r" fontAlgn="b"/>
                      <a:r>
                        <a:rPr lang="en-GB" sz="600" b="0" i="0" u="none" strike="noStrike">
                          <a:solidFill>
                            <a:srgbClr val="000000"/>
                          </a:solidFill>
                          <a:effectLst/>
                          <a:latin typeface="Montserrat" panose="00000500000000000000" pitchFamily="2" charset="0"/>
                        </a:rPr>
                        <a:t>12.5%</a:t>
                      </a:r>
                    </a:p>
                  </a:txBody>
                  <a:tcPr marL="0" marR="0" marT="0" marB="0" anchor="b">
                    <a:lnL>
                      <a:noFill/>
                    </a:lnL>
                    <a:lnR>
                      <a:noFill/>
                    </a:lnR>
                    <a:lnT>
                      <a:noFill/>
                    </a:lnT>
                    <a:lnB>
                      <a:noFill/>
                    </a:lnB>
                  </a:tcPr>
                </a:tc>
                <a:tc>
                  <a:txBody>
                    <a:bodyPr/>
                    <a:lstStyle/>
                    <a:p>
                      <a:pPr algn="r" fontAlgn="b"/>
                      <a:r>
                        <a:rPr lang="en-GB" sz="600" b="0" i="0" u="none" strike="noStrike">
                          <a:solidFill>
                            <a:srgbClr val="000000"/>
                          </a:solidFill>
                          <a:effectLst/>
                          <a:latin typeface="Montserrat" panose="00000500000000000000" pitchFamily="2" charset="0"/>
                        </a:rPr>
                        <a:t>12.3%</a:t>
                      </a:r>
                    </a:p>
                  </a:txBody>
                  <a:tcPr marL="0" marR="0" marT="0" marB="0" anchor="b">
                    <a:lnL>
                      <a:noFill/>
                    </a:lnL>
                    <a:lnR>
                      <a:noFill/>
                    </a:lnR>
                    <a:lnT>
                      <a:noFill/>
                    </a:lnT>
                    <a:lnB>
                      <a:noFill/>
                    </a:lnB>
                  </a:tcPr>
                </a:tc>
                <a:tc>
                  <a:txBody>
                    <a:bodyPr/>
                    <a:lstStyle/>
                    <a:p>
                      <a:pPr algn="r" fontAlgn="b"/>
                      <a:r>
                        <a:rPr lang="en-GB" sz="600" b="0" i="0" u="none" strike="noStrike">
                          <a:solidFill>
                            <a:srgbClr val="000000"/>
                          </a:solidFill>
                          <a:effectLst/>
                          <a:latin typeface="Montserrat" panose="00000500000000000000" pitchFamily="2" charset="0"/>
                        </a:rPr>
                        <a:t>-0.1%</a:t>
                      </a:r>
                    </a:p>
                  </a:txBody>
                  <a:tcPr marL="0" marR="0" marT="0" marB="0" anchor="b">
                    <a:lnL>
                      <a:noFill/>
                    </a:lnL>
                    <a:lnR>
                      <a:noFill/>
                    </a:lnR>
                    <a:lnT>
                      <a:noFill/>
                    </a:lnT>
                    <a:lnB>
                      <a:noFill/>
                    </a:lnB>
                  </a:tcPr>
                </a:tc>
                <a:tc>
                  <a:txBody>
                    <a:bodyPr/>
                    <a:lstStyle/>
                    <a:p>
                      <a:pPr algn="r" fontAlgn="b"/>
                      <a:r>
                        <a:rPr lang="en-GB" sz="600" b="0" i="0" u="none" strike="noStrike">
                          <a:solidFill>
                            <a:srgbClr val="000000"/>
                          </a:solidFill>
                          <a:effectLst/>
                          <a:latin typeface="Montserrat" panose="00000500000000000000" pitchFamily="2" charset="0"/>
                        </a:rPr>
                        <a:t>70.5</a:t>
                      </a:r>
                    </a:p>
                  </a:txBody>
                  <a:tcPr marL="0" marR="0" marT="0" marB="0" anchor="b">
                    <a:lnL>
                      <a:noFill/>
                    </a:lnL>
                    <a:lnR>
                      <a:noFill/>
                    </a:lnR>
                    <a:lnT>
                      <a:noFill/>
                    </a:lnT>
                    <a:lnB>
                      <a:noFill/>
                    </a:lnB>
                  </a:tcPr>
                </a:tc>
                <a:tc>
                  <a:txBody>
                    <a:bodyPr/>
                    <a:lstStyle/>
                    <a:p>
                      <a:pPr algn="r" fontAlgn="b"/>
                      <a:r>
                        <a:rPr lang="en-GB" sz="600" b="0" i="0" u="none" strike="noStrike">
                          <a:solidFill>
                            <a:srgbClr val="000000"/>
                          </a:solidFill>
                          <a:effectLst/>
                          <a:latin typeface="Montserrat" panose="00000500000000000000" pitchFamily="2" charset="0"/>
                        </a:rPr>
                        <a:t>68.8</a:t>
                      </a:r>
                    </a:p>
                  </a:txBody>
                  <a:tcPr marL="0" marR="0" marT="0" marB="0" anchor="b">
                    <a:lnL>
                      <a:noFill/>
                    </a:lnL>
                    <a:lnR>
                      <a:noFill/>
                    </a:lnR>
                    <a:lnT>
                      <a:noFill/>
                    </a:lnT>
                    <a:lnB>
                      <a:noFill/>
                    </a:lnB>
                  </a:tcPr>
                </a:tc>
                <a:tc>
                  <a:txBody>
                    <a:bodyPr/>
                    <a:lstStyle/>
                    <a:p>
                      <a:pPr algn="r" fontAlgn="b"/>
                      <a:r>
                        <a:rPr lang="en-GB" sz="600" b="0" i="0" u="none" strike="noStrike">
                          <a:solidFill>
                            <a:srgbClr val="000000"/>
                          </a:solidFill>
                          <a:effectLst/>
                          <a:latin typeface="Montserrat" panose="00000500000000000000" pitchFamily="2" charset="0"/>
                        </a:rPr>
                        <a:t>-1.6%</a:t>
                      </a:r>
                    </a:p>
                  </a:txBody>
                  <a:tcPr marL="0" marR="0" marT="0" marB="0" anchor="b">
                    <a:lnL>
                      <a:noFill/>
                    </a:lnL>
                    <a:lnR>
                      <a:noFill/>
                    </a:lnR>
                    <a:lnT>
                      <a:noFill/>
                    </a:lnT>
                    <a:lnB>
                      <a:noFill/>
                    </a:lnB>
                  </a:tcPr>
                </a:tc>
                <a:tc>
                  <a:txBody>
                    <a:bodyPr/>
                    <a:lstStyle/>
                    <a:p>
                      <a:pPr algn="r" fontAlgn="b"/>
                      <a:r>
                        <a:rPr lang="en-GB" sz="600" b="0" i="0" u="none" strike="noStrike">
                          <a:solidFill>
                            <a:srgbClr val="000000"/>
                          </a:solidFill>
                          <a:effectLst/>
                          <a:latin typeface="Montserrat" panose="00000500000000000000" pitchFamily="2" charset="0"/>
                        </a:rPr>
                        <a:t>29.96</a:t>
                      </a:r>
                    </a:p>
                  </a:txBody>
                  <a:tcPr marL="0" marR="0" marT="0" marB="0" anchor="b">
                    <a:lnL>
                      <a:noFill/>
                    </a:lnL>
                    <a:lnR>
                      <a:noFill/>
                    </a:lnR>
                    <a:lnT>
                      <a:noFill/>
                    </a:lnT>
                    <a:lnB>
                      <a:noFill/>
                    </a:lnB>
                  </a:tcPr>
                </a:tc>
                <a:tc>
                  <a:txBody>
                    <a:bodyPr/>
                    <a:lstStyle/>
                    <a:p>
                      <a:pPr algn="r" fontAlgn="b"/>
                      <a:r>
                        <a:rPr lang="en-GB" sz="600" b="0" i="0" u="none" strike="noStrike">
                          <a:solidFill>
                            <a:srgbClr val="000000"/>
                          </a:solidFill>
                          <a:effectLst/>
                          <a:latin typeface="Montserrat" panose="00000500000000000000" pitchFamily="2" charset="0"/>
                        </a:rPr>
                        <a:t>28.86</a:t>
                      </a:r>
                    </a:p>
                  </a:txBody>
                  <a:tcPr marL="0" marR="0" marT="0" marB="0" anchor="b">
                    <a:lnL>
                      <a:noFill/>
                    </a:lnL>
                    <a:lnR>
                      <a:noFill/>
                    </a:lnR>
                    <a:lnT>
                      <a:noFill/>
                    </a:lnT>
                    <a:lnB>
                      <a:noFill/>
                    </a:lnB>
                  </a:tcPr>
                </a:tc>
                <a:tc>
                  <a:txBody>
                    <a:bodyPr/>
                    <a:lstStyle/>
                    <a:p>
                      <a:pPr algn="r" fontAlgn="b"/>
                      <a:r>
                        <a:rPr lang="en-GB" sz="600" b="0" i="0" u="none" strike="noStrike">
                          <a:solidFill>
                            <a:srgbClr val="000000"/>
                          </a:solidFill>
                          <a:effectLst/>
                          <a:latin typeface="Montserrat" panose="00000500000000000000" pitchFamily="2" charset="0"/>
                        </a:rPr>
                        <a:t>-3.7%</a:t>
                      </a:r>
                    </a:p>
                  </a:txBody>
                  <a:tcPr marL="0" marR="0" marT="0" marB="0" anchor="b">
                    <a:lnL>
                      <a:noFill/>
                    </a:lnL>
                    <a:lnR>
                      <a:noFill/>
                    </a:lnR>
                    <a:lnT>
                      <a:noFill/>
                    </a:lnT>
                    <a:lnB>
                      <a:noFill/>
                    </a:lnB>
                  </a:tcPr>
                </a:tc>
                <a:extLst>
                  <a:ext uri="{0D108BD9-81ED-4DB2-BD59-A6C34878D82A}">
                    <a16:rowId xmlns:a16="http://schemas.microsoft.com/office/drawing/2014/main" val="982739092"/>
                  </a:ext>
                </a:extLst>
              </a:tr>
              <a:tr h="252018">
                <a:tc>
                  <a:txBody>
                    <a:bodyPr/>
                    <a:lstStyle/>
                    <a:p>
                      <a:pPr algn="r" fontAlgn="b"/>
                      <a:r>
                        <a:rPr lang="en-GB" sz="600" b="0" i="0" u="none" strike="noStrike">
                          <a:solidFill>
                            <a:srgbClr val="000000"/>
                          </a:solidFill>
                          <a:effectLst/>
                          <a:latin typeface="Montserrat" panose="00000500000000000000" pitchFamily="2" charset="0"/>
                        </a:rPr>
                        <a:t>10.1%</a:t>
                      </a:r>
                    </a:p>
                  </a:txBody>
                  <a:tcPr marL="0" marR="0" marT="0" marB="0" anchor="b">
                    <a:lnL>
                      <a:noFill/>
                    </a:lnL>
                    <a:lnR>
                      <a:noFill/>
                    </a:lnR>
                    <a:lnT>
                      <a:noFill/>
                    </a:lnT>
                    <a:lnB>
                      <a:noFill/>
                    </a:lnB>
                  </a:tcPr>
                </a:tc>
                <a:tc>
                  <a:txBody>
                    <a:bodyPr/>
                    <a:lstStyle/>
                    <a:p>
                      <a:pPr algn="r" fontAlgn="b"/>
                      <a:r>
                        <a:rPr lang="en-GB" sz="600" b="0" i="0" u="none" strike="noStrike">
                          <a:solidFill>
                            <a:srgbClr val="000000"/>
                          </a:solidFill>
                          <a:effectLst/>
                          <a:latin typeface="Montserrat" panose="00000500000000000000" pitchFamily="2" charset="0"/>
                        </a:rPr>
                        <a:t>10.6%</a:t>
                      </a:r>
                    </a:p>
                  </a:txBody>
                  <a:tcPr marL="0" marR="0" marT="0" marB="0" anchor="b">
                    <a:lnL>
                      <a:noFill/>
                    </a:lnL>
                    <a:lnR>
                      <a:noFill/>
                    </a:lnR>
                    <a:lnT>
                      <a:noFill/>
                    </a:lnT>
                    <a:lnB>
                      <a:noFill/>
                    </a:lnB>
                  </a:tcPr>
                </a:tc>
                <a:tc>
                  <a:txBody>
                    <a:bodyPr/>
                    <a:lstStyle/>
                    <a:p>
                      <a:pPr algn="r" fontAlgn="b"/>
                      <a:r>
                        <a:rPr lang="en-GB" sz="600" b="0" i="0" u="none" strike="noStrike">
                          <a:solidFill>
                            <a:srgbClr val="000000"/>
                          </a:solidFill>
                          <a:effectLst/>
                          <a:latin typeface="Montserrat" panose="00000500000000000000" pitchFamily="2" charset="0"/>
                        </a:rPr>
                        <a:t>7.1%</a:t>
                      </a:r>
                    </a:p>
                  </a:txBody>
                  <a:tcPr marL="0" marR="0" marT="0" marB="0" anchor="b">
                    <a:lnL>
                      <a:noFill/>
                    </a:lnL>
                    <a:lnR>
                      <a:noFill/>
                    </a:lnR>
                    <a:lnT>
                      <a:noFill/>
                    </a:lnT>
                    <a:lnB>
                      <a:noFill/>
                    </a:lnB>
                  </a:tcPr>
                </a:tc>
                <a:tc>
                  <a:txBody>
                    <a:bodyPr/>
                    <a:lstStyle/>
                    <a:p>
                      <a:pPr algn="r" fontAlgn="b"/>
                      <a:r>
                        <a:rPr lang="en-GB" sz="600" b="0" i="0" u="none" strike="noStrike">
                          <a:solidFill>
                            <a:srgbClr val="000000"/>
                          </a:solidFill>
                          <a:effectLst/>
                          <a:latin typeface="Montserrat" panose="00000500000000000000" pitchFamily="2" charset="0"/>
                        </a:rPr>
                        <a:t>66.8</a:t>
                      </a:r>
                    </a:p>
                  </a:txBody>
                  <a:tcPr marL="0" marR="0" marT="0" marB="0" anchor="b">
                    <a:lnL>
                      <a:noFill/>
                    </a:lnL>
                    <a:lnR>
                      <a:noFill/>
                    </a:lnR>
                    <a:lnT>
                      <a:noFill/>
                    </a:lnT>
                    <a:lnB>
                      <a:noFill/>
                    </a:lnB>
                  </a:tcPr>
                </a:tc>
                <a:tc>
                  <a:txBody>
                    <a:bodyPr/>
                    <a:lstStyle/>
                    <a:p>
                      <a:pPr algn="r" fontAlgn="b"/>
                      <a:r>
                        <a:rPr lang="en-GB" sz="600" b="0" i="0" u="none" strike="noStrike">
                          <a:solidFill>
                            <a:srgbClr val="000000"/>
                          </a:solidFill>
                          <a:effectLst/>
                          <a:latin typeface="Montserrat" panose="00000500000000000000" pitchFamily="2" charset="0"/>
                        </a:rPr>
                        <a:t>64.9</a:t>
                      </a:r>
                    </a:p>
                  </a:txBody>
                  <a:tcPr marL="0" marR="0" marT="0" marB="0" anchor="b">
                    <a:lnL>
                      <a:noFill/>
                    </a:lnL>
                    <a:lnR>
                      <a:noFill/>
                    </a:lnR>
                    <a:lnT>
                      <a:noFill/>
                    </a:lnT>
                    <a:lnB>
                      <a:noFill/>
                    </a:lnB>
                  </a:tcPr>
                </a:tc>
                <a:tc>
                  <a:txBody>
                    <a:bodyPr/>
                    <a:lstStyle/>
                    <a:p>
                      <a:pPr algn="r" fontAlgn="b"/>
                      <a:r>
                        <a:rPr lang="en-GB" sz="600" b="0" i="0" u="none" strike="noStrike">
                          <a:solidFill>
                            <a:srgbClr val="000000"/>
                          </a:solidFill>
                          <a:effectLst/>
                          <a:latin typeface="Montserrat" panose="00000500000000000000" pitchFamily="2" charset="0"/>
                        </a:rPr>
                        <a:t>-2.0%</a:t>
                      </a:r>
                    </a:p>
                  </a:txBody>
                  <a:tcPr marL="0" marR="0" marT="0" marB="0" anchor="b">
                    <a:lnL>
                      <a:noFill/>
                    </a:lnL>
                    <a:lnR>
                      <a:noFill/>
                    </a:lnR>
                    <a:lnT>
                      <a:noFill/>
                    </a:lnT>
                    <a:lnB>
                      <a:noFill/>
                    </a:lnB>
                  </a:tcPr>
                </a:tc>
                <a:tc>
                  <a:txBody>
                    <a:bodyPr/>
                    <a:lstStyle/>
                    <a:p>
                      <a:pPr algn="r" fontAlgn="b"/>
                      <a:r>
                        <a:rPr lang="en-GB" sz="600" b="0" i="0" u="none" strike="noStrike">
                          <a:solidFill>
                            <a:srgbClr val="000000"/>
                          </a:solidFill>
                          <a:effectLst/>
                          <a:latin typeface="Montserrat" panose="00000500000000000000" pitchFamily="2" charset="0"/>
                        </a:rPr>
                        <a:t>25.94</a:t>
                      </a:r>
                    </a:p>
                  </a:txBody>
                  <a:tcPr marL="0" marR="0" marT="0" marB="0" anchor="b">
                    <a:lnL>
                      <a:noFill/>
                    </a:lnL>
                    <a:lnR>
                      <a:noFill/>
                    </a:lnR>
                    <a:lnT>
                      <a:noFill/>
                    </a:lnT>
                    <a:lnB>
                      <a:noFill/>
                    </a:lnB>
                  </a:tcPr>
                </a:tc>
                <a:tc>
                  <a:txBody>
                    <a:bodyPr/>
                    <a:lstStyle/>
                    <a:p>
                      <a:pPr algn="r" fontAlgn="b"/>
                      <a:r>
                        <a:rPr lang="en-GB" sz="600" b="0" i="0" u="none" strike="noStrike">
                          <a:solidFill>
                            <a:srgbClr val="000000"/>
                          </a:solidFill>
                          <a:effectLst/>
                          <a:latin typeface="Montserrat" panose="00000500000000000000" pitchFamily="2" charset="0"/>
                        </a:rPr>
                        <a:t>24.96</a:t>
                      </a:r>
                    </a:p>
                  </a:txBody>
                  <a:tcPr marL="0" marR="0" marT="0" marB="0" anchor="b">
                    <a:lnL>
                      <a:noFill/>
                    </a:lnL>
                    <a:lnR>
                      <a:noFill/>
                    </a:lnR>
                    <a:lnT>
                      <a:noFill/>
                    </a:lnT>
                    <a:lnB>
                      <a:noFill/>
                    </a:lnB>
                  </a:tcPr>
                </a:tc>
                <a:tc>
                  <a:txBody>
                    <a:bodyPr/>
                    <a:lstStyle/>
                    <a:p>
                      <a:pPr algn="r" fontAlgn="b"/>
                      <a:r>
                        <a:rPr lang="en-GB" sz="600" b="0" i="0" u="none" strike="noStrike">
                          <a:solidFill>
                            <a:srgbClr val="000000"/>
                          </a:solidFill>
                          <a:effectLst/>
                          <a:latin typeface="Montserrat" panose="00000500000000000000" pitchFamily="2" charset="0"/>
                        </a:rPr>
                        <a:t>-3.8%</a:t>
                      </a:r>
                    </a:p>
                  </a:txBody>
                  <a:tcPr marL="0" marR="0" marT="0" marB="0" anchor="b">
                    <a:lnL>
                      <a:noFill/>
                    </a:lnL>
                    <a:lnR>
                      <a:noFill/>
                    </a:lnR>
                    <a:lnT>
                      <a:noFill/>
                    </a:lnT>
                    <a:lnB>
                      <a:noFill/>
                    </a:lnB>
                  </a:tcPr>
                </a:tc>
                <a:extLst>
                  <a:ext uri="{0D108BD9-81ED-4DB2-BD59-A6C34878D82A}">
                    <a16:rowId xmlns:a16="http://schemas.microsoft.com/office/drawing/2014/main" val="1540243606"/>
                  </a:ext>
                </a:extLst>
              </a:tr>
              <a:tr h="138420">
                <a:tc>
                  <a:txBody>
                    <a:bodyPr/>
                    <a:lstStyle/>
                    <a:p>
                      <a:pPr algn="r" fontAlgn="b"/>
                      <a:r>
                        <a:rPr lang="en-GB" sz="600" b="0" i="0" u="none" strike="noStrike">
                          <a:solidFill>
                            <a:srgbClr val="000000"/>
                          </a:solidFill>
                          <a:effectLst/>
                          <a:latin typeface="Montserrat" panose="00000500000000000000" pitchFamily="2" charset="0"/>
                        </a:rPr>
                        <a:t>9.7%</a:t>
                      </a:r>
                    </a:p>
                  </a:txBody>
                  <a:tcPr marL="0" marR="0" marT="0" marB="0" anchor="b">
                    <a:lnL>
                      <a:noFill/>
                    </a:lnL>
                    <a:lnR>
                      <a:noFill/>
                    </a:lnR>
                    <a:lnT>
                      <a:noFill/>
                    </a:lnT>
                    <a:lnB>
                      <a:noFill/>
                    </a:lnB>
                  </a:tcPr>
                </a:tc>
                <a:tc>
                  <a:txBody>
                    <a:bodyPr/>
                    <a:lstStyle/>
                    <a:p>
                      <a:pPr algn="r" fontAlgn="b"/>
                      <a:r>
                        <a:rPr lang="en-GB" sz="600" b="0" i="0" u="none" strike="noStrike">
                          <a:solidFill>
                            <a:srgbClr val="000000"/>
                          </a:solidFill>
                          <a:effectLst/>
                          <a:latin typeface="Montserrat" panose="00000500000000000000" pitchFamily="2" charset="0"/>
                        </a:rPr>
                        <a:t>9.5%</a:t>
                      </a:r>
                    </a:p>
                  </a:txBody>
                  <a:tcPr marL="0" marR="0" marT="0" marB="0" anchor="b">
                    <a:lnL>
                      <a:noFill/>
                    </a:lnL>
                    <a:lnR>
                      <a:noFill/>
                    </a:lnR>
                    <a:lnT>
                      <a:noFill/>
                    </a:lnT>
                    <a:lnB>
                      <a:noFill/>
                    </a:lnB>
                  </a:tcPr>
                </a:tc>
                <a:tc>
                  <a:txBody>
                    <a:bodyPr/>
                    <a:lstStyle/>
                    <a:p>
                      <a:pPr algn="r" fontAlgn="b"/>
                      <a:r>
                        <a:rPr lang="en-GB" sz="600" b="0" i="0" u="none" strike="noStrike">
                          <a:solidFill>
                            <a:srgbClr val="000000"/>
                          </a:solidFill>
                          <a:effectLst/>
                          <a:latin typeface="Montserrat" panose="00000500000000000000" pitchFamily="2" charset="0"/>
                        </a:rPr>
                        <a:t>-0.2%</a:t>
                      </a:r>
                    </a:p>
                  </a:txBody>
                  <a:tcPr marL="0" marR="0" marT="0" marB="0" anchor="b">
                    <a:lnL>
                      <a:noFill/>
                    </a:lnL>
                    <a:lnR>
                      <a:noFill/>
                    </a:lnR>
                    <a:lnT>
                      <a:noFill/>
                    </a:lnT>
                    <a:lnB>
                      <a:noFill/>
                    </a:lnB>
                  </a:tcPr>
                </a:tc>
                <a:tc>
                  <a:txBody>
                    <a:bodyPr/>
                    <a:lstStyle/>
                    <a:p>
                      <a:pPr algn="r" fontAlgn="b"/>
                      <a:r>
                        <a:rPr lang="en-GB" sz="600" b="0" i="0" u="none" strike="noStrike">
                          <a:solidFill>
                            <a:srgbClr val="000000"/>
                          </a:solidFill>
                          <a:effectLst/>
                          <a:latin typeface="Montserrat" panose="00000500000000000000" pitchFamily="2" charset="0"/>
                        </a:rPr>
                        <a:t>62.7</a:t>
                      </a:r>
                    </a:p>
                  </a:txBody>
                  <a:tcPr marL="0" marR="0" marT="0" marB="0" anchor="b">
                    <a:lnL>
                      <a:noFill/>
                    </a:lnL>
                    <a:lnR>
                      <a:noFill/>
                    </a:lnR>
                    <a:lnT>
                      <a:noFill/>
                    </a:lnT>
                    <a:lnB>
                      <a:noFill/>
                    </a:lnB>
                  </a:tcPr>
                </a:tc>
                <a:tc>
                  <a:txBody>
                    <a:bodyPr/>
                    <a:lstStyle/>
                    <a:p>
                      <a:pPr algn="r" fontAlgn="b"/>
                      <a:r>
                        <a:rPr lang="en-GB" sz="600" b="0" i="0" u="none" strike="noStrike">
                          <a:solidFill>
                            <a:srgbClr val="000000"/>
                          </a:solidFill>
                          <a:effectLst/>
                          <a:latin typeface="Montserrat" panose="00000500000000000000" pitchFamily="2" charset="0"/>
                        </a:rPr>
                        <a:t>61.0</a:t>
                      </a:r>
                    </a:p>
                  </a:txBody>
                  <a:tcPr marL="0" marR="0" marT="0" marB="0" anchor="b">
                    <a:lnL>
                      <a:noFill/>
                    </a:lnL>
                    <a:lnR>
                      <a:noFill/>
                    </a:lnR>
                    <a:lnT>
                      <a:noFill/>
                    </a:lnT>
                    <a:lnB>
                      <a:noFill/>
                    </a:lnB>
                  </a:tcPr>
                </a:tc>
                <a:tc>
                  <a:txBody>
                    <a:bodyPr/>
                    <a:lstStyle/>
                    <a:p>
                      <a:pPr algn="r" fontAlgn="b"/>
                      <a:r>
                        <a:rPr lang="en-GB" sz="600" b="0" i="0" u="none" strike="noStrike">
                          <a:solidFill>
                            <a:srgbClr val="000000"/>
                          </a:solidFill>
                          <a:effectLst/>
                          <a:latin typeface="Montserrat" panose="00000500000000000000" pitchFamily="2" charset="0"/>
                        </a:rPr>
                        <a:t>-1.8%</a:t>
                      </a:r>
                    </a:p>
                  </a:txBody>
                  <a:tcPr marL="0" marR="0" marT="0" marB="0" anchor="b">
                    <a:lnL>
                      <a:noFill/>
                    </a:lnL>
                    <a:lnR>
                      <a:noFill/>
                    </a:lnR>
                    <a:lnT>
                      <a:noFill/>
                    </a:lnT>
                    <a:lnB>
                      <a:noFill/>
                    </a:lnB>
                  </a:tcPr>
                </a:tc>
                <a:tc>
                  <a:txBody>
                    <a:bodyPr/>
                    <a:lstStyle/>
                    <a:p>
                      <a:pPr algn="r" fontAlgn="b"/>
                      <a:r>
                        <a:rPr lang="en-GB" sz="600" b="0" i="0" u="none" strike="noStrike">
                          <a:solidFill>
                            <a:srgbClr val="000000"/>
                          </a:solidFill>
                          <a:effectLst/>
                          <a:latin typeface="Montserrat" panose="00000500000000000000" pitchFamily="2" charset="0"/>
                        </a:rPr>
                        <a:t>28.22</a:t>
                      </a:r>
                    </a:p>
                  </a:txBody>
                  <a:tcPr marL="0" marR="0" marT="0" marB="0" anchor="b">
                    <a:lnL>
                      <a:noFill/>
                    </a:lnL>
                    <a:lnR>
                      <a:noFill/>
                    </a:lnR>
                    <a:lnT>
                      <a:noFill/>
                    </a:lnT>
                    <a:lnB>
                      <a:noFill/>
                    </a:lnB>
                  </a:tcPr>
                </a:tc>
                <a:tc>
                  <a:txBody>
                    <a:bodyPr/>
                    <a:lstStyle/>
                    <a:p>
                      <a:pPr algn="r" fontAlgn="b"/>
                      <a:r>
                        <a:rPr lang="en-GB" sz="600" b="0" i="0" u="none" strike="noStrike">
                          <a:solidFill>
                            <a:srgbClr val="000000"/>
                          </a:solidFill>
                          <a:effectLst/>
                          <a:latin typeface="Montserrat" panose="00000500000000000000" pitchFamily="2" charset="0"/>
                        </a:rPr>
                        <a:t>27.26</a:t>
                      </a:r>
                    </a:p>
                  </a:txBody>
                  <a:tcPr marL="0" marR="0" marT="0" marB="0" anchor="b">
                    <a:lnL>
                      <a:noFill/>
                    </a:lnL>
                    <a:lnR>
                      <a:noFill/>
                    </a:lnR>
                    <a:lnT>
                      <a:noFill/>
                    </a:lnT>
                    <a:lnB>
                      <a:noFill/>
                    </a:lnB>
                  </a:tcPr>
                </a:tc>
                <a:tc>
                  <a:txBody>
                    <a:bodyPr/>
                    <a:lstStyle/>
                    <a:p>
                      <a:pPr algn="r" fontAlgn="b"/>
                      <a:r>
                        <a:rPr lang="en-GB" sz="600" b="0" i="0" u="none" strike="noStrike">
                          <a:solidFill>
                            <a:srgbClr val="000000"/>
                          </a:solidFill>
                          <a:effectLst/>
                          <a:latin typeface="Montserrat" panose="00000500000000000000" pitchFamily="2" charset="0"/>
                        </a:rPr>
                        <a:t>-3.4%</a:t>
                      </a:r>
                    </a:p>
                  </a:txBody>
                  <a:tcPr marL="0" marR="0" marT="0" marB="0" anchor="b">
                    <a:lnL>
                      <a:noFill/>
                    </a:lnL>
                    <a:lnR>
                      <a:noFill/>
                    </a:lnR>
                    <a:lnT>
                      <a:noFill/>
                    </a:lnT>
                    <a:lnB>
                      <a:noFill/>
                    </a:lnB>
                  </a:tcPr>
                </a:tc>
                <a:extLst>
                  <a:ext uri="{0D108BD9-81ED-4DB2-BD59-A6C34878D82A}">
                    <a16:rowId xmlns:a16="http://schemas.microsoft.com/office/drawing/2014/main" val="1922401816"/>
                  </a:ext>
                </a:extLst>
              </a:tr>
              <a:tr h="252018">
                <a:tc>
                  <a:txBody>
                    <a:bodyPr/>
                    <a:lstStyle/>
                    <a:p>
                      <a:pPr algn="r" fontAlgn="b"/>
                      <a:r>
                        <a:rPr lang="en-GB" sz="600" b="0" i="0" u="none" strike="noStrike">
                          <a:solidFill>
                            <a:srgbClr val="000000"/>
                          </a:solidFill>
                          <a:effectLst/>
                          <a:latin typeface="Montserrat" panose="00000500000000000000" pitchFamily="2" charset="0"/>
                        </a:rPr>
                        <a:t>6.6%</a:t>
                      </a:r>
                    </a:p>
                  </a:txBody>
                  <a:tcPr marL="0" marR="0" marT="0" marB="0" anchor="b">
                    <a:lnL>
                      <a:noFill/>
                    </a:lnL>
                    <a:lnR>
                      <a:noFill/>
                    </a:lnR>
                    <a:lnT>
                      <a:noFill/>
                    </a:lnT>
                    <a:lnB>
                      <a:noFill/>
                    </a:lnB>
                  </a:tcPr>
                </a:tc>
                <a:tc>
                  <a:txBody>
                    <a:bodyPr/>
                    <a:lstStyle/>
                    <a:p>
                      <a:pPr algn="r" fontAlgn="b"/>
                      <a:r>
                        <a:rPr lang="en-GB" sz="600" b="0" i="0" u="none" strike="noStrike">
                          <a:solidFill>
                            <a:srgbClr val="000000"/>
                          </a:solidFill>
                          <a:effectLst/>
                          <a:latin typeface="Montserrat" panose="00000500000000000000" pitchFamily="2" charset="0"/>
                        </a:rPr>
                        <a:t>7.4%</a:t>
                      </a:r>
                    </a:p>
                  </a:txBody>
                  <a:tcPr marL="0" marR="0" marT="0" marB="0" anchor="b">
                    <a:lnL>
                      <a:noFill/>
                    </a:lnL>
                    <a:lnR>
                      <a:noFill/>
                    </a:lnR>
                    <a:lnT>
                      <a:noFill/>
                    </a:lnT>
                    <a:lnB>
                      <a:noFill/>
                    </a:lnB>
                  </a:tcPr>
                </a:tc>
                <a:tc>
                  <a:txBody>
                    <a:bodyPr/>
                    <a:lstStyle/>
                    <a:p>
                      <a:pPr algn="r" fontAlgn="b"/>
                      <a:r>
                        <a:rPr lang="en-GB" sz="600" b="0" i="0" u="none" strike="noStrike">
                          <a:solidFill>
                            <a:srgbClr val="000000"/>
                          </a:solidFill>
                          <a:effectLst/>
                          <a:latin typeface="Montserrat" panose="00000500000000000000" pitchFamily="2" charset="0"/>
                        </a:rPr>
                        <a:t>13.4%</a:t>
                      </a:r>
                    </a:p>
                  </a:txBody>
                  <a:tcPr marL="0" marR="0" marT="0" marB="0" anchor="b">
                    <a:lnL>
                      <a:noFill/>
                    </a:lnL>
                    <a:lnR>
                      <a:noFill/>
                    </a:lnR>
                    <a:lnT>
                      <a:noFill/>
                    </a:lnT>
                    <a:lnB>
                      <a:noFill/>
                    </a:lnB>
                  </a:tcPr>
                </a:tc>
                <a:tc>
                  <a:txBody>
                    <a:bodyPr/>
                    <a:lstStyle/>
                    <a:p>
                      <a:pPr algn="r" fontAlgn="b"/>
                      <a:r>
                        <a:rPr lang="en-GB" sz="600" b="0" i="0" u="none" strike="noStrike">
                          <a:solidFill>
                            <a:srgbClr val="000000"/>
                          </a:solidFill>
                          <a:effectLst/>
                          <a:latin typeface="Montserrat" panose="00000500000000000000" pitchFamily="2" charset="0"/>
                        </a:rPr>
                        <a:t>59.2</a:t>
                      </a:r>
                    </a:p>
                  </a:txBody>
                  <a:tcPr marL="0" marR="0" marT="0" marB="0" anchor="b">
                    <a:lnL>
                      <a:noFill/>
                    </a:lnL>
                    <a:lnR>
                      <a:noFill/>
                    </a:lnR>
                    <a:lnT>
                      <a:noFill/>
                    </a:lnT>
                    <a:lnB>
                      <a:noFill/>
                    </a:lnB>
                  </a:tcPr>
                </a:tc>
                <a:tc>
                  <a:txBody>
                    <a:bodyPr/>
                    <a:lstStyle/>
                    <a:p>
                      <a:pPr algn="r" fontAlgn="b"/>
                      <a:r>
                        <a:rPr lang="en-GB" sz="600" b="0" i="0" u="none" strike="noStrike">
                          <a:solidFill>
                            <a:srgbClr val="000000"/>
                          </a:solidFill>
                          <a:effectLst/>
                          <a:latin typeface="Montserrat" panose="00000500000000000000" pitchFamily="2" charset="0"/>
                        </a:rPr>
                        <a:t>57.8</a:t>
                      </a:r>
                    </a:p>
                  </a:txBody>
                  <a:tcPr marL="0" marR="0" marT="0" marB="0" anchor="b">
                    <a:lnL>
                      <a:noFill/>
                    </a:lnL>
                    <a:lnR>
                      <a:noFill/>
                    </a:lnR>
                    <a:lnT>
                      <a:noFill/>
                    </a:lnT>
                    <a:lnB>
                      <a:noFill/>
                    </a:lnB>
                  </a:tcPr>
                </a:tc>
                <a:tc>
                  <a:txBody>
                    <a:bodyPr/>
                    <a:lstStyle/>
                    <a:p>
                      <a:pPr algn="r" fontAlgn="b"/>
                      <a:r>
                        <a:rPr lang="en-GB" sz="600" b="0" i="0" u="none" strike="noStrike">
                          <a:solidFill>
                            <a:srgbClr val="000000"/>
                          </a:solidFill>
                          <a:effectLst/>
                          <a:latin typeface="Montserrat" panose="00000500000000000000" pitchFamily="2" charset="0"/>
                        </a:rPr>
                        <a:t>-1.5%</a:t>
                      </a:r>
                    </a:p>
                  </a:txBody>
                  <a:tcPr marL="0" marR="0" marT="0" marB="0" anchor="b">
                    <a:lnL>
                      <a:noFill/>
                    </a:lnL>
                    <a:lnR>
                      <a:noFill/>
                    </a:lnR>
                    <a:lnT>
                      <a:noFill/>
                    </a:lnT>
                    <a:lnB>
                      <a:noFill/>
                    </a:lnB>
                  </a:tcPr>
                </a:tc>
                <a:tc>
                  <a:txBody>
                    <a:bodyPr/>
                    <a:lstStyle/>
                    <a:p>
                      <a:pPr algn="r" fontAlgn="b"/>
                      <a:r>
                        <a:rPr lang="en-GB" sz="600" b="0" i="0" u="none" strike="noStrike">
                          <a:solidFill>
                            <a:srgbClr val="000000"/>
                          </a:solidFill>
                          <a:effectLst/>
                          <a:latin typeface="Montserrat" panose="00000500000000000000" pitchFamily="2" charset="0"/>
                        </a:rPr>
                        <a:t>21.43</a:t>
                      </a:r>
                    </a:p>
                  </a:txBody>
                  <a:tcPr marL="0" marR="0" marT="0" marB="0" anchor="b">
                    <a:lnL>
                      <a:noFill/>
                    </a:lnL>
                    <a:lnR>
                      <a:noFill/>
                    </a:lnR>
                    <a:lnT>
                      <a:noFill/>
                    </a:lnT>
                    <a:lnB>
                      <a:noFill/>
                    </a:lnB>
                  </a:tcPr>
                </a:tc>
                <a:tc>
                  <a:txBody>
                    <a:bodyPr/>
                    <a:lstStyle/>
                    <a:p>
                      <a:pPr algn="r" fontAlgn="b"/>
                      <a:r>
                        <a:rPr lang="en-GB" sz="600" b="0" i="0" u="none" strike="noStrike">
                          <a:solidFill>
                            <a:srgbClr val="000000"/>
                          </a:solidFill>
                          <a:effectLst/>
                          <a:latin typeface="Montserrat" panose="00000500000000000000" pitchFamily="2" charset="0"/>
                        </a:rPr>
                        <a:t>21.79</a:t>
                      </a:r>
                    </a:p>
                  </a:txBody>
                  <a:tcPr marL="0" marR="0" marT="0" marB="0" anchor="b">
                    <a:lnL>
                      <a:noFill/>
                    </a:lnL>
                    <a:lnR>
                      <a:noFill/>
                    </a:lnR>
                    <a:lnT>
                      <a:noFill/>
                    </a:lnT>
                    <a:lnB>
                      <a:noFill/>
                    </a:lnB>
                  </a:tcPr>
                </a:tc>
                <a:tc>
                  <a:txBody>
                    <a:bodyPr/>
                    <a:lstStyle/>
                    <a:p>
                      <a:pPr algn="r" fontAlgn="b"/>
                      <a:r>
                        <a:rPr lang="en-GB" sz="600" b="0" i="0" u="none" strike="noStrike">
                          <a:solidFill>
                            <a:srgbClr val="000000"/>
                          </a:solidFill>
                          <a:effectLst/>
                          <a:latin typeface="Montserrat" panose="00000500000000000000" pitchFamily="2" charset="0"/>
                        </a:rPr>
                        <a:t>1.7%</a:t>
                      </a:r>
                    </a:p>
                  </a:txBody>
                  <a:tcPr marL="0" marR="0" marT="0" marB="0" anchor="b">
                    <a:lnL>
                      <a:noFill/>
                    </a:lnL>
                    <a:lnR>
                      <a:noFill/>
                    </a:lnR>
                    <a:lnT>
                      <a:noFill/>
                    </a:lnT>
                    <a:lnB>
                      <a:noFill/>
                    </a:lnB>
                  </a:tcPr>
                </a:tc>
                <a:extLst>
                  <a:ext uri="{0D108BD9-81ED-4DB2-BD59-A6C34878D82A}">
                    <a16:rowId xmlns:a16="http://schemas.microsoft.com/office/drawing/2014/main" val="3032452062"/>
                  </a:ext>
                </a:extLst>
              </a:tr>
              <a:tr h="138420">
                <a:tc>
                  <a:txBody>
                    <a:bodyPr/>
                    <a:lstStyle/>
                    <a:p>
                      <a:pPr algn="r" fontAlgn="b"/>
                      <a:r>
                        <a:rPr lang="en-GB" sz="600" b="0" i="0" u="none" strike="noStrike">
                          <a:solidFill>
                            <a:srgbClr val="000000"/>
                          </a:solidFill>
                          <a:effectLst/>
                          <a:latin typeface="Montserrat" panose="00000500000000000000" pitchFamily="2" charset="0"/>
                        </a:rPr>
                        <a:t>4.9%</a:t>
                      </a:r>
                    </a:p>
                  </a:txBody>
                  <a:tcPr marL="0" marR="0" marT="0" marB="0" anchor="b">
                    <a:lnL>
                      <a:noFill/>
                    </a:lnL>
                    <a:lnR>
                      <a:noFill/>
                    </a:lnR>
                    <a:lnT>
                      <a:noFill/>
                    </a:lnT>
                    <a:lnB>
                      <a:noFill/>
                    </a:lnB>
                  </a:tcPr>
                </a:tc>
                <a:tc>
                  <a:txBody>
                    <a:bodyPr/>
                    <a:lstStyle/>
                    <a:p>
                      <a:pPr algn="r" fontAlgn="b"/>
                      <a:r>
                        <a:rPr lang="en-GB" sz="600" b="0" i="0" u="none" strike="noStrike">
                          <a:solidFill>
                            <a:srgbClr val="000000"/>
                          </a:solidFill>
                          <a:effectLst/>
                          <a:latin typeface="Montserrat" panose="00000500000000000000" pitchFamily="2" charset="0"/>
                        </a:rPr>
                        <a:t>4.5%</a:t>
                      </a:r>
                    </a:p>
                  </a:txBody>
                  <a:tcPr marL="0" marR="0" marT="0" marB="0" anchor="b">
                    <a:lnL>
                      <a:noFill/>
                    </a:lnL>
                    <a:lnR>
                      <a:noFill/>
                    </a:lnR>
                    <a:lnT>
                      <a:noFill/>
                    </a:lnT>
                    <a:lnB>
                      <a:noFill/>
                    </a:lnB>
                  </a:tcPr>
                </a:tc>
                <a:tc>
                  <a:txBody>
                    <a:bodyPr/>
                    <a:lstStyle/>
                    <a:p>
                      <a:pPr algn="r" fontAlgn="b"/>
                      <a:r>
                        <a:rPr lang="en-GB" sz="600" b="0" i="0" u="none" strike="noStrike">
                          <a:solidFill>
                            <a:srgbClr val="000000"/>
                          </a:solidFill>
                          <a:effectLst/>
                          <a:latin typeface="Montserrat" panose="00000500000000000000" pitchFamily="2" charset="0"/>
                        </a:rPr>
                        <a:t>-4.6%</a:t>
                      </a:r>
                    </a:p>
                  </a:txBody>
                  <a:tcPr marL="0" marR="0" marT="0" marB="0" anchor="b">
                    <a:lnL>
                      <a:noFill/>
                    </a:lnL>
                    <a:lnR>
                      <a:noFill/>
                    </a:lnR>
                    <a:lnT>
                      <a:noFill/>
                    </a:lnT>
                    <a:lnB>
                      <a:noFill/>
                    </a:lnB>
                  </a:tcPr>
                </a:tc>
                <a:tc>
                  <a:txBody>
                    <a:bodyPr/>
                    <a:lstStyle/>
                    <a:p>
                      <a:pPr algn="r" fontAlgn="b"/>
                      <a:r>
                        <a:rPr lang="en-GB" sz="600" b="0" i="0" u="none" strike="noStrike">
                          <a:solidFill>
                            <a:srgbClr val="000000"/>
                          </a:solidFill>
                          <a:effectLst/>
                          <a:latin typeface="Montserrat" panose="00000500000000000000" pitchFamily="2" charset="0"/>
                        </a:rPr>
                        <a:t>54.0</a:t>
                      </a:r>
                    </a:p>
                  </a:txBody>
                  <a:tcPr marL="0" marR="0" marT="0" marB="0" anchor="b">
                    <a:lnL>
                      <a:noFill/>
                    </a:lnL>
                    <a:lnR>
                      <a:noFill/>
                    </a:lnR>
                    <a:lnT>
                      <a:noFill/>
                    </a:lnT>
                    <a:lnB>
                      <a:noFill/>
                    </a:lnB>
                  </a:tcPr>
                </a:tc>
                <a:tc>
                  <a:txBody>
                    <a:bodyPr/>
                    <a:lstStyle/>
                    <a:p>
                      <a:pPr algn="r" fontAlgn="b"/>
                      <a:r>
                        <a:rPr lang="en-GB" sz="600" b="0" i="0" u="none" strike="noStrike">
                          <a:solidFill>
                            <a:srgbClr val="000000"/>
                          </a:solidFill>
                          <a:effectLst/>
                          <a:latin typeface="Montserrat" panose="00000500000000000000" pitchFamily="2" charset="0"/>
                        </a:rPr>
                        <a:t>49.3</a:t>
                      </a:r>
                    </a:p>
                  </a:txBody>
                  <a:tcPr marL="0" marR="0" marT="0" marB="0" anchor="b">
                    <a:lnL>
                      <a:noFill/>
                    </a:lnL>
                    <a:lnR>
                      <a:noFill/>
                    </a:lnR>
                    <a:lnT>
                      <a:noFill/>
                    </a:lnT>
                    <a:lnB>
                      <a:noFill/>
                    </a:lnB>
                  </a:tcPr>
                </a:tc>
                <a:tc>
                  <a:txBody>
                    <a:bodyPr/>
                    <a:lstStyle/>
                    <a:p>
                      <a:pPr algn="r" fontAlgn="b"/>
                      <a:r>
                        <a:rPr lang="en-GB" sz="600" b="0" i="0" u="none" strike="noStrike">
                          <a:solidFill>
                            <a:srgbClr val="000000"/>
                          </a:solidFill>
                          <a:effectLst/>
                          <a:latin typeface="Montserrat" panose="00000500000000000000" pitchFamily="2" charset="0"/>
                        </a:rPr>
                        <a:t>-8.0%</a:t>
                      </a:r>
                    </a:p>
                  </a:txBody>
                  <a:tcPr marL="0" marR="0" marT="0" marB="0" anchor="b">
                    <a:lnL>
                      <a:noFill/>
                    </a:lnL>
                    <a:lnR>
                      <a:noFill/>
                    </a:lnR>
                    <a:lnT>
                      <a:noFill/>
                    </a:lnT>
                    <a:lnB>
                      <a:noFill/>
                    </a:lnB>
                  </a:tcPr>
                </a:tc>
                <a:tc>
                  <a:txBody>
                    <a:bodyPr/>
                    <a:lstStyle/>
                    <a:p>
                      <a:pPr algn="r" fontAlgn="b"/>
                      <a:r>
                        <a:rPr lang="en-GB" sz="600" b="0" i="0" u="none" strike="noStrike">
                          <a:solidFill>
                            <a:srgbClr val="000000"/>
                          </a:solidFill>
                          <a:effectLst/>
                          <a:latin typeface="Montserrat" panose="00000500000000000000" pitchFamily="2" charset="0"/>
                        </a:rPr>
                        <a:t>10.24</a:t>
                      </a:r>
                    </a:p>
                  </a:txBody>
                  <a:tcPr marL="0" marR="0" marT="0" marB="0" anchor="b">
                    <a:lnL>
                      <a:noFill/>
                    </a:lnL>
                    <a:lnR>
                      <a:noFill/>
                    </a:lnR>
                    <a:lnT>
                      <a:noFill/>
                    </a:lnT>
                    <a:lnB>
                      <a:noFill/>
                    </a:lnB>
                  </a:tcPr>
                </a:tc>
                <a:tc>
                  <a:txBody>
                    <a:bodyPr/>
                    <a:lstStyle/>
                    <a:p>
                      <a:pPr algn="r" fontAlgn="b"/>
                      <a:r>
                        <a:rPr lang="en-GB" sz="600" b="0" i="0" u="none" strike="noStrike">
                          <a:solidFill>
                            <a:srgbClr val="000000"/>
                          </a:solidFill>
                          <a:effectLst/>
                          <a:latin typeface="Montserrat" panose="00000500000000000000" pitchFamily="2" charset="0"/>
                        </a:rPr>
                        <a:t>9.64</a:t>
                      </a:r>
                    </a:p>
                  </a:txBody>
                  <a:tcPr marL="0" marR="0" marT="0" marB="0" anchor="b">
                    <a:lnL>
                      <a:noFill/>
                    </a:lnL>
                    <a:lnR>
                      <a:noFill/>
                    </a:lnR>
                    <a:lnT>
                      <a:noFill/>
                    </a:lnT>
                    <a:lnB>
                      <a:noFill/>
                    </a:lnB>
                  </a:tcPr>
                </a:tc>
                <a:tc>
                  <a:txBody>
                    <a:bodyPr/>
                    <a:lstStyle/>
                    <a:p>
                      <a:pPr algn="r" fontAlgn="b"/>
                      <a:r>
                        <a:rPr lang="en-GB" sz="600" b="0" i="0" u="none" strike="noStrike">
                          <a:solidFill>
                            <a:srgbClr val="000000"/>
                          </a:solidFill>
                          <a:effectLst/>
                          <a:latin typeface="Montserrat" panose="00000500000000000000" pitchFamily="2" charset="0"/>
                        </a:rPr>
                        <a:t>-5.9%</a:t>
                      </a:r>
                    </a:p>
                  </a:txBody>
                  <a:tcPr marL="0" marR="0" marT="0" marB="0" anchor="b">
                    <a:lnL>
                      <a:noFill/>
                    </a:lnL>
                    <a:lnR>
                      <a:noFill/>
                    </a:lnR>
                    <a:lnT>
                      <a:noFill/>
                    </a:lnT>
                    <a:lnB>
                      <a:noFill/>
                    </a:lnB>
                  </a:tcPr>
                </a:tc>
                <a:extLst>
                  <a:ext uri="{0D108BD9-81ED-4DB2-BD59-A6C34878D82A}">
                    <a16:rowId xmlns:a16="http://schemas.microsoft.com/office/drawing/2014/main" val="1724481125"/>
                  </a:ext>
                </a:extLst>
              </a:tr>
              <a:tr h="138420">
                <a:tc>
                  <a:txBody>
                    <a:bodyPr/>
                    <a:lstStyle/>
                    <a:p>
                      <a:pPr algn="r" fontAlgn="b"/>
                      <a:r>
                        <a:rPr lang="en-GB" sz="600" b="0" i="0" u="none" strike="noStrike">
                          <a:solidFill>
                            <a:srgbClr val="000000"/>
                          </a:solidFill>
                          <a:effectLst/>
                          <a:latin typeface="Montserrat" panose="00000500000000000000" pitchFamily="2" charset="0"/>
                        </a:rPr>
                        <a:t>4.3%</a:t>
                      </a:r>
                    </a:p>
                  </a:txBody>
                  <a:tcPr marL="0" marR="0" marT="0" marB="0" anchor="b">
                    <a:lnL>
                      <a:noFill/>
                    </a:lnL>
                    <a:lnR>
                      <a:noFill/>
                    </a:lnR>
                    <a:lnT>
                      <a:noFill/>
                    </a:lnT>
                    <a:lnB>
                      <a:noFill/>
                    </a:lnB>
                  </a:tcPr>
                </a:tc>
                <a:tc>
                  <a:txBody>
                    <a:bodyPr/>
                    <a:lstStyle/>
                    <a:p>
                      <a:pPr algn="r" fontAlgn="b"/>
                      <a:r>
                        <a:rPr lang="en-GB" sz="600" b="0" i="0" u="none" strike="noStrike">
                          <a:solidFill>
                            <a:srgbClr val="000000"/>
                          </a:solidFill>
                          <a:effectLst/>
                          <a:latin typeface="Montserrat" panose="00000500000000000000" pitchFamily="2" charset="0"/>
                        </a:rPr>
                        <a:t>4.3%</a:t>
                      </a:r>
                    </a:p>
                  </a:txBody>
                  <a:tcPr marL="0" marR="0" marT="0" marB="0" anchor="b">
                    <a:lnL>
                      <a:noFill/>
                    </a:lnL>
                    <a:lnR>
                      <a:noFill/>
                    </a:lnR>
                    <a:lnT>
                      <a:noFill/>
                    </a:lnT>
                    <a:lnB>
                      <a:noFill/>
                    </a:lnB>
                  </a:tcPr>
                </a:tc>
                <a:tc>
                  <a:txBody>
                    <a:bodyPr/>
                    <a:lstStyle/>
                    <a:p>
                      <a:pPr algn="r" fontAlgn="b"/>
                      <a:r>
                        <a:rPr lang="en-GB" sz="600" b="0" i="0" u="none" strike="noStrike">
                          <a:solidFill>
                            <a:srgbClr val="000000"/>
                          </a:solidFill>
                          <a:effectLst/>
                          <a:latin typeface="Montserrat" panose="00000500000000000000" pitchFamily="2" charset="0"/>
                        </a:rPr>
                        <a:t>2.6%</a:t>
                      </a:r>
                    </a:p>
                  </a:txBody>
                  <a:tcPr marL="0" marR="0" marT="0" marB="0" anchor="b">
                    <a:lnL>
                      <a:noFill/>
                    </a:lnL>
                    <a:lnR>
                      <a:noFill/>
                    </a:lnR>
                    <a:lnT>
                      <a:noFill/>
                    </a:lnT>
                    <a:lnB>
                      <a:noFill/>
                    </a:lnB>
                  </a:tcPr>
                </a:tc>
                <a:tc>
                  <a:txBody>
                    <a:bodyPr/>
                    <a:lstStyle/>
                    <a:p>
                      <a:pPr algn="r" fontAlgn="b"/>
                      <a:r>
                        <a:rPr lang="en-GB" sz="600" b="0" i="0" u="none" strike="noStrike">
                          <a:solidFill>
                            <a:srgbClr val="000000"/>
                          </a:solidFill>
                          <a:effectLst/>
                          <a:latin typeface="Montserrat" panose="00000500000000000000" pitchFamily="2" charset="0"/>
                        </a:rPr>
                        <a:t>25.7</a:t>
                      </a:r>
                    </a:p>
                  </a:txBody>
                  <a:tcPr marL="0" marR="0" marT="0" marB="0" anchor="b">
                    <a:lnL>
                      <a:noFill/>
                    </a:lnL>
                    <a:lnR>
                      <a:noFill/>
                    </a:lnR>
                    <a:lnT>
                      <a:noFill/>
                    </a:lnT>
                    <a:lnB>
                      <a:noFill/>
                    </a:lnB>
                  </a:tcPr>
                </a:tc>
                <a:tc>
                  <a:txBody>
                    <a:bodyPr/>
                    <a:lstStyle/>
                    <a:p>
                      <a:pPr algn="r" fontAlgn="b"/>
                      <a:r>
                        <a:rPr lang="en-GB" sz="600" b="0" i="0" u="none" strike="noStrike">
                          <a:solidFill>
                            <a:srgbClr val="000000"/>
                          </a:solidFill>
                          <a:effectLst/>
                          <a:latin typeface="Montserrat" panose="00000500000000000000" pitchFamily="2" charset="0"/>
                        </a:rPr>
                        <a:t>24.9</a:t>
                      </a:r>
                    </a:p>
                  </a:txBody>
                  <a:tcPr marL="0" marR="0" marT="0" marB="0" anchor="b">
                    <a:lnL>
                      <a:noFill/>
                    </a:lnL>
                    <a:lnR>
                      <a:noFill/>
                    </a:lnR>
                    <a:lnT>
                      <a:noFill/>
                    </a:lnT>
                    <a:lnB>
                      <a:noFill/>
                    </a:lnB>
                  </a:tcPr>
                </a:tc>
                <a:tc>
                  <a:txBody>
                    <a:bodyPr/>
                    <a:lstStyle/>
                    <a:p>
                      <a:pPr algn="r" fontAlgn="b"/>
                      <a:r>
                        <a:rPr lang="en-GB" sz="600" b="0" i="0" u="none" strike="noStrike">
                          <a:solidFill>
                            <a:srgbClr val="000000"/>
                          </a:solidFill>
                          <a:effectLst/>
                          <a:latin typeface="Montserrat" panose="00000500000000000000" pitchFamily="2" charset="0"/>
                        </a:rPr>
                        <a:t>-2.1%</a:t>
                      </a:r>
                    </a:p>
                  </a:txBody>
                  <a:tcPr marL="0" marR="0" marT="0" marB="0" anchor="b">
                    <a:lnL>
                      <a:noFill/>
                    </a:lnL>
                    <a:lnR>
                      <a:noFill/>
                    </a:lnR>
                    <a:lnT>
                      <a:noFill/>
                    </a:lnT>
                    <a:lnB>
                      <a:noFill/>
                    </a:lnB>
                  </a:tcPr>
                </a:tc>
                <a:tc>
                  <a:txBody>
                    <a:bodyPr/>
                    <a:lstStyle/>
                    <a:p>
                      <a:pPr algn="r" fontAlgn="b"/>
                      <a:r>
                        <a:rPr lang="en-GB" sz="600" b="0" i="0" u="none" strike="noStrike">
                          <a:solidFill>
                            <a:srgbClr val="000000"/>
                          </a:solidFill>
                          <a:effectLst/>
                          <a:latin typeface="Montserrat" panose="00000500000000000000" pitchFamily="2" charset="0"/>
                        </a:rPr>
                        <a:t>25.37</a:t>
                      </a:r>
                    </a:p>
                  </a:txBody>
                  <a:tcPr marL="0" marR="0" marT="0" marB="0" anchor="b">
                    <a:lnL>
                      <a:noFill/>
                    </a:lnL>
                    <a:lnR>
                      <a:noFill/>
                    </a:lnR>
                    <a:lnT>
                      <a:noFill/>
                    </a:lnT>
                    <a:lnB>
                      <a:noFill/>
                    </a:lnB>
                  </a:tcPr>
                </a:tc>
                <a:tc>
                  <a:txBody>
                    <a:bodyPr/>
                    <a:lstStyle/>
                    <a:p>
                      <a:pPr algn="r" fontAlgn="b"/>
                      <a:r>
                        <a:rPr lang="en-GB" sz="600" b="0" i="0" u="none" strike="noStrike">
                          <a:solidFill>
                            <a:srgbClr val="000000"/>
                          </a:solidFill>
                          <a:effectLst/>
                          <a:latin typeface="Montserrat" panose="00000500000000000000" pitchFamily="2" charset="0"/>
                        </a:rPr>
                        <a:t>25.71</a:t>
                      </a:r>
                    </a:p>
                  </a:txBody>
                  <a:tcPr marL="0" marR="0" marT="0" marB="0" anchor="b">
                    <a:lnL>
                      <a:noFill/>
                    </a:lnL>
                    <a:lnR>
                      <a:noFill/>
                    </a:lnR>
                    <a:lnT>
                      <a:noFill/>
                    </a:lnT>
                    <a:lnB>
                      <a:noFill/>
                    </a:lnB>
                  </a:tcPr>
                </a:tc>
                <a:tc>
                  <a:txBody>
                    <a:bodyPr/>
                    <a:lstStyle/>
                    <a:p>
                      <a:pPr algn="r" fontAlgn="b"/>
                      <a:r>
                        <a:rPr lang="en-GB" sz="600" b="0" i="0" u="none" strike="noStrike">
                          <a:solidFill>
                            <a:srgbClr val="000000"/>
                          </a:solidFill>
                          <a:effectLst/>
                          <a:latin typeface="Montserrat" panose="00000500000000000000" pitchFamily="2" charset="0"/>
                        </a:rPr>
                        <a:t>1.3%</a:t>
                      </a:r>
                    </a:p>
                  </a:txBody>
                  <a:tcPr marL="0" marR="0" marT="0" marB="0" anchor="b">
                    <a:lnL>
                      <a:noFill/>
                    </a:lnL>
                    <a:lnR>
                      <a:noFill/>
                    </a:lnR>
                    <a:lnT>
                      <a:noFill/>
                    </a:lnT>
                    <a:lnB>
                      <a:noFill/>
                    </a:lnB>
                  </a:tcPr>
                </a:tc>
                <a:extLst>
                  <a:ext uri="{0D108BD9-81ED-4DB2-BD59-A6C34878D82A}">
                    <a16:rowId xmlns:a16="http://schemas.microsoft.com/office/drawing/2014/main" val="2941377824"/>
                  </a:ext>
                </a:extLst>
              </a:tr>
              <a:tr h="138420">
                <a:tc>
                  <a:txBody>
                    <a:bodyPr/>
                    <a:lstStyle/>
                    <a:p>
                      <a:pPr algn="r" fontAlgn="b"/>
                      <a:r>
                        <a:rPr lang="en-GB" sz="600" b="0" i="0" u="none" strike="noStrike">
                          <a:solidFill>
                            <a:srgbClr val="000000"/>
                          </a:solidFill>
                          <a:effectLst/>
                          <a:latin typeface="Montserrat" panose="00000500000000000000" pitchFamily="2" charset="0"/>
                        </a:rPr>
                        <a:t>3.3%</a:t>
                      </a:r>
                    </a:p>
                  </a:txBody>
                  <a:tcPr marL="0" marR="0" marT="0" marB="0" anchor="b">
                    <a:lnL>
                      <a:noFill/>
                    </a:lnL>
                    <a:lnR>
                      <a:noFill/>
                    </a:lnR>
                    <a:lnT>
                      <a:noFill/>
                    </a:lnT>
                    <a:lnB>
                      <a:noFill/>
                    </a:lnB>
                  </a:tcPr>
                </a:tc>
                <a:tc>
                  <a:txBody>
                    <a:bodyPr/>
                    <a:lstStyle/>
                    <a:p>
                      <a:pPr algn="r" fontAlgn="b"/>
                      <a:r>
                        <a:rPr lang="en-GB" sz="600" b="0" i="0" u="none" strike="noStrike">
                          <a:solidFill>
                            <a:srgbClr val="000000"/>
                          </a:solidFill>
                          <a:effectLst/>
                          <a:latin typeface="Montserrat" panose="00000500000000000000" pitchFamily="2" charset="0"/>
                        </a:rPr>
                        <a:t>3.4%</a:t>
                      </a:r>
                    </a:p>
                  </a:txBody>
                  <a:tcPr marL="0" marR="0" marT="0" marB="0" anchor="b">
                    <a:lnL>
                      <a:noFill/>
                    </a:lnL>
                    <a:lnR>
                      <a:noFill/>
                    </a:lnR>
                    <a:lnT>
                      <a:noFill/>
                    </a:lnT>
                    <a:lnB>
                      <a:noFill/>
                    </a:lnB>
                  </a:tcPr>
                </a:tc>
                <a:tc>
                  <a:txBody>
                    <a:bodyPr/>
                    <a:lstStyle/>
                    <a:p>
                      <a:pPr algn="r" fontAlgn="b"/>
                      <a:r>
                        <a:rPr lang="en-GB" sz="600" b="0" i="0" u="none" strike="noStrike">
                          <a:solidFill>
                            <a:srgbClr val="000000"/>
                          </a:solidFill>
                          <a:effectLst/>
                          <a:latin typeface="Montserrat" panose="00000500000000000000" pitchFamily="2" charset="0"/>
                        </a:rPr>
                        <a:t>5.1%</a:t>
                      </a:r>
                    </a:p>
                  </a:txBody>
                  <a:tcPr marL="0" marR="0" marT="0" marB="0" anchor="b">
                    <a:lnL>
                      <a:noFill/>
                    </a:lnL>
                    <a:lnR>
                      <a:noFill/>
                    </a:lnR>
                    <a:lnT>
                      <a:noFill/>
                    </a:lnT>
                    <a:lnB>
                      <a:noFill/>
                    </a:lnB>
                  </a:tcPr>
                </a:tc>
                <a:tc>
                  <a:txBody>
                    <a:bodyPr/>
                    <a:lstStyle/>
                    <a:p>
                      <a:pPr algn="r" fontAlgn="b"/>
                      <a:r>
                        <a:rPr lang="en-GB" sz="600" b="0" i="0" u="none" strike="noStrike">
                          <a:solidFill>
                            <a:srgbClr val="000000"/>
                          </a:solidFill>
                          <a:effectLst/>
                          <a:latin typeface="Montserrat" panose="00000500000000000000" pitchFamily="2" charset="0"/>
                        </a:rPr>
                        <a:t>46.2</a:t>
                      </a:r>
                    </a:p>
                  </a:txBody>
                  <a:tcPr marL="0" marR="0" marT="0" marB="0" anchor="b">
                    <a:lnL>
                      <a:noFill/>
                    </a:lnL>
                    <a:lnR>
                      <a:noFill/>
                    </a:lnR>
                    <a:lnT>
                      <a:noFill/>
                    </a:lnT>
                    <a:lnB>
                      <a:noFill/>
                    </a:lnB>
                  </a:tcPr>
                </a:tc>
                <a:tc>
                  <a:txBody>
                    <a:bodyPr/>
                    <a:lstStyle/>
                    <a:p>
                      <a:pPr algn="r" fontAlgn="b"/>
                      <a:r>
                        <a:rPr lang="en-GB" sz="600" b="0" i="0" u="none" strike="noStrike">
                          <a:solidFill>
                            <a:srgbClr val="000000"/>
                          </a:solidFill>
                          <a:effectLst/>
                          <a:latin typeface="Montserrat" panose="00000500000000000000" pitchFamily="2" charset="0"/>
                        </a:rPr>
                        <a:t>46.5</a:t>
                      </a:r>
                    </a:p>
                  </a:txBody>
                  <a:tcPr marL="0" marR="0" marT="0" marB="0" anchor="b">
                    <a:lnL>
                      <a:noFill/>
                    </a:lnL>
                    <a:lnR>
                      <a:noFill/>
                    </a:lnR>
                    <a:lnT>
                      <a:noFill/>
                    </a:lnT>
                    <a:lnB>
                      <a:noFill/>
                    </a:lnB>
                  </a:tcPr>
                </a:tc>
                <a:tc>
                  <a:txBody>
                    <a:bodyPr/>
                    <a:lstStyle/>
                    <a:p>
                      <a:pPr algn="r" fontAlgn="b"/>
                      <a:r>
                        <a:rPr lang="en-GB" sz="600" b="0" i="0" u="none" strike="noStrike">
                          <a:solidFill>
                            <a:srgbClr val="000000"/>
                          </a:solidFill>
                          <a:effectLst/>
                          <a:latin typeface="Montserrat" panose="00000500000000000000" pitchFamily="2" charset="0"/>
                        </a:rPr>
                        <a:t>1.7%</a:t>
                      </a:r>
                    </a:p>
                  </a:txBody>
                  <a:tcPr marL="0" marR="0" marT="0" marB="0" anchor="b">
                    <a:lnL>
                      <a:noFill/>
                    </a:lnL>
                    <a:lnR>
                      <a:noFill/>
                    </a:lnR>
                    <a:lnT>
                      <a:noFill/>
                    </a:lnT>
                    <a:lnB>
                      <a:noFill/>
                    </a:lnB>
                  </a:tcPr>
                </a:tc>
                <a:tc>
                  <a:txBody>
                    <a:bodyPr/>
                    <a:lstStyle/>
                    <a:p>
                      <a:pPr algn="r" fontAlgn="b"/>
                      <a:r>
                        <a:rPr lang="en-GB" sz="600" b="0" i="0" u="none" strike="noStrike">
                          <a:solidFill>
                            <a:srgbClr val="000000"/>
                          </a:solidFill>
                          <a:effectLst/>
                          <a:latin typeface="Montserrat" panose="00000500000000000000" pitchFamily="2" charset="0"/>
                        </a:rPr>
                        <a:t>16.69</a:t>
                      </a:r>
                    </a:p>
                  </a:txBody>
                  <a:tcPr marL="0" marR="0" marT="0" marB="0" anchor="b">
                    <a:lnL>
                      <a:noFill/>
                    </a:lnL>
                    <a:lnR>
                      <a:noFill/>
                    </a:lnR>
                    <a:lnT>
                      <a:noFill/>
                    </a:lnT>
                    <a:lnB>
                      <a:noFill/>
                    </a:lnB>
                  </a:tcPr>
                </a:tc>
                <a:tc>
                  <a:txBody>
                    <a:bodyPr/>
                    <a:lstStyle/>
                    <a:p>
                      <a:pPr algn="r" fontAlgn="b"/>
                      <a:r>
                        <a:rPr lang="en-GB" sz="600" b="0" i="0" u="none" strike="noStrike">
                          <a:solidFill>
                            <a:srgbClr val="000000"/>
                          </a:solidFill>
                          <a:effectLst/>
                          <a:latin typeface="Montserrat" panose="00000500000000000000" pitchFamily="2" charset="0"/>
                        </a:rPr>
                        <a:t>16.93</a:t>
                      </a:r>
                    </a:p>
                  </a:txBody>
                  <a:tcPr marL="0" marR="0" marT="0" marB="0" anchor="b">
                    <a:lnL>
                      <a:noFill/>
                    </a:lnL>
                    <a:lnR>
                      <a:noFill/>
                    </a:lnR>
                    <a:lnT>
                      <a:noFill/>
                    </a:lnT>
                    <a:lnB>
                      <a:noFill/>
                    </a:lnB>
                  </a:tcPr>
                </a:tc>
                <a:tc>
                  <a:txBody>
                    <a:bodyPr/>
                    <a:lstStyle/>
                    <a:p>
                      <a:pPr algn="r" fontAlgn="b"/>
                      <a:r>
                        <a:rPr lang="en-GB" sz="600" b="0" i="0" u="none" strike="noStrike">
                          <a:solidFill>
                            <a:srgbClr val="000000"/>
                          </a:solidFill>
                          <a:effectLst/>
                          <a:latin typeface="Montserrat" panose="00000500000000000000" pitchFamily="2" charset="0"/>
                        </a:rPr>
                        <a:t>1.4%</a:t>
                      </a:r>
                    </a:p>
                  </a:txBody>
                  <a:tcPr marL="0" marR="0" marT="0" marB="0" anchor="b">
                    <a:lnL>
                      <a:noFill/>
                    </a:lnL>
                    <a:lnR>
                      <a:noFill/>
                    </a:lnR>
                    <a:lnT>
                      <a:noFill/>
                    </a:lnT>
                    <a:lnB>
                      <a:noFill/>
                    </a:lnB>
                  </a:tcPr>
                </a:tc>
                <a:extLst>
                  <a:ext uri="{0D108BD9-81ED-4DB2-BD59-A6C34878D82A}">
                    <a16:rowId xmlns:a16="http://schemas.microsoft.com/office/drawing/2014/main" val="316625337"/>
                  </a:ext>
                </a:extLst>
              </a:tr>
              <a:tr h="252018">
                <a:tc>
                  <a:txBody>
                    <a:bodyPr/>
                    <a:lstStyle/>
                    <a:p>
                      <a:pPr algn="r" fontAlgn="b"/>
                      <a:r>
                        <a:rPr lang="en-GB" sz="600" b="0" i="0" u="none" strike="noStrike">
                          <a:solidFill>
                            <a:srgbClr val="000000"/>
                          </a:solidFill>
                          <a:effectLst/>
                          <a:latin typeface="Montserrat" panose="00000500000000000000" pitchFamily="2" charset="0"/>
                        </a:rPr>
                        <a:t>2.7%</a:t>
                      </a:r>
                    </a:p>
                  </a:txBody>
                  <a:tcPr marL="0" marR="0" marT="0" marB="0" anchor="b">
                    <a:lnL>
                      <a:noFill/>
                    </a:lnL>
                    <a:lnR>
                      <a:noFill/>
                    </a:lnR>
                    <a:lnT>
                      <a:noFill/>
                    </a:lnT>
                    <a:lnB>
                      <a:noFill/>
                    </a:lnB>
                  </a:tcPr>
                </a:tc>
                <a:tc>
                  <a:txBody>
                    <a:bodyPr/>
                    <a:lstStyle/>
                    <a:p>
                      <a:pPr algn="r" fontAlgn="b"/>
                      <a:r>
                        <a:rPr lang="en-GB" sz="600" b="0" i="0" u="none" strike="noStrike">
                          <a:solidFill>
                            <a:srgbClr val="000000"/>
                          </a:solidFill>
                          <a:effectLst/>
                          <a:latin typeface="Montserrat" panose="00000500000000000000" pitchFamily="2" charset="0"/>
                        </a:rPr>
                        <a:t>2.6%</a:t>
                      </a:r>
                    </a:p>
                  </a:txBody>
                  <a:tcPr marL="0" marR="0" marT="0" marB="0" anchor="b">
                    <a:lnL>
                      <a:noFill/>
                    </a:lnL>
                    <a:lnR>
                      <a:noFill/>
                    </a:lnR>
                    <a:lnT>
                      <a:noFill/>
                    </a:lnT>
                    <a:lnB>
                      <a:noFill/>
                    </a:lnB>
                  </a:tcPr>
                </a:tc>
                <a:tc>
                  <a:txBody>
                    <a:bodyPr/>
                    <a:lstStyle/>
                    <a:p>
                      <a:pPr algn="r" fontAlgn="b"/>
                      <a:r>
                        <a:rPr lang="en-GB" sz="600" b="0" i="0" u="none" strike="noStrike">
                          <a:solidFill>
                            <a:srgbClr val="000000"/>
                          </a:solidFill>
                          <a:effectLst/>
                          <a:latin typeface="Montserrat" panose="00000500000000000000" pitchFamily="2" charset="0"/>
                        </a:rPr>
                        <a:t>0.5%</a:t>
                      </a:r>
                    </a:p>
                  </a:txBody>
                  <a:tcPr marL="0" marR="0" marT="0" marB="0" anchor="b">
                    <a:lnL>
                      <a:noFill/>
                    </a:lnL>
                    <a:lnR>
                      <a:noFill/>
                    </a:lnR>
                    <a:lnT>
                      <a:noFill/>
                    </a:lnT>
                    <a:lnB>
                      <a:noFill/>
                    </a:lnB>
                  </a:tcPr>
                </a:tc>
                <a:tc>
                  <a:txBody>
                    <a:bodyPr/>
                    <a:lstStyle/>
                    <a:p>
                      <a:pPr algn="r" fontAlgn="b"/>
                      <a:r>
                        <a:rPr lang="en-GB" sz="600" b="0" i="0" u="none" strike="noStrike">
                          <a:solidFill>
                            <a:srgbClr val="000000"/>
                          </a:solidFill>
                          <a:effectLst/>
                          <a:latin typeface="Montserrat" panose="00000500000000000000" pitchFamily="2" charset="0"/>
                        </a:rPr>
                        <a:t>52.6</a:t>
                      </a:r>
                    </a:p>
                  </a:txBody>
                  <a:tcPr marL="0" marR="0" marT="0" marB="0" anchor="b">
                    <a:lnL>
                      <a:noFill/>
                    </a:lnL>
                    <a:lnR>
                      <a:noFill/>
                    </a:lnR>
                    <a:lnT>
                      <a:noFill/>
                    </a:lnT>
                    <a:lnB>
                      <a:noFill/>
                    </a:lnB>
                  </a:tcPr>
                </a:tc>
                <a:tc>
                  <a:txBody>
                    <a:bodyPr/>
                    <a:lstStyle/>
                    <a:p>
                      <a:pPr algn="r" fontAlgn="b"/>
                      <a:r>
                        <a:rPr lang="en-GB" sz="600" b="0" i="0" u="none" strike="noStrike">
                          <a:solidFill>
                            <a:srgbClr val="000000"/>
                          </a:solidFill>
                          <a:effectLst/>
                          <a:latin typeface="Montserrat" panose="00000500000000000000" pitchFamily="2" charset="0"/>
                        </a:rPr>
                        <a:t>50.1</a:t>
                      </a:r>
                    </a:p>
                  </a:txBody>
                  <a:tcPr marL="0" marR="0" marT="0" marB="0" anchor="b">
                    <a:lnL>
                      <a:noFill/>
                    </a:lnL>
                    <a:lnR>
                      <a:noFill/>
                    </a:lnR>
                    <a:lnT>
                      <a:noFill/>
                    </a:lnT>
                    <a:lnB>
                      <a:noFill/>
                    </a:lnB>
                  </a:tcPr>
                </a:tc>
                <a:tc>
                  <a:txBody>
                    <a:bodyPr/>
                    <a:lstStyle/>
                    <a:p>
                      <a:pPr algn="r" fontAlgn="b"/>
                      <a:r>
                        <a:rPr lang="en-GB" sz="600" b="0" i="0" u="none" strike="noStrike">
                          <a:solidFill>
                            <a:srgbClr val="000000"/>
                          </a:solidFill>
                          <a:effectLst/>
                          <a:latin typeface="Montserrat" panose="00000500000000000000" pitchFamily="2" charset="0"/>
                        </a:rPr>
                        <a:t>-3.9%</a:t>
                      </a:r>
                    </a:p>
                  </a:txBody>
                  <a:tcPr marL="0" marR="0" marT="0" marB="0" anchor="b">
                    <a:lnL>
                      <a:noFill/>
                    </a:lnL>
                    <a:lnR>
                      <a:noFill/>
                    </a:lnR>
                    <a:lnT>
                      <a:noFill/>
                    </a:lnT>
                    <a:lnB>
                      <a:noFill/>
                    </a:lnB>
                  </a:tcPr>
                </a:tc>
                <a:tc>
                  <a:txBody>
                    <a:bodyPr/>
                    <a:lstStyle/>
                    <a:p>
                      <a:pPr algn="r" fontAlgn="b"/>
                      <a:r>
                        <a:rPr lang="en-GB" sz="600" b="0" i="0" u="none" strike="noStrike">
                          <a:solidFill>
                            <a:srgbClr val="000000"/>
                          </a:solidFill>
                          <a:effectLst/>
                          <a:latin typeface="Montserrat" panose="00000500000000000000" pitchFamily="2" charset="0"/>
                        </a:rPr>
                        <a:t>19.38</a:t>
                      </a:r>
                    </a:p>
                  </a:txBody>
                  <a:tcPr marL="0" marR="0" marT="0" marB="0" anchor="b">
                    <a:lnL>
                      <a:noFill/>
                    </a:lnL>
                    <a:lnR>
                      <a:noFill/>
                    </a:lnR>
                    <a:lnT>
                      <a:noFill/>
                    </a:lnT>
                    <a:lnB>
                      <a:noFill/>
                    </a:lnB>
                  </a:tcPr>
                </a:tc>
                <a:tc>
                  <a:txBody>
                    <a:bodyPr/>
                    <a:lstStyle/>
                    <a:p>
                      <a:pPr algn="r" fontAlgn="b"/>
                      <a:r>
                        <a:rPr lang="en-GB" sz="600" b="0" i="0" u="none" strike="noStrike">
                          <a:solidFill>
                            <a:srgbClr val="000000"/>
                          </a:solidFill>
                          <a:effectLst/>
                          <a:latin typeface="Montserrat" panose="00000500000000000000" pitchFamily="2" charset="0"/>
                        </a:rPr>
                        <a:t>20.95</a:t>
                      </a:r>
                    </a:p>
                  </a:txBody>
                  <a:tcPr marL="0" marR="0" marT="0" marB="0" anchor="b">
                    <a:lnL>
                      <a:noFill/>
                    </a:lnL>
                    <a:lnR>
                      <a:noFill/>
                    </a:lnR>
                    <a:lnT>
                      <a:noFill/>
                    </a:lnT>
                    <a:lnB>
                      <a:noFill/>
                    </a:lnB>
                  </a:tcPr>
                </a:tc>
                <a:tc>
                  <a:txBody>
                    <a:bodyPr/>
                    <a:lstStyle/>
                    <a:p>
                      <a:pPr algn="r" fontAlgn="b"/>
                      <a:r>
                        <a:rPr lang="en-GB" sz="600" b="0" i="0" u="none" strike="noStrike">
                          <a:solidFill>
                            <a:srgbClr val="000000"/>
                          </a:solidFill>
                          <a:effectLst/>
                          <a:latin typeface="Montserrat" panose="00000500000000000000" pitchFamily="2" charset="0"/>
                        </a:rPr>
                        <a:t>8.1%</a:t>
                      </a:r>
                    </a:p>
                  </a:txBody>
                  <a:tcPr marL="0" marR="0" marT="0" marB="0" anchor="b">
                    <a:lnL>
                      <a:noFill/>
                    </a:lnL>
                    <a:lnR>
                      <a:noFill/>
                    </a:lnR>
                    <a:lnT>
                      <a:noFill/>
                    </a:lnT>
                    <a:lnB>
                      <a:noFill/>
                    </a:lnB>
                  </a:tcPr>
                </a:tc>
                <a:extLst>
                  <a:ext uri="{0D108BD9-81ED-4DB2-BD59-A6C34878D82A}">
                    <a16:rowId xmlns:a16="http://schemas.microsoft.com/office/drawing/2014/main" val="3680887175"/>
                  </a:ext>
                </a:extLst>
              </a:tr>
              <a:tr h="252018">
                <a:tc>
                  <a:txBody>
                    <a:bodyPr/>
                    <a:lstStyle/>
                    <a:p>
                      <a:pPr algn="r" fontAlgn="b"/>
                      <a:r>
                        <a:rPr lang="en-GB" sz="600" b="0" i="0" u="none" strike="noStrike">
                          <a:solidFill>
                            <a:srgbClr val="000000"/>
                          </a:solidFill>
                          <a:effectLst/>
                          <a:latin typeface="Montserrat" panose="00000500000000000000" pitchFamily="2" charset="0"/>
                        </a:rPr>
                        <a:t>1.6%</a:t>
                      </a:r>
                    </a:p>
                  </a:txBody>
                  <a:tcPr marL="0" marR="0" marT="0" marB="0" anchor="b">
                    <a:lnL>
                      <a:noFill/>
                    </a:lnL>
                    <a:lnR>
                      <a:noFill/>
                    </a:lnR>
                    <a:lnT>
                      <a:noFill/>
                    </a:lnT>
                    <a:lnB>
                      <a:noFill/>
                    </a:lnB>
                  </a:tcPr>
                </a:tc>
                <a:tc>
                  <a:txBody>
                    <a:bodyPr/>
                    <a:lstStyle/>
                    <a:p>
                      <a:pPr algn="r" fontAlgn="b"/>
                      <a:r>
                        <a:rPr lang="en-GB" sz="600" b="0" i="0" u="none" strike="noStrike">
                          <a:solidFill>
                            <a:srgbClr val="000000"/>
                          </a:solidFill>
                          <a:effectLst/>
                          <a:latin typeface="Montserrat" panose="00000500000000000000" pitchFamily="2" charset="0"/>
                        </a:rPr>
                        <a:t>1.7%</a:t>
                      </a:r>
                    </a:p>
                  </a:txBody>
                  <a:tcPr marL="0" marR="0" marT="0" marB="0" anchor="b">
                    <a:lnL>
                      <a:noFill/>
                    </a:lnL>
                    <a:lnR>
                      <a:noFill/>
                    </a:lnR>
                    <a:lnT>
                      <a:noFill/>
                    </a:lnT>
                    <a:lnB>
                      <a:noFill/>
                    </a:lnB>
                  </a:tcPr>
                </a:tc>
                <a:tc>
                  <a:txBody>
                    <a:bodyPr/>
                    <a:lstStyle/>
                    <a:p>
                      <a:pPr algn="r" fontAlgn="b"/>
                      <a:r>
                        <a:rPr lang="en-GB" sz="600" b="0" i="0" u="none" strike="noStrike">
                          <a:solidFill>
                            <a:srgbClr val="000000"/>
                          </a:solidFill>
                          <a:effectLst/>
                          <a:latin typeface="Montserrat" panose="00000500000000000000" pitchFamily="2" charset="0"/>
                        </a:rPr>
                        <a:t>7.3%</a:t>
                      </a:r>
                    </a:p>
                  </a:txBody>
                  <a:tcPr marL="0" marR="0" marT="0" marB="0" anchor="b">
                    <a:lnL>
                      <a:noFill/>
                    </a:lnL>
                    <a:lnR>
                      <a:noFill/>
                    </a:lnR>
                    <a:lnT>
                      <a:noFill/>
                    </a:lnT>
                    <a:lnB>
                      <a:noFill/>
                    </a:lnB>
                  </a:tcPr>
                </a:tc>
                <a:tc>
                  <a:txBody>
                    <a:bodyPr/>
                    <a:lstStyle/>
                    <a:p>
                      <a:pPr algn="r" fontAlgn="b"/>
                      <a:r>
                        <a:rPr lang="en-GB" sz="600" b="0" i="0" u="none" strike="noStrike">
                          <a:solidFill>
                            <a:srgbClr val="000000"/>
                          </a:solidFill>
                          <a:effectLst/>
                          <a:latin typeface="Montserrat" panose="00000500000000000000" pitchFamily="2" charset="0"/>
                        </a:rPr>
                        <a:t>4.8</a:t>
                      </a:r>
                    </a:p>
                  </a:txBody>
                  <a:tcPr marL="0" marR="0" marT="0" marB="0" anchor="b">
                    <a:lnL>
                      <a:noFill/>
                    </a:lnL>
                    <a:lnR>
                      <a:noFill/>
                    </a:lnR>
                    <a:lnT>
                      <a:noFill/>
                    </a:lnT>
                    <a:lnB>
                      <a:noFill/>
                    </a:lnB>
                  </a:tcPr>
                </a:tc>
                <a:tc>
                  <a:txBody>
                    <a:bodyPr/>
                    <a:lstStyle/>
                    <a:p>
                      <a:pPr algn="r" fontAlgn="b"/>
                      <a:r>
                        <a:rPr lang="en-GB" sz="600" b="0" i="0" u="none" strike="noStrike">
                          <a:solidFill>
                            <a:srgbClr val="000000"/>
                          </a:solidFill>
                          <a:effectLst/>
                          <a:latin typeface="Montserrat" panose="00000500000000000000" pitchFamily="2" charset="0"/>
                        </a:rPr>
                        <a:t>4.8</a:t>
                      </a:r>
                    </a:p>
                  </a:txBody>
                  <a:tcPr marL="0" marR="0" marT="0" marB="0" anchor="b">
                    <a:lnL>
                      <a:noFill/>
                    </a:lnL>
                    <a:lnR>
                      <a:noFill/>
                    </a:lnR>
                    <a:lnT>
                      <a:noFill/>
                    </a:lnT>
                    <a:lnB>
                      <a:noFill/>
                    </a:lnB>
                  </a:tcPr>
                </a:tc>
                <a:tc>
                  <a:txBody>
                    <a:bodyPr/>
                    <a:lstStyle/>
                    <a:p>
                      <a:pPr algn="r" fontAlgn="b"/>
                      <a:r>
                        <a:rPr lang="en-GB" sz="600" b="0" i="0" u="none" strike="noStrike">
                          <a:solidFill>
                            <a:srgbClr val="000000"/>
                          </a:solidFill>
                          <a:effectLst/>
                          <a:latin typeface="Montserrat" panose="00000500000000000000" pitchFamily="2" charset="0"/>
                        </a:rPr>
                        <a:t>0.8%</a:t>
                      </a:r>
                    </a:p>
                  </a:txBody>
                  <a:tcPr marL="0" marR="0" marT="0" marB="0" anchor="b">
                    <a:lnL>
                      <a:noFill/>
                    </a:lnL>
                    <a:lnR>
                      <a:noFill/>
                    </a:lnR>
                    <a:lnT>
                      <a:noFill/>
                    </a:lnT>
                    <a:lnB>
                      <a:noFill/>
                    </a:lnB>
                  </a:tcPr>
                </a:tc>
                <a:tc>
                  <a:txBody>
                    <a:bodyPr/>
                    <a:lstStyle/>
                    <a:p>
                      <a:pPr algn="r" fontAlgn="b"/>
                      <a:r>
                        <a:rPr lang="en-GB" sz="600" b="0" i="0" u="none" strike="noStrike">
                          <a:solidFill>
                            <a:srgbClr val="000000"/>
                          </a:solidFill>
                          <a:effectLst/>
                          <a:latin typeface="Montserrat" panose="00000500000000000000" pitchFamily="2" charset="0"/>
                        </a:rPr>
                        <a:t>78.10</a:t>
                      </a:r>
                    </a:p>
                  </a:txBody>
                  <a:tcPr marL="0" marR="0" marT="0" marB="0" anchor="b">
                    <a:lnL>
                      <a:noFill/>
                    </a:lnL>
                    <a:lnR>
                      <a:noFill/>
                    </a:lnR>
                    <a:lnT>
                      <a:noFill/>
                    </a:lnT>
                    <a:lnB>
                      <a:noFill/>
                    </a:lnB>
                  </a:tcPr>
                </a:tc>
                <a:tc>
                  <a:txBody>
                    <a:bodyPr/>
                    <a:lstStyle/>
                    <a:p>
                      <a:pPr algn="r" fontAlgn="b"/>
                      <a:r>
                        <a:rPr lang="en-GB" sz="600" b="0" i="0" u="none" strike="noStrike">
                          <a:solidFill>
                            <a:srgbClr val="000000"/>
                          </a:solidFill>
                          <a:effectLst/>
                          <a:latin typeface="Montserrat" panose="00000500000000000000" pitchFamily="2" charset="0"/>
                        </a:rPr>
                        <a:t>72.35</a:t>
                      </a:r>
                    </a:p>
                  </a:txBody>
                  <a:tcPr marL="0" marR="0" marT="0" marB="0" anchor="b">
                    <a:lnL>
                      <a:noFill/>
                    </a:lnL>
                    <a:lnR>
                      <a:noFill/>
                    </a:lnR>
                    <a:lnT>
                      <a:noFill/>
                    </a:lnT>
                    <a:lnB>
                      <a:noFill/>
                    </a:lnB>
                  </a:tcPr>
                </a:tc>
                <a:tc>
                  <a:txBody>
                    <a:bodyPr/>
                    <a:lstStyle/>
                    <a:p>
                      <a:pPr algn="r" fontAlgn="b"/>
                      <a:r>
                        <a:rPr lang="en-GB" sz="600" b="0" i="0" u="none" strike="noStrike" dirty="0">
                          <a:solidFill>
                            <a:srgbClr val="000000"/>
                          </a:solidFill>
                          <a:effectLst/>
                          <a:latin typeface="Montserrat" panose="00000500000000000000" pitchFamily="2" charset="0"/>
                        </a:rPr>
                        <a:t>-7.4%</a:t>
                      </a:r>
                    </a:p>
                  </a:txBody>
                  <a:tcPr marL="0" marR="0" marT="0" marB="0" anchor="b">
                    <a:lnL>
                      <a:noFill/>
                    </a:lnL>
                    <a:lnR>
                      <a:noFill/>
                    </a:lnR>
                    <a:lnT>
                      <a:noFill/>
                    </a:lnT>
                    <a:lnB>
                      <a:noFill/>
                    </a:lnB>
                  </a:tcPr>
                </a:tc>
                <a:extLst>
                  <a:ext uri="{0D108BD9-81ED-4DB2-BD59-A6C34878D82A}">
                    <a16:rowId xmlns:a16="http://schemas.microsoft.com/office/drawing/2014/main" val="744807556"/>
                  </a:ext>
                </a:extLst>
              </a:tr>
            </a:tbl>
          </a:graphicData>
        </a:graphic>
      </p:graphicFrame>
      <p:grpSp>
        <p:nvGrpSpPr>
          <p:cNvPr id="27" name="Group 26">
            <a:extLst>
              <a:ext uri="{FF2B5EF4-FFF2-40B4-BE49-F238E27FC236}">
                <a16:creationId xmlns:a16="http://schemas.microsoft.com/office/drawing/2014/main" id="{4C3237A2-58FD-4E35-8C89-AE115B52F307}"/>
              </a:ext>
            </a:extLst>
          </p:cNvPr>
          <p:cNvGrpSpPr/>
          <p:nvPr/>
        </p:nvGrpSpPr>
        <p:grpSpPr>
          <a:xfrm>
            <a:off x="4071054" y="2864063"/>
            <a:ext cx="5053145" cy="2279436"/>
            <a:chOff x="4071054" y="2864063"/>
            <a:chExt cx="5053145" cy="2279436"/>
          </a:xfrm>
        </p:grpSpPr>
        <p:sp>
          <p:nvSpPr>
            <p:cNvPr id="54" name="Rectangle 53">
              <a:extLst>
                <a:ext uri="{FF2B5EF4-FFF2-40B4-BE49-F238E27FC236}">
                  <a16:creationId xmlns:a16="http://schemas.microsoft.com/office/drawing/2014/main" id="{BC6B5072-AD49-4C57-B23A-FA135A11C759}"/>
                </a:ext>
              </a:extLst>
            </p:cNvPr>
            <p:cNvSpPr/>
            <p:nvPr/>
          </p:nvSpPr>
          <p:spPr>
            <a:xfrm>
              <a:off x="4071054" y="2879125"/>
              <a:ext cx="878924" cy="226437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latin typeface="Montserrat" pitchFamily="2" charset="77"/>
              </a:endParaRPr>
            </a:p>
          </p:txBody>
        </p:sp>
        <p:pic>
          <p:nvPicPr>
            <p:cNvPr id="77" name="Picture 2" descr="Tesco logo | Logok">
              <a:extLst>
                <a:ext uri="{FF2B5EF4-FFF2-40B4-BE49-F238E27FC236}">
                  <a16:creationId xmlns:a16="http://schemas.microsoft.com/office/drawing/2014/main" id="{09672E55-9D34-4D72-BC00-92D6A7E9D44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584" t="39056" r="23529" b="39135"/>
            <a:stretch/>
          </p:blipFill>
          <p:spPr bwMode="auto">
            <a:xfrm>
              <a:off x="4303144" y="3206220"/>
              <a:ext cx="391059" cy="117775"/>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6" descr="ASDA logo and symbol, meaning, history, PNG">
              <a:extLst>
                <a:ext uri="{FF2B5EF4-FFF2-40B4-BE49-F238E27FC236}">
                  <a16:creationId xmlns:a16="http://schemas.microsoft.com/office/drawing/2014/main" id="{D41900DC-C516-4793-AC23-0BEE3EAF3DE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237" t="27339" r="16337" b="27693"/>
            <a:stretch/>
          </p:blipFill>
          <p:spPr bwMode="auto">
            <a:xfrm>
              <a:off x="4343541" y="3463506"/>
              <a:ext cx="316093" cy="140538"/>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8" descr="Morrisons logo and symbol, meaning, history, PNG">
              <a:extLst>
                <a:ext uri="{FF2B5EF4-FFF2-40B4-BE49-F238E27FC236}">
                  <a16:creationId xmlns:a16="http://schemas.microsoft.com/office/drawing/2014/main" id="{913563F5-75FF-4D34-B865-E5EBCDC0DE2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6940" y="3597372"/>
              <a:ext cx="414800" cy="233325"/>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8" descr="Aldi logo and symbol, meaning, history, PNG">
              <a:extLst>
                <a:ext uri="{FF2B5EF4-FFF2-40B4-BE49-F238E27FC236}">
                  <a16:creationId xmlns:a16="http://schemas.microsoft.com/office/drawing/2014/main" id="{094E0749-62E2-44C5-B345-2571722656BD}"/>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28067" t="2987" r="27899" b="3010"/>
            <a:stretch/>
          </p:blipFill>
          <p:spPr bwMode="auto">
            <a:xfrm>
              <a:off x="4413642" y="3827492"/>
              <a:ext cx="158358" cy="190159"/>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10" descr="sainsburys-logo - Future of Heat Conference 2021">
              <a:extLst>
                <a:ext uri="{FF2B5EF4-FFF2-40B4-BE49-F238E27FC236}">
                  <a16:creationId xmlns:a16="http://schemas.microsoft.com/office/drawing/2014/main" id="{AC0BBD32-78A2-44A0-9FEA-1BDCDFA0EDE2}"/>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t="35203" b="32261"/>
            <a:stretch/>
          </p:blipFill>
          <p:spPr bwMode="auto">
            <a:xfrm>
              <a:off x="4232463" y="3364918"/>
              <a:ext cx="565462" cy="103486"/>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12" descr="The Co-operative brand - Wikipedia">
              <a:extLst>
                <a:ext uri="{FF2B5EF4-FFF2-40B4-BE49-F238E27FC236}">
                  <a16:creationId xmlns:a16="http://schemas.microsoft.com/office/drawing/2014/main" id="{450DB9F5-A1F1-42DF-83EB-61C8C475527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1245" y="4058105"/>
              <a:ext cx="158358" cy="167619"/>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14" descr="Waitrose logo and symbol, meaning, history, PNG">
              <a:extLst>
                <a:ext uri="{FF2B5EF4-FFF2-40B4-BE49-F238E27FC236}">
                  <a16:creationId xmlns:a16="http://schemas.microsoft.com/office/drawing/2014/main" id="{21A1AFB8-A745-4435-8977-CB0E748944BD}"/>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26768" b="30277"/>
            <a:stretch/>
          </p:blipFill>
          <p:spPr bwMode="auto">
            <a:xfrm>
              <a:off x="4204217" y="4274173"/>
              <a:ext cx="565461" cy="136626"/>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4">
              <a:extLst>
                <a:ext uri="{FF2B5EF4-FFF2-40B4-BE49-F238E27FC236}">
                  <a16:creationId xmlns:a16="http://schemas.microsoft.com/office/drawing/2014/main" id="{4D60A6B7-D356-4299-AC19-01EED998923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391274" y="4430703"/>
              <a:ext cx="168439" cy="168439"/>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16" descr="Marks &amp;amp; Spencer - Wikipedia">
              <a:extLst>
                <a:ext uri="{FF2B5EF4-FFF2-40B4-BE49-F238E27FC236}">
                  <a16:creationId xmlns:a16="http://schemas.microsoft.com/office/drawing/2014/main" id="{93E4A502-FCB3-48FA-93EE-A3C78D45069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64535" y="4654487"/>
              <a:ext cx="228679" cy="136626"/>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18">
              <a:extLst>
                <a:ext uri="{FF2B5EF4-FFF2-40B4-BE49-F238E27FC236}">
                  <a16:creationId xmlns:a16="http://schemas.microsoft.com/office/drawing/2014/main" id="{C47AD135-54AA-4AB7-9B3B-3A61E62EF66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16459" y="4837159"/>
              <a:ext cx="355762" cy="80602"/>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2" descr="Ocado: Online Groceries, Supermarket Savings, M&amp;amp;S and more">
              <a:extLst>
                <a:ext uri="{FF2B5EF4-FFF2-40B4-BE49-F238E27FC236}">
                  <a16:creationId xmlns:a16="http://schemas.microsoft.com/office/drawing/2014/main" id="{583F6491-49ED-48AF-AA84-41130EA7BA7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236717" y="5002697"/>
              <a:ext cx="482029" cy="102431"/>
            </a:xfrm>
            <a:prstGeom prst="rect">
              <a:avLst/>
            </a:prstGeom>
            <a:noFill/>
            <a:extLst>
              <a:ext uri="{909E8E84-426E-40DD-AFC4-6F175D3DCCD1}">
                <a14:hiddenFill xmlns:a14="http://schemas.microsoft.com/office/drawing/2010/main">
                  <a:solidFill>
                    <a:srgbClr val="FFFFFF"/>
                  </a:solidFill>
                </a14:hiddenFill>
              </a:ext>
            </a:extLst>
          </p:spPr>
        </p:pic>
        <p:sp>
          <p:nvSpPr>
            <p:cNvPr id="55" name="Rectangle 54">
              <a:extLst>
                <a:ext uri="{FF2B5EF4-FFF2-40B4-BE49-F238E27FC236}">
                  <a16:creationId xmlns:a16="http://schemas.microsoft.com/office/drawing/2014/main" id="{559B6EA2-3DD5-4411-B6DB-15D54901D4D8}"/>
                </a:ext>
              </a:extLst>
            </p:cNvPr>
            <p:cNvSpPr/>
            <p:nvPr/>
          </p:nvSpPr>
          <p:spPr>
            <a:xfrm>
              <a:off x="5049330" y="2879125"/>
              <a:ext cx="4067185" cy="226437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latin typeface="Montserrat" pitchFamily="2" charset="77"/>
              </a:endParaRPr>
            </a:p>
          </p:txBody>
        </p:sp>
        <p:cxnSp>
          <p:nvCxnSpPr>
            <p:cNvPr id="70" name="Straight Connector 69">
              <a:extLst>
                <a:ext uri="{FF2B5EF4-FFF2-40B4-BE49-F238E27FC236}">
                  <a16:creationId xmlns:a16="http://schemas.microsoft.com/office/drawing/2014/main" id="{9C9783E3-97C0-47DD-B378-617C8BA0D9DE}"/>
                </a:ext>
              </a:extLst>
            </p:cNvPr>
            <p:cNvCxnSpPr>
              <a:cxnSpLocks/>
            </p:cNvCxnSpPr>
            <p:nvPr/>
          </p:nvCxnSpPr>
          <p:spPr>
            <a:xfrm>
              <a:off x="5044282" y="3168424"/>
              <a:ext cx="407223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855DD191-4DAF-4BAD-8E69-F78C4C4D1623}"/>
                </a:ext>
              </a:extLst>
            </p:cNvPr>
            <p:cNvCxnSpPr/>
            <p:nvPr/>
          </p:nvCxnSpPr>
          <p:spPr>
            <a:xfrm flipH="1">
              <a:off x="4071054" y="3168424"/>
              <a:ext cx="87892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9635573D-2ED8-4709-A3D6-D10C33913289}"/>
                </a:ext>
              </a:extLst>
            </p:cNvPr>
            <p:cNvSpPr txBox="1"/>
            <p:nvPr/>
          </p:nvSpPr>
          <p:spPr>
            <a:xfrm>
              <a:off x="4117915" y="2864063"/>
              <a:ext cx="808010" cy="338554"/>
            </a:xfrm>
            <a:prstGeom prst="rect">
              <a:avLst/>
            </a:prstGeom>
            <a:noFill/>
          </p:spPr>
          <p:txBody>
            <a:bodyPr wrap="square" lIns="0" rIns="0" rtlCol="0">
              <a:spAutoFit/>
            </a:bodyPr>
            <a:lstStyle/>
            <a:p>
              <a:pPr algn="ctr"/>
              <a:r>
                <a:rPr lang="en-GB" sz="800" b="1" dirty="0">
                  <a:latin typeface="Montserrat" pitchFamily="2" charset="77"/>
                </a:rPr>
                <a:t>Value Index (52 we 06.11.21)</a:t>
              </a:r>
            </a:p>
          </p:txBody>
        </p:sp>
        <p:sp>
          <p:nvSpPr>
            <p:cNvPr id="75" name="TextBox 74">
              <a:extLst>
                <a:ext uri="{FF2B5EF4-FFF2-40B4-BE49-F238E27FC236}">
                  <a16:creationId xmlns:a16="http://schemas.microsoft.com/office/drawing/2014/main" id="{B995C10F-6415-4DC7-8A7A-E735E4AA8FF2}"/>
                </a:ext>
              </a:extLst>
            </p:cNvPr>
            <p:cNvSpPr txBox="1"/>
            <p:nvPr/>
          </p:nvSpPr>
          <p:spPr>
            <a:xfrm>
              <a:off x="5035782" y="2894840"/>
              <a:ext cx="440557" cy="307777"/>
            </a:xfrm>
            <a:prstGeom prst="rect">
              <a:avLst/>
            </a:prstGeom>
            <a:noFill/>
          </p:spPr>
          <p:txBody>
            <a:bodyPr wrap="square" lIns="0" rIns="0" rtlCol="0">
              <a:spAutoFit/>
            </a:bodyPr>
            <a:lstStyle/>
            <a:p>
              <a:pPr algn="ctr"/>
              <a:r>
                <a:rPr lang="en-GB" sz="700" b="1">
                  <a:latin typeface="Montserrat" pitchFamily="2" charset="77"/>
                </a:rPr>
                <a:t>Pre Family</a:t>
              </a:r>
            </a:p>
          </p:txBody>
        </p:sp>
        <p:sp>
          <p:nvSpPr>
            <p:cNvPr id="96" name="TextBox 95">
              <a:extLst>
                <a:ext uri="{FF2B5EF4-FFF2-40B4-BE49-F238E27FC236}">
                  <a16:creationId xmlns:a16="http://schemas.microsoft.com/office/drawing/2014/main" id="{7D31F6FA-D98A-4A47-9F91-4CFCBC51834C}"/>
                </a:ext>
              </a:extLst>
            </p:cNvPr>
            <p:cNvSpPr txBox="1"/>
            <p:nvPr/>
          </p:nvSpPr>
          <p:spPr>
            <a:xfrm>
              <a:off x="5586923" y="2902523"/>
              <a:ext cx="440557" cy="307777"/>
            </a:xfrm>
            <a:prstGeom prst="rect">
              <a:avLst/>
            </a:prstGeom>
            <a:noFill/>
          </p:spPr>
          <p:txBody>
            <a:bodyPr wrap="square" lIns="0" rIns="0" rtlCol="0">
              <a:spAutoFit/>
            </a:bodyPr>
            <a:lstStyle/>
            <a:p>
              <a:pPr algn="ctr"/>
              <a:r>
                <a:rPr lang="en-GB" sz="700" b="1">
                  <a:latin typeface="Montserrat" pitchFamily="2" charset="77"/>
                </a:rPr>
                <a:t>New Family</a:t>
              </a:r>
            </a:p>
          </p:txBody>
        </p:sp>
        <p:sp>
          <p:nvSpPr>
            <p:cNvPr id="97" name="TextBox 96">
              <a:extLst>
                <a:ext uri="{FF2B5EF4-FFF2-40B4-BE49-F238E27FC236}">
                  <a16:creationId xmlns:a16="http://schemas.microsoft.com/office/drawing/2014/main" id="{FD475890-E8BF-4C7F-B7D4-D60621888C29}"/>
                </a:ext>
              </a:extLst>
            </p:cNvPr>
            <p:cNvSpPr txBox="1"/>
            <p:nvPr/>
          </p:nvSpPr>
          <p:spPr>
            <a:xfrm>
              <a:off x="6138696" y="2901149"/>
              <a:ext cx="440557" cy="307777"/>
            </a:xfrm>
            <a:prstGeom prst="rect">
              <a:avLst/>
            </a:prstGeom>
            <a:noFill/>
          </p:spPr>
          <p:txBody>
            <a:bodyPr wrap="square" lIns="0" rIns="0" rtlCol="0">
              <a:spAutoFit/>
            </a:bodyPr>
            <a:lstStyle/>
            <a:p>
              <a:pPr algn="ctr"/>
              <a:r>
                <a:rPr lang="en-GB" sz="700" b="1">
                  <a:latin typeface="Montserrat" pitchFamily="2" charset="77"/>
                </a:rPr>
                <a:t>Maturing Family</a:t>
              </a:r>
            </a:p>
          </p:txBody>
        </p:sp>
        <p:sp>
          <p:nvSpPr>
            <p:cNvPr id="98" name="TextBox 97">
              <a:extLst>
                <a:ext uri="{FF2B5EF4-FFF2-40B4-BE49-F238E27FC236}">
                  <a16:creationId xmlns:a16="http://schemas.microsoft.com/office/drawing/2014/main" id="{32F47D21-F27A-48AD-911A-481A9A1B5DCE}"/>
                </a:ext>
              </a:extLst>
            </p:cNvPr>
            <p:cNvSpPr txBox="1"/>
            <p:nvPr/>
          </p:nvSpPr>
          <p:spPr>
            <a:xfrm>
              <a:off x="6565073" y="3017270"/>
              <a:ext cx="941109" cy="200055"/>
            </a:xfrm>
            <a:prstGeom prst="rect">
              <a:avLst/>
            </a:prstGeom>
            <a:noFill/>
          </p:spPr>
          <p:txBody>
            <a:bodyPr wrap="square" lIns="0" rIns="0" rtlCol="0">
              <a:spAutoFit/>
            </a:bodyPr>
            <a:lstStyle/>
            <a:p>
              <a:pPr algn="ctr"/>
              <a:r>
                <a:rPr lang="en-GB" sz="700" b="1">
                  <a:latin typeface="Montserrat" pitchFamily="2" charset="77"/>
                </a:rPr>
                <a:t>Established Family</a:t>
              </a:r>
            </a:p>
          </p:txBody>
        </p:sp>
        <p:sp>
          <p:nvSpPr>
            <p:cNvPr id="99" name="TextBox 98">
              <a:extLst>
                <a:ext uri="{FF2B5EF4-FFF2-40B4-BE49-F238E27FC236}">
                  <a16:creationId xmlns:a16="http://schemas.microsoft.com/office/drawing/2014/main" id="{22258931-ED87-4D0C-97DA-D4B83D43A792}"/>
                </a:ext>
              </a:extLst>
            </p:cNvPr>
            <p:cNvSpPr txBox="1"/>
            <p:nvPr/>
          </p:nvSpPr>
          <p:spPr>
            <a:xfrm>
              <a:off x="7448413" y="2905580"/>
              <a:ext cx="475959" cy="307777"/>
            </a:xfrm>
            <a:prstGeom prst="rect">
              <a:avLst/>
            </a:prstGeom>
            <a:noFill/>
          </p:spPr>
          <p:txBody>
            <a:bodyPr wrap="square" lIns="0" rIns="0" rtlCol="0">
              <a:spAutoFit/>
            </a:bodyPr>
            <a:lstStyle/>
            <a:p>
              <a:pPr algn="ctr"/>
              <a:r>
                <a:rPr lang="en-GB" sz="700" b="1">
                  <a:latin typeface="Montserrat" pitchFamily="2" charset="77"/>
                </a:rPr>
                <a:t>Post Family</a:t>
              </a:r>
            </a:p>
          </p:txBody>
        </p:sp>
        <p:sp>
          <p:nvSpPr>
            <p:cNvPr id="100" name="TextBox 99">
              <a:extLst>
                <a:ext uri="{FF2B5EF4-FFF2-40B4-BE49-F238E27FC236}">
                  <a16:creationId xmlns:a16="http://schemas.microsoft.com/office/drawing/2014/main" id="{A9586EED-97DE-46DA-ADC7-BC73C343ACF6}"/>
                </a:ext>
              </a:extLst>
            </p:cNvPr>
            <p:cNvSpPr txBox="1"/>
            <p:nvPr/>
          </p:nvSpPr>
          <p:spPr>
            <a:xfrm>
              <a:off x="8030128" y="2902523"/>
              <a:ext cx="475959" cy="307777"/>
            </a:xfrm>
            <a:prstGeom prst="rect">
              <a:avLst/>
            </a:prstGeom>
            <a:noFill/>
          </p:spPr>
          <p:txBody>
            <a:bodyPr wrap="square" lIns="0" rIns="0" rtlCol="0">
              <a:spAutoFit/>
            </a:bodyPr>
            <a:lstStyle/>
            <a:p>
              <a:pPr algn="ctr"/>
              <a:r>
                <a:rPr lang="en-GB" sz="700" b="1">
                  <a:latin typeface="Montserrat" pitchFamily="2" charset="77"/>
                </a:rPr>
                <a:t>Older Couple</a:t>
              </a:r>
            </a:p>
          </p:txBody>
        </p:sp>
        <p:sp>
          <p:nvSpPr>
            <p:cNvPr id="101" name="TextBox 100">
              <a:extLst>
                <a:ext uri="{FF2B5EF4-FFF2-40B4-BE49-F238E27FC236}">
                  <a16:creationId xmlns:a16="http://schemas.microsoft.com/office/drawing/2014/main" id="{401E1DE6-B998-4914-B771-B9344DEA87D2}"/>
                </a:ext>
              </a:extLst>
            </p:cNvPr>
            <p:cNvSpPr txBox="1"/>
            <p:nvPr/>
          </p:nvSpPr>
          <p:spPr>
            <a:xfrm>
              <a:off x="8648240" y="2894838"/>
              <a:ext cx="475959" cy="307777"/>
            </a:xfrm>
            <a:prstGeom prst="rect">
              <a:avLst/>
            </a:prstGeom>
            <a:noFill/>
          </p:spPr>
          <p:txBody>
            <a:bodyPr wrap="square" lIns="0" rIns="0" rtlCol="0">
              <a:spAutoFit/>
            </a:bodyPr>
            <a:lstStyle/>
            <a:p>
              <a:pPr algn="ctr"/>
              <a:r>
                <a:rPr lang="en-GB" sz="700" b="1">
                  <a:latin typeface="Montserrat" pitchFamily="2" charset="77"/>
                </a:rPr>
                <a:t>Older Singles</a:t>
              </a:r>
            </a:p>
          </p:txBody>
        </p:sp>
      </p:grpSp>
      <p:grpSp>
        <p:nvGrpSpPr>
          <p:cNvPr id="88" name="Group 87">
            <a:extLst>
              <a:ext uri="{FF2B5EF4-FFF2-40B4-BE49-F238E27FC236}">
                <a16:creationId xmlns:a16="http://schemas.microsoft.com/office/drawing/2014/main" id="{0FE9206A-948B-4C17-8FD9-926F4D2AEEF1}"/>
              </a:ext>
            </a:extLst>
          </p:cNvPr>
          <p:cNvGrpSpPr/>
          <p:nvPr/>
        </p:nvGrpSpPr>
        <p:grpSpPr>
          <a:xfrm>
            <a:off x="6620058" y="2782469"/>
            <a:ext cx="878924" cy="246221"/>
            <a:chOff x="1342039" y="3898550"/>
            <a:chExt cx="878924" cy="246221"/>
          </a:xfrm>
        </p:grpSpPr>
        <p:sp>
          <p:nvSpPr>
            <p:cNvPr id="103" name="Rectangle 102">
              <a:extLst>
                <a:ext uri="{FF2B5EF4-FFF2-40B4-BE49-F238E27FC236}">
                  <a16:creationId xmlns:a16="http://schemas.microsoft.com/office/drawing/2014/main" id="{46B152DB-3669-42C5-8536-EF753C2E5BD5}"/>
                </a:ext>
              </a:extLst>
            </p:cNvPr>
            <p:cNvSpPr/>
            <p:nvPr/>
          </p:nvSpPr>
          <p:spPr>
            <a:xfrm>
              <a:off x="1342039" y="3918475"/>
              <a:ext cx="878924" cy="206373"/>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latin typeface="Montserrat" pitchFamily="2" charset="77"/>
              </a:endParaRPr>
            </a:p>
          </p:txBody>
        </p:sp>
        <p:sp>
          <p:nvSpPr>
            <p:cNvPr id="104" name="TextBox 103">
              <a:extLst>
                <a:ext uri="{FF2B5EF4-FFF2-40B4-BE49-F238E27FC236}">
                  <a16:creationId xmlns:a16="http://schemas.microsoft.com/office/drawing/2014/main" id="{45C83AE0-E11D-4BA2-9B0B-CDEDFD38A55A}"/>
                </a:ext>
              </a:extLst>
            </p:cNvPr>
            <p:cNvSpPr txBox="1"/>
            <p:nvPr/>
          </p:nvSpPr>
          <p:spPr>
            <a:xfrm>
              <a:off x="1380438" y="3898550"/>
              <a:ext cx="802125" cy="246221"/>
            </a:xfrm>
            <a:prstGeom prst="rect">
              <a:avLst/>
            </a:prstGeom>
            <a:noFill/>
          </p:spPr>
          <p:txBody>
            <a:bodyPr wrap="square" lIns="0" rIns="0" rtlCol="0">
              <a:spAutoFit/>
            </a:bodyPr>
            <a:lstStyle/>
            <a:p>
              <a:pPr algn="ctr"/>
              <a:r>
                <a:rPr lang="en-GB" sz="1000" b="1">
                  <a:solidFill>
                    <a:schemeClr val="bg1"/>
                  </a:solidFill>
                  <a:latin typeface="Montserrat" pitchFamily="2" charset="77"/>
                </a:rPr>
                <a:t>Life stage</a:t>
              </a:r>
            </a:p>
          </p:txBody>
        </p:sp>
      </p:grpSp>
      <p:pic>
        <p:nvPicPr>
          <p:cNvPr id="92" name="Picture 91" descr="A picture containing person, handcart&#10;&#10;Description automatically generated">
            <a:extLst>
              <a:ext uri="{FF2B5EF4-FFF2-40B4-BE49-F238E27FC236}">
                <a16:creationId xmlns:a16="http://schemas.microsoft.com/office/drawing/2014/main" id="{09524E13-5008-4AC4-A0DE-034AB4814304}"/>
              </a:ext>
            </a:extLst>
          </p:cNvPr>
          <p:cNvPicPr>
            <a:picLocks noChangeAspect="1"/>
          </p:cNvPicPr>
          <p:nvPr/>
        </p:nvPicPr>
        <p:blipFill>
          <a:blip r:embed="rId14"/>
          <a:stretch>
            <a:fillRect/>
          </a:stretch>
        </p:blipFill>
        <p:spPr>
          <a:xfrm>
            <a:off x="545156" y="307085"/>
            <a:ext cx="3064175" cy="1777758"/>
          </a:xfrm>
          <a:prstGeom prst="rect">
            <a:avLst/>
          </a:prstGeom>
        </p:spPr>
      </p:pic>
      <p:pic>
        <p:nvPicPr>
          <p:cNvPr id="102" name="Picture 2" descr="Ocado: Online Groceries, Supermarket Savings, M&amp;amp;S and more">
            <a:extLst>
              <a:ext uri="{FF2B5EF4-FFF2-40B4-BE49-F238E27FC236}">
                <a16:creationId xmlns:a16="http://schemas.microsoft.com/office/drawing/2014/main" id="{33CBE7F2-A87C-414F-92A1-0BA40FC4699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8379" y="4547926"/>
            <a:ext cx="482029" cy="10243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0" name="Table 29">
            <a:extLst>
              <a:ext uri="{FF2B5EF4-FFF2-40B4-BE49-F238E27FC236}">
                <a16:creationId xmlns:a16="http://schemas.microsoft.com/office/drawing/2014/main" id="{719B862D-4427-4273-9E6F-A533A33D9584}"/>
              </a:ext>
            </a:extLst>
          </p:cNvPr>
          <p:cNvGraphicFramePr>
            <a:graphicFrameLocks noGrp="1"/>
          </p:cNvGraphicFramePr>
          <p:nvPr>
            <p:extLst>
              <p:ext uri="{D42A27DB-BD31-4B8C-83A1-F6EECF244321}">
                <p14:modId xmlns:p14="http://schemas.microsoft.com/office/powerpoint/2010/main" val="95806620"/>
              </p:ext>
            </p:extLst>
          </p:nvPr>
        </p:nvGraphicFramePr>
        <p:xfrm>
          <a:off x="1108007" y="2649273"/>
          <a:ext cx="2553316" cy="2036457"/>
        </p:xfrm>
        <a:graphic>
          <a:graphicData uri="http://schemas.openxmlformats.org/drawingml/2006/table">
            <a:tbl>
              <a:tblPr/>
              <a:tblGrid>
                <a:gridCol w="439644">
                  <a:extLst>
                    <a:ext uri="{9D8B030D-6E8A-4147-A177-3AD203B41FA5}">
                      <a16:colId xmlns:a16="http://schemas.microsoft.com/office/drawing/2014/main" val="2233644567"/>
                    </a:ext>
                  </a:extLst>
                </a:gridCol>
                <a:gridCol w="422734">
                  <a:extLst>
                    <a:ext uri="{9D8B030D-6E8A-4147-A177-3AD203B41FA5}">
                      <a16:colId xmlns:a16="http://schemas.microsoft.com/office/drawing/2014/main" val="1352571189"/>
                    </a:ext>
                  </a:extLst>
                </a:gridCol>
                <a:gridCol w="439644">
                  <a:extLst>
                    <a:ext uri="{9D8B030D-6E8A-4147-A177-3AD203B41FA5}">
                      <a16:colId xmlns:a16="http://schemas.microsoft.com/office/drawing/2014/main" val="156598668"/>
                    </a:ext>
                  </a:extLst>
                </a:gridCol>
                <a:gridCol w="405825">
                  <a:extLst>
                    <a:ext uri="{9D8B030D-6E8A-4147-A177-3AD203B41FA5}">
                      <a16:colId xmlns:a16="http://schemas.microsoft.com/office/drawing/2014/main" val="1200644714"/>
                    </a:ext>
                  </a:extLst>
                </a:gridCol>
                <a:gridCol w="439644">
                  <a:extLst>
                    <a:ext uri="{9D8B030D-6E8A-4147-A177-3AD203B41FA5}">
                      <a16:colId xmlns:a16="http://schemas.microsoft.com/office/drawing/2014/main" val="627314767"/>
                    </a:ext>
                  </a:extLst>
                </a:gridCol>
                <a:gridCol w="405825">
                  <a:extLst>
                    <a:ext uri="{9D8B030D-6E8A-4147-A177-3AD203B41FA5}">
                      <a16:colId xmlns:a16="http://schemas.microsoft.com/office/drawing/2014/main" val="615295270"/>
                    </a:ext>
                  </a:extLst>
                </a:gridCol>
              </a:tblGrid>
              <a:tr h="226273">
                <a:tc>
                  <a:txBody>
                    <a:bodyPr/>
                    <a:lstStyle/>
                    <a:p>
                      <a:pPr algn="ctr" fontAlgn="ctr"/>
                      <a:r>
                        <a:rPr lang="en-GB" sz="700" b="0" i="0" u="none" strike="noStrike">
                          <a:solidFill>
                            <a:schemeClr val="tx1"/>
                          </a:solidFill>
                          <a:effectLst/>
                          <a:latin typeface="Arial" panose="020B0604020202020204" pitchFamily="34" charset="0"/>
                        </a:rPr>
                        <a:t>2675</a:t>
                      </a:r>
                    </a:p>
                  </a:txBody>
                  <a:tcPr marL="0" marR="0" marT="0" marB="0" anchor="ctr">
                    <a:lnL>
                      <a:noFill/>
                    </a:lnL>
                    <a:lnR>
                      <a:noFill/>
                    </a:lnR>
                    <a:lnT>
                      <a:noFill/>
                    </a:lnT>
                    <a:lnB>
                      <a:noFill/>
                    </a:lnB>
                  </a:tcPr>
                </a:tc>
                <a:tc>
                  <a:txBody>
                    <a:bodyPr/>
                    <a:lstStyle/>
                    <a:p>
                      <a:pPr algn="ctr" fontAlgn="ctr"/>
                      <a:r>
                        <a:rPr lang="en-GB" sz="700" b="0" i="0" u="none" strike="noStrike">
                          <a:solidFill>
                            <a:schemeClr val="tx1"/>
                          </a:solidFill>
                          <a:effectLst/>
                          <a:latin typeface="Arial" panose="020B0604020202020204" pitchFamily="34" charset="0"/>
                        </a:rPr>
                        <a:t>1824</a:t>
                      </a:r>
                    </a:p>
                  </a:txBody>
                  <a:tcPr marL="0" marR="0" marT="0" marB="0" anchor="ctr">
                    <a:lnL>
                      <a:noFill/>
                    </a:lnL>
                    <a:lnR>
                      <a:noFill/>
                    </a:lnR>
                    <a:lnT>
                      <a:noFill/>
                    </a:lnT>
                    <a:lnB>
                      <a:noFill/>
                    </a:lnB>
                  </a:tcPr>
                </a:tc>
                <a:tc>
                  <a:txBody>
                    <a:bodyPr/>
                    <a:lstStyle/>
                    <a:p>
                      <a:pPr algn="ctr" fontAlgn="ctr"/>
                      <a:r>
                        <a:rPr lang="en-GB" sz="700" b="0" i="0" u="none" strike="noStrike">
                          <a:solidFill>
                            <a:schemeClr val="tx1"/>
                          </a:solidFill>
                          <a:effectLst/>
                          <a:latin typeface="Arial" panose="020B0604020202020204" pitchFamily="34" charset="0"/>
                        </a:rPr>
                        <a:t>25</a:t>
                      </a:r>
                    </a:p>
                  </a:txBody>
                  <a:tcPr marL="0" marR="0" marT="0" marB="0" anchor="ctr">
                    <a:lnL>
                      <a:noFill/>
                    </a:lnL>
                    <a:lnR>
                      <a:noFill/>
                    </a:lnR>
                    <a:lnT>
                      <a:noFill/>
                    </a:lnT>
                    <a:lnB>
                      <a:noFill/>
                    </a:lnB>
                  </a:tcPr>
                </a:tc>
                <a:tc>
                  <a:txBody>
                    <a:bodyPr/>
                    <a:lstStyle/>
                    <a:p>
                      <a:pPr algn="ctr" fontAlgn="ctr"/>
                      <a:r>
                        <a:rPr lang="en-GB" sz="700" b="0" i="0" u="none" strike="noStrike">
                          <a:solidFill>
                            <a:schemeClr val="tx1"/>
                          </a:solidFill>
                          <a:effectLst/>
                          <a:latin typeface="Arial" panose="020B0604020202020204" pitchFamily="34" charset="0"/>
                        </a:rPr>
                        <a:t>280</a:t>
                      </a:r>
                    </a:p>
                  </a:txBody>
                  <a:tcPr marL="0" marR="0" marT="0" marB="0" anchor="ctr">
                    <a:lnL>
                      <a:noFill/>
                    </a:lnL>
                    <a:lnR>
                      <a:noFill/>
                    </a:lnR>
                    <a:lnT>
                      <a:noFill/>
                    </a:lnT>
                    <a:lnB>
                      <a:noFill/>
                    </a:lnB>
                  </a:tcPr>
                </a:tc>
                <a:tc>
                  <a:txBody>
                    <a:bodyPr/>
                    <a:lstStyle/>
                    <a:p>
                      <a:pPr algn="ctr" fontAlgn="ctr"/>
                      <a:r>
                        <a:rPr lang="en-GB" sz="700" b="0" i="0" u="none" strike="noStrike">
                          <a:solidFill>
                            <a:schemeClr val="tx1"/>
                          </a:solidFill>
                          <a:effectLst/>
                          <a:latin typeface="Arial" panose="020B0604020202020204" pitchFamily="34" charset="0"/>
                        </a:rPr>
                        <a:t>194</a:t>
                      </a:r>
                    </a:p>
                  </a:txBody>
                  <a:tcPr marL="0" marR="0" marT="0" marB="0" anchor="ctr">
                    <a:lnL>
                      <a:noFill/>
                    </a:lnL>
                    <a:lnR>
                      <a:noFill/>
                    </a:lnR>
                    <a:lnT>
                      <a:noFill/>
                    </a:lnT>
                    <a:lnB>
                      <a:noFill/>
                    </a:lnB>
                  </a:tcPr>
                </a:tc>
                <a:tc>
                  <a:txBody>
                    <a:bodyPr/>
                    <a:lstStyle/>
                    <a:p>
                      <a:pPr algn="ctr" fontAlgn="ctr"/>
                      <a:r>
                        <a:rPr lang="en-GB" sz="700" b="0" i="0" u="none" strike="noStrike">
                          <a:solidFill>
                            <a:schemeClr val="tx1"/>
                          </a:solidFill>
                          <a:effectLst/>
                          <a:latin typeface="Arial" panose="020B0604020202020204" pitchFamily="34" charset="0"/>
                        </a:rPr>
                        <a:t>352</a:t>
                      </a:r>
                    </a:p>
                  </a:txBody>
                  <a:tcPr marL="0" marR="0" marT="0" marB="0" anchor="ctr">
                    <a:lnL>
                      <a:noFill/>
                    </a:lnL>
                    <a:lnR>
                      <a:noFill/>
                    </a:lnR>
                    <a:lnT>
                      <a:noFill/>
                    </a:lnT>
                    <a:lnB>
                      <a:noFill/>
                    </a:lnB>
                  </a:tcPr>
                </a:tc>
                <a:extLst>
                  <a:ext uri="{0D108BD9-81ED-4DB2-BD59-A6C34878D82A}">
                    <a16:rowId xmlns:a16="http://schemas.microsoft.com/office/drawing/2014/main" val="2268254417"/>
                  </a:ext>
                </a:extLst>
              </a:tr>
              <a:tr h="226273">
                <a:tc>
                  <a:txBody>
                    <a:bodyPr/>
                    <a:lstStyle/>
                    <a:p>
                      <a:pPr algn="ctr" fontAlgn="ctr"/>
                      <a:r>
                        <a:rPr lang="en-GB" sz="700" b="0" i="0" u="none" strike="noStrike">
                          <a:solidFill>
                            <a:schemeClr val="tx1"/>
                          </a:solidFill>
                          <a:effectLst/>
                          <a:latin typeface="Arial" panose="020B0604020202020204" pitchFamily="34" charset="0"/>
                        </a:rPr>
                        <a:t>1397</a:t>
                      </a:r>
                    </a:p>
                  </a:txBody>
                  <a:tcPr marL="0" marR="0" marT="0" marB="0" anchor="ctr">
                    <a:lnL>
                      <a:noFill/>
                    </a:lnL>
                    <a:lnR>
                      <a:noFill/>
                    </a:lnR>
                    <a:lnT>
                      <a:noFill/>
                    </a:lnT>
                    <a:lnB>
                      <a:noFill/>
                    </a:lnB>
                  </a:tcPr>
                </a:tc>
                <a:tc>
                  <a:txBody>
                    <a:bodyPr/>
                    <a:lstStyle/>
                    <a:p>
                      <a:pPr algn="ctr" fontAlgn="ctr"/>
                      <a:r>
                        <a:rPr lang="en-GB" sz="700" b="0" i="0" u="none" strike="noStrike">
                          <a:solidFill>
                            <a:schemeClr val="tx1"/>
                          </a:solidFill>
                          <a:effectLst/>
                          <a:latin typeface="Arial" panose="020B0604020202020204" pitchFamily="34" charset="0"/>
                        </a:rPr>
                        <a:t>811</a:t>
                      </a:r>
                    </a:p>
                  </a:txBody>
                  <a:tcPr marL="0" marR="0" marT="0" marB="0" anchor="ctr">
                    <a:lnL>
                      <a:noFill/>
                    </a:lnL>
                    <a:lnR>
                      <a:noFill/>
                    </a:lnR>
                    <a:lnT>
                      <a:noFill/>
                    </a:lnT>
                    <a:lnB>
                      <a:noFill/>
                    </a:lnB>
                  </a:tcPr>
                </a:tc>
                <a:tc>
                  <a:txBody>
                    <a:bodyPr/>
                    <a:lstStyle/>
                    <a:p>
                      <a:pPr algn="ctr" fontAlgn="ctr"/>
                      <a:r>
                        <a:rPr lang="en-GB" sz="700" b="0" i="0" u="none" strike="noStrike">
                          <a:solidFill>
                            <a:schemeClr val="tx1"/>
                          </a:solidFill>
                          <a:effectLst/>
                          <a:latin typeface="Arial" panose="020B0604020202020204" pitchFamily="34" charset="0"/>
                        </a:rPr>
                        <a:t>46</a:t>
                      </a:r>
                    </a:p>
                  </a:txBody>
                  <a:tcPr marL="0" marR="0" marT="0" marB="0" anchor="ctr">
                    <a:lnL>
                      <a:noFill/>
                    </a:lnL>
                    <a:lnR>
                      <a:noFill/>
                    </a:lnR>
                    <a:lnT>
                      <a:noFill/>
                    </a:lnT>
                    <a:lnB>
                      <a:noFill/>
                    </a:lnB>
                  </a:tcPr>
                </a:tc>
                <a:tc>
                  <a:txBody>
                    <a:bodyPr/>
                    <a:lstStyle/>
                    <a:p>
                      <a:pPr algn="ctr" fontAlgn="ctr"/>
                      <a:r>
                        <a:rPr lang="en-GB" sz="700" b="0" i="0" u="none" strike="noStrike">
                          <a:solidFill>
                            <a:schemeClr val="tx1"/>
                          </a:solidFill>
                          <a:effectLst/>
                          <a:latin typeface="Arial" panose="020B0604020202020204" pitchFamily="34" charset="0"/>
                        </a:rPr>
                        <a:t>173</a:t>
                      </a:r>
                    </a:p>
                  </a:txBody>
                  <a:tcPr marL="0" marR="0" marT="0" marB="0" anchor="ctr">
                    <a:lnL>
                      <a:noFill/>
                    </a:lnL>
                    <a:lnR>
                      <a:noFill/>
                    </a:lnR>
                    <a:lnT>
                      <a:noFill/>
                    </a:lnT>
                    <a:lnB>
                      <a:noFill/>
                    </a:lnB>
                  </a:tcPr>
                </a:tc>
                <a:tc>
                  <a:txBody>
                    <a:bodyPr/>
                    <a:lstStyle/>
                    <a:p>
                      <a:pPr algn="ctr" fontAlgn="ctr"/>
                      <a:r>
                        <a:rPr lang="en-GB" sz="700" b="0" i="0" u="none" strike="noStrike">
                          <a:solidFill>
                            <a:schemeClr val="tx1"/>
                          </a:solidFill>
                          <a:effectLst/>
                          <a:latin typeface="Arial" panose="020B0604020202020204" pitchFamily="34" charset="0"/>
                        </a:rPr>
                        <a:t>144</a:t>
                      </a:r>
                    </a:p>
                  </a:txBody>
                  <a:tcPr marL="0" marR="0" marT="0" marB="0" anchor="ctr">
                    <a:lnL>
                      <a:noFill/>
                    </a:lnL>
                    <a:lnR>
                      <a:noFill/>
                    </a:lnR>
                    <a:lnT>
                      <a:noFill/>
                    </a:lnT>
                    <a:lnB>
                      <a:noFill/>
                    </a:lnB>
                  </a:tcPr>
                </a:tc>
                <a:tc>
                  <a:txBody>
                    <a:bodyPr/>
                    <a:lstStyle/>
                    <a:p>
                      <a:pPr algn="ctr" fontAlgn="ctr"/>
                      <a:r>
                        <a:rPr lang="en-GB" sz="700" b="0" i="0" u="none" strike="noStrike">
                          <a:solidFill>
                            <a:schemeClr val="tx1"/>
                          </a:solidFill>
                          <a:effectLst/>
                          <a:latin typeface="Arial" panose="020B0604020202020204" pitchFamily="34" charset="0"/>
                        </a:rPr>
                        <a:t>223</a:t>
                      </a:r>
                    </a:p>
                  </a:txBody>
                  <a:tcPr marL="0" marR="0" marT="0" marB="0" anchor="ctr">
                    <a:lnL>
                      <a:noFill/>
                    </a:lnL>
                    <a:lnR>
                      <a:noFill/>
                    </a:lnR>
                    <a:lnT>
                      <a:noFill/>
                    </a:lnT>
                    <a:lnB>
                      <a:noFill/>
                    </a:lnB>
                  </a:tcPr>
                </a:tc>
                <a:extLst>
                  <a:ext uri="{0D108BD9-81ED-4DB2-BD59-A6C34878D82A}">
                    <a16:rowId xmlns:a16="http://schemas.microsoft.com/office/drawing/2014/main" val="4236038604"/>
                  </a:ext>
                </a:extLst>
              </a:tr>
              <a:tr h="226273">
                <a:tc>
                  <a:txBody>
                    <a:bodyPr/>
                    <a:lstStyle/>
                    <a:p>
                      <a:pPr algn="ctr" fontAlgn="ctr"/>
                      <a:r>
                        <a:rPr lang="en-GB" sz="700" b="0" i="0" u="none" strike="noStrike">
                          <a:solidFill>
                            <a:schemeClr val="tx1"/>
                          </a:solidFill>
                          <a:effectLst/>
                          <a:latin typeface="Arial" panose="020B0604020202020204" pitchFamily="34" charset="0"/>
                        </a:rPr>
                        <a:t>593</a:t>
                      </a:r>
                    </a:p>
                  </a:txBody>
                  <a:tcPr marL="0" marR="0" marT="0" marB="0" anchor="ctr">
                    <a:lnL>
                      <a:noFill/>
                    </a:lnL>
                    <a:lnR>
                      <a:noFill/>
                    </a:lnR>
                    <a:lnT>
                      <a:noFill/>
                    </a:lnT>
                    <a:lnB>
                      <a:noFill/>
                    </a:lnB>
                  </a:tcPr>
                </a:tc>
                <a:tc>
                  <a:txBody>
                    <a:bodyPr/>
                    <a:lstStyle/>
                    <a:p>
                      <a:pPr algn="ctr" fontAlgn="ctr"/>
                      <a:r>
                        <a:rPr lang="en-GB" sz="700" b="0" i="0" u="none" strike="noStrike">
                          <a:solidFill>
                            <a:schemeClr val="tx1"/>
                          </a:solidFill>
                          <a:effectLst/>
                          <a:latin typeface="Arial" panose="020B0604020202020204" pitchFamily="34" charset="0"/>
                        </a:rPr>
                        <a:t>0</a:t>
                      </a:r>
                    </a:p>
                  </a:txBody>
                  <a:tcPr marL="0" marR="0" marT="0" marB="0" anchor="ctr">
                    <a:lnL>
                      <a:noFill/>
                    </a:lnL>
                    <a:lnR>
                      <a:noFill/>
                    </a:lnR>
                    <a:lnT>
                      <a:noFill/>
                    </a:lnT>
                    <a:lnB>
                      <a:noFill/>
                    </a:lnB>
                  </a:tcPr>
                </a:tc>
                <a:tc>
                  <a:txBody>
                    <a:bodyPr/>
                    <a:lstStyle/>
                    <a:p>
                      <a:pPr algn="ctr" fontAlgn="ctr"/>
                      <a:r>
                        <a:rPr lang="en-GB" sz="700" b="0" i="0" u="none" strike="noStrike">
                          <a:solidFill>
                            <a:schemeClr val="tx1"/>
                          </a:solidFill>
                          <a:effectLst/>
                          <a:latin typeface="Arial" panose="020B0604020202020204" pitchFamily="34" charset="0"/>
                        </a:rPr>
                        <a:t>134</a:t>
                      </a:r>
                    </a:p>
                  </a:txBody>
                  <a:tcPr marL="0" marR="0" marT="0" marB="0" anchor="ctr">
                    <a:lnL>
                      <a:noFill/>
                    </a:lnL>
                    <a:lnR>
                      <a:noFill/>
                    </a:lnR>
                    <a:lnT>
                      <a:noFill/>
                    </a:lnT>
                    <a:lnB>
                      <a:noFill/>
                    </a:lnB>
                  </a:tcPr>
                </a:tc>
                <a:tc>
                  <a:txBody>
                    <a:bodyPr/>
                    <a:lstStyle/>
                    <a:p>
                      <a:pPr algn="ctr" fontAlgn="ctr"/>
                      <a:r>
                        <a:rPr lang="en-GB" sz="700" b="0" i="0" u="none" strike="noStrike">
                          <a:solidFill>
                            <a:schemeClr val="tx1"/>
                          </a:solidFill>
                          <a:effectLst/>
                          <a:latin typeface="Arial" panose="020B0604020202020204" pitchFamily="34" charset="0"/>
                        </a:rPr>
                        <a:t>86</a:t>
                      </a:r>
                    </a:p>
                  </a:txBody>
                  <a:tcPr marL="0" marR="0" marT="0" marB="0" anchor="ctr">
                    <a:lnL>
                      <a:noFill/>
                    </a:lnL>
                    <a:lnR>
                      <a:noFill/>
                    </a:lnR>
                    <a:lnT>
                      <a:noFill/>
                    </a:lnT>
                    <a:lnB>
                      <a:noFill/>
                    </a:lnB>
                  </a:tcPr>
                </a:tc>
                <a:tc>
                  <a:txBody>
                    <a:bodyPr/>
                    <a:lstStyle/>
                    <a:p>
                      <a:pPr algn="ctr" fontAlgn="ctr"/>
                      <a:r>
                        <a:rPr lang="en-GB" sz="700" b="0" i="0" u="none" strike="noStrike">
                          <a:solidFill>
                            <a:schemeClr val="tx1"/>
                          </a:solidFill>
                          <a:effectLst/>
                          <a:latin typeface="Arial" panose="020B0604020202020204" pitchFamily="34" charset="0"/>
                        </a:rPr>
                        <a:t>113</a:t>
                      </a:r>
                    </a:p>
                  </a:txBody>
                  <a:tcPr marL="0" marR="0" marT="0" marB="0" anchor="ctr">
                    <a:lnL>
                      <a:noFill/>
                    </a:lnL>
                    <a:lnR>
                      <a:noFill/>
                    </a:lnR>
                    <a:lnT>
                      <a:noFill/>
                    </a:lnT>
                    <a:lnB>
                      <a:noFill/>
                    </a:lnB>
                  </a:tcPr>
                </a:tc>
                <a:tc>
                  <a:txBody>
                    <a:bodyPr/>
                    <a:lstStyle/>
                    <a:p>
                      <a:pPr algn="ctr" fontAlgn="ctr"/>
                      <a:r>
                        <a:rPr lang="en-GB" sz="700" b="0" i="0" u="none" strike="noStrike">
                          <a:solidFill>
                            <a:schemeClr val="tx1"/>
                          </a:solidFill>
                          <a:effectLst/>
                          <a:latin typeface="Arial" panose="020B0604020202020204" pitchFamily="34" charset="0"/>
                        </a:rPr>
                        <a:t>255</a:t>
                      </a:r>
                    </a:p>
                  </a:txBody>
                  <a:tcPr marL="0" marR="0" marT="0" marB="0" anchor="ctr">
                    <a:lnL>
                      <a:noFill/>
                    </a:lnL>
                    <a:lnR>
                      <a:noFill/>
                    </a:lnR>
                    <a:lnT>
                      <a:noFill/>
                    </a:lnT>
                    <a:lnB>
                      <a:noFill/>
                    </a:lnB>
                  </a:tcPr>
                </a:tc>
                <a:extLst>
                  <a:ext uri="{0D108BD9-81ED-4DB2-BD59-A6C34878D82A}">
                    <a16:rowId xmlns:a16="http://schemas.microsoft.com/office/drawing/2014/main" val="427882112"/>
                  </a:ext>
                </a:extLst>
              </a:tr>
              <a:tr h="226273">
                <a:tc>
                  <a:txBody>
                    <a:bodyPr/>
                    <a:lstStyle/>
                    <a:p>
                      <a:pPr algn="ctr" fontAlgn="ctr"/>
                      <a:r>
                        <a:rPr lang="en-GB" sz="700" b="0" i="0" u="none" strike="noStrike">
                          <a:solidFill>
                            <a:schemeClr val="tx1"/>
                          </a:solidFill>
                          <a:effectLst/>
                          <a:latin typeface="Arial" panose="020B0604020202020204" pitchFamily="34" charset="0"/>
                        </a:rPr>
                        <a:t>497</a:t>
                      </a:r>
                    </a:p>
                  </a:txBody>
                  <a:tcPr marL="0" marR="0" marT="0" marB="0" anchor="ctr">
                    <a:lnL>
                      <a:noFill/>
                    </a:lnL>
                    <a:lnR>
                      <a:noFill/>
                    </a:lnR>
                    <a:lnT>
                      <a:noFill/>
                    </a:lnT>
                    <a:lnB>
                      <a:noFill/>
                    </a:lnB>
                  </a:tcPr>
                </a:tc>
                <a:tc>
                  <a:txBody>
                    <a:bodyPr/>
                    <a:lstStyle/>
                    <a:p>
                      <a:pPr algn="ctr" fontAlgn="ctr"/>
                      <a:r>
                        <a:rPr lang="en-GB" sz="700" b="0" i="0" u="none" strike="noStrike">
                          <a:solidFill>
                            <a:schemeClr val="tx1"/>
                          </a:solidFill>
                          <a:effectLst/>
                          <a:latin typeface="Arial" panose="020B0604020202020204" pitchFamily="34" charset="0"/>
                        </a:rPr>
                        <a:t>2</a:t>
                      </a:r>
                    </a:p>
                  </a:txBody>
                  <a:tcPr marL="0" marR="0" marT="0" marB="0" anchor="ctr">
                    <a:lnL>
                      <a:noFill/>
                    </a:lnL>
                    <a:lnR>
                      <a:noFill/>
                    </a:lnR>
                    <a:lnT>
                      <a:noFill/>
                    </a:lnT>
                    <a:lnB>
                      <a:noFill/>
                    </a:lnB>
                  </a:tcPr>
                </a:tc>
                <a:tc>
                  <a:txBody>
                    <a:bodyPr/>
                    <a:lstStyle/>
                    <a:p>
                      <a:pPr algn="ctr" fontAlgn="ctr"/>
                      <a:r>
                        <a:rPr lang="en-GB" sz="700" b="0" i="0" u="none" strike="noStrike">
                          <a:solidFill>
                            <a:schemeClr val="tx1"/>
                          </a:solidFill>
                          <a:effectLst/>
                          <a:latin typeface="Arial" panose="020B0604020202020204" pitchFamily="34" charset="0"/>
                        </a:rPr>
                        <a:t>10</a:t>
                      </a:r>
                    </a:p>
                  </a:txBody>
                  <a:tcPr marL="0" marR="0" marT="0" marB="0" anchor="ctr">
                    <a:lnL>
                      <a:noFill/>
                    </a:lnL>
                    <a:lnR>
                      <a:noFill/>
                    </a:lnR>
                    <a:lnT>
                      <a:noFill/>
                    </a:lnT>
                    <a:lnB>
                      <a:noFill/>
                    </a:lnB>
                  </a:tcPr>
                </a:tc>
                <a:tc>
                  <a:txBody>
                    <a:bodyPr/>
                    <a:lstStyle/>
                    <a:p>
                      <a:pPr algn="ctr" fontAlgn="ctr"/>
                      <a:r>
                        <a:rPr lang="en-GB" sz="700" b="0" i="0" u="none" strike="noStrike">
                          <a:solidFill>
                            <a:schemeClr val="tx1"/>
                          </a:solidFill>
                          <a:effectLst/>
                          <a:latin typeface="Arial" panose="020B0604020202020204" pitchFamily="34" charset="0"/>
                        </a:rPr>
                        <a:t>189</a:t>
                      </a:r>
                    </a:p>
                  </a:txBody>
                  <a:tcPr marL="0" marR="0" marT="0" marB="0" anchor="ctr">
                    <a:lnL>
                      <a:noFill/>
                    </a:lnL>
                    <a:lnR>
                      <a:noFill/>
                    </a:lnR>
                    <a:lnT>
                      <a:noFill/>
                    </a:lnT>
                    <a:lnB>
                      <a:noFill/>
                    </a:lnB>
                  </a:tcPr>
                </a:tc>
                <a:tc>
                  <a:txBody>
                    <a:bodyPr/>
                    <a:lstStyle/>
                    <a:p>
                      <a:pPr algn="ctr" fontAlgn="ctr"/>
                      <a:r>
                        <a:rPr lang="en-GB" sz="700" b="0" i="0" u="none" strike="noStrike">
                          <a:solidFill>
                            <a:schemeClr val="tx1"/>
                          </a:solidFill>
                          <a:effectLst/>
                          <a:latin typeface="Arial" panose="020B0604020202020204" pitchFamily="34" charset="0"/>
                        </a:rPr>
                        <a:t>243</a:t>
                      </a:r>
                    </a:p>
                  </a:txBody>
                  <a:tcPr marL="0" marR="0" marT="0" marB="0" anchor="ctr">
                    <a:lnL>
                      <a:noFill/>
                    </a:lnL>
                    <a:lnR>
                      <a:noFill/>
                    </a:lnR>
                    <a:lnT>
                      <a:noFill/>
                    </a:lnT>
                    <a:lnB>
                      <a:noFill/>
                    </a:lnB>
                  </a:tcPr>
                </a:tc>
                <a:tc>
                  <a:txBody>
                    <a:bodyPr/>
                    <a:lstStyle/>
                    <a:p>
                      <a:pPr algn="ctr" fontAlgn="ctr"/>
                      <a:r>
                        <a:rPr lang="en-GB" sz="700" b="0" i="0" u="none" strike="noStrike">
                          <a:solidFill>
                            <a:schemeClr val="tx1"/>
                          </a:solidFill>
                          <a:effectLst/>
                          <a:latin typeface="Arial" panose="020B0604020202020204" pitchFamily="34" charset="0"/>
                        </a:rPr>
                        <a:t>53</a:t>
                      </a:r>
                    </a:p>
                  </a:txBody>
                  <a:tcPr marL="0" marR="0" marT="0" marB="0" anchor="ctr">
                    <a:lnL>
                      <a:noFill/>
                    </a:lnL>
                    <a:lnR>
                      <a:noFill/>
                    </a:lnR>
                    <a:lnT>
                      <a:noFill/>
                    </a:lnT>
                    <a:lnB>
                      <a:noFill/>
                    </a:lnB>
                  </a:tcPr>
                </a:tc>
                <a:extLst>
                  <a:ext uri="{0D108BD9-81ED-4DB2-BD59-A6C34878D82A}">
                    <a16:rowId xmlns:a16="http://schemas.microsoft.com/office/drawing/2014/main" val="4066455318"/>
                  </a:ext>
                </a:extLst>
              </a:tr>
              <a:tr h="226273">
                <a:tc>
                  <a:txBody>
                    <a:bodyPr/>
                    <a:lstStyle/>
                    <a:p>
                      <a:pPr algn="ctr" fontAlgn="ctr"/>
                      <a:r>
                        <a:rPr lang="en-GB" sz="700" b="0" i="0" u="none" strike="noStrike">
                          <a:solidFill>
                            <a:schemeClr val="tx1"/>
                          </a:solidFill>
                          <a:effectLst/>
                          <a:latin typeface="Arial" panose="020B0604020202020204" pitchFamily="34" charset="0"/>
                        </a:rPr>
                        <a:t>3727</a:t>
                      </a:r>
                    </a:p>
                  </a:txBody>
                  <a:tcPr marL="0" marR="0" marT="0" marB="0" anchor="ctr">
                    <a:lnL>
                      <a:noFill/>
                    </a:lnL>
                    <a:lnR>
                      <a:noFill/>
                    </a:lnR>
                    <a:lnT>
                      <a:noFill/>
                    </a:lnT>
                    <a:lnB>
                      <a:noFill/>
                    </a:lnB>
                  </a:tcPr>
                </a:tc>
                <a:tc>
                  <a:txBody>
                    <a:bodyPr/>
                    <a:lstStyle/>
                    <a:p>
                      <a:pPr algn="ctr" fontAlgn="ctr"/>
                      <a:r>
                        <a:rPr lang="en-GB" sz="700" b="0" i="0" u="none" strike="noStrike">
                          <a:solidFill>
                            <a:schemeClr val="tx1"/>
                          </a:solidFill>
                          <a:effectLst/>
                          <a:latin typeface="Arial" panose="020B0604020202020204" pitchFamily="34" charset="0"/>
                        </a:rPr>
                        <a:t>2719</a:t>
                      </a:r>
                    </a:p>
                  </a:txBody>
                  <a:tcPr marL="0" marR="0" marT="0" marB="0" anchor="ctr">
                    <a:lnL>
                      <a:noFill/>
                    </a:lnL>
                    <a:lnR>
                      <a:noFill/>
                    </a:lnR>
                    <a:lnT>
                      <a:noFill/>
                    </a:lnT>
                    <a:lnB>
                      <a:noFill/>
                    </a:lnB>
                  </a:tcPr>
                </a:tc>
                <a:tc>
                  <a:txBody>
                    <a:bodyPr/>
                    <a:lstStyle/>
                    <a:p>
                      <a:pPr algn="ctr" fontAlgn="ctr"/>
                      <a:r>
                        <a:rPr lang="en-GB" sz="700" b="0" i="0" u="none" strike="noStrike">
                          <a:solidFill>
                            <a:schemeClr val="tx1"/>
                          </a:solidFill>
                          <a:effectLst/>
                          <a:latin typeface="Arial" panose="020B0604020202020204" pitchFamily="34" charset="0"/>
                        </a:rPr>
                        <a:t>828</a:t>
                      </a:r>
                    </a:p>
                  </a:txBody>
                  <a:tcPr marL="0" marR="0" marT="0" marB="0" anchor="ctr">
                    <a:lnL>
                      <a:noFill/>
                    </a:lnL>
                    <a:lnR>
                      <a:noFill/>
                    </a:lnR>
                    <a:lnT>
                      <a:noFill/>
                    </a:lnT>
                    <a:lnB>
                      <a:noFill/>
                    </a:lnB>
                  </a:tcPr>
                </a:tc>
                <a:tc>
                  <a:txBody>
                    <a:bodyPr/>
                    <a:lstStyle/>
                    <a:p>
                      <a:pPr algn="ctr" fontAlgn="ctr"/>
                      <a:r>
                        <a:rPr lang="en-GB" sz="700" b="0" i="0" u="none" strike="noStrike">
                          <a:solidFill>
                            <a:schemeClr val="tx1"/>
                          </a:solidFill>
                          <a:effectLst/>
                          <a:latin typeface="Arial" panose="020B0604020202020204" pitchFamily="34" charset="0"/>
                        </a:rPr>
                        <a:t>180</a:t>
                      </a:r>
                    </a:p>
                  </a:txBody>
                  <a:tcPr marL="0" marR="0" marT="0" marB="0" anchor="ctr">
                    <a:lnL>
                      <a:noFill/>
                    </a:lnL>
                    <a:lnR>
                      <a:noFill/>
                    </a:lnR>
                    <a:lnT>
                      <a:noFill/>
                    </a:lnT>
                    <a:lnB>
                      <a:noFill/>
                    </a:lnB>
                  </a:tcPr>
                </a:tc>
                <a:tc>
                  <a:txBody>
                    <a:bodyPr/>
                    <a:lstStyle/>
                    <a:p>
                      <a:pPr algn="ctr" fontAlgn="ctr"/>
                      <a:r>
                        <a:rPr lang="en-GB" sz="700" b="0" i="0" u="none" strike="noStrike">
                          <a:solidFill>
                            <a:schemeClr val="tx1"/>
                          </a:solidFill>
                          <a:effectLst/>
                          <a:latin typeface="Arial" panose="020B0604020202020204" pitchFamily="34" charset="0"/>
                        </a:rPr>
                        <a:t>0</a:t>
                      </a:r>
                    </a:p>
                  </a:txBody>
                  <a:tcPr marL="0" marR="0" marT="0" marB="0" anchor="ctr">
                    <a:lnL>
                      <a:noFill/>
                    </a:lnL>
                    <a:lnR>
                      <a:noFill/>
                    </a:lnR>
                    <a:lnT>
                      <a:noFill/>
                    </a:lnT>
                    <a:lnB>
                      <a:noFill/>
                    </a:lnB>
                  </a:tcPr>
                </a:tc>
                <a:tc>
                  <a:txBody>
                    <a:bodyPr/>
                    <a:lstStyle/>
                    <a:p>
                      <a:pPr algn="ctr" fontAlgn="ctr"/>
                      <a:r>
                        <a:rPr lang="en-GB" sz="700" b="0" i="0" u="none" strike="noStrike">
                          <a:solidFill>
                            <a:schemeClr val="tx1"/>
                          </a:solidFill>
                          <a:effectLst/>
                          <a:latin typeface="Arial" panose="020B0604020202020204" pitchFamily="34" charset="0"/>
                        </a:rPr>
                        <a:t>0</a:t>
                      </a:r>
                    </a:p>
                  </a:txBody>
                  <a:tcPr marL="0" marR="0" marT="0" marB="0" anchor="ctr">
                    <a:lnL>
                      <a:noFill/>
                    </a:lnL>
                    <a:lnR>
                      <a:noFill/>
                    </a:lnR>
                    <a:lnT>
                      <a:noFill/>
                    </a:lnT>
                    <a:lnB>
                      <a:noFill/>
                    </a:lnB>
                  </a:tcPr>
                </a:tc>
                <a:extLst>
                  <a:ext uri="{0D108BD9-81ED-4DB2-BD59-A6C34878D82A}">
                    <a16:rowId xmlns:a16="http://schemas.microsoft.com/office/drawing/2014/main" val="351813091"/>
                  </a:ext>
                </a:extLst>
              </a:tr>
              <a:tr h="226273">
                <a:tc>
                  <a:txBody>
                    <a:bodyPr/>
                    <a:lstStyle/>
                    <a:p>
                      <a:pPr algn="ctr" fontAlgn="ctr"/>
                      <a:r>
                        <a:rPr lang="en-GB" sz="700" b="0" i="0" u="none" strike="noStrike">
                          <a:solidFill>
                            <a:schemeClr val="tx1"/>
                          </a:solidFill>
                          <a:effectLst/>
                          <a:latin typeface="Arial" panose="020B0604020202020204" pitchFamily="34" charset="0"/>
                        </a:rPr>
                        <a:t>333</a:t>
                      </a:r>
                    </a:p>
                  </a:txBody>
                  <a:tcPr marL="0" marR="0" marT="0" marB="0" anchor="ctr">
                    <a:lnL>
                      <a:noFill/>
                    </a:lnL>
                    <a:lnR>
                      <a:noFill/>
                    </a:lnR>
                    <a:lnT>
                      <a:noFill/>
                    </a:lnT>
                    <a:lnB>
                      <a:noFill/>
                    </a:lnB>
                  </a:tcPr>
                </a:tc>
                <a:tc>
                  <a:txBody>
                    <a:bodyPr/>
                    <a:lstStyle/>
                    <a:p>
                      <a:pPr algn="ctr" fontAlgn="ctr"/>
                      <a:r>
                        <a:rPr lang="en-GB" sz="700" b="0" i="0" u="none" strike="noStrike">
                          <a:solidFill>
                            <a:schemeClr val="tx1"/>
                          </a:solidFill>
                          <a:effectLst/>
                          <a:latin typeface="Arial" panose="020B0604020202020204" pitchFamily="34" charset="0"/>
                        </a:rPr>
                        <a:t>22</a:t>
                      </a:r>
                    </a:p>
                  </a:txBody>
                  <a:tcPr marL="0" marR="0" marT="0" marB="0" anchor="ctr">
                    <a:lnL>
                      <a:noFill/>
                    </a:lnL>
                    <a:lnR>
                      <a:noFill/>
                    </a:lnR>
                    <a:lnT>
                      <a:noFill/>
                    </a:lnT>
                    <a:lnB>
                      <a:noFill/>
                    </a:lnB>
                  </a:tcPr>
                </a:tc>
                <a:tc>
                  <a:txBody>
                    <a:bodyPr/>
                    <a:lstStyle/>
                    <a:p>
                      <a:pPr algn="ctr" fontAlgn="ctr"/>
                      <a:r>
                        <a:rPr lang="en-GB" sz="700" b="0" i="0" u="none" strike="noStrike">
                          <a:solidFill>
                            <a:schemeClr val="tx1"/>
                          </a:solidFill>
                          <a:effectLst/>
                          <a:latin typeface="Arial" panose="020B0604020202020204" pitchFamily="34" charset="0"/>
                        </a:rPr>
                        <a:t>50</a:t>
                      </a:r>
                    </a:p>
                  </a:txBody>
                  <a:tcPr marL="0" marR="0" marT="0" marB="0" anchor="ctr">
                    <a:lnL>
                      <a:noFill/>
                    </a:lnL>
                    <a:lnR>
                      <a:noFill/>
                    </a:lnR>
                    <a:lnT>
                      <a:noFill/>
                    </a:lnT>
                    <a:lnB>
                      <a:noFill/>
                    </a:lnB>
                  </a:tcPr>
                </a:tc>
                <a:tc>
                  <a:txBody>
                    <a:bodyPr/>
                    <a:lstStyle/>
                    <a:p>
                      <a:pPr algn="ctr" fontAlgn="ctr"/>
                      <a:r>
                        <a:rPr lang="en-GB" sz="700" b="0" i="0" u="none" strike="noStrike">
                          <a:solidFill>
                            <a:schemeClr val="tx1"/>
                          </a:solidFill>
                          <a:effectLst/>
                          <a:latin typeface="Arial" panose="020B0604020202020204" pitchFamily="34" charset="0"/>
                        </a:rPr>
                        <a:t>209</a:t>
                      </a:r>
                    </a:p>
                  </a:txBody>
                  <a:tcPr marL="0" marR="0" marT="0" marB="0" anchor="ctr">
                    <a:lnL>
                      <a:noFill/>
                    </a:lnL>
                    <a:lnR>
                      <a:noFill/>
                    </a:lnR>
                    <a:lnT>
                      <a:noFill/>
                    </a:lnT>
                    <a:lnB>
                      <a:noFill/>
                    </a:lnB>
                  </a:tcPr>
                </a:tc>
                <a:tc>
                  <a:txBody>
                    <a:bodyPr/>
                    <a:lstStyle/>
                    <a:p>
                      <a:pPr algn="ctr" fontAlgn="ctr"/>
                      <a:r>
                        <a:rPr lang="en-GB" sz="700" b="0" i="0" u="none" strike="noStrike">
                          <a:solidFill>
                            <a:schemeClr val="tx1"/>
                          </a:solidFill>
                          <a:effectLst/>
                          <a:latin typeface="Arial" panose="020B0604020202020204" pitchFamily="34" charset="0"/>
                        </a:rPr>
                        <a:t>44</a:t>
                      </a:r>
                    </a:p>
                  </a:txBody>
                  <a:tcPr marL="0" marR="0" marT="0" marB="0" anchor="ctr">
                    <a:lnL>
                      <a:noFill/>
                    </a:lnL>
                    <a:lnR>
                      <a:noFill/>
                    </a:lnR>
                    <a:lnT>
                      <a:noFill/>
                    </a:lnT>
                    <a:lnB>
                      <a:noFill/>
                    </a:lnB>
                  </a:tcPr>
                </a:tc>
                <a:tc>
                  <a:txBody>
                    <a:bodyPr/>
                    <a:lstStyle/>
                    <a:p>
                      <a:pPr algn="ctr" fontAlgn="ctr"/>
                      <a:r>
                        <a:rPr lang="en-GB" sz="700" b="0" i="0" u="none" strike="noStrike">
                          <a:solidFill>
                            <a:schemeClr val="tx1"/>
                          </a:solidFill>
                          <a:effectLst/>
                          <a:latin typeface="Arial" panose="020B0604020202020204" pitchFamily="34" charset="0"/>
                        </a:rPr>
                        <a:t>7</a:t>
                      </a:r>
                    </a:p>
                  </a:txBody>
                  <a:tcPr marL="0" marR="0" marT="0" marB="0" anchor="ctr">
                    <a:lnL>
                      <a:noFill/>
                    </a:lnL>
                    <a:lnR>
                      <a:noFill/>
                    </a:lnR>
                    <a:lnT>
                      <a:noFill/>
                    </a:lnT>
                    <a:lnB>
                      <a:noFill/>
                    </a:lnB>
                  </a:tcPr>
                </a:tc>
                <a:extLst>
                  <a:ext uri="{0D108BD9-81ED-4DB2-BD59-A6C34878D82A}">
                    <a16:rowId xmlns:a16="http://schemas.microsoft.com/office/drawing/2014/main" val="3288677024"/>
                  </a:ext>
                </a:extLst>
              </a:tr>
              <a:tr h="226273">
                <a:tc>
                  <a:txBody>
                    <a:bodyPr/>
                    <a:lstStyle/>
                    <a:p>
                      <a:pPr algn="ctr" fontAlgn="ctr"/>
                      <a:r>
                        <a:rPr lang="en-GB" sz="700" b="0" i="0" u="none" strike="noStrike">
                          <a:solidFill>
                            <a:schemeClr val="tx1"/>
                          </a:solidFill>
                          <a:effectLst/>
                          <a:latin typeface="Arial" panose="020B0604020202020204" pitchFamily="34" charset="0"/>
                        </a:rPr>
                        <a:t>998</a:t>
                      </a:r>
                    </a:p>
                  </a:txBody>
                  <a:tcPr marL="0" marR="0" marT="0" marB="0" anchor="ctr">
                    <a:lnL>
                      <a:noFill/>
                    </a:lnL>
                    <a:lnR>
                      <a:noFill/>
                    </a:lnR>
                    <a:lnT>
                      <a:noFill/>
                    </a:lnT>
                    <a:lnB>
                      <a:noFill/>
                    </a:lnB>
                  </a:tcPr>
                </a:tc>
                <a:tc>
                  <a:txBody>
                    <a:bodyPr/>
                    <a:lstStyle/>
                    <a:p>
                      <a:pPr algn="ctr" fontAlgn="ctr"/>
                      <a:r>
                        <a:rPr lang="en-GB" sz="700" b="0" i="0" u="none" strike="noStrike">
                          <a:solidFill>
                            <a:schemeClr val="tx1"/>
                          </a:solidFill>
                          <a:effectLst/>
                          <a:latin typeface="Arial" panose="020B0604020202020204" pitchFamily="34" charset="0"/>
                        </a:rPr>
                        <a:t>522</a:t>
                      </a:r>
                    </a:p>
                  </a:txBody>
                  <a:tcPr marL="0" marR="0" marT="0" marB="0" anchor="ctr">
                    <a:lnL>
                      <a:noFill/>
                    </a:lnL>
                    <a:lnR>
                      <a:noFill/>
                    </a:lnR>
                    <a:lnT>
                      <a:noFill/>
                    </a:lnT>
                    <a:lnB>
                      <a:noFill/>
                    </a:lnB>
                  </a:tcPr>
                </a:tc>
                <a:tc>
                  <a:txBody>
                    <a:bodyPr/>
                    <a:lstStyle/>
                    <a:p>
                      <a:pPr algn="ctr" fontAlgn="ctr"/>
                      <a:r>
                        <a:rPr lang="en-GB" sz="700" b="0" i="0" u="none" strike="noStrike">
                          <a:solidFill>
                            <a:schemeClr val="tx1"/>
                          </a:solidFill>
                          <a:effectLst/>
                          <a:latin typeface="Arial" panose="020B0604020202020204" pitchFamily="34" charset="0"/>
                        </a:rPr>
                        <a:t>300</a:t>
                      </a:r>
                    </a:p>
                  </a:txBody>
                  <a:tcPr marL="0" marR="0" marT="0" marB="0" anchor="ctr">
                    <a:lnL>
                      <a:noFill/>
                    </a:lnL>
                    <a:lnR>
                      <a:noFill/>
                    </a:lnR>
                    <a:lnT>
                      <a:noFill/>
                    </a:lnT>
                    <a:lnB>
                      <a:noFill/>
                    </a:lnB>
                  </a:tcPr>
                </a:tc>
                <a:tc>
                  <a:txBody>
                    <a:bodyPr/>
                    <a:lstStyle/>
                    <a:p>
                      <a:pPr algn="ctr" fontAlgn="ctr"/>
                      <a:r>
                        <a:rPr lang="en-GB" sz="700" b="0" i="0" u="none" strike="noStrike">
                          <a:solidFill>
                            <a:schemeClr val="tx1"/>
                          </a:solidFill>
                          <a:effectLst/>
                          <a:latin typeface="Arial" panose="020B0604020202020204" pitchFamily="34" charset="0"/>
                        </a:rPr>
                        <a:t>156</a:t>
                      </a:r>
                    </a:p>
                  </a:txBody>
                  <a:tcPr marL="0" marR="0" marT="0" marB="0" anchor="ctr">
                    <a:lnL>
                      <a:noFill/>
                    </a:lnL>
                    <a:lnR>
                      <a:noFill/>
                    </a:lnR>
                    <a:lnT>
                      <a:noFill/>
                    </a:lnT>
                    <a:lnB>
                      <a:noFill/>
                    </a:lnB>
                  </a:tcPr>
                </a:tc>
                <a:tc>
                  <a:txBody>
                    <a:bodyPr/>
                    <a:lstStyle/>
                    <a:p>
                      <a:pPr algn="ctr" fontAlgn="ctr"/>
                      <a:r>
                        <a:rPr lang="en-GB" sz="700" b="0" i="0" u="none" strike="noStrike">
                          <a:solidFill>
                            <a:schemeClr val="tx1"/>
                          </a:solidFill>
                          <a:effectLst/>
                          <a:latin typeface="Arial" panose="020B0604020202020204" pitchFamily="34" charset="0"/>
                        </a:rPr>
                        <a:t>13</a:t>
                      </a:r>
                    </a:p>
                  </a:txBody>
                  <a:tcPr marL="0" marR="0" marT="0" marB="0" anchor="ctr">
                    <a:lnL>
                      <a:noFill/>
                    </a:lnL>
                    <a:lnR>
                      <a:noFill/>
                    </a:lnR>
                    <a:lnT>
                      <a:noFill/>
                    </a:lnT>
                    <a:lnB>
                      <a:noFill/>
                    </a:lnB>
                  </a:tcPr>
                </a:tc>
                <a:tc>
                  <a:txBody>
                    <a:bodyPr/>
                    <a:lstStyle/>
                    <a:p>
                      <a:pPr algn="ctr" fontAlgn="ctr"/>
                      <a:r>
                        <a:rPr lang="en-GB" sz="700" b="0" i="0" u="none" strike="noStrike">
                          <a:solidFill>
                            <a:schemeClr val="tx1"/>
                          </a:solidFill>
                          <a:effectLst/>
                          <a:latin typeface="Arial" panose="020B0604020202020204" pitchFamily="34" charset="0"/>
                        </a:rPr>
                        <a:t>7</a:t>
                      </a:r>
                    </a:p>
                  </a:txBody>
                  <a:tcPr marL="0" marR="0" marT="0" marB="0" anchor="ctr">
                    <a:lnL>
                      <a:noFill/>
                    </a:lnL>
                    <a:lnR>
                      <a:noFill/>
                    </a:lnR>
                    <a:lnT>
                      <a:noFill/>
                    </a:lnT>
                    <a:lnB>
                      <a:noFill/>
                    </a:lnB>
                  </a:tcPr>
                </a:tc>
                <a:extLst>
                  <a:ext uri="{0D108BD9-81ED-4DB2-BD59-A6C34878D82A}">
                    <a16:rowId xmlns:a16="http://schemas.microsoft.com/office/drawing/2014/main" val="508110731"/>
                  </a:ext>
                </a:extLst>
              </a:tr>
              <a:tr h="226273">
                <a:tc>
                  <a:txBody>
                    <a:bodyPr/>
                    <a:lstStyle/>
                    <a:p>
                      <a:pPr algn="ctr" fontAlgn="ctr"/>
                      <a:r>
                        <a:rPr lang="en-GB" sz="700" b="0" i="0" u="none" strike="noStrike">
                          <a:solidFill>
                            <a:schemeClr val="tx1"/>
                          </a:solidFill>
                          <a:effectLst/>
                          <a:latin typeface="Arial" panose="020B0604020202020204" pitchFamily="34" charset="0"/>
                        </a:rPr>
                        <a:t>956</a:t>
                      </a:r>
                    </a:p>
                  </a:txBody>
                  <a:tcPr marL="0" marR="0" marT="0" marB="0" anchor="ctr">
                    <a:lnL>
                      <a:noFill/>
                    </a:lnL>
                    <a:lnR>
                      <a:noFill/>
                    </a:lnR>
                    <a:lnT>
                      <a:noFill/>
                    </a:lnT>
                    <a:lnB>
                      <a:noFill/>
                    </a:lnB>
                  </a:tcPr>
                </a:tc>
                <a:tc>
                  <a:txBody>
                    <a:bodyPr/>
                    <a:lstStyle/>
                    <a:p>
                      <a:pPr algn="ctr" fontAlgn="ctr"/>
                      <a:r>
                        <a:rPr lang="en-GB" sz="700" b="0" i="0" u="none" strike="noStrike">
                          <a:solidFill>
                            <a:schemeClr val="tx1"/>
                          </a:solidFill>
                          <a:effectLst/>
                          <a:latin typeface="Arial" panose="020B0604020202020204" pitchFamily="34" charset="0"/>
                        </a:rPr>
                        <a:t>77</a:t>
                      </a:r>
                    </a:p>
                  </a:txBody>
                  <a:tcPr marL="0" marR="0" marT="0" marB="0" anchor="ctr">
                    <a:lnL>
                      <a:noFill/>
                    </a:lnL>
                    <a:lnR>
                      <a:noFill/>
                    </a:lnR>
                    <a:lnT>
                      <a:noFill/>
                    </a:lnT>
                    <a:lnB>
                      <a:noFill/>
                    </a:lnB>
                  </a:tcPr>
                </a:tc>
                <a:tc>
                  <a:txBody>
                    <a:bodyPr/>
                    <a:lstStyle/>
                    <a:p>
                      <a:pPr algn="ctr" fontAlgn="ctr"/>
                      <a:r>
                        <a:rPr lang="en-GB" sz="700" b="0" i="0" u="none" strike="noStrike">
                          <a:solidFill>
                            <a:schemeClr val="tx1"/>
                          </a:solidFill>
                          <a:effectLst/>
                          <a:latin typeface="Arial" panose="020B0604020202020204" pitchFamily="34" charset="0"/>
                        </a:rPr>
                        <a:t>836</a:t>
                      </a:r>
                    </a:p>
                  </a:txBody>
                  <a:tcPr marL="0" marR="0" marT="0" marB="0" anchor="ctr">
                    <a:lnL>
                      <a:noFill/>
                    </a:lnL>
                    <a:lnR>
                      <a:noFill/>
                    </a:lnR>
                    <a:lnT>
                      <a:noFill/>
                    </a:lnT>
                    <a:lnB>
                      <a:noFill/>
                    </a:lnB>
                  </a:tcPr>
                </a:tc>
                <a:tc>
                  <a:txBody>
                    <a:bodyPr/>
                    <a:lstStyle/>
                    <a:p>
                      <a:pPr algn="ctr" fontAlgn="ctr"/>
                      <a:r>
                        <a:rPr lang="en-GB" sz="700" b="0" i="0" u="none" strike="noStrike">
                          <a:solidFill>
                            <a:schemeClr val="tx1"/>
                          </a:solidFill>
                          <a:effectLst/>
                          <a:latin typeface="Arial" panose="020B0604020202020204" pitchFamily="34" charset="0"/>
                        </a:rPr>
                        <a:t>43</a:t>
                      </a:r>
                    </a:p>
                  </a:txBody>
                  <a:tcPr marL="0" marR="0" marT="0" marB="0" anchor="ctr">
                    <a:lnL>
                      <a:noFill/>
                    </a:lnL>
                    <a:lnR>
                      <a:noFill/>
                    </a:lnR>
                    <a:lnT>
                      <a:noFill/>
                    </a:lnT>
                    <a:lnB>
                      <a:noFill/>
                    </a:lnB>
                  </a:tcPr>
                </a:tc>
                <a:tc>
                  <a:txBody>
                    <a:bodyPr/>
                    <a:lstStyle/>
                    <a:p>
                      <a:pPr algn="ctr" fontAlgn="ctr"/>
                      <a:r>
                        <a:rPr lang="en-GB" sz="700" b="0" i="0" u="none" strike="noStrike">
                          <a:solidFill>
                            <a:schemeClr val="tx1"/>
                          </a:solidFill>
                          <a:effectLst/>
                          <a:latin typeface="Arial" panose="020B0604020202020204" pitchFamily="34" charset="0"/>
                        </a:rPr>
                        <a:t>0</a:t>
                      </a:r>
                    </a:p>
                  </a:txBody>
                  <a:tcPr marL="0" marR="0" marT="0" marB="0" anchor="ctr">
                    <a:lnL>
                      <a:noFill/>
                    </a:lnL>
                    <a:lnR>
                      <a:noFill/>
                    </a:lnR>
                    <a:lnT>
                      <a:noFill/>
                    </a:lnT>
                    <a:lnB>
                      <a:noFill/>
                    </a:lnB>
                  </a:tcPr>
                </a:tc>
                <a:tc>
                  <a:txBody>
                    <a:bodyPr/>
                    <a:lstStyle/>
                    <a:p>
                      <a:pPr algn="ctr" fontAlgn="ctr"/>
                      <a:r>
                        <a:rPr lang="en-GB" sz="700" b="0" i="0" u="none" strike="noStrike">
                          <a:solidFill>
                            <a:schemeClr val="tx1"/>
                          </a:solidFill>
                          <a:effectLst/>
                          <a:latin typeface="Arial" panose="020B0604020202020204" pitchFamily="34" charset="0"/>
                        </a:rPr>
                        <a:t>0</a:t>
                      </a:r>
                    </a:p>
                  </a:txBody>
                  <a:tcPr marL="0" marR="0" marT="0" marB="0" anchor="ctr">
                    <a:lnL>
                      <a:noFill/>
                    </a:lnL>
                    <a:lnR>
                      <a:noFill/>
                    </a:lnR>
                    <a:lnT>
                      <a:noFill/>
                    </a:lnT>
                    <a:lnB>
                      <a:noFill/>
                    </a:lnB>
                  </a:tcPr>
                </a:tc>
                <a:extLst>
                  <a:ext uri="{0D108BD9-81ED-4DB2-BD59-A6C34878D82A}">
                    <a16:rowId xmlns:a16="http://schemas.microsoft.com/office/drawing/2014/main" val="1776811167"/>
                  </a:ext>
                </a:extLst>
              </a:tr>
              <a:tr h="226273">
                <a:tc>
                  <a:txBody>
                    <a:bodyPr/>
                    <a:lstStyle/>
                    <a:p>
                      <a:pPr algn="ctr" fontAlgn="ctr"/>
                      <a:r>
                        <a:rPr lang="en-GB" sz="700" b="0" i="0" u="none" strike="noStrike">
                          <a:solidFill>
                            <a:schemeClr val="tx1"/>
                          </a:solidFill>
                          <a:effectLst/>
                          <a:latin typeface="Arial" panose="020B0604020202020204" pitchFamily="34" charset="0"/>
                        </a:rPr>
                        <a:t>25</a:t>
                      </a:r>
                    </a:p>
                  </a:txBody>
                  <a:tcPr marL="0" marR="0" marT="0" marB="0" anchor="ctr">
                    <a:lnL>
                      <a:noFill/>
                    </a:lnL>
                    <a:lnR>
                      <a:noFill/>
                    </a:lnR>
                    <a:lnT>
                      <a:noFill/>
                    </a:lnT>
                    <a:lnB>
                      <a:noFill/>
                    </a:lnB>
                  </a:tcPr>
                </a:tc>
                <a:tc>
                  <a:txBody>
                    <a:bodyPr/>
                    <a:lstStyle/>
                    <a:p>
                      <a:pPr algn="ctr" fontAlgn="ctr"/>
                      <a:r>
                        <a:rPr lang="en-GB" sz="700" b="0" i="0" u="none" strike="noStrike">
                          <a:solidFill>
                            <a:schemeClr val="tx1"/>
                          </a:solidFill>
                          <a:effectLst/>
                          <a:latin typeface="Arial" panose="020B0604020202020204" pitchFamily="34" charset="0"/>
                        </a:rPr>
                        <a:t>0</a:t>
                      </a:r>
                    </a:p>
                  </a:txBody>
                  <a:tcPr marL="0" marR="0" marT="0" marB="0" anchor="ctr">
                    <a:lnL>
                      <a:noFill/>
                    </a:lnL>
                    <a:lnR>
                      <a:noFill/>
                    </a:lnR>
                    <a:lnT>
                      <a:noFill/>
                    </a:lnT>
                    <a:lnB>
                      <a:noFill/>
                    </a:lnB>
                  </a:tcPr>
                </a:tc>
                <a:tc>
                  <a:txBody>
                    <a:bodyPr/>
                    <a:lstStyle/>
                    <a:p>
                      <a:pPr algn="ctr" fontAlgn="ctr"/>
                      <a:r>
                        <a:rPr lang="en-GB" sz="700" b="0" i="0" u="none" strike="noStrike">
                          <a:solidFill>
                            <a:schemeClr val="tx1"/>
                          </a:solidFill>
                          <a:effectLst/>
                          <a:latin typeface="Arial" panose="020B0604020202020204" pitchFamily="34" charset="0"/>
                        </a:rPr>
                        <a:t>0</a:t>
                      </a:r>
                    </a:p>
                  </a:txBody>
                  <a:tcPr marL="0" marR="0" marT="0" marB="0" anchor="ctr">
                    <a:lnL>
                      <a:noFill/>
                    </a:lnL>
                    <a:lnR>
                      <a:noFill/>
                    </a:lnR>
                    <a:lnT>
                      <a:noFill/>
                    </a:lnT>
                    <a:lnB>
                      <a:noFill/>
                    </a:lnB>
                  </a:tcPr>
                </a:tc>
                <a:tc>
                  <a:txBody>
                    <a:bodyPr/>
                    <a:lstStyle/>
                    <a:p>
                      <a:pPr algn="ctr" fontAlgn="ctr"/>
                      <a:r>
                        <a:rPr lang="en-GB" sz="700" b="0" i="0" u="none" strike="noStrike">
                          <a:solidFill>
                            <a:schemeClr val="tx1"/>
                          </a:solidFill>
                          <a:effectLst/>
                          <a:latin typeface="Arial" panose="020B0604020202020204" pitchFamily="34" charset="0"/>
                        </a:rPr>
                        <a:t>0</a:t>
                      </a:r>
                    </a:p>
                  </a:txBody>
                  <a:tcPr marL="0" marR="0" marT="0" marB="0" anchor="ctr">
                    <a:lnL>
                      <a:noFill/>
                    </a:lnL>
                    <a:lnR>
                      <a:noFill/>
                    </a:lnR>
                    <a:lnT>
                      <a:noFill/>
                    </a:lnT>
                    <a:lnB>
                      <a:noFill/>
                    </a:lnB>
                  </a:tcPr>
                </a:tc>
                <a:tc>
                  <a:txBody>
                    <a:bodyPr/>
                    <a:lstStyle/>
                    <a:p>
                      <a:pPr algn="ctr" fontAlgn="ctr"/>
                      <a:r>
                        <a:rPr lang="en-GB" sz="700" b="0" i="0" u="none" strike="noStrike">
                          <a:solidFill>
                            <a:schemeClr val="tx1"/>
                          </a:solidFill>
                          <a:effectLst/>
                          <a:latin typeface="Arial" panose="020B0604020202020204" pitchFamily="34" charset="0"/>
                        </a:rPr>
                        <a:t>0</a:t>
                      </a:r>
                    </a:p>
                  </a:txBody>
                  <a:tcPr marL="0" marR="0" marT="0" marB="0" anchor="ctr">
                    <a:lnL>
                      <a:noFill/>
                    </a:lnL>
                    <a:lnR>
                      <a:noFill/>
                    </a:lnR>
                    <a:lnT>
                      <a:noFill/>
                    </a:lnT>
                    <a:lnB>
                      <a:noFill/>
                    </a:lnB>
                  </a:tcPr>
                </a:tc>
                <a:tc>
                  <a:txBody>
                    <a:bodyPr/>
                    <a:lstStyle/>
                    <a:p>
                      <a:pPr algn="ctr" fontAlgn="ctr"/>
                      <a:r>
                        <a:rPr lang="en-GB" sz="700" b="0" i="0" u="none" strike="noStrike">
                          <a:solidFill>
                            <a:schemeClr val="tx1"/>
                          </a:solidFill>
                          <a:effectLst/>
                          <a:latin typeface="Arial" panose="020B0604020202020204" pitchFamily="34" charset="0"/>
                        </a:rPr>
                        <a:t>25</a:t>
                      </a:r>
                    </a:p>
                  </a:txBody>
                  <a:tcPr marL="0" marR="0" marT="0" marB="0" anchor="ctr">
                    <a:lnL>
                      <a:noFill/>
                    </a:lnL>
                    <a:lnR>
                      <a:noFill/>
                    </a:lnR>
                    <a:lnT>
                      <a:noFill/>
                    </a:lnT>
                    <a:lnB>
                      <a:noFill/>
                    </a:lnB>
                  </a:tcPr>
                </a:tc>
                <a:extLst>
                  <a:ext uri="{0D108BD9-81ED-4DB2-BD59-A6C34878D82A}">
                    <a16:rowId xmlns:a16="http://schemas.microsoft.com/office/drawing/2014/main" val="271393548"/>
                  </a:ext>
                </a:extLst>
              </a:tr>
            </a:tbl>
          </a:graphicData>
        </a:graphic>
      </p:graphicFrame>
      <p:graphicFrame>
        <p:nvGraphicFramePr>
          <p:cNvPr id="13" name="Table 12">
            <a:extLst>
              <a:ext uri="{FF2B5EF4-FFF2-40B4-BE49-F238E27FC236}">
                <a16:creationId xmlns:a16="http://schemas.microsoft.com/office/drawing/2014/main" id="{726DF47F-2F34-4DA3-BE85-F86C7CF9CF00}"/>
              </a:ext>
            </a:extLst>
          </p:cNvPr>
          <p:cNvGraphicFramePr>
            <a:graphicFrameLocks noGrp="1"/>
          </p:cNvGraphicFramePr>
          <p:nvPr>
            <p:extLst>
              <p:ext uri="{D42A27DB-BD31-4B8C-83A1-F6EECF244321}">
                <p14:modId xmlns:p14="http://schemas.microsoft.com/office/powerpoint/2010/main" val="3628591818"/>
              </p:ext>
            </p:extLst>
          </p:nvPr>
        </p:nvGraphicFramePr>
        <p:xfrm>
          <a:off x="5056072" y="3171637"/>
          <a:ext cx="4007247" cy="1979692"/>
        </p:xfrm>
        <a:graphic>
          <a:graphicData uri="http://schemas.openxmlformats.org/drawingml/2006/table">
            <a:tbl>
              <a:tblPr/>
              <a:tblGrid>
                <a:gridCol w="437865">
                  <a:extLst>
                    <a:ext uri="{9D8B030D-6E8A-4147-A177-3AD203B41FA5}">
                      <a16:colId xmlns:a16="http://schemas.microsoft.com/office/drawing/2014/main" val="4038706188"/>
                    </a:ext>
                  </a:extLst>
                </a:gridCol>
                <a:gridCol w="469142">
                  <a:extLst>
                    <a:ext uri="{9D8B030D-6E8A-4147-A177-3AD203B41FA5}">
                      <a16:colId xmlns:a16="http://schemas.microsoft.com/office/drawing/2014/main" val="1939796799"/>
                    </a:ext>
                  </a:extLst>
                </a:gridCol>
                <a:gridCol w="697847">
                  <a:extLst>
                    <a:ext uri="{9D8B030D-6E8A-4147-A177-3AD203B41FA5}">
                      <a16:colId xmlns:a16="http://schemas.microsoft.com/office/drawing/2014/main" val="4053445836"/>
                    </a:ext>
                  </a:extLst>
                </a:gridCol>
                <a:gridCol w="791675">
                  <a:extLst>
                    <a:ext uri="{9D8B030D-6E8A-4147-A177-3AD203B41FA5}">
                      <a16:colId xmlns:a16="http://schemas.microsoft.com/office/drawing/2014/main" val="1064973158"/>
                    </a:ext>
                  </a:extLst>
                </a:gridCol>
                <a:gridCol w="523874">
                  <a:extLst>
                    <a:ext uri="{9D8B030D-6E8A-4147-A177-3AD203B41FA5}">
                      <a16:colId xmlns:a16="http://schemas.microsoft.com/office/drawing/2014/main" val="1932001018"/>
                    </a:ext>
                  </a:extLst>
                </a:gridCol>
                <a:gridCol w="562970">
                  <a:extLst>
                    <a:ext uri="{9D8B030D-6E8A-4147-A177-3AD203B41FA5}">
                      <a16:colId xmlns:a16="http://schemas.microsoft.com/office/drawing/2014/main" val="3933662776"/>
                    </a:ext>
                  </a:extLst>
                </a:gridCol>
                <a:gridCol w="523874">
                  <a:extLst>
                    <a:ext uri="{9D8B030D-6E8A-4147-A177-3AD203B41FA5}">
                      <a16:colId xmlns:a16="http://schemas.microsoft.com/office/drawing/2014/main" val="3802828410"/>
                    </a:ext>
                  </a:extLst>
                </a:gridCol>
              </a:tblGrid>
              <a:tr h="179972">
                <a:tc>
                  <a:txBody>
                    <a:bodyPr/>
                    <a:lstStyle/>
                    <a:p>
                      <a:pPr algn="ctr" fontAlgn="ctr"/>
                      <a:r>
                        <a:rPr lang="en-GB" sz="700" b="0" i="0" u="none" strike="noStrike">
                          <a:solidFill>
                            <a:srgbClr val="000000"/>
                          </a:solidFill>
                          <a:effectLst/>
                          <a:latin typeface="Arial" panose="020B0604020202020204" pitchFamily="34" charset="0"/>
                        </a:rPr>
                        <a:t>110</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102</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103</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108</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100</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100</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89</a:t>
                      </a:r>
                    </a:p>
                  </a:txBody>
                  <a:tcPr marL="0" marR="0" marT="0" marB="0" anchor="ctr">
                    <a:lnL>
                      <a:noFill/>
                    </a:lnL>
                    <a:lnR>
                      <a:noFill/>
                    </a:lnR>
                    <a:lnT>
                      <a:noFill/>
                    </a:lnT>
                    <a:lnB>
                      <a:noFill/>
                    </a:lnB>
                  </a:tcPr>
                </a:tc>
                <a:extLst>
                  <a:ext uri="{0D108BD9-81ED-4DB2-BD59-A6C34878D82A}">
                    <a16:rowId xmlns:a16="http://schemas.microsoft.com/office/drawing/2014/main" val="2860152168"/>
                  </a:ext>
                </a:extLst>
              </a:tr>
              <a:tr h="179972">
                <a:tc>
                  <a:txBody>
                    <a:bodyPr/>
                    <a:lstStyle/>
                    <a:p>
                      <a:pPr algn="ctr" fontAlgn="ctr"/>
                      <a:r>
                        <a:rPr lang="en-GB" sz="700" b="0" i="0" u="none" strike="noStrike">
                          <a:solidFill>
                            <a:srgbClr val="000000"/>
                          </a:solidFill>
                          <a:effectLst/>
                          <a:latin typeface="Arial" panose="020B0604020202020204" pitchFamily="34" charset="0"/>
                        </a:rPr>
                        <a:t>88</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96</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72</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92</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103</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111</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108</a:t>
                      </a:r>
                    </a:p>
                  </a:txBody>
                  <a:tcPr marL="0" marR="0" marT="0" marB="0" anchor="ctr">
                    <a:lnL>
                      <a:noFill/>
                    </a:lnL>
                    <a:lnR>
                      <a:noFill/>
                    </a:lnR>
                    <a:lnT>
                      <a:noFill/>
                    </a:lnT>
                    <a:lnB>
                      <a:noFill/>
                    </a:lnB>
                  </a:tcPr>
                </a:tc>
                <a:extLst>
                  <a:ext uri="{0D108BD9-81ED-4DB2-BD59-A6C34878D82A}">
                    <a16:rowId xmlns:a16="http://schemas.microsoft.com/office/drawing/2014/main" val="3449787191"/>
                  </a:ext>
                </a:extLst>
              </a:tr>
              <a:tr h="179972">
                <a:tc>
                  <a:txBody>
                    <a:bodyPr/>
                    <a:lstStyle/>
                    <a:p>
                      <a:pPr algn="ctr" fontAlgn="ctr"/>
                      <a:r>
                        <a:rPr lang="en-GB" sz="700" b="0" i="0" u="none" strike="noStrike">
                          <a:solidFill>
                            <a:srgbClr val="000000"/>
                          </a:solidFill>
                          <a:effectLst/>
                          <a:latin typeface="Arial" panose="020B0604020202020204" pitchFamily="34" charset="0"/>
                        </a:rPr>
                        <a:t>104</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135</a:t>
                      </a:r>
                    </a:p>
                  </a:txBody>
                  <a:tcPr marL="0" marR="0" marT="0" marB="0" anchor="ctr">
                    <a:lnL>
                      <a:noFill/>
                    </a:lnL>
                    <a:lnR>
                      <a:noFill/>
                    </a:lnR>
                    <a:lnT>
                      <a:noFill/>
                    </a:lnT>
                    <a:lnB>
                      <a:noFill/>
                    </a:lnB>
                    <a:solidFill>
                      <a:srgbClr val="6FF22E"/>
                    </a:solidFill>
                  </a:tcPr>
                </a:tc>
                <a:tc>
                  <a:txBody>
                    <a:bodyPr/>
                    <a:lstStyle/>
                    <a:p>
                      <a:pPr algn="ctr" fontAlgn="ctr"/>
                      <a:r>
                        <a:rPr lang="en-GB" sz="700" b="0" i="0" u="none" strike="noStrike">
                          <a:solidFill>
                            <a:srgbClr val="000000"/>
                          </a:solidFill>
                          <a:effectLst/>
                          <a:latin typeface="Arial" panose="020B0604020202020204" pitchFamily="34" charset="0"/>
                        </a:rPr>
                        <a:t>134</a:t>
                      </a:r>
                    </a:p>
                  </a:txBody>
                  <a:tcPr marL="0" marR="0" marT="0" marB="0" anchor="ctr">
                    <a:lnL>
                      <a:noFill/>
                    </a:lnL>
                    <a:lnR>
                      <a:noFill/>
                    </a:lnR>
                    <a:lnT>
                      <a:noFill/>
                    </a:lnT>
                    <a:lnB>
                      <a:noFill/>
                    </a:lnB>
                    <a:solidFill>
                      <a:srgbClr val="6FF22E"/>
                    </a:solidFill>
                  </a:tcPr>
                </a:tc>
                <a:tc>
                  <a:txBody>
                    <a:bodyPr/>
                    <a:lstStyle/>
                    <a:p>
                      <a:pPr algn="ctr" fontAlgn="ctr"/>
                      <a:r>
                        <a:rPr lang="en-GB" sz="700" b="0" i="0" u="none" strike="noStrike">
                          <a:solidFill>
                            <a:srgbClr val="000000"/>
                          </a:solidFill>
                          <a:effectLst/>
                          <a:latin typeface="Arial" panose="020B0604020202020204" pitchFamily="34" charset="0"/>
                        </a:rPr>
                        <a:t>122</a:t>
                      </a:r>
                    </a:p>
                  </a:txBody>
                  <a:tcPr marL="0" marR="0" marT="0" marB="0" anchor="ctr">
                    <a:lnL>
                      <a:noFill/>
                    </a:lnL>
                    <a:lnR>
                      <a:noFill/>
                    </a:lnR>
                    <a:lnT>
                      <a:noFill/>
                    </a:lnT>
                    <a:lnB>
                      <a:noFill/>
                    </a:lnB>
                    <a:solidFill>
                      <a:srgbClr val="6FF22E"/>
                    </a:solidFill>
                  </a:tcPr>
                </a:tc>
                <a:tc>
                  <a:txBody>
                    <a:bodyPr/>
                    <a:lstStyle/>
                    <a:p>
                      <a:pPr algn="ctr" fontAlgn="ctr"/>
                      <a:r>
                        <a:rPr lang="en-GB" sz="700" b="0" i="0" u="none" strike="noStrike">
                          <a:solidFill>
                            <a:srgbClr val="000000"/>
                          </a:solidFill>
                          <a:effectLst/>
                          <a:latin typeface="Arial" panose="020B0604020202020204" pitchFamily="34" charset="0"/>
                        </a:rPr>
                        <a:t>100</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85</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73</a:t>
                      </a:r>
                    </a:p>
                  </a:txBody>
                  <a:tcPr marL="0" marR="0" marT="0" marB="0" anchor="ctr">
                    <a:lnL>
                      <a:noFill/>
                    </a:lnL>
                    <a:lnR>
                      <a:noFill/>
                    </a:lnR>
                    <a:lnT>
                      <a:noFill/>
                    </a:lnT>
                    <a:lnB>
                      <a:noFill/>
                    </a:lnB>
                  </a:tcPr>
                </a:tc>
                <a:extLst>
                  <a:ext uri="{0D108BD9-81ED-4DB2-BD59-A6C34878D82A}">
                    <a16:rowId xmlns:a16="http://schemas.microsoft.com/office/drawing/2014/main" val="638151605"/>
                  </a:ext>
                </a:extLst>
              </a:tr>
              <a:tr h="179972">
                <a:tc>
                  <a:txBody>
                    <a:bodyPr/>
                    <a:lstStyle/>
                    <a:p>
                      <a:pPr algn="ctr" fontAlgn="ctr"/>
                      <a:r>
                        <a:rPr lang="en-GB" sz="700" b="0" i="0" u="none" strike="noStrike">
                          <a:solidFill>
                            <a:srgbClr val="000000"/>
                          </a:solidFill>
                          <a:effectLst/>
                          <a:latin typeface="Arial" panose="020B0604020202020204" pitchFamily="34" charset="0"/>
                        </a:rPr>
                        <a:t>93</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102</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80</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89</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93</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116</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99</a:t>
                      </a:r>
                    </a:p>
                  </a:txBody>
                  <a:tcPr marL="0" marR="0" marT="0" marB="0" anchor="ctr">
                    <a:lnL>
                      <a:noFill/>
                    </a:lnL>
                    <a:lnR>
                      <a:noFill/>
                    </a:lnR>
                    <a:lnT>
                      <a:noFill/>
                    </a:lnT>
                    <a:lnB>
                      <a:noFill/>
                    </a:lnB>
                  </a:tcPr>
                </a:tc>
                <a:extLst>
                  <a:ext uri="{0D108BD9-81ED-4DB2-BD59-A6C34878D82A}">
                    <a16:rowId xmlns:a16="http://schemas.microsoft.com/office/drawing/2014/main" val="1078220997"/>
                  </a:ext>
                </a:extLst>
              </a:tr>
              <a:tr h="179972">
                <a:tc>
                  <a:txBody>
                    <a:bodyPr/>
                    <a:lstStyle/>
                    <a:p>
                      <a:pPr algn="ctr" fontAlgn="ctr"/>
                      <a:r>
                        <a:rPr lang="en-GB" sz="700" b="0" i="0" u="none" strike="noStrike">
                          <a:solidFill>
                            <a:srgbClr val="000000"/>
                          </a:solidFill>
                          <a:effectLst/>
                          <a:latin typeface="Arial" panose="020B0604020202020204" pitchFamily="34" charset="0"/>
                        </a:rPr>
                        <a:t>108</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141</a:t>
                      </a:r>
                    </a:p>
                  </a:txBody>
                  <a:tcPr marL="0" marR="0" marT="0" marB="0" anchor="ctr">
                    <a:lnL>
                      <a:noFill/>
                    </a:lnL>
                    <a:lnR>
                      <a:noFill/>
                    </a:lnR>
                    <a:lnT>
                      <a:noFill/>
                    </a:lnT>
                    <a:lnB>
                      <a:noFill/>
                    </a:lnB>
                    <a:solidFill>
                      <a:srgbClr val="6FF22E"/>
                    </a:solidFill>
                  </a:tcPr>
                </a:tc>
                <a:tc>
                  <a:txBody>
                    <a:bodyPr/>
                    <a:lstStyle/>
                    <a:p>
                      <a:pPr algn="ctr" fontAlgn="ctr"/>
                      <a:r>
                        <a:rPr lang="en-GB" sz="700" b="0" i="0" u="none" strike="noStrike">
                          <a:solidFill>
                            <a:srgbClr val="000000"/>
                          </a:solidFill>
                          <a:effectLst/>
                          <a:latin typeface="Arial" panose="020B0604020202020204" pitchFamily="34" charset="0"/>
                        </a:rPr>
                        <a:t>150</a:t>
                      </a:r>
                    </a:p>
                  </a:txBody>
                  <a:tcPr marL="0" marR="0" marT="0" marB="0" anchor="ctr">
                    <a:lnL>
                      <a:noFill/>
                    </a:lnL>
                    <a:lnR>
                      <a:noFill/>
                    </a:lnR>
                    <a:lnT>
                      <a:noFill/>
                    </a:lnT>
                    <a:lnB>
                      <a:noFill/>
                    </a:lnB>
                    <a:solidFill>
                      <a:srgbClr val="6FF22E"/>
                    </a:solidFill>
                  </a:tcPr>
                </a:tc>
                <a:tc>
                  <a:txBody>
                    <a:bodyPr/>
                    <a:lstStyle/>
                    <a:p>
                      <a:pPr algn="ctr" fontAlgn="ctr"/>
                      <a:r>
                        <a:rPr lang="en-GB" sz="700" b="0" i="0" u="none" strike="noStrike">
                          <a:solidFill>
                            <a:srgbClr val="000000"/>
                          </a:solidFill>
                          <a:effectLst/>
                          <a:latin typeface="Arial" panose="020B0604020202020204" pitchFamily="34" charset="0"/>
                        </a:rPr>
                        <a:t>115</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81</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88</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76</a:t>
                      </a:r>
                    </a:p>
                  </a:txBody>
                  <a:tcPr marL="0" marR="0" marT="0" marB="0" anchor="ctr">
                    <a:lnL>
                      <a:noFill/>
                    </a:lnL>
                    <a:lnR>
                      <a:noFill/>
                    </a:lnR>
                    <a:lnT>
                      <a:noFill/>
                    </a:lnT>
                    <a:lnB>
                      <a:noFill/>
                    </a:lnB>
                  </a:tcPr>
                </a:tc>
                <a:extLst>
                  <a:ext uri="{0D108BD9-81ED-4DB2-BD59-A6C34878D82A}">
                    <a16:rowId xmlns:a16="http://schemas.microsoft.com/office/drawing/2014/main" val="3560248609"/>
                  </a:ext>
                </a:extLst>
              </a:tr>
              <a:tr h="179972">
                <a:tc>
                  <a:txBody>
                    <a:bodyPr/>
                    <a:lstStyle/>
                    <a:p>
                      <a:pPr algn="ctr" fontAlgn="ctr"/>
                      <a:r>
                        <a:rPr lang="en-GB" sz="700" b="0" i="0" u="none" strike="noStrike">
                          <a:solidFill>
                            <a:srgbClr val="000000"/>
                          </a:solidFill>
                          <a:effectLst/>
                          <a:latin typeface="Arial" panose="020B0604020202020204" pitchFamily="34" charset="0"/>
                        </a:rPr>
                        <a:t>111</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71</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87</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82</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103</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91</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146</a:t>
                      </a:r>
                    </a:p>
                  </a:txBody>
                  <a:tcPr marL="0" marR="0" marT="0" marB="0" anchor="ctr">
                    <a:lnL>
                      <a:noFill/>
                    </a:lnL>
                    <a:lnR>
                      <a:noFill/>
                    </a:lnR>
                    <a:lnT>
                      <a:noFill/>
                    </a:lnT>
                    <a:lnB>
                      <a:noFill/>
                    </a:lnB>
                    <a:solidFill>
                      <a:srgbClr val="6FF22E"/>
                    </a:solidFill>
                  </a:tcPr>
                </a:tc>
                <a:extLst>
                  <a:ext uri="{0D108BD9-81ED-4DB2-BD59-A6C34878D82A}">
                    <a16:rowId xmlns:a16="http://schemas.microsoft.com/office/drawing/2014/main" val="1961094580"/>
                  </a:ext>
                </a:extLst>
              </a:tr>
              <a:tr h="179972">
                <a:tc>
                  <a:txBody>
                    <a:bodyPr/>
                    <a:lstStyle/>
                    <a:p>
                      <a:pPr algn="ctr" fontAlgn="ctr"/>
                      <a:r>
                        <a:rPr lang="en-GB" sz="700" b="0" i="0" u="none" strike="noStrike">
                          <a:solidFill>
                            <a:srgbClr val="000000"/>
                          </a:solidFill>
                          <a:effectLst/>
                          <a:latin typeface="Arial" panose="020B0604020202020204" pitchFamily="34" charset="0"/>
                        </a:rPr>
                        <a:t>82</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60</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36</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67</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101</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128</a:t>
                      </a:r>
                    </a:p>
                  </a:txBody>
                  <a:tcPr marL="0" marR="0" marT="0" marB="0" anchor="ctr">
                    <a:lnL>
                      <a:noFill/>
                    </a:lnL>
                    <a:lnR>
                      <a:noFill/>
                    </a:lnR>
                    <a:lnT>
                      <a:noFill/>
                    </a:lnT>
                    <a:lnB>
                      <a:noFill/>
                    </a:lnB>
                    <a:solidFill>
                      <a:srgbClr val="6FF22E"/>
                    </a:solidFill>
                  </a:tcPr>
                </a:tc>
                <a:tc>
                  <a:txBody>
                    <a:bodyPr/>
                    <a:lstStyle/>
                    <a:p>
                      <a:pPr algn="ctr" fontAlgn="ctr"/>
                      <a:r>
                        <a:rPr lang="en-GB" sz="700" b="0" i="0" u="none" strike="noStrike">
                          <a:solidFill>
                            <a:srgbClr val="000000"/>
                          </a:solidFill>
                          <a:effectLst/>
                          <a:latin typeface="Arial" panose="020B0604020202020204" pitchFamily="34" charset="0"/>
                        </a:rPr>
                        <a:t>138</a:t>
                      </a:r>
                    </a:p>
                  </a:txBody>
                  <a:tcPr marL="0" marR="0" marT="0" marB="0" anchor="ctr">
                    <a:lnL>
                      <a:noFill/>
                    </a:lnL>
                    <a:lnR>
                      <a:noFill/>
                    </a:lnR>
                    <a:lnT>
                      <a:noFill/>
                    </a:lnT>
                    <a:lnB>
                      <a:noFill/>
                    </a:lnB>
                    <a:solidFill>
                      <a:srgbClr val="6FF22E"/>
                    </a:solidFill>
                  </a:tcPr>
                </a:tc>
                <a:extLst>
                  <a:ext uri="{0D108BD9-81ED-4DB2-BD59-A6C34878D82A}">
                    <a16:rowId xmlns:a16="http://schemas.microsoft.com/office/drawing/2014/main" val="166870914"/>
                  </a:ext>
                </a:extLst>
              </a:tr>
              <a:tr h="179972">
                <a:tc>
                  <a:txBody>
                    <a:bodyPr/>
                    <a:lstStyle/>
                    <a:p>
                      <a:pPr algn="ctr" fontAlgn="ctr"/>
                      <a:r>
                        <a:rPr lang="en-GB" sz="700" b="0" i="0" u="none" strike="noStrike">
                          <a:solidFill>
                            <a:srgbClr val="000000"/>
                          </a:solidFill>
                          <a:effectLst/>
                          <a:latin typeface="Arial" panose="020B0604020202020204" pitchFamily="34" charset="0"/>
                        </a:rPr>
                        <a:t>121</a:t>
                      </a:r>
                    </a:p>
                  </a:txBody>
                  <a:tcPr marL="0" marR="0" marT="0" marB="0" anchor="ctr">
                    <a:lnL>
                      <a:noFill/>
                    </a:lnL>
                    <a:lnR>
                      <a:noFill/>
                    </a:lnR>
                    <a:lnT>
                      <a:noFill/>
                    </a:lnT>
                    <a:lnB>
                      <a:noFill/>
                    </a:lnB>
                    <a:solidFill>
                      <a:srgbClr val="6FF22E"/>
                    </a:solidFill>
                  </a:tcPr>
                </a:tc>
                <a:tc>
                  <a:txBody>
                    <a:bodyPr/>
                    <a:lstStyle/>
                    <a:p>
                      <a:pPr algn="ctr" fontAlgn="ctr"/>
                      <a:r>
                        <a:rPr lang="en-GB" sz="700" b="0" i="0" u="none" strike="noStrike">
                          <a:solidFill>
                            <a:srgbClr val="000000"/>
                          </a:solidFill>
                          <a:effectLst/>
                          <a:latin typeface="Arial" panose="020B0604020202020204" pitchFamily="34" charset="0"/>
                        </a:rPr>
                        <a:t>106</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123</a:t>
                      </a:r>
                    </a:p>
                  </a:txBody>
                  <a:tcPr marL="0" marR="0" marT="0" marB="0" anchor="ctr">
                    <a:lnL>
                      <a:noFill/>
                    </a:lnL>
                    <a:lnR>
                      <a:noFill/>
                    </a:lnR>
                    <a:lnT>
                      <a:noFill/>
                    </a:lnT>
                    <a:lnB>
                      <a:noFill/>
                    </a:lnB>
                    <a:solidFill>
                      <a:srgbClr val="6FF22E"/>
                    </a:solidFill>
                  </a:tcPr>
                </a:tc>
                <a:tc>
                  <a:txBody>
                    <a:bodyPr/>
                    <a:lstStyle/>
                    <a:p>
                      <a:pPr algn="ctr" fontAlgn="ctr"/>
                      <a:r>
                        <a:rPr lang="en-GB" sz="700" b="0" i="0" u="none" strike="noStrike">
                          <a:solidFill>
                            <a:srgbClr val="000000"/>
                          </a:solidFill>
                          <a:effectLst/>
                          <a:latin typeface="Arial" panose="020B0604020202020204" pitchFamily="34" charset="0"/>
                        </a:rPr>
                        <a:t>112</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82</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103</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76</a:t>
                      </a:r>
                    </a:p>
                  </a:txBody>
                  <a:tcPr marL="0" marR="0" marT="0" marB="0" anchor="ctr">
                    <a:lnL>
                      <a:noFill/>
                    </a:lnL>
                    <a:lnR>
                      <a:noFill/>
                    </a:lnR>
                    <a:lnT>
                      <a:noFill/>
                    </a:lnT>
                    <a:lnB>
                      <a:noFill/>
                    </a:lnB>
                  </a:tcPr>
                </a:tc>
                <a:extLst>
                  <a:ext uri="{0D108BD9-81ED-4DB2-BD59-A6C34878D82A}">
                    <a16:rowId xmlns:a16="http://schemas.microsoft.com/office/drawing/2014/main" val="2921062523"/>
                  </a:ext>
                </a:extLst>
              </a:tr>
              <a:tr h="179972">
                <a:tc>
                  <a:txBody>
                    <a:bodyPr/>
                    <a:lstStyle/>
                    <a:p>
                      <a:pPr algn="ctr" fontAlgn="ctr"/>
                      <a:r>
                        <a:rPr lang="en-GB" sz="700" b="0" i="0" u="none" strike="noStrike">
                          <a:solidFill>
                            <a:srgbClr val="000000"/>
                          </a:solidFill>
                          <a:effectLst/>
                          <a:latin typeface="Arial" panose="020B0604020202020204" pitchFamily="34" charset="0"/>
                        </a:rPr>
                        <a:t>79</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52</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49</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64</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90</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128</a:t>
                      </a:r>
                    </a:p>
                  </a:txBody>
                  <a:tcPr marL="0" marR="0" marT="0" marB="0" anchor="ctr">
                    <a:lnL>
                      <a:noFill/>
                    </a:lnL>
                    <a:lnR>
                      <a:noFill/>
                    </a:lnR>
                    <a:lnT>
                      <a:noFill/>
                    </a:lnT>
                    <a:lnB>
                      <a:noFill/>
                    </a:lnB>
                    <a:solidFill>
                      <a:srgbClr val="6FF22E"/>
                    </a:solidFill>
                  </a:tcPr>
                </a:tc>
                <a:tc>
                  <a:txBody>
                    <a:bodyPr/>
                    <a:lstStyle/>
                    <a:p>
                      <a:pPr algn="ctr" fontAlgn="ctr"/>
                      <a:r>
                        <a:rPr lang="en-GB" sz="700" b="0" i="0" u="none" strike="noStrike">
                          <a:solidFill>
                            <a:srgbClr val="000000"/>
                          </a:solidFill>
                          <a:effectLst/>
                          <a:latin typeface="Arial" panose="020B0604020202020204" pitchFamily="34" charset="0"/>
                        </a:rPr>
                        <a:t>145</a:t>
                      </a:r>
                    </a:p>
                  </a:txBody>
                  <a:tcPr marL="0" marR="0" marT="0" marB="0" anchor="ctr">
                    <a:lnL>
                      <a:noFill/>
                    </a:lnL>
                    <a:lnR>
                      <a:noFill/>
                    </a:lnR>
                    <a:lnT>
                      <a:noFill/>
                    </a:lnT>
                    <a:lnB>
                      <a:noFill/>
                    </a:lnB>
                    <a:solidFill>
                      <a:srgbClr val="6FF22E"/>
                    </a:solidFill>
                  </a:tcPr>
                </a:tc>
                <a:extLst>
                  <a:ext uri="{0D108BD9-81ED-4DB2-BD59-A6C34878D82A}">
                    <a16:rowId xmlns:a16="http://schemas.microsoft.com/office/drawing/2014/main" val="3574375107"/>
                  </a:ext>
                </a:extLst>
              </a:tr>
              <a:tr h="179972">
                <a:tc>
                  <a:txBody>
                    <a:bodyPr/>
                    <a:lstStyle/>
                    <a:p>
                      <a:pPr algn="ctr" fontAlgn="ctr"/>
                      <a:r>
                        <a:rPr lang="en-GB" sz="700" b="0" i="0" u="none" strike="noStrike">
                          <a:solidFill>
                            <a:srgbClr val="000000"/>
                          </a:solidFill>
                          <a:effectLst/>
                          <a:latin typeface="Arial" panose="020B0604020202020204" pitchFamily="34" charset="0"/>
                        </a:rPr>
                        <a:t>128</a:t>
                      </a:r>
                    </a:p>
                  </a:txBody>
                  <a:tcPr marL="0" marR="0" marT="0" marB="0" anchor="ctr">
                    <a:lnL>
                      <a:noFill/>
                    </a:lnL>
                    <a:lnR>
                      <a:noFill/>
                    </a:lnR>
                    <a:lnT>
                      <a:noFill/>
                    </a:lnT>
                    <a:lnB>
                      <a:noFill/>
                    </a:lnB>
                    <a:solidFill>
                      <a:srgbClr val="6FF22E"/>
                    </a:solidFill>
                  </a:tcPr>
                </a:tc>
                <a:tc>
                  <a:txBody>
                    <a:bodyPr/>
                    <a:lstStyle/>
                    <a:p>
                      <a:pPr algn="ctr" fontAlgn="ctr"/>
                      <a:r>
                        <a:rPr lang="en-GB" sz="700" b="0" i="0" u="none" strike="noStrike">
                          <a:solidFill>
                            <a:srgbClr val="000000"/>
                          </a:solidFill>
                          <a:effectLst/>
                          <a:latin typeface="Arial" panose="020B0604020202020204" pitchFamily="34" charset="0"/>
                        </a:rPr>
                        <a:t>62</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123</a:t>
                      </a:r>
                    </a:p>
                  </a:txBody>
                  <a:tcPr marL="0" marR="0" marT="0" marB="0" anchor="ctr">
                    <a:lnL>
                      <a:noFill/>
                    </a:lnL>
                    <a:lnR>
                      <a:noFill/>
                    </a:lnR>
                    <a:lnT>
                      <a:noFill/>
                    </a:lnT>
                    <a:lnB>
                      <a:noFill/>
                    </a:lnB>
                    <a:solidFill>
                      <a:srgbClr val="6FF22E"/>
                    </a:solidFill>
                  </a:tcPr>
                </a:tc>
                <a:tc>
                  <a:txBody>
                    <a:bodyPr/>
                    <a:lstStyle/>
                    <a:p>
                      <a:pPr algn="ctr" fontAlgn="ctr"/>
                      <a:r>
                        <a:rPr lang="en-GB" sz="700" b="0" i="0" u="none" strike="noStrike">
                          <a:solidFill>
                            <a:srgbClr val="000000"/>
                          </a:solidFill>
                          <a:effectLst/>
                          <a:latin typeface="Arial" panose="020B0604020202020204" pitchFamily="34" charset="0"/>
                        </a:rPr>
                        <a:t>123</a:t>
                      </a:r>
                    </a:p>
                  </a:txBody>
                  <a:tcPr marL="0" marR="0" marT="0" marB="0" anchor="ctr">
                    <a:lnL>
                      <a:noFill/>
                    </a:lnL>
                    <a:lnR>
                      <a:noFill/>
                    </a:lnR>
                    <a:lnT>
                      <a:noFill/>
                    </a:lnT>
                    <a:lnB>
                      <a:noFill/>
                    </a:lnB>
                    <a:solidFill>
                      <a:srgbClr val="6FF22E"/>
                    </a:solidFill>
                  </a:tcPr>
                </a:tc>
                <a:tc>
                  <a:txBody>
                    <a:bodyPr/>
                    <a:lstStyle/>
                    <a:p>
                      <a:pPr algn="ctr" fontAlgn="ctr"/>
                      <a:r>
                        <a:rPr lang="en-GB" sz="700" b="0" i="0" u="none" strike="noStrike">
                          <a:solidFill>
                            <a:srgbClr val="000000"/>
                          </a:solidFill>
                          <a:effectLst/>
                          <a:latin typeface="Arial" panose="020B0604020202020204" pitchFamily="34" charset="0"/>
                        </a:rPr>
                        <a:t>93</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89</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98</a:t>
                      </a:r>
                    </a:p>
                  </a:txBody>
                  <a:tcPr marL="0" marR="0" marT="0" marB="0" anchor="ctr">
                    <a:lnL>
                      <a:noFill/>
                    </a:lnL>
                    <a:lnR>
                      <a:noFill/>
                    </a:lnR>
                    <a:lnT>
                      <a:noFill/>
                    </a:lnT>
                    <a:lnB>
                      <a:noFill/>
                    </a:lnB>
                  </a:tcPr>
                </a:tc>
                <a:extLst>
                  <a:ext uri="{0D108BD9-81ED-4DB2-BD59-A6C34878D82A}">
                    <a16:rowId xmlns:a16="http://schemas.microsoft.com/office/drawing/2014/main" val="1507392585"/>
                  </a:ext>
                </a:extLst>
              </a:tr>
              <a:tr h="179972">
                <a:tc>
                  <a:txBody>
                    <a:bodyPr/>
                    <a:lstStyle/>
                    <a:p>
                      <a:pPr algn="ctr" fontAlgn="ctr"/>
                      <a:r>
                        <a:rPr lang="en-GB" sz="700" b="0" i="0" u="none" strike="noStrike">
                          <a:solidFill>
                            <a:srgbClr val="000000"/>
                          </a:solidFill>
                          <a:effectLst/>
                          <a:latin typeface="Arial" panose="020B0604020202020204" pitchFamily="34" charset="0"/>
                        </a:rPr>
                        <a:t>95</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190</a:t>
                      </a:r>
                    </a:p>
                  </a:txBody>
                  <a:tcPr marL="0" marR="0" marT="0" marB="0" anchor="ctr">
                    <a:lnL>
                      <a:noFill/>
                    </a:lnL>
                    <a:lnR>
                      <a:noFill/>
                    </a:lnR>
                    <a:lnT>
                      <a:noFill/>
                    </a:lnT>
                    <a:lnB>
                      <a:noFill/>
                    </a:lnB>
                    <a:solidFill>
                      <a:srgbClr val="6FF22E"/>
                    </a:solidFill>
                  </a:tcPr>
                </a:tc>
                <a:tc>
                  <a:txBody>
                    <a:bodyPr/>
                    <a:lstStyle/>
                    <a:p>
                      <a:pPr algn="ctr" fontAlgn="ctr"/>
                      <a:r>
                        <a:rPr lang="en-GB" sz="700" b="0" i="0" u="none" strike="noStrike">
                          <a:solidFill>
                            <a:srgbClr val="000000"/>
                          </a:solidFill>
                          <a:effectLst/>
                          <a:latin typeface="Arial" panose="020B0604020202020204" pitchFamily="34" charset="0"/>
                        </a:rPr>
                        <a:t>121</a:t>
                      </a:r>
                    </a:p>
                  </a:txBody>
                  <a:tcPr marL="0" marR="0" marT="0" marB="0" anchor="ctr">
                    <a:lnL>
                      <a:noFill/>
                    </a:lnL>
                    <a:lnR>
                      <a:noFill/>
                    </a:lnR>
                    <a:lnT>
                      <a:noFill/>
                    </a:lnT>
                    <a:lnB>
                      <a:noFill/>
                    </a:lnB>
                    <a:solidFill>
                      <a:srgbClr val="6FF22E"/>
                    </a:solidFill>
                  </a:tcPr>
                </a:tc>
                <a:tc>
                  <a:txBody>
                    <a:bodyPr/>
                    <a:lstStyle/>
                    <a:p>
                      <a:pPr algn="ctr" fontAlgn="ctr"/>
                      <a:r>
                        <a:rPr lang="en-GB" sz="700" b="0" i="0" u="none" strike="noStrike">
                          <a:solidFill>
                            <a:srgbClr val="000000"/>
                          </a:solidFill>
                          <a:effectLst/>
                          <a:latin typeface="Arial" panose="020B0604020202020204" pitchFamily="34" charset="0"/>
                        </a:rPr>
                        <a:t>59</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142</a:t>
                      </a:r>
                    </a:p>
                  </a:txBody>
                  <a:tcPr marL="0" marR="0" marT="0" marB="0" anchor="ctr">
                    <a:lnL>
                      <a:noFill/>
                    </a:lnL>
                    <a:lnR>
                      <a:noFill/>
                    </a:lnR>
                    <a:lnT>
                      <a:noFill/>
                    </a:lnT>
                    <a:lnB>
                      <a:noFill/>
                    </a:lnB>
                    <a:solidFill>
                      <a:srgbClr val="6FF22E"/>
                    </a:solidFill>
                  </a:tcPr>
                </a:tc>
                <a:tc>
                  <a:txBody>
                    <a:bodyPr/>
                    <a:lstStyle/>
                    <a:p>
                      <a:pPr algn="ctr" fontAlgn="ctr"/>
                      <a:r>
                        <a:rPr lang="en-GB" sz="700" b="0" i="0" u="none" strike="noStrike">
                          <a:solidFill>
                            <a:srgbClr val="000000"/>
                          </a:solidFill>
                          <a:effectLst/>
                          <a:latin typeface="Arial" panose="020B0604020202020204" pitchFamily="34" charset="0"/>
                        </a:rPr>
                        <a:t>85</a:t>
                      </a:r>
                    </a:p>
                  </a:txBody>
                  <a:tcPr marL="0" marR="0" marT="0" marB="0" anchor="ctr">
                    <a:lnL>
                      <a:noFill/>
                    </a:lnL>
                    <a:lnR>
                      <a:noFill/>
                    </a:lnR>
                    <a:lnT>
                      <a:noFill/>
                    </a:lnT>
                    <a:lnB>
                      <a:noFill/>
                    </a:lnB>
                  </a:tcPr>
                </a:tc>
                <a:tc>
                  <a:txBody>
                    <a:bodyPr/>
                    <a:lstStyle/>
                    <a:p>
                      <a:pPr algn="ctr" fontAlgn="ctr"/>
                      <a:r>
                        <a:rPr lang="en-GB" sz="700" b="0" i="0" u="none" strike="noStrike" dirty="0">
                          <a:solidFill>
                            <a:srgbClr val="000000"/>
                          </a:solidFill>
                          <a:effectLst/>
                          <a:latin typeface="Arial" panose="020B0604020202020204" pitchFamily="34" charset="0"/>
                        </a:rPr>
                        <a:t>68</a:t>
                      </a:r>
                    </a:p>
                  </a:txBody>
                  <a:tcPr marL="0" marR="0" marT="0" marB="0" anchor="ctr">
                    <a:lnL>
                      <a:noFill/>
                    </a:lnL>
                    <a:lnR>
                      <a:noFill/>
                    </a:lnR>
                    <a:lnT>
                      <a:noFill/>
                    </a:lnT>
                    <a:lnB>
                      <a:noFill/>
                    </a:lnB>
                  </a:tcPr>
                </a:tc>
                <a:extLst>
                  <a:ext uri="{0D108BD9-81ED-4DB2-BD59-A6C34878D82A}">
                    <a16:rowId xmlns:a16="http://schemas.microsoft.com/office/drawing/2014/main" val="1790599363"/>
                  </a:ext>
                </a:extLst>
              </a:tr>
            </a:tbl>
          </a:graphicData>
        </a:graphic>
      </p:graphicFrame>
    </p:spTree>
    <p:extLst>
      <p:ext uri="{BB962C8B-B14F-4D97-AF65-F5344CB8AC3E}">
        <p14:creationId xmlns:p14="http://schemas.microsoft.com/office/powerpoint/2010/main" val="837269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C8E5F-D33A-4990-897F-BEA13212B4AE}"/>
              </a:ext>
            </a:extLst>
          </p:cNvPr>
          <p:cNvSpPr>
            <a:spLocks noGrp="1"/>
          </p:cNvSpPr>
          <p:nvPr>
            <p:ph type="title"/>
          </p:nvPr>
        </p:nvSpPr>
        <p:spPr>
          <a:xfrm>
            <a:off x="458017" y="-51619"/>
            <a:ext cx="8434800" cy="393600"/>
          </a:xfrm>
        </p:spPr>
        <p:txBody>
          <a:bodyPr/>
          <a:lstStyle/>
          <a:p>
            <a:r>
              <a:rPr lang="en-GB" sz="2000">
                <a:solidFill>
                  <a:schemeClr val="accent1"/>
                </a:solidFill>
              </a:rPr>
              <a:t>FMCG </a:t>
            </a:r>
            <a:r>
              <a:rPr lang="en-GB" sz="2000">
                <a:solidFill>
                  <a:schemeClr val="tx1"/>
                </a:solidFill>
              </a:rPr>
              <a:t>Essential Retail</a:t>
            </a:r>
          </a:p>
        </p:txBody>
      </p:sp>
      <p:pic>
        <p:nvPicPr>
          <p:cNvPr id="6" name="Picture 5">
            <a:extLst>
              <a:ext uri="{FF2B5EF4-FFF2-40B4-BE49-F238E27FC236}">
                <a16:creationId xmlns:a16="http://schemas.microsoft.com/office/drawing/2014/main" id="{4D1CF6F4-EC4F-4B8D-9259-29F4C5321169}"/>
              </a:ext>
            </a:extLst>
          </p:cNvPr>
          <p:cNvPicPr>
            <a:picLocks noChangeAspect="1"/>
          </p:cNvPicPr>
          <p:nvPr/>
        </p:nvPicPr>
        <p:blipFill>
          <a:blip r:embed="rId3"/>
          <a:stretch>
            <a:fillRect/>
          </a:stretch>
        </p:blipFill>
        <p:spPr>
          <a:xfrm>
            <a:off x="7304208" y="-1"/>
            <a:ext cx="1839792" cy="393599"/>
          </a:xfrm>
          <a:prstGeom prst="rect">
            <a:avLst/>
          </a:prstGeom>
        </p:spPr>
      </p:pic>
      <p:sp>
        <p:nvSpPr>
          <p:cNvPr id="7" name="TextBox 6">
            <a:extLst>
              <a:ext uri="{FF2B5EF4-FFF2-40B4-BE49-F238E27FC236}">
                <a16:creationId xmlns:a16="http://schemas.microsoft.com/office/drawing/2014/main" id="{0B3248EB-22C5-49C4-AF65-54DC120F82DB}"/>
              </a:ext>
            </a:extLst>
          </p:cNvPr>
          <p:cNvSpPr txBox="1"/>
          <p:nvPr/>
        </p:nvSpPr>
        <p:spPr>
          <a:xfrm>
            <a:off x="6586135" y="4928056"/>
            <a:ext cx="3275937" cy="215444"/>
          </a:xfrm>
          <a:prstGeom prst="rect">
            <a:avLst/>
          </a:prstGeom>
          <a:noFill/>
        </p:spPr>
        <p:txBody>
          <a:bodyPr wrap="square" lIns="0" rIns="0" rtlCol="0">
            <a:spAutoFit/>
          </a:bodyPr>
          <a:lstStyle/>
          <a:p>
            <a:pPr algn="l"/>
            <a:r>
              <a:rPr lang="en-GB" sz="800">
                <a:latin typeface="Montserrat" pitchFamily="2" charset="77"/>
              </a:rPr>
              <a:t>Source: </a:t>
            </a:r>
            <a:r>
              <a:rPr lang="en-GB" sz="800" err="1">
                <a:latin typeface="Montserrat" pitchFamily="2" charset="77"/>
              </a:rPr>
              <a:t>NielsenIQ</a:t>
            </a:r>
            <a:r>
              <a:rPr lang="en-GB" sz="800">
                <a:latin typeface="Montserrat" pitchFamily="2" charset="77"/>
              </a:rPr>
              <a:t> </a:t>
            </a:r>
            <a:r>
              <a:rPr lang="en-GB" sz="800" err="1">
                <a:latin typeface="Montserrat" pitchFamily="2" charset="77"/>
              </a:rPr>
              <a:t>Homescan</a:t>
            </a:r>
            <a:r>
              <a:rPr lang="en-GB" sz="800">
                <a:latin typeface="Montserrat" pitchFamily="2" charset="77"/>
              </a:rPr>
              <a:t>, Grocer &amp; Nam News </a:t>
            </a:r>
          </a:p>
        </p:txBody>
      </p:sp>
      <p:pic>
        <p:nvPicPr>
          <p:cNvPr id="8" name="Picture 2" descr="Tesco logo | Logok">
            <a:extLst>
              <a:ext uri="{FF2B5EF4-FFF2-40B4-BE49-F238E27FC236}">
                <a16:creationId xmlns:a16="http://schemas.microsoft.com/office/drawing/2014/main" id="{B8DB51F6-D0AB-4398-B4A5-E110DB0C4F8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2584" t="39056" r="23529" b="39135"/>
          <a:stretch/>
        </p:blipFill>
        <p:spPr bwMode="auto">
          <a:xfrm>
            <a:off x="72377" y="533457"/>
            <a:ext cx="1105674" cy="33299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Morrisons logo and symbol, meaning, history, PNG">
            <a:extLst>
              <a:ext uri="{FF2B5EF4-FFF2-40B4-BE49-F238E27FC236}">
                <a16:creationId xmlns:a16="http://schemas.microsoft.com/office/drawing/2014/main" id="{C449DF34-0F38-4F3C-AC37-903A19D7DE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0661" y="2389386"/>
            <a:ext cx="802465" cy="45138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sainsburys-logo - Future of Heat Conference 2021">
            <a:extLst>
              <a:ext uri="{FF2B5EF4-FFF2-40B4-BE49-F238E27FC236}">
                <a16:creationId xmlns:a16="http://schemas.microsoft.com/office/drawing/2014/main" id="{9379DE11-BAC4-4826-A669-DC3D65F2396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35203" b="32261"/>
          <a:stretch/>
        </p:blipFill>
        <p:spPr bwMode="auto">
          <a:xfrm>
            <a:off x="1" y="1180291"/>
            <a:ext cx="1231287" cy="22533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The Co-operative brand - Wikipedia">
            <a:extLst>
              <a:ext uri="{FF2B5EF4-FFF2-40B4-BE49-F238E27FC236}">
                <a16:creationId xmlns:a16="http://schemas.microsoft.com/office/drawing/2014/main" id="{58BF178A-A9ED-41DB-A337-69BC04A2FE2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1634" y="3817679"/>
            <a:ext cx="490000" cy="51865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ASDA logo and symbol, meaning, history, PNG">
            <a:extLst>
              <a:ext uri="{FF2B5EF4-FFF2-40B4-BE49-F238E27FC236}">
                <a16:creationId xmlns:a16="http://schemas.microsoft.com/office/drawing/2014/main" id="{6C543F8B-E40B-4975-BA7D-906739FD110D}"/>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6237" t="27339" r="16337" b="27693"/>
          <a:stretch/>
        </p:blipFill>
        <p:spPr bwMode="auto">
          <a:xfrm>
            <a:off x="144752" y="1689709"/>
            <a:ext cx="972557" cy="43240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Aldi logo and symbol, meaning, history, PNG">
            <a:extLst>
              <a:ext uri="{FF2B5EF4-FFF2-40B4-BE49-F238E27FC236}">
                <a16:creationId xmlns:a16="http://schemas.microsoft.com/office/drawing/2014/main" id="{F02841A3-BA10-4D60-A0C8-A037D0A57572}"/>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28067" t="2987" r="27899" b="3010"/>
          <a:stretch/>
        </p:blipFill>
        <p:spPr bwMode="auto">
          <a:xfrm>
            <a:off x="525252" y="3134454"/>
            <a:ext cx="422765" cy="507662"/>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E20E325F-54D0-44F3-B1FF-CC506BDB9147}"/>
              </a:ext>
            </a:extLst>
          </p:cNvPr>
          <p:cNvSpPr txBox="1"/>
          <p:nvPr/>
        </p:nvSpPr>
        <p:spPr>
          <a:xfrm>
            <a:off x="1231288" y="518843"/>
            <a:ext cx="7612051" cy="3939540"/>
          </a:xfrm>
          <a:prstGeom prst="rect">
            <a:avLst/>
          </a:prstGeom>
          <a:noFill/>
        </p:spPr>
        <p:txBody>
          <a:bodyPr wrap="square" lIns="0" rIns="0" rtlCol="0">
            <a:spAutoFit/>
          </a:bodyPr>
          <a:lstStyle/>
          <a:p>
            <a:pPr marL="171450" indent="-171450" algn="l">
              <a:buFont typeface="Wingdings" panose="05000000000000000000" pitchFamily="2" charset="2"/>
              <a:buChar char="Ø"/>
            </a:pPr>
            <a:r>
              <a:rPr lang="en-GB" sz="1000" b="1" dirty="0">
                <a:solidFill>
                  <a:srgbClr val="FF0000"/>
                </a:solidFill>
                <a:latin typeface="Montserrat" panose="00000500000000000000" pitchFamily="2" charset="0"/>
              </a:rPr>
              <a:t>Tesco </a:t>
            </a:r>
            <a:r>
              <a:rPr lang="en-GB" sz="1000" b="0" i="0" dirty="0">
                <a:solidFill>
                  <a:srgbClr val="000000"/>
                </a:solidFill>
                <a:effectLst/>
                <a:latin typeface="Montserrat" panose="00000500000000000000" pitchFamily="2" charset="0"/>
              </a:rPr>
              <a:t>have launched ‘Whoosh’ in 96 of its stores. ‘Whoosh’ is a new online delivery service within the UK with a 60-minute turnaround. Shoppers can place an order with goods being delivered by bike, moped or car. There are no restrictions to how large an order can be and the service costs change dependent on shoppers spend.  </a:t>
            </a:r>
            <a:endParaRPr lang="en-GB" sz="1000" b="1" dirty="0">
              <a:solidFill>
                <a:srgbClr val="FF0000"/>
              </a:solidFill>
              <a:latin typeface="Montserrat" panose="00000500000000000000" pitchFamily="2" charset="0"/>
            </a:endParaRPr>
          </a:p>
          <a:p>
            <a:pPr marL="171450" indent="-171450" algn="l">
              <a:buFont typeface="Wingdings" panose="05000000000000000000" pitchFamily="2" charset="2"/>
              <a:buChar char="Ø"/>
            </a:pPr>
            <a:endParaRPr lang="en-GB" sz="1000" b="1" dirty="0">
              <a:solidFill>
                <a:srgbClr val="FF0000"/>
              </a:solidFill>
              <a:latin typeface="Montserrat" panose="00000500000000000000" pitchFamily="2" charset="0"/>
            </a:endParaRPr>
          </a:p>
          <a:p>
            <a:pPr marL="171450" indent="-171450" algn="l">
              <a:buFont typeface="Wingdings" panose="05000000000000000000" pitchFamily="2" charset="2"/>
              <a:buChar char="Ø"/>
            </a:pPr>
            <a:r>
              <a:rPr lang="en-GB" sz="1000" b="1" dirty="0">
                <a:solidFill>
                  <a:srgbClr val="FFC000"/>
                </a:solidFill>
                <a:latin typeface="Montserrat" panose="00000500000000000000" pitchFamily="2" charset="0"/>
              </a:rPr>
              <a:t>Sainsbury’s </a:t>
            </a:r>
            <a:r>
              <a:rPr lang="en-GB" sz="1000" b="0" i="0" dirty="0">
                <a:solidFill>
                  <a:srgbClr val="000000"/>
                </a:solidFill>
                <a:effectLst/>
                <a:latin typeface="Montserrat" panose="00000500000000000000" pitchFamily="2" charset="0"/>
              </a:rPr>
              <a:t>boss Simon Roberts said his strategy is working, as the supermarket posted rising sales, profits, and market share. The results are a vindication of the company’s strategy to refocus on food, launching new products and investing in driving down the cost of everyday items. </a:t>
            </a:r>
            <a:endParaRPr lang="en-GB" sz="1000" b="1" dirty="0">
              <a:solidFill>
                <a:srgbClr val="FFC000"/>
              </a:solidFill>
              <a:latin typeface="Montserrat" panose="00000500000000000000" pitchFamily="2" charset="0"/>
            </a:endParaRPr>
          </a:p>
          <a:p>
            <a:pPr algn="l"/>
            <a:endParaRPr lang="en-GB" sz="1000" b="1" dirty="0">
              <a:solidFill>
                <a:srgbClr val="FFC000"/>
              </a:solidFill>
              <a:latin typeface="Montserrat" panose="00000500000000000000" pitchFamily="2" charset="0"/>
            </a:endParaRPr>
          </a:p>
          <a:p>
            <a:pPr marL="171450" indent="-171450" algn="l">
              <a:buFont typeface="Wingdings" panose="05000000000000000000" pitchFamily="2" charset="2"/>
              <a:buChar char="Ø"/>
            </a:pPr>
            <a:r>
              <a:rPr lang="en-GB" sz="1000" b="1" dirty="0">
                <a:solidFill>
                  <a:schemeClr val="accent2"/>
                </a:solidFill>
                <a:latin typeface="Montserrat" panose="00000500000000000000" pitchFamily="2" charset="0"/>
              </a:rPr>
              <a:t>ASDA</a:t>
            </a:r>
            <a:r>
              <a:rPr lang="en-GB" sz="1000" dirty="0">
                <a:latin typeface="Montserrat" panose="00000500000000000000" pitchFamily="2" charset="0"/>
              </a:rPr>
              <a:t> </a:t>
            </a:r>
            <a:r>
              <a:rPr lang="en-GB" sz="1000" b="0" i="0" dirty="0">
                <a:solidFill>
                  <a:srgbClr val="141012"/>
                </a:solidFill>
                <a:effectLst/>
                <a:latin typeface="Montserrat" panose="00000500000000000000" pitchFamily="2" charset="0"/>
              </a:rPr>
              <a:t>announced plans to introduce a special shopping hour dedicated to its more vulnerable customers. Between the hour of 2pm and 3pm the supermarket will dedicate a ‘quieter’ shopping time to customers who have a hidden disability from Mondays to Thursdays so that they can shop with ease. </a:t>
            </a:r>
          </a:p>
          <a:p>
            <a:pPr marL="171450" indent="-171450" algn="l">
              <a:buFont typeface="Wingdings" panose="05000000000000000000" pitchFamily="2" charset="2"/>
              <a:buChar char="Ø"/>
            </a:pPr>
            <a:endParaRPr lang="en-GB" sz="1000" dirty="0">
              <a:latin typeface="Montserrat" panose="00000500000000000000" pitchFamily="2" charset="0"/>
            </a:endParaRPr>
          </a:p>
          <a:p>
            <a:pPr marL="171450" indent="-171450" algn="l">
              <a:buFont typeface="Wingdings" panose="05000000000000000000" pitchFamily="2" charset="2"/>
              <a:buChar char="Ø"/>
            </a:pPr>
            <a:r>
              <a:rPr lang="en-GB" sz="1000" b="1" dirty="0" err="1">
                <a:solidFill>
                  <a:srgbClr val="92D050"/>
                </a:solidFill>
                <a:latin typeface="Montserrat" panose="00000500000000000000" pitchFamily="2" charset="0"/>
              </a:rPr>
              <a:t>Morrisons</a:t>
            </a:r>
            <a:r>
              <a:rPr lang="en-GB" sz="1000" b="1" dirty="0">
                <a:solidFill>
                  <a:srgbClr val="92D050"/>
                </a:solidFill>
                <a:latin typeface="Montserrat" panose="00000500000000000000" pitchFamily="2" charset="0"/>
              </a:rPr>
              <a:t> </a:t>
            </a:r>
            <a:r>
              <a:rPr lang="en-GB" sz="1000" b="0" i="0" dirty="0">
                <a:solidFill>
                  <a:srgbClr val="000000"/>
                </a:solidFill>
                <a:effectLst/>
                <a:latin typeface="Montserrat" panose="00000500000000000000" pitchFamily="2" charset="0"/>
              </a:rPr>
              <a:t>Scottish stores from 8</a:t>
            </a:r>
            <a:r>
              <a:rPr lang="en-GB" sz="1000" b="0" i="0" baseline="30000" dirty="0">
                <a:solidFill>
                  <a:srgbClr val="000000"/>
                </a:solidFill>
                <a:effectLst/>
                <a:latin typeface="Montserrat" panose="00000500000000000000" pitchFamily="2" charset="0"/>
              </a:rPr>
              <a:t>th</a:t>
            </a:r>
            <a:r>
              <a:rPr lang="en-GB" sz="1000" b="0" i="0" dirty="0">
                <a:solidFill>
                  <a:srgbClr val="000000"/>
                </a:solidFill>
                <a:effectLst/>
                <a:latin typeface="Montserrat" panose="00000500000000000000" pitchFamily="2" charset="0"/>
              </a:rPr>
              <a:t> November will be putting up an early Christmas tree with the aim of raising money for a variety of food banks and local communities throughout November and December. Customers will be able to donate by picking up one of the baubles in their nearest store, which can be added to their shopping at the checkout. </a:t>
            </a:r>
            <a:endParaRPr lang="en-GB" sz="1000" b="1" dirty="0">
              <a:solidFill>
                <a:srgbClr val="92D050"/>
              </a:solidFill>
              <a:latin typeface="Montserrat" panose="00000500000000000000" pitchFamily="2" charset="0"/>
            </a:endParaRPr>
          </a:p>
          <a:p>
            <a:pPr algn="l"/>
            <a:endParaRPr lang="en-GB" sz="1000" b="1" dirty="0">
              <a:solidFill>
                <a:srgbClr val="92D050"/>
              </a:solidFill>
              <a:latin typeface="Montserrat" panose="00000500000000000000" pitchFamily="2" charset="0"/>
            </a:endParaRPr>
          </a:p>
          <a:p>
            <a:pPr marL="171450" indent="-171450" algn="l">
              <a:buFont typeface="Wingdings" panose="05000000000000000000" pitchFamily="2" charset="2"/>
              <a:buChar char="Ø"/>
            </a:pPr>
            <a:r>
              <a:rPr lang="en-GB" sz="1000" b="1" dirty="0">
                <a:solidFill>
                  <a:srgbClr val="002060"/>
                </a:solidFill>
                <a:latin typeface="Montserrat" panose="00000500000000000000" pitchFamily="2" charset="0"/>
              </a:rPr>
              <a:t>Aldi </a:t>
            </a:r>
            <a:r>
              <a:rPr lang="en-GB" sz="1000" b="0" i="0" dirty="0">
                <a:solidFill>
                  <a:srgbClr val="000000"/>
                </a:solidFill>
                <a:effectLst/>
                <a:latin typeface="Montserrat" panose="00000500000000000000" pitchFamily="2" charset="0"/>
              </a:rPr>
              <a:t>have continued their festive launch for this year with a</a:t>
            </a:r>
            <a:r>
              <a:rPr lang="en-GB" sz="1000" b="1" i="0" dirty="0">
                <a:solidFill>
                  <a:srgbClr val="000000"/>
                </a:solidFill>
                <a:effectLst/>
                <a:latin typeface="Montserrat" panose="00000500000000000000" pitchFamily="2" charset="0"/>
              </a:rPr>
              <a:t> </a:t>
            </a:r>
            <a:r>
              <a:rPr lang="en-GB" sz="1000" b="0" i="0" dirty="0">
                <a:solidFill>
                  <a:srgbClr val="000000"/>
                </a:solidFill>
                <a:effectLst/>
                <a:latin typeface="Montserrat" panose="00000500000000000000" pitchFamily="2" charset="0"/>
              </a:rPr>
              <a:t>whole host of exciting boozy advent calendars to help you ring in the festivities this year, and among them is this mouth-watering gin advent calendar. The Aldi </a:t>
            </a:r>
            <a:r>
              <a:rPr lang="en-GB" sz="1000" b="0" i="0" dirty="0" err="1">
                <a:solidFill>
                  <a:srgbClr val="000000"/>
                </a:solidFill>
                <a:effectLst/>
                <a:latin typeface="Montserrat" panose="00000500000000000000" pitchFamily="2" charset="0"/>
              </a:rPr>
              <a:t>Haysmith’s</a:t>
            </a:r>
            <a:r>
              <a:rPr lang="en-GB" sz="1000" b="0" i="0" dirty="0">
                <a:solidFill>
                  <a:srgbClr val="000000"/>
                </a:solidFill>
                <a:effectLst/>
                <a:latin typeface="Montserrat" panose="00000500000000000000" pitchFamily="2" charset="0"/>
              </a:rPr>
              <a:t> Gin Advent Calendar is available now for £ 69.99. </a:t>
            </a:r>
            <a:endParaRPr lang="en-GB" sz="1000" b="1" dirty="0">
              <a:solidFill>
                <a:srgbClr val="002060"/>
              </a:solidFill>
              <a:latin typeface="Montserrat" panose="00000500000000000000" pitchFamily="2" charset="0"/>
            </a:endParaRPr>
          </a:p>
          <a:p>
            <a:pPr algn="l"/>
            <a:endParaRPr lang="en-GB" sz="1000" b="1" dirty="0">
              <a:solidFill>
                <a:srgbClr val="002060"/>
              </a:solidFill>
              <a:latin typeface="Montserrat" panose="00000500000000000000" pitchFamily="2" charset="0"/>
            </a:endParaRPr>
          </a:p>
          <a:p>
            <a:pPr marL="171450" indent="-171450" algn="l">
              <a:buFont typeface="Wingdings" panose="05000000000000000000" pitchFamily="2" charset="2"/>
              <a:buChar char="Ø"/>
            </a:pPr>
            <a:r>
              <a:rPr lang="en-GB" sz="1000" b="1" dirty="0">
                <a:solidFill>
                  <a:srgbClr val="00B0F0"/>
                </a:solidFill>
                <a:latin typeface="Montserrat" panose="00000500000000000000" pitchFamily="2" charset="0"/>
              </a:rPr>
              <a:t>Coop </a:t>
            </a:r>
            <a:r>
              <a:rPr lang="en-GB" sz="1000" b="0" i="0" dirty="0">
                <a:solidFill>
                  <a:srgbClr val="000000"/>
                </a:solidFill>
                <a:effectLst/>
                <a:latin typeface="Montserrat" panose="00000500000000000000" pitchFamily="2" charset="0"/>
              </a:rPr>
              <a:t>have teamed up with Unilever to pilot refillable packaging models in stores for both brands to gain a better understanding of how reusable and refillable packaging works in a store setting. The models are being tested as part of efforts to provide shoppers with efficient alternatives to plastic. As part of the trial, some of Unilever’s brands, including Persil, Simple, </a:t>
            </a:r>
            <a:r>
              <a:rPr lang="en-GB" sz="1000" b="0" i="0" dirty="0" err="1">
                <a:solidFill>
                  <a:srgbClr val="000000"/>
                </a:solidFill>
                <a:effectLst/>
                <a:latin typeface="Montserrat" panose="00000500000000000000" pitchFamily="2" charset="0"/>
              </a:rPr>
              <a:t>Radox</a:t>
            </a:r>
            <a:r>
              <a:rPr lang="en-GB" sz="1000" b="0" i="0" dirty="0">
                <a:solidFill>
                  <a:srgbClr val="000000"/>
                </a:solidFill>
                <a:effectLst/>
                <a:latin typeface="Montserrat" panose="00000500000000000000" pitchFamily="2" charset="0"/>
              </a:rPr>
              <a:t> and Alberto Balsam, will be sold in returnable stainless steel bottles.</a:t>
            </a:r>
            <a:endParaRPr lang="en-GB" sz="1000" b="1" i="0" dirty="0">
              <a:solidFill>
                <a:srgbClr val="00B0F0"/>
              </a:solidFill>
              <a:effectLst/>
              <a:latin typeface="Montserrat" panose="00000500000000000000" pitchFamily="2" charset="0"/>
            </a:endParaRPr>
          </a:p>
        </p:txBody>
      </p:sp>
    </p:spTree>
    <p:extLst>
      <p:ext uri="{BB962C8B-B14F-4D97-AF65-F5344CB8AC3E}">
        <p14:creationId xmlns:p14="http://schemas.microsoft.com/office/powerpoint/2010/main" val="1485734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C8E5F-D33A-4990-897F-BEA13212B4AE}"/>
              </a:ext>
            </a:extLst>
          </p:cNvPr>
          <p:cNvSpPr>
            <a:spLocks noGrp="1"/>
          </p:cNvSpPr>
          <p:nvPr>
            <p:ph type="title"/>
          </p:nvPr>
        </p:nvSpPr>
        <p:spPr>
          <a:xfrm>
            <a:off x="458017" y="-51619"/>
            <a:ext cx="8434800" cy="393600"/>
          </a:xfrm>
        </p:spPr>
        <p:txBody>
          <a:bodyPr/>
          <a:lstStyle/>
          <a:p>
            <a:r>
              <a:rPr lang="en-GB" sz="2000">
                <a:solidFill>
                  <a:schemeClr val="accent1"/>
                </a:solidFill>
              </a:rPr>
              <a:t>FMCG </a:t>
            </a:r>
            <a:r>
              <a:rPr lang="en-GB" sz="2000">
                <a:solidFill>
                  <a:schemeClr val="tx1"/>
                </a:solidFill>
              </a:rPr>
              <a:t>Essential Retail</a:t>
            </a:r>
          </a:p>
        </p:txBody>
      </p:sp>
      <p:pic>
        <p:nvPicPr>
          <p:cNvPr id="6" name="Picture 5">
            <a:extLst>
              <a:ext uri="{FF2B5EF4-FFF2-40B4-BE49-F238E27FC236}">
                <a16:creationId xmlns:a16="http://schemas.microsoft.com/office/drawing/2014/main" id="{4D1CF6F4-EC4F-4B8D-9259-29F4C5321169}"/>
              </a:ext>
            </a:extLst>
          </p:cNvPr>
          <p:cNvPicPr>
            <a:picLocks noChangeAspect="1"/>
          </p:cNvPicPr>
          <p:nvPr/>
        </p:nvPicPr>
        <p:blipFill>
          <a:blip r:embed="rId3"/>
          <a:stretch>
            <a:fillRect/>
          </a:stretch>
        </p:blipFill>
        <p:spPr>
          <a:xfrm>
            <a:off x="7304208" y="-1"/>
            <a:ext cx="1839792" cy="393599"/>
          </a:xfrm>
          <a:prstGeom prst="rect">
            <a:avLst/>
          </a:prstGeom>
        </p:spPr>
      </p:pic>
      <p:sp>
        <p:nvSpPr>
          <p:cNvPr id="7" name="TextBox 6">
            <a:extLst>
              <a:ext uri="{FF2B5EF4-FFF2-40B4-BE49-F238E27FC236}">
                <a16:creationId xmlns:a16="http://schemas.microsoft.com/office/drawing/2014/main" id="{0B3248EB-22C5-49C4-AF65-54DC120F82DB}"/>
              </a:ext>
            </a:extLst>
          </p:cNvPr>
          <p:cNvSpPr txBox="1"/>
          <p:nvPr/>
        </p:nvSpPr>
        <p:spPr>
          <a:xfrm>
            <a:off x="6586135" y="4928056"/>
            <a:ext cx="3275937" cy="215444"/>
          </a:xfrm>
          <a:prstGeom prst="rect">
            <a:avLst/>
          </a:prstGeom>
          <a:noFill/>
        </p:spPr>
        <p:txBody>
          <a:bodyPr wrap="square" lIns="0" rIns="0" rtlCol="0">
            <a:spAutoFit/>
          </a:bodyPr>
          <a:lstStyle/>
          <a:p>
            <a:pPr algn="l"/>
            <a:r>
              <a:rPr lang="en-GB" sz="800">
                <a:latin typeface="Montserrat" pitchFamily="2" charset="77"/>
              </a:rPr>
              <a:t>Source: </a:t>
            </a:r>
            <a:r>
              <a:rPr lang="en-GB" sz="800" err="1">
                <a:latin typeface="Montserrat" pitchFamily="2" charset="77"/>
              </a:rPr>
              <a:t>NielsenIQ</a:t>
            </a:r>
            <a:r>
              <a:rPr lang="en-GB" sz="800">
                <a:latin typeface="Montserrat" pitchFamily="2" charset="77"/>
              </a:rPr>
              <a:t> </a:t>
            </a:r>
            <a:r>
              <a:rPr lang="en-GB" sz="800" err="1">
                <a:latin typeface="Montserrat" pitchFamily="2" charset="77"/>
              </a:rPr>
              <a:t>Homescan</a:t>
            </a:r>
            <a:r>
              <a:rPr lang="en-GB" sz="800">
                <a:latin typeface="Montserrat" pitchFamily="2" charset="77"/>
              </a:rPr>
              <a:t>, Grocer &amp; Nam News </a:t>
            </a:r>
          </a:p>
        </p:txBody>
      </p:sp>
      <p:pic>
        <p:nvPicPr>
          <p:cNvPr id="12" name="Picture 14" descr="Waitrose logo and symbol, meaning, history, PNG">
            <a:extLst>
              <a:ext uri="{FF2B5EF4-FFF2-40B4-BE49-F238E27FC236}">
                <a16:creationId xmlns:a16="http://schemas.microsoft.com/office/drawing/2014/main" id="{0FC765D7-DEEB-4F57-99F5-C05163A1BD1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6768" b="30277"/>
          <a:stretch/>
        </p:blipFill>
        <p:spPr bwMode="auto">
          <a:xfrm>
            <a:off x="26677" y="581651"/>
            <a:ext cx="1253716" cy="34120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a:extLst>
              <a:ext uri="{FF2B5EF4-FFF2-40B4-BE49-F238E27FC236}">
                <a16:creationId xmlns:a16="http://schemas.microsoft.com/office/drawing/2014/main" id="{FF0297AD-6ADA-4C9F-8B49-4907297F2E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5267" y="1525368"/>
            <a:ext cx="544205" cy="54420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8">
            <a:extLst>
              <a:ext uri="{FF2B5EF4-FFF2-40B4-BE49-F238E27FC236}">
                <a16:creationId xmlns:a16="http://schemas.microsoft.com/office/drawing/2014/main" id="{CB52E56E-EE12-4929-A4BF-6CEF963B2CF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6081" y="2309817"/>
            <a:ext cx="1022575" cy="23167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Ocado: Online Groceries, Supermarket Savings, M&amp;amp;S and more">
            <a:extLst>
              <a:ext uri="{FF2B5EF4-FFF2-40B4-BE49-F238E27FC236}">
                <a16:creationId xmlns:a16="http://schemas.microsoft.com/office/drawing/2014/main" id="{370713E7-AF50-47AD-8A2F-D189AC0DC4B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7399" y="3392087"/>
            <a:ext cx="1090244" cy="231677"/>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E20E325F-54D0-44F3-B1FF-CC506BDB9147}"/>
              </a:ext>
            </a:extLst>
          </p:cNvPr>
          <p:cNvSpPr txBox="1"/>
          <p:nvPr/>
        </p:nvSpPr>
        <p:spPr>
          <a:xfrm>
            <a:off x="1256629" y="326788"/>
            <a:ext cx="7612051" cy="3485570"/>
          </a:xfrm>
          <a:prstGeom prst="rect">
            <a:avLst/>
          </a:prstGeom>
          <a:noFill/>
        </p:spPr>
        <p:txBody>
          <a:bodyPr wrap="square" lIns="0" tIns="45720" rIns="0" bIns="45720" rtlCol="0" anchor="t">
            <a:spAutoFit/>
          </a:bodyPr>
          <a:lstStyle/>
          <a:p>
            <a:pPr algn="l"/>
            <a:endParaRPr lang="en-GB" sz="1050" b="1" dirty="0">
              <a:solidFill>
                <a:srgbClr val="00B0F0"/>
              </a:solidFill>
              <a:latin typeface="Montserrat" panose="00000500000000000000" pitchFamily="2" charset="0"/>
            </a:endParaRPr>
          </a:p>
          <a:p>
            <a:pPr marL="171450" indent="-171450" algn="l">
              <a:buFont typeface="Wingdings" panose="05000000000000000000" pitchFamily="2" charset="2"/>
              <a:buChar char="Ø"/>
            </a:pPr>
            <a:r>
              <a:rPr lang="en-GB" sz="1050" b="1" dirty="0">
                <a:solidFill>
                  <a:schemeClr val="accent1">
                    <a:lumMod val="75000"/>
                  </a:schemeClr>
                </a:solidFill>
                <a:latin typeface="Montserrat"/>
              </a:rPr>
              <a:t>Waitrose </a:t>
            </a:r>
            <a:r>
              <a:rPr lang="en-GB" sz="1050" b="0" i="0" dirty="0">
                <a:solidFill>
                  <a:srgbClr val="000000"/>
                </a:solidFill>
                <a:effectLst/>
                <a:latin typeface="Montserrat"/>
              </a:rPr>
              <a:t>are set to be the first UK supermarket to </a:t>
            </a:r>
            <a:r>
              <a:rPr lang="en-GB" sz="1050" dirty="0">
                <a:latin typeface="Montserrat"/>
              </a:rPr>
              <a:t>trial</a:t>
            </a:r>
            <a:r>
              <a:rPr lang="en-GB" sz="1050" b="0" i="0" dirty="0">
                <a:solidFill>
                  <a:srgbClr val="000000"/>
                </a:solidFill>
                <a:effectLst/>
                <a:latin typeface="Montserrat"/>
              </a:rPr>
              <a:t> electric vehicles. Waitrose’s ambition is to end the use of fossil fuels across their entire transport fleet by 2030 - estimated to save 70,000 tonnes of CO2 every year. Waitrose aims to have electrified all its cars, vans and light trucks. The vehicles will be delivering groceries over the coming months from the St Katherine’s Dock Waitrose store in London and are expected to be expanded soon. </a:t>
            </a:r>
            <a:endParaRPr lang="en-GB" sz="1050" b="1" i="0" dirty="0">
              <a:solidFill>
                <a:schemeClr val="accent1">
                  <a:lumMod val="75000"/>
                </a:schemeClr>
              </a:solidFill>
              <a:effectLst/>
              <a:latin typeface="Montserrat"/>
            </a:endParaRPr>
          </a:p>
          <a:p>
            <a:pPr marL="171450" indent="-171450" algn="l">
              <a:buFont typeface="Wingdings" panose="05000000000000000000" pitchFamily="2" charset="2"/>
              <a:buChar char="Ø"/>
            </a:pPr>
            <a:endParaRPr lang="en-GB" sz="1050" b="1" dirty="0">
              <a:solidFill>
                <a:schemeClr val="accent1">
                  <a:lumMod val="75000"/>
                </a:schemeClr>
              </a:solidFill>
              <a:latin typeface="Montserrat" panose="00000500000000000000" pitchFamily="2" charset="0"/>
            </a:endParaRPr>
          </a:p>
          <a:p>
            <a:pPr marL="171450" indent="-171450" algn="l">
              <a:buFont typeface="Wingdings" panose="05000000000000000000" pitchFamily="2" charset="2"/>
              <a:buChar char="Ø"/>
            </a:pPr>
            <a:r>
              <a:rPr lang="en-GB" sz="1050" b="1" dirty="0">
                <a:solidFill>
                  <a:srgbClr val="0070C0"/>
                </a:solidFill>
                <a:latin typeface="Montserrat" panose="00000500000000000000" pitchFamily="2" charset="0"/>
              </a:rPr>
              <a:t>Lidl </a:t>
            </a:r>
            <a:r>
              <a:rPr lang="en-GB" sz="1050" b="0" i="0" dirty="0">
                <a:solidFill>
                  <a:srgbClr val="000000"/>
                </a:solidFill>
                <a:effectLst/>
                <a:latin typeface="Montserrat" panose="00000500000000000000" pitchFamily="2" charset="0"/>
              </a:rPr>
              <a:t>are having a British Craft Spirits Festival ahead of the festive season. Lidl has released a range of festive gins filled with Christmas flavours as part of its British Craft Spirits Festival. Other highlights of the in-store event include the Apple &amp; Cinnamon spirit, as well as the Peaky Blinders Spiced Rum and five-year Malted Whisky. </a:t>
            </a:r>
            <a:endParaRPr lang="en-GB" sz="1050" b="1" dirty="0">
              <a:solidFill>
                <a:srgbClr val="0070C0"/>
              </a:solidFill>
              <a:latin typeface="Montserrat" panose="00000500000000000000" pitchFamily="2" charset="0"/>
            </a:endParaRPr>
          </a:p>
          <a:p>
            <a:pPr marL="171450" indent="-171450" algn="l">
              <a:buFont typeface="Wingdings" panose="05000000000000000000" pitchFamily="2" charset="2"/>
              <a:buChar char="Ø"/>
            </a:pPr>
            <a:endParaRPr lang="en-GB" sz="1050" b="1" dirty="0">
              <a:solidFill>
                <a:srgbClr val="0070C0"/>
              </a:solidFill>
              <a:latin typeface="Montserrat" panose="00000500000000000000" pitchFamily="2" charset="0"/>
            </a:endParaRPr>
          </a:p>
          <a:p>
            <a:pPr marL="171450" indent="-171450" algn="l">
              <a:buFont typeface="Wingdings" panose="05000000000000000000" pitchFamily="2" charset="2"/>
              <a:buChar char="Ø"/>
            </a:pPr>
            <a:r>
              <a:rPr lang="en-GB" sz="1050" b="1" dirty="0">
                <a:solidFill>
                  <a:srgbClr val="D20043"/>
                </a:solidFill>
                <a:latin typeface="Montserrat" panose="00000500000000000000" pitchFamily="2" charset="0"/>
              </a:rPr>
              <a:t>Iceland </a:t>
            </a:r>
            <a:r>
              <a:rPr lang="en-GB" sz="1050" b="0" i="0" dirty="0">
                <a:solidFill>
                  <a:schemeClr val="tx1"/>
                </a:solidFill>
                <a:effectLst/>
                <a:latin typeface="Montserrat" panose="00000500000000000000" pitchFamily="2" charset="0"/>
              </a:rPr>
              <a:t>has pledged to become “plastic neutral” from 2022 in what it claims is an industry first. The retailer said it will recover and recycle waste plastic to the equivalent of its own total plastic consumption from next year as it pledged to “continue to work towards” being plastic-free across its own-label packaging. It has announced a partnership with Seven Clean Seas, which works with companies to pull plastic out of the ocean on their behalf. Iceland has reported a 29% overall reduction in plastic packaging across its own-label range since 2017, removing 3,794 tonnes of plastic. </a:t>
            </a:r>
          </a:p>
          <a:p>
            <a:pPr marL="171450" indent="-171450" algn="l">
              <a:buFont typeface="Wingdings" panose="05000000000000000000" pitchFamily="2" charset="2"/>
              <a:buChar char="Ø"/>
            </a:pPr>
            <a:endParaRPr lang="en-GB" sz="1050" b="1" dirty="0">
              <a:solidFill>
                <a:srgbClr val="D20043"/>
              </a:solidFill>
              <a:latin typeface="Montserrat" panose="00000500000000000000" pitchFamily="2" charset="0"/>
            </a:endParaRPr>
          </a:p>
          <a:p>
            <a:pPr marL="171450" indent="-171450" algn="l">
              <a:buFont typeface="Wingdings" panose="05000000000000000000" pitchFamily="2" charset="2"/>
              <a:buChar char="Ø"/>
            </a:pPr>
            <a:r>
              <a:rPr lang="en-GB" sz="1050" b="1" dirty="0">
                <a:solidFill>
                  <a:srgbClr val="7030A0"/>
                </a:solidFill>
                <a:latin typeface="Montserrat" panose="00000500000000000000" pitchFamily="2" charset="0"/>
              </a:rPr>
              <a:t>Ocado </a:t>
            </a:r>
            <a:r>
              <a:rPr lang="en-GB" sz="1050" b="0" i="0" dirty="0">
                <a:solidFill>
                  <a:srgbClr val="000000"/>
                </a:solidFill>
                <a:effectLst/>
                <a:latin typeface="Montserrat" panose="00000500000000000000" pitchFamily="2" charset="0"/>
              </a:rPr>
              <a:t>has unveiled a partnership and £10m investment into autonomous mobility start-up </a:t>
            </a:r>
            <a:r>
              <a:rPr lang="en-GB" sz="1050" b="0" i="0" dirty="0" err="1">
                <a:solidFill>
                  <a:srgbClr val="000000"/>
                </a:solidFill>
                <a:effectLst/>
                <a:latin typeface="Montserrat" panose="00000500000000000000" pitchFamily="2" charset="0"/>
              </a:rPr>
              <a:t>Wayve</a:t>
            </a:r>
            <a:r>
              <a:rPr lang="en-GB" sz="1050" b="0" i="0" dirty="0">
                <a:solidFill>
                  <a:srgbClr val="000000"/>
                </a:solidFill>
                <a:effectLst/>
                <a:latin typeface="Montserrat" panose="00000500000000000000" pitchFamily="2" charset="0"/>
              </a:rPr>
              <a:t>, which will focus on bringing automation to the last mile for the e-tailer and its international grocery partners.</a:t>
            </a:r>
            <a:endParaRPr lang="en-GB" sz="1050" b="1" dirty="0">
              <a:solidFill>
                <a:srgbClr val="7030A0"/>
              </a:solidFill>
              <a:latin typeface="Montserrat" panose="00000500000000000000" pitchFamily="2" charset="0"/>
            </a:endParaRPr>
          </a:p>
        </p:txBody>
      </p:sp>
    </p:spTree>
    <p:extLst>
      <p:ext uri="{BB962C8B-B14F-4D97-AF65-F5344CB8AC3E}">
        <p14:creationId xmlns:p14="http://schemas.microsoft.com/office/powerpoint/2010/main" val="3110205219"/>
      </p:ext>
    </p:extLst>
  </p:cSld>
  <p:clrMapOvr>
    <a:masterClrMapping/>
  </p:clrMapOvr>
</p:sld>
</file>

<file path=ppt/theme/theme1.xml><?xml version="1.0" encoding="utf-8"?>
<a:theme xmlns:a="http://schemas.openxmlformats.org/drawingml/2006/main" name="NIQ-presentation-template-v1">
  <a:themeElements>
    <a:clrScheme name="NielsenIQ">
      <a:dk1>
        <a:srgbClr val="000000"/>
      </a:dk1>
      <a:lt1>
        <a:srgbClr val="FFFFFF"/>
      </a:lt1>
      <a:dk2>
        <a:srgbClr val="333333"/>
      </a:dk2>
      <a:lt2>
        <a:srgbClr val="E5E5E5"/>
      </a:lt2>
      <a:accent1>
        <a:srgbClr val="00F000"/>
      </a:accent1>
      <a:accent2>
        <a:srgbClr val="00A346"/>
      </a:accent2>
      <a:accent3>
        <a:srgbClr val="1A1A1A"/>
      </a:accent3>
      <a:accent4>
        <a:srgbClr val="333333"/>
      </a:accent4>
      <a:accent5>
        <a:srgbClr val="666666"/>
      </a:accent5>
      <a:accent6>
        <a:srgbClr val="BDFFBB"/>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tx1"/>
          </a:solidFill>
        </a:ln>
      </a:spPr>
      <a:bodyPr rtlCol="0" anchor="ctr"/>
      <a:lstStyle>
        <a:defPPr algn="ctr">
          <a:defRPr sz="1000" dirty="0">
            <a:latin typeface="Montserrat" pitchFamily="2" charset="77"/>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rIns="0" rtlCol="0">
        <a:spAutoFit/>
      </a:bodyPr>
      <a:lstStyle>
        <a:defPPr marL="171450" indent="-171450" algn="l">
          <a:buFont typeface="Wingdings" pitchFamily="2" charset="2"/>
          <a:buChar char="§"/>
          <a:defRPr sz="1000" dirty="0" smtClean="0">
            <a:latin typeface="Montserrat" pitchFamily="2" charset="77"/>
          </a:defRPr>
        </a:defPPr>
      </a:lstStyle>
    </a:txDef>
  </a:objectDefaults>
  <a:extraClrSchemeLst/>
  <a:custClrLst>
    <a:custClr name="05 Green">
      <a:srgbClr val="00A346"/>
    </a:custClr>
    <a:custClr name="04 Navy">
      <a:srgbClr val="10009D"/>
    </a:custClr>
    <a:custClr name="05 Red">
      <a:srgbClr val="D20043"/>
    </a:custClr>
    <a:custClr name="10 Navy">
      <a:srgbClr val="1D79FF"/>
    </a:custClr>
    <a:custClr name="02 Red">
      <a:srgbClr val="880535"/>
    </a:custClr>
    <a:custClr name="02 Blue">
      <a:srgbClr val="006A6B"/>
    </a:custClr>
    <a:custClr name="06 Purple">
      <a:srgbClr val="6512F0"/>
    </a:custClr>
    <a:custClr name="06 Orange">
      <a:srgbClr val="F06400"/>
    </a:custClr>
    <a:custClr name="07 Navy">
      <a:srgbClr val="0136E0"/>
    </a:custClr>
    <a:custClr name="10 Purple">
      <a:srgbClr val="A27EFF"/>
    </a:custClr>
    <a:custClr name="05 Blue">
      <a:srgbClr val="00A1A2"/>
    </a:custClr>
    <a:custClr name="04 Orange">
      <a:srgbClr val="AD4400"/>
    </a:custClr>
    <a:custClr name="02 Green">
      <a:srgbClr val="15441F"/>
    </a:custClr>
    <a:custClr name="08 Red">
      <a:srgbClr val="F84E83"/>
    </a:custClr>
    <a:custClr name="07 Green">
      <a:srgbClr val="00CA23"/>
    </a:custClr>
    <a:custClr name="09 Navy">
      <a:srgbClr val="0056FF"/>
    </a:custClr>
    <a:custClr name="07 Red">
      <a:srgbClr val="FF1E68"/>
    </a:custClr>
    <a:custClr name="12 Navy">
      <a:srgbClr val="B3CCFF"/>
    </a:custClr>
    <a:custClr name="04 Red">
      <a:srgbClr val="B6023B"/>
    </a:custClr>
    <a:custClr name="04 Blue">
      <a:srgbClr val="008F90"/>
    </a:custClr>
    <a:custClr name="07 Purple">
      <a:srgbClr val="682EE0"/>
    </a:custClr>
    <a:custClr name="07 Orange">
      <a:srgbClr val="FF6D05"/>
    </a:custClr>
    <a:custClr name="11 Navy">
      <a:srgbClr val="6699FF"/>
    </a:custClr>
    <a:custClr name="11 Purple">
      <a:srgbClr val="B497FF"/>
    </a:custClr>
    <a:custClr name="07 Blue">
      <a:srgbClr val="00CDD1"/>
    </a:custClr>
    <a:custClr name="04 Orange">
      <a:srgbClr val="AD4400"/>
    </a:custClr>
    <a:custClr name="04 Green">
      <a:srgbClr val="138238"/>
    </a:custClr>
    <a:custClr name="11 Red">
      <a:srgbClr val="FAB0C8"/>
    </a:custClr>
    <a:custClr name="Gray 95">
      <a:srgbClr val="0D0D0D"/>
    </a:custClr>
    <a:custClr name="Gray 90">
      <a:srgbClr val="1A1A1A"/>
    </a:custClr>
    <a:custClr name="Gray 80">
      <a:srgbClr val="333333"/>
    </a:custClr>
    <a:custClr name="Gray 60">
      <a:srgbClr val="666666"/>
    </a:custClr>
    <a:custClr name="Gray 50">
      <a:srgbClr val="808080"/>
    </a:custClr>
    <a:custClr name="Gray 30">
      <a:srgbClr val="B3B3B3"/>
    </a:custClr>
    <a:custClr name="Gray 15">
      <a:srgbClr val="D9D9D9"/>
    </a:custClr>
    <a:custClr name="Gray 5">
      <a:srgbClr val="F2F2F2"/>
    </a:custClr>
  </a:custClr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Market Data Document" ma:contentTypeID="0x010100FBC0F8BFD01A91498CA7837A71EEDFDB02005AE5335FCC83EB48B1308B6A764FBC1C" ma:contentTypeVersion="27" ma:contentTypeDescription="Market Data Document Content Type" ma:contentTypeScope="" ma:versionID="da108508dc232e68c3eb0da7c7f570e3">
  <xsd:schema xmlns:xsd="http://www.w3.org/2001/XMLSchema" xmlns:xs="http://www.w3.org/2001/XMLSchema" xmlns:p="http://schemas.microsoft.com/office/2006/metadata/properties" xmlns:ns2="cebd32e3-9ab6-41ee-b1af-b8405a8d4e68" xmlns:ns3="f1844da6-a929-4072-a9ab-fc72a86c7633" targetNamespace="http://schemas.microsoft.com/office/2006/metadata/properties" ma:root="true" ma:fieldsID="0d9debfe9803182ce6077bd70346052f" ns2:_="" ns3:_="">
    <xsd:import namespace="cebd32e3-9ab6-41ee-b1af-b8405a8d4e68"/>
    <xsd:import namespace="f1844da6-a929-4072-a9ab-fc72a86c7633"/>
    <xsd:element name="properties">
      <xsd:complexType>
        <xsd:sequence>
          <xsd:element name="documentManagement">
            <xsd:complexType>
              <xsd:all>
                <xsd:element ref="ns2:DocumentSummary" minOccurs="0"/>
                <xsd:element ref="ns2:DocumentSource" minOccurs="0"/>
                <xsd:element ref="ns2:DocumentTopic" minOccurs="0"/>
                <xsd:element ref="ns2:PublicationDate" minOccurs="0"/>
                <xsd:element ref="ns2:FreeTextDate" minOccurs="0"/>
                <xsd:element ref="ns2:ContentStartDate" minOccurs="0"/>
                <xsd:element ref="ns2:ContentEndDate" minOccurs="0"/>
                <xsd:element ref="ns2:DocumentAdded" minOccurs="0"/>
                <xsd:element ref="ns2:DocumentStatus" minOccurs="0"/>
                <xsd:element ref="ns2:j7c1b49d505545c2a69692ae734740bd" minOccurs="0"/>
                <xsd:element ref="ns2:TaxCatchAll" minOccurs="0"/>
                <xsd:element ref="ns2:TaxCatchAllLabel"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LengthInSeconds"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bd32e3-9ab6-41ee-b1af-b8405a8d4e68" elementFormDefault="qualified">
    <xsd:import namespace="http://schemas.microsoft.com/office/2006/documentManagement/types"/>
    <xsd:import namespace="http://schemas.microsoft.com/office/infopath/2007/PartnerControls"/>
    <xsd:element name="DocumentSummary" ma:index="3" nillable="true" ma:displayName="Summary" ma:internalName="DocumentSummary" ma:readOnly="false">
      <xsd:simpleType>
        <xsd:restriction base="dms:Note">
          <xsd:maxLength value="255"/>
        </xsd:restriction>
      </xsd:simpleType>
    </xsd:element>
    <xsd:element name="DocumentSource" ma:index="5" nillable="true" ma:displayName="Source" ma:format="Dropdown" ma:internalName="DocumentSource">
      <xsd:simpleType>
        <xsd:restriction base="dms:Choice">
          <xsd:enumeration value="Globefish"/>
          <xsd:enumeration value="HMRC via BTS"/>
          <xsd:enumeration value="IGD"/>
          <xsd:enumeration value="MMO"/>
          <xsd:enumeration value="Kantar"/>
          <xsd:enumeration value="NielsenIQ"/>
          <xsd:enumeration value="Circana"/>
          <xsd:enumeration value="Seafish"/>
          <xsd:enumeration value="Technomic"/>
        </xsd:restriction>
      </xsd:simpleType>
    </xsd:element>
    <xsd:element name="DocumentTopic" ma:index="6" nillable="true" ma:displayName="Topic" ma:default="" ma:internalName="DocumentTopic" ma:readOnly="false">
      <xsd:complexType>
        <xsd:complexContent>
          <xsd:extension base="dms:MultiChoice">
            <xsd:sequence>
              <xsd:element name="Value" maxOccurs="unbounded" minOccurs="0" nillable="true">
                <xsd:simpleType>
                  <xsd:restriction base="dms:Choice">
                    <xsd:enumeration value="Technical Report"/>
                    <xsd:enumeration value="Factsheet/Datasheet"/>
                    <xsd:enumeration value="Corporate Document"/>
                    <xsd:enumeration value="Guidelines"/>
                    <xsd:enumeration value="Marine Survey"/>
                    <xsd:enumeration value="Training Material"/>
                    <xsd:enumeration value="Careers"/>
                    <xsd:enumeration value="Economics and Business"/>
                    <xsd:enumeration value="Aquaculture"/>
                    <xsd:enumeration value="IPF Final Reports"/>
                    <xsd:enumeration value="Other"/>
                    <xsd:enumeration value="Not known"/>
                    <xsd:enumeration value="Internal Seafish Report"/>
                    <xsd:enumeration value="Confidential Seafish Report"/>
                    <xsd:enumeration value="Seafood Guide"/>
                    <xsd:enumeration value=".Web-About Seafish"/>
                    <xsd:enumeration value=".Web-Changing Landscapes"/>
                    <xsd:enumeration value=".Web-Promoting Seafood"/>
                    <xsd:enumeration value=".Web-Responsible Sourcing"/>
                    <xsd:enumeration value=".Web-Safety and Training"/>
                    <xsd:enumeration value=".Web-Insight and Research"/>
                  </xsd:restriction>
                </xsd:simpleType>
              </xsd:element>
            </xsd:sequence>
          </xsd:extension>
        </xsd:complexContent>
      </xsd:complexType>
    </xsd:element>
    <xsd:element name="PublicationDate" ma:index="7" nillable="true" ma:displayName="Publication Date" ma:format="DateOnly" ma:indexed="true" ma:internalName="PublicationDate">
      <xsd:simpleType>
        <xsd:restriction base="dms:DateTime"/>
      </xsd:simpleType>
    </xsd:element>
    <xsd:element name="FreeTextDate" ma:index="8" nillable="true" ma:displayName="Free Text Date" ma:internalName="FreeTextDate" ma:readOnly="false">
      <xsd:simpleType>
        <xsd:restriction base="dms:Text"/>
      </xsd:simpleType>
    </xsd:element>
    <xsd:element name="ContentStartDate" ma:index="9" nillable="true" ma:displayName="Content Start Date" ma:format="DateOnly" ma:internalName="ContentStartDate" ma:readOnly="false">
      <xsd:simpleType>
        <xsd:restriction base="dms:DateTime"/>
      </xsd:simpleType>
    </xsd:element>
    <xsd:element name="ContentEndDate" ma:index="10" nillable="true" ma:displayName="Content End Date" ma:format="DateOnly" ma:internalName="ContentEndDate" ma:readOnly="false">
      <xsd:simpleType>
        <xsd:restriction base="dms:DateTime"/>
      </xsd:simpleType>
    </xsd:element>
    <xsd:element name="DocumentAdded" ma:index="11" nillable="true" ma:displayName="Added" ma:format="DateOnly" ma:indexed="true" ma:internalName="DocumentAdded">
      <xsd:simpleType>
        <xsd:restriction base="dms:DateTime"/>
      </xsd:simpleType>
    </xsd:element>
    <xsd:element name="DocumentStatus" ma:index="12" nillable="true" ma:displayName="Document Status" ma:default="Unpublished" ma:format="Dropdown" ma:indexed="true" ma:internalName="DocumentStatus" ma:readOnly="false">
      <xsd:simpleType>
        <xsd:restriction base="dms:Choice">
          <xsd:enumeration value="Deleted"/>
          <xsd:enumeration value="Unpublished"/>
          <xsd:enumeration value="Published"/>
          <xsd:enumeration value="Archived"/>
        </xsd:restriction>
      </xsd:simpleType>
    </xsd:element>
    <xsd:element name="j7c1b49d505545c2a69692ae734740bd" ma:index="18" ma:taxonomy="true" ma:internalName="j7c1b49d505545c2a69692ae734740bd" ma:taxonomyFieldName="Market_x0020_Data_x0020_Document_x0020_Path" ma:displayName="Market Data Document Path" ma:indexed="true" ma:readOnly="false" ma:default="" ma:fieldId="{37c1b49d-5055-45c2-a696-92ae734740bd}" ma:sspId="63fa3ede-d9eb-4891-98d7-32cb363d3ca5" ma:termSetId="907aca91-42f0-4171-9a43-f9786420f345" ma:anchorId="00000000-0000-0000-0000-000000000000" ma:open="false" ma:isKeyword="false">
      <xsd:complexType>
        <xsd:sequence>
          <xsd:element ref="pc:Terms" minOccurs="0" maxOccurs="1"/>
        </xsd:sequence>
      </xsd:complexType>
    </xsd:element>
    <xsd:element name="TaxCatchAll" ma:index="19" nillable="true" ma:displayName="Taxonomy Catch All Column" ma:hidden="true" ma:list="{5e028737-9680-4a7e-bfb2-5cfc569abfd5}" ma:internalName="TaxCatchAll" ma:readOnly="false" ma:showField="CatchAllData" ma:web="cebd32e3-9ab6-41ee-b1af-b8405a8d4e68">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hidden="true" ma:list="{5e028737-9680-4a7e-bfb2-5cfc569abfd5}" ma:internalName="TaxCatchAllLabel" ma:readOnly="false" ma:showField="CatchAllDataLabel" ma:web="cebd32e3-9ab6-41ee-b1af-b8405a8d4e6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1844da6-a929-4072-a9ab-fc72a86c7633" elementFormDefault="qualified">
    <xsd:import namespace="http://schemas.microsoft.com/office/2006/documentManagement/types"/>
    <xsd:import namespace="http://schemas.microsoft.com/office/infopath/2007/PartnerControls"/>
    <xsd:element name="MediaServiceMetadata" ma:index="22" nillable="true" ma:displayName="MediaServiceMetadata" ma:hidden="true" ma:internalName="MediaServiceMetadata" ma:readOnly="true">
      <xsd:simpleType>
        <xsd:restriction base="dms:Note"/>
      </xsd:simpleType>
    </xsd:element>
    <xsd:element name="MediaServiceFastMetadata" ma:index="23" nillable="true" ma:displayName="MediaServiceFastMetadata" ma:hidden="true" ma:internalName="MediaServiceFastMetadata" ma:readOnly="true">
      <xsd:simpleType>
        <xsd:restriction base="dms:Note"/>
      </xsd:simpleType>
    </xsd:element>
    <xsd:element name="MediaServiceAutoTags" ma:index="24" nillable="true" ma:displayName="Tags" ma:hidden="true" ma:internalName="MediaServiceAutoTags" ma:readOnly="true">
      <xsd:simpleType>
        <xsd:restriction base="dms:Text"/>
      </xsd:simpleType>
    </xsd:element>
    <xsd:element name="MediaServiceOCR" ma:index="25" nillable="true" ma:displayName="Extracted Text" ma:hidden="true" ma:internalName="MediaServiceOCR" ma:readOnly="true">
      <xsd:simpleType>
        <xsd:restriction base="dms:Note"/>
      </xsd:simpleType>
    </xsd:element>
    <xsd:element name="MediaServiceGenerationTime" ma:index="26" nillable="true" ma:displayName="MediaServiceGenerationTime" ma:hidden="true" ma:internalName="MediaServiceGenerationTime" ma:readOnly="true">
      <xsd:simpleType>
        <xsd:restriction base="dms:Text"/>
      </xsd:simpleType>
    </xsd:element>
    <xsd:element name="MediaServiceEventHashCode" ma:index="27" nillable="true" ma:displayName="MediaServiceEventHashCode" ma:hidden="true" ma:internalName="MediaServiceEventHashCode" ma:readOnly="true">
      <xsd:simpleType>
        <xsd:restriction base="dms:Text"/>
      </xsd:simpleType>
    </xsd:element>
    <xsd:element name="MediaServiceAutoKeyPoints" ma:index="28" nillable="true" ma:displayName="MediaServiceAutoKeyPoints" ma:hidden="true" ma:internalName="MediaServiceAutoKeyPoints" ma:readOnly="true">
      <xsd:simpleType>
        <xsd:restriction base="dms:Note"/>
      </xsd:simpleType>
    </xsd:element>
    <xsd:element name="MediaServiceKeyPoints" ma:index="29" nillable="true" ma:displayName="KeyPoints" ma:hidden="true" ma:internalName="MediaServiceKeyPoints" ma:readOnly="true">
      <xsd:simpleType>
        <xsd:restriction base="dms:Note"/>
      </xsd:simpleType>
    </xsd:element>
    <xsd:element name="MediaServiceDateTaken" ma:index="30" nillable="true" ma:displayName="MediaServiceDateTaken" ma:hidden="true" ma:internalName="MediaServiceDateTaken" ma:readOnly="true">
      <xsd:simpleType>
        <xsd:restriction base="dms:Text"/>
      </xsd:simpleType>
    </xsd:element>
    <xsd:element name="MediaLengthInSeconds" ma:index="31" nillable="true" ma:displayName="MediaLengthInSeconds" ma:hidden="true" ma:internalName="MediaLengthInSeconds" ma:readOnly="true">
      <xsd:simpleType>
        <xsd:restriction base="dms:Unknown"/>
      </xsd:simpleType>
    </xsd:element>
    <xsd:element name="MediaServiceObjectDetectorVersions" ma:index="32" nillable="true" ma:displayName="MediaServiceObjectDetectorVersions" ma:hidden="true" ma:indexed="true" ma:internalName="MediaServiceObjectDetectorVersions" ma:readOnly="true">
      <xsd:simpleType>
        <xsd:restriction base="dms:Text"/>
      </xsd:simpleType>
    </xsd:element>
    <xsd:element name="MediaServiceSearchProperties" ma:index="3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ocumentTopic xmlns="cebd32e3-9ab6-41ee-b1af-b8405a8d4e68" xsi:nil="true"/>
    <FreeTextDate xmlns="cebd32e3-9ab6-41ee-b1af-b8405a8d4e68" xsi:nil="true"/>
    <DocumentStatus xmlns="cebd32e3-9ab6-41ee-b1af-b8405a8d4e68">Published</DocumentStatus>
    <ContentEndDate xmlns="cebd32e3-9ab6-41ee-b1af-b8405a8d4e68" xsi:nil="true"/>
    <DocumentSource xmlns="cebd32e3-9ab6-41ee-b1af-b8405a8d4e68" xsi:nil="true"/>
    <PublicationDate xmlns="cebd32e3-9ab6-41ee-b1af-b8405a8d4e68" xsi:nil="true"/>
    <DocumentAdded xmlns="cebd32e3-9ab6-41ee-b1af-b8405a8d4e68" xsi:nil="true"/>
    <TaxCatchAll xmlns="cebd32e3-9ab6-41ee-b1af-b8405a8d4e68">
      <Value>1493</Value>
    </TaxCatchAll>
    <j7c1b49d505545c2a69692ae734740bd xmlns="cebd32e3-9ab6-41ee-b1af-b8405a8d4e68">
      <Terms xmlns="http://schemas.microsoft.com/office/infopath/2007/PartnerControls">
        <TermInfo xmlns="http://schemas.microsoft.com/office/infopath/2007/PartnerControls">
          <TermName xmlns="http://schemas.microsoft.com/office/infopath/2007/PartnerControls">2021</TermName>
          <TermId xmlns="http://schemas.microsoft.com/office/infopath/2007/PartnerControls">5f934ce9-eb2e-4973-9463-7815e15faf86</TermId>
        </TermInfo>
      </Terms>
    </j7c1b49d505545c2a69692ae734740bd>
    <DocumentSummary xmlns="cebd32e3-9ab6-41ee-b1af-b8405a8d4e68" xsi:nil="true"/>
    <ContentStartDate xmlns="cebd32e3-9ab6-41ee-b1af-b8405a8d4e68" xsi:nil="true"/>
    <TaxCatchAllLabel xmlns="cebd32e3-9ab6-41ee-b1af-b8405a8d4e68" xsi:nil="true"/>
  </documentManagement>
</p:properties>
</file>

<file path=customXml/itemProps1.xml><?xml version="1.0" encoding="utf-8"?>
<ds:datastoreItem xmlns:ds="http://schemas.openxmlformats.org/officeDocument/2006/customXml" ds:itemID="{47BEF1D2-D95D-4074-8E15-0F59CFF5A1F4}"/>
</file>

<file path=customXml/itemProps2.xml><?xml version="1.0" encoding="utf-8"?>
<ds:datastoreItem xmlns:ds="http://schemas.openxmlformats.org/officeDocument/2006/customXml" ds:itemID="{D65BFB2C-B5F0-42CC-B185-7DCC68C81ADE}"/>
</file>

<file path=customXml/itemProps3.xml><?xml version="1.0" encoding="utf-8"?>
<ds:datastoreItem xmlns:ds="http://schemas.openxmlformats.org/officeDocument/2006/customXml" ds:itemID="{24E159D1-7CDD-49A8-B01A-F323AB71354F}"/>
</file>

<file path=docProps/app.xml><?xml version="1.0" encoding="utf-8"?>
<Properties xmlns="http://schemas.openxmlformats.org/officeDocument/2006/extended-properties" xmlns:vt="http://schemas.openxmlformats.org/officeDocument/2006/docPropsVTypes">
  <TotalTime>0</TotalTime>
  <Words>1078</Words>
  <Application>Microsoft Office PowerPoint</Application>
  <PresentationFormat>On-screen Show (16:9)</PresentationFormat>
  <Paragraphs>288</Paragraphs>
  <Slides>3</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Wingdings</vt:lpstr>
      <vt:lpstr>Montserrat</vt:lpstr>
      <vt:lpstr>NIQ-presentation-template-v1</vt:lpstr>
      <vt:lpstr>FMCG Essential Retail – What you need to know!</vt:lpstr>
      <vt:lpstr>FMCG Essential Retail</vt:lpstr>
      <vt:lpstr>FMCG Essential Retail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2021 November  NielsenIQ Essential Retail</dc:title>
  <dc:creator>KD-NBK-32</dc:creator>
  <cp:lastModifiedBy>Sally F Cowen</cp:lastModifiedBy>
  <cp:revision>4</cp:revision>
  <dcterms:modified xsi:type="dcterms:W3CDTF">2021-11-17T16:37:08Z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0x010100FBC0F8BFD01A91498CA7837A71EEDFDB02005AE5335FCC83EB48B1308B6A764FBC1C</vt:lpwstr>
  </property>
  <property fmtid="{D5CDD505-2E9C-101B-9397-08002B2CF9AE}" pid="3" name="Market Data Document Path">
    <vt:lpwstr>1493;#2021|5f934ce9-eb2e-4973-9463-7815e15faf86</vt:lpwstr>
  </property>
</Properties>
</file>