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3.xml" ContentType="application/vnd.openxmlformats-officedocument.presentationml.slide+xml"/>
  <Override PartName="/ppt/slides/slide8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tags/tag3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ppt/tags/tag4.xml" ContentType="application/vnd.openxmlformats-officedocument.presentationml.tags+xml"/>
  <Override PartName="/docProps/custom.xml" ContentType="application/vnd.openxmlformats-officedocument.custom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1286" r:id="rId1"/>
  </p:sldMasterIdLst>
  <p:notesMasterIdLst>
    <p:notesMasterId r:id="rId25"/>
  </p:notesMasterIdLst>
  <p:handoutMasterIdLst>
    <p:handoutMasterId r:id="rId26"/>
  </p:handoutMasterIdLst>
  <p:sldIdLst>
    <p:sldId id="610" r:id="rId2"/>
    <p:sldId id="530" r:id="rId3"/>
    <p:sldId id="532" r:id="rId4"/>
    <p:sldId id="495" r:id="rId5"/>
    <p:sldId id="496" r:id="rId6"/>
    <p:sldId id="497" r:id="rId7"/>
    <p:sldId id="498" r:id="rId8"/>
    <p:sldId id="603" r:id="rId9"/>
    <p:sldId id="604" r:id="rId10"/>
    <p:sldId id="605" r:id="rId11"/>
    <p:sldId id="606" r:id="rId12"/>
    <p:sldId id="503" r:id="rId13"/>
    <p:sldId id="504" r:id="rId14"/>
    <p:sldId id="505" r:id="rId15"/>
    <p:sldId id="506" r:id="rId16"/>
    <p:sldId id="484" r:id="rId17"/>
    <p:sldId id="485" r:id="rId18"/>
    <p:sldId id="486" r:id="rId19"/>
    <p:sldId id="487" r:id="rId20"/>
    <p:sldId id="507" r:id="rId21"/>
    <p:sldId id="516" r:id="rId22"/>
    <p:sldId id="607" r:id="rId23"/>
    <p:sldId id="609" r:id="rId24"/>
  </p:sldIdLst>
  <p:sldSz cx="9144000" cy="6858000" type="screen4x3"/>
  <p:notesSz cx="7035800" cy="93345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85BC"/>
    <a:srgbClr val="0082D1"/>
    <a:srgbClr val="D6BC38"/>
    <a:srgbClr val="ED8000"/>
    <a:srgbClr val="63B1E5"/>
    <a:srgbClr val="477F80"/>
    <a:srgbClr val="A8B400"/>
    <a:srgbClr val="007C9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0" autoAdjust="0"/>
    <p:restoredTop sz="88523" autoAdjust="0"/>
  </p:normalViewPr>
  <p:slideViewPr>
    <p:cSldViewPr snapToGrid="0"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E384D02-DAA6-4F66-8EBC-8C2F63D573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407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33888"/>
            <a:ext cx="5629275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F751FEE-26C0-4BD4-904C-EF1177735B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788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194B827-D9C8-41EA-B3FD-B558FB9A6E37}" type="slidenum">
              <a:rPr lang="en-GB" altLang="en-US" smtClean="0">
                <a:ea typeface="Geneva"/>
                <a:cs typeface="Geneva"/>
              </a:rPr>
              <a:pPr eaLnBrk="1" hangingPunct="1">
                <a:spcBef>
                  <a:spcPct val="0"/>
                </a:spcBef>
              </a:pPr>
              <a:t>12</a:t>
            </a:fld>
            <a:endParaRPr lang="en-GB" altLang="en-US" smtClean="0"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11137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150CE81-A24E-425A-903E-282FDC63EC2D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816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8CD8321-DE23-4552-9911-75B1718F04C4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525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DFB31CF-A03D-43D3-AD79-312CCA7C7723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515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E8DB839-1050-40D1-92E2-D65155EA4B38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19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420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2"/>
            <a:ext cx="9143390" cy="6857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6" y="848699"/>
            <a:ext cx="8387999" cy="1225639"/>
          </a:xfrm>
        </p:spPr>
        <p:txBody>
          <a:bodyPr anchor="b">
            <a:normAutofit/>
          </a:bodyPr>
          <a:lstStyle>
            <a:lvl1pPr algn="l">
              <a:defRPr sz="3000" b="1" baseline="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Presentation title to go here, up to a maximum of two lines of text.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6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 </a:t>
            </a:r>
            <a:r>
              <a:rPr lang="mr-IN" dirty="0"/>
              <a:t>–</a:t>
            </a:r>
            <a:r>
              <a:rPr lang="en-GB" dirty="0"/>
              <a:t> date / presenter’s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900" y="5725585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147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67300" y="1384137"/>
            <a:ext cx="8387999" cy="4656000"/>
          </a:xfrm>
          <a:prstGeom prst="rect">
            <a:avLst/>
          </a:prstGeom>
        </p:spPr>
        <p:txBody>
          <a:bodyPr lIns="108000" tIns="46800" rIns="108000" bIns="46800" anchor="ctr" anchorCtr="0"/>
          <a:lstStyle>
            <a:lvl1pPr marL="0" indent="-36000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3200" b="0" baseline="0">
                <a:solidFill>
                  <a:schemeClr val="tx2"/>
                </a:solidFill>
              </a:defRPr>
            </a:lvl1pPr>
            <a:lvl2pPr marL="0" indent="-360000">
              <a:spcAft>
                <a:spcPts val="600"/>
              </a:spcAft>
              <a:buFont typeface="Arial" pitchFamily="34" charset="0"/>
              <a:buNone/>
              <a:defRPr sz="2400" b="0" baseline="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here to insert a feature quote which could run to a number of lines.</a:t>
            </a:r>
          </a:p>
          <a:p>
            <a:pPr lvl="1"/>
            <a:r>
              <a:rPr lang="en-US" dirty="0"/>
              <a:t>Supporting information could be set in grey.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2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729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uture with caption (full ble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6858000"/>
          </a:xfrm>
          <a:ln>
            <a:noFill/>
          </a:ln>
        </p:spPr>
        <p:txBody>
          <a:bodyPr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lvl1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" y="-1"/>
            <a:ext cx="2659063" cy="6858001"/>
          </a:xfrm>
          <a:gradFill flip="none" rotWithShape="1">
            <a:gsLst>
              <a:gs pos="0">
                <a:srgbClr val="0077C8">
                  <a:alpha val="85000"/>
                </a:srgbClr>
              </a:gs>
              <a:gs pos="100000">
                <a:schemeClr val="accent1">
                  <a:alpha val="90000"/>
                </a:schemeClr>
              </a:gs>
            </a:gsLst>
            <a:lin ang="16200000" scaled="0"/>
            <a:tileRect/>
          </a:gradFill>
          <a:ln>
            <a:noFill/>
          </a:ln>
        </p:spPr>
        <p:txBody>
          <a:bodyPr lIns="360000" tIns="342000">
            <a:normAutofit/>
          </a:bodyPr>
          <a:lstStyle>
            <a:lvl1pPr marL="0" indent="0" algn="l">
              <a:buNone/>
              <a:defRPr sz="24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022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7300" y="1354667"/>
            <a:ext cx="8387999" cy="417600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67300" y="5530667"/>
            <a:ext cx="8387999" cy="48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add a caption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2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943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904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hank You / Closing Slide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0" y="916"/>
            <a:ext cx="9142017" cy="68561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6" y="848699"/>
            <a:ext cx="8387999" cy="1225639"/>
          </a:xfrm>
        </p:spPr>
        <p:txBody>
          <a:bodyPr anchor="b">
            <a:normAutofit/>
          </a:bodyPr>
          <a:lstStyle>
            <a:lvl1pPr algn="l">
              <a:defRPr sz="4000" b="1" baseline="0">
                <a:solidFill>
                  <a:srgbClr val="FECC0C"/>
                </a:solidFill>
              </a:defRPr>
            </a:lvl1pPr>
          </a:lstStyle>
          <a:p>
            <a:r>
              <a:rPr lang="en-GB" dirty="0"/>
              <a:t>Thank you / closing text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6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Prompt for questions to go here?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900" y="5725585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139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7100" y="6231601"/>
            <a:ext cx="290900" cy="258132"/>
          </a:xfrm>
          <a:prstGeom prst="rect">
            <a:avLst/>
          </a:prstGeom>
        </p:spPr>
        <p:txBody>
          <a:bodyPr/>
          <a:lstStyle/>
          <a:p>
            <a:fld id="{3F17AC1C-9FE1-42FA-99A3-80DA8DDB6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33772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Aqua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9"/>
            <a:ext cx="1463842" cy="83829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8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60" y="1450429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60" y="860566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9" y="6017015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77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Oilskin Yellow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8" y="20"/>
            <a:ext cx="9142019" cy="68580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7519737" y="5810809"/>
            <a:ext cx="1463842" cy="83829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60" y="1450429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60" y="860566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9" y="6017015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025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Lifebuoy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9"/>
            <a:ext cx="1463842" cy="83829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8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60" y="1450429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60" y="860566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9" y="6017015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820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eaweed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9"/>
            <a:ext cx="1463842" cy="83829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8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60" y="1450429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60" y="860566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9" y="6017015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30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torm Gre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9"/>
            <a:ext cx="1463842" cy="83829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8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60" y="1450429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60" y="860566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9" y="6026323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214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ictur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="" xmlns:a16="http://schemas.microsoft.com/office/drawing/2014/main" id="{DC2554E4-8B5E-445A-BB8A-87BE2A43163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9307"/>
            <a:ext cx="9144000" cy="6867307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617947"/>
            <a:ext cx="5573962" cy="707886"/>
          </a:xfrm>
          <a:solidFill>
            <a:schemeClr val="tx2">
              <a:alpha val="85000"/>
            </a:schemeClr>
          </a:solidFill>
        </p:spPr>
        <p:txBody>
          <a:bodyPr wrap="none" anchor="t">
            <a:sp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9742" y="879180"/>
            <a:ext cx="5270995" cy="461665"/>
          </a:xfrm>
          <a:solidFill>
            <a:schemeClr val="tx2">
              <a:alpha val="85000"/>
            </a:schemeClr>
          </a:solidFill>
        </p:spPr>
        <p:txBody>
          <a:bodyPr wrap="none">
            <a:sp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 heading or delete this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56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035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2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2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6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460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296" y="274642"/>
            <a:ext cx="8388000" cy="86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296" y="1384205"/>
            <a:ext cx="8388000" cy="465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F4D6AC0-E236-44CD-AA44-B333F2F3E1A2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rcRect/>
          <a:stretch/>
        </p:blipFill>
        <p:spPr>
          <a:xfrm>
            <a:off x="8122394" y="6207629"/>
            <a:ext cx="744852" cy="33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435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1287" r:id="rId1"/>
    <p:sldLayoutId id="2147491288" r:id="rId2"/>
    <p:sldLayoutId id="2147491289" r:id="rId3"/>
    <p:sldLayoutId id="2147491290" r:id="rId4"/>
    <p:sldLayoutId id="2147491291" r:id="rId5"/>
    <p:sldLayoutId id="2147491292" r:id="rId6"/>
    <p:sldLayoutId id="2147491293" r:id="rId7"/>
    <p:sldLayoutId id="2147491294" r:id="rId8"/>
    <p:sldLayoutId id="2147491295" r:id="rId9"/>
    <p:sldLayoutId id="2147491296" r:id="rId10"/>
    <p:sldLayoutId id="2147491297" r:id="rId11"/>
    <p:sldLayoutId id="2147491298" r:id="rId12"/>
    <p:sldLayoutId id="2147491299" r:id="rId13"/>
    <p:sldLayoutId id="2147491300" r:id="rId14"/>
    <p:sldLayoutId id="2147491301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Lucida Grande"/>
        <a:buChar char="–"/>
        <a:defRPr sz="2600" kern="1200">
          <a:solidFill>
            <a:srgbClr val="54585A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Lucida Grande"/>
        <a:buChar char="–"/>
        <a:defRPr sz="2400" kern="1200">
          <a:solidFill>
            <a:srgbClr val="54585A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–"/>
        <a:defRPr sz="2200" kern="1200">
          <a:solidFill>
            <a:srgbClr val="54585A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–"/>
        <a:defRPr sz="2000" kern="1200">
          <a:solidFill>
            <a:srgbClr val="54585A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Lucida Grande"/>
        <a:buChar char="–"/>
        <a:defRPr sz="1800" kern="1200">
          <a:solidFill>
            <a:srgbClr val="54585A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4.xml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image" Target="../media/image17.emf"/><Relationship Id="rId4" Type="http://schemas.openxmlformats.org/officeDocument/2006/relationships/oleObject" Target="../embeddings/Microsoft_Excel_97-2003_Worksheet1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image" Target="../media/image1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image" Target="../media/image19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image" Target="../media/image20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.xml"/><Relationship Id="rId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2.xml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UK </a:t>
            </a:r>
            <a:r>
              <a:rPr lang="en-GB" dirty="0" smtClean="0"/>
              <a:t>Salmon </a:t>
            </a:r>
            <a:r>
              <a:rPr lang="en-GB" dirty="0"/>
              <a:t>Report Data to </a:t>
            </a:r>
            <a:r>
              <a:rPr lang="en-GB" dirty="0" smtClean="0"/>
              <a:t>09</a:t>
            </a:r>
            <a:r>
              <a:rPr lang="en-GB" dirty="0" smtClean="0"/>
              <a:t>.10.21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744" y="2195083"/>
            <a:ext cx="8387999" cy="3035284"/>
          </a:xfrm>
        </p:spPr>
        <p:txBody>
          <a:bodyPr>
            <a:normAutofit fontScale="85000" lnSpcReduction="20000"/>
          </a:bodyPr>
          <a:lstStyle/>
          <a:p>
            <a:r>
              <a:rPr lang="en-GB" dirty="0" err="1"/>
              <a:t>ScanTrack</a:t>
            </a:r>
            <a:r>
              <a:rPr lang="en-GB" dirty="0"/>
              <a:t> data includes GB Total Coverage and the discounters, plus Northern Ireland Total Coverage and Musgraves.</a:t>
            </a:r>
          </a:p>
          <a:p>
            <a:endParaRPr lang="en-GB" dirty="0" smtClean="0"/>
          </a:p>
          <a:p>
            <a:r>
              <a:rPr lang="en-GB" dirty="0" err="1" smtClean="0"/>
              <a:t>HomeScan</a:t>
            </a:r>
            <a:r>
              <a:rPr lang="en-GB" dirty="0" smtClean="0"/>
              <a:t> </a:t>
            </a:r>
            <a:r>
              <a:rPr lang="en-GB" dirty="0"/>
              <a:t>data is based upon a GB consumer panel and should only be used for trends, not absolute values.	</a:t>
            </a:r>
          </a:p>
          <a:p>
            <a:endParaRPr lang="en-GB" dirty="0" smtClean="0"/>
          </a:p>
          <a:p>
            <a:r>
              <a:rPr lang="en-GB" dirty="0" smtClean="0"/>
              <a:t>All </a:t>
            </a:r>
            <a:r>
              <a:rPr lang="en-GB" dirty="0"/>
              <a:t>data released after w/e 26.03.16 is coded according to refined definitions available from Seafish.</a:t>
            </a:r>
          </a:p>
          <a:p>
            <a:endParaRPr lang="en-GB" dirty="0" smtClean="0"/>
          </a:p>
          <a:p>
            <a:r>
              <a:rPr lang="en-GB" dirty="0" smtClean="0"/>
              <a:t>Species </a:t>
            </a:r>
            <a:r>
              <a:rPr lang="en-GB" dirty="0"/>
              <a:t>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144147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9050" y="466535"/>
            <a:ext cx="6378575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cs typeface="Arial" pitchFamily="34" charset="0"/>
              </a:rPr>
              <a:t>Purchase KPI’s – Frozen Total Salmon</a:t>
            </a:r>
            <a:endParaRPr lang="en-US" sz="2800" kern="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792" y="647195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</a:t>
            </a:r>
            <a:r>
              <a:rPr lang="en-GB" altLang="en-US" sz="1400" dirty="0" err="1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HomeScan</a:t>
            </a: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 MAT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47634099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77325" y="65064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6247966-3A49-4BB2-BA23-22A5D54D8EB2}"/>
              </a:ext>
            </a:extLst>
          </p:cNvPr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65"/>
          <a:stretch/>
        </p:blipFill>
        <p:spPr>
          <a:xfrm>
            <a:off x="0" y="750109"/>
            <a:ext cx="9144000" cy="548327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70870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875" y="540837"/>
            <a:ext cx="657860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cs typeface="Arial" pitchFamily="34" charset="0"/>
              </a:rPr>
              <a:t>Purchase KPI’s – Ambient Total Salmon</a:t>
            </a:r>
            <a:endParaRPr lang="en-US" sz="2800" kern="0" dirty="0">
              <a:solidFill>
                <a:schemeClr val="tx2">
                  <a:lumMod val="90000"/>
                  <a:lumOff val="10000"/>
                </a:schemeClr>
              </a:solidFill>
              <a:latin typeface="Arial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620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40509784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77325" y="648272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FE1D87D8-E2CF-432D-BDB7-E279AD477EFA}"/>
              </a:ext>
            </a:extLst>
          </p:cNvPr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66"/>
          <a:stretch/>
        </p:blipFill>
        <p:spPr>
          <a:xfrm>
            <a:off x="0" y="853133"/>
            <a:ext cx="9144000" cy="539312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775045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42437" y="944563"/>
            <a:ext cx="8642351" cy="5715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Rolling Purchase KPI’s – Total Salmon</a:t>
            </a:r>
          </a:p>
        </p:txBody>
      </p:sp>
      <p:graphicFrame>
        <p:nvGraphicFramePr>
          <p:cNvPr id="1638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5893119"/>
              </p:ext>
            </p:extLst>
          </p:nvPr>
        </p:nvGraphicFramePr>
        <p:xfrm>
          <a:off x="665163" y="1820863"/>
          <a:ext cx="7437437" cy="439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35" name="Worksheet" r:id="rId4" imgW="8534304" imgH="5048334" progId="Excel.Sheet.8">
                  <p:embed/>
                </p:oleObj>
              </mc:Choice>
              <mc:Fallback>
                <p:oleObj name="Worksheet" r:id="rId4" imgW="8534304" imgH="5048334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3" y="1820863"/>
                        <a:ext cx="7437437" cy="439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870074614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77325" y="651835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-22225" y="947738"/>
            <a:ext cx="8642350" cy="5715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Rolling Purchase KPI’s – Chilled Total Salmon</a:t>
            </a:r>
          </a:p>
        </p:txBody>
      </p:sp>
      <p:graphicFrame>
        <p:nvGraphicFramePr>
          <p:cNvPr id="1741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1911076"/>
              </p:ext>
            </p:extLst>
          </p:nvPr>
        </p:nvGraphicFramePr>
        <p:xfrm>
          <a:off x="334852" y="1970088"/>
          <a:ext cx="8285274" cy="394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59" name="Worksheet" r:id="rId3" imgW="8725050" imgH="4562486" progId="Excel.Sheet.8">
                  <p:embed/>
                </p:oleObj>
              </mc:Choice>
              <mc:Fallback>
                <p:oleObj name="Worksheet" r:id="rId3" imgW="8725050" imgH="4562486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52" y="1970088"/>
                        <a:ext cx="8285274" cy="394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739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70172181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77325" y="649460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-12700" y="952500"/>
            <a:ext cx="8642350" cy="4619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Rolling Purchase KPI’s – Frozen Total Salmon</a:t>
            </a:r>
          </a:p>
        </p:txBody>
      </p:sp>
      <p:graphicFrame>
        <p:nvGraphicFramePr>
          <p:cNvPr id="1843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5764206"/>
              </p:ext>
            </p:extLst>
          </p:nvPr>
        </p:nvGraphicFramePr>
        <p:xfrm>
          <a:off x="614363" y="1641475"/>
          <a:ext cx="7843837" cy="440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83" name="Worksheet" r:id="rId3" imgW="8562937" imgH="4810273" progId="Excel.Sheet.8">
                  <p:embed/>
                </p:oleObj>
              </mc:Choice>
              <mc:Fallback>
                <p:oleObj name="Worksheet" r:id="rId3" imgW="8562937" imgH="4810273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" y="1641475"/>
                        <a:ext cx="7843837" cy="440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5095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80989676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77325" y="653022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-12700" y="952500"/>
            <a:ext cx="8642350" cy="5715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Rolling Purchase KPI’s – Ambient Total Salmon</a:t>
            </a:r>
          </a:p>
        </p:txBody>
      </p:sp>
      <p:graphicFrame>
        <p:nvGraphicFramePr>
          <p:cNvPr id="1945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2472414"/>
              </p:ext>
            </p:extLst>
          </p:nvPr>
        </p:nvGraphicFramePr>
        <p:xfrm>
          <a:off x="528638" y="1720850"/>
          <a:ext cx="7927975" cy="444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07" name="Worksheet" r:id="rId3" imgW="8534304" imgH="4781519" progId="Excel.Sheet.8">
                  <p:embed/>
                </p:oleObj>
              </mc:Choice>
              <mc:Fallback>
                <p:oleObj name="Worksheet" r:id="rId3" imgW="8534304" imgH="4781519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1720850"/>
                        <a:ext cx="7927975" cy="444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5095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175404108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77325" y="653022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-23813" y="944563"/>
            <a:ext cx="8642351" cy="53022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Retailer Share of Trade £ -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20935999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4025" y="1196975"/>
            <a:ext cx="8240713" cy="5146675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001612903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7325" y="651835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-17463" y="947738"/>
            <a:ext cx="8642351" cy="588962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Retailer Share of Trade £ - Chilled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2751321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4013" y="1262063"/>
            <a:ext cx="8358187" cy="509905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5214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648070086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7325" y="654210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763" y="966788"/>
            <a:ext cx="8642350" cy="531812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Retailer Share of Trade £ - Frozen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66535066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3550" y="1370013"/>
            <a:ext cx="8189913" cy="508476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862947882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7325" y="651835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763" y="969963"/>
            <a:ext cx="8642350" cy="4873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Retailer Share of Trade £ - Ambient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71167285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87325" y="1406525"/>
            <a:ext cx="8669338" cy="5094288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739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140998964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7325" y="649460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43485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sp>
        <p:nvSpPr>
          <p:cNvPr id="6148" name="Title 1"/>
          <p:cNvSpPr txBox="1">
            <a:spLocks/>
          </p:cNvSpPr>
          <p:nvPr/>
        </p:nvSpPr>
        <p:spPr bwMode="auto">
          <a:xfrm>
            <a:off x="0" y="944563"/>
            <a:ext cx="42370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3200" dirty="0" smtClean="0">
                <a:solidFill>
                  <a:srgbClr val="012E7F"/>
                </a:solidFill>
                <a:cs typeface="Arial" pitchFamily="34" charset="0"/>
              </a:rPr>
              <a:t>Executive </a:t>
            </a:r>
            <a:r>
              <a:rPr lang="en-GB" altLang="en-US" sz="3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Overview</a:t>
            </a:r>
          </a:p>
        </p:txBody>
      </p:sp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404652235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408215" y="6456173"/>
            <a:ext cx="2200275" cy="247650"/>
          </a:xfrm>
          <a:prstGeom prst="rect">
            <a:avLst/>
          </a:prstGeom>
        </p:spPr>
      </p:pic>
      <p:pic>
        <p:nvPicPr>
          <p:cNvPr id="5" name="Picture 4"/>
          <p:cNvPicPr/>
          <p:nvPr>
            <p:extLst>
              <p:ext uri="{D42A27DB-BD31-4B8C-83A1-F6EECF244321}">
                <p14:modId xmlns:p14="http://schemas.microsoft.com/office/powerpoint/2010/main" val="1678859113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12700" y="1952625"/>
            <a:ext cx="9123363" cy="295275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-14288" y="486689"/>
            <a:ext cx="9144001" cy="4587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Market Context – Total Fish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7206956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338" y="1080438"/>
            <a:ext cx="9074150" cy="501491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5795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</a:t>
            </a:r>
            <a:r>
              <a:rPr lang="en-GB" altLang="en-US" sz="1400" dirty="0" err="1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Scanrack</a:t>
            </a: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97925840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490912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4288" y="302641"/>
            <a:ext cx="9104313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Market</a:t>
            </a:r>
            <a:r>
              <a:rPr lang="en-GB" altLang="en-US" sz="25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 </a:t>
            </a: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Context – Total Fish</a:t>
            </a: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ea typeface="MS PGothic" pitchFamily="34" charset="-128"/>
                <a:cs typeface="Arial" pitchFamily="34" charset="0"/>
              </a:rPr>
              <a:t> </a:t>
            </a:r>
            <a:r>
              <a:rPr lang="en-GB" altLang="en-US" sz="2800" i="1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continued</a:t>
            </a:r>
            <a:endParaRPr lang="en-US" sz="2800" i="1" kern="0" dirty="0">
              <a:solidFill>
                <a:schemeClr val="tx2">
                  <a:lumMod val="90000"/>
                  <a:lumOff val="10000"/>
                </a:schemeClr>
              </a:solidFill>
              <a:latin typeface="+mj-lt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95655031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813" y="782961"/>
            <a:ext cx="9097962" cy="5284787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8940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58622279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619187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06127"/>
            <a:ext cx="6481763" cy="65087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975893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Scantrack – EPOS from key retailers </a:t>
            </a:r>
            <a:r>
              <a:rPr lang="en-GB" altLang="en-US" sz="1000" dirty="0" smtClean="0">
                <a:solidFill>
                  <a:srgbClr val="0062AE"/>
                </a:solidFill>
              </a:rPr>
              <a:t>(including </a:t>
            </a:r>
            <a:r>
              <a:rPr lang="en-GB" altLang="en-US" sz="1000" dirty="0">
                <a:solidFill>
                  <a:srgbClr val="0062AE"/>
                </a:solidFill>
              </a:rPr>
              <a:t>discounters)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332077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5542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9525" y="946150"/>
            <a:ext cx="3786188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ea typeface="MS PGothic" pitchFamily="34" charset="-128"/>
              </a:rPr>
              <a:t>Moving Annual Trends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ea typeface="MS PGothic" pitchFamily="34" charset="-128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5720060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525" y="1679575"/>
            <a:ext cx="9132888" cy="423545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709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09431503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840" y="649218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-22225" y="927100"/>
            <a:ext cx="7805738" cy="4810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Long Term Trends – Total Salmon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9960016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5" y="1470025"/>
            <a:ext cx="8742363" cy="461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763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62948737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500519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-28575" y="965200"/>
            <a:ext cx="8642350" cy="5746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Long Term Trends – Chilled Total Salmon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56685552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6700" y="1751013"/>
            <a:ext cx="8558213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906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58795326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514167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763" y="936625"/>
            <a:ext cx="8642350" cy="554038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Long Term Trends – Frozen Total Salmon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20534495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4788" y="1716088"/>
            <a:ext cx="8797925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7015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824537423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493963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-9525" y="955675"/>
            <a:ext cx="8642350" cy="519113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Long Term Trends – Ambient Total Salmon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53651229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7638" y="1641475"/>
            <a:ext cx="8847137" cy="444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620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7115004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482748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463" y="535641"/>
            <a:ext cx="5059362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Purchase KPI’s –Total Salmon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28623972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65450" y="651835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742F5FE2-7EFB-40F5-81F4-986F315D05FF}"/>
              </a:ext>
            </a:extLst>
          </p:cNvPr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63"/>
          <a:stretch/>
        </p:blipFill>
        <p:spPr>
          <a:xfrm>
            <a:off x="0" y="788745"/>
            <a:ext cx="9144000" cy="550902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683599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6988" y="427612"/>
            <a:ext cx="6324601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Purchase</a:t>
            </a:r>
            <a:r>
              <a:rPr lang="en-GB" altLang="en-US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 </a:t>
            </a: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KPI’s – Chilled Total Salmon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8583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93713056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77325" y="65064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C3D2779-8FA6-4BBD-8DFF-1CB0B782D465}"/>
              </a:ext>
            </a:extLst>
          </p:cNvPr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66"/>
          <a:stretch/>
        </p:blipFill>
        <p:spPr>
          <a:xfrm>
            <a:off x="0" y="724351"/>
            <a:ext cx="9144000" cy="547039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697407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39,0,0"/>
  <p:tag name="LOCAL_PAGE_PANEL_TAG" val="Title"/>
  <p:tag name="WSP_FILE_DATA_TYPE" val="2"/>
  <p:tag name="IS APPENDED" val="0"/>
  <p:tag name="CONVERSION" val="NON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40,0,0"/>
  <p:tag name="LOCAL_PAGE_PANEL_TAG" val="Title"/>
  <p:tag name="WSP_FILE_DATA_TYPE" val="2"/>
  <p:tag name="IS APPENDED" val="0"/>
  <p:tag name="CONVERSION" val="NON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42,0,0"/>
  <p:tag name="LOCAL_PAGE_PANEL_TAG" val="Title"/>
  <p:tag name="WSP_FILE_DATA_TYPE" val="2"/>
  <p:tag name="IS APPENDED" val="0"/>
  <p:tag name="CONVERSION" val="NON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41,0,0"/>
  <p:tag name="LOCAL_PAGE_PANEL_TAG" val="Title"/>
  <p:tag name="WSP_FILE_DATA_TYPE" val="2"/>
  <p:tag name="IS APPENDED" val="0"/>
  <p:tag name="CONVERSION" val="NONE"/>
</p:tagLst>
</file>

<file path=ppt/theme/theme1.xml><?xml version="1.0" encoding="utf-8"?>
<a:theme xmlns:a="http://schemas.openxmlformats.org/drawingml/2006/main" name="Seafish - Light">
  <a:themeElements>
    <a:clrScheme name="Seafish">
      <a:dk1>
        <a:srgbClr val="54585A"/>
      </a:dk1>
      <a:lt1>
        <a:sysClr val="window" lastClr="FFFFFF"/>
      </a:lt1>
      <a:dk2>
        <a:srgbClr val="0077C8"/>
      </a:dk2>
      <a:lt2>
        <a:srgbClr val="FFFFFF"/>
      </a:lt2>
      <a:accent1>
        <a:srgbClr val="00A3E0"/>
      </a:accent1>
      <a:accent2>
        <a:srgbClr val="009CA6"/>
      </a:accent2>
      <a:accent3>
        <a:srgbClr val="FECC0C"/>
      </a:accent3>
      <a:accent4>
        <a:srgbClr val="ED6C05"/>
      </a:accent4>
      <a:accent5>
        <a:srgbClr val="B6C30C"/>
      </a:accent5>
      <a:accent6>
        <a:srgbClr val="E4002B"/>
      </a:accent6>
      <a:hlink>
        <a:srgbClr val="0077FF"/>
      </a:hlink>
      <a:folHlink>
        <a:srgbClr val="009CA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opic xmlns="cebd32e3-9ab6-41ee-b1af-b8405a8d4e68" xsi:nil="true"/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 xsi:nil="true"/>
    <PublicationDate xmlns="cebd32e3-9ab6-41ee-b1af-b8405a8d4e68" xsi:nil="true"/>
    <DocumentAdded xmlns="cebd32e3-9ab6-41ee-b1af-b8405a8d4e68" xsi:nil="true"/>
    <TaxCatchAll xmlns="cebd32e3-9ab6-41ee-b1af-b8405a8d4e68">
      <Value>1498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2021</TermName>
          <TermId xmlns="http://schemas.microsoft.com/office/infopath/2007/PartnerControls">2f5cdc6c-21ca-4298-b615-999752473790</TermId>
        </TermInfo>
      </Terms>
    </j7c1b49d505545c2a69692ae734740bd>
    <DocumentSummary xmlns="cebd32e3-9ab6-41ee-b1af-b8405a8d4e68" xsi:nil="true"/>
    <ContentStartDate xmlns="cebd32e3-9ab6-41ee-b1af-b8405a8d4e68" xsi:nil="true"/>
    <TaxCatchAllLabel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270CF582-8225-432A-A5B8-ECC3027F55B7}"/>
</file>

<file path=customXml/itemProps2.xml><?xml version="1.0" encoding="utf-8"?>
<ds:datastoreItem xmlns:ds="http://schemas.openxmlformats.org/officeDocument/2006/customXml" ds:itemID="{013BD39E-4341-432A-A3F6-7521A5220AA9}"/>
</file>

<file path=customXml/itemProps3.xml><?xml version="1.0" encoding="utf-8"?>
<ds:datastoreItem xmlns:ds="http://schemas.openxmlformats.org/officeDocument/2006/customXml" ds:itemID="{AE2BD0C1-A9B4-4995-8E74-F460B3172FF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6432</TotalTime>
  <Words>652</Words>
  <Application>Microsoft Office PowerPoint</Application>
  <PresentationFormat>On-screen Show (4:3)</PresentationFormat>
  <Paragraphs>76</Paragraphs>
  <Slides>23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ＭＳ Ｐゴシック</vt:lpstr>
      <vt:lpstr>ＭＳ Ｐゴシック</vt:lpstr>
      <vt:lpstr>Arial</vt:lpstr>
      <vt:lpstr>Geneva</vt:lpstr>
      <vt:lpstr>Lucida Grande</vt:lpstr>
      <vt:lpstr>Mangal</vt:lpstr>
      <vt:lpstr>Seafish - Light</vt:lpstr>
      <vt:lpstr>Microsoft Excel 97-2003 Worksheet</vt:lpstr>
      <vt:lpstr>UK Salmon Report Data to 09.10.21</vt:lpstr>
      <vt:lpstr>PowerPoint Presentation</vt:lpstr>
      <vt:lpstr>PowerPoint Presentation</vt:lpstr>
      <vt:lpstr>Long Term Trends – Total Salmon</vt:lpstr>
      <vt:lpstr>Long Term Trends – Chilled Total Salmon</vt:lpstr>
      <vt:lpstr>Long Term Trends – Frozen Total Salmon</vt:lpstr>
      <vt:lpstr>Long Term Trends – Ambient Total Salmon </vt:lpstr>
      <vt:lpstr>PowerPoint Presentation</vt:lpstr>
      <vt:lpstr>PowerPoint Presentation</vt:lpstr>
      <vt:lpstr>PowerPoint Presentation</vt:lpstr>
      <vt:lpstr>PowerPoint Presentation</vt:lpstr>
      <vt:lpstr>Rolling Purchase KPI’s – Total Salmon</vt:lpstr>
      <vt:lpstr>Rolling Purchase KPI’s – Chilled Total Salmon</vt:lpstr>
      <vt:lpstr>Rolling Purchase KPI’s – Frozen Total Salmon</vt:lpstr>
      <vt:lpstr>Rolling Purchase KPI’s – Ambient Total Salmon</vt:lpstr>
      <vt:lpstr>Retailer Share of Trade £ - Total Salmon</vt:lpstr>
      <vt:lpstr>Retailer Share of Trade £ - Chilled Total Salmon</vt:lpstr>
      <vt:lpstr>Retailer Share of Trade £ - Frozen Total Salmon</vt:lpstr>
      <vt:lpstr>Retailer Share of Trade £ - Ambient Total Salmon</vt:lpstr>
      <vt:lpstr>Market Context – Total Fish</vt:lpstr>
      <vt:lpstr>PowerPoint Presentation</vt:lpstr>
      <vt:lpstr>Glossary</vt:lpstr>
      <vt:lpstr>PowerPoint Presentation</vt:lpstr>
    </vt:vector>
  </TitlesOfParts>
  <Company>ACNielsen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October NielsenIQ Salmon Report</dc:title>
  <dc:creator>anderi01</dc:creator>
  <cp:lastModifiedBy>Taunk, Shirish Kumar</cp:lastModifiedBy>
  <cp:revision>677</cp:revision>
  <dcterms:created xsi:type="dcterms:W3CDTF">2009-04-16T08:15:59Z</dcterms:created>
  <dcterms:modified xsi:type="dcterms:W3CDTF">2021-10-27T11:05:08Z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White background PowerPoint template, 2007.</vt:lpwstr>
  </property>
  <property fmtid="{D5CDD505-2E9C-101B-9397-08002B2CF9AE}" pid="3" name="Order">
    <vt:lpwstr>1700.00000000000</vt:lpwstr>
  </property>
  <property fmtid="{D5CDD505-2E9C-101B-9397-08002B2CF9AE}" pid="4" name="Date of Announcement">
    <vt:lpwstr>2007-01-18T00:00:00Z</vt:lpwstr>
  </property>
  <property fmtid="{D5CDD505-2E9C-101B-9397-08002B2CF9AE}" pid="5" name="GeoScope">
    <vt:lpwstr>United States</vt:lpwstr>
  </property>
  <property fmtid="{D5CDD505-2E9C-101B-9397-08002B2CF9AE}" pid="6" name="Freshness Date">
    <vt:lpwstr>2008-12-22T00:00:00Z</vt:lpwstr>
  </property>
  <property fmtid="{D5CDD505-2E9C-101B-9397-08002B2CF9AE}" pid="7" name="Details">
    <vt:lpwstr>Presentation template with White background</vt:lpwstr>
  </property>
  <property fmtid="{D5CDD505-2E9C-101B-9397-08002B2CF9AE}" pid="8" name="Region">
    <vt:lpwstr>Global</vt:lpwstr>
  </property>
  <property fmtid="{D5CDD505-2E9C-101B-9397-08002B2CF9AE}" pid="9" name="display_urn:schemas-microsoft-com:office:office#Primary_x0020_Contact">
    <vt:lpwstr>Akhtar, Sonia</vt:lpwstr>
  </property>
  <property fmtid="{D5CDD505-2E9C-101B-9397-08002B2CF9AE}" pid="10" name="Topic">
    <vt:lpwstr>Templates</vt:lpwstr>
  </property>
  <property fmtid="{D5CDD505-2E9C-101B-9397-08002B2CF9AE}" pid="11" name="ContentType">
    <vt:lpwstr>iShare Document</vt:lpwstr>
  </property>
  <property fmtid="{D5CDD505-2E9C-101B-9397-08002B2CF9AE}" pid="12" name="Primary Contact">
    <vt:lpwstr>134</vt:lpwstr>
  </property>
  <property fmtid="{D5CDD505-2E9C-101B-9397-08002B2CF9AE}" pid="13" name="North American Consumer Group">
    <vt:lpwstr>0</vt:lpwstr>
  </property>
  <property fmtid="{D5CDD505-2E9C-101B-9397-08002B2CF9AE}" pid="14" name="ContentTypeId">
    <vt:lpwstr>0x010100FBC0F8BFD01A91498CA7837A71EEDFDB02005AE5335FCC83EB48B1308B6A764FBC1C</vt:lpwstr>
  </property>
  <property fmtid="{D5CDD505-2E9C-101B-9397-08002B2CF9AE}" pid="15" name="Market Data Document Path">
    <vt:lpwstr>1498;#2021|2f5cdc6c-21ca-4298-b615-999752473790</vt:lpwstr>
  </property>
</Properties>
</file>