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6"/>
  </p:notesMasterIdLst>
  <p:handoutMasterIdLst>
    <p:handoutMasterId r:id="rId57"/>
  </p:handoutMasterIdLst>
  <p:sldIdLst>
    <p:sldId id="259" r:id="rId5"/>
    <p:sldId id="290" r:id="rId6"/>
    <p:sldId id="396" r:id="rId7"/>
    <p:sldId id="397" r:id="rId8"/>
    <p:sldId id="398" r:id="rId9"/>
    <p:sldId id="399" r:id="rId10"/>
    <p:sldId id="295" r:id="rId11"/>
    <p:sldId id="323" r:id="rId12"/>
    <p:sldId id="296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61" r:id="rId22"/>
    <p:sldId id="362" r:id="rId23"/>
    <p:sldId id="305" r:id="rId24"/>
    <p:sldId id="364" r:id="rId25"/>
    <p:sldId id="365" r:id="rId26"/>
    <p:sldId id="367" r:id="rId27"/>
    <p:sldId id="366" r:id="rId28"/>
    <p:sldId id="368" r:id="rId29"/>
    <p:sldId id="369" r:id="rId30"/>
    <p:sldId id="370" r:id="rId31"/>
    <p:sldId id="371" r:id="rId32"/>
    <p:sldId id="373" r:id="rId33"/>
    <p:sldId id="315" r:id="rId34"/>
    <p:sldId id="374" r:id="rId35"/>
    <p:sldId id="385" r:id="rId36"/>
    <p:sldId id="375" r:id="rId37"/>
    <p:sldId id="386" r:id="rId38"/>
    <p:sldId id="376" r:id="rId39"/>
    <p:sldId id="387" r:id="rId40"/>
    <p:sldId id="377" r:id="rId41"/>
    <p:sldId id="388" r:id="rId42"/>
    <p:sldId id="378" r:id="rId43"/>
    <p:sldId id="389" r:id="rId44"/>
    <p:sldId id="379" r:id="rId45"/>
    <p:sldId id="390" r:id="rId46"/>
    <p:sldId id="380" r:id="rId47"/>
    <p:sldId id="391" r:id="rId48"/>
    <p:sldId id="381" r:id="rId49"/>
    <p:sldId id="392" r:id="rId50"/>
    <p:sldId id="382" r:id="rId51"/>
    <p:sldId id="393" r:id="rId52"/>
    <p:sldId id="384" r:id="rId53"/>
    <p:sldId id="395" r:id="rId54"/>
    <p:sldId id="322" r:id="rId5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0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1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326" algn="l" defTabSz="45705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382" algn="l" defTabSz="45705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199440" algn="l" defTabSz="45705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6499" algn="l" defTabSz="45705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61" userDrawn="1">
          <p15:clr>
            <a:srgbClr val="A4A3A4"/>
          </p15:clr>
        </p15:guide>
        <p15:guide id="2" pos="5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r, Tom" initials="H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7B5"/>
    <a:srgbClr val="6BD6F7"/>
    <a:srgbClr val="0073C2"/>
    <a:srgbClr val="BAEBFA"/>
    <a:srgbClr val="F7C0F2"/>
    <a:srgbClr val="00ACF0"/>
    <a:srgbClr val="820D8F"/>
    <a:srgbClr val="DF6EE5"/>
    <a:srgbClr val="DC0015"/>
    <a:srgbClr val="FF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3238" autoAdjust="0"/>
  </p:normalViewPr>
  <p:slideViewPr>
    <p:cSldViewPr snapToGrid="0">
      <p:cViewPr varScale="1">
        <p:scale>
          <a:sx n="85" d="100"/>
          <a:sy n="85" d="100"/>
        </p:scale>
        <p:origin x="446" y="72"/>
      </p:cViewPr>
      <p:guideLst>
        <p:guide orient="horz" pos="4261"/>
        <p:guide pos="512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4C8C-EAF8-8245-8B0B-F0BD03DE04E9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D671B-C8B4-3D42-818A-4D5363C28B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66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D8E043-F0C5-AF4A-9FE2-973B4ACDA2C8}" type="datetimeFigureOut">
              <a:rPr lang="en-US"/>
              <a:pPr>
                <a:defRPr/>
              </a:pPr>
              <a:t>7/6/2020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74AF4E-08D9-2F42-899C-E2C593ABF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0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0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1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1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2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D448-5085-49C2-AFFA-3B5051807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18" name="Picture 17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575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2800" y="2590801"/>
            <a:ext cx="108712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068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/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91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Blu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8435" y="411451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850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9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418913"/>
            <a:ext cx="2641600" cy="1982083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9139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1" y="2590801"/>
            <a:ext cx="5857908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0008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80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2081657"/>
            <a:ext cx="1561897" cy="4142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80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575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2081657"/>
            <a:ext cx="1561897" cy="41425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urpl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Purpl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48435" y="461595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5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8" y="2133618"/>
            <a:ext cx="505068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8436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00000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4" y="2095351"/>
            <a:ext cx="158887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8" y="676659"/>
            <a:ext cx="10859487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92483" y="2020825"/>
            <a:ext cx="10891521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0" y="676659"/>
            <a:ext cx="1088889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 marL="0" marR="0" indent="0" algn="l" defTabSz="1218626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6" name="Picture 5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3" y="1801368"/>
            <a:ext cx="10891521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5100" y="2628648"/>
            <a:ext cx="10898911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8" name="Picture 7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0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79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66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414725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9" name="Picture 8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2800" y="2590801"/>
            <a:ext cx="108712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/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Blu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48435" y="411451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1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vider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urpl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48435" y="411451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418913"/>
            <a:ext cx="2641600" cy="1982083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1" y="2590801"/>
            <a:ext cx="5857908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80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2081657"/>
            <a:ext cx="1561897" cy="4142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80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Green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48435" y="461595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248571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8" y="2133618"/>
            <a:ext cx="505068" cy="37896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8436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00000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4" y="2095351"/>
            <a:ext cx="1588879" cy="42062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8" y="2172102"/>
            <a:ext cx="505068" cy="37896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62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8" y="676659"/>
            <a:ext cx="10859487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92483" y="2020825"/>
            <a:ext cx="10891521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0" y="676659"/>
            <a:ext cx="1088889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 marL="0" marR="0" indent="0" algn="l" defTabSz="1218626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6" name="Picture 5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3" y="1801368"/>
            <a:ext cx="10891521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5100" y="2628648"/>
            <a:ext cx="10898911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8" name="Picture 7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0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79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66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414725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9" name="Picture 8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2800" y="2590801"/>
            <a:ext cx="108712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/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Green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48435" y="411451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8436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00000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0" name="Picture 9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4" y="2095351"/>
            <a:ext cx="1588879" cy="42062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3740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418913"/>
            <a:ext cx="2641600" cy="1982083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1" y="2590801"/>
            <a:ext cx="5857908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80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2081657"/>
            <a:ext cx="1561897" cy="4142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80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Yellow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Orand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48435" y="461595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4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8" y="2133618"/>
            <a:ext cx="505068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8436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00000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4" y="2095351"/>
            <a:ext cx="158887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8" y="676659"/>
            <a:ext cx="10859487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92483" y="2020825"/>
            <a:ext cx="10891521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0" y="676659"/>
            <a:ext cx="1088889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 marL="0" marR="0" indent="0" algn="l" defTabSz="1218626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6" name="Picture 5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3" y="1801368"/>
            <a:ext cx="10891521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5100" y="2628648"/>
            <a:ext cx="10898911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8" name="Picture 7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8" y="676659"/>
            <a:ext cx="10859487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92483" y="2020825"/>
            <a:ext cx="10891521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25491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0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79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66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414725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9" name="Picture 8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2800" y="2590801"/>
            <a:ext cx="108712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/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Divider Slid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Orand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48435" y="411451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418913"/>
            <a:ext cx="2641600" cy="1982083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1" y="2590801"/>
            <a:ext cx="5857908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80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0" y="676659"/>
            <a:ext cx="1088889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 marL="0" marR="0" indent="0" algn="l" defTabSz="1218626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39454" y="5483415"/>
            <a:ext cx="184682" cy="369328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748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9908" y="5791205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5423" y="2081657"/>
            <a:ext cx="1561897" cy="4142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185" y="2577450"/>
            <a:ext cx="891235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80" y="4014217"/>
            <a:ext cx="8912352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FFFFFF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d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Red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48435" y="461595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366931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9144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8" y="2133618"/>
            <a:ext cx="505068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710958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48436" y="6008209"/>
            <a:ext cx="3854751" cy="69739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00000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4" y="2095351"/>
            <a:ext cx="158887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48430" y="2583966"/>
            <a:ext cx="8898772" cy="1310217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307" y="4014217"/>
            <a:ext cx="8797508" cy="665163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700" cap="none" baseline="0">
                <a:solidFill>
                  <a:srgbClr val="000000"/>
                </a:solidFill>
              </a:defRPr>
            </a:lvl1pPr>
            <a:lvl2pPr marL="60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80217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8" y="676659"/>
            <a:ext cx="10859487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792483" y="2020825"/>
            <a:ext cx="10891521" cy="4079875"/>
          </a:xfrm>
        </p:spPr>
        <p:txBody>
          <a:bodyPr/>
          <a:lstStyle>
            <a:lvl1pPr>
              <a:spcBef>
                <a:spcPts val="1067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27726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0" y="676659"/>
            <a:ext cx="1088889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 marL="0" marR="0" indent="0" algn="l" defTabSz="1218626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6" name="Picture 5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95622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3" y="1801368"/>
            <a:ext cx="10891521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5100" y="2628648"/>
            <a:ext cx="10898911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pic>
        <p:nvPicPr>
          <p:cNvPr id="8" name="Picture 7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633270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0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79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66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414725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9" name="Picture 8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13005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12800" y="2590801"/>
            <a:ext cx="108712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53988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/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5954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3" y="1801368"/>
            <a:ext cx="10891521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85100" y="2628648"/>
            <a:ext cx="10898911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87169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275" y="2667001"/>
            <a:ext cx="9305081" cy="585216"/>
          </a:xfrm>
        </p:spPr>
        <p:txBody>
          <a:bodyPr anchor="t">
            <a:noAutofit/>
          </a:bodyPr>
          <a:lstStyle>
            <a:lvl1pPr algn="l">
              <a:defRPr sz="43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0816" y="3733800"/>
            <a:ext cx="9347199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600852" indent="0">
              <a:buNone/>
              <a:defRPr/>
            </a:lvl2pPr>
            <a:lvl3pPr marL="1218626" indent="0">
              <a:buNone/>
              <a:defRPr/>
            </a:lvl3pPr>
            <a:lvl4pPr marL="1827936" indent="0">
              <a:buNone/>
              <a:defRPr/>
            </a:lvl4pPr>
            <a:lvl5pPr marL="24372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Divid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Red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48435" y="411451"/>
            <a:ext cx="10958249" cy="1310217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677022" algn="l"/>
              </a:tabLst>
              <a:defRPr sz="5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99285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091092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1" y="1"/>
            <a:ext cx="316992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340848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976" y="2996185"/>
            <a:ext cx="10728959" cy="585216"/>
          </a:xfrm>
        </p:spPr>
        <p:txBody>
          <a:bodyPr anchor="t">
            <a:noAutofit/>
          </a:bodyPr>
          <a:lstStyle>
            <a:lvl1pPr algn="l">
              <a:defRPr sz="67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418913"/>
            <a:ext cx="2641600" cy="1982083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33358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1" y="2590801"/>
            <a:ext cx="5857908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341377" y="6632367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 marL="0" marR="0" lvl="0" indent="0" defTabSz="1218626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Copyright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© 2017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9055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8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92480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948279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4" y="1280175"/>
            <a:ext cx="10880431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483366" y="2238121"/>
            <a:ext cx="5293785" cy="3238755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414725" y="1801376"/>
            <a:ext cx="5449571" cy="17700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</a:defRPr>
            </a:lvl1pPr>
            <a:lvl2pPr marL="609303" indent="0">
              <a:buNone/>
              <a:defRPr sz="2700" b="1"/>
            </a:lvl2pPr>
            <a:lvl3pPr marL="1218626" indent="0">
              <a:buNone/>
              <a:defRPr sz="2400" b="1"/>
            </a:lvl3pPr>
            <a:lvl4pPr marL="1827936" indent="0">
              <a:buNone/>
              <a:defRPr sz="2100" b="1"/>
            </a:lvl4pPr>
            <a:lvl5pPr marL="2437250" indent="0">
              <a:buNone/>
              <a:defRPr sz="2100" b="1"/>
            </a:lvl5pPr>
            <a:lvl6pPr marL="3046555" indent="0">
              <a:buNone/>
              <a:defRPr sz="2100" b="1"/>
            </a:lvl6pPr>
            <a:lvl7pPr marL="3655859" indent="0">
              <a:buNone/>
              <a:defRPr sz="2100" b="1"/>
            </a:lvl7pPr>
            <a:lvl8pPr marL="4265173" indent="0">
              <a:buNone/>
              <a:defRPr sz="2100" b="1"/>
            </a:lvl8pPr>
            <a:lvl9pPr marL="487448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1"/>
            <a:ext cx="10871200" cy="628363"/>
          </a:xfrm>
          <a:prstGeom prst="rect">
            <a:avLst/>
          </a:prstGeom>
        </p:spPr>
        <p:txBody>
          <a:bodyPr lIns="91416" tIns="45718" rIns="91416" bIns="45718"/>
          <a:lstStyle>
            <a:lvl1pPr>
              <a:spcBef>
                <a:spcPts val="80"/>
              </a:spcBef>
              <a:defRPr sz="1100"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tri.jpg"/>
          <p:cNvPicPr>
            <a:picLocks noChangeAspect="1"/>
          </p:cNvPicPr>
          <p:nvPr userDrawn="1"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027" name="Rectangle 10"/>
          <p:cNvSpPr>
            <a:spLocks noChangeArrowheads="1"/>
          </p:cNvSpPr>
          <p:nvPr/>
        </p:nvSpPr>
        <p:spPr bwMode="gray">
          <a:xfrm rot="-5400000">
            <a:off x="-1556438" y="5420079"/>
            <a:ext cx="33922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</a:t>
            </a:r>
            <a:r>
              <a:rPr lang="en-US" sz="800" dirty="0" smtClean="0">
                <a:solidFill>
                  <a:schemeClr val="bg1"/>
                </a:solidFill>
                <a:latin typeface="+mn-lt"/>
                <a:cs typeface="Calibri" charset="0"/>
              </a:rPr>
              <a:t>© 2017 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1636" y="676279"/>
            <a:ext cx="10888133" cy="571500"/>
          </a:xfrm>
          <a:prstGeom prst="rect">
            <a:avLst/>
          </a:prstGeom>
        </p:spPr>
        <p:txBody>
          <a:bodyPr vert="horz" wrap="square" lIns="91416" tIns="0" rIns="91416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1636" y="2020892"/>
            <a:ext cx="10888133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11836817" y="6577553"/>
            <a:ext cx="187552" cy="1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fld id="{821CED4D-CD75-B444-97CD-3B51795349D8}" type="slidenum">
              <a:rPr lang="en-US" sz="1200" smtClean="0">
                <a:solidFill>
                  <a:schemeClr val="tx2"/>
                </a:solidFill>
                <a:latin typeface="+mn-lt"/>
              </a:rPr>
              <a:pPr algn="ctr">
                <a:defRPr/>
              </a:pPr>
              <a:t>‹#›</a:t>
            </a:fld>
            <a:endParaRPr lang="en-US" sz="12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 descr="N-Element-Tab-Blue_RGB.png"/>
          <p:cNvPicPr>
            <a:picLocks noChangeAspect="1"/>
          </p:cNvPicPr>
          <p:nvPr userDrawn="1"/>
        </p:nvPicPr>
        <p:blipFill>
          <a:blip r:embed="rId8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7" y="18"/>
            <a:ext cx="315220" cy="3399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1" r:id="rId2"/>
    <p:sldLayoutId id="2147483919" r:id="rId3"/>
    <p:sldLayoutId id="2147483767" r:id="rId4"/>
    <p:sldLayoutId id="2147483766" r:id="rId5"/>
    <p:sldLayoutId id="2147483770" r:id="rId6"/>
    <p:sldLayoutId id="2147483771" r:id="rId7"/>
    <p:sldLayoutId id="2147483774" r:id="rId8"/>
    <p:sldLayoutId id="2147483775" r:id="rId9"/>
    <p:sldLayoutId id="2147483776" r:id="rId10"/>
    <p:sldLayoutId id="2147483788" r:id="rId11"/>
    <p:sldLayoutId id="2147483890" r:id="rId12"/>
    <p:sldLayoutId id="2147483796" r:id="rId13"/>
    <p:sldLayoutId id="2147483797" r:id="rId14"/>
    <p:sldLayoutId id="2147483889" r:id="rId15"/>
    <p:sldLayoutId id="2147483780" r:id="rId16"/>
    <p:sldLayoutId id="2147483790" r:id="rId17"/>
    <p:sldLayoutId id="2147483894" r:id="rId18"/>
    <p:sldLayoutId id="2147483895" r:id="rId19"/>
    <p:sldLayoutId id="2147483918" r:id="rId20"/>
    <p:sldLayoutId id="2147483801" r:id="rId21"/>
    <p:sldLayoutId id="2147483802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1" r:id="rId28"/>
    <p:sldLayoutId id="2147483896" r:id="rId29"/>
    <p:sldLayoutId id="2147483814" r:id="rId30"/>
    <p:sldLayoutId id="2147483815" r:id="rId31"/>
    <p:sldLayoutId id="2147483897" r:id="rId32"/>
    <p:sldLayoutId id="2147483818" r:id="rId33"/>
    <p:sldLayoutId id="2147483819" r:id="rId34"/>
    <p:sldLayoutId id="2147483898" r:id="rId35"/>
    <p:sldLayoutId id="2147483899" r:id="rId36"/>
    <p:sldLayoutId id="2147483920" r:id="rId37"/>
    <p:sldLayoutId id="2147483823" r:id="rId38"/>
    <p:sldLayoutId id="2147483824" r:id="rId39"/>
    <p:sldLayoutId id="2147483827" r:id="rId40"/>
    <p:sldLayoutId id="2147483828" r:id="rId41"/>
    <p:sldLayoutId id="2147483829" r:id="rId42"/>
    <p:sldLayoutId id="2147483830" r:id="rId43"/>
    <p:sldLayoutId id="2147483831" r:id="rId44"/>
    <p:sldLayoutId id="2147483833" r:id="rId45"/>
    <p:sldLayoutId id="2147483900" r:id="rId46"/>
    <p:sldLayoutId id="2147483836" r:id="rId47"/>
    <p:sldLayoutId id="2147483837" r:id="rId48"/>
    <p:sldLayoutId id="2147483901" r:id="rId49"/>
    <p:sldLayoutId id="2147483840" r:id="rId50"/>
    <p:sldLayoutId id="2147483841" r:id="rId51"/>
    <p:sldLayoutId id="2147483904" r:id="rId52"/>
    <p:sldLayoutId id="2147483905" r:id="rId53"/>
    <p:sldLayoutId id="2147483921" r:id="rId54"/>
    <p:sldLayoutId id="2147483845" r:id="rId55"/>
    <p:sldLayoutId id="2147483846" r:id="rId56"/>
    <p:sldLayoutId id="2147483849" r:id="rId57"/>
    <p:sldLayoutId id="2147483850" r:id="rId58"/>
    <p:sldLayoutId id="2147483851" r:id="rId59"/>
    <p:sldLayoutId id="2147483852" r:id="rId60"/>
    <p:sldLayoutId id="2147483853" r:id="rId61"/>
    <p:sldLayoutId id="2147483855" r:id="rId62"/>
    <p:sldLayoutId id="2147483906" r:id="rId63"/>
    <p:sldLayoutId id="2147483858" r:id="rId64"/>
    <p:sldLayoutId id="2147483859" r:id="rId65"/>
    <p:sldLayoutId id="2147483907" r:id="rId66"/>
    <p:sldLayoutId id="2147483862" r:id="rId67"/>
    <p:sldLayoutId id="2147483863" r:id="rId68"/>
    <p:sldLayoutId id="2147483910" r:id="rId69"/>
    <p:sldLayoutId id="2147483911" r:id="rId70"/>
    <p:sldLayoutId id="2147483922" r:id="rId71"/>
    <p:sldLayoutId id="2147483867" r:id="rId72"/>
    <p:sldLayoutId id="2147483868" r:id="rId73"/>
    <p:sldLayoutId id="2147483871" r:id="rId74"/>
    <p:sldLayoutId id="2147483872" r:id="rId75"/>
    <p:sldLayoutId id="2147483873" r:id="rId76"/>
    <p:sldLayoutId id="2147483874" r:id="rId77"/>
    <p:sldLayoutId id="2147483875" r:id="rId78"/>
    <p:sldLayoutId id="2147483877" r:id="rId79"/>
    <p:sldLayoutId id="2147483912" r:id="rId80"/>
    <p:sldLayoutId id="2147483880" r:id="rId81"/>
    <p:sldLayoutId id="2147483881" r:id="rId82"/>
    <p:sldLayoutId id="2147483913" r:id="rId83"/>
    <p:sldLayoutId id="2147483884" r:id="rId84"/>
    <p:sldLayoutId id="2147483885" r:id="rId85"/>
    <p:sldLayoutId id="2147483995" r:id="rId86"/>
  </p:sldLayoutIdLst>
  <p:hf sldNum="0" hdr="0" dt="0"/>
  <p:txStyles>
    <p:titleStyle>
      <a:lvl1pPr algn="l" defTabSz="609303" rtl="0" eaLnBrk="1" fontAlgn="base" hangingPunct="1">
        <a:spcBef>
          <a:spcPct val="0"/>
        </a:spcBef>
        <a:spcAft>
          <a:spcPct val="0"/>
        </a:spcAft>
        <a:defRPr sz="4000" b="1" kern="1200" cap="all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609303" rtl="0" eaLnBrk="1" fontAlgn="base" hangingPunct="1">
        <a:spcBef>
          <a:spcPct val="0"/>
        </a:spcBef>
        <a:spcAft>
          <a:spcPct val="0"/>
        </a:spcAft>
        <a:defRPr sz="4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609303" rtl="0" eaLnBrk="1" fontAlgn="base" hangingPunct="1">
        <a:spcBef>
          <a:spcPct val="0"/>
        </a:spcBef>
        <a:spcAft>
          <a:spcPct val="0"/>
        </a:spcAft>
        <a:defRPr sz="4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609303" rtl="0" eaLnBrk="1" fontAlgn="base" hangingPunct="1">
        <a:spcBef>
          <a:spcPct val="0"/>
        </a:spcBef>
        <a:spcAft>
          <a:spcPct val="0"/>
        </a:spcAft>
        <a:defRPr sz="4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609303" rtl="0" eaLnBrk="1" fontAlgn="base" hangingPunct="1">
        <a:spcBef>
          <a:spcPct val="0"/>
        </a:spcBef>
        <a:spcAft>
          <a:spcPct val="0"/>
        </a:spcAft>
        <a:defRPr sz="4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5pPr>
      <a:lvl6pPr marL="609303" algn="l" defTabSz="609303" rtl="0" eaLnBrk="1" fontAlgn="base" hangingPunct="1">
        <a:spcBef>
          <a:spcPct val="0"/>
        </a:spcBef>
        <a:spcAft>
          <a:spcPct val="0"/>
        </a:spcAft>
        <a:defRPr sz="4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6pPr>
      <a:lvl7pPr marL="1218626" algn="l" defTabSz="609303" rtl="0" eaLnBrk="1" fontAlgn="base" hangingPunct="1">
        <a:spcBef>
          <a:spcPct val="0"/>
        </a:spcBef>
        <a:spcAft>
          <a:spcPct val="0"/>
        </a:spcAft>
        <a:defRPr sz="4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7pPr>
      <a:lvl8pPr marL="1827936" algn="l" defTabSz="609303" rtl="0" eaLnBrk="1" fontAlgn="base" hangingPunct="1">
        <a:spcBef>
          <a:spcPct val="0"/>
        </a:spcBef>
        <a:spcAft>
          <a:spcPct val="0"/>
        </a:spcAft>
        <a:defRPr sz="4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8pPr>
      <a:lvl9pPr marL="2437250" algn="l" defTabSz="609303" rtl="0" eaLnBrk="1" fontAlgn="base" hangingPunct="1">
        <a:spcBef>
          <a:spcPct val="0"/>
        </a:spcBef>
        <a:spcAft>
          <a:spcPct val="0"/>
        </a:spcAft>
        <a:defRPr sz="4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06768" indent="-306768" algn="l" defTabSz="609303" rtl="0" eaLnBrk="1" fontAlgn="base" hangingPunct="1">
        <a:spcBef>
          <a:spcPts val="1067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15651" indent="-323699" algn="l" defTabSz="759526" rtl="0" eaLnBrk="1" fontAlgn="base" hangingPunct="1">
        <a:spcBef>
          <a:spcPts val="1067"/>
        </a:spcBef>
        <a:spcAft>
          <a:spcPct val="0"/>
        </a:spcAft>
        <a:buClr>
          <a:schemeClr val="tx2"/>
        </a:buClr>
        <a:buFont typeface="Arial" charset="0"/>
        <a:buChar char="•"/>
        <a:defRPr sz="21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07620" indent="-302535" algn="l" defTabSz="609303" rtl="0" eaLnBrk="1" fontAlgn="base" hangingPunct="1">
        <a:spcBef>
          <a:spcPts val="933"/>
        </a:spcBef>
        <a:spcAft>
          <a:spcPct val="0"/>
        </a:spcAft>
        <a:buClr>
          <a:schemeClr val="tx2"/>
        </a:buClr>
        <a:buFont typeface="Arial" charset="0"/>
        <a:buChar char="•"/>
        <a:defRPr sz="19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16510" indent="-296187" algn="l" defTabSz="281388" rtl="0" eaLnBrk="1" fontAlgn="base" hangingPunct="1">
        <a:spcBef>
          <a:spcPts val="933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23277" indent="-302535" algn="l" defTabSz="609303" rtl="0" eaLnBrk="1" fontAlgn="base" hangingPunct="1">
        <a:spcBef>
          <a:spcPts val="933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3351207" indent="-304651" algn="l" defTabSz="60930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522" indent="-304651" algn="l" defTabSz="60930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832" indent="-304651" algn="l" defTabSz="60930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141" indent="-304651" algn="l" defTabSz="60930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03" algn="l" defTabSz="60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26" algn="l" defTabSz="60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6" algn="l" defTabSz="60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250" algn="l" defTabSz="60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5" algn="l" defTabSz="60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859" algn="l" defTabSz="60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173" algn="l" defTabSz="60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483" algn="l" defTabSz="60930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9184" y="1828275"/>
            <a:ext cx="10547363" cy="2808567"/>
          </a:xfrm>
        </p:spPr>
        <p:txBody>
          <a:bodyPr/>
          <a:lstStyle/>
          <a:p>
            <a:r>
              <a:rPr lang="en-US" dirty="0"/>
              <a:t>Sea Fish – </a:t>
            </a:r>
            <a:r>
              <a:rPr lang="en-US" dirty="0" smtClean="0"/>
              <a:t>FROZEN </a:t>
            </a:r>
            <a:r>
              <a:rPr lang="en-US" dirty="0"/>
              <a:t>fish by </a:t>
            </a:r>
            <a:r>
              <a:rPr lang="en-US" dirty="0" smtClean="0"/>
              <a:t>SEGMENTS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cap="none" dirty="0" smtClean="0"/>
              <a:t>Data </a:t>
            </a:r>
            <a:r>
              <a:rPr lang="en-US" sz="2400" cap="none" dirty="0"/>
              <a:t>to WE </a:t>
            </a:r>
            <a:r>
              <a:rPr lang="en-US" sz="2400" cap="none" dirty="0" smtClean="0"/>
              <a:t>13.06.2020</a:t>
            </a:r>
            <a:endParaRPr lang="en-GB" dirty="0"/>
          </a:p>
        </p:txBody>
      </p:sp>
      <p:pic>
        <p:nvPicPr>
          <p:cNvPr id="5" name="Picture 2" descr="\\Acn044oxffs03\home$\Rajre01\To Local 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94" y="4314232"/>
            <a:ext cx="5113370" cy="25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86973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 fontAlgn="auto">
              <a:spcBef>
                <a:spcPct val="50000"/>
              </a:spcBef>
              <a:spcAft>
                <a:spcPts val="0"/>
              </a:spcAft>
              <a:defRPr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Frozen Natural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35122" y="86334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RISE IN NUMBER OF HOUSEHOLDS &amp; FREQUENCY OF PURCHASE HAS AIDED FROZEN NATURAL’S GROWTH.</a:t>
            </a:r>
            <a:endParaRPr lang="en-US" alt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686194" y="1344290"/>
            <a:ext cx="11137289" cy="5102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109031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Fingers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82722" y="101574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INCREASED PRICE PER VOLUME &amp; NUMBER OF HOUSEHOLDS AIDED FINGER’S GROWTH.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686194" y="1481450"/>
            <a:ext cx="11137289" cy="5102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27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39643" y="94001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Breaded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8073" y="131442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FROZEN BREADED HAS SEEN GROWTH DURING LATEST MAT DRIVEN BY PRICE &amp; NUMBER OF HOUSEHOLDS.  </a:t>
            </a:r>
            <a:endParaRPr lang="en-US" alt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0"/>
          <a:stretch/>
        </p:blipFill>
        <p:spPr>
          <a:xfrm>
            <a:off x="686194" y="1344290"/>
            <a:ext cx="11137289" cy="507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68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05719" y="1017409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Battered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0369" y="62969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FROZEN BATTERED HAS SEEN GROWTH DURING MAT TY. MORE SHOPPERS BUYING FROZEN BATTERED MORE OFTEN HELPED GROWTH.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1"/>
          <a:stretch/>
        </p:blipFill>
        <p:spPr>
          <a:xfrm>
            <a:off x="686194" y="1511930"/>
            <a:ext cx="11137289" cy="528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02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99228" y="916455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Cakes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9286" y="100935"/>
            <a:ext cx="118258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REDUCED FREQUENCY OF PURCHASE AND INCREASED PRICE CAUSED DECLINE IN FROZEN CAKE’S VOLUME SALES.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7"/>
          <a:stretch/>
        </p:blipFill>
        <p:spPr>
          <a:xfrm>
            <a:off x="686194" y="1344290"/>
            <a:ext cx="11137289" cy="516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7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48761" y="102008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Prepared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92872" y="33705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FROZEN PREPARED HAS SEEN GROWTH WITH PRICE INFLATION AND MORE  HOUSEHOLDS BUYING FROZEN PREPARED MORE OFTEN.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7"/>
          <a:stretch/>
        </p:blipFill>
        <p:spPr>
          <a:xfrm>
            <a:off x="686194" y="1572890"/>
            <a:ext cx="11137289" cy="508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05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31313" y="107982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Sauce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8006" y="126775"/>
            <a:ext cx="10750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TRIP VOLUME DECREASE AND LOSS OF HOUSEHOLDS SEE SAUCE DECLINE.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9"/>
          <a:stretch/>
        </p:blipFill>
        <p:spPr>
          <a:xfrm>
            <a:off x="686194" y="1527170"/>
            <a:ext cx="11137289" cy="5147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94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91340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Frozen Dusted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45690"/>
            <a:ext cx="10750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REDUCED PRICE PER VOLUME PER BUYER CAUSED FROZEN DUSTED GROWTH.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1"/>
          <a:stretch/>
        </p:blipFill>
        <p:spPr>
          <a:xfrm>
            <a:off x="686194" y="1359530"/>
            <a:ext cx="11137289" cy="528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2096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91340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Frozen Sushi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45690"/>
            <a:ext cx="10750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VAST LOSS OF SHOPPERS TRIGGERED FROZEN SUSHI DECLINE DURING LATEST MAT.  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3"/>
          <a:stretch/>
        </p:blipFill>
        <p:spPr>
          <a:xfrm>
            <a:off x="686194" y="1344290"/>
            <a:ext cx="11137289" cy="511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67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91340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Frozen Meals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45690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PRICE INFLATION AND FREQUENCY OF PURCHASE INCREASE AID FROZEN MEALS GROWTH.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3"/>
          <a:stretch/>
        </p:blipFill>
        <p:spPr>
          <a:xfrm>
            <a:off x="686194" y="1344290"/>
            <a:ext cx="11137289" cy="511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94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 bwMode="gray"/>
        <p:txBody>
          <a:bodyPr anchor="t"/>
          <a:lstStyle/>
          <a:p>
            <a:pPr eaLnBrk="1" hangingPunct="1"/>
            <a:r>
              <a:rPr lang="en-US" altLang="en-US" sz="4400" dirty="0" smtClean="0"/>
              <a:t>CATEGORY OVERVIEW</a:t>
            </a:r>
          </a:p>
        </p:txBody>
      </p:sp>
    </p:spTree>
    <p:extLst>
      <p:ext uri="{BB962C8B-B14F-4D97-AF65-F5344CB8AC3E}">
        <p14:creationId xmlns:p14="http://schemas.microsoft.com/office/powerpoint/2010/main" val="2748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 bwMode="gray"/>
        <p:txBody>
          <a:bodyPr anchor="t"/>
          <a:lstStyle/>
          <a:p>
            <a:pPr eaLnBrk="1" hangingPunct="1"/>
            <a:r>
              <a:rPr lang="en-US" altLang="en-US" sz="4400" dirty="0" smtClean="0"/>
              <a:t>VALUE SHIFTING – FROZEN FISH BY SEGMENTS</a:t>
            </a:r>
          </a:p>
        </p:txBody>
      </p:sp>
    </p:spTree>
    <p:extLst>
      <p:ext uri="{BB962C8B-B14F-4D97-AF65-F5344CB8AC3E}">
        <p14:creationId xmlns:p14="http://schemas.microsoft.com/office/powerpoint/2010/main" val="18760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86973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Frozen Natural</a:t>
            </a: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0362" y="101574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NATURAL IS LOSING IN TERMS OF SHIFTING, MAINLY LOSING TO FROZEN BREADED &amp; FINGERS. </a:t>
            </a:r>
            <a:endParaRPr lang="en-US" alt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0" b="7150"/>
          <a:stretch/>
        </p:blipFill>
        <p:spPr>
          <a:xfrm>
            <a:off x="579120" y="1344290"/>
            <a:ext cx="1120648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56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3146"/>
          <a:stretch/>
        </p:blipFill>
        <p:spPr>
          <a:xfrm>
            <a:off x="579120" y="1344290"/>
            <a:ext cx="11206480" cy="5178430"/>
          </a:xfrm>
          <a:prstGeom prst="rect">
            <a:avLst/>
          </a:prstGeom>
        </p:spPr>
      </p:pic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109031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Fingers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0362" y="139346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FINGERS HAS SEEN GROWTH IN ALL TERMS &amp; SHIFTING GAIN IS MAINLY FROM FROZEN NATURAL &amp; SAUCE.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44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05719" y="1002169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Battered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0369" y="62969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BATTERED HAS SEEN GROWTH IN ALL TERMS &amp; SHIFTING GAIN IS MAINLY FROM FROZEN NATURAL &amp; MEALS.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8" b="8008"/>
          <a:stretch/>
        </p:blipFill>
        <p:spPr>
          <a:xfrm>
            <a:off x="579120" y="1435730"/>
            <a:ext cx="1120648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16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39643" y="100097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Breaded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8073" y="177162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BREADED HAS SEEN GROWTH IN ALL TERMS &amp; SHIFTING GAIN IS MAINLY FROM FROZEN NATURAL &amp; SAUCE.</a:t>
            </a:r>
            <a:endParaRPr lang="en-US" alt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6" b="4576"/>
          <a:stretch/>
        </p:blipFill>
        <p:spPr>
          <a:xfrm>
            <a:off x="579120" y="1390010"/>
            <a:ext cx="1120648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034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99228" y="916455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Cakes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65864" y="100935"/>
            <a:ext cx="10750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/>
              <a:t>INCREASED VOLUME OF PURCHASE BY EXISTING BUYERS HELPED FROZEN </a:t>
            </a:r>
            <a:r>
              <a:rPr lang="en-US" altLang="en-US" dirty="0" smtClean="0"/>
              <a:t>CAKES </a:t>
            </a:r>
            <a:r>
              <a:rPr lang="en-US" altLang="en-US" dirty="0"/>
              <a:t>GROWTH.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6864"/>
          <a:stretch/>
        </p:blipFill>
        <p:spPr>
          <a:xfrm>
            <a:off x="579120" y="1344290"/>
            <a:ext cx="1120648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459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48761" y="986049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Prepared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36334" y="109905"/>
            <a:ext cx="118258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INCREASED VOLUME OF PURCHASE BY EXISTING BUYERS HELPED FROZEN PREPARED GROWTH.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2" b="4004"/>
          <a:stretch/>
        </p:blipFill>
        <p:spPr>
          <a:xfrm>
            <a:off x="579120" y="1435730"/>
            <a:ext cx="1120648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33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31313" y="103410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Sauce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12857" y="73983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SAUCE DECLINE IS DRIVEN BY SHIFTING TY, MAINLY LOSING TO FROZEN BREADED &amp; PREPARED.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7436"/>
          <a:stretch/>
        </p:blipFill>
        <p:spPr>
          <a:xfrm>
            <a:off x="579120" y="1450970"/>
            <a:ext cx="1120648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123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102008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Frozen Dusted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45690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DUSTED HAS SEEN GROWTH IN ALL TERMS, WITH GROWTH DRIVEN BY INCREASED VOLUME OF PURCHASE BY EXISTING BUYERS. 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6" b="6864"/>
          <a:stretch/>
        </p:blipFill>
        <p:spPr>
          <a:xfrm>
            <a:off x="579120" y="1450970"/>
            <a:ext cx="1120648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617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91340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Frozen Meals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45690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MEALS IS LOSING IN TERMS OF SHIFTING, MAINLY LOSING TO FROZEN BATTERED &amp; BREADED. 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6006"/>
          <a:stretch/>
        </p:blipFill>
        <p:spPr>
          <a:xfrm>
            <a:off x="579121" y="1344291"/>
            <a:ext cx="1120648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30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/>
          </p:nvPr>
        </p:nvGraphicFramePr>
        <p:xfrm>
          <a:off x="708025" y="2505075"/>
          <a:ext cx="1144270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Nielsen Report" r:id="rId3" imgW="10692000" imgH="7560000" progId="WSPReport.Document">
                  <p:embed/>
                </p:oleObj>
              </mc:Choice>
              <mc:Fallback>
                <p:oleObj name="Nielsen Report" r:id="rId3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23330" b="5489"/>
                      <a:stretch>
                        <a:fillRect/>
                      </a:stretch>
                    </p:blipFill>
                    <p:spPr bwMode="auto">
                      <a:xfrm>
                        <a:off x="708025" y="2505075"/>
                        <a:ext cx="11442700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153803"/>
            <a:ext cx="12192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1" dirty="0">
                <a:latin typeface="+mj-lt"/>
              </a:rPr>
              <a:t>What are the Segment Trends?</a:t>
            </a:r>
            <a:r>
              <a:rPr lang="en-GB" altLang="en-US" sz="1600" dirty="0">
                <a:latin typeface="+mj-lt"/>
              </a:rPr>
              <a:t/>
            </a:r>
            <a:br>
              <a:rPr lang="en-GB" altLang="en-US" sz="1600" dirty="0">
                <a:latin typeface="+mj-lt"/>
              </a:rPr>
            </a:br>
            <a:r>
              <a:rPr lang="en-GB" altLang="en-US" sz="1600" dirty="0">
                <a:latin typeface="+mj-lt"/>
              </a:rPr>
              <a:t>Total </a:t>
            </a:r>
            <a:r>
              <a:rPr lang="en-GB" altLang="en-US" sz="1600" dirty="0" smtClean="0">
                <a:latin typeface="+mj-lt"/>
              </a:rPr>
              <a:t>Coverage UK Incl. Discounters </a:t>
            </a:r>
            <a:r>
              <a:rPr lang="en-GB" altLang="en-US" sz="1600" dirty="0">
                <a:latin typeface="+mj-lt"/>
              </a:rPr>
              <a:t>– MAT TY – Data to WE </a:t>
            </a:r>
            <a:r>
              <a:rPr lang="en-GB" altLang="en-US" sz="1600" dirty="0" smtClean="0">
                <a:latin typeface="+mj-lt"/>
              </a:rPr>
              <a:t>13.06.20</a:t>
            </a:r>
            <a:endParaRPr lang="en-GB" altLang="en-US" sz="1600" dirty="0">
              <a:latin typeface="+mj-lt"/>
            </a:endParaRPr>
          </a:p>
        </p:txBody>
      </p:sp>
      <p:graphicFrame>
        <p:nvGraphicFramePr>
          <p:cNvPr id="4100" name="Object 2"/>
          <p:cNvGraphicFramePr>
            <a:graphicFrameLocks noChangeAspect="1"/>
          </p:cNvGraphicFramePr>
          <p:nvPr>
            <p:extLst/>
          </p:nvPr>
        </p:nvGraphicFramePr>
        <p:xfrm>
          <a:off x="785813" y="1909763"/>
          <a:ext cx="10922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Nielsen Report" r:id="rId5" imgW="10692000" imgH="7560000" progId="WSPReport.Document">
                  <p:embed/>
                </p:oleObj>
              </mc:Choice>
              <mc:Fallback>
                <p:oleObj name="Nielsen Report" r:id="rId5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8087" b="83830"/>
                      <a:stretch>
                        <a:fillRect/>
                      </a:stretch>
                    </p:blipFill>
                    <p:spPr bwMode="auto">
                      <a:xfrm>
                        <a:off x="785813" y="1909763"/>
                        <a:ext cx="109220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4978400" y="6675438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GB" altLang="en-US" sz="1000" b="1" dirty="0"/>
              <a:t>Source: Nielsen </a:t>
            </a:r>
            <a:r>
              <a:rPr lang="en-GB" altLang="en-US" sz="1000" b="1" dirty="0" smtClean="0"/>
              <a:t>Scantrack w/e 13.06.20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27583" y="141961"/>
            <a:ext cx="10429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None/>
            </a:pPr>
            <a:r>
              <a:rPr lang="en-US" b="1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SECTORS ARE GROWING IN TERMS OF VOLUME IN THE LATEST MAT; AMBIENT HAS SEEN HIGHEST VOLUME GROWTH.</a:t>
            </a:r>
            <a:endParaRPr lang="en-US" altLang="en-US" b="1" dirty="0">
              <a:solidFill>
                <a:srgbClr val="00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584" y="2248471"/>
            <a:ext cx="23408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18535"/>
                </a:solidFill>
              </a:rPr>
              <a:t>+19.7</a:t>
            </a:r>
            <a:endParaRPr lang="en-US" sz="1200" b="1" dirty="0">
              <a:solidFill>
                <a:srgbClr val="2185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 bwMode="gray"/>
        <p:txBody>
          <a:bodyPr anchor="t"/>
          <a:lstStyle/>
          <a:p>
            <a:pPr eaLnBrk="1" hangingPunct="1"/>
            <a:r>
              <a:rPr lang="en-US" altLang="en-US" sz="4400" dirty="0" smtClean="0"/>
              <a:t>DEMOGRAPHICS – FROZEN FUSH BY SEGMENT</a:t>
            </a:r>
          </a:p>
        </p:txBody>
      </p:sp>
    </p:spTree>
    <p:extLst>
      <p:ext uri="{BB962C8B-B14F-4D97-AF65-F5344CB8AC3E}">
        <p14:creationId xmlns:p14="http://schemas.microsoft.com/office/powerpoint/2010/main" val="25738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3"/>
          <a:srcRect b="13658"/>
          <a:stretch/>
        </p:blipFill>
        <p:spPr>
          <a:xfrm>
            <a:off x="731518" y="1064795"/>
            <a:ext cx="10947401" cy="5564605"/>
          </a:xfrm>
          <a:prstGeom prst="rect">
            <a:avLst/>
          </a:prstGeom>
        </p:spPr>
      </p:pic>
      <p:sp>
        <p:nvSpPr>
          <p:cNvPr id="4" name="Text Box 147"/>
          <p:cNvSpPr txBox="1">
            <a:spLocks noChangeArrowheads="1"/>
          </p:cNvSpPr>
          <p:nvPr/>
        </p:nvSpPr>
        <p:spPr bwMode="auto">
          <a:xfrm>
            <a:off x="983184" y="1176650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Frozen Fish</a:t>
            </a: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05377" y="139399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FISH SALES OVERINDEX WITH, AFFLUENT OLDER COUPLES, THOSE AGED 45+ AND THOSE WITH 2 MEMBERS IN FAMILY, LOCATED AT LONDON &amp; CENTRAL.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7"/>
          <p:cNvSpPr txBox="1">
            <a:spLocks noChangeArrowheads="1"/>
          </p:cNvSpPr>
          <p:nvPr/>
        </p:nvSpPr>
        <p:spPr bwMode="auto">
          <a:xfrm>
            <a:off x="983186" y="970798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Frozen Fish</a:t>
            </a: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62534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FISH UNDERINDEX AMONGST YOUNGER GROUPS, WHILST OVERINDEX WITH THOSE LIVING IN EAST OF ENGLAND AND SOUTH &amp; SOUTH EAST.</a:t>
            </a:r>
            <a:endParaRPr lang="en-US" alt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b="13266"/>
          <a:stretch/>
        </p:blipFill>
        <p:spPr>
          <a:xfrm>
            <a:off x="731914" y="1237610"/>
            <a:ext cx="11099406" cy="533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4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126597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Frozen Natural</a:t>
            </a: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0362" y="71094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NATURAL SALES OVERINDEX AMONGST OLDER COUPLES, THOSE AGED 45+, AND THOSE WITH 2 MEMBERS IN FAMILY, LOCATED AT LONDON &amp; CENTRAL.</a:t>
            </a:r>
            <a:endParaRPr lang="en-US" alt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0"/>
          <a:stretch/>
        </p:blipFill>
        <p:spPr>
          <a:xfrm>
            <a:off x="838200" y="1313810"/>
            <a:ext cx="10820400" cy="5208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3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67946" y="115929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Frozen Natural</a:t>
            </a: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31914" y="70862"/>
            <a:ext cx="10750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NATURAL UNDERINDEX AMONGST YOUNGER GROUPS.</a:t>
            </a:r>
            <a:endParaRPr lang="en-US" alt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>
          <a:xfrm>
            <a:off x="731914" y="1237610"/>
            <a:ext cx="11099406" cy="533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0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12929" y="121223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Fingers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0362" y="177774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FINGERS SALES OVERINDEX WITH OLDER COUPLES AGED 45+, THOSE WITH 2 MEMBERS IN FAMILY, AND THOSE LOCATED AT LONDON &amp; CENTRAL.</a:t>
            </a:r>
            <a:endParaRPr lang="en-US" alt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6"/>
          <a:stretch/>
        </p:blipFill>
        <p:spPr>
          <a:xfrm>
            <a:off x="965200" y="1344290"/>
            <a:ext cx="10820400" cy="528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217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12929" y="121223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Fingers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0362" y="177774"/>
            <a:ext cx="10750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FINGERS UNDERINDEX AMONGST YOUNGER GROUPS.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1"/>
          <a:stretch/>
        </p:blipFill>
        <p:spPr>
          <a:xfrm>
            <a:off x="731914" y="1237610"/>
            <a:ext cx="11099406" cy="533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619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39643" y="110765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Breaded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8073" y="177162"/>
            <a:ext cx="10750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BREADED SALES OVERINDEX WITH AFFLUENT, OLDER COUPLES, THOSE AGED 45+, AND THOSE WITH 2 MEMBERS IN FAMILY, LOCATED AT LONDON &amp; CENTRAL.</a:t>
            </a:r>
            <a:endParaRPr lang="en-US" alt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5"/>
          <a:stretch/>
        </p:blipFill>
        <p:spPr>
          <a:xfrm>
            <a:off x="853440" y="1313810"/>
            <a:ext cx="10820400" cy="528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109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39643" y="940012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Breaded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8073" y="177162"/>
            <a:ext cx="10750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BREADED SALES UNDERINDEX AMONGST YOUNGER GROUPS.</a:t>
            </a:r>
            <a:endParaRPr lang="en-US" alt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1"/>
          <a:stretch/>
        </p:blipFill>
        <p:spPr>
          <a:xfrm>
            <a:off x="731914" y="1237610"/>
            <a:ext cx="11099406" cy="533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328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12936" y="1144087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Battered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0369" y="62969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BATTERED MAJORITY OF SALES COMES FROM OLDER COUPLES AGED 45+ WITH 2 TO 4 MEMBERS IN FAMILY, LOCATED IN LONDON &amp; CENTRAL.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5"/>
          <a:stretch/>
        </p:blipFill>
        <p:spPr>
          <a:xfrm>
            <a:off x="838200" y="1390010"/>
            <a:ext cx="1082040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560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/>
          </p:nvPr>
        </p:nvGraphicFramePr>
        <p:xfrm>
          <a:off x="1076325" y="2276475"/>
          <a:ext cx="11133138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Nielsen Report" r:id="rId3" imgW="10692000" imgH="7560000" progId="WSPReport.Document">
                  <p:embed/>
                </p:oleObj>
              </mc:Choice>
              <mc:Fallback>
                <p:oleObj name="Nielsen Report" r:id="rId3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23330" b="5489"/>
                      <a:stretch>
                        <a:fillRect/>
                      </a:stretch>
                    </p:blipFill>
                    <p:spPr bwMode="auto">
                      <a:xfrm>
                        <a:off x="1076325" y="2276475"/>
                        <a:ext cx="11133138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1132411"/>
            <a:ext cx="12192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1" dirty="0">
                <a:latin typeface="+mj-lt"/>
              </a:rPr>
              <a:t>What are the Segment Trends?</a:t>
            </a:r>
            <a:r>
              <a:rPr lang="en-GB" altLang="en-US" sz="1600" dirty="0">
                <a:latin typeface="+mj-lt"/>
              </a:rPr>
              <a:t/>
            </a:r>
            <a:br>
              <a:rPr lang="en-GB" altLang="en-US" sz="1600" dirty="0">
                <a:latin typeface="+mj-lt"/>
              </a:rPr>
            </a:br>
            <a:r>
              <a:rPr lang="en-GB" altLang="en-US" sz="1600" dirty="0">
                <a:latin typeface="+mj-lt"/>
              </a:rPr>
              <a:t>Total Coverage </a:t>
            </a:r>
            <a:r>
              <a:rPr lang="en-GB" altLang="en-US" sz="1600" dirty="0" smtClean="0">
                <a:latin typeface="+mj-lt"/>
              </a:rPr>
              <a:t>UK </a:t>
            </a:r>
            <a:r>
              <a:rPr lang="en-GB" altLang="en-US" sz="1600" dirty="0" smtClean="0"/>
              <a:t>Incl</a:t>
            </a:r>
            <a:r>
              <a:rPr lang="en-GB" altLang="en-US" sz="1600" dirty="0"/>
              <a:t>. </a:t>
            </a:r>
            <a:r>
              <a:rPr lang="en-GB" altLang="en-US" sz="1600" dirty="0" smtClean="0"/>
              <a:t>Discounters </a:t>
            </a:r>
            <a:r>
              <a:rPr lang="en-GB" altLang="en-US" sz="1600" dirty="0" smtClean="0">
                <a:latin typeface="+mj-lt"/>
              </a:rPr>
              <a:t>– </a:t>
            </a:r>
            <a:r>
              <a:rPr lang="en-GB" altLang="en-US" sz="1600" dirty="0">
                <a:latin typeface="+mj-lt"/>
              </a:rPr>
              <a:t>MAT TY – Data to WE </a:t>
            </a:r>
            <a:r>
              <a:rPr lang="en-GB" altLang="en-US" sz="1600" dirty="0" smtClean="0">
                <a:latin typeface="+mj-lt"/>
              </a:rPr>
              <a:t>13.06.20</a:t>
            </a:r>
            <a:endParaRPr lang="en-GB" altLang="en-US" sz="1600" dirty="0">
              <a:latin typeface="+mj-lt"/>
            </a:endParaRPr>
          </a:p>
        </p:txBody>
      </p:sp>
      <p:graphicFrame>
        <p:nvGraphicFramePr>
          <p:cNvPr id="5124" name="Object 2"/>
          <p:cNvGraphicFramePr>
            <a:graphicFrameLocks noChangeAspect="1"/>
          </p:cNvGraphicFramePr>
          <p:nvPr>
            <p:extLst/>
          </p:nvPr>
        </p:nvGraphicFramePr>
        <p:xfrm>
          <a:off x="815975" y="1835150"/>
          <a:ext cx="10922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Nielsen Report" r:id="rId5" imgW="10692000" imgH="7560000" progId="WSPReport.Document">
                  <p:embed/>
                </p:oleObj>
              </mc:Choice>
              <mc:Fallback>
                <p:oleObj name="Nielsen Report" r:id="rId5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9291" b="82652"/>
                      <a:stretch>
                        <a:fillRect/>
                      </a:stretch>
                    </p:blipFill>
                    <p:spPr bwMode="auto">
                      <a:xfrm>
                        <a:off x="815975" y="1835150"/>
                        <a:ext cx="109220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978400" y="6675438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GB" altLang="en-US" sz="1000" b="1" dirty="0"/>
              <a:t>Source: Nielsen </a:t>
            </a:r>
            <a:r>
              <a:rPr lang="en-GB" altLang="en-US" sz="1000" b="1" dirty="0" smtClean="0"/>
              <a:t>Scantrack w/e 13.06.20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1732" y="121196"/>
            <a:ext cx="118119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TOTAL FISH VALUE GROWTH HAS BEEN DRIVEN BY FROZEN AND AMBIENT </a:t>
            </a:r>
            <a:r>
              <a:rPr lang="en-GB" altLang="en-US" dirty="0" smtClean="0"/>
              <a:t>SECTORS </a:t>
            </a:r>
            <a:r>
              <a:rPr lang="en-GB" altLang="en-US" dirty="0" smtClean="0"/>
              <a:t>DURING MAT TY.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581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12936" y="1022166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Battered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0369" y="62969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BATTERED </a:t>
            </a:r>
            <a:r>
              <a:rPr lang="en-US" altLang="en-US" dirty="0"/>
              <a:t>SALES UNDERINDEX AMONGST </a:t>
            </a:r>
            <a:r>
              <a:rPr lang="en-US" altLang="en-US" dirty="0" smtClean="0"/>
              <a:t>YOUNGER GROUP, </a:t>
            </a:r>
            <a:r>
              <a:rPr lang="en-US" altLang="en-US" dirty="0"/>
              <a:t>WHILST OVERINDEX </a:t>
            </a:r>
            <a:r>
              <a:rPr lang="en-US" altLang="en-US" dirty="0" smtClean="0"/>
              <a:t>IN SOUTH WEST.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>
          <a:xfrm>
            <a:off x="731914" y="1237610"/>
            <a:ext cx="11099406" cy="533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852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99228" y="1124397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Cakes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9286" y="100935"/>
            <a:ext cx="118258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CAKES MAJORITY OF SALES COMES FROM AFFLUENT OLDER COUPLES AGED 45+ WITH 2 TO 4 MEMBERS IN FAMILY, LOCATED AT LONDON &amp; CENTRAL.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5"/>
          <a:stretch/>
        </p:blipFill>
        <p:spPr>
          <a:xfrm>
            <a:off x="838200" y="1329050"/>
            <a:ext cx="10820400" cy="528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963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99228" y="1146170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Cakes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9286" y="100935"/>
            <a:ext cx="118258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CAKES </a:t>
            </a:r>
            <a:r>
              <a:rPr lang="en-US" altLang="en-US" dirty="0"/>
              <a:t>SALES UNDERINDEX AMONGST </a:t>
            </a:r>
            <a:r>
              <a:rPr lang="en-US" altLang="en-US" dirty="0" smtClean="0"/>
              <a:t>YOUNGER GROUP, </a:t>
            </a:r>
            <a:r>
              <a:rPr lang="en-US" altLang="en-US" dirty="0"/>
              <a:t>WHILST OVERINDEX IN </a:t>
            </a:r>
            <a:r>
              <a:rPr lang="en-US" altLang="en-US" dirty="0" smtClean="0"/>
              <a:t>SOUTH WEST &amp; NORTH EAST.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88"/>
          <a:stretch/>
        </p:blipFill>
        <p:spPr>
          <a:xfrm>
            <a:off x="731914" y="1237610"/>
            <a:ext cx="11099406" cy="5300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844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48761" y="1229889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Prepared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2" y="231825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PREPARED MAJORITY OF SALES COMES FROM OLDER COUPLES AGED 45+ WITH 2 MEMBERS IN FAMILY, LOCATED AT LONDON &amp; CENTRAL.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5"/>
          <a:stretch/>
        </p:blipFill>
        <p:spPr>
          <a:xfrm>
            <a:off x="838200" y="1344290"/>
            <a:ext cx="1082040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30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48759" y="1115690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Prepared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2" y="231825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PREPARED </a:t>
            </a:r>
            <a:r>
              <a:rPr lang="en-US" altLang="en-US" dirty="0"/>
              <a:t>SALES UNDERINDEX AMONGST </a:t>
            </a:r>
            <a:r>
              <a:rPr lang="en-US" altLang="en-US" dirty="0" smtClean="0"/>
              <a:t>YOUNGER GROUPS, WHILST OVERINDEX IN EAST OF ENGLAND.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6"/>
          <a:stretch/>
        </p:blipFill>
        <p:spPr>
          <a:xfrm>
            <a:off x="731914" y="1237610"/>
            <a:ext cx="11099406" cy="5269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947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31313" y="107982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Sauce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8006" y="126775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SAUCE MAJORITY OF SALES COMES FROM OLDER COUPLES AGED 45+ WITH 2 MEMBERS IN FAMILY, LOCATED AT LONDON &amp; CENTRAL.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5"/>
          <a:stretch/>
        </p:blipFill>
        <p:spPr>
          <a:xfrm>
            <a:off x="838200" y="1344290"/>
            <a:ext cx="1082040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248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1031313" y="103410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1"/>
                </a:solidFill>
              </a:rPr>
              <a:t>Frozen </a:t>
            </a:r>
            <a:r>
              <a:rPr lang="en-GB" sz="2800" b="1" dirty="0" smtClean="0">
                <a:solidFill>
                  <a:schemeClr val="accent1"/>
                </a:solidFill>
              </a:rPr>
              <a:t>Sauce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8006" y="126775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SAUCE </a:t>
            </a:r>
            <a:r>
              <a:rPr lang="en-US" altLang="en-US" dirty="0"/>
              <a:t>SALES UNDERINDEX AMONGST </a:t>
            </a:r>
            <a:r>
              <a:rPr lang="en-US" altLang="en-US" dirty="0" smtClean="0"/>
              <a:t>YOUNGER GROUP, WHILST OVERINDEX WITH THOSE LIVING IN LONDON AND WALES &amp; WEST.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>
          <a:xfrm>
            <a:off x="731914" y="1237610"/>
            <a:ext cx="11099406" cy="533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3760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134012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Frozen Dusted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45690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DUSTED MAJORITY OF SALES COMES FROM AFFLUENT OLDER COUPLES AGED 45+ WITH 2 MEMBERS IN FAMILY, LOCATED AT LONDON &amp; CENTRAL.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5"/>
          <a:stretch/>
        </p:blipFill>
        <p:spPr>
          <a:xfrm>
            <a:off x="838200" y="1344290"/>
            <a:ext cx="10820400" cy="516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414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83186" y="1020083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Frozen Dusted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45690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DUSTED </a:t>
            </a:r>
            <a:r>
              <a:rPr lang="en-US" altLang="en-US" dirty="0"/>
              <a:t>SALES UNDERINDEX AMONGST </a:t>
            </a:r>
            <a:r>
              <a:rPr lang="en-US" altLang="en-US" dirty="0" smtClean="0"/>
              <a:t>YOUNGER GROUP, WHILST OVERINDEX IN LONDON AND SOUTH WEST AND WALES &amp; WEST.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>
          <a:xfrm>
            <a:off x="731914" y="1237610"/>
            <a:ext cx="11099406" cy="533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662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48761" y="1374770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Frozen Meals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45690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MEALS MAJORITY OF SALES COMES FROM OLDER COUPLES AGED 45+ WITH 1-2 MEMBERS IN FAMILY, LOCATED AT LONDON &amp; CENTRAL.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9"/>
          <a:stretch/>
        </p:blipFill>
        <p:spPr>
          <a:xfrm>
            <a:off x="838200" y="1390010"/>
            <a:ext cx="10820400" cy="517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712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/>
          </p:nvPr>
        </p:nvGraphicFramePr>
        <p:xfrm>
          <a:off x="300038" y="2505075"/>
          <a:ext cx="11934825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Nielsen Report" r:id="rId3" imgW="10692000" imgH="7560000" progId="WSPReport.Document">
                  <p:embed/>
                </p:oleObj>
              </mc:Choice>
              <mc:Fallback>
                <p:oleObj name="Nielsen Report" r:id="rId3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20585"/>
                      <a:stretch>
                        <a:fillRect/>
                      </a:stretch>
                    </p:blipFill>
                    <p:spPr bwMode="auto">
                      <a:xfrm>
                        <a:off x="300038" y="2505075"/>
                        <a:ext cx="11934825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6582" y="1372898"/>
            <a:ext cx="12192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1" dirty="0">
                <a:latin typeface="+mj-lt"/>
              </a:rPr>
              <a:t>What are the Segment Trends?</a:t>
            </a:r>
            <a:r>
              <a:rPr lang="en-GB" altLang="en-US" sz="1600" dirty="0">
                <a:latin typeface="+mj-lt"/>
              </a:rPr>
              <a:t/>
            </a:r>
            <a:br>
              <a:rPr lang="en-GB" altLang="en-US" sz="1600" dirty="0">
                <a:latin typeface="+mj-lt"/>
              </a:rPr>
            </a:br>
            <a:r>
              <a:rPr lang="en-GB" altLang="en-US" sz="1600" dirty="0">
                <a:latin typeface="+mj-lt"/>
              </a:rPr>
              <a:t>Total </a:t>
            </a:r>
            <a:r>
              <a:rPr lang="en-GB" altLang="en-US" sz="1600" dirty="0" smtClean="0">
                <a:latin typeface="+mj-lt"/>
              </a:rPr>
              <a:t>Coverage UK </a:t>
            </a:r>
            <a:r>
              <a:rPr lang="en-GB" altLang="en-US" sz="1600" dirty="0" smtClean="0"/>
              <a:t>Incl</a:t>
            </a:r>
            <a:r>
              <a:rPr lang="en-GB" altLang="en-US" sz="1600" dirty="0"/>
              <a:t>. Discounters</a:t>
            </a:r>
            <a:r>
              <a:rPr lang="en-GB" altLang="en-US" sz="1600" dirty="0" smtClean="0">
                <a:latin typeface="+mj-lt"/>
              </a:rPr>
              <a:t> </a:t>
            </a:r>
            <a:r>
              <a:rPr lang="en-GB" altLang="en-US" sz="1600" dirty="0">
                <a:latin typeface="+mj-lt"/>
              </a:rPr>
              <a:t>– MAT TY – Data to WE </a:t>
            </a:r>
            <a:r>
              <a:rPr lang="en-GB" altLang="en-US" sz="1600" dirty="0" smtClean="0">
                <a:latin typeface="+mj-lt"/>
              </a:rPr>
              <a:t>13.06.20</a:t>
            </a:r>
            <a:endParaRPr lang="en-GB" altLang="en-US" sz="1600" dirty="0">
              <a:latin typeface="+mj-lt"/>
            </a:endParaRPr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>
            <p:extLst/>
          </p:nvPr>
        </p:nvGraphicFramePr>
        <p:xfrm>
          <a:off x="1119188" y="2317750"/>
          <a:ext cx="109267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Nielsen Report" r:id="rId5" imgW="10692000" imgH="7560000" progId="WSPReport.Document">
                  <p:embed/>
                </p:oleObj>
              </mc:Choice>
              <mc:Fallback>
                <p:oleObj name="Nielsen Report" r:id="rId5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8279" b="83640"/>
                      <a:stretch>
                        <a:fillRect/>
                      </a:stretch>
                    </p:blipFill>
                    <p:spPr bwMode="auto">
                      <a:xfrm>
                        <a:off x="1119188" y="2317750"/>
                        <a:ext cx="1092676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775200" y="6675438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GB" altLang="en-US" sz="1000" b="1" dirty="0"/>
              <a:t>Source: Nielsen </a:t>
            </a:r>
            <a:r>
              <a:rPr lang="en-GB" altLang="en-US" sz="1000" b="1" dirty="0" smtClean="0"/>
              <a:t>Scantrack w/e 13.06.20</a:t>
            </a:r>
            <a:endParaRPr lang="en-GB" altLang="en-US" sz="1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1512" y="168451"/>
            <a:ext cx="10446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AMBIENT &amp; FROZEN </a:t>
            </a:r>
            <a:r>
              <a:rPr lang="en-GB" altLang="en-US" dirty="0" smtClean="0"/>
              <a:t>SECTORS </a:t>
            </a:r>
            <a:r>
              <a:rPr lang="en-GB" altLang="en-US" dirty="0" smtClean="0"/>
              <a:t>ARE GROWING IN TERMS OF UNIT SALES &amp; PLAYED MAJOR ROLE IN CATEGORY UNIT GROWTH.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4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948761" y="1149340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Frozen Meals</a:t>
            </a: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45690"/>
            <a:ext cx="10750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FROZEN MEALS </a:t>
            </a:r>
            <a:r>
              <a:rPr lang="en-US" altLang="en-US" dirty="0"/>
              <a:t>SALES UNDERINDEX AMONGST </a:t>
            </a:r>
            <a:r>
              <a:rPr lang="en-US" altLang="en-US" dirty="0" smtClean="0"/>
              <a:t>YOUNGER GROUP, WHILST OVERINDEX IN EAST OF ENGLAND AND SOUTH &amp; SOUTH EAST.</a:t>
            </a:r>
            <a:endParaRPr lang="en-US" alt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>
          <a:xfrm>
            <a:off x="731914" y="1237610"/>
            <a:ext cx="11099406" cy="533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509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1320800" y="6096000"/>
            <a:ext cx="10871200" cy="6286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2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/>
          </p:cNvGraphicFramePr>
          <p:nvPr>
            <p:extLst/>
          </p:nvPr>
        </p:nvGraphicFramePr>
        <p:xfrm>
          <a:off x="280988" y="1247775"/>
          <a:ext cx="11809412" cy="55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0884" b="10884"/>
                      <a:stretch>
                        <a:fillRect/>
                      </a:stretch>
                    </p:blipFill>
                    <p:spPr bwMode="auto">
                      <a:xfrm>
                        <a:off x="280988" y="1247775"/>
                        <a:ext cx="11809412" cy="5590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018673"/>
            <a:ext cx="12192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1600" b="1" dirty="0">
                <a:latin typeface="Calibri" panose="020F0502020204030204" pitchFamily="34" charset="0"/>
              </a:rPr>
              <a:t>What are the Category Trends?</a:t>
            </a:r>
            <a:r>
              <a:rPr lang="en-GB" altLang="en-US" sz="1600" dirty="0">
                <a:latin typeface="Calibri" panose="020F0502020204030204" pitchFamily="34" charset="0"/>
              </a:rPr>
              <a:t/>
            </a:r>
            <a:br>
              <a:rPr lang="en-GB" altLang="en-US" sz="1600" dirty="0">
                <a:latin typeface="Calibri" panose="020F0502020204030204" pitchFamily="34" charset="0"/>
              </a:rPr>
            </a:br>
            <a:r>
              <a:rPr lang="en-GB" altLang="en-US" sz="1600" dirty="0">
                <a:latin typeface="+mj-lt"/>
              </a:rPr>
              <a:t>Total Coverage </a:t>
            </a:r>
            <a:r>
              <a:rPr lang="en-GB" altLang="en-US" sz="1600" dirty="0" smtClean="0">
                <a:latin typeface="+mj-lt"/>
              </a:rPr>
              <a:t>UK Incl</a:t>
            </a:r>
            <a:r>
              <a:rPr lang="en-GB" altLang="en-US" sz="1600" dirty="0">
                <a:latin typeface="+mj-lt"/>
              </a:rPr>
              <a:t>. Discounters – </a:t>
            </a:r>
            <a:r>
              <a:rPr lang="en-GB" altLang="en-US" sz="1600" dirty="0" smtClean="0">
                <a:latin typeface="+mj-lt"/>
              </a:rPr>
              <a:t>Total Frozen Fish – </a:t>
            </a:r>
            <a:r>
              <a:rPr lang="en-GB" altLang="en-US" sz="1600" dirty="0">
                <a:latin typeface="+mj-lt"/>
              </a:rPr>
              <a:t>Data to WE 13.06.20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775200" y="6675438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GB" altLang="en-US" sz="1000" b="1" dirty="0"/>
              <a:t>Source: Nielsen </a:t>
            </a:r>
            <a:r>
              <a:rPr lang="en-GB" altLang="en-US" sz="1000" b="1" dirty="0" smtClean="0"/>
              <a:t>Scantrack w/e 13.06.20</a:t>
            </a:r>
            <a:endParaRPr lang="en-GB" altLang="en-US" sz="10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7583" y="112485"/>
            <a:ext cx="10658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/>
              <a:t>FROZEN FISH SEES </a:t>
            </a:r>
            <a:r>
              <a:rPr lang="en-GB" altLang="en-US" dirty="0" smtClean="0"/>
              <a:t>GROWTH </a:t>
            </a:r>
            <a:r>
              <a:rPr lang="en-GB" altLang="en-US" dirty="0"/>
              <a:t>IN TERMS OF UNIT AND VOLUME SALES WITH INCREASE IN PRICE IN THE LATEST MAT.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5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 bwMode="gray"/>
        <p:txBody>
          <a:bodyPr anchor="t"/>
          <a:lstStyle/>
          <a:p>
            <a:pPr eaLnBrk="1" hangingPunct="1"/>
            <a:r>
              <a:rPr lang="en-US" altLang="en-US" sz="4400" dirty="0" smtClean="0"/>
              <a:t>KPI TREES – frozen FISH BY SEGMENTS</a:t>
            </a:r>
          </a:p>
        </p:txBody>
      </p:sp>
    </p:spTree>
    <p:extLst>
      <p:ext uri="{BB962C8B-B14F-4D97-AF65-F5344CB8AC3E}">
        <p14:creationId xmlns:p14="http://schemas.microsoft.com/office/powerpoint/2010/main" val="21890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83006" y="1111181"/>
            <a:ext cx="1007935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16363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 of Value Change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6827520" y="404813"/>
            <a:ext cx="45720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pitchFamily="34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440" dirty="0">
              <a:solidFill>
                <a:srgbClr val="010407"/>
              </a:solidFill>
            </a:endParaRP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7010400" y="6618288"/>
            <a:ext cx="48463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pitchFamily="34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pitchFamily="34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pitchFamily="34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Source: Homescan, Total GB, 52 w/e  </a:t>
            </a:r>
            <a:r>
              <a:rPr lang="en-US" altLang="en-US" sz="1200" b="1" dirty="0" smtClean="0">
                <a:solidFill>
                  <a:schemeClr val="tx1"/>
                </a:solidFill>
              </a:rPr>
              <a:t>13.06.20 </a:t>
            </a:r>
            <a:r>
              <a:rPr lang="en-US" altLang="en-US" sz="1200" b="1" dirty="0">
                <a:solidFill>
                  <a:schemeClr val="tx1"/>
                </a:solidFill>
              </a:rPr>
              <a:t>vs YA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86537" y="-23968"/>
            <a:ext cx="11377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FROZEN BREADED HAS SEEN HIGHEST GROWTH AMONG FROZEN FISH SEGMENTS DURING MAT TY. MORE SHOPPERS ARE BUYING FROZEN BREADED MORE OFTEN AND THE INCREASE IN  PRICE HELPED ITS GROWTH.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489"/>
          <a:stretch/>
        </p:blipFill>
        <p:spPr>
          <a:xfrm>
            <a:off x="487681" y="1476940"/>
            <a:ext cx="11475720" cy="51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4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7"/>
          <p:cNvSpPr txBox="1">
            <a:spLocks noChangeArrowheads="1"/>
          </p:cNvSpPr>
          <p:nvPr/>
        </p:nvSpPr>
        <p:spPr bwMode="auto">
          <a:xfrm>
            <a:off x="983186" y="818398"/>
            <a:ext cx="102256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Frozen Fish</a:t>
            </a: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705349" y="6629400"/>
            <a:ext cx="708025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Clr>
                <a:srgbClr val="0082D1"/>
              </a:buClr>
              <a:buFont typeface="Times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000" b="1" dirty="0" smtClean="0"/>
              <a:t>Source: Homescan, Total GB, 52 w/e  13.06.20 vs YA</a:t>
            </a:r>
            <a:endParaRPr lang="en-GB" altLang="en-US" sz="10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6194" y="177774"/>
            <a:ext cx="10750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buClrTx/>
              <a:buFont typeface="Times"/>
              <a:buNone/>
              <a:defRPr sz="2400" b="1">
                <a:solidFill>
                  <a:srgbClr val="0099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buClr>
                <a:srgbClr val="0082D1"/>
              </a:buClr>
              <a:buFont typeface="Times"/>
              <a:buChar char="–"/>
              <a:defRPr sz="20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rgbClr val="0082D1"/>
              </a:buClr>
              <a:buFont typeface="Times"/>
              <a:buChar char="–"/>
              <a:defRPr sz="19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rgbClr val="0082D1"/>
              </a:buClr>
              <a:buFont typeface="Times"/>
              <a:buChar char="–"/>
              <a:defRPr sz="17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2D1"/>
              </a:buClr>
              <a:buFont typeface="Times"/>
              <a:buChar char="•"/>
              <a:defRPr sz="16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/>
              <a:t>FROZEN FISH HAS SEEN GROWTH IN THE LATEST MAT DRIVEN BY PRICE INFLATION.</a:t>
            </a:r>
            <a:endParaRPr lang="en-US" alt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/>
          <a:srcRect b="15625"/>
          <a:stretch/>
        </p:blipFill>
        <p:spPr>
          <a:xfrm>
            <a:off x="686194" y="1344289"/>
            <a:ext cx="11137289" cy="5102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6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76CCBB1C-0000-0000-0000-0000000000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8,0,0"/>
  <p:tag name="LOCAL_PAGE_PANEL_TAG" val="Title"/>
  <p:tag name="WSP_FILE_DATA_TYPE" val="2"/>
  <p:tag name="IS APPENDED" val="0"/>
  <p:tag name="CONVERSION" val="NO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8,0,0"/>
  <p:tag name="LOCAL_PAGE_PANEL_TAG" val="Title"/>
  <p:tag name="WSP_FILE_DATA_TYPE" val="2"/>
  <p:tag name="IS APPENDED" val="0"/>
  <p:tag name="CONVERSION" val="NO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1,0,0"/>
  <p:tag name="LOCAL_PAGE_PANEL_TAG" val="Title"/>
  <p:tag name="WSP_FILE_DATA_TYPE" val="2"/>
  <p:tag name="IS APPENDED" val="0"/>
  <p:tag name="CONVERSION" val="NO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,0,0"/>
  <p:tag name="LOCAL_PAGE_PANEL_TAG" val="Title"/>
  <p:tag name="WSP_FILE_DATA_TYPE" val="2"/>
  <p:tag name="IS APPENDED" val="0"/>
  <p:tag name="CONVERSION" val="NO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,0,0"/>
  <p:tag name="LOCAL_PAGE_PANEL_TAG" val="Title"/>
  <p:tag name="WSP_FILE_DATA_TYPE" val="2"/>
  <p:tag name="IS APPENDED" val="0"/>
  <p:tag name="CONVERSION" val="NO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,0,0"/>
  <p:tag name="LOCAL_PAGE_PANEL_TAG" val="Title"/>
  <p:tag name="WSP_FILE_DATA_TYPE" val="2"/>
  <p:tag name="IS APPENDED" val="0"/>
  <p:tag name="CONVERSION" val="NO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,0,0"/>
  <p:tag name="LOCAL_PAGE_PANEL_TAG" val="Title"/>
  <p:tag name="WSP_FILE_DATA_TYPE" val="2"/>
  <p:tag name="IS APPENDED" val="0"/>
  <p:tag name="CONVERSION" val="NO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6,0,0"/>
  <p:tag name="LOCAL_PAGE_PANEL_TAG" val="Title"/>
  <p:tag name="WSP_FILE_DATA_TYPE" val="2"/>
  <p:tag name="IS APPENDED" val="0"/>
  <p:tag name="CONVERSION" val="NO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7,0,0"/>
  <p:tag name="LOCAL_PAGE_PANEL_TAG" val="Title"/>
  <p:tag name="WSP_FILE_DATA_TYPE" val="2"/>
  <p:tag name="IS APPENDED" val="0"/>
  <p:tag name="CONVERSION" val="N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8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1,0,0"/>
  <p:tag name="LOCAL_PAGE_PANEL_TAG" val="Title"/>
  <p:tag name="WSP_FILE_DATA_TYPE" val="2"/>
  <p:tag name="IS APPENDED" val="0"/>
  <p:tag name="CONVERSION" val="NO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8,0,0"/>
  <p:tag name="LOCAL_PAGE_PANEL_TAG" val="Title"/>
  <p:tag name="WSP_FILE_DATA_TYPE" val="2"/>
  <p:tag name="IS APPENDED" val="0"/>
  <p:tag name="CONVERSION" val="NO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76CCBB1C-0000-0000-0000-0000000000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76CCBB1C-0000-0000-0000-0000000000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1,0,0"/>
  <p:tag name="LOCAL_PAGE_PANEL_TAG" val="Title"/>
  <p:tag name="WSP_FILE_DATA_TYPE" val="2"/>
  <p:tag name="IS APPENDED" val="0"/>
  <p:tag name="CONVERSION" val="NO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1,0,0"/>
  <p:tag name="LOCAL_PAGE_PANEL_TAG" val="Title"/>
  <p:tag name="WSP_FILE_DATA_TYPE" val="2"/>
  <p:tag name="IS APPENDED" val="0"/>
  <p:tag name="CONVERSION" val="NO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,0,0"/>
  <p:tag name="LOCAL_PAGE_PANEL_TAG" val="Title"/>
  <p:tag name="WSP_FILE_DATA_TYPE" val="2"/>
  <p:tag name="IS APPENDED" val="0"/>
  <p:tag name="CONVERSION" val="NO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,0,0"/>
  <p:tag name="LOCAL_PAGE_PANEL_TAG" val="Title"/>
  <p:tag name="WSP_FILE_DATA_TYPE" val="2"/>
  <p:tag name="IS APPENDED" val="0"/>
  <p:tag name="CONVERSION" val="NO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,0,0"/>
  <p:tag name="LOCAL_PAGE_PANEL_TAG" val="Title"/>
  <p:tag name="WSP_FILE_DATA_TYPE" val="2"/>
  <p:tag name="IS APPENDED" val="0"/>
  <p:tag name="CONVERSION" val="NO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,0,0"/>
  <p:tag name="LOCAL_PAGE_PANEL_TAG" val="Title"/>
  <p:tag name="WSP_FILE_DATA_TYPE" val="2"/>
  <p:tag name="IS APPENDED" val="0"/>
  <p:tag name="CONVERSION" val="NON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,0,0"/>
  <p:tag name="LOCAL_PAGE_PANEL_TAG" val="Title"/>
  <p:tag name="WSP_FILE_DATA_TYPE" val="2"/>
  <p:tag name="IS APPENDED" val="0"/>
  <p:tag name="CONVERSION" val="NO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,0,0"/>
  <p:tag name="LOCAL_PAGE_PANEL_TAG" val="Title"/>
  <p:tag name="WSP_FILE_DATA_TYPE" val="2"/>
  <p:tag name="IS APPENDED" val="0"/>
  <p:tag name="CONVERSION" val="NO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,0,0"/>
  <p:tag name="LOCAL_PAGE_PANEL_TAG" val="Title"/>
  <p:tag name="WSP_FILE_DATA_TYPE" val="2"/>
  <p:tag name="IS APPENDED" val="0"/>
  <p:tag name="CONVERSION" val="NO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,0,0"/>
  <p:tag name="LOCAL_PAGE_PANEL_TAG" val="Title"/>
  <p:tag name="WSP_FILE_DATA_TYPE" val="2"/>
  <p:tag name="IS APPENDED" val="0"/>
  <p:tag name="CONVERSION" val="NO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6,0,0"/>
  <p:tag name="LOCAL_PAGE_PANEL_TAG" val="Title"/>
  <p:tag name="WSP_FILE_DATA_TYPE" val="2"/>
  <p:tag name="IS APPENDED" val="0"/>
  <p:tag name="CONVERSION" val="NO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6,0,0"/>
  <p:tag name="LOCAL_PAGE_PANEL_TAG" val="Title"/>
  <p:tag name="WSP_FILE_DATA_TYPE" val="2"/>
  <p:tag name="IS APPENDED" val="0"/>
  <p:tag name="CONVERSION" val="NO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7,0,0"/>
  <p:tag name="LOCAL_PAGE_PANEL_TAG" val="Title"/>
  <p:tag name="WSP_FILE_DATA_TYPE" val="2"/>
  <p:tag name="IS APPENDED" val="0"/>
  <p:tag name="CONVERSION" val="NO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7,0,0"/>
  <p:tag name="LOCAL_PAGE_PANEL_TAG" val="Title"/>
  <p:tag name="WSP_FILE_DATA_TYPE" val="2"/>
  <p:tag name="IS APPENDED" val="0"/>
  <p:tag name="CONVERSION" val="NO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8,0,0"/>
  <p:tag name="LOCAL_PAGE_PANEL_TAG" val="Title"/>
  <p:tag name="WSP_FILE_DATA_TYPE" val="2"/>
  <p:tag name="IS APPENDED" val="0"/>
  <p:tag name="CONVERSION" val="NON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8,0,0"/>
  <p:tag name="LOCAL_PAGE_PANEL_TAG" val="Title"/>
  <p:tag name="WSP_FILE_DATA_TYPE" val="2"/>
  <p:tag name="IS APPENDED" val="0"/>
  <p:tag name="CONVERSION" val="NO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8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,0,0"/>
  <p:tag name="LOCAL_PAGE_PANEL_TAG" val="Title"/>
  <p:tag name="WSP_FILE_DATA_TYPE" val="2"/>
  <p:tag name="IS APPENDED" val="0"/>
  <p:tag name="CONVERSION" val="NON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8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,0,0"/>
  <p:tag name="LOCAL_PAGE_PANEL_TAG" val="Title"/>
  <p:tag name="WSP_FILE_DATA_TYPE" val="2"/>
  <p:tag name="IS APPENDED" val="0"/>
  <p:tag name="CONVERSION" val="NO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,0,0"/>
  <p:tag name="LOCAL_PAGE_PANEL_TAG" val="Title"/>
  <p:tag name="WSP_FILE_DATA_TYPE" val="2"/>
  <p:tag name="IS APPENDED" val="0"/>
  <p:tag name="CONVERSION" val="NO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6,0,0"/>
  <p:tag name="LOCAL_PAGE_PANEL_TAG" val="Title"/>
  <p:tag name="WSP_FILE_DATA_TYPE" val="2"/>
  <p:tag name="IS APPENDED" val="0"/>
  <p:tag name="CONVERSION" val="NO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7,0,0"/>
  <p:tag name="LOCAL_PAGE_PANEL_TAG" val="Title"/>
  <p:tag name="WSP_FILE_DATA_TYPE" val="2"/>
  <p:tag name="IS APPENDED" val="0"/>
  <p:tag name="CONVERSION" val="NO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4006E-0061-0074-6900-6F006E002000}"/>
  <p:tag name="WSP_FILE_NAME" val="C: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Nielsen Standard Texture 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1501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94ea4188-1175-4a3e-86cb-db9bd2315860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8450B-B9CB-4239-848B-E35E99789E5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e8c896f-fd84-491a-bb16-fb60357350f9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019b310f-9766-4173-a406-d30f26a03c5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C8347F-4152-47F0-92B7-2DDECE24A6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726A1-5CAE-4EAA-A596-556E8F00A71C}"/>
</file>

<file path=docProps/app.xml><?xml version="1.0" encoding="utf-8"?>
<Properties xmlns="http://schemas.openxmlformats.org/officeDocument/2006/extended-properties" xmlns:vt="http://schemas.openxmlformats.org/officeDocument/2006/docPropsVTypes">
  <Template>2007-2010 Standard Template (1).potx</Template>
  <TotalTime>22392</TotalTime>
  <Words>1481</Words>
  <Application>Microsoft Office PowerPoint</Application>
  <PresentationFormat>Widescreen</PresentationFormat>
  <Paragraphs>143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ＭＳ Ｐゴシック</vt:lpstr>
      <vt:lpstr>Arial</vt:lpstr>
      <vt:lpstr>Calibri</vt:lpstr>
      <vt:lpstr>Times</vt:lpstr>
      <vt:lpstr>Nielsen Standard Texture 1</vt:lpstr>
      <vt:lpstr>Nielsen Report</vt:lpstr>
      <vt:lpstr>Sea Fish – FROZEN fish by SEGMENTS  Data to WE 13.06.2020</vt:lpstr>
      <vt:lpstr>CATEGORY OVERVIEW</vt:lpstr>
      <vt:lpstr>PowerPoint Presentation</vt:lpstr>
      <vt:lpstr>PowerPoint Presentation</vt:lpstr>
      <vt:lpstr>PowerPoint Presentation</vt:lpstr>
      <vt:lpstr>PowerPoint Presentation</vt:lpstr>
      <vt:lpstr>KPI TREES – frozen FISH BY SEGMENTS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SHIFTING – FROZEN FISH BY SEGMENTS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DEMOGRAPHICS – FROZEN FUSH BY SEGMENT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Nielsen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Q2 Nielsen Frozen by Segments Report.pptx</dc:title>
  <dc:creator>pantmi01</dc:creator>
  <cp:lastModifiedBy>Rowley, Scott</cp:lastModifiedBy>
  <cp:revision>716</cp:revision>
  <dcterms:created xsi:type="dcterms:W3CDTF">2013-01-14T16:10:32Z</dcterms:created>
  <dcterms:modified xsi:type="dcterms:W3CDTF">2020-07-06T07:00:13Z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/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0x010100FBC0F8BFD01A91498CA7837A71EEDFDB02005AE5335FCC83EB48B1308B6A764FBC1C</vt:lpwstr>
  </property>
  <property fmtid="{D5CDD505-2E9C-101B-9397-08002B2CF9AE}" pid="6" name="TemplateUrl">
    <vt:lpwstr/>
  </property>
  <property fmtid="{D5CDD505-2E9C-101B-9397-08002B2CF9AE}" pid="7" name="Market Data Document Path">
    <vt:lpwstr>1501;#2019|94ea4188-1175-4a3e-86cb-db9bd2315860</vt:lpwstr>
  </property>
</Properties>
</file>