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8318" r:id="rId1"/>
    <p:sldMasterId id="2147488330" r:id="rId2"/>
  </p:sldMasterIdLst>
  <p:notesMasterIdLst>
    <p:notesMasterId r:id="rId38"/>
  </p:notesMasterIdLst>
  <p:sldIdLst>
    <p:sldId id="410" r:id="rId3"/>
    <p:sldId id="299" r:id="rId4"/>
    <p:sldId id="260" r:id="rId5"/>
    <p:sldId id="367" r:id="rId6"/>
    <p:sldId id="297" r:id="rId7"/>
    <p:sldId id="368" r:id="rId8"/>
    <p:sldId id="261" r:id="rId9"/>
    <p:sldId id="263" r:id="rId10"/>
    <p:sldId id="264" r:id="rId11"/>
    <p:sldId id="262" r:id="rId12"/>
    <p:sldId id="395" r:id="rId13"/>
    <p:sldId id="396" r:id="rId14"/>
    <p:sldId id="397" r:id="rId15"/>
    <p:sldId id="39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399" r:id="rId25"/>
    <p:sldId id="400" r:id="rId26"/>
    <p:sldId id="401" r:id="rId27"/>
    <p:sldId id="402" r:id="rId28"/>
    <p:sldId id="403" r:id="rId29"/>
    <p:sldId id="404" r:id="rId30"/>
    <p:sldId id="406" r:id="rId31"/>
    <p:sldId id="405" r:id="rId32"/>
    <p:sldId id="407" r:id="rId33"/>
    <p:sldId id="286" r:id="rId34"/>
    <p:sldId id="314" r:id="rId35"/>
    <p:sldId id="409" r:id="rId36"/>
    <p:sldId id="411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E7F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3" d="100"/>
          <a:sy n="113" d="100"/>
        </p:scale>
        <p:origin x="13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ustomXml" Target="../customXml/item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E38251-FB25-49A3-8994-CB90D6527194}" type="datetimeFigureOut">
              <a:rPr lang="en-US"/>
              <a:pPr>
                <a:defRPr/>
              </a:pPr>
              <a:t>5/8/2024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8AF08E-325B-45C0-8B04-092ED5713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482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2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3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664283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45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63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741549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6198734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713398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94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4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0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65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0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413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75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43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9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19" r:id="rId1"/>
    <p:sldLayoutId id="2147488320" r:id="rId2"/>
    <p:sldLayoutId id="2147488321" r:id="rId3"/>
    <p:sldLayoutId id="2147488322" r:id="rId4"/>
    <p:sldLayoutId id="2147488323" r:id="rId5"/>
    <p:sldLayoutId id="2147488324" r:id="rId6"/>
    <p:sldLayoutId id="2147488325" r:id="rId7"/>
    <p:sldLayoutId id="2147488326" r:id="rId8"/>
    <p:sldLayoutId id="2147488327" r:id="rId9"/>
    <p:sldLayoutId id="2147488328" r:id="rId10"/>
    <p:sldLayoutId id="21474883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B378B-5480-4BB1-9ED7-B06787872D22}" type="datetimeFigureOut">
              <a:rPr lang="en-US" smtClean="0"/>
              <a:t>5/8/2024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3EA6F-1AA9-4834-88D1-142A5CDBFC1F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90971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331" r:id="rId1"/>
    <p:sldLayoutId id="2147488332" r:id="rId2"/>
    <p:sldLayoutId id="2147488333" r:id="rId3"/>
    <p:sldLayoutId id="2147488334" r:id="rId4"/>
    <p:sldLayoutId id="2147488335" r:id="rId5"/>
    <p:sldLayoutId id="2147488336" r:id="rId6"/>
    <p:sldLayoutId id="2147488337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emf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emf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1196752"/>
            <a:ext cx="7776864" cy="1152128"/>
          </a:xfrm>
        </p:spPr>
        <p:txBody>
          <a:bodyPr>
            <a:normAutofit/>
          </a:bodyPr>
          <a:lstStyle/>
          <a:p>
            <a:r>
              <a:rPr lang="en-GB" dirty="0"/>
              <a:t>UK Shellfish Report Data to </a:t>
            </a:r>
            <a:r>
              <a:rPr lang="en-GB" dirty="0" smtClean="0"/>
              <a:t>20.04.24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7416824" cy="3816424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2375248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-12700" y="620688"/>
            <a:ext cx="9049196" cy="695187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1327465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844675"/>
            <a:ext cx="7519988" cy="384968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829640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6350" y="476672"/>
            <a:ext cx="8642350" cy="57931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kern="0" dirty="0">
                <a:solidFill>
                  <a:srgbClr val="012E7F"/>
                </a:solidFill>
                <a:cs typeface="Arial" panose="020B0604020202020204" pitchFamily="34" charset="0"/>
              </a:rPr>
              <a:t>Purchase KPI’s – Total Shellfish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777833021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F8C472-ACF7-6ABF-7441-5A444559A50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-252536" y="692696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725340"/>
            <a:ext cx="8642350" cy="71482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Chilled</a:t>
            </a: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071456577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3DE2DA-8690-43B8-E2E1-EE817BB7205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01"/>
          <a:stretch/>
        </p:blipFill>
        <p:spPr>
          <a:xfrm>
            <a:off x="-252536" y="980728"/>
            <a:ext cx="9702800" cy="501317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720575"/>
            <a:ext cx="8642351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Ambient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253408115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5225E50-144C-C996-37B4-66501F7AA6B0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57"/>
          <a:stretch/>
        </p:blipFill>
        <p:spPr>
          <a:xfrm>
            <a:off x="-252536" y="836712"/>
            <a:ext cx="9702800" cy="5283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692696"/>
            <a:ext cx="8642350" cy="63011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Shellfish Frozen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790745524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8F7CE3-B1D9-2A67-06A5-4A84BF3C00C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0"/>
          <a:stretch/>
        </p:blipFill>
        <p:spPr>
          <a:xfrm>
            <a:off x="-252536" y="1007753"/>
            <a:ext cx="9702800" cy="530120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6350" y="476672"/>
            <a:ext cx="8642350" cy="620712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</a:t>
            </a:r>
          </a:p>
        </p:txBody>
      </p:sp>
      <p:graphicFrame>
        <p:nvGraphicFramePr>
          <p:cNvPr id="2765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200326"/>
              </p:ext>
            </p:extLst>
          </p:nvPr>
        </p:nvGraphicFramePr>
        <p:xfrm>
          <a:off x="611560" y="1610841"/>
          <a:ext cx="7886700" cy="4338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9" name="Worksheet" r:id="rId3" imgW="8743885" imgH="4171796" progId="Excel.Sheet.8">
                  <p:embed/>
                </p:oleObj>
              </mc:Choice>
              <mc:Fallback>
                <p:oleObj name="Worksheet" r:id="rId3" imgW="8743885" imgH="417179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610841"/>
                        <a:ext cx="7886700" cy="43384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940187113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908720"/>
            <a:ext cx="91376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Chilled</a:t>
            </a:r>
          </a:p>
        </p:txBody>
      </p:sp>
      <p:graphicFrame>
        <p:nvGraphicFramePr>
          <p:cNvPr id="28675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355556"/>
              </p:ext>
            </p:extLst>
          </p:nvPr>
        </p:nvGraphicFramePr>
        <p:xfrm>
          <a:off x="187325" y="1489075"/>
          <a:ext cx="8767763" cy="454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53" name="Worksheet" r:id="rId3" imgW="8524915" imgH="4181526" progId="Excel.Sheet.8">
                  <p:embed/>
                </p:oleObj>
              </mc:Choice>
              <mc:Fallback>
                <p:oleObj name="Worksheet" r:id="rId3" imgW="8524915" imgH="4181526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" y="1489075"/>
                        <a:ext cx="8767763" cy="454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6515507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6350" y="1008088"/>
            <a:ext cx="8642350" cy="62071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Rolling Purchase KPI’s – Total Shellfish Ambient</a:t>
            </a:r>
          </a:p>
        </p:txBody>
      </p:sp>
      <p:graphicFrame>
        <p:nvGraphicFramePr>
          <p:cNvPr id="29699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859967"/>
              </p:ext>
            </p:extLst>
          </p:nvPr>
        </p:nvGraphicFramePr>
        <p:xfrm>
          <a:off x="179388" y="1484313"/>
          <a:ext cx="8856662" cy="487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7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84313"/>
                        <a:ext cx="8856662" cy="487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86509622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350" y="1000720"/>
            <a:ext cx="9030146" cy="620712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Rolling Purchase KPI’s – Total Shellfish Frozen</a:t>
            </a:r>
          </a:p>
        </p:txBody>
      </p:sp>
      <p:graphicFrame>
        <p:nvGraphicFramePr>
          <p:cNvPr id="30723" name="Objec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057836"/>
              </p:ext>
            </p:extLst>
          </p:nvPr>
        </p:nvGraphicFramePr>
        <p:xfrm>
          <a:off x="12700" y="1988716"/>
          <a:ext cx="8859838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1" name="Worksheet" r:id="rId3" imgW="8524915" imgH="3905237" progId="Excel.Sheet.8">
                  <p:embed/>
                </p:oleObj>
              </mc:Choice>
              <mc:Fallback>
                <p:oleObj name="Worksheet" r:id="rId3" imgW="8524915" imgH="3905237" progId="Excel.Sheet.8">
                  <p:embed/>
                  <p:pic>
                    <p:nvPicPr>
                      <p:cNvPr id="0" name="Object 1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" y="1988716"/>
                        <a:ext cx="8859838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96844520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8970838" cy="550863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487733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650" y="1547813"/>
            <a:ext cx="7391400" cy="4540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121223006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350" y="1080864"/>
            <a:ext cx="8642350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5110596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08200"/>
            <a:ext cx="8447088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45941181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31073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700" y="1463675"/>
            <a:ext cx="8394700" cy="515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-6350" y="861913"/>
            <a:ext cx="9150350" cy="5508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Retailer Share of Trade £ - Total Shellfish Chilled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32828698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-22226" y="908720"/>
            <a:ext cx="9166225" cy="549275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946368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92250"/>
            <a:ext cx="8893175" cy="48164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16554917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350" y="847228"/>
            <a:ext cx="9137650" cy="576263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Retailer Share of Trade £ - Total Shellfish Frozen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71600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3" y="1643063"/>
            <a:ext cx="83978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11112460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9042846" cy="67456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Squid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40682209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6B9084-E774-BED9-B1FC-C48B610FA7E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-252536" y="741946"/>
            <a:ext cx="97028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970838" cy="76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Scallop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7404519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745174-2CB7-B8B1-03B6-E2A9D4C3BD0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-252536" y="548680"/>
            <a:ext cx="9702800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332656"/>
            <a:ext cx="8642350" cy="7889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1592635450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B55CC2-0E5D-ACC6-E2E8-5647F48CE6E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-252536" y="548680"/>
            <a:ext cx="9702800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Mussels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07221361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A2B0447-AF84-DC80-12E2-3C8CAB937B97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620688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7938" y="404664"/>
            <a:ext cx="8642351" cy="74339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Lobster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8880369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A0C85-6019-E6D6-F25F-80420C7C355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51"/>
          <a:stretch/>
        </p:blipFill>
        <p:spPr>
          <a:xfrm>
            <a:off x="-252536" y="620688"/>
            <a:ext cx="9702800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-6350" y="404664"/>
            <a:ext cx="8642350" cy="69428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Crabstick</a:t>
            </a: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3588997313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9874FD-52EC-DFCF-97CE-8007E10C7AEF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750"/>
          <a:stretch/>
        </p:blipFill>
        <p:spPr>
          <a:xfrm>
            <a:off x="-252536" y="692696"/>
            <a:ext cx="9702800" cy="52292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57624448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6350" y="332656"/>
            <a:ext cx="8642350" cy="6222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Total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48045F-D196-3BCF-85EC-6A496F0EDC78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601"/>
          <a:stretch/>
        </p:blipFill>
        <p:spPr>
          <a:xfrm>
            <a:off x="-252536" y="548680"/>
            <a:ext cx="9702800" cy="54452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 txBox="1">
            <a:spLocks/>
          </p:cNvSpPr>
          <p:nvPr/>
        </p:nvSpPr>
        <p:spPr bwMode="auto">
          <a:xfrm>
            <a:off x="468313" y="2316273"/>
            <a:ext cx="8166100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rgbClr val="0062AE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2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Shellfish is defined as cockles, crab, crabstick, mussels, scallops, squid (calamari) and lobster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cold water or warm water prawns please see the Prawn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For data on langoustine and scampi please see the Scampi and Langoustine Report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2YA = moving annual total two years ago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YA = moving annual total last year</a:t>
            </a:r>
          </a:p>
          <a:p>
            <a:pPr eaLnBrk="1" hangingPunct="1">
              <a:defRPr/>
            </a:pPr>
            <a:r>
              <a:rPr lang="en-GB" altLang="en-US" sz="2000" kern="0" dirty="0">
                <a:latin typeface="+mj-lt"/>
              </a:rPr>
              <a:t>MAT TY = moving annual total this year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title"/>
          </p:nvPr>
        </p:nvSpPr>
        <p:spPr>
          <a:xfrm>
            <a:off x="34924" y="1101835"/>
            <a:ext cx="9109075" cy="76040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>
            <a:normAutofit/>
          </a:bodyPr>
          <a:lstStyle/>
          <a:p>
            <a:pPr algn="l" eaLnBrk="1" hangingPunct="1"/>
            <a:r>
              <a:rPr lang="en-GB" altLang="en-US" sz="2800" dirty="0"/>
              <a:t>Notes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2658604779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7938" y="404664"/>
            <a:ext cx="8642351" cy="720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Ambient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DA673F-6C10-765D-7701-4E5F50E750DC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51"/>
          <a:stretch/>
        </p:blipFill>
        <p:spPr>
          <a:xfrm>
            <a:off x="-252536" y="692696"/>
            <a:ext cx="9702800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/>
          <p:nvPr>
            <p:extLst>
              <p:ext uri="{D42A27DB-BD31-4B8C-83A1-F6EECF244321}">
                <p14:modId xmlns:p14="http://schemas.microsoft.com/office/powerpoint/2010/main" val="4048058508"/>
              </p:ext>
            </p:extLst>
          </p:nvPr>
        </p:nvPicPr>
        <p:blipFill>
          <a:blip r:embed="rId2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-6350" y="404664"/>
            <a:ext cx="8642350" cy="8683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eaLnBrk="0" hangingPunct="0">
              <a:defRPr sz="3600" kern="0">
                <a:solidFill>
                  <a:srgbClr val="012E7F"/>
                </a:solidFill>
                <a:latin typeface="Arial" panose="020B0604020202020204" pitchFamily="34" charset="0"/>
                <a:ea typeface="+mj-ea"/>
              </a:defRPr>
            </a:lvl1pPr>
            <a:lvl2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2pPr>
            <a:lvl3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3pPr>
            <a:lvl4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4pPr>
            <a:lvl5pPr eaLnBrk="0" hangingPunct="0">
              <a:defRPr sz="3400">
                <a:solidFill>
                  <a:srgbClr val="0062AE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</a:defRPr>
            </a:lvl9pPr>
          </a:lstStyle>
          <a:p>
            <a:r>
              <a:rPr lang="en-GB" altLang="en-US" sz="2800" dirty="0">
                <a:latin typeface="+mj-lt"/>
              </a:rPr>
              <a:t>Purchase KPI’s – Chilled Crab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80ACF-79BD-97EA-358C-FD7AF1B527C4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50"/>
          <a:stretch/>
        </p:blipFill>
        <p:spPr>
          <a:xfrm>
            <a:off x="-252536" y="764704"/>
            <a:ext cx="9702800" cy="50851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-7938" y="620688"/>
            <a:ext cx="8642351" cy="571500"/>
          </a:xfrm>
        </p:spPr>
        <p:txBody>
          <a:bodyPr>
            <a:norm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8028052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0838" y="1695450"/>
            <a:ext cx="8475662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40106903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6350" y="764704"/>
            <a:ext cx="8642350" cy="495300"/>
          </a:xfrm>
        </p:spPr>
        <p:txBody>
          <a:bodyPr>
            <a:noAutofit/>
          </a:bodyPr>
          <a:lstStyle/>
          <a:p>
            <a:pPr algn="l" eaLnBrk="0" fontAlgn="base" hangingPunct="0">
              <a:spcAft>
                <a:spcPct val="0"/>
              </a:spcAft>
            </a:pPr>
            <a:r>
              <a:rPr lang="en-GB" altLang="en-US" sz="2800" kern="0" dirty="0">
                <a:cs typeface="Arial" panose="020B0604020202020204" pitchFamily="34" charset="0"/>
              </a:rPr>
              <a:t>Market Context – Total 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069426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9725" y="1576388"/>
            <a:ext cx="8455025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28554677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32656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02422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Scantrack</a:t>
            </a:r>
            <a:r>
              <a:rPr lang="en-GB" altLang="en-US" sz="1000" dirty="0">
                <a:solidFill>
                  <a:srgbClr val="0062AE"/>
                </a:solidFill>
              </a:rPr>
              <a:t>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 err="1">
                <a:solidFill>
                  <a:srgbClr val="0062AE"/>
                </a:solidFill>
              </a:rPr>
              <a:t>Homescan</a:t>
            </a:r>
            <a:r>
              <a:rPr lang="en-GB" altLang="en-US" sz="1000" dirty="0">
                <a:solidFill>
                  <a:srgbClr val="0062AE"/>
                </a:solidFill>
              </a:rPr>
              <a:t>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405803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743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6350" y="1079971"/>
            <a:ext cx="9030146" cy="549275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Executive Overview – Total Shellfish continued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309323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0" y="2190750"/>
            <a:ext cx="8447088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65435418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7463" y="1052736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553053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125663"/>
            <a:ext cx="8448675" cy="358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2503893443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7463" y="1053747"/>
            <a:ext cx="9019033" cy="617538"/>
          </a:xfrm>
        </p:spPr>
        <p:txBody>
          <a:bodyPr>
            <a:noAutofit/>
          </a:bodyPr>
          <a:lstStyle/>
          <a:p>
            <a:pPr algn="l"/>
            <a:r>
              <a:rPr lang="en-US" altLang="en-US" sz="2800" dirty="0"/>
              <a:t>Moving Annual Trends</a:t>
            </a:r>
            <a:r>
              <a:rPr lang="en-GB" altLang="en-US" sz="2800" dirty="0"/>
              <a:t> continued</a:t>
            </a:r>
            <a:endParaRPr lang="en-US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375554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2201863"/>
            <a:ext cx="8448675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72040909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-7938" y="502443"/>
            <a:ext cx="9044434" cy="622301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50457103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758112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537671471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-6350" y="534833"/>
            <a:ext cx="9042846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Chilled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5317999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5288" y="1557338"/>
            <a:ext cx="8293100" cy="400208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1622725020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-6350" y="620688"/>
            <a:ext cx="9109075" cy="576263"/>
          </a:xfrm>
        </p:spPr>
        <p:txBody>
          <a:bodyPr>
            <a:noAutofit/>
          </a:bodyPr>
          <a:lstStyle/>
          <a:p>
            <a:pPr algn="l"/>
            <a:r>
              <a:rPr lang="en-GB" altLang="en-US" sz="2800" dirty="0"/>
              <a:t>Long Term Trends – Total Shellfish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3532976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4213" y="1773238"/>
            <a:ext cx="7337425" cy="38163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05401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/>
          <p:nvPr>
            <p:extLst>
              <p:ext uri="{D42A27DB-BD31-4B8C-83A1-F6EECF244321}">
                <p14:modId xmlns:p14="http://schemas.microsoft.com/office/powerpoint/2010/main" val="3602715524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5135563" y="6538913"/>
            <a:ext cx="962025" cy="2476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2024-05-11T23:00:00+00:00</PublicationDate>
    <DocumentAdded xmlns="cebd32e3-9ab6-41ee-b1af-b8405a8d4e68">2024-05-11T23:00:00+00:00</DocumentAdded>
    <TaxCatchAll xmlns="cebd32e3-9ab6-41ee-b1af-b8405a8d4e68">
      <Value>1653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April 2024</TermName>
          <TermId xmlns="http://schemas.microsoft.com/office/infopath/2007/PartnerControls">1224ead7-1328-4439-ad25-8e86d6b223c1</TermId>
        </TermInfo>
      </Terms>
    </j7c1b49d505545c2a69692ae734740bd>
    <DocumentSummary xmlns="cebd32e3-9ab6-41ee-b1af-b8405a8d4e68">2024 Monthly Nielsen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6F64C36E-03D6-41B8-BED3-0CD45FA9175E}"/>
</file>

<file path=customXml/itemProps2.xml><?xml version="1.0" encoding="utf-8"?>
<ds:datastoreItem xmlns:ds="http://schemas.openxmlformats.org/officeDocument/2006/customXml" ds:itemID="{071DB6CE-9905-4845-B865-A5072576A384}"/>
</file>

<file path=customXml/itemProps3.xml><?xml version="1.0" encoding="utf-8"?>
<ds:datastoreItem xmlns:ds="http://schemas.openxmlformats.org/officeDocument/2006/customXml" ds:itemID="{6625AB70-C355-4D6E-B7DE-6249D247206D}"/>
</file>

<file path=docProps/app.xml><?xml version="1.0" encoding="utf-8"?>
<Properties xmlns="http://schemas.openxmlformats.org/officeDocument/2006/extended-properties" xmlns:vt="http://schemas.openxmlformats.org/officeDocument/2006/docPropsVTypes">
  <TotalTime>12976</TotalTime>
  <Words>838</Words>
  <Application>Microsoft Office PowerPoint</Application>
  <PresentationFormat>On-screen Show (4:3)</PresentationFormat>
  <Paragraphs>100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</vt:lpstr>
      <vt:lpstr>Calibri</vt:lpstr>
      <vt:lpstr>Calibri Light</vt:lpstr>
      <vt:lpstr>Geneva</vt:lpstr>
      <vt:lpstr>Poppins</vt:lpstr>
      <vt:lpstr>Poppins Light</vt:lpstr>
      <vt:lpstr>Poppins Medium</vt:lpstr>
      <vt:lpstr>Roboto</vt:lpstr>
      <vt:lpstr>Roboto Light</vt:lpstr>
      <vt:lpstr>Roboto Slab</vt:lpstr>
      <vt:lpstr>Roboto Slab Light</vt:lpstr>
      <vt:lpstr>Custom Design</vt:lpstr>
      <vt:lpstr>Seafish - reduced template for suppliers</vt:lpstr>
      <vt:lpstr>Microsoft Excel 97-2003 Worksheet</vt:lpstr>
      <vt:lpstr>UK Shellfish Report Data to 20.04.24 </vt:lpstr>
      <vt:lpstr>Executive Overview – Total Shellfish</vt:lpstr>
      <vt:lpstr>Notes</vt:lpstr>
      <vt:lpstr>Executive Overview – Total Shellfish continued</vt:lpstr>
      <vt:lpstr>Moving Annual Trends</vt:lpstr>
      <vt:lpstr>Moving Annual Trends continued</vt:lpstr>
      <vt:lpstr>Long Term Trends – Total Shellfish</vt:lpstr>
      <vt:lpstr>Long Term Trends – Total Shellfish Chilled</vt:lpstr>
      <vt:lpstr>Long Term Trends – Total Shellfish Ambient</vt:lpstr>
      <vt:lpstr>Long Term Trends – Total Shellfish Frozen</vt:lpstr>
      <vt:lpstr>PowerPoint Presentation</vt:lpstr>
      <vt:lpstr>PowerPoint Presentation</vt:lpstr>
      <vt:lpstr>PowerPoint Presentation</vt:lpstr>
      <vt:lpstr>PowerPoint Presentation</vt:lpstr>
      <vt:lpstr>Rolling Purchase KPI’s – Total Shellfish</vt:lpstr>
      <vt:lpstr>PowerPoint Presentation</vt:lpstr>
      <vt:lpstr>PowerPoint Presentation</vt:lpstr>
      <vt:lpstr>Rolling Purchase KPI’s – Total Shellfish Frozen</vt:lpstr>
      <vt:lpstr>Retailer Share of Trade £ - Total Shellfish</vt:lpstr>
      <vt:lpstr>PowerPoint Presentation</vt:lpstr>
      <vt:lpstr>Retailer Share of Trade £ - Total Shellfish Ambient</vt:lpstr>
      <vt:lpstr>Retailer Share of Trade £ - Total Shellfish Frozen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Context – Total Fish</vt:lpstr>
      <vt:lpstr>Market Context – Total Fish continued</vt:lpstr>
      <vt:lpstr>Glossary</vt:lpstr>
      <vt:lpstr>PowerPoint Presentation</vt:lpstr>
    </vt:vector>
  </TitlesOfParts>
  <Company>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April NIQ Shellfish Report</dc:title>
  <dc:creator>Shrimali, Ruchita Jayanti</dc:creator>
  <cp:lastModifiedBy>Mehera, Harjyot Kaur P</cp:lastModifiedBy>
  <cp:revision>765</cp:revision>
  <dcterms:created xsi:type="dcterms:W3CDTF">2014-08-19T10:17:11Z</dcterms:created>
  <dcterms:modified xsi:type="dcterms:W3CDTF">2024-05-08T11:39:57Z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0x010100FBC0F8BFD01A91498CA7837A71EEDFDB02005AE5335FCC83EB48B1308B6A764FBC1C</vt:lpwstr>
  </property>
  <property fmtid="{D5CDD505-2E9C-101B-9397-08002B2CF9AE}" pid="3" name="Market Data Document Path">
    <vt:lpwstr>1653;#April 2024|1224ead7-1328-4439-ad25-8e86d6b223c1</vt:lpwstr>
  </property>
</Properties>
</file>