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7822" r:id="rId1"/>
    <p:sldMasterId id="2147487839" r:id="rId2"/>
    <p:sldMasterId id="2147487864" r:id="rId3"/>
  </p:sldMasterIdLst>
  <p:notesMasterIdLst>
    <p:notesMasterId r:id="rId31"/>
  </p:notesMasterIdLst>
  <p:handoutMasterIdLst>
    <p:handoutMasterId r:id="rId32"/>
  </p:handoutMasterIdLst>
  <p:sldIdLst>
    <p:sldId id="393" r:id="rId4"/>
    <p:sldId id="257" r:id="rId5"/>
    <p:sldId id="350" r:id="rId6"/>
    <p:sldId id="315" r:id="rId7"/>
    <p:sldId id="317" r:id="rId8"/>
    <p:sldId id="318" r:id="rId9"/>
    <p:sldId id="382" r:id="rId10"/>
    <p:sldId id="383" r:id="rId11"/>
    <p:sldId id="302" r:id="rId12"/>
    <p:sldId id="384" r:id="rId13"/>
    <p:sldId id="385" r:id="rId14"/>
    <p:sldId id="386" r:id="rId15"/>
    <p:sldId id="387" r:id="rId16"/>
    <p:sldId id="321" r:id="rId17"/>
    <p:sldId id="326" r:id="rId18"/>
    <p:sldId id="325" r:id="rId19"/>
    <p:sldId id="388" r:id="rId20"/>
    <p:sldId id="389" r:id="rId21"/>
    <p:sldId id="390" r:id="rId22"/>
    <p:sldId id="391" r:id="rId23"/>
    <p:sldId id="322" r:id="rId24"/>
    <p:sldId id="327" r:id="rId25"/>
    <p:sldId id="328" r:id="rId26"/>
    <p:sldId id="348" r:id="rId27"/>
    <p:sldId id="314" r:id="rId28"/>
    <p:sldId id="392" r:id="rId29"/>
    <p:sldId id="394" r:id="rId3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  <a:srgbClr val="00FF00"/>
    <a:srgbClr val="1A9D13"/>
    <a:srgbClr val="FF9900"/>
    <a:srgbClr val="FF00FF"/>
    <a:srgbClr val="0000FF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7548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848AB162-CDCA-452E-9304-7C6F4BE7F74D}" type="datetimeFigureOut">
              <a:rPr lang="en-GB"/>
              <a:pPr>
                <a:defRPr/>
              </a:pPr>
              <a:t>26/08/2020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557A57BC-B4F8-45DF-B618-95FBF8922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98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FF6DB0-7B53-4D56-A721-6D92B8B144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42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26 August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4315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46965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53520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37655178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418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854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2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963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12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14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9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26 August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9273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73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31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344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758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71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81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510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905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33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50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5191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370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755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954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408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058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055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7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773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580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8/26/2020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3196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26 August 2020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07254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26 August 2020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76236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9361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012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9919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1457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65281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11233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9740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6018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5125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449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b="0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18 </a:t>
            </a:r>
            <a:r>
              <a:rPr lang="en-GB" sz="950" b="0" dirty="0" err="1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Logie</a:t>
            </a:r>
            <a:r>
              <a:rPr lang="en-GB" sz="950" b="0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Mill, </a:t>
            </a:r>
            <a:r>
              <a:rPr lang="en-GB" sz="950" b="0" dirty="0" err="1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Logie</a:t>
            </a:r>
            <a:r>
              <a:rPr lang="en-GB" sz="950" b="0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b="0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64424421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3217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0782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b="0" dirty="0" smtClean="0">
              <a:solidFill>
                <a:srgbClr val="18A2F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9263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2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042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5057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6502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1874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26 August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272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23" r:id="rId1"/>
    <p:sldLayoutId id="2147487824" r:id="rId2"/>
    <p:sldLayoutId id="2147487825" r:id="rId3"/>
    <p:sldLayoutId id="2147487826" r:id="rId4"/>
    <p:sldLayoutId id="2147487827" r:id="rId5"/>
    <p:sldLayoutId id="2147487828" r:id="rId6"/>
    <p:sldLayoutId id="2147487829" r:id="rId7"/>
    <p:sldLayoutId id="2147487830" r:id="rId8"/>
    <p:sldLayoutId id="2147487831" r:id="rId9"/>
    <p:sldLayoutId id="2147487832" r:id="rId10"/>
    <p:sldLayoutId id="2147487833" r:id="rId11"/>
    <p:sldLayoutId id="2147487834" r:id="rId12"/>
    <p:sldLayoutId id="2147487835" r:id="rId13"/>
    <p:sldLayoutId id="2147487836" r:id="rId14"/>
    <p:sldLayoutId id="2147487837" r:id="rId15"/>
    <p:sldLayoutId id="2147487838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b="0" smtClean="0">
                <a:solidFill>
                  <a:srgbClr val="0069AB">
                    <a:tint val="75000"/>
                  </a:srgbClr>
                </a:solidFill>
                <a:latin typeface="Arial"/>
                <a:ea typeface="ＭＳ Ｐゴシック" pitchFamily="34" charset="-128"/>
                <a:cs typeface="Arial" pitchFamily="34" charset="0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8/26/2020</a:t>
            </a:fld>
            <a:endParaRPr lang="en-US" b="0">
              <a:solidFill>
                <a:srgbClr val="0069AB">
                  <a:tint val="75000"/>
                </a:srgbClr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69AB">
                  <a:tint val="75000"/>
                </a:srgbClr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b="0" smtClean="0">
                <a:solidFill>
                  <a:srgbClr val="0069AB">
                    <a:tint val="75000"/>
                  </a:srgbClr>
                </a:solidFill>
                <a:latin typeface="Arial"/>
                <a:ea typeface="ＭＳ Ｐゴシック" pitchFamily="34" charset="-128"/>
                <a:cs typeface="Arial" pitchFamily="34" charset="0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69AB">
                  <a:tint val="75000"/>
                </a:srgbClr>
              </a:solidFill>
              <a:latin typeface="Arial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6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40" r:id="rId1"/>
    <p:sldLayoutId id="2147487841" r:id="rId2"/>
    <p:sldLayoutId id="2147487842" r:id="rId3"/>
    <p:sldLayoutId id="2147487843" r:id="rId4"/>
    <p:sldLayoutId id="2147487844" r:id="rId5"/>
    <p:sldLayoutId id="2147487845" r:id="rId6"/>
    <p:sldLayoutId id="2147487846" r:id="rId7"/>
    <p:sldLayoutId id="2147487847" r:id="rId8"/>
    <p:sldLayoutId id="2147487848" r:id="rId9"/>
    <p:sldLayoutId id="2147487849" r:id="rId10"/>
    <p:sldLayoutId id="2147487850" r:id="rId11"/>
    <p:sldLayoutId id="2147487851" r:id="rId12"/>
    <p:sldLayoutId id="2147487852" r:id="rId13"/>
    <p:sldLayoutId id="2147487853" r:id="rId14"/>
    <p:sldLayoutId id="2147487854" r:id="rId15"/>
    <p:sldLayoutId id="2147487855" r:id="rId16"/>
    <p:sldLayoutId id="2147487856" r:id="rId17"/>
    <p:sldLayoutId id="2147487857" r:id="rId18"/>
    <p:sldLayoutId id="2147487858" r:id="rId19"/>
    <p:sldLayoutId id="2147487859" r:id="rId20"/>
    <p:sldLayoutId id="2147487860" r:id="rId21"/>
    <p:sldLayoutId id="2147487861" r:id="rId22"/>
    <p:sldLayoutId id="2147487862" r:id="rId23"/>
    <p:sldLayoutId id="2147487863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b="0" smtClean="0">
                <a:solidFill>
                  <a:srgbClr val="0075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26 August 2020</a:t>
            </a:fld>
            <a:endParaRPr lang="en-GB" b="0" dirty="0">
              <a:solidFill>
                <a:srgbClr val="0075B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b="0" dirty="0">
              <a:solidFill>
                <a:srgbClr val="0075B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b="0" smtClean="0">
                <a:solidFill>
                  <a:srgbClr val="0075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‹#›</a:t>
            </a:fld>
            <a:endParaRPr lang="en-GB" b="0" dirty="0">
              <a:solidFill>
                <a:srgbClr val="0075B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b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23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5" r:id="rId1"/>
    <p:sldLayoutId id="2147487866" r:id="rId2"/>
    <p:sldLayoutId id="2147487867" r:id="rId3"/>
    <p:sldLayoutId id="2147487868" r:id="rId4"/>
    <p:sldLayoutId id="2147487869" r:id="rId5"/>
    <p:sldLayoutId id="2147487870" r:id="rId6"/>
    <p:sldLayoutId id="2147487871" r:id="rId7"/>
    <p:sldLayoutId id="2147487872" r:id="rId8"/>
    <p:sldLayoutId id="2147487873" r:id="rId9"/>
    <p:sldLayoutId id="2147487874" r:id="rId10"/>
    <p:sldLayoutId id="2147487875" r:id="rId11"/>
    <p:sldLayoutId id="2147487876" r:id="rId12"/>
    <p:sldLayoutId id="2147487877" r:id="rId13"/>
    <p:sldLayoutId id="2147487878" r:id="rId14"/>
    <p:sldLayoutId id="2147487879" r:id="rId15"/>
    <p:sldLayoutId id="2147487880" r:id="rId16"/>
    <p:sldLayoutId id="2147487881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32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1169">
          <p15:clr>
            <a:srgbClr val="F26B43"/>
          </p15:clr>
        </p15:guide>
        <p15:guide id="6" pos="376">
          <p15:clr>
            <a:srgbClr val="F26B43"/>
          </p15:clr>
        </p15:guide>
        <p15:guide id="7" pos="5384">
          <p15:clr>
            <a:srgbClr val="F26B43"/>
          </p15:clr>
        </p15:guide>
        <p15:guide id="8" orient="horz" pos="37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emf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</a:t>
            </a:r>
            <a:r>
              <a:rPr lang="en-GB" dirty="0" smtClean="0"/>
              <a:t>Prawn Report Data </a:t>
            </a:r>
            <a:r>
              <a:rPr lang="en-GB" dirty="0"/>
              <a:t>to </a:t>
            </a:r>
            <a:r>
              <a:rPr lang="en-GB" dirty="0" smtClean="0"/>
              <a:t>08.08.20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6400" y="3668713"/>
            <a:ext cx="3657600" cy="2928937"/>
          </a:xfrm>
        </p:spPr>
        <p:txBody>
          <a:bodyPr anchor="t">
            <a:normAutofit fontScale="25000" lnSpcReduction="20000"/>
          </a:bodyPr>
          <a:lstStyle/>
          <a:p>
            <a:r>
              <a:rPr lang="en-GB" sz="5600" b="1" dirty="0" smtClean="0">
                <a:solidFill>
                  <a:schemeClr val="bg1"/>
                </a:solidFill>
              </a:rPr>
              <a:t>ScanTrack data includes GB Total Coverage and the discounters, plus Northern Ireland Total Coverage and Musgraves.</a:t>
            </a:r>
          </a:p>
          <a:p>
            <a:endParaRPr lang="en-GB" sz="5600" b="1" dirty="0" smtClean="0">
              <a:solidFill>
                <a:schemeClr val="bg1"/>
              </a:solidFill>
            </a:endParaRPr>
          </a:p>
          <a:p>
            <a:r>
              <a:rPr lang="en-GB" sz="5600" b="1" dirty="0" err="1" smtClean="0">
                <a:solidFill>
                  <a:schemeClr val="bg1"/>
                </a:solidFill>
              </a:rPr>
              <a:t>HomeScan</a:t>
            </a:r>
            <a:r>
              <a:rPr lang="en-GB" sz="5600" b="1" dirty="0" smtClean="0">
                <a:solidFill>
                  <a:schemeClr val="bg1"/>
                </a:solidFill>
              </a:rPr>
              <a:t> data is based upon a GB consumer panel and should only be used for trends, not absolute values.	</a:t>
            </a:r>
          </a:p>
          <a:p>
            <a:endParaRPr lang="en-GB" sz="5600" b="1" dirty="0" smtClean="0">
              <a:solidFill>
                <a:schemeClr val="bg1"/>
              </a:solidFill>
            </a:endParaRPr>
          </a:p>
          <a:p>
            <a:r>
              <a:rPr lang="en-GB" sz="5600" b="1" dirty="0" smtClean="0">
                <a:solidFill>
                  <a:schemeClr val="bg1"/>
                </a:solidFill>
              </a:rPr>
              <a:t>All data released after w/e 26.03.16 is coded according to refined definitions available from </a:t>
            </a:r>
            <a:r>
              <a:rPr lang="en-GB" sz="5600" b="1" dirty="0" err="1" smtClean="0">
                <a:solidFill>
                  <a:schemeClr val="bg1"/>
                </a:solidFill>
              </a:rPr>
              <a:t>Seafish</a:t>
            </a:r>
            <a:r>
              <a:rPr lang="en-GB" sz="5600" b="1" dirty="0" smtClean="0">
                <a:solidFill>
                  <a:schemeClr val="bg1"/>
                </a:solidFill>
              </a:rPr>
              <a:t>.</a:t>
            </a:r>
          </a:p>
          <a:p>
            <a:endParaRPr lang="en-GB" sz="5600" b="1" dirty="0" smtClean="0">
              <a:solidFill>
                <a:schemeClr val="bg1"/>
              </a:solidFill>
            </a:endParaRPr>
          </a:p>
          <a:p>
            <a:r>
              <a:rPr lang="en-GB" sz="5600" b="1" dirty="0" smtClean="0">
                <a:solidFill>
                  <a:schemeClr val="bg1"/>
                </a:solidFill>
              </a:rPr>
              <a:t>Species specific data now includes Meals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7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kern="0" dirty="0">
                <a:solidFill>
                  <a:srgbClr val="012E7F"/>
                </a:solidFill>
                <a:latin typeface="Arial"/>
                <a:cs typeface="Arial"/>
              </a:rPr>
              <a:t>Purchase KPI’s – Cold Water Prawn</a:t>
            </a:r>
            <a:endParaRPr lang="en-GB" sz="2800" dirty="0">
              <a:solidFill>
                <a:srgbClr val="012E7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64187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85568"/>
            <a:ext cx="887730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549275"/>
          </a:xfrm>
        </p:spPr>
        <p:txBody>
          <a:bodyPr/>
          <a:lstStyle/>
          <a:p>
            <a:r>
              <a:rPr lang="en-GB" altLang="en-US" sz="2800" smtClean="0"/>
              <a:t>Rolling Purchase KPI’s – Cold Water Prawn</a:t>
            </a:r>
          </a:p>
        </p:txBody>
      </p:sp>
      <p:graphicFrame>
        <p:nvGraphicFramePr>
          <p:cNvPr id="2150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19155"/>
              </p:ext>
            </p:extLst>
          </p:nvPr>
        </p:nvGraphicFramePr>
        <p:xfrm>
          <a:off x="-26988" y="1090613"/>
          <a:ext cx="9140826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06" name="Worksheet" r:id="rId3" imgW="8467720" imgH="5486400" progId="Excel.Sheet.8">
                  <p:embed/>
                </p:oleObj>
              </mc:Choice>
              <mc:Fallback>
                <p:oleObj name="Worksheet" r:id="rId3" imgW="8467720" imgH="54864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1090613"/>
                        <a:ext cx="9140826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53243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377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kern="0" dirty="0">
                <a:solidFill>
                  <a:srgbClr val="012E7F"/>
                </a:solidFill>
                <a:latin typeface="Arial"/>
                <a:cs typeface="Arial"/>
              </a:rPr>
              <a:t>Purchase KPI’s – Cold Water Prawn Chilled</a:t>
            </a:r>
            <a:endParaRPr lang="en-GB" altLang="en-US" sz="2800" dirty="0">
              <a:solidFill>
                <a:srgbClr val="012E7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371729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85568"/>
            <a:ext cx="887730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33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kern="0" dirty="0">
                <a:solidFill>
                  <a:srgbClr val="012E7F"/>
                </a:solidFill>
                <a:latin typeface="Arial"/>
                <a:cs typeface="Arial"/>
              </a:rPr>
              <a:t>Purchase KPI’s – Cold Water Prawn Frozen</a:t>
            </a:r>
            <a:endParaRPr lang="en-GB" altLang="en-US" sz="2800" dirty="0">
              <a:solidFill>
                <a:srgbClr val="012E7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76805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85568"/>
            <a:ext cx="887730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8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893175" cy="476250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Retailer Share of Trade £ - Cold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862086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0" y="1297353"/>
            <a:ext cx="8961438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8374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Retailer Share of Trade £ - Cold Water Prawn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21536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" y="1117876"/>
            <a:ext cx="8888413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0652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640763" cy="546100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Retailer Share of Trade £ - Cold Water Prawn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166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563" y="1066573"/>
            <a:ext cx="9142412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0681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kern="0" dirty="0">
                <a:solidFill>
                  <a:srgbClr val="012E7F"/>
                </a:solidFill>
                <a:latin typeface="Arial"/>
                <a:cs typeface="Arial"/>
              </a:rPr>
              <a:t>Purchase KPI’s – Warm Water Prawn</a:t>
            </a:r>
            <a:endParaRPr lang="en-GB" altLang="en-US" sz="2800" dirty="0">
              <a:solidFill>
                <a:srgbClr val="012E7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62274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85568"/>
            <a:ext cx="887730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7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476250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Rolling Purchase KPI’s – Warm Water Prawn</a:t>
            </a:r>
          </a:p>
        </p:txBody>
      </p:sp>
      <p:graphicFrame>
        <p:nvGraphicFramePr>
          <p:cNvPr id="2867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87991"/>
              </p:ext>
            </p:extLst>
          </p:nvPr>
        </p:nvGraphicFramePr>
        <p:xfrm>
          <a:off x="26988" y="1236800"/>
          <a:ext cx="9009062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04" name="Worksheet" r:id="rId3" imgW="8496281" imgH="4276848" progId="Excel.Sheet.8">
                  <p:embed/>
                </p:oleObj>
              </mc:Choice>
              <mc:Fallback>
                <p:oleObj name="Worksheet" r:id="rId3" imgW="8496281" imgH="427684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236800"/>
                        <a:ext cx="9009062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054955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77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kern="0" dirty="0">
                <a:solidFill>
                  <a:srgbClr val="012E7F"/>
                </a:solidFill>
                <a:latin typeface="Arial"/>
                <a:cs typeface="Arial"/>
              </a:rPr>
              <a:t>Purchase KPI’s – Warm Water Prawn Chilled</a:t>
            </a:r>
            <a:endParaRPr lang="en-GB" altLang="en-US" sz="2800" dirty="0">
              <a:solidFill>
                <a:srgbClr val="012E7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5558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85568"/>
            <a:ext cx="887730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3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575" y="475070"/>
            <a:ext cx="8642350" cy="635000"/>
          </a:xfrm>
        </p:spPr>
        <p:txBody>
          <a:bodyPr/>
          <a:lstStyle/>
          <a:p>
            <a:r>
              <a:rPr lang="en-GB" altLang="en-US" sz="2800" dirty="0" smtClean="0"/>
              <a:t>Executive Overview – Total Prawn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0167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5643339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496" y="998113"/>
            <a:ext cx="9108504" cy="516719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01020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kern="0" dirty="0">
                <a:solidFill>
                  <a:srgbClr val="012E7F"/>
                </a:solidFill>
                <a:latin typeface="Arial"/>
                <a:cs typeface="Arial"/>
              </a:rPr>
              <a:t>Purchase KPI’s – Warm Water Prawn Frozen</a:t>
            </a:r>
            <a:endParaRPr lang="en-GB" altLang="en-US" sz="2800" dirty="0">
              <a:solidFill>
                <a:srgbClr val="012E7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71796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13560"/>
            <a:ext cx="887730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956973"/>
            <a:ext cx="8893175" cy="620713"/>
          </a:xfrm>
        </p:spPr>
        <p:txBody>
          <a:bodyPr/>
          <a:lstStyle/>
          <a:p>
            <a:r>
              <a:rPr lang="en-GB" altLang="en-US" sz="2800" smtClean="0"/>
              <a:t>Retailer Share of Trade £ - Warm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04392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" y="1341438"/>
            <a:ext cx="88169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60321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988530"/>
            <a:ext cx="8893175" cy="534987"/>
          </a:xfrm>
        </p:spPr>
        <p:txBody>
          <a:bodyPr>
            <a:normAutofit/>
          </a:bodyPr>
          <a:lstStyle/>
          <a:p>
            <a:r>
              <a:rPr lang="en-GB" altLang="en-US" sz="2800" smtClean="0"/>
              <a:t>Retailer Share of Trade £ - Warm Water Prawn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79787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0" y="1557338"/>
            <a:ext cx="8890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06378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93175" cy="549275"/>
          </a:xfrm>
        </p:spPr>
        <p:txBody>
          <a:bodyPr>
            <a:normAutofit/>
          </a:bodyPr>
          <a:lstStyle/>
          <a:p>
            <a:r>
              <a:rPr lang="en-GB" altLang="en-US" sz="2800" smtClean="0"/>
              <a:t>Retailer Share of Trade £ - Warm Water Prawn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68140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0" y="1604963"/>
            <a:ext cx="8961438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01888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76672"/>
            <a:ext cx="8893175" cy="4048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b="0" kern="0" dirty="0" smtClean="0">
                <a:solidFill>
                  <a:srgbClr val="012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86990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375" y="1069395"/>
            <a:ext cx="8985250" cy="498042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27861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93175" cy="404813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Market Context – Total Fish </a:t>
            </a:r>
            <a:r>
              <a:rPr lang="en-GB" altLang="en-US" sz="2800" i="1" dirty="0" smtClean="0"/>
              <a:t>continued</a:t>
            </a: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80911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883" y="1079017"/>
            <a:ext cx="9072117" cy="495591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58327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b="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435071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92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36513" y="404664"/>
            <a:ext cx="8642351" cy="598488"/>
          </a:xfrm>
        </p:spPr>
        <p:txBody>
          <a:bodyPr/>
          <a:lstStyle/>
          <a:p>
            <a:r>
              <a:rPr lang="en-GB" altLang="en-US" sz="2800" dirty="0" smtClean="0">
                <a:ea typeface="Geneva"/>
                <a:cs typeface="Geneva"/>
              </a:rPr>
              <a:t>Moving Annual Totals – Warm vs Cold Water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155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04317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267" y="1190610"/>
            <a:ext cx="9165377" cy="48460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549275"/>
          </a:xfrm>
        </p:spPr>
        <p:txBody>
          <a:bodyPr/>
          <a:lstStyle/>
          <a:p>
            <a:r>
              <a:rPr lang="en-GB" altLang="en-US" sz="2800" dirty="0" smtClean="0"/>
              <a:t>Long Term Trends – Total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98065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8822"/>
            <a:ext cx="85661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94146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/>
          <a:lstStyle/>
          <a:p>
            <a:r>
              <a:rPr lang="en-GB" altLang="en-US" sz="2800" dirty="0" smtClean="0"/>
              <a:t>Long Term Trends – Cold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64063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78988"/>
            <a:ext cx="882015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78329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93175" cy="620713"/>
          </a:xfrm>
        </p:spPr>
        <p:txBody>
          <a:bodyPr/>
          <a:lstStyle/>
          <a:p>
            <a:r>
              <a:rPr lang="en-GB" altLang="en-US" sz="2800" dirty="0" smtClean="0"/>
              <a:t>Long Term Trends – Warm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14907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016" y="1153781"/>
            <a:ext cx="8820472" cy="504031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25000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5680" y="6600186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53"/>
          <p:cNvSpPr txBox="1">
            <a:spLocks noChangeArrowheads="1"/>
          </p:cNvSpPr>
          <p:nvPr/>
        </p:nvSpPr>
        <p:spPr bwMode="auto">
          <a:xfrm>
            <a:off x="2375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kern="0" dirty="0">
                <a:solidFill>
                  <a:srgbClr val="012E7F"/>
                </a:solidFill>
                <a:latin typeface="Arial"/>
                <a:cs typeface="Arial"/>
              </a:rPr>
              <a:t>Purchase KPI’s – Total Prawn</a:t>
            </a:r>
            <a:endParaRPr lang="en-GB" altLang="en-US" sz="2800" dirty="0">
              <a:solidFill>
                <a:srgbClr val="012E7F"/>
              </a:solidFill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11849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0" y="764704"/>
            <a:ext cx="9120250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34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/>
          <a:lstStyle/>
          <a:p>
            <a:r>
              <a:rPr lang="en-GB" altLang="en-US" sz="2800" dirty="0" smtClean="0"/>
              <a:t>Rolling Purchase KPI’s – Total Prawn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697982"/>
              </p:ext>
            </p:extLst>
          </p:nvPr>
        </p:nvGraphicFramePr>
        <p:xfrm>
          <a:off x="198438" y="1376259"/>
          <a:ext cx="8672512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60" name="Worksheet" r:id="rId3" imgW="8467720" imgH="4457819" progId="Excel.Sheet.8">
                  <p:embed/>
                </p:oleObj>
              </mc:Choice>
              <mc:Fallback>
                <p:oleObj name="Worksheet" r:id="rId3" imgW="8467720" imgH="445781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376259"/>
                        <a:ext cx="8672512" cy="456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04996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70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893175" cy="549275"/>
          </a:xfrm>
        </p:spPr>
        <p:txBody>
          <a:bodyPr/>
          <a:lstStyle/>
          <a:p>
            <a:r>
              <a:rPr lang="en-GB" altLang="en-US" sz="2800" dirty="0" smtClean="0"/>
              <a:t>Retailer Share of Trade £ - Total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67024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150" y="1133475"/>
            <a:ext cx="87264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 smtClean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98349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32" y="660056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1617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08 - August 2020</TermName>
          <TermId xmlns="http://schemas.microsoft.com/office/infopath/2007/PartnerControls">0b4a26b6-6a17-4196-84ac-3db649f1e439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E1A14DA-612A-4068-B3EB-9CF3C45905A2}"/>
</file>

<file path=customXml/itemProps2.xml><?xml version="1.0" encoding="utf-8"?>
<ds:datastoreItem xmlns:ds="http://schemas.openxmlformats.org/officeDocument/2006/customXml" ds:itemID="{39465515-344F-4DC3-ABE6-CF751EFF7ACD}"/>
</file>

<file path=customXml/itemProps3.xml><?xml version="1.0" encoding="utf-8"?>
<ds:datastoreItem xmlns:ds="http://schemas.openxmlformats.org/officeDocument/2006/customXml" ds:itemID="{2361A62A-F9A5-4DFD-B364-25B6D18950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 Unicode MS</vt:lpstr>
      <vt:lpstr>ＭＳ Ｐゴシック</vt:lpstr>
      <vt:lpstr>Arial</vt:lpstr>
      <vt:lpstr>Arial Narrow</vt:lpstr>
      <vt:lpstr>Courier New</vt:lpstr>
      <vt:lpstr>Geneva</vt:lpstr>
      <vt:lpstr>Mangal</vt:lpstr>
      <vt:lpstr>Seafish-PowerPoint-template</vt:lpstr>
      <vt:lpstr>Seafish_PPT May 19</vt:lpstr>
      <vt:lpstr>1_Seafish-PowerPoint-template</vt:lpstr>
      <vt:lpstr>Worksheet</vt:lpstr>
      <vt:lpstr>UK Prawn Report Data to 08.08.20 </vt:lpstr>
      <vt:lpstr>Executive Overview – Total Prawn</vt:lpstr>
      <vt:lpstr>Moving Annual Totals – Warm vs Cold Water</vt:lpstr>
      <vt:lpstr>Long Term Trends – Total Prawn</vt:lpstr>
      <vt:lpstr>Long Term Trends – Cold Water Prawn</vt:lpstr>
      <vt:lpstr>Long Term Trends – Warm Water Prawn</vt:lpstr>
      <vt:lpstr>PowerPoint Presentation</vt:lpstr>
      <vt:lpstr>Rolling Purchase KPI’s – Total Prawn</vt:lpstr>
      <vt:lpstr>Retailer Share of Trade £ - Total Prawn</vt:lpstr>
      <vt:lpstr>PowerPoint Presentation</vt:lpstr>
      <vt:lpstr>Rolling Purchase KPI’s – Cold Water Prawn</vt:lpstr>
      <vt:lpstr>PowerPoint Presentation</vt:lpstr>
      <vt:lpstr>PowerPoint Presentation</vt:lpstr>
      <vt:lpstr>Retailer Share of Trade £ - Cold Water Prawn</vt:lpstr>
      <vt:lpstr>Retailer Share of Trade £ - Cold Water Prawn Chilled</vt:lpstr>
      <vt:lpstr>Retailer Share of Trade £ - Cold Water Prawn Frozen</vt:lpstr>
      <vt:lpstr>PowerPoint Presentation</vt:lpstr>
      <vt:lpstr>Rolling Purchase KPI’s – Warm Water Prawn</vt:lpstr>
      <vt:lpstr>PowerPoint Presentation</vt:lpstr>
      <vt:lpstr>PowerPoint Presentation</vt:lpstr>
      <vt:lpstr>Retailer Share of Trade £ - Warm Water Prawn</vt:lpstr>
      <vt:lpstr>Retailer Share of Trade £ - Warm Water Prawn Chilled</vt:lpstr>
      <vt:lpstr>Retailer Share of Trade £ - Warm Water Prawn Frozen</vt:lpstr>
      <vt:lpstr>PowerPoint Presentation</vt:lpstr>
      <vt:lpstr>Market Context – Total Fish continued</vt:lpstr>
      <vt:lpstr>Glossary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August Nielsen Prawn Report.pptx</dc:title>
  <dc:creator/>
  <cp:lastModifiedBy/>
  <cp:revision>18</cp:revision>
  <dcterms:created xsi:type="dcterms:W3CDTF">2012-10-25T12:49:19Z</dcterms:created>
  <dcterms:modified xsi:type="dcterms:W3CDTF">2020-08-26T13:17:00Z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1617;#08 - August 2020|0b4a26b6-6a17-4196-84ac-3db649f1e439</vt:lpwstr>
  </property>
</Properties>
</file>