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7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7882" r:id="rId1"/>
    <p:sldMasterId id="2147487898" r:id="rId2"/>
  </p:sldMasterIdLst>
  <p:notesMasterIdLst>
    <p:notesMasterId r:id="rId30"/>
  </p:notesMasterIdLst>
  <p:handoutMasterIdLst>
    <p:handoutMasterId r:id="rId31"/>
  </p:handoutMasterIdLst>
  <p:sldIdLst>
    <p:sldId id="395" r:id="rId3"/>
    <p:sldId id="257" r:id="rId4"/>
    <p:sldId id="350" r:id="rId5"/>
    <p:sldId id="315" r:id="rId6"/>
    <p:sldId id="317" r:id="rId7"/>
    <p:sldId id="318" r:id="rId8"/>
    <p:sldId id="382" r:id="rId9"/>
    <p:sldId id="383" r:id="rId10"/>
    <p:sldId id="302" r:id="rId11"/>
    <p:sldId id="384" r:id="rId12"/>
    <p:sldId id="385" r:id="rId13"/>
    <p:sldId id="386" r:id="rId14"/>
    <p:sldId id="387" r:id="rId15"/>
    <p:sldId id="321" r:id="rId16"/>
    <p:sldId id="326" r:id="rId17"/>
    <p:sldId id="325" r:id="rId18"/>
    <p:sldId id="388" r:id="rId19"/>
    <p:sldId id="389" r:id="rId20"/>
    <p:sldId id="390" r:id="rId21"/>
    <p:sldId id="391" r:id="rId22"/>
    <p:sldId id="322" r:id="rId23"/>
    <p:sldId id="327" r:id="rId24"/>
    <p:sldId id="328" r:id="rId25"/>
    <p:sldId id="348" r:id="rId26"/>
    <p:sldId id="314" r:id="rId27"/>
    <p:sldId id="392" r:id="rId28"/>
    <p:sldId id="394" r:id="rId29"/>
  </p:sldIdLst>
  <p:sldSz cx="9144000" cy="6858000" type="screen4x3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E7F"/>
    <a:srgbClr val="002060"/>
    <a:srgbClr val="00FF00"/>
    <a:srgbClr val="1A9D13"/>
    <a:srgbClr val="FF9900"/>
    <a:srgbClr val="FF00FF"/>
    <a:srgbClr val="0000FF"/>
    <a:srgbClr val="0082D1"/>
    <a:srgbClr val="F62E2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7548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848AB162-CDCA-452E-9304-7C6F4BE7F74D}" type="datetimeFigureOut">
              <a:rPr lang="en-GB"/>
              <a:pPr>
                <a:defRPr/>
              </a:pPr>
              <a:t>16/03/2022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557A57BC-B4F8-45DF-B618-95FBF89229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6987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8975"/>
            <a:ext cx="7939088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FF6DB0-7B53-4D56-A721-6D92B8B1449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542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8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7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38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12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14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33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2964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21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40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52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9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53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15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14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430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77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67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40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full bleed)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53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Dark)">
    <p:bg>
      <p:bgPr>
        <a:gradFill flip="none" rotWithShape="1">
          <a:gsLst>
            <a:gs pos="0">
              <a:schemeClr val="tx2"/>
            </a:gs>
            <a:gs pos="99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8"/>
            <a:ext cx="8387999" cy="470399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6058663"/>
            <a:ext cx="8387999" cy="480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471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57535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accent3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white.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33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8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5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8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26322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31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9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3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2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6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3" r:id="rId1"/>
    <p:sldLayoutId id="2147487884" r:id="rId2"/>
    <p:sldLayoutId id="2147487885" r:id="rId3"/>
    <p:sldLayoutId id="2147487886" r:id="rId4"/>
    <p:sldLayoutId id="2147487887" r:id="rId5"/>
    <p:sldLayoutId id="2147487888" r:id="rId6"/>
    <p:sldLayoutId id="2147487889" r:id="rId7"/>
    <p:sldLayoutId id="2147487890" r:id="rId8"/>
    <p:sldLayoutId id="2147487891" r:id="rId9"/>
    <p:sldLayoutId id="2147487892" r:id="rId10"/>
    <p:sldLayoutId id="2147487893" r:id="rId11"/>
    <p:sldLayoutId id="2147487894" r:id="rId12"/>
    <p:sldLayoutId id="2147487895" r:id="rId13"/>
    <p:sldLayoutId id="2147487896" r:id="rId14"/>
    <p:sldLayoutId id="2147487897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BF24C4-D15A-44A4-B355-0C94D571653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395" y="6207628"/>
            <a:ext cx="744853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9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99" r:id="rId1"/>
    <p:sldLayoutId id="2147487900" r:id="rId2"/>
    <p:sldLayoutId id="2147487901" r:id="rId3"/>
    <p:sldLayoutId id="2147487902" r:id="rId4"/>
    <p:sldLayoutId id="2147487903" r:id="rId5"/>
    <p:sldLayoutId id="2147487904" r:id="rId6"/>
    <p:sldLayoutId id="2147487905" r:id="rId7"/>
    <p:sldLayoutId id="2147487906" r:id="rId8"/>
    <p:sldLayoutId id="2147487907" r:id="rId9"/>
    <p:sldLayoutId id="2147487908" r:id="rId10"/>
    <p:sldLayoutId id="2147487909" r:id="rId11"/>
    <p:sldLayoutId id="2147487910" r:id="rId12"/>
    <p:sldLayoutId id="2147487911" r:id="rId13"/>
    <p:sldLayoutId id="2147487912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UK </a:t>
            </a:r>
            <a:r>
              <a:rPr lang="en-GB" dirty="0" smtClean="0"/>
              <a:t>Prawn </a:t>
            </a:r>
            <a:r>
              <a:rPr lang="en-GB" dirty="0"/>
              <a:t>Report Data to </a:t>
            </a:r>
            <a:r>
              <a:rPr lang="en-GB" dirty="0" smtClean="0"/>
              <a:t>26.02.22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44" y="2503563"/>
            <a:ext cx="8387999" cy="2276463"/>
          </a:xfrm>
        </p:spPr>
        <p:txBody>
          <a:bodyPr>
            <a:normAutofit fontScale="62500" lnSpcReduction="20000"/>
          </a:bodyPr>
          <a:lstStyle/>
          <a:p>
            <a:r>
              <a:rPr lang="en-GB" dirty="0" err="1"/>
              <a:t>ScanTrack</a:t>
            </a:r>
            <a:r>
              <a:rPr lang="en-GB" dirty="0"/>
              <a:t> data includes GB Total Coverage and the discounters, plus Northern Ireland Total Coverage and Musgraves.</a:t>
            </a:r>
          </a:p>
          <a:p>
            <a:endParaRPr lang="en-GB" dirty="0" smtClean="0"/>
          </a:p>
          <a:p>
            <a:r>
              <a:rPr lang="en-GB" dirty="0" err="1" smtClean="0"/>
              <a:t>HomeScan</a:t>
            </a:r>
            <a:r>
              <a:rPr lang="en-GB" dirty="0" smtClean="0"/>
              <a:t> </a:t>
            </a:r>
            <a:r>
              <a:rPr lang="en-GB" dirty="0"/>
              <a:t>data is based upon a GB consumer panel and should only be used for trends, not absolute values.	</a:t>
            </a:r>
          </a:p>
          <a:p>
            <a:endParaRPr lang="en-GB" dirty="0" smtClean="0"/>
          </a:p>
          <a:p>
            <a:r>
              <a:rPr lang="en-GB" dirty="0" smtClean="0"/>
              <a:t>All </a:t>
            </a:r>
            <a:r>
              <a:rPr lang="en-GB" dirty="0"/>
              <a:t>data released after w/e 26.03.16 is coded according to refined definitions available from Seafish.</a:t>
            </a:r>
          </a:p>
          <a:p>
            <a:endParaRPr lang="en-GB" dirty="0" smtClean="0"/>
          </a:p>
          <a:p>
            <a:r>
              <a:rPr lang="en-GB" dirty="0" smtClean="0"/>
              <a:t>Species </a:t>
            </a:r>
            <a:r>
              <a:rPr lang="en-GB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130269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rrowheads="1"/>
          </p:cNvSpPr>
          <p:nvPr/>
        </p:nvSpPr>
        <p:spPr bwMode="auto">
          <a:xfrm>
            <a:off x="0" y="476672"/>
            <a:ext cx="91440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defRPr/>
            </a:pPr>
            <a:r>
              <a:rPr lang="en-GB" altLang="en-US" sz="28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Purchase KPI’s – Cold Water Prawn</a:t>
            </a:r>
            <a:endParaRPr lang="en-GB" sz="2800" b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 smtClean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4364046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2032" y="660056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2140"/>
          <a:stretch/>
        </p:blipFill>
        <p:spPr>
          <a:xfrm>
            <a:off x="0" y="774222"/>
            <a:ext cx="9144000" cy="503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9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893175" cy="549275"/>
          </a:xfrm>
        </p:spPr>
        <p:txBody>
          <a:bodyPr/>
          <a:lstStyle/>
          <a:p>
            <a:r>
              <a:rPr lang="en-GB" altLang="en-US" sz="2800" smtClean="0"/>
              <a:t>Rolling Purchase KPI’s – Cold Water Prawn</a:t>
            </a:r>
          </a:p>
        </p:txBody>
      </p:sp>
      <p:graphicFrame>
        <p:nvGraphicFramePr>
          <p:cNvPr id="21509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726692"/>
              </p:ext>
            </p:extLst>
          </p:nvPr>
        </p:nvGraphicFramePr>
        <p:xfrm>
          <a:off x="-26988" y="1090613"/>
          <a:ext cx="9140826" cy="507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72" name="Worksheet" r:id="rId3" imgW="8467774" imgH="5486400" progId="Excel.Sheet.8">
                  <p:embed/>
                </p:oleObj>
              </mc:Choice>
              <mc:Fallback>
                <p:oleObj name="Worksheet" r:id="rId3" imgW="8467774" imgH="548640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988" y="1090613"/>
                        <a:ext cx="9140826" cy="507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 smtClean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70780313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72032" y="660056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37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rrowheads="1"/>
          </p:cNvSpPr>
          <p:nvPr/>
        </p:nvSpPr>
        <p:spPr bwMode="auto">
          <a:xfrm>
            <a:off x="0" y="476672"/>
            <a:ext cx="91440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defRPr/>
            </a:pPr>
            <a:r>
              <a:rPr lang="en-GB" altLang="en-US" sz="28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Purchase KPI’s – Cold Water Prawn Chilled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 smtClean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1553231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2032" y="660056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2140"/>
          <a:stretch/>
        </p:blipFill>
        <p:spPr>
          <a:xfrm>
            <a:off x="0" y="774222"/>
            <a:ext cx="9144000" cy="503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33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rrowheads="1"/>
          </p:cNvSpPr>
          <p:nvPr/>
        </p:nvSpPr>
        <p:spPr bwMode="auto">
          <a:xfrm>
            <a:off x="0" y="476672"/>
            <a:ext cx="91440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defRPr/>
            </a:pPr>
            <a:r>
              <a:rPr lang="en-GB" altLang="en-US" sz="28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Purchase KPI’s – Cold Water Prawn Frozen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 smtClean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5669025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2032" y="660056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2140"/>
          <a:stretch/>
        </p:blipFill>
        <p:spPr>
          <a:xfrm>
            <a:off x="0" y="918238"/>
            <a:ext cx="9144000" cy="503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38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8893175" cy="476250"/>
          </a:xfrm>
        </p:spPr>
        <p:txBody>
          <a:bodyPr>
            <a:noAutofit/>
          </a:bodyPr>
          <a:lstStyle/>
          <a:p>
            <a:r>
              <a:rPr lang="en-GB" altLang="en-US" sz="2800" dirty="0" smtClean="0"/>
              <a:t>Retailer Share of Trade £ - Cold Water Prawn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9951572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96988"/>
            <a:ext cx="8963025" cy="52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 smtClean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6779957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72032" y="660056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8893175" cy="549275"/>
          </a:xfrm>
        </p:spPr>
        <p:txBody>
          <a:bodyPr>
            <a:normAutofit/>
          </a:bodyPr>
          <a:lstStyle/>
          <a:p>
            <a:r>
              <a:rPr lang="en-GB" altLang="en-US" sz="2800" dirty="0" smtClean="0"/>
              <a:t>Retailer Share of Trade £ - Cold Water Prawn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6939136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5" y="1117600"/>
            <a:ext cx="88900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 smtClean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2989054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72032" y="660056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8640763" cy="546100"/>
          </a:xfrm>
        </p:spPr>
        <p:txBody>
          <a:bodyPr>
            <a:normAutofit/>
          </a:bodyPr>
          <a:lstStyle/>
          <a:p>
            <a:r>
              <a:rPr lang="en-GB" altLang="en-US" sz="2800" dirty="0" smtClean="0"/>
              <a:t>Retailer Share of Trade £ - Cold Water Prawn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0718014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563" y="1066800"/>
            <a:ext cx="9142412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 smtClean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1753209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72032" y="660056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rrowheads="1"/>
          </p:cNvSpPr>
          <p:nvPr/>
        </p:nvSpPr>
        <p:spPr bwMode="auto">
          <a:xfrm>
            <a:off x="0" y="476672"/>
            <a:ext cx="91440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28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Purchase KPI’s – Warm Water Prawn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 smtClean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3713785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2032" y="660056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2140"/>
          <a:stretch/>
        </p:blipFill>
        <p:spPr>
          <a:xfrm>
            <a:off x="0" y="774222"/>
            <a:ext cx="9144000" cy="503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17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893175" cy="476250"/>
          </a:xfrm>
        </p:spPr>
        <p:txBody>
          <a:bodyPr>
            <a:noAutofit/>
          </a:bodyPr>
          <a:lstStyle/>
          <a:p>
            <a:r>
              <a:rPr lang="en-GB" altLang="en-US" sz="2800" dirty="0" smtClean="0"/>
              <a:t>Rolling Purchase KPI’s – Warm Water Prawn</a:t>
            </a:r>
          </a:p>
        </p:txBody>
      </p:sp>
      <p:graphicFrame>
        <p:nvGraphicFramePr>
          <p:cNvPr id="2867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232274"/>
              </p:ext>
            </p:extLst>
          </p:nvPr>
        </p:nvGraphicFramePr>
        <p:xfrm>
          <a:off x="26988" y="1236800"/>
          <a:ext cx="9009062" cy="472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70" name="Worksheet" r:id="rId3" imgW="8496407" imgH="4276644" progId="Excel.Sheet.8">
                  <p:embed/>
                </p:oleObj>
              </mc:Choice>
              <mc:Fallback>
                <p:oleObj name="Worksheet" r:id="rId3" imgW="8496407" imgH="4276644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8" y="1236800"/>
                        <a:ext cx="9009062" cy="472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 smtClean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34675829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72032" y="660056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77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rrowheads="1"/>
          </p:cNvSpPr>
          <p:nvPr/>
        </p:nvSpPr>
        <p:spPr bwMode="auto">
          <a:xfrm>
            <a:off x="0" y="476672"/>
            <a:ext cx="91440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28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Purchase KPI’s – Warm Water Prawn Chilled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 smtClean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5588499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2032" y="660056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1026"/>
          <a:stretch/>
        </p:blipFill>
        <p:spPr>
          <a:xfrm>
            <a:off x="0" y="702214"/>
            <a:ext cx="9144000" cy="510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33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8575" y="475070"/>
            <a:ext cx="8642350" cy="635000"/>
          </a:xfrm>
        </p:spPr>
        <p:txBody>
          <a:bodyPr/>
          <a:lstStyle/>
          <a:p>
            <a:r>
              <a:rPr lang="en-GB" altLang="en-US" sz="2800" dirty="0" smtClean="0"/>
              <a:t>Executive Overview – Total Prawn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0069143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5680" y="6600186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923696" y="6573641"/>
            <a:ext cx="29523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ScanTrack MAT 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210818742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5496" y="998113"/>
            <a:ext cx="9108504" cy="51671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rrowheads="1"/>
          </p:cNvSpPr>
          <p:nvPr/>
        </p:nvSpPr>
        <p:spPr bwMode="auto">
          <a:xfrm>
            <a:off x="0" y="401020"/>
            <a:ext cx="91440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28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Purchase KPI’s – Warm Water Prawn Frozen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 smtClean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5662988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2032" y="660056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3255"/>
          <a:stretch/>
        </p:blipFill>
        <p:spPr>
          <a:xfrm>
            <a:off x="0" y="702214"/>
            <a:ext cx="9144000" cy="495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2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956973"/>
            <a:ext cx="8893175" cy="620713"/>
          </a:xfrm>
        </p:spPr>
        <p:txBody>
          <a:bodyPr/>
          <a:lstStyle/>
          <a:p>
            <a:r>
              <a:rPr lang="en-GB" altLang="en-US" sz="2800" smtClean="0"/>
              <a:t>Retailer Share of Trade £ - Warm Water Prawn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2013334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5" y="1341438"/>
            <a:ext cx="8816975" cy="52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 smtClean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8916338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72032" y="660056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988530"/>
            <a:ext cx="8893175" cy="534987"/>
          </a:xfrm>
        </p:spPr>
        <p:txBody>
          <a:bodyPr>
            <a:normAutofit/>
          </a:bodyPr>
          <a:lstStyle/>
          <a:p>
            <a:r>
              <a:rPr lang="en-GB" altLang="en-US" sz="2800" smtClean="0"/>
              <a:t>Retailer Share of Trade £ - Warm Water Prawn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6893367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000" y="1557338"/>
            <a:ext cx="88900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 smtClean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5991783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72032" y="660056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980728"/>
            <a:ext cx="8893175" cy="549275"/>
          </a:xfrm>
        </p:spPr>
        <p:txBody>
          <a:bodyPr>
            <a:normAutofit/>
          </a:bodyPr>
          <a:lstStyle/>
          <a:p>
            <a:r>
              <a:rPr lang="en-GB" altLang="en-US" sz="2800" smtClean="0"/>
              <a:t>Retailer Share of Trade £ - Warm Water Prawn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4867490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413" y="1604963"/>
            <a:ext cx="8963025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 smtClean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0646659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72032" y="660056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476672"/>
            <a:ext cx="8893175" cy="4048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2800" b="0" dirty="0">
                <a:solidFill>
                  <a:schemeClr val="tx2"/>
                </a:solidFill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9622874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375" y="1069395"/>
            <a:ext cx="8985250" cy="498042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1338013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5680" y="6600186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923696" y="6573641"/>
            <a:ext cx="29523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ScanTrack MAT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8893175" cy="404813"/>
          </a:xfrm>
        </p:spPr>
        <p:txBody>
          <a:bodyPr>
            <a:noAutofit/>
          </a:bodyPr>
          <a:lstStyle/>
          <a:p>
            <a:r>
              <a:rPr lang="en-GB" altLang="en-US" sz="2800" dirty="0" smtClean="0"/>
              <a:t>Market Context – Total Fish </a:t>
            </a:r>
            <a:r>
              <a:rPr lang="en-GB" altLang="en-US" sz="2800" i="1" dirty="0" smtClean="0"/>
              <a:t>continued</a:t>
            </a: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8025186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883" y="1079017"/>
            <a:ext cx="9072117" cy="495591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8917090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5680" y="6600186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923696" y="6573641"/>
            <a:ext cx="29523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ScanTrack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76672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046438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b="0" dirty="0" smtClean="0">
                <a:solidFill>
                  <a:srgbClr val="0062AE"/>
                </a:solidFill>
              </a:rPr>
              <a:t>and </a:t>
            </a:r>
            <a:r>
              <a:rPr lang="en-GB" altLang="en-US" sz="1000" b="0" dirty="0">
                <a:solidFill>
                  <a:srgbClr val="0062AE"/>
                </a:solidFill>
              </a:rPr>
              <a:t>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43507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921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36513" y="404664"/>
            <a:ext cx="8642351" cy="598488"/>
          </a:xfrm>
        </p:spPr>
        <p:txBody>
          <a:bodyPr/>
          <a:lstStyle/>
          <a:p>
            <a:r>
              <a:rPr lang="en-GB" altLang="en-US" sz="2800" dirty="0" smtClean="0">
                <a:ea typeface="Geneva"/>
                <a:cs typeface="Geneva"/>
              </a:rPr>
              <a:t>Moving Annual Totals – Warm vs Cold Water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5966310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5680" y="6600186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8443958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913" y="1190625"/>
            <a:ext cx="9193212" cy="48466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923696" y="6573641"/>
            <a:ext cx="29523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ScanTrack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893175" cy="549275"/>
          </a:xfrm>
        </p:spPr>
        <p:txBody>
          <a:bodyPr/>
          <a:lstStyle/>
          <a:p>
            <a:r>
              <a:rPr lang="en-GB" altLang="en-US" sz="2800" dirty="0" smtClean="0"/>
              <a:t>Long Term Trends – Total Prawn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024512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68822"/>
            <a:ext cx="856615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6091307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5680" y="6600186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923696" y="6573641"/>
            <a:ext cx="29523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ScanTrack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8893175" cy="549275"/>
          </a:xfrm>
        </p:spPr>
        <p:txBody>
          <a:bodyPr/>
          <a:lstStyle/>
          <a:p>
            <a:r>
              <a:rPr lang="en-GB" altLang="en-US" sz="2800" dirty="0" smtClean="0"/>
              <a:t>Long Term Trends – Cold Water Prawn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7247296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1278988"/>
            <a:ext cx="882015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1320084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5680" y="6600186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923696" y="6573641"/>
            <a:ext cx="29523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ScanTrack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8893175" cy="620713"/>
          </a:xfrm>
        </p:spPr>
        <p:txBody>
          <a:bodyPr/>
          <a:lstStyle/>
          <a:p>
            <a:r>
              <a:rPr lang="en-GB" altLang="en-US" sz="2800" dirty="0" smtClean="0"/>
              <a:t>Long Term Trends – Warm Water Prawn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7099832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016" y="1153781"/>
            <a:ext cx="8820472" cy="504031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6768260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5680" y="6600186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923696" y="6573641"/>
            <a:ext cx="29523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ScanTrack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53"/>
          <p:cNvSpPr txBox="1">
            <a:spLocks noChangeArrowheads="1"/>
          </p:cNvSpPr>
          <p:nvPr/>
        </p:nvSpPr>
        <p:spPr bwMode="auto">
          <a:xfrm>
            <a:off x="23750" y="476672"/>
            <a:ext cx="91440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defRPr/>
            </a:pPr>
            <a:r>
              <a:rPr lang="en-GB" altLang="en-US" sz="28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Purchase KPI’s – Total Prawn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 smtClean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5338448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2032" y="660056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3255"/>
          <a:stretch/>
        </p:blipFill>
        <p:spPr>
          <a:xfrm>
            <a:off x="0" y="774222"/>
            <a:ext cx="9144000" cy="495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34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8893175" cy="549275"/>
          </a:xfrm>
        </p:spPr>
        <p:txBody>
          <a:bodyPr/>
          <a:lstStyle/>
          <a:p>
            <a:r>
              <a:rPr lang="en-GB" altLang="en-US" sz="2800" dirty="0" smtClean="0"/>
              <a:t>Rolling Purchase KPI’s – Total Prawn</a:t>
            </a:r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629139"/>
              </p:ext>
            </p:extLst>
          </p:nvPr>
        </p:nvGraphicFramePr>
        <p:xfrm>
          <a:off x="198438" y="1376363"/>
          <a:ext cx="8672512" cy="456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26" name="Worksheet" r:id="rId3" imgW="8467774" imgH="4457621" progId="Excel.Sheet.8">
                  <p:embed/>
                </p:oleObj>
              </mc:Choice>
              <mc:Fallback>
                <p:oleObj name="Worksheet" r:id="rId3" imgW="8467774" imgH="4457621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1376363"/>
                        <a:ext cx="8672512" cy="456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 smtClean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12791253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72032" y="660056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97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8893175" cy="549275"/>
          </a:xfrm>
        </p:spPr>
        <p:txBody>
          <a:bodyPr/>
          <a:lstStyle/>
          <a:p>
            <a:r>
              <a:rPr lang="en-GB" altLang="en-US" sz="2800" dirty="0" smtClean="0"/>
              <a:t>Retailer Share of Trade £ - Total Prawn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5563210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8" y="1133475"/>
            <a:ext cx="8723312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 smtClean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2763516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72032" y="660056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afish – Dark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Factsheet/Datasheet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2022-02-26T00:00:00+00:00</PublicationDate>
    <DocumentAdded xmlns="cebd32e3-9ab6-41ee-b1af-b8405a8d4e68" xsi:nil="true"/>
    <TaxCatchAll xmlns="cebd32e3-9ab6-41ee-b1af-b8405a8d4e68">
      <Value>1499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2022</TermName>
          <TermId xmlns="http://schemas.microsoft.com/office/infopath/2007/PartnerControls">61a02389-8c0e-4b26-ab76-c23088ff913d</TermId>
        </TermInfo>
      </Terms>
    </j7c1b49d505545c2a69692ae734740bd>
    <DocumentSummary xmlns="cebd32e3-9ab6-41ee-b1af-b8405a8d4e68">2022 February NielsenIQ Monthly Species Report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E051A691-7A77-4037-B09C-396442779A82}"/>
</file>

<file path=customXml/itemProps2.xml><?xml version="1.0" encoding="utf-8"?>
<ds:datastoreItem xmlns:ds="http://schemas.openxmlformats.org/officeDocument/2006/customXml" ds:itemID="{31011383-D9EC-4842-A851-AFD23726466C}"/>
</file>

<file path=customXml/itemProps3.xml><?xml version="1.0" encoding="utf-8"?>
<ds:datastoreItem xmlns:ds="http://schemas.openxmlformats.org/officeDocument/2006/customXml" ds:itemID="{48D59C2F-7285-4B40-95C1-3F988239AC0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706</Words>
  <Application>Microsoft Office PowerPoint</Application>
  <PresentationFormat>On-screen Show (4:3)</PresentationFormat>
  <Paragraphs>79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 Unicode MS</vt:lpstr>
      <vt:lpstr>Arial</vt:lpstr>
      <vt:lpstr>Geneva</vt:lpstr>
      <vt:lpstr>Lucida Grande</vt:lpstr>
      <vt:lpstr>Mangal</vt:lpstr>
      <vt:lpstr>Seafish - Light</vt:lpstr>
      <vt:lpstr>Seafish – Dark</vt:lpstr>
      <vt:lpstr>Microsoft Excel 97-2003 Worksheet</vt:lpstr>
      <vt:lpstr>UK Prawn Report Data to 26.02.22</vt:lpstr>
      <vt:lpstr>Executive Overview – Total Prawn</vt:lpstr>
      <vt:lpstr>Moving Annual Totals – Warm vs Cold Water</vt:lpstr>
      <vt:lpstr>Long Term Trends – Total Prawn</vt:lpstr>
      <vt:lpstr>Long Term Trends – Cold Water Prawn</vt:lpstr>
      <vt:lpstr>Long Term Trends – Warm Water Prawn</vt:lpstr>
      <vt:lpstr>PowerPoint Presentation</vt:lpstr>
      <vt:lpstr>Rolling Purchase KPI’s – Total Prawn</vt:lpstr>
      <vt:lpstr>Retailer Share of Trade £ - Total Prawn</vt:lpstr>
      <vt:lpstr>PowerPoint Presentation</vt:lpstr>
      <vt:lpstr>Rolling Purchase KPI’s – Cold Water Prawn</vt:lpstr>
      <vt:lpstr>PowerPoint Presentation</vt:lpstr>
      <vt:lpstr>PowerPoint Presentation</vt:lpstr>
      <vt:lpstr>Retailer Share of Trade £ - Cold Water Prawn</vt:lpstr>
      <vt:lpstr>Retailer Share of Trade £ - Cold Water Prawn Chilled</vt:lpstr>
      <vt:lpstr>Retailer Share of Trade £ - Cold Water Prawn Frozen</vt:lpstr>
      <vt:lpstr>PowerPoint Presentation</vt:lpstr>
      <vt:lpstr>Rolling Purchase KPI’s – Warm Water Prawn</vt:lpstr>
      <vt:lpstr>PowerPoint Presentation</vt:lpstr>
      <vt:lpstr>PowerPoint Presentation</vt:lpstr>
      <vt:lpstr>Retailer Share of Trade £ - Warm Water Prawn</vt:lpstr>
      <vt:lpstr>Retailer Share of Trade £ - Warm Water Prawn Chilled</vt:lpstr>
      <vt:lpstr>Retailer Share of Trade £ - Warm Water Prawn Frozen</vt:lpstr>
      <vt:lpstr>PowerPoint Presentation</vt:lpstr>
      <vt:lpstr>Market Context – Total Fish continued</vt:lpstr>
      <vt:lpstr>Glossary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February NielsenIQ Prawn Report</dc:title>
  <dc:creator/>
  <cp:lastModifiedBy/>
  <cp:revision>18</cp:revision>
  <dcterms:created xsi:type="dcterms:W3CDTF">2012-10-25T12:49:19Z</dcterms:created>
  <dcterms:modified xsi:type="dcterms:W3CDTF">2022-03-16T12:45:59Z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1499;#2022|61a02389-8c0e-4b26-ab76-c23088ff913d</vt:lpwstr>
  </property>
</Properties>
</file>