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drawings/drawing2.xml" ContentType="application/vnd.openxmlformats-officedocument.drawingml.chartshapes+xml"/>
  <Override PartName="/ppt/diagrams/data1.xml" ContentType="application/vnd.openxmlformats-officedocument.drawingml.diagramData+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9.xml" ContentType="application/vnd.openxmlformats-officedocument.presentationml.notesSlide+xml"/>
  <Override PartName="/ppt/notesSlides/notesSlide4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9.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57"/>
  </p:notesMasterIdLst>
  <p:sldIdLst>
    <p:sldId id="1788" r:id="rId2"/>
    <p:sldId id="1857" r:id="rId3"/>
    <p:sldId id="406" r:id="rId4"/>
    <p:sldId id="368" r:id="rId5"/>
    <p:sldId id="370" r:id="rId6"/>
    <p:sldId id="1648" r:id="rId7"/>
    <p:sldId id="366" r:id="rId8"/>
    <p:sldId id="394" r:id="rId9"/>
    <p:sldId id="398" r:id="rId10"/>
    <p:sldId id="1799" r:id="rId11"/>
    <p:sldId id="374" r:id="rId12"/>
    <p:sldId id="384" r:id="rId13"/>
    <p:sldId id="1540" r:id="rId14"/>
    <p:sldId id="1825" r:id="rId15"/>
    <p:sldId id="1708" r:id="rId16"/>
    <p:sldId id="1635" r:id="rId17"/>
    <p:sldId id="1853" r:id="rId18"/>
    <p:sldId id="1826" r:id="rId19"/>
    <p:sldId id="407" r:id="rId20"/>
    <p:sldId id="1587" r:id="rId21"/>
    <p:sldId id="1792" r:id="rId22"/>
    <p:sldId id="1637" r:id="rId23"/>
    <p:sldId id="386" r:id="rId24"/>
    <p:sldId id="1851" r:id="rId25"/>
    <p:sldId id="388" r:id="rId26"/>
    <p:sldId id="1790" r:id="rId27"/>
    <p:sldId id="1847" r:id="rId28"/>
    <p:sldId id="1541" r:id="rId29"/>
    <p:sldId id="408" r:id="rId30"/>
    <p:sldId id="1548" r:id="rId31"/>
    <p:sldId id="369" r:id="rId32"/>
    <p:sldId id="1836" r:id="rId33"/>
    <p:sldId id="1640" r:id="rId34"/>
    <p:sldId id="1833" r:id="rId35"/>
    <p:sldId id="1839" r:id="rId36"/>
    <p:sldId id="1824" r:id="rId37"/>
    <p:sldId id="1791" r:id="rId38"/>
    <p:sldId id="1854" r:id="rId39"/>
    <p:sldId id="397" r:id="rId40"/>
    <p:sldId id="1769" r:id="rId41"/>
    <p:sldId id="1766" r:id="rId42"/>
    <p:sldId id="1770" r:id="rId43"/>
    <p:sldId id="1855" r:id="rId44"/>
    <p:sldId id="1771" r:id="rId45"/>
    <p:sldId id="1760" r:id="rId46"/>
    <p:sldId id="1762" r:id="rId47"/>
    <p:sldId id="1763" r:id="rId48"/>
    <p:sldId id="1773" r:id="rId49"/>
    <p:sldId id="1856" r:id="rId50"/>
    <p:sldId id="1827" r:id="rId51"/>
    <p:sldId id="1808" r:id="rId52"/>
    <p:sldId id="1829" r:id="rId53"/>
    <p:sldId id="1537" r:id="rId54"/>
    <p:sldId id="1538" r:id="rId55"/>
    <p:sldId id="364"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1504" autoAdjust="0"/>
  </p:normalViewPr>
  <p:slideViewPr>
    <p:cSldViewPr snapToGrid="0">
      <p:cViewPr varScale="1">
        <p:scale>
          <a:sx n="208" d="100"/>
          <a:sy n="208" d="100"/>
        </p:scale>
        <p:origin x="412" y="1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292"/>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Sheet1!$A$33:$A$47</c:f>
              <c:strCache>
                <c:ptCount val="14"/>
                <c:pt idx="0">
                  <c:v>06-Nov-21</c:v>
                </c:pt>
                <c:pt idx="1">
                  <c:v>04-Dec-21</c:v>
                </c:pt>
                <c:pt idx="2">
                  <c:v>01-Jan-22</c:v>
                </c:pt>
                <c:pt idx="3">
                  <c:v>29-Jan-22</c:v>
                </c:pt>
                <c:pt idx="4">
                  <c:v>26-Feb-22</c:v>
                </c:pt>
                <c:pt idx="5">
                  <c:v>26-Mar-22</c:v>
                </c:pt>
                <c:pt idx="6">
                  <c:v> 23-Apr-22</c:v>
                </c:pt>
                <c:pt idx="7">
                  <c:v> 21-May-22</c:v>
                </c:pt>
                <c:pt idx="8">
                  <c:v> 18-Jun-22</c:v>
                </c:pt>
                <c:pt idx="9">
                  <c:v> 16-Jul-22</c:v>
                </c:pt>
                <c:pt idx="10">
                  <c:v>13-Aug-22</c:v>
                </c:pt>
                <c:pt idx="11">
                  <c:v> 10-Sep-22</c:v>
                </c:pt>
                <c:pt idx="12">
                  <c:v>08-Oct-22</c:v>
                </c:pt>
                <c:pt idx="13">
                  <c:v> 5-Nov-22</c:v>
                </c:pt>
              </c:strCache>
            </c:strRef>
          </c:cat>
          <c:val>
            <c:numRef>
              <c:f>Sheet1!$B$33:$B$47</c:f>
              <c:numCache>
                <c:formatCode>0.0%</c:formatCode>
                <c:ptCount val="14"/>
                <c:pt idx="0">
                  <c:v>1.1444316601430415E-2</c:v>
                </c:pt>
                <c:pt idx="1">
                  <c:v>5.3867740169116773E-2</c:v>
                </c:pt>
                <c:pt idx="2">
                  <c:v>0.11997476179883071</c:v>
                </c:pt>
                <c:pt idx="3">
                  <c:v>-0.21128127420002007</c:v>
                </c:pt>
                <c:pt idx="4">
                  <c:v>4.253821233981081E-2</c:v>
                </c:pt>
                <c:pt idx="5">
                  <c:v>2.9122223201133446E-2</c:v>
                </c:pt>
                <c:pt idx="6">
                  <c:v>1.6943375804456595E-2</c:v>
                </c:pt>
                <c:pt idx="7">
                  <c:v>-6.3253704406103228E-3</c:v>
                </c:pt>
                <c:pt idx="8">
                  <c:v>3.4979392610737792E-2</c:v>
                </c:pt>
                <c:pt idx="9">
                  <c:v>2.2793580766784505E-3</c:v>
                </c:pt>
                <c:pt idx="10">
                  <c:v>5.8342319720905422E-4</c:v>
                </c:pt>
                <c:pt idx="11">
                  <c:v>-3.1695554503564538E-2</c:v>
                </c:pt>
                <c:pt idx="12">
                  <c:v>1.3432223466904869E-3</c:v>
                </c:pt>
                <c:pt idx="13">
                  <c:v>1.8089307333779114E-2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Sheet1!$A$33:$A$47</c:f>
              <c:strCache>
                <c:ptCount val="14"/>
                <c:pt idx="0">
                  <c:v>06-Nov-21</c:v>
                </c:pt>
                <c:pt idx="1">
                  <c:v>04-Dec-21</c:v>
                </c:pt>
                <c:pt idx="2">
                  <c:v>01-Jan-22</c:v>
                </c:pt>
                <c:pt idx="3">
                  <c:v>29-Jan-22</c:v>
                </c:pt>
                <c:pt idx="4">
                  <c:v>26-Feb-22</c:v>
                </c:pt>
                <c:pt idx="5">
                  <c:v>26-Mar-22</c:v>
                </c:pt>
                <c:pt idx="6">
                  <c:v> 23-Apr-22</c:v>
                </c:pt>
                <c:pt idx="7">
                  <c:v> 21-May-22</c:v>
                </c:pt>
                <c:pt idx="8">
                  <c:v> 18-Jun-22</c:v>
                </c:pt>
                <c:pt idx="9">
                  <c:v> 16-Jul-22</c:v>
                </c:pt>
                <c:pt idx="10">
                  <c:v>13-Aug-22</c:v>
                </c:pt>
                <c:pt idx="11">
                  <c:v> 10-Sep-22</c:v>
                </c:pt>
                <c:pt idx="12">
                  <c:v>08-Oct-22</c:v>
                </c:pt>
                <c:pt idx="13">
                  <c:v> 5-Nov-22</c:v>
                </c:pt>
              </c:strCache>
            </c:strRef>
          </c:cat>
          <c:val>
            <c:numRef>
              <c:f>Sheet1!$C$33:$C$47</c:f>
              <c:numCache>
                <c:formatCode>0.0%</c:formatCode>
                <c:ptCount val="14"/>
                <c:pt idx="0">
                  <c:v>1.9494906665601608E-2</c:v>
                </c:pt>
                <c:pt idx="1">
                  <c:v>6.3377420408129659E-2</c:v>
                </c:pt>
                <c:pt idx="2">
                  <c:v>0.14225349525286379</c:v>
                </c:pt>
                <c:pt idx="3">
                  <c:v>-0.22900175320995542</c:v>
                </c:pt>
                <c:pt idx="4">
                  <c:v>3.9972157338121317E-2</c:v>
                </c:pt>
                <c:pt idx="5">
                  <c:v>2.5832533087277287E-2</c:v>
                </c:pt>
                <c:pt idx="6">
                  <c:v>1.8718870366321694E-2</c:v>
                </c:pt>
                <c:pt idx="7">
                  <c:v>-1.1895439939696884E-2</c:v>
                </c:pt>
                <c:pt idx="8">
                  <c:v>3.8374021400492619E-2</c:v>
                </c:pt>
                <c:pt idx="9">
                  <c:v>-3.9916362532693705E-3</c:v>
                </c:pt>
                <c:pt idx="10">
                  <c:v>-2.3154896335070285E-3</c:v>
                </c:pt>
                <c:pt idx="11">
                  <c:v>-2.8479731949410669E-2</c:v>
                </c:pt>
                <c:pt idx="12">
                  <c:v>5.1706850598800536E-3</c:v>
                </c:pt>
                <c:pt idx="13">
                  <c:v>2.3565195769137626E-2</c:v>
                </c:pt>
              </c:numCache>
            </c:numRef>
          </c:val>
          <c:smooth val="1"/>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4w/e growth vs </a:t>
                </a:r>
                <a:r>
                  <a:rPr lang="en-GB" sz="1000" b="1" dirty="0">
                    <a:solidFill>
                      <a:schemeClr val="tx1"/>
                    </a:solidFill>
                  </a:rPr>
                  <a:t>prior</a:t>
                </a:r>
                <a:r>
                  <a:rPr lang="en-GB" sz="1000" dirty="0">
                    <a:solidFill>
                      <a:schemeClr val="tx1"/>
                    </a:solidFill>
                  </a:rPr>
                  <a:t> period</a:t>
                </a:r>
              </a:p>
            </c:rich>
          </c:tx>
          <c:layout>
            <c:manualLayout>
              <c:xMode val="edge"/>
              <c:yMode val="edge"/>
              <c:x val="1.9877510709595828E-2"/>
              <c:y val="0"/>
            </c:manualLayout>
          </c:layout>
          <c:overlay val="0"/>
          <c:spPr>
            <a:noFill/>
            <a:ln>
              <a:noFill/>
            </a:ln>
            <a:effectLst/>
          </c:spPr>
          <c:txPr>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93904644900749E-3"/>
          <c:y val="4.3477396123415973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B65-4B0C-BC93-826B78D9983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6B65-4B0C-BC93-826B78D99838}"/>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E-5199-412D-8C69-F8E3C0FDF239}"/>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0-6A5B-4B01-AD77-9BB57C16BE01}"/>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F-5199-412D-8C69-F8E3C0FDF239}"/>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17-7525-486C-BAE8-C061A55543EE}"/>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1.8089307333779114E-2</c:v>
                </c:pt>
                <c:pt idx="1">
                  <c:v>2.7970331224047795E-2</c:v>
                </c:pt>
                <c:pt idx="2">
                  <c:v>-7.2469854085178698E-3</c:v>
                </c:pt>
                <c:pt idx="4">
                  <c:v>2.3565195769137626E-2</c:v>
                </c:pt>
                <c:pt idx="5">
                  <c:v>-8.4708285084533763E-4</c:v>
                </c:pt>
                <c:pt idx="7">
                  <c:v>-4.9462258799695125E-3</c:v>
                </c:pt>
                <c:pt idx="8">
                  <c:v>-2.0261726828668447E-2</c:v>
                </c:pt>
                <c:pt idx="9">
                  <c:v>1.5863774216421156E-2</c:v>
                </c:pt>
                <c:pt idx="10">
                  <c:v>-1.382871589162149E-2</c:v>
                </c:pt>
                <c:pt idx="12">
                  <c:v>9.2817489502499129E-3</c:v>
                </c:pt>
                <c:pt idx="13">
                  <c:v>9.2808027863905407E-2</c:v>
                </c:pt>
                <c:pt idx="14">
                  <c:v>6.7737113230091905E-2</c:v>
                </c:pt>
                <c:pt idx="15">
                  <c:v>1.2964190696141076E-2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266574171188"/>
          <c:y val="0.15870486168421374"/>
          <c:w val="0.79253239138597087"/>
          <c:h val="0.66957056905970258"/>
        </c:manualLayout>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Sheet1!$A$2:$A$38</c:f>
              <c:strCache>
                <c:ptCount val="27"/>
                <c:pt idx="0">
                  <c:v>07-Nov-20</c:v>
                </c:pt>
                <c:pt idx="1">
                  <c:v>05-Dec-20</c:v>
                </c:pt>
                <c:pt idx="2">
                  <c:v>02-Jan-21</c:v>
                </c:pt>
                <c:pt idx="3">
                  <c:v>30-Jan-21</c:v>
                </c:pt>
                <c:pt idx="4">
                  <c:v> 27-Feb-21</c:v>
                </c:pt>
                <c:pt idx="5">
                  <c:v>27-Mar-21</c:v>
                </c:pt>
                <c:pt idx="6">
                  <c:v>24-Apr-21</c:v>
                </c:pt>
                <c:pt idx="7">
                  <c:v>22-May-21</c:v>
                </c:pt>
                <c:pt idx="8">
                  <c:v>19-Jun-21</c:v>
                </c:pt>
                <c:pt idx="9">
                  <c:v> 17-Jul-21</c:v>
                </c:pt>
                <c:pt idx="10">
                  <c:v>14-Aug-21</c:v>
                </c:pt>
                <c:pt idx="11">
                  <c:v>11-Sep-21</c:v>
                </c:pt>
                <c:pt idx="12">
                  <c:v>09-Oct-21</c:v>
                </c:pt>
                <c:pt idx="13">
                  <c:v>06-Nov-21</c:v>
                </c:pt>
                <c:pt idx="14">
                  <c:v> 04-Dec-21</c:v>
                </c:pt>
                <c:pt idx="15">
                  <c:v> 01-Jan-22</c:v>
                </c:pt>
                <c:pt idx="16">
                  <c:v> 29-Jan-22</c:v>
                </c:pt>
                <c:pt idx="17">
                  <c:v>26-Feb-22</c:v>
                </c:pt>
                <c:pt idx="18">
                  <c:v> 26-Mar-22</c:v>
                </c:pt>
                <c:pt idx="19">
                  <c:v> 23-Apr-22</c:v>
                </c:pt>
                <c:pt idx="20">
                  <c:v> 21-May-22</c:v>
                </c:pt>
                <c:pt idx="21">
                  <c:v>18-Jun-22</c:v>
                </c:pt>
                <c:pt idx="22">
                  <c:v> 16-Jul-22</c:v>
                </c:pt>
                <c:pt idx="23">
                  <c:v>13-Aug-22</c:v>
                </c:pt>
                <c:pt idx="24">
                  <c:v>10-Sep-22</c:v>
                </c:pt>
                <c:pt idx="25">
                  <c:v>08-Oct-22</c:v>
                </c:pt>
                <c:pt idx="26">
                  <c:v> 05-Nov-22</c:v>
                </c:pt>
              </c:strCache>
            </c:strRef>
          </c:cat>
          <c:val>
            <c:numRef>
              <c:f>Sheet1!$B$2:$B$38</c:f>
              <c:numCache>
                <c:formatCode>0.0%</c:formatCode>
                <c:ptCount val="27"/>
                <c:pt idx="0">
                  <c:v>0.13030549616477641</c:v>
                </c:pt>
                <c:pt idx="1">
                  <c:v>0.14049900146184036</c:v>
                </c:pt>
                <c:pt idx="2">
                  <c:v>0.121463145864647</c:v>
                </c:pt>
                <c:pt idx="3">
                  <c:v>0.15988221406904729</c:v>
                </c:pt>
                <c:pt idx="4">
                  <c:v>0.15448144772615766</c:v>
                </c:pt>
                <c:pt idx="5">
                  <c:v>0.14770270117282688</c:v>
                </c:pt>
                <c:pt idx="6">
                  <c:v>0.14170260276958993</c:v>
                </c:pt>
                <c:pt idx="7">
                  <c:v>0.13732083672375586</c:v>
                </c:pt>
                <c:pt idx="8">
                  <c:v>0.13098485412305233</c:v>
                </c:pt>
                <c:pt idx="9">
                  <c:v>0.13327346132130663</c:v>
                </c:pt>
                <c:pt idx="10">
                  <c:v>0.12643121742799157</c:v>
                </c:pt>
                <c:pt idx="11">
                  <c:v>0.1231325378991007</c:v>
                </c:pt>
                <c:pt idx="12">
                  <c:v>0.12592926096056373</c:v>
                </c:pt>
                <c:pt idx="13">
                  <c:v>0.12172187054373935</c:v>
                </c:pt>
                <c:pt idx="14">
                  <c:v>0.12349548271176987</c:v>
                </c:pt>
                <c:pt idx="15">
                  <c:v>0.11235158644173857</c:v>
                </c:pt>
                <c:pt idx="16">
                  <c:v>0.13023334299873729</c:v>
                </c:pt>
                <c:pt idx="17">
                  <c:v>0.12443353119661153</c:v>
                </c:pt>
                <c:pt idx="18">
                  <c:v>0.12327169507527683</c:v>
                </c:pt>
                <c:pt idx="19">
                  <c:v>0.11755989524063927</c:v>
                </c:pt>
                <c:pt idx="20">
                  <c:v>0.11661764859401978</c:v>
                </c:pt>
                <c:pt idx="21">
                  <c:v>0.11284961724017641</c:v>
                </c:pt>
                <c:pt idx="22">
                  <c:v>0.11424827013667677</c:v>
                </c:pt>
                <c:pt idx="23">
                  <c:v>0.11241966003583369</c:v>
                </c:pt>
                <c:pt idx="24">
                  <c:v>0.11019639738950797</c:v>
                </c:pt>
                <c:pt idx="25">
                  <c:v>0.10893557294854554</c:v>
                </c:pt>
                <c:pt idx="26">
                  <c:v>0.1141561658700801</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extLst>
              <c:ext xmlns:c16="http://schemas.microsoft.com/office/drawing/2014/chart" uri="{C3380CC4-5D6E-409C-BE32-E72D297353CC}">
                <c16:uniqueId val="{00000003-91F6-47D5-9F8C-E99AE87A683A}"/>
              </c:ext>
            </c:extLst>
          </c:dPt>
          <c:dPt>
            <c:idx val="13"/>
            <c:marker>
              <c:symbol val="none"/>
            </c:marker>
            <c:bubble3D val="0"/>
            <c:extLst>
              <c:ext xmlns:c16="http://schemas.microsoft.com/office/drawing/2014/chart" uri="{C3380CC4-5D6E-409C-BE32-E72D297353CC}">
                <c16:uniqueId val="{00000001-9F9B-4E19-9F84-00239FD8E77D}"/>
              </c:ext>
            </c:extLst>
          </c:dPt>
          <c:cat>
            <c:strRef>
              <c:f>Sheet1!$A$2:$A$38</c:f>
              <c:strCache>
                <c:ptCount val="27"/>
                <c:pt idx="0">
                  <c:v>07-Nov-20</c:v>
                </c:pt>
                <c:pt idx="1">
                  <c:v>05-Dec-20</c:v>
                </c:pt>
                <c:pt idx="2">
                  <c:v>02-Jan-21</c:v>
                </c:pt>
                <c:pt idx="3">
                  <c:v>30-Jan-21</c:v>
                </c:pt>
                <c:pt idx="4">
                  <c:v> 27-Feb-21</c:v>
                </c:pt>
                <c:pt idx="5">
                  <c:v>27-Mar-21</c:v>
                </c:pt>
                <c:pt idx="6">
                  <c:v>24-Apr-21</c:v>
                </c:pt>
                <c:pt idx="7">
                  <c:v>22-May-21</c:v>
                </c:pt>
                <c:pt idx="8">
                  <c:v>19-Jun-21</c:v>
                </c:pt>
                <c:pt idx="9">
                  <c:v> 17-Jul-21</c:v>
                </c:pt>
                <c:pt idx="10">
                  <c:v>14-Aug-21</c:v>
                </c:pt>
                <c:pt idx="11">
                  <c:v>11-Sep-21</c:v>
                </c:pt>
                <c:pt idx="12">
                  <c:v>09-Oct-21</c:v>
                </c:pt>
                <c:pt idx="13">
                  <c:v>06-Nov-21</c:v>
                </c:pt>
                <c:pt idx="14">
                  <c:v> 04-Dec-21</c:v>
                </c:pt>
                <c:pt idx="15">
                  <c:v> 01-Jan-22</c:v>
                </c:pt>
                <c:pt idx="16">
                  <c:v> 29-Jan-22</c:v>
                </c:pt>
                <c:pt idx="17">
                  <c:v>26-Feb-22</c:v>
                </c:pt>
                <c:pt idx="18">
                  <c:v> 26-Mar-22</c:v>
                </c:pt>
                <c:pt idx="19">
                  <c:v> 23-Apr-22</c:v>
                </c:pt>
                <c:pt idx="20">
                  <c:v> 21-May-22</c:v>
                </c:pt>
                <c:pt idx="21">
                  <c:v>18-Jun-22</c:v>
                </c:pt>
                <c:pt idx="22">
                  <c:v> 16-Jul-22</c:v>
                </c:pt>
                <c:pt idx="23">
                  <c:v>13-Aug-22</c:v>
                </c:pt>
                <c:pt idx="24">
                  <c:v>10-Sep-22</c:v>
                </c:pt>
                <c:pt idx="25">
                  <c:v>08-Oct-22</c:v>
                </c:pt>
                <c:pt idx="26">
                  <c:v> 05-Nov-22</c:v>
                </c:pt>
              </c:strCache>
            </c:strRef>
          </c:cat>
          <c:val>
            <c:numRef>
              <c:f>Sheet1!$C$2:$C$38</c:f>
              <c:numCache>
                <c:formatCode>0.0%</c:formatCode>
                <c:ptCount val="27"/>
                <c:pt idx="0">
                  <c:v>0.90200113538718307</c:v>
                </c:pt>
                <c:pt idx="1">
                  <c:v>0.99104651520361764</c:v>
                </c:pt>
                <c:pt idx="2">
                  <c:v>0.86760282467409855</c:v>
                </c:pt>
                <c:pt idx="3">
                  <c:v>1.193288927265272</c:v>
                </c:pt>
                <c:pt idx="4">
                  <c:v>1.1301573850958424</c:v>
                </c:pt>
                <c:pt idx="5">
                  <c:v>0.91923805342019493</c:v>
                </c:pt>
                <c:pt idx="6">
                  <c:v>0.25219276081132858</c:v>
                </c:pt>
                <c:pt idx="7">
                  <c:v>3.9817440346008315E-3</c:v>
                </c:pt>
                <c:pt idx="8">
                  <c:v>-6.7054162465754685E-2</c:v>
                </c:pt>
                <c:pt idx="9">
                  <c:v>-3.4469943149966098E-2</c:v>
                </c:pt>
                <c:pt idx="10">
                  <c:v>-9.6453562422405437E-2</c:v>
                </c:pt>
                <c:pt idx="11">
                  <c:v>-3.6671631206094735E-2</c:v>
                </c:pt>
                <c:pt idx="12">
                  <c:v>-3.3440461332825855E-2</c:v>
                </c:pt>
                <c:pt idx="13">
                  <c:v>-8.5800122011050028E-2</c:v>
                </c:pt>
                <c:pt idx="14">
                  <c:v>-0.13146753992921167</c:v>
                </c:pt>
                <c:pt idx="15">
                  <c:v>-6.8733029166714532E-2</c:v>
                </c:pt>
                <c:pt idx="16">
                  <c:v>-0.20371664105473042</c:v>
                </c:pt>
                <c:pt idx="17">
                  <c:v>-0.21832277353098195</c:v>
                </c:pt>
                <c:pt idx="18">
                  <c:v>-0.19100375499513822</c:v>
                </c:pt>
                <c:pt idx="19">
                  <c:v>-0.18342478597309453</c:v>
                </c:pt>
                <c:pt idx="20">
                  <c:v>-0.1509200449981718</c:v>
                </c:pt>
                <c:pt idx="21">
                  <c:v>-0.12211790611142914</c:v>
                </c:pt>
                <c:pt idx="22">
                  <c:v>-0.10489615991544199</c:v>
                </c:pt>
                <c:pt idx="23">
                  <c:v>-6.7395773872933828E-2</c:v>
                </c:pt>
                <c:pt idx="24">
                  <c:v>-7.339221049470801E-2</c:v>
                </c:pt>
                <c:pt idx="25">
                  <c:v>-9.4281673619974526E-2</c:v>
                </c:pt>
                <c:pt idx="26">
                  <c:v>-1.1908772958212577E-2</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layout>
        <c:manualLayout>
          <c:xMode val="edge"/>
          <c:yMode val="edge"/>
          <c:x val="0.31300888066542804"/>
          <c:y val="6.3220316675643151E-2"/>
          <c:w val="0.28555015417388396"/>
          <c:h val="7.13962347279096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11034923506197E-2"/>
          <c:y val="2.327366933741926E-2"/>
          <c:w val="0.90988275260035412"/>
          <c:h val="0.64699491052405267"/>
        </c:manualLayout>
      </c:layout>
      <c:lineChart>
        <c:grouping val="standard"/>
        <c:varyColors val="0"/>
        <c:ser>
          <c:idx val="0"/>
          <c:order val="0"/>
          <c:tx>
            <c:strRef>
              <c:f>Sheet1!$B$1</c:f>
              <c:strCache>
                <c:ptCount val="1"/>
                <c:pt idx="0">
                  <c:v>Shoppers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15:layout>
                    <c:manualLayout>
                      <c:w val="5.0906503509570336E-2"/>
                      <c:h val="0.13234475060298245"/>
                    </c:manualLayout>
                  </c15:layout>
                </c:ext>
                <c:ext xmlns:c16="http://schemas.microsoft.com/office/drawing/2014/chart" uri="{C3380CC4-5D6E-409C-BE32-E72D297353CC}">
                  <c16:uniqueId val="{00000001-3518-4376-97AA-B336706BDB23}"/>
                </c:ext>
              </c:extLst>
            </c:dLbl>
            <c:dLbl>
              <c:idx val="9"/>
              <c:layout>
                <c:manualLayout>
                  <c:x val="0"/>
                  <c:y val="3.394543138261813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AC-4877-8594-E03E47283686}"/>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26-Feb-22</c:v>
                </c:pt>
                <c:pt idx="1">
                  <c:v>26-Mar-22</c:v>
                </c:pt>
                <c:pt idx="2">
                  <c:v>23-Apr-22</c:v>
                </c:pt>
                <c:pt idx="3">
                  <c:v>21-May-22</c:v>
                </c:pt>
                <c:pt idx="4">
                  <c:v>18-Jun-22</c:v>
                </c:pt>
                <c:pt idx="5">
                  <c:v>16-Jul-22</c:v>
                </c:pt>
                <c:pt idx="6">
                  <c:v>13-Aug-22</c:v>
                </c:pt>
                <c:pt idx="7">
                  <c:v>10-Sep-22</c:v>
                </c:pt>
                <c:pt idx="8">
                  <c:v> 08-Oct-22</c:v>
                </c:pt>
                <c:pt idx="9">
                  <c:v> 05-Nov-22</c:v>
                </c:pt>
              </c:strCache>
            </c:strRef>
          </c:cat>
          <c:val>
            <c:numRef>
              <c:f>Sheet1!$B$2:$B$21</c:f>
              <c:numCache>
                <c:formatCode>0.0%</c:formatCode>
                <c:ptCount val="10"/>
                <c:pt idx="0">
                  <c:v>-0.17530163546799693</c:v>
                </c:pt>
                <c:pt idx="1">
                  <c:v>-0.12885794255025507</c:v>
                </c:pt>
                <c:pt idx="2">
                  <c:v>-9.5469810224886653E-2</c:v>
                </c:pt>
                <c:pt idx="3">
                  <c:v>-5.8225753882611864E-2</c:v>
                </c:pt>
                <c:pt idx="4">
                  <c:v>-6.9173581327456435E-2</c:v>
                </c:pt>
                <c:pt idx="5">
                  <c:v>-5.1520581019578349E-2</c:v>
                </c:pt>
                <c:pt idx="6">
                  <c:v>-4.5540067407404461E-2</c:v>
                </c:pt>
                <c:pt idx="7">
                  <c:v>-1.6003599818400049E-2</c:v>
                </c:pt>
                <c:pt idx="8">
                  <c:v>-3.8818915523620823E-2</c:v>
                </c:pt>
                <c:pt idx="9">
                  <c:v>-3.5426790797423391E-2</c:v>
                </c:pt>
              </c:numCache>
            </c:numRef>
          </c:val>
          <c:smooth val="1"/>
          <c:extLst>
            <c:ext xmlns:c16="http://schemas.microsoft.com/office/drawing/2014/chart" uri="{C3380CC4-5D6E-409C-BE32-E72D297353CC}">
              <c16:uniqueId val="{00000001-5116-454F-9287-FB22551D94DD}"/>
            </c:ext>
          </c:extLst>
        </c:ser>
        <c:ser>
          <c:idx val="1"/>
          <c:order val="1"/>
          <c:tx>
            <c:strRef>
              <c:f>Sheet1!$C$1</c:f>
              <c:strCache>
                <c:ptCount val="1"/>
                <c:pt idx="0">
                  <c:v>Orders</c:v>
                </c:pt>
              </c:strCache>
            </c:strRef>
          </c:tx>
          <c:spPr>
            <a:ln w="28575" cap="rnd">
              <a:solidFill>
                <a:schemeClr val="accent2"/>
              </a:solidFill>
              <a:round/>
            </a:ln>
            <a:effectLst/>
          </c:spPr>
          <c:marker>
            <c:symbol val="none"/>
          </c:marker>
          <c:dLbls>
            <c:dLbl>
              <c:idx val="9"/>
              <c:layout>
                <c:manualLayout>
                  <c:x val="-1.5691889304778008E-16"/>
                  <c:y val="-3.3945431382618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AC-4877-8594-E03E472836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26-Feb-22</c:v>
                </c:pt>
                <c:pt idx="1">
                  <c:v>26-Mar-22</c:v>
                </c:pt>
                <c:pt idx="2">
                  <c:v>23-Apr-22</c:v>
                </c:pt>
                <c:pt idx="3">
                  <c:v>21-May-22</c:v>
                </c:pt>
                <c:pt idx="4">
                  <c:v>18-Jun-22</c:v>
                </c:pt>
                <c:pt idx="5">
                  <c:v>16-Jul-22</c:v>
                </c:pt>
                <c:pt idx="6">
                  <c:v>13-Aug-22</c:v>
                </c:pt>
                <c:pt idx="7">
                  <c:v>10-Sep-22</c:v>
                </c:pt>
                <c:pt idx="8">
                  <c:v> 08-Oct-22</c:v>
                </c:pt>
                <c:pt idx="9">
                  <c:v> 05-Nov-22</c:v>
                </c:pt>
              </c:strCache>
            </c:strRef>
          </c:cat>
          <c:val>
            <c:numRef>
              <c:f>Sheet1!$C$2:$C$21</c:f>
              <c:numCache>
                <c:formatCode>0.0%</c:formatCode>
                <c:ptCount val="10"/>
                <c:pt idx="0">
                  <c:v>-0.17850384892659532</c:v>
                </c:pt>
                <c:pt idx="1">
                  <c:v>-0.15406526079703453</c:v>
                </c:pt>
                <c:pt idx="2">
                  <c:v>-0.14474575937101952</c:v>
                </c:pt>
                <c:pt idx="3">
                  <c:v>-0.11107338632981101</c:v>
                </c:pt>
                <c:pt idx="4">
                  <c:v>-0.10130030699956249</c:v>
                </c:pt>
                <c:pt idx="5">
                  <c:v>-7.0444016576373669E-2</c:v>
                </c:pt>
                <c:pt idx="6">
                  <c:v>-5.9191427606174796E-2</c:v>
                </c:pt>
                <c:pt idx="7">
                  <c:v>-5.229603152264295E-2</c:v>
                </c:pt>
                <c:pt idx="8">
                  <c:v>-7.7033025353063223E-2</c:v>
                </c:pt>
                <c:pt idx="9">
                  <c:v>-2.9681669339640115E-2</c:v>
                </c:pt>
              </c:numCache>
            </c:numRef>
          </c:val>
          <c:smooth val="1"/>
          <c:extLst>
            <c:ext xmlns:c16="http://schemas.microsoft.com/office/drawing/2014/chart" uri="{C3380CC4-5D6E-409C-BE32-E72D297353CC}">
              <c16:uniqueId val="{00000002-5116-454F-9287-FB22551D94DD}"/>
            </c:ext>
          </c:extLst>
        </c:ser>
        <c:ser>
          <c:idx val="2"/>
          <c:order val="2"/>
          <c:tx>
            <c:strRef>
              <c:f>Sheet1!$D$1</c:f>
              <c:strCache>
                <c:ptCount val="1"/>
                <c:pt idx="0">
                  <c:v>Items in Basket</c:v>
                </c:pt>
              </c:strCache>
            </c:strRef>
          </c:tx>
          <c:spPr>
            <a:ln w="28575" cap="rnd">
              <a:solidFill>
                <a:schemeClr val="accent3"/>
              </a:solidFill>
              <a:round/>
            </a:ln>
            <a:effectLst/>
          </c:spPr>
          <c:marker>
            <c:symbol val="none"/>
          </c:marker>
          <c:dLbls>
            <c:dLbl>
              <c:idx val="9"/>
              <c:layout>
                <c:manualLayout>
                  <c:x val="-1.4978794643421285E-2"/>
                  <c:y val="5.0918147073927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AC-4877-8594-E03E472836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26-Feb-22</c:v>
                </c:pt>
                <c:pt idx="1">
                  <c:v>26-Mar-22</c:v>
                </c:pt>
                <c:pt idx="2">
                  <c:v>23-Apr-22</c:v>
                </c:pt>
                <c:pt idx="3">
                  <c:v>21-May-22</c:v>
                </c:pt>
                <c:pt idx="4">
                  <c:v>18-Jun-22</c:v>
                </c:pt>
                <c:pt idx="5">
                  <c:v>16-Jul-22</c:v>
                </c:pt>
                <c:pt idx="6">
                  <c:v>13-Aug-22</c:v>
                </c:pt>
                <c:pt idx="7">
                  <c:v>10-Sep-22</c:v>
                </c:pt>
                <c:pt idx="8">
                  <c:v> 08-Oct-22</c:v>
                </c:pt>
                <c:pt idx="9">
                  <c:v> 05-Nov-22</c:v>
                </c:pt>
              </c:strCache>
            </c:strRef>
          </c:cat>
          <c:val>
            <c:numRef>
              <c:f>Sheet1!$D$2:$D$21</c:f>
              <c:numCache>
                <c:formatCode>0.0%</c:formatCode>
                <c:ptCount val="10"/>
                <c:pt idx="0">
                  <c:v>-7.6182136602451878E-2</c:v>
                </c:pt>
                <c:pt idx="1">
                  <c:v>-6.5116279069767469E-2</c:v>
                </c:pt>
                <c:pt idx="2">
                  <c:v>-7.122008172796257E-2</c:v>
                </c:pt>
                <c:pt idx="3">
                  <c:v>-7.8454332552693073E-2</c:v>
                </c:pt>
                <c:pt idx="4">
                  <c:v>-7.0300863866547547E-2</c:v>
                </c:pt>
                <c:pt idx="5">
                  <c:v>-7.4825810360496736E-2</c:v>
                </c:pt>
                <c:pt idx="6">
                  <c:v>-7.4869591899355825E-2</c:v>
                </c:pt>
                <c:pt idx="7">
                  <c:v>-9.1268634012777516E-2</c:v>
                </c:pt>
                <c:pt idx="8">
                  <c:v>-9.0576395242451979E-2</c:v>
                </c:pt>
                <c:pt idx="9">
                  <c:v>-6.6520238468779413E-2</c:v>
                </c:pt>
              </c:numCache>
            </c:numRef>
          </c:val>
          <c:smooth val="1"/>
          <c:extLst>
            <c:ext xmlns:c16="http://schemas.microsoft.com/office/drawing/2014/chart" uri="{C3380CC4-5D6E-409C-BE32-E72D297353CC}">
              <c16:uniqueId val="{00000000-6F68-4425-BA57-22764A8CBDD3}"/>
            </c:ext>
          </c:extLst>
        </c:ser>
        <c:dLbls>
          <c:showLegendKey val="0"/>
          <c:showVal val="0"/>
          <c:showCatName val="0"/>
          <c:showSerName val="0"/>
          <c:showPercent val="0"/>
          <c:showBubbleSize val="0"/>
        </c:dLbls>
        <c:smooth val="0"/>
        <c:axId val="168527256"/>
        <c:axId val="168529552"/>
      </c:lineChart>
      <c:catAx>
        <c:axId val="168527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5.000000000000001E-2"/>
      </c:valAx>
      <c:spPr>
        <a:noFill/>
        <a:ln>
          <a:noFill/>
        </a:ln>
        <a:effectLst/>
      </c:spPr>
    </c:plotArea>
    <c:legend>
      <c:legendPos val="b"/>
      <c:layout>
        <c:manualLayout>
          <c:xMode val="edge"/>
          <c:yMode val="edge"/>
          <c:x val="0.18984906126428103"/>
          <c:y val="0.78755238404845374"/>
          <c:w val="0.59462377530662303"/>
          <c:h val="7.6665890421073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5.0986349777760065E-2</c:v>
                </c:pt>
                <c:pt idx="1">
                  <c:v>4.9710686288595873E-2</c:v>
                </c:pt>
                <c:pt idx="2">
                  <c:v>8.6235905939372026E-2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2.0303882807298557E-2</c:v>
                </c:pt>
                <c:pt idx="1">
                  <c:v>2.407828103424281E-2</c:v>
                </c:pt>
                <c:pt idx="2">
                  <c:v>-6.1764557009741372E-3</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15-Oct-22</c:v>
                </c:pt>
                <c:pt idx="1">
                  <c:v>22-Oct-22</c:v>
                </c:pt>
                <c:pt idx="2">
                  <c:v>29-Oct-22</c:v>
                </c:pt>
                <c:pt idx="3">
                  <c:v> 5-Nov-22</c:v>
                </c:pt>
              </c:strCache>
            </c:strRef>
          </c:cat>
          <c:val>
            <c:numRef>
              <c:f>Sheet1!$B$2:$B$25</c:f>
              <c:numCache>
                <c:formatCode>0.0%</c:formatCode>
                <c:ptCount val="4"/>
                <c:pt idx="0">
                  <c:v>3.8051920086143998E-2</c:v>
                </c:pt>
                <c:pt idx="1">
                  <c:v>3.496440026657277E-2</c:v>
                </c:pt>
                <c:pt idx="2">
                  <c:v>2.9653786047390884E-2</c:v>
                </c:pt>
                <c:pt idx="3">
                  <c:v>6.0472018861073007E-2</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15-Oct-22</c:v>
                </c:pt>
                <c:pt idx="1">
                  <c:v>22-Oct-22</c:v>
                </c:pt>
                <c:pt idx="2">
                  <c:v>29-Oct-22</c:v>
                </c:pt>
                <c:pt idx="3">
                  <c:v> 5-Nov-22</c:v>
                </c:pt>
              </c:strCache>
            </c:strRef>
          </c:cat>
          <c:val>
            <c:numRef>
              <c:f>Sheet1!$C$2:$C$25</c:f>
              <c:numCache>
                <c:formatCode>0.0%</c:formatCode>
                <c:ptCount val="4"/>
                <c:pt idx="0">
                  <c:v>7.9846120722413261E-2</c:v>
                </c:pt>
                <c:pt idx="1">
                  <c:v>8.8939893219202037E-2</c:v>
                </c:pt>
                <c:pt idx="2">
                  <c:v>8.0632771820675631E-2</c:v>
                </c:pt>
                <c:pt idx="3">
                  <c:v>9.5660285279870916E-2</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ontserrat" panose="00000500000000000000" pitchFamily="2" charset="0"/>
              </a:defRPr>
            </a:pPr>
            <a:r>
              <a:rPr lang="en-GB" sz="1200" b="0" dirty="0">
                <a:latin typeface="Montserrat" panose="00000500000000000000" pitchFamily="2" charset="0"/>
              </a:rPr>
              <a:t>Derived Inflation/Deflation</a:t>
            </a:r>
          </a:p>
        </c:rich>
      </c:tx>
      <c:layout>
        <c:manualLayout>
          <c:xMode val="edge"/>
          <c:yMode val="edge"/>
          <c:x val="0.74057977731716373"/>
          <c:y val="3.3416405254512245E-3"/>
        </c:manualLayout>
      </c:layout>
      <c:overlay val="1"/>
    </c:title>
    <c:autoTitleDeleted val="0"/>
    <c:plotArea>
      <c:layout>
        <c:manualLayout>
          <c:layoutTarget val="inner"/>
          <c:xMode val="edge"/>
          <c:yMode val="edge"/>
          <c:x val="3.8654423465156549E-3"/>
          <c:y val="8.4925634295713055E-3"/>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00F000"/>
            </a:solidFill>
          </c:spPr>
          <c:invertIfNegative val="1"/>
          <c:dLbls>
            <c:numFmt formatCode="0%" sourceLinked="0"/>
            <c:spPr>
              <a:noFill/>
              <a:ln>
                <a:noFill/>
              </a:ln>
              <a:effectLst/>
            </c:spPr>
            <c:txPr>
              <a:bodyPr/>
              <a:lstStyle/>
              <a:p>
                <a:pPr>
                  <a:defRPr sz="1050">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Dairy</c:v>
                </c:pt>
                <c:pt idx="1">
                  <c:v>Pet &amp; Petcare</c:v>
                </c:pt>
                <c:pt idx="2">
                  <c:v>Bakery</c:v>
                </c:pt>
                <c:pt idx="3">
                  <c:v>Frozen</c:v>
                </c:pt>
                <c:pt idx="4">
                  <c:v>Household</c:v>
                </c:pt>
                <c:pt idx="5">
                  <c:v>Packaged Grocery</c:v>
                </c:pt>
                <c:pt idx="6">
                  <c:v>Meat Fish &amp; Poultry</c:v>
                </c:pt>
                <c:pt idx="7">
                  <c:v>Delicatessen</c:v>
                </c:pt>
                <c:pt idx="8">
                  <c:v>Crisps &amp; Snacks</c:v>
                </c:pt>
                <c:pt idx="9">
                  <c:v>TSR excluding General Merchandise</c:v>
                </c:pt>
                <c:pt idx="10">
                  <c:v>Total Store Read</c:v>
                </c:pt>
                <c:pt idx="11">
                  <c:v>Soft Drinks</c:v>
                </c:pt>
                <c:pt idx="12">
                  <c:v>Health &amp; Beauty inc Baby</c:v>
                </c:pt>
                <c:pt idx="13">
                  <c:v>Confectionery</c:v>
                </c:pt>
                <c:pt idx="14">
                  <c:v>General Merchandise</c:v>
                </c:pt>
                <c:pt idx="15">
                  <c:v>Produce</c:v>
                </c:pt>
                <c:pt idx="16">
                  <c:v>Tobacco</c:v>
                </c:pt>
                <c:pt idx="17">
                  <c:v>BWS</c:v>
                </c:pt>
              </c:strCache>
            </c:strRef>
          </c:cat>
          <c:val>
            <c:numRef>
              <c:f>Sheet1!$B$2:$B$19</c:f>
              <c:numCache>
                <c:formatCode>0.0%</c:formatCode>
                <c:ptCount val="18"/>
                <c:pt idx="0">
                  <c:v>0.19292534632150959</c:v>
                </c:pt>
                <c:pt idx="1">
                  <c:v>0.16193798937405246</c:v>
                </c:pt>
                <c:pt idx="2">
                  <c:v>0.15440476343769971</c:v>
                </c:pt>
                <c:pt idx="3">
                  <c:v>0.13796908683689657</c:v>
                </c:pt>
                <c:pt idx="4">
                  <c:v>0.13409451081073476</c:v>
                </c:pt>
                <c:pt idx="5">
                  <c:v>0.11961177823884994</c:v>
                </c:pt>
                <c:pt idx="6">
                  <c:v>0.11291983231539549</c:v>
                </c:pt>
                <c:pt idx="7">
                  <c:v>0.11138264689440114</c:v>
                </c:pt>
                <c:pt idx="8">
                  <c:v>0.10413880120296093</c:v>
                </c:pt>
                <c:pt idx="9">
                  <c:v>0.10158898210810208</c:v>
                </c:pt>
                <c:pt idx="10">
                  <c:v>9.1501224095974498E-2</c:v>
                </c:pt>
                <c:pt idx="11">
                  <c:v>8.9790336614482325E-2</c:v>
                </c:pt>
                <c:pt idx="12">
                  <c:v>7.4465551260192497E-2</c:v>
                </c:pt>
                <c:pt idx="13">
                  <c:v>7.1068085812288517E-2</c:v>
                </c:pt>
                <c:pt idx="14">
                  <c:v>6.3992528207112875E-2</c:v>
                </c:pt>
                <c:pt idx="15">
                  <c:v>5.3071662411894205E-2</c:v>
                </c:pt>
                <c:pt idx="16">
                  <c:v>2.9593560250176787E-2</c:v>
                </c:pt>
                <c:pt idx="17">
                  <c:v>1.6017134111402154E-2</c:v>
                </c:pt>
              </c:numCache>
            </c:numRef>
          </c:val>
          <c:extLst>
            <c:ext xmlns:c14="http://schemas.microsoft.com/office/drawing/2007/8/2/chart" uri="{6F2FDCE9-48DA-4B69-8628-5D25D57E5C99}">
              <c14:invertSolidFillFmt>
                <c14:spPr xmlns:c14="http://schemas.microsoft.com/office/drawing/2007/8/2/chart">
                  <a:solidFill>
                    <a:srgbClr val="D70036"/>
                  </a:solidFill>
                </c14:spPr>
              </c14:invertSolidFillFmt>
            </c:ext>
            <c:ext xmlns:c16="http://schemas.microsoft.com/office/drawing/2014/chart" uri="{C3380CC4-5D6E-409C-BE32-E72D297353CC}">
              <c16:uniqueId val="{00000000-B364-4F83-A838-D84706447C4D}"/>
            </c:ext>
          </c:extLst>
        </c:ser>
        <c:dLbls>
          <c:showLegendKey val="0"/>
          <c:showVal val="0"/>
          <c:showCatName val="0"/>
          <c:showSerName val="0"/>
          <c:showPercent val="0"/>
          <c:showBubbleSize val="0"/>
        </c:dLbls>
        <c:gapWidth val="150"/>
        <c:axId val="262875408"/>
        <c:axId val="428426864"/>
      </c:barChart>
      <c:catAx>
        <c:axId val="262875408"/>
        <c:scaling>
          <c:orientation val="minMax"/>
        </c:scaling>
        <c:delete val="0"/>
        <c:axPos val="b"/>
        <c:numFmt formatCode="General" sourceLinked="0"/>
        <c:majorTickMark val="out"/>
        <c:minorTickMark val="none"/>
        <c:tickLblPos val="low"/>
        <c:txPr>
          <a:bodyPr/>
          <a:lstStyle/>
          <a:p>
            <a:pPr>
              <a:defRPr sz="800" baseline="0">
                <a:latin typeface="Montserrat" panose="00000500000000000000" pitchFamily="2" charset="0"/>
              </a:defRPr>
            </a:pPr>
            <a:endParaRPr lang="en-US"/>
          </a:p>
        </c:txPr>
        <c:crossAx val="428426864"/>
        <c:crosses val="autoZero"/>
        <c:auto val="1"/>
        <c:lblAlgn val="ctr"/>
        <c:lblOffset val="100"/>
        <c:noMultiLvlLbl val="0"/>
      </c:catAx>
      <c:valAx>
        <c:axId val="428426864"/>
        <c:scaling>
          <c:orientation val="minMax"/>
        </c:scaling>
        <c:delete val="1"/>
        <c:axPos val="l"/>
        <c:numFmt formatCode="0%" sourceLinked="0"/>
        <c:majorTickMark val="out"/>
        <c:minorTickMark val="none"/>
        <c:tickLblPos val="nextTo"/>
        <c:crossAx val="262875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741241581035570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Lidl</c:v>
                </c:pt>
                <c:pt idx="1">
                  <c:v>M&amp;S</c:v>
                </c:pt>
                <c:pt idx="2">
                  <c:v>Waitrose</c:v>
                </c:pt>
                <c:pt idx="3">
                  <c:v>Sainsburys</c:v>
                </c:pt>
                <c:pt idx="4">
                  <c:v>Tesco</c:v>
                </c:pt>
                <c:pt idx="5">
                  <c:v>ASDA</c:v>
                </c:pt>
                <c:pt idx="6">
                  <c:v>Morrisons</c:v>
                </c:pt>
                <c:pt idx="7">
                  <c:v>Ocado</c:v>
                </c:pt>
                <c:pt idx="8">
                  <c:v>Iceland</c:v>
                </c:pt>
                <c:pt idx="9">
                  <c:v>Coop</c:v>
                </c:pt>
                <c:pt idx="10">
                  <c:v>Aldi </c:v>
                </c:pt>
              </c:strCache>
            </c:strRef>
          </c:cat>
          <c:val>
            <c:numRef>
              <c:f>Sheet1!$B$2:$B$12</c:f>
              <c:numCache>
                <c:formatCode>0.0%</c:formatCode>
                <c:ptCount val="11"/>
                <c:pt idx="0">
                  <c:v>1.2986633363085698E-3</c:v>
                </c:pt>
                <c:pt idx="1">
                  <c:v>6.1163610551007608E-2</c:v>
                </c:pt>
                <c:pt idx="2">
                  <c:v>1.6607315100213071E-2</c:v>
                </c:pt>
                <c:pt idx="3">
                  <c:v>2.3669117926264693E-2</c:v>
                </c:pt>
                <c:pt idx="4">
                  <c:v>3.9850102624827688E-3</c:v>
                </c:pt>
                <c:pt idx="5">
                  <c:v>6.1463868643565345E-3</c:v>
                </c:pt>
                <c:pt idx="6">
                  <c:v>1.8606070766869598E-2</c:v>
                </c:pt>
                <c:pt idx="7">
                  <c:v>-1.4295782735565532E-2</c:v>
                </c:pt>
                <c:pt idx="8">
                  <c:v>3.3110498137314259E-3</c:v>
                </c:pt>
                <c:pt idx="9">
                  <c:v>3.3642081979265548E-2</c:v>
                </c:pt>
                <c:pt idx="10">
                  <c:v>2.529950134146608E-2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Lidl</c:v>
                </c:pt>
                <c:pt idx="1">
                  <c:v>M&amp;S</c:v>
                </c:pt>
                <c:pt idx="2">
                  <c:v>Waitrose</c:v>
                </c:pt>
                <c:pt idx="3">
                  <c:v>Sainsburys</c:v>
                </c:pt>
                <c:pt idx="4">
                  <c:v>Tesco</c:v>
                </c:pt>
                <c:pt idx="5">
                  <c:v>ASDA</c:v>
                </c:pt>
                <c:pt idx="6">
                  <c:v>Morrisons</c:v>
                </c:pt>
                <c:pt idx="7">
                  <c:v>Ocado</c:v>
                </c:pt>
                <c:pt idx="8">
                  <c:v>Iceland</c:v>
                </c:pt>
                <c:pt idx="9">
                  <c:v>Coop</c:v>
                </c:pt>
                <c:pt idx="10">
                  <c:v>Aldi </c:v>
                </c:pt>
              </c:strCache>
            </c:strRef>
          </c:cat>
          <c:val>
            <c:numRef>
              <c:f>Sheet1!$C$2:$C$12</c:f>
              <c:numCache>
                <c:formatCode>0.0%</c:formatCode>
                <c:ptCount val="11"/>
                <c:pt idx="0">
                  <c:v>3.918080291905679E-2</c:v>
                </c:pt>
                <c:pt idx="1">
                  <c:v>5.2282957822323173E-2</c:v>
                </c:pt>
                <c:pt idx="2">
                  <c:v>1.3729055443020943E-2</c:v>
                </c:pt>
                <c:pt idx="3">
                  <c:v>4.4508313477800154E-2</c:v>
                </c:pt>
                <c:pt idx="4">
                  <c:v>3.5997629183871505E-2</c:v>
                </c:pt>
                <c:pt idx="5">
                  <c:v>4.4146721986559889E-3</c:v>
                </c:pt>
                <c:pt idx="6">
                  <c:v>3.6194891084694758E-2</c:v>
                </c:pt>
                <c:pt idx="7">
                  <c:v>-3.3153291654810402E-2</c:v>
                </c:pt>
                <c:pt idx="8">
                  <c:v>3.9444350927022587E-3</c:v>
                </c:pt>
                <c:pt idx="9">
                  <c:v>-4.5954970895283331E-3</c:v>
                </c:pt>
                <c:pt idx="10">
                  <c:v>-4.909051795427577E-2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Lidl</c:v>
                </c:pt>
                <c:pt idx="1">
                  <c:v>M&amp;S</c:v>
                </c:pt>
                <c:pt idx="2">
                  <c:v>Waitrose</c:v>
                </c:pt>
                <c:pt idx="3">
                  <c:v>Sainsburys</c:v>
                </c:pt>
                <c:pt idx="4">
                  <c:v>Tesco</c:v>
                </c:pt>
                <c:pt idx="5">
                  <c:v>ASDA</c:v>
                </c:pt>
                <c:pt idx="6">
                  <c:v>Morrisons</c:v>
                </c:pt>
                <c:pt idx="7">
                  <c:v>Ocado</c:v>
                </c:pt>
                <c:pt idx="8">
                  <c:v>Iceland</c:v>
                </c:pt>
                <c:pt idx="9">
                  <c:v>Coop</c:v>
                </c:pt>
                <c:pt idx="10">
                  <c:v>Aldi </c:v>
                </c:pt>
              </c:strCache>
            </c:strRef>
          </c:cat>
          <c:val>
            <c:numRef>
              <c:f>Sheet1!$D$2:$D$12</c:f>
              <c:numCache>
                <c:formatCode>0.0%</c:formatCode>
                <c:ptCount val="11"/>
                <c:pt idx="0">
                  <c:v>1.4381591562799834E-3</c:v>
                </c:pt>
                <c:pt idx="1">
                  <c:v>-1.7265193370165743E-2</c:v>
                </c:pt>
                <c:pt idx="2">
                  <c:v>1.8795180722891658E-2</c:v>
                </c:pt>
                <c:pt idx="3">
                  <c:v>-1.6565656565656561E-2</c:v>
                </c:pt>
                <c:pt idx="4">
                  <c:v>-1.0566037735849076E-2</c:v>
                </c:pt>
                <c:pt idx="5">
                  <c:v>1.868816416269703E-2</c:v>
                </c:pt>
                <c:pt idx="6">
                  <c:v>-1.4542343883661268E-2</c:v>
                </c:pt>
                <c:pt idx="7">
                  <c:v>5.5199886185801628E-2</c:v>
                </c:pt>
                <c:pt idx="8">
                  <c:v>1.0780287474332795E-2</c:v>
                </c:pt>
                <c:pt idx="9">
                  <c:v>2.2099447513812542E-3</c:v>
                </c:pt>
                <c:pt idx="10">
                  <c:v>3.7190082644628086E-2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64699491052405267"/>
        </c:manualLayout>
      </c:layout>
      <c:barChart>
        <c:barDir val="col"/>
        <c:grouping val="clustered"/>
        <c:varyColors val="0"/>
        <c:ser>
          <c:idx val="0"/>
          <c:order val="0"/>
          <c:tx>
            <c:strRef>
              <c:f>Sheet1!$B$1</c:f>
              <c:strCache>
                <c:ptCount val="1"/>
                <c:pt idx="0">
                  <c:v>Discounters</c:v>
                </c:pt>
              </c:strCache>
            </c:strRef>
          </c:tx>
          <c:spPr>
            <a:solidFill>
              <a:schemeClr val="accent1"/>
            </a:solidFill>
            <a:ln>
              <a:noFill/>
            </a:ln>
            <a:effectLst/>
          </c:spPr>
          <c:invertIfNegative val="0"/>
          <c:dLbls>
            <c:dLbl>
              <c:idx val="0"/>
              <c:layout>
                <c:manualLayout>
                  <c:x val="-6.4194834186091223E-3"/>
                  <c:y val="0.1103226519935089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0906503509570336E-2"/>
                      <c:h val="0.13234475060298245"/>
                    </c:manualLayout>
                  </c15:layout>
                </c:ext>
                <c:ext xmlns:c16="http://schemas.microsoft.com/office/drawing/2014/chart" uri="{C3380CC4-5D6E-409C-BE32-E72D297353CC}">
                  <c16:uniqueId val="{00000001-3518-4376-97AA-B336706BDB23}"/>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27"/>
                <c:pt idx="0">
                  <c:v>07-Nov-20</c:v>
                </c:pt>
                <c:pt idx="1">
                  <c:v>05-Dec-20</c:v>
                </c:pt>
                <c:pt idx="2">
                  <c:v>02-Jan-21</c:v>
                </c:pt>
                <c:pt idx="3">
                  <c:v>30-Jan-21</c:v>
                </c:pt>
                <c:pt idx="4">
                  <c:v>27-Feb-21</c:v>
                </c:pt>
                <c:pt idx="5">
                  <c:v>27-Mar-21</c:v>
                </c:pt>
                <c:pt idx="6">
                  <c:v>24-Apr-21</c:v>
                </c:pt>
                <c:pt idx="7">
                  <c:v>22-May-21</c:v>
                </c:pt>
                <c:pt idx="8">
                  <c:v>19-Jun-21</c:v>
                </c:pt>
                <c:pt idx="9">
                  <c:v>17-Jul-21</c:v>
                </c:pt>
                <c:pt idx="10">
                  <c:v>14-Aug-21</c:v>
                </c:pt>
                <c:pt idx="11">
                  <c:v>11-Sep-21</c:v>
                </c:pt>
                <c:pt idx="12">
                  <c:v>09-Oct-21</c:v>
                </c:pt>
                <c:pt idx="13">
                  <c:v>06-Nov-21</c:v>
                </c:pt>
                <c:pt idx="14">
                  <c:v>04-Dec-21</c:v>
                </c:pt>
                <c:pt idx="15">
                  <c:v>01-Jan-22</c:v>
                </c:pt>
                <c:pt idx="16">
                  <c:v>29-Jan-22</c:v>
                </c:pt>
                <c:pt idx="17">
                  <c:v>26-Feb-22</c:v>
                </c:pt>
                <c:pt idx="18">
                  <c:v>26-Mar-22</c:v>
                </c:pt>
                <c:pt idx="19">
                  <c:v>23-Apr-22</c:v>
                </c:pt>
                <c:pt idx="20">
                  <c:v>21-May-22</c:v>
                </c:pt>
                <c:pt idx="21">
                  <c:v> 18-Jun-22</c:v>
                </c:pt>
                <c:pt idx="22">
                  <c:v>16-Jul-22</c:v>
                </c:pt>
                <c:pt idx="23">
                  <c:v>13-Aug-22</c:v>
                </c:pt>
                <c:pt idx="24">
                  <c:v>10-Sep-22</c:v>
                </c:pt>
                <c:pt idx="25">
                  <c:v> 8-Oct-22</c:v>
                </c:pt>
                <c:pt idx="26">
                  <c:v> 5-Nov-22</c:v>
                </c:pt>
              </c:strCache>
            </c:strRef>
          </c:cat>
          <c:val>
            <c:numRef>
              <c:f>Sheet1!$B$2:$B$52</c:f>
              <c:numCache>
                <c:formatCode>0.0%</c:formatCode>
                <c:ptCount val="27"/>
                <c:pt idx="0">
                  <c:v>0.16894177485907591</c:v>
                </c:pt>
                <c:pt idx="1">
                  <c:v>0.16897145568184752</c:v>
                </c:pt>
                <c:pt idx="2">
                  <c:v>0.16250135695343132</c:v>
                </c:pt>
                <c:pt idx="3">
                  <c:v>0.16675360316778645</c:v>
                </c:pt>
                <c:pt idx="4">
                  <c:v>0.16988026809167955</c:v>
                </c:pt>
                <c:pt idx="5">
                  <c:v>0.179157725066204</c:v>
                </c:pt>
                <c:pt idx="6">
                  <c:v>0.17634966771126914</c:v>
                </c:pt>
                <c:pt idx="7">
                  <c:v>0.17843130662718332</c:v>
                </c:pt>
                <c:pt idx="8">
                  <c:v>0.17698854200452588</c:v>
                </c:pt>
                <c:pt idx="9">
                  <c:v>0.17795200767556232</c:v>
                </c:pt>
                <c:pt idx="10">
                  <c:v>0.17553596839333233</c:v>
                </c:pt>
                <c:pt idx="11">
                  <c:v>0.17820478239005116</c:v>
                </c:pt>
                <c:pt idx="12">
                  <c:v>0.18224566348911289</c:v>
                </c:pt>
                <c:pt idx="13">
                  <c:v>0.18449611120442383</c:v>
                </c:pt>
                <c:pt idx="14">
                  <c:v>0.18258109049652199</c:v>
                </c:pt>
                <c:pt idx="15">
                  <c:v>0.17486468099776559</c:v>
                </c:pt>
                <c:pt idx="16">
                  <c:v>0.17938467679625122</c:v>
                </c:pt>
                <c:pt idx="17">
                  <c:v>0.18440294917395961</c:v>
                </c:pt>
                <c:pt idx="18">
                  <c:v>0.19787143252937051</c:v>
                </c:pt>
                <c:pt idx="19">
                  <c:v>0.19518093918128498</c:v>
                </c:pt>
                <c:pt idx="20">
                  <c:v>0.19510974008141993</c:v>
                </c:pt>
                <c:pt idx="21">
                  <c:v>0.19097744269474268</c:v>
                </c:pt>
                <c:pt idx="22">
                  <c:v>0.19026550391873506</c:v>
                </c:pt>
                <c:pt idx="23">
                  <c:v>0.18424993055247735</c:v>
                </c:pt>
                <c:pt idx="24">
                  <c:v>0.18226666807967964</c:v>
                </c:pt>
                <c:pt idx="25">
                  <c:v>0.18294349795811543</c:v>
                </c:pt>
                <c:pt idx="26">
                  <c:v>0.18646613232998205</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656549336"/>
        <c:axId val="656552616"/>
      </c:barChart>
      <c:lineChart>
        <c:grouping val="standard"/>
        <c:varyColors val="0"/>
        <c:ser>
          <c:idx val="1"/>
          <c:order val="1"/>
          <c:tx>
            <c:strRef>
              <c:f>Sheet1!$C$1</c:f>
              <c:strCache>
                <c:ptCount val="1"/>
                <c:pt idx="0">
                  <c:v>Top 4</c:v>
                </c:pt>
              </c:strCache>
            </c:strRef>
          </c:tx>
          <c:spPr>
            <a:ln w="28575" cap="rnd">
              <a:solidFill>
                <a:schemeClr val="accent2"/>
              </a:solidFill>
              <a:round/>
            </a:ln>
            <a:effectLst/>
          </c:spPr>
          <c:marker>
            <c:symbol val="none"/>
          </c:marker>
          <c:dLbls>
            <c:dLbl>
              <c:idx val="0"/>
              <c:layout>
                <c:manualLayout>
                  <c:x val="-3.7382791774367131E-2"/>
                  <c:y val="-5.0918147073927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18-4376-97AA-B336706BDB23}"/>
                </c:ext>
              </c:extLst>
            </c:dLbl>
            <c:dLbl>
              <c:idx val="26"/>
              <c:layout>
                <c:manualLayout>
                  <c:x val="-3.8645290180026916E-2"/>
                  <c:y val="-3.394543138261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E-43B7-8B8B-C09F56A64D22}"/>
                </c:ext>
              </c:extLst>
            </c:dLbl>
            <c:dLbl>
              <c:idx val="44"/>
              <c:layout>
                <c:manualLayout>
                  <c:x val="-3.3275501819106372E-2"/>
                  <c:y val="-3.8188610305445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8-4376-97AA-B336706BDB23}"/>
                </c:ext>
              </c:extLst>
            </c:dLbl>
            <c:dLbl>
              <c:idx val="45"/>
              <c:layout>
                <c:manualLayout>
                  <c:x val="-2.1371319601479815E-3"/>
                  <c:y val="-4.6674968151099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27"/>
                <c:pt idx="0">
                  <c:v>07-Nov-20</c:v>
                </c:pt>
                <c:pt idx="1">
                  <c:v>05-Dec-20</c:v>
                </c:pt>
                <c:pt idx="2">
                  <c:v>02-Jan-21</c:v>
                </c:pt>
                <c:pt idx="3">
                  <c:v>30-Jan-21</c:v>
                </c:pt>
                <c:pt idx="4">
                  <c:v>27-Feb-21</c:v>
                </c:pt>
                <c:pt idx="5">
                  <c:v>27-Mar-21</c:v>
                </c:pt>
                <c:pt idx="6">
                  <c:v>24-Apr-21</c:v>
                </c:pt>
                <c:pt idx="7">
                  <c:v>22-May-21</c:v>
                </c:pt>
                <c:pt idx="8">
                  <c:v>19-Jun-21</c:v>
                </c:pt>
                <c:pt idx="9">
                  <c:v>17-Jul-21</c:v>
                </c:pt>
                <c:pt idx="10">
                  <c:v>14-Aug-21</c:v>
                </c:pt>
                <c:pt idx="11">
                  <c:v>11-Sep-21</c:v>
                </c:pt>
                <c:pt idx="12">
                  <c:v>09-Oct-21</c:v>
                </c:pt>
                <c:pt idx="13">
                  <c:v>06-Nov-21</c:v>
                </c:pt>
                <c:pt idx="14">
                  <c:v>04-Dec-21</c:v>
                </c:pt>
                <c:pt idx="15">
                  <c:v>01-Jan-22</c:v>
                </c:pt>
                <c:pt idx="16">
                  <c:v>29-Jan-22</c:v>
                </c:pt>
                <c:pt idx="17">
                  <c:v>26-Feb-22</c:v>
                </c:pt>
                <c:pt idx="18">
                  <c:v>26-Mar-22</c:v>
                </c:pt>
                <c:pt idx="19">
                  <c:v>23-Apr-22</c:v>
                </c:pt>
                <c:pt idx="20">
                  <c:v>21-May-22</c:v>
                </c:pt>
                <c:pt idx="21">
                  <c:v> 18-Jun-22</c:v>
                </c:pt>
                <c:pt idx="22">
                  <c:v>16-Jul-22</c:v>
                </c:pt>
                <c:pt idx="23">
                  <c:v>13-Aug-22</c:v>
                </c:pt>
                <c:pt idx="24">
                  <c:v>10-Sep-22</c:v>
                </c:pt>
                <c:pt idx="25">
                  <c:v> 8-Oct-22</c:v>
                </c:pt>
                <c:pt idx="26">
                  <c:v> 5-Nov-22</c:v>
                </c:pt>
              </c:strCache>
            </c:strRef>
          </c:cat>
          <c:val>
            <c:numRef>
              <c:f>Sheet1!$C$2:$C$52</c:f>
              <c:numCache>
                <c:formatCode>0.0%</c:formatCode>
                <c:ptCount val="27"/>
                <c:pt idx="0">
                  <c:v>0.63248845542522414</c:v>
                </c:pt>
                <c:pt idx="1">
                  <c:v>0.63540105857827345</c:v>
                </c:pt>
                <c:pt idx="2">
                  <c:v>0.64394468397826676</c:v>
                </c:pt>
                <c:pt idx="3">
                  <c:v>0.64154061643173887</c:v>
                </c:pt>
                <c:pt idx="4">
                  <c:v>0.63928709666463224</c:v>
                </c:pt>
                <c:pt idx="5">
                  <c:v>0.63099900352730909</c:v>
                </c:pt>
                <c:pt idx="6">
                  <c:v>0.6311295214382564</c:v>
                </c:pt>
                <c:pt idx="7">
                  <c:v>0.62791059580567721</c:v>
                </c:pt>
                <c:pt idx="8">
                  <c:v>0.62761127575587361</c:v>
                </c:pt>
                <c:pt idx="9">
                  <c:v>0.6261746070640658</c:v>
                </c:pt>
                <c:pt idx="10">
                  <c:v>0.62779415829431207</c:v>
                </c:pt>
                <c:pt idx="11">
                  <c:v>0.62530139167900112</c:v>
                </c:pt>
                <c:pt idx="12">
                  <c:v>0.62336089681614326</c:v>
                </c:pt>
                <c:pt idx="13">
                  <c:v>0.6230688631638801</c:v>
                </c:pt>
                <c:pt idx="14">
                  <c:v>0.62675588981535413</c:v>
                </c:pt>
                <c:pt idx="15">
                  <c:v>0.63405214026688128</c:v>
                </c:pt>
                <c:pt idx="16">
                  <c:v>0.63097676940363068</c:v>
                </c:pt>
                <c:pt idx="17">
                  <c:v>0.62607302238659823</c:v>
                </c:pt>
                <c:pt idx="18">
                  <c:v>0.61426988122938031</c:v>
                </c:pt>
                <c:pt idx="19">
                  <c:v>0.61529142960395511</c:v>
                </c:pt>
                <c:pt idx="20">
                  <c:v>0.61326494668082199</c:v>
                </c:pt>
                <c:pt idx="21">
                  <c:v>0.61564979340974835</c:v>
                </c:pt>
                <c:pt idx="22">
                  <c:v>0.61475374153336759</c:v>
                </c:pt>
                <c:pt idx="23">
                  <c:v>0.61950329466151299</c:v>
                </c:pt>
                <c:pt idx="24">
                  <c:v>0.62168673668827745</c:v>
                </c:pt>
                <c:pt idx="25">
                  <c:v>0.62341270957259476</c:v>
                </c:pt>
                <c:pt idx="26">
                  <c:v>0.62296169598712925</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168527256"/>
        <c:axId val="168529552"/>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0.1"/>
      </c:valAx>
      <c:valAx>
        <c:axId val="65655261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56549336"/>
        <c:crosses val="max"/>
        <c:crossBetween val="between"/>
      </c:valAx>
      <c:catAx>
        <c:axId val="656549336"/>
        <c:scaling>
          <c:orientation val="minMax"/>
        </c:scaling>
        <c:delete val="1"/>
        <c:axPos val="b"/>
        <c:numFmt formatCode="General" sourceLinked="1"/>
        <c:majorTickMark val="out"/>
        <c:minorTickMark val="none"/>
        <c:tickLblPos val="nextTo"/>
        <c:crossAx val="656552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5784008878131881"/>
        </c:manualLayout>
      </c:layout>
      <c:barChart>
        <c:barDir val="col"/>
        <c:grouping val="clustered"/>
        <c:varyColors val="0"/>
        <c:ser>
          <c:idx val="0"/>
          <c:order val="0"/>
          <c:tx>
            <c:strRef>
              <c:f>Sheet1!$B$1</c:f>
              <c:strCache>
                <c:ptCount val="1"/>
                <c:pt idx="0">
                  <c:v> OL Contribution </c:v>
                </c:pt>
              </c:strCache>
            </c:strRef>
          </c:tx>
          <c:spPr>
            <a:solidFill>
              <a:schemeClr val="accent1"/>
            </a:solidFill>
            <a:ln>
              <a:noFill/>
            </a:ln>
            <a:effectLst/>
          </c:spPr>
          <c:invertIfNegative val="0"/>
          <c:dLbls>
            <c:dLbl>
              <c:idx val="4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Dry Grocery OL</c:v>
                </c:pt>
                <c:pt idx="1">
                  <c:v>Bakery OL</c:v>
                </c:pt>
                <c:pt idx="2">
                  <c:v>Health &amp; Beauty OL</c:v>
                </c:pt>
                <c:pt idx="3">
                  <c:v>Confectionery OL</c:v>
                </c:pt>
                <c:pt idx="4">
                  <c:v>Household OL</c:v>
                </c:pt>
                <c:pt idx="5">
                  <c:v>Dairy OL</c:v>
                </c:pt>
                <c:pt idx="6">
                  <c:v>Frozen OL</c:v>
                </c:pt>
                <c:pt idx="7">
                  <c:v>FMCG OL</c:v>
                </c:pt>
                <c:pt idx="8">
                  <c:v>Delicatessen OL</c:v>
                </c:pt>
                <c:pt idx="9">
                  <c:v>Produce OL</c:v>
                </c:pt>
                <c:pt idx="10">
                  <c:v>MFP OL</c:v>
                </c:pt>
                <c:pt idx="11">
                  <c:v>Soft Drinks OL</c:v>
                </c:pt>
                <c:pt idx="12">
                  <c:v>BWS OL</c:v>
                </c:pt>
              </c:strCache>
            </c:strRef>
          </c:cat>
          <c:val>
            <c:numRef>
              <c:f>Sheet1!$B$2:$B$14</c:f>
              <c:numCache>
                <c:formatCode>0.0%</c:formatCode>
                <c:ptCount val="13"/>
                <c:pt idx="0">
                  <c:v>0.52870932723161745</c:v>
                </c:pt>
                <c:pt idx="1">
                  <c:v>0.65664110052173563</c:v>
                </c:pt>
                <c:pt idx="2">
                  <c:v>0.29084144626117692</c:v>
                </c:pt>
                <c:pt idx="3">
                  <c:v>0.27275274244491021</c:v>
                </c:pt>
                <c:pt idx="4">
                  <c:v>0.46201597093549157</c:v>
                </c:pt>
                <c:pt idx="5">
                  <c:v>0.63851138230476057</c:v>
                </c:pt>
                <c:pt idx="6">
                  <c:v>0.58508698730325448</c:v>
                </c:pt>
                <c:pt idx="7">
                  <c:v>0.62042728249588752</c:v>
                </c:pt>
                <c:pt idx="8">
                  <c:v>0.81033067202087739</c:v>
                </c:pt>
                <c:pt idx="9">
                  <c:v>0.99887823858556402</c:v>
                </c:pt>
                <c:pt idx="10">
                  <c:v>0.95728931872098433</c:v>
                </c:pt>
                <c:pt idx="11">
                  <c:v>0.40896839231562154</c:v>
                </c:pt>
                <c:pt idx="12">
                  <c:v>0.23636397320435071</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168527256"/>
        <c:axId val="168529552"/>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Dry Grocery OL</c:v>
                </c:pt>
                <c:pt idx="1">
                  <c:v>Bakery OL</c:v>
                </c:pt>
                <c:pt idx="2">
                  <c:v>Health &amp; Beauty OL</c:v>
                </c:pt>
                <c:pt idx="3">
                  <c:v>Confectionery OL</c:v>
                </c:pt>
                <c:pt idx="4">
                  <c:v>Household OL</c:v>
                </c:pt>
                <c:pt idx="5">
                  <c:v>Dairy OL</c:v>
                </c:pt>
                <c:pt idx="6">
                  <c:v>Frozen OL</c:v>
                </c:pt>
                <c:pt idx="7">
                  <c:v>FMCG OL</c:v>
                </c:pt>
                <c:pt idx="8">
                  <c:v>Delicatessen OL</c:v>
                </c:pt>
                <c:pt idx="9">
                  <c:v>Produce OL</c:v>
                </c:pt>
                <c:pt idx="10">
                  <c:v>MFP OL</c:v>
                </c:pt>
                <c:pt idx="11">
                  <c:v>Soft Drinks OL</c:v>
                </c:pt>
                <c:pt idx="12">
                  <c:v>BWS OL</c:v>
                </c:pt>
              </c:strCache>
            </c:strRef>
          </c:cat>
          <c:val>
            <c:numRef>
              <c:f>Sheet1!$C$2:$C$14</c:f>
              <c:numCache>
                <c:formatCode>0.0%</c:formatCode>
                <c:ptCount val="13"/>
                <c:pt idx="0">
                  <c:v>4.1727659472188594E-2</c:v>
                </c:pt>
                <c:pt idx="1">
                  <c:v>4.134638559097048E-2</c:v>
                </c:pt>
                <c:pt idx="2">
                  <c:v>3.5293428978467101E-2</c:v>
                </c:pt>
                <c:pt idx="3">
                  <c:v>3.3481633373626418E-2</c:v>
                </c:pt>
                <c:pt idx="4">
                  <c:v>2.9483959336183752E-2</c:v>
                </c:pt>
                <c:pt idx="5">
                  <c:v>2.0207217429681124E-2</c:v>
                </c:pt>
                <c:pt idx="6">
                  <c:v>1.1760936216074436E-2</c:v>
                </c:pt>
                <c:pt idx="7">
                  <c:v>1.1238011746849685E-2</c:v>
                </c:pt>
                <c:pt idx="8">
                  <c:v>5.7461345278189135E-3</c:v>
                </c:pt>
                <c:pt idx="9">
                  <c:v>4.8476367782712693E-5</c:v>
                </c:pt>
                <c:pt idx="10">
                  <c:v>-1.6837601739333463E-3</c:v>
                </c:pt>
                <c:pt idx="11">
                  <c:v>-2.0235158511117013E-2</c:v>
                </c:pt>
                <c:pt idx="12">
                  <c:v>-2.14768092381592E-2</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501252896"/>
        <c:axId val="501253880"/>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0.1"/>
      </c:valAx>
      <c:valAx>
        <c:axId val="50125388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252896"/>
        <c:crosses val="max"/>
        <c:crossBetween val="between"/>
      </c:valAx>
      <c:catAx>
        <c:axId val="501252896"/>
        <c:scaling>
          <c:orientation val="minMax"/>
        </c:scaling>
        <c:delete val="1"/>
        <c:axPos val="b"/>
        <c:numFmt formatCode="General" sourceLinked="1"/>
        <c:majorTickMark val="out"/>
        <c:minorTickMark val="none"/>
        <c:tickLblPos val="nextTo"/>
        <c:crossAx val="501253880"/>
        <c:crossesAt val="0"/>
        <c:auto val="1"/>
        <c:lblAlgn val="ctr"/>
        <c:lblOffset val="100"/>
        <c:noMultiLvlLbl val="0"/>
      </c:catAx>
      <c:spPr>
        <a:noFill/>
        <a:ln>
          <a:noFill/>
        </a:ln>
        <a:effectLst/>
      </c:spPr>
    </c:plotArea>
    <c:legend>
      <c:legendPos val="b"/>
      <c:layout>
        <c:manualLayout>
          <c:xMode val="edge"/>
          <c:yMode val="edge"/>
          <c:x val="5.8853015227991912E-2"/>
          <c:y val="0.91443138049803829"/>
          <c:w val="0.8133741596752988"/>
          <c:h val="7.29033658045139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Sheet1!$A$2:$A$187</c:f>
              <c:numCache>
                <c:formatCode>d\-mmm\-yy</c:formatCode>
                <c:ptCount val="28"/>
                <c:pt idx="0">
                  <c:v>44114</c:v>
                </c:pt>
                <c:pt idx="1">
                  <c:v>44142</c:v>
                </c:pt>
                <c:pt idx="2">
                  <c:v>44170</c:v>
                </c:pt>
                <c:pt idx="3">
                  <c:v>44198</c:v>
                </c:pt>
                <c:pt idx="4">
                  <c:v>44226</c:v>
                </c:pt>
                <c:pt idx="5">
                  <c:v>44254</c:v>
                </c:pt>
                <c:pt idx="6">
                  <c:v>44282</c:v>
                </c:pt>
                <c:pt idx="7">
                  <c:v>44310</c:v>
                </c:pt>
                <c:pt idx="8">
                  <c:v>44338</c:v>
                </c:pt>
                <c:pt idx="9">
                  <c:v>44366</c:v>
                </c:pt>
                <c:pt idx="10">
                  <c:v>44394</c:v>
                </c:pt>
                <c:pt idx="11" formatCode="dd\-mmm\-yy">
                  <c:v>44422</c:v>
                </c:pt>
                <c:pt idx="12">
                  <c:v>44450</c:v>
                </c:pt>
                <c:pt idx="13">
                  <c:v>44478</c:v>
                </c:pt>
                <c:pt idx="14">
                  <c:v>44506</c:v>
                </c:pt>
                <c:pt idx="15">
                  <c:v>44534</c:v>
                </c:pt>
                <c:pt idx="16">
                  <c:v>44562</c:v>
                </c:pt>
                <c:pt idx="17">
                  <c:v>44590</c:v>
                </c:pt>
                <c:pt idx="18">
                  <c:v>44618</c:v>
                </c:pt>
                <c:pt idx="19">
                  <c:v>44646</c:v>
                </c:pt>
                <c:pt idx="20">
                  <c:v>44674</c:v>
                </c:pt>
                <c:pt idx="21" formatCode="dd\-mmm\-yy">
                  <c:v>44702</c:v>
                </c:pt>
                <c:pt idx="22" formatCode="dd\-mmm\-yy">
                  <c:v>44730</c:v>
                </c:pt>
                <c:pt idx="23" formatCode="dd\-mmm\-yy">
                  <c:v>44758</c:v>
                </c:pt>
                <c:pt idx="24" formatCode="dd\-mmm\-yy">
                  <c:v>44786</c:v>
                </c:pt>
                <c:pt idx="25" formatCode="dd\-mmm\-yy">
                  <c:v>44814</c:v>
                </c:pt>
                <c:pt idx="26" formatCode="dd\-mmm\-yy">
                  <c:v>44842</c:v>
                </c:pt>
                <c:pt idx="27" formatCode="dd\-mmm\-yy">
                  <c:v>44870</c:v>
                </c:pt>
              </c:numCache>
            </c:numRef>
          </c:cat>
          <c:val>
            <c:numRef>
              <c:f>Sheet1!$B$2:$B$187</c:f>
              <c:numCache>
                <c:formatCode>0.0%</c:formatCode>
                <c:ptCount val="28"/>
                <c:pt idx="0">
                  <c:v>0.21561998282273565</c:v>
                </c:pt>
                <c:pt idx="1">
                  <c:v>0.21600022011719194</c:v>
                </c:pt>
                <c:pt idx="2">
                  <c:v>0.23019641124563575</c:v>
                </c:pt>
                <c:pt idx="3">
                  <c:v>0.2205709434935656</c:v>
                </c:pt>
                <c:pt idx="4">
                  <c:v>0.1928176196722394</c:v>
                </c:pt>
                <c:pt idx="5">
                  <c:v>0.20168651991255868</c:v>
                </c:pt>
                <c:pt idx="6">
                  <c:v>0.20571746287933335</c:v>
                </c:pt>
                <c:pt idx="7">
                  <c:v>0.21309876720291776</c:v>
                </c:pt>
                <c:pt idx="8">
                  <c:v>0.20679934218718915</c:v>
                </c:pt>
                <c:pt idx="9">
                  <c:v>0.21376787486096194</c:v>
                </c:pt>
                <c:pt idx="10">
                  <c:v>0.20845381744682881</c:v>
                </c:pt>
                <c:pt idx="11">
                  <c:v>0.19490020531987645</c:v>
                </c:pt>
                <c:pt idx="12">
                  <c:v>0.19901723378952377</c:v>
                </c:pt>
                <c:pt idx="13">
                  <c:v>0.20098757905975939</c:v>
                </c:pt>
                <c:pt idx="14">
                  <c:v>0.20320677828231123</c:v>
                </c:pt>
                <c:pt idx="15">
                  <c:v>0.21814427775333639</c:v>
                </c:pt>
                <c:pt idx="16">
                  <c:v>0.22243989822863128</c:v>
                </c:pt>
                <c:pt idx="17">
                  <c:v>0.19235215397178734</c:v>
                </c:pt>
                <c:pt idx="18">
                  <c:v>0.19892947945052344</c:v>
                </c:pt>
                <c:pt idx="19">
                  <c:v>0.19885533432617003</c:v>
                </c:pt>
                <c:pt idx="20">
                  <c:v>0.21490563257245207</c:v>
                </c:pt>
                <c:pt idx="21">
                  <c:v>0.20446154321891047</c:v>
                </c:pt>
                <c:pt idx="22">
                  <c:v>0.21841374610338155</c:v>
                </c:pt>
                <c:pt idx="23">
                  <c:v>0.20473805747398663</c:v>
                </c:pt>
                <c:pt idx="24">
                  <c:v>0.20348922320610346</c:v>
                </c:pt>
                <c:pt idx="25">
                  <c:v>0.20936470076531183</c:v>
                </c:pt>
                <c:pt idx="26">
                  <c:v>0.20522624858018554</c:v>
                </c:pt>
                <c:pt idx="27">
                  <c:v>0.20963250329039435</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Sheet1!$A$2:$A$187</c:f>
              <c:numCache>
                <c:formatCode>d\-mmm\-yy</c:formatCode>
                <c:ptCount val="28"/>
                <c:pt idx="0">
                  <c:v>44114</c:v>
                </c:pt>
                <c:pt idx="1">
                  <c:v>44142</c:v>
                </c:pt>
                <c:pt idx="2">
                  <c:v>44170</c:v>
                </c:pt>
                <c:pt idx="3">
                  <c:v>44198</c:v>
                </c:pt>
                <c:pt idx="4">
                  <c:v>44226</c:v>
                </c:pt>
                <c:pt idx="5">
                  <c:v>44254</c:v>
                </c:pt>
                <c:pt idx="6">
                  <c:v>44282</c:v>
                </c:pt>
                <c:pt idx="7">
                  <c:v>44310</c:v>
                </c:pt>
                <c:pt idx="8">
                  <c:v>44338</c:v>
                </c:pt>
                <c:pt idx="9">
                  <c:v>44366</c:v>
                </c:pt>
                <c:pt idx="10">
                  <c:v>44394</c:v>
                </c:pt>
                <c:pt idx="11" formatCode="dd\-mmm\-yy">
                  <c:v>44422</c:v>
                </c:pt>
                <c:pt idx="12">
                  <c:v>44450</c:v>
                </c:pt>
                <c:pt idx="13">
                  <c:v>44478</c:v>
                </c:pt>
                <c:pt idx="14">
                  <c:v>44506</c:v>
                </c:pt>
                <c:pt idx="15">
                  <c:v>44534</c:v>
                </c:pt>
                <c:pt idx="16">
                  <c:v>44562</c:v>
                </c:pt>
                <c:pt idx="17">
                  <c:v>44590</c:v>
                </c:pt>
                <c:pt idx="18">
                  <c:v>44618</c:v>
                </c:pt>
                <c:pt idx="19">
                  <c:v>44646</c:v>
                </c:pt>
                <c:pt idx="20">
                  <c:v>44674</c:v>
                </c:pt>
                <c:pt idx="21" formatCode="dd\-mmm\-yy">
                  <c:v>44702</c:v>
                </c:pt>
                <c:pt idx="22" formatCode="dd\-mmm\-yy">
                  <c:v>44730</c:v>
                </c:pt>
                <c:pt idx="23" formatCode="dd\-mmm\-yy">
                  <c:v>44758</c:v>
                </c:pt>
                <c:pt idx="24" formatCode="dd\-mmm\-yy">
                  <c:v>44786</c:v>
                </c:pt>
                <c:pt idx="25" formatCode="dd\-mmm\-yy">
                  <c:v>44814</c:v>
                </c:pt>
                <c:pt idx="26" formatCode="dd\-mmm\-yy">
                  <c:v>44842</c:v>
                </c:pt>
                <c:pt idx="27" formatCode="dd\-mmm\-yy">
                  <c:v>44870</c:v>
                </c:pt>
              </c:numCache>
            </c:numRef>
          </c:cat>
          <c:val>
            <c:numRef>
              <c:f>Sheet1!$C$2:$C$187</c:f>
              <c:numCache>
                <c:formatCode>0.0%</c:formatCode>
                <c:ptCount val="28"/>
                <c:pt idx="0">
                  <c:v>0.20825243545141056</c:v>
                </c:pt>
                <c:pt idx="1">
                  <c:v>0.20825243545141056</c:v>
                </c:pt>
                <c:pt idx="2">
                  <c:v>0.20825243545141056</c:v>
                </c:pt>
                <c:pt idx="3">
                  <c:v>0.20825243545141056</c:v>
                </c:pt>
                <c:pt idx="4">
                  <c:v>0.20627717710312071</c:v>
                </c:pt>
                <c:pt idx="5">
                  <c:v>0.20627717710312071</c:v>
                </c:pt>
                <c:pt idx="6">
                  <c:v>0.20627717710312071</c:v>
                </c:pt>
                <c:pt idx="7">
                  <c:v>0.20627717710312071</c:v>
                </c:pt>
                <c:pt idx="8">
                  <c:v>0.20627717710312071</c:v>
                </c:pt>
                <c:pt idx="9">
                  <c:v>0.20627717710312071</c:v>
                </c:pt>
                <c:pt idx="10">
                  <c:v>0.20627717710312071</c:v>
                </c:pt>
                <c:pt idx="11">
                  <c:v>0.20627717710312071</c:v>
                </c:pt>
                <c:pt idx="12">
                  <c:v>0.20627717710312071</c:v>
                </c:pt>
                <c:pt idx="13">
                  <c:v>0.20627717710312071</c:v>
                </c:pt>
                <c:pt idx="14">
                  <c:v>0.20627717710312071</c:v>
                </c:pt>
                <c:pt idx="15">
                  <c:v>0.20627717710312071</c:v>
                </c:pt>
                <c:pt idx="16">
                  <c:v>0.20627717710312071</c:v>
                </c:pt>
                <c:pt idx="17">
                  <c:v>0.20489658161903787</c:v>
                </c:pt>
                <c:pt idx="18">
                  <c:v>0.20491474114720293</c:v>
                </c:pt>
                <c:pt idx="19">
                  <c:v>0.20491474114720293</c:v>
                </c:pt>
                <c:pt idx="20">
                  <c:v>0.20491474114720293</c:v>
                </c:pt>
                <c:pt idx="21">
                  <c:v>0.20491474114720293</c:v>
                </c:pt>
                <c:pt idx="22">
                  <c:v>0.20491474114720293</c:v>
                </c:pt>
                <c:pt idx="23">
                  <c:v>0.20491474114720293</c:v>
                </c:pt>
                <c:pt idx="24">
                  <c:v>0.20491474114720293</c:v>
                </c:pt>
                <c:pt idx="25">
                  <c:v>0.20491474114720293</c:v>
                </c:pt>
                <c:pt idx="26">
                  <c:v>0.20489658161903787</c:v>
                </c:pt>
                <c:pt idx="27">
                  <c:v>0.20531265051098505</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428425296"/>
        <c:axId val="428428432"/>
      </c:lineChart>
      <c:catAx>
        <c:axId val="428425296"/>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428428432"/>
        <c:crosses val="autoZero"/>
        <c:auto val="0"/>
        <c:lblAlgn val="ctr"/>
        <c:lblOffset val="100"/>
        <c:noMultiLvlLbl val="1"/>
      </c:catAx>
      <c:valAx>
        <c:axId val="428428432"/>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428425296"/>
        <c:crosses val="autoZero"/>
        <c:crossBetween val="between"/>
        <c:majorUnit val="2.0000000000000004E-2"/>
      </c:valAx>
    </c:plotArea>
    <c:legend>
      <c:legendPos val="r"/>
      <c:layout>
        <c:manualLayout>
          <c:xMode val="edge"/>
          <c:yMode val="edge"/>
          <c:x val="0.59430730761939732"/>
          <c:y val="0"/>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Sheet1!$A$2:$A$346</c:f>
              <c:strCache>
                <c:ptCount val="12"/>
                <c:pt idx="0">
                  <c:v>20-Aug-22</c:v>
                </c:pt>
                <c:pt idx="1">
                  <c:v> 27-Aug-22</c:v>
                </c:pt>
                <c:pt idx="2">
                  <c:v>03-Sep-22</c:v>
                </c:pt>
                <c:pt idx="3">
                  <c:v> 10-Sep-22</c:v>
                </c:pt>
                <c:pt idx="4">
                  <c:v>17-Sep-22</c:v>
                </c:pt>
                <c:pt idx="5">
                  <c:v>24-Sep-22</c:v>
                </c:pt>
                <c:pt idx="6">
                  <c:v>01-Oct-22</c:v>
                </c:pt>
                <c:pt idx="7">
                  <c:v> 08-Oct-22</c:v>
                </c:pt>
                <c:pt idx="8">
                  <c:v>15-Oct-22</c:v>
                </c:pt>
                <c:pt idx="9">
                  <c:v>22-Oct-22</c:v>
                </c:pt>
                <c:pt idx="10">
                  <c:v>29-Oct-22</c:v>
                </c:pt>
                <c:pt idx="11">
                  <c:v>05-Nov-22</c:v>
                </c:pt>
              </c:strCache>
            </c:strRef>
          </c:cat>
          <c:val>
            <c:numRef>
              <c:f>Sheet1!$B$2:$B$346</c:f>
              <c:numCache>
                <c:formatCode>0.0%</c:formatCode>
                <c:ptCount val="12"/>
                <c:pt idx="0">
                  <c:v>3.2301984540527462E-2</c:v>
                </c:pt>
                <c:pt idx="1">
                  <c:v>1.9083885184889127E-2</c:v>
                </c:pt>
                <c:pt idx="2">
                  <c:v>1.9704713231118776E-2</c:v>
                </c:pt>
                <c:pt idx="3">
                  <c:v>1.9349916556083535E-2</c:v>
                </c:pt>
                <c:pt idx="4">
                  <c:v>5.3146515048087206E-2</c:v>
                </c:pt>
                <c:pt idx="5">
                  <c:v>-3.527220256572372E-3</c:v>
                </c:pt>
                <c:pt idx="6">
                  <c:v>4.7271802382456318E-2</c:v>
                </c:pt>
                <c:pt idx="7">
                  <c:v>3.5855951842277634E-2</c:v>
                </c:pt>
                <c:pt idx="8">
                  <c:v>3.8865821054443472E-2</c:v>
                </c:pt>
                <c:pt idx="9">
                  <c:v>3.0186719923038785E-2</c:v>
                </c:pt>
                <c:pt idx="10">
                  <c:v>2.7159134904393589E-2</c:v>
                </c:pt>
                <c:pt idx="11">
                  <c:v>5.2586050166851361E-2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Sheet1!$A$2:$A$346</c:f>
              <c:strCache>
                <c:ptCount val="12"/>
                <c:pt idx="0">
                  <c:v>20-Aug-22</c:v>
                </c:pt>
                <c:pt idx="1">
                  <c:v> 27-Aug-22</c:v>
                </c:pt>
                <c:pt idx="2">
                  <c:v>03-Sep-22</c:v>
                </c:pt>
                <c:pt idx="3">
                  <c:v> 10-Sep-22</c:v>
                </c:pt>
                <c:pt idx="4">
                  <c:v>17-Sep-22</c:v>
                </c:pt>
                <c:pt idx="5">
                  <c:v>24-Sep-22</c:v>
                </c:pt>
                <c:pt idx="6">
                  <c:v>01-Oct-22</c:v>
                </c:pt>
                <c:pt idx="7">
                  <c:v> 08-Oct-22</c:v>
                </c:pt>
                <c:pt idx="8">
                  <c:v>15-Oct-22</c:v>
                </c:pt>
                <c:pt idx="9">
                  <c:v>22-Oct-22</c:v>
                </c:pt>
                <c:pt idx="10">
                  <c:v>29-Oct-22</c:v>
                </c:pt>
                <c:pt idx="11">
                  <c:v>05-Nov-22</c:v>
                </c:pt>
              </c:strCache>
            </c:strRef>
          </c:cat>
          <c:val>
            <c:numRef>
              <c:f>Sheet1!$C$2:$C$346</c:f>
              <c:numCache>
                <c:formatCode>0.0%</c:formatCode>
                <c:ptCount val="12"/>
                <c:pt idx="0">
                  <c:v>-4.3854294057953269E-2</c:v>
                </c:pt>
                <c:pt idx="1">
                  <c:v>-5.4921851423592072E-2</c:v>
                </c:pt>
                <c:pt idx="2">
                  <c:v>-5.5795146492916836E-2</c:v>
                </c:pt>
                <c:pt idx="3">
                  <c:v>-6.0061235878544728E-2</c:v>
                </c:pt>
                <c:pt idx="4">
                  <c:v>-3.6113706914484012E-2</c:v>
                </c:pt>
                <c:pt idx="5">
                  <c:v>-9.1051113007827089E-2</c:v>
                </c:pt>
                <c:pt idx="6">
                  <c:v>-5.2850389826305411E-2</c:v>
                </c:pt>
                <c:pt idx="7">
                  <c:v>-5.7100997000047893E-2</c:v>
                </c:pt>
                <c:pt idx="8">
                  <c:v>-5.4625828793932518E-2</c:v>
                </c:pt>
                <c:pt idx="9">
                  <c:v>-5.9966141906512394E-2</c:v>
                </c:pt>
                <c:pt idx="10">
                  <c:v>-6.2923357376209799E-2</c:v>
                </c:pt>
                <c:pt idx="11">
                  <c:v>-3.9592467642086127E-2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0.75520326109366132"/>
          <c:y val="0.72722609353074774"/>
          <c:w val="0.21715485387854863"/>
          <c:h val="8.962351793833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24673969744389E-2"/>
          <c:y val="0.20235780200335246"/>
          <c:w val="0.96687532603025561"/>
          <c:h val="0.64750450736586818"/>
        </c:manualLayout>
      </c:layout>
      <c:barChart>
        <c:barDir val="col"/>
        <c:grouping val="clustered"/>
        <c:varyColors val="0"/>
        <c:ser>
          <c:idx val="0"/>
          <c:order val="0"/>
          <c:tx>
            <c:strRef>
              <c:f>Sheet1!$B$1</c:f>
              <c:strCache>
                <c:ptCount val="1"/>
                <c:pt idx="0">
                  <c:v>Value Sales</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Halloween 2015</c:v>
                </c:pt>
                <c:pt idx="1">
                  <c:v>Halloween 2016</c:v>
                </c:pt>
                <c:pt idx="2">
                  <c:v>Halloween 2017</c:v>
                </c:pt>
                <c:pt idx="3">
                  <c:v>Halloween 2018</c:v>
                </c:pt>
                <c:pt idx="4">
                  <c:v>Halloween 2019</c:v>
                </c:pt>
                <c:pt idx="5">
                  <c:v>Halloween 2020</c:v>
                </c:pt>
                <c:pt idx="6">
                  <c:v>Halloween 2021</c:v>
                </c:pt>
                <c:pt idx="7">
                  <c:v>Halloween 2022</c:v>
                </c:pt>
              </c:strCache>
            </c:strRef>
          </c:cat>
          <c:val>
            <c:numRef>
              <c:f>Sheet1!$B$2:$B$9</c:f>
              <c:numCache>
                <c:formatCode>0.0</c:formatCode>
                <c:ptCount val="8"/>
                <c:pt idx="0">
                  <c:v>54.123041399999998</c:v>
                </c:pt>
                <c:pt idx="1">
                  <c:v>50.718750499999999</c:v>
                </c:pt>
                <c:pt idx="2">
                  <c:v>50.372853199999994</c:v>
                </c:pt>
                <c:pt idx="3">
                  <c:v>48.6045114</c:v>
                </c:pt>
                <c:pt idx="4">
                  <c:v>49.091615299999994</c:v>
                </c:pt>
                <c:pt idx="5">
                  <c:v>39.143182200000005</c:v>
                </c:pt>
                <c:pt idx="6">
                  <c:v>46.128256100000002</c:v>
                </c:pt>
                <c:pt idx="7">
                  <c:v>41.389073300000007</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Unit Sales</c:v>
                </c:pt>
              </c:strCache>
            </c:strRef>
          </c:tx>
          <c:spPr>
            <a:solidFill>
              <a:schemeClr val="accent1"/>
            </a:solidFill>
            <a:ln>
              <a:solidFill>
                <a:schemeClr val="bg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Halloween 2015</c:v>
                </c:pt>
                <c:pt idx="1">
                  <c:v>Halloween 2016</c:v>
                </c:pt>
                <c:pt idx="2">
                  <c:v>Halloween 2017</c:v>
                </c:pt>
                <c:pt idx="3">
                  <c:v>Halloween 2018</c:v>
                </c:pt>
                <c:pt idx="4">
                  <c:v>Halloween 2019</c:v>
                </c:pt>
                <c:pt idx="5">
                  <c:v>Halloween 2020</c:v>
                </c:pt>
                <c:pt idx="6">
                  <c:v>Halloween 2021</c:v>
                </c:pt>
                <c:pt idx="7">
                  <c:v>Halloween 2022</c:v>
                </c:pt>
              </c:strCache>
            </c:strRef>
          </c:cat>
          <c:val>
            <c:numRef>
              <c:f>Sheet1!$C$2:$C$9</c:f>
              <c:numCache>
                <c:formatCode>0.0</c:formatCode>
                <c:ptCount val="8"/>
                <c:pt idx="0">
                  <c:v>30.009674900000004</c:v>
                </c:pt>
                <c:pt idx="1">
                  <c:v>28.737947200000001</c:v>
                </c:pt>
                <c:pt idx="2">
                  <c:v>26.7273733</c:v>
                </c:pt>
                <c:pt idx="3">
                  <c:v>26.435784700000003</c:v>
                </c:pt>
                <c:pt idx="4">
                  <c:v>25.238198199999999</c:v>
                </c:pt>
                <c:pt idx="5">
                  <c:v>21.023486699999999</c:v>
                </c:pt>
                <c:pt idx="6">
                  <c:v>21.6443963</c:v>
                </c:pt>
                <c:pt idx="7">
                  <c:v>19.129249300000001</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6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layout>
        <c:manualLayout>
          <c:xMode val="edge"/>
          <c:yMode val="edge"/>
          <c:x val="0.66450846493100013"/>
          <c:y val="9.9966900723028312E-3"/>
          <c:w val="0.33347643097643098"/>
          <c:h val="0.101345578097960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6175313882191152E-2"/>
          <c:w val="0.98422712933753942"/>
          <c:h val="0.68056300744508103"/>
        </c:manualLayout>
      </c:layout>
      <c:barChart>
        <c:barDir val="col"/>
        <c:grouping val="clustered"/>
        <c:varyColors val="0"/>
        <c:ser>
          <c:idx val="0"/>
          <c:order val="0"/>
          <c:tx>
            <c:strRef>
              <c:f>Sheet1!$B$1</c:f>
              <c:strCache>
                <c:ptCount val="1"/>
                <c:pt idx="0">
                  <c:v>Value Sales</c:v>
                </c:pt>
              </c:strCache>
            </c:strRef>
          </c:tx>
          <c:spPr>
            <a:solidFill>
              <a:schemeClr val="accent1"/>
            </a:solidFill>
          </c:spPr>
          <c:invertIfNegative val="0"/>
          <c:dLbls>
            <c:dLbl>
              <c:idx val="0"/>
              <c:layout>
                <c:manualLayout>
                  <c:x val="-3.1104199066873959E-3"/>
                  <c:y val="2.0752271475006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CC-4C4B-BC15-5E46F30A95F6}"/>
                </c:ext>
              </c:extLst>
            </c:dLbl>
            <c:dLbl>
              <c:idx val="1"/>
              <c:layout>
                <c:manualLayout>
                  <c:x val="-6.2208398133748628E-3"/>
                  <c:y val="1.660181718000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C-4C4B-BC15-5E46F30A95F6}"/>
                </c:ext>
              </c:extLst>
            </c:dLbl>
            <c:numFmt formatCode="0.0,,&quot;m&quot;"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Halloween Merchandise </c:v>
                </c:pt>
                <c:pt idx="1">
                  <c:v> Pumpkins </c:v>
                </c:pt>
                <c:pt idx="2">
                  <c:v> Halloween Confectionery </c:v>
                </c:pt>
              </c:strCache>
            </c:strRef>
          </c:cat>
          <c:val>
            <c:numRef>
              <c:f>Sheet1!$B$2:$B$4</c:f>
              <c:numCache>
                <c:formatCode>_-* #,##0_-;\-* #,##0_-;_-* "-"??_-;_-@_-</c:formatCode>
                <c:ptCount val="3"/>
                <c:pt idx="0">
                  <c:v>39218300.299999997</c:v>
                </c:pt>
                <c:pt idx="1">
                  <c:v>13405175.1</c:v>
                </c:pt>
                <c:pt idx="2">
                  <c:v>8239899.7000000002</c:v>
                </c:pt>
              </c:numCache>
            </c:numRef>
          </c:val>
          <c:extLst>
            <c:ext xmlns:c16="http://schemas.microsoft.com/office/drawing/2014/chart" uri="{C3380CC4-5D6E-409C-BE32-E72D297353CC}">
              <c16:uniqueId val="{00000002-50CC-4C4B-BC15-5E46F30A95F6}"/>
            </c:ext>
          </c:extLst>
        </c:ser>
        <c:ser>
          <c:idx val="1"/>
          <c:order val="1"/>
          <c:tx>
            <c:strRef>
              <c:f>Sheet1!$C$1</c:f>
              <c:strCache>
                <c:ptCount val="1"/>
                <c:pt idx="0">
                  <c:v>Unit Sales</c:v>
                </c:pt>
              </c:strCache>
            </c:strRef>
          </c:tx>
          <c:spPr>
            <a:solidFill>
              <a:schemeClr val="accent1">
                <a:lumMod val="75000"/>
              </a:schemeClr>
            </a:solidFill>
          </c:spPr>
          <c:invertIfNegative val="0"/>
          <c:dLbls>
            <c:dLbl>
              <c:idx val="0"/>
              <c:layout>
                <c:manualLayout>
                  <c:x val="1.5552099533437014E-3"/>
                  <c:y val="1.660181718000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CC-4C4B-BC15-5E46F30A95F6}"/>
                </c:ext>
              </c:extLst>
            </c:dLbl>
            <c:dLbl>
              <c:idx val="3"/>
              <c:layout>
                <c:manualLayout>
                  <c:x val="-7.1919276031398094E-4"/>
                  <c:y val="-1.76828946965286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CC-4C4B-BC15-5E46F30A95F6}"/>
                </c:ext>
              </c:extLst>
            </c:dLbl>
            <c:dLbl>
              <c:idx val="5"/>
              <c:layout>
                <c:manualLayout>
                  <c:xMode val="edge"/>
                  <c:yMode val="edge"/>
                  <c:x val="0.47528916929547843"/>
                  <c:y val="0.420600858369098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CC-4C4B-BC15-5E46F30A95F6}"/>
                </c:ext>
              </c:extLst>
            </c:dLbl>
            <c:dLbl>
              <c:idx val="6"/>
              <c:layout>
                <c:manualLayout>
                  <c:xMode val="edge"/>
                  <c:yMode val="edge"/>
                  <c:x val="0.56046267087276547"/>
                  <c:y val="0.431330472103004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CC-4C4B-BC15-5E46F30A95F6}"/>
                </c:ext>
              </c:extLst>
            </c:dLbl>
            <c:dLbl>
              <c:idx val="7"/>
              <c:layout>
                <c:manualLayout>
                  <c:xMode val="edge"/>
                  <c:yMode val="edge"/>
                  <c:x val="0.64037854889589907"/>
                  <c:y val="0.431330472103004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CC-4C4B-BC15-5E46F30A95F6}"/>
                </c:ext>
              </c:extLst>
            </c:dLbl>
            <c:dLbl>
              <c:idx val="8"/>
              <c:layout>
                <c:manualLayout>
                  <c:xMode val="edge"/>
                  <c:yMode val="edge"/>
                  <c:x val="0.72450052576235546"/>
                  <c:y val="0.420600858369098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CC-4C4B-BC15-5E46F30A95F6}"/>
                </c:ext>
              </c:extLst>
            </c:dLbl>
            <c:numFmt formatCode="0.0,,&quot;m&quot;"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Halloween Merchandise </c:v>
                </c:pt>
                <c:pt idx="1">
                  <c:v> Pumpkins </c:v>
                </c:pt>
                <c:pt idx="2">
                  <c:v> Halloween Confectionery </c:v>
                </c:pt>
              </c:strCache>
            </c:strRef>
          </c:cat>
          <c:val>
            <c:numRef>
              <c:f>Sheet1!$C$2:$C$4</c:f>
              <c:numCache>
                <c:formatCode>_-* #,##0_-;\-* #,##0_-;_-* "-"??_-;_-@_-</c:formatCode>
                <c:ptCount val="3"/>
                <c:pt idx="0">
                  <c:v>14289372.200000001</c:v>
                </c:pt>
                <c:pt idx="1">
                  <c:v>8291564.8999999994</c:v>
                </c:pt>
                <c:pt idx="2">
                  <c:v>5690229.9000000004</c:v>
                </c:pt>
              </c:numCache>
            </c:numRef>
          </c:val>
          <c:extLst>
            <c:ext xmlns:c16="http://schemas.microsoft.com/office/drawing/2014/chart" uri="{C3380CC4-5D6E-409C-BE32-E72D297353CC}">
              <c16:uniqueId val="{00000009-50CC-4C4B-BC15-5E46F30A95F6}"/>
            </c:ext>
          </c:extLst>
        </c:ser>
        <c:dLbls>
          <c:showLegendKey val="0"/>
          <c:showVal val="0"/>
          <c:showCatName val="0"/>
          <c:showSerName val="0"/>
          <c:showPercent val="0"/>
          <c:showBubbleSize val="0"/>
        </c:dLbls>
        <c:gapWidth val="100"/>
        <c:axId val="144658816"/>
        <c:axId val="144660352"/>
      </c:barChart>
      <c:catAx>
        <c:axId val="144658816"/>
        <c:scaling>
          <c:orientation val="minMax"/>
        </c:scaling>
        <c:delete val="0"/>
        <c:axPos val="b"/>
        <c:numFmt formatCode="General" sourceLinked="1"/>
        <c:majorTickMark val="out"/>
        <c:minorTickMark val="none"/>
        <c:tickLblPos val="low"/>
        <c:txPr>
          <a:bodyPr rot="0" vert="horz"/>
          <a:lstStyle/>
          <a:p>
            <a:pPr>
              <a:defRPr sz="900"/>
            </a:pPr>
            <a:endParaRPr lang="en-US"/>
          </a:p>
        </c:txPr>
        <c:crossAx val="144660352"/>
        <c:crosses val="autoZero"/>
        <c:auto val="1"/>
        <c:lblAlgn val="ctr"/>
        <c:lblOffset val="100"/>
        <c:tickLblSkip val="1"/>
        <c:tickMarkSkip val="1"/>
        <c:noMultiLvlLbl val="0"/>
      </c:catAx>
      <c:valAx>
        <c:axId val="144660352"/>
        <c:scaling>
          <c:orientation val="minMax"/>
        </c:scaling>
        <c:delete val="1"/>
        <c:axPos val="l"/>
        <c:numFmt formatCode="_-* #,##0_-;\-* #,##0_-;_-* &quot;-&quot;??_-;_-@_-" sourceLinked="1"/>
        <c:majorTickMark val="out"/>
        <c:minorTickMark val="none"/>
        <c:tickLblPos val="nextTo"/>
        <c:crossAx val="144658816"/>
        <c:crosses val="autoZero"/>
        <c:crossBetween val="between"/>
      </c:valAx>
    </c:plotArea>
    <c:legend>
      <c:legendPos val="b"/>
      <c:layout>
        <c:manualLayout>
          <c:xMode val="edge"/>
          <c:yMode val="edge"/>
          <c:x val="0.27875595449480167"/>
          <c:y val="0.86076565750712608"/>
          <c:w val="0.38262355257063452"/>
          <c:h val="7.0815450643776826E-2"/>
        </c:manualLayout>
      </c:layout>
      <c:overlay val="0"/>
      <c:txPr>
        <a:bodyPr/>
        <a:lstStyle/>
        <a:p>
          <a:pPr>
            <a:defRPr sz="900"/>
          </a:pPr>
          <a:endParaRPr lang="en-US"/>
        </a:p>
      </c:txPr>
    </c:legend>
    <c:plotVisOnly val="1"/>
    <c:dispBlanksAs val="gap"/>
    <c:showDLblsOverMax val="0"/>
  </c:chart>
  <c:txPr>
    <a:bodyPr/>
    <a:lstStyle/>
    <a:p>
      <a:pPr>
        <a:defRPr sz="1800">
          <a:latin typeface="Montserrat" panose="00000500000000000000" pitchFamily="2"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69025037165178E-2"/>
          <c:y val="1.1101661042658964E-2"/>
          <c:w val="0.93631436314363148"/>
          <c:h val="0.62313937811894915"/>
        </c:manualLayout>
      </c:layout>
      <c:barChart>
        <c:barDir val="col"/>
        <c:grouping val="clustered"/>
        <c:varyColors val="0"/>
        <c:ser>
          <c:idx val="1"/>
          <c:order val="0"/>
          <c:tx>
            <c:strRef>
              <c:f>Sheet1!$B$1</c:f>
              <c:strCache>
                <c:ptCount val="1"/>
                <c:pt idx="0">
                  <c:v>2014</c:v>
                </c:pt>
              </c:strCache>
            </c:strRef>
          </c:tx>
          <c:spPr>
            <a:solidFill>
              <a:srgbClr val="FFC000"/>
            </a:solidFill>
            <a:ln w="14847">
              <a:noFill/>
              <a:prstDash val="solid"/>
            </a:ln>
          </c:spPr>
          <c:invertIfNegative val="0"/>
          <c:dPt>
            <c:idx val="0"/>
            <c:invertIfNegative val="0"/>
            <c:bubble3D val="0"/>
            <c:spPr>
              <a:solidFill>
                <a:schemeClr val="bg1">
                  <a:lumMod val="65000"/>
                </a:schemeClr>
              </a:solidFill>
              <a:ln w="14847">
                <a:noFill/>
                <a:prstDash val="solid"/>
              </a:ln>
            </c:spPr>
            <c:extLst>
              <c:ext xmlns:c16="http://schemas.microsoft.com/office/drawing/2014/chart" uri="{C3380CC4-5D6E-409C-BE32-E72D297353CC}">
                <c16:uniqueId val="{00000001-1CCE-44CC-A242-3E99245AFCF0}"/>
              </c:ext>
            </c:extLst>
          </c:dPt>
          <c:dPt>
            <c:idx val="1"/>
            <c:invertIfNegative val="0"/>
            <c:bubble3D val="0"/>
            <c:spPr>
              <a:solidFill>
                <a:schemeClr val="bg1">
                  <a:lumMod val="65000"/>
                </a:schemeClr>
              </a:solidFill>
              <a:ln w="14847">
                <a:noFill/>
                <a:prstDash val="solid"/>
              </a:ln>
            </c:spPr>
            <c:extLst>
              <c:ext xmlns:c16="http://schemas.microsoft.com/office/drawing/2014/chart" uri="{C3380CC4-5D6E-409C-BE32-E72D297353CC}">
                <c16:uniqueId val="{00000003-1CCE-44CC-A242-3E99245AFCF0}"/>
              </c:ext>
            </c:extLst>
          </c:dPt>
          <c:dPt>
            <c:idx val="2"/>
            <c:invertIfNegative val="0"/>
            <c:bubble3D val="0"/>
            <c:spPr>
              <a:solidFill>
                <a:schemeClr val="bg1">
                  <a:lumMod val="65000"/>
                </a:schemeClr>
              </a:solidFill>
              <a:ln w="14847">
                <a:noFill/>
                <a:prstDash val="solid"/>
              </a:ln>
            </c:spPr>
            <c:extLst>
              <c:ext xmlns:c16="http://schemas.microsoft.com/office/drawing/2014/chart" uri="{C3380CC4-5D6E-409C-BE32-E72D297353CC}">
                <c16:uniqueId val="{00000005-1CCE-44CC-A242-3E99245AFCF0}"/>
              </c:ext>
            </c:extLst>
          </c:dPt>
          <c:dPt>
            <c:idx val="3"/>
            <c:invertIfNegative val="0"/>
            <c:bubble3D val="0"/>
            <c:extLst>
              <c:ext xmlns:c16="http://schemas.microsoft.com/office/drawing/2014/chart" uri="{C3380CC4-5D6E-409C-BE32-E72D297353CC}">
                <c16:uniqueId val="{00000006-1CCE-44CC-A242-3E99245AFCF0}"/>
              </c:ext>
            </c:extLst>
          </c:dPt>
          <c:dPt>
            <c:idx val="4"/>
            <c:invertIfNegative val="0"/>
            <c:bubble3D val="0"/>
            <c:extLst>
              <c:ext xmlns:c16="http://schemas.microsoft.com/office/drawing/2014/chart" uri="{C3380CC4-5D6E-409C-BE32-E72D297353CC}">
                <c16:uniqueId val="{00000007-1CCE-44CC-A242-3E99245AFCF0}"/>
              </c:ext>
            </c:extLst>
          </c:dPt>
          <c:dPt>
            <c:idx val="5"/>
            <c:invertIfNegative val="0"/>
            <c:bubble3D val="0"/>
            <c:extLst>
              <c:ext xmlns:c16="http://schemas.microsoft.com/office/drawing/2014/chart" uri="{C3380CC4-5D6E-409C-BE32-E72D297353CC}">
                <c16:uniqueId val="{00000008-1CCE-44CC-A242-3E99245AFCF0}"/>
              </c:ext>
            </c:extLst>
          </c:dPt>
          <c:dPt>
            <c:idx val="6"/>
            <c:invertIfNegative val="0"/>
            <c:bubble3D val="0"/>
            <c:extLst>
              <c:ext xmlns:c16="http://schemas.microsoft.com/office/drawing/2014/chart" uri="{C3380CC4-5D6E-409C-BE32-E72D297353CC}">
                <c16:uniqueId val="{00000009-1CCE-44CC-A242-3E99245AFCF0}"/>
              </c:ext>
            </c:extLst>
          </c:dPt>
          <c:dPt>
            <c:idx val="7"/>
            <c:invertIfNegative val="0"/>
            <c:bubble3D val="0"/>
            <c:extLst>
              <c:ext xmlns:c16="http://schemas.microsoft.com/office/drawing/2014/chart" uri="{C3380CC4-5D6E-409C-BE32-E72D297353CC}">
                <c16:uniqueId val="{0000000A-1CCE-44CC-A242-3E99245AFCF0}"/>
              </c:ext>
            </c:extLst>
          </c:dPt>
          <c:dPt>
            <c:idx val="11"/>
            <c:invertIfNegative val="0"/>
            <c:bubble3D val="0"/>
            <c:extLst>
              <c:ext xmlns:c16="http://schemas.microsoft.com/office/drawing/2014/chart" uri="{C3380CC4-5D6E-409C-BE32-E72D297353CC}">
                <c16:uniqueId val="{0000000B-1CCE-44CC-A242-3E99245AFCF0}"/>
              </c:ext>
            </c:extLst>
          </c:dPt>
          <c:dPt>
            <c:idx val="17"/>
            <c:invertIfNegative val="0"/>
            <c:bubble3D val="0"/>
            <c:extLst>
              <c:ext xmlns:c16="http://schemas.microsoft.com/office/drawing/2014/chart" uri="{C3380CC4-5D6E-409C-BE32-E72D297353CC}">
                <c16:uniqueId val="{0000000C-1CCE-44CC-A242-3E99245AFCF0}"/>
              </c:ext>
            </c:extLst>
          </c:dPt>
          <c:dLbls>
            <c:numFmt formatCode="0%" sourceLinked="0"/>
            <c:spPr>
              <a:noFill/>
              <a:ln w="29694">
                <a:noFill/>
              </a:ln>
            </c:spPr>
            <c:txPr>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Sheet1!$B$2:$B$9</c:f>
            </c:numRef>
          </c:val>
          <c:extLst>
            <c:ext xmlns:c16="http://schemas.microsoft.com/office/drawing/2014/chart" uri="{C3380CC4-5D6E-409C-BE32-E72D297353CC}">
              <c16:uniqueId val="{0000000D-1CCE-44CC-A242-3E99245AFCF0}"/>
            </c:ext>
          </c:extLst>
        </c:ser>
        <c:ser>
          <c:idx val="0"/>
          <c:order val="1"/>
          <c:tx>
            <c:strRef>
              <c:f>Sheet1!$C$1</c:f>
              <c:strCache>
                <c:ptCount val="1"/>
                <c:pt idx="0">
                  <c:v>2015</c:v>
                </c:pt>
              </c:strCache>
            </c:strRef>
          </c:tx>
          <c:spPr>
            <a:solidFill>
              <a:schemeClr val="bg1">
                <a:lumMod val="85000"/>
              </a:schemeClr>
            </a:solidFill>
          </c:spPr>
          <c:invertIfNegative val="0"/>
          <c:dPt>
            <c:idx val="3"/>
            <c:invertIfNegative val="0"/>
            <c:bubble3D val="0"/>
            <c:extLst>
              <c:ext xmlns:c16="http://schemas.microsoft.com/office/drawing/2014/chart" uri="{C3380CC4-5D6E-409C-BE32-E72D297353CC}">
                <c16:uniqueId val="{0000000E-1CCE-44CC-A242-3E99245AFCF0}"/>
              </c:ext>
            </c:extLst>
          </c:dPt>
          <c:dLbls>
            <c:spPr>
              <a:noFill/>
              <a:ln>
                <a:noFill/>
              </a:ln>
              <a:effectLst/>
            </c:spPr>
            <c:txPr>
              <a:bodyPr/>
              <a:lstStyle/>
              <a:p>
                <a:pPr>
                  <a:defRPr sz="10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Sheet1!$C$2:$C$9</c:f>
            </c:numRef>
          </c:val>
          <c:extLst>
            <c:ext xmlns:c16="http://schemas.microsoft.com/office/drawing/2014/chart" uri="{C3380CC4-5D6E-409C-BE32-E72D297353CC}">
              <c16:uniqueId val="{0000000F-1CCE-44CC-A242-3E99245AFCF0}"/>
            </c:ext>
          </c:extLst>
        </c:ser>
        <c:ser>
          <c:idx val="2"/>
          <c:order val="2"/>
          <c:tx>
            <c:strRef>
              <c:f>Sheet1!$D$1</c:f>
              <c:strCache>
                <c:ptCount val="1"/>
                <c:pt idx="0">
                  <c:v>2016</c:v>
                </c:pt>
              </c:strCache>
            </c:strRef>
          </c:tx>
          <c:spPr>
            <a:solidFill>
              <a:schemeClr val="bg1">
                <a:lumMod val="65000"/>
              </a:schemeClr>
            </a:solidFill>
            <a:ln>
              <a:noFill/>
            </a:ln>
          </c:spPr>
          <c:invertIfNegative val="0"/>
          <c:dLbls>
            <c:spPr>
              <a:noFill/>
              <a:ln>
                <a:noFill/>
              </a:ln>
              <a:effectLst/>
            </c:spPr>
            <c:txPr>
              <a:bodyPr/>
              <a:lstStyle/>
              <a:p>
                <a:pPr>
                  <a:defRPr sz="10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Sheet1!$D$2:$D$9</c:f>
            </c:numRef>
          </c:val>
          <c:extLst>
            <c:ext xmlns:c16="http://schemas.microsoft.com/office/drawing/2014/chart" uri="{C3380CC4-5D6E-409C-BE32-E72D297353CC}">
              <c16:uniqueId val="{00000010-1CCE-44CC-A242-3E99245AFCF0}"/>
            </c:ext>
          </c:extLst>
        </c:ser>
        <c:ser>
          <c:idx val="3"/>
          <c:order val="3"/>
          <c:tx>
            <c:strRef>
              <c:f>Sheet1!$E$1</c:f>
              <c:strCache>
                <c:ptCount val="1"/>
                <c:pt idx="0">
                  <c:v>2017</c:v>
                </c:pt>
              </c:strCache>
            </c:strRef>
          </c:tx>
          <c:spPr>
            <a:solidFill>
              <a:schemeClr val="tx1">
                <a:lumMod val="50000"/>
                <a:lumOff val="50000"/>
              </a:schemeClr>
            </a:solidFill>
          </c:spPr>
          <c:invertIfNegative val="0"/>
          <c:dLbls>
            <c:spPr>
              <a:noFill/>
              <a:ln>
                <a:noFill/>
              </a:ln>
              <a:effectLst/>
            </c:spPr>
            <c:txPr>
              <a:bodyPr/>
              <a:lstStyle/>
              <a:p>
                <a:pPr>
                  <a:defRPr sz="10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Sheet1!$E$2:$E$9</c:f>
            </c:numRef>
          </c:val>
          <c:extLst>
            <c:ext xmlns:c16="http://schemas.microsoft.com/office/drawing/2014/chart" uri="{C3380CC4-5D6E-409C-BE32-E72D297353CC}">
              <c16:uniqueId val="{00000011-1CCE-44CC-A242-3E99245AFCF0}"/>
            </c:ext>
          </c:extLst>
        </c:ser>
        <c:ser>
          <c:idx val="4"/>
          <c:order val="4"/>
          <c:tx>
            <c:strRef>
              <c:f>Sheet1!$F$1</c:f>
              <c:strCache>
                <c:ptCount val="1"/>
                <c:pt idx="0">
                  <c:v>2018</c:v>
                </c:pt>
              </c:strCache>
            </c:strRef>
          </c:tx>
          <c:spPr>
            <a:solidFill>
              <a:schemeClr val="bg1">
                <a:lumMod val="50000"/>
              </a:schemeClr>
            </a:solidFill>
          </c:spPr>
          <c:invertIfNegative val="0"/>
          <c:dLbls>
            <c:spPr>
              <a:noFill/>
              <a:ln>
                <a:noFill/>
              </a:ln>
              <a:effectLst/>
            </c:spPr>
            <c:txPr>
              <a:bodyPr/>
              <a:lstStyle/>
              <a:p>
                <a:pPr>
                  <a:defRPr b="1">
                    <a:solidFill>
                      <a:schemeClr val="bg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Sheet1!$F$2:$F$9</c:f>
            </c:numRef>
          </c:val>
          <c:extLst>
            <c:ext xmlns:c16="http://schemas.microsoft.com/office/drawing/2014/chart" uri="{C3380CC4-5D6E-409C-BE32-E72D297353CC}">
              <c16:uniqueId val="{00000012-1CCE-44CC-A242-3E99245AFCF0}"/>
            </c:ext>
          </c:extLst>
        </c:ser>
        <c:ser>
          <c:idx val="5"/>
          <c:order val="5"/>
          <c:tx>
            <c:strRef>
              <c:f>Sheet1!$G$1</c:f>
              <c:strCache>
                <c:ptCount val="1"/>
                <c:pt idx="0">
                  <c:v>2019</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Sheet1!$G$2:$G$9</c:f>
              <c:numCache>
                <c:formatCode>0%</c:formatCode>
                <c:ptCount val="8"/>
                <c:pt idx="0">
                  <c:v>0.79486859085999995</c:v>
                </c:pt>
                <c:pt idx="1">
                  <c:v>0.39148687554</c:v>
                </c:pt>
                <c:pt idx="2">
                  <c:v>0.38876495415999995</c:v>
                </c:pt>
                <c:pt idx="3">
                  <c:v>0.18076469924000002</c:v>
                </c:pt>
                <c:pt idx="4">
                  <c:v>0.21699584080000001</c:v>
                </c:pt>
                <c:pt idx="5">
                  <c:v>0.15151283559000001</c:v>
                </c:pt>
                <c:pt idx="6">
                  <c:v>0.19810627636</c:v>
                </c:pt>
                <c:pt idx="7">
                  <c:v>0.15911810659</c:v>
                </c:pt>
              </c:numCache>
            </c:numRef>
          </c:val>
          <c:extLst>
            <c:ext xmlns:c16="http://schemas.microsoft.com/office/drawing/2014/chart" uri="{C3380CC4-5D6E-409C-BE32-E72D297353CC}">
              <c16:uniqueId val="{00000013-1CCE-44CC-A242-3E99245AFCF0}"/>
            </c:ext>
          </c:extLst>
        </c:ser>
        <c:ser>
          <c:idx val="6"/>
          <c:order val="6"/>
          <c:tx>
            <c:strRef>
              <c:f>Sheet1!$H$1</c:f>
              <c:strCache>
                <c:ptCount val="1"/>
                <c:pt idx="0">
                  <c:v>2020</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Sheet1!$H$2:$H$9</c:f>
              <c:numCache>
                <c:formatCode>0%</c:formatCode>
                <c:ptCount val="8"/>
                <c:pt idx="0">
                  <c:v>0.74210579633999996</c:v>
                </c:pt>
                <c:pt idx="1">
                  <c:v>0.31083375568999999</c:v>
                </c:pt>
                <c:pt idx="2">
                  <c:v>0.23800283100000003</c:v>
                </c:pt>
                <c:pt idx="3">
                  <c:v>0.19031141046</c:v>
                </c:pt>
                <c:pt idx="4">
                  <c:v>0.15612556121000001</c:v>
                </c:pt>
                <c:pt idx="5">
                  <c:v>0.15647928383000001</c:v>
                </c:pt>
                <c:pt idx="6">
                  <c:v>0.16040745547000002</c:v>
                </c:pt>
                <c:pt idx="7">
                  <c:v>0.1477925286</c:v>
                </c:pt>
              </c:numCache>
            </c:numRef>
          </c:val>
          <c:extLst>
            <c:ext xmlns:c16="http://schemas.microsoft.com/office/drawing/2014/chart" uri="{C3380CC4-5D6E-409C-BE32-E72D297353CC}">
              <c16:uniqueId val="{00000015-1CCE-44CC-A242-3E99245AFCF0}"/>
            </c:ext>
          </c:extLst>
        </c:ser>
        <c:ser>
          <c:idx val="7"/>
          <c:order val="7"/>
          <c:tx>
            <c:strRef>
              <c:f>Sheet1!$I$1</c:f>
              <c:strCache>
                <c:ptCount val="1"/>
                <c:pt idx="0">
                  <c:v>2021</c:v>
                </c:pt>
              </c:strCache>
            </c:strRef>
          </c:tx>
          <c:invertIfNegative val="0"/>
          <c:dLbls>
            <c:numFmt formatCode="0%" sourceLinked="0"/>
            <c:spPr>
              <a:noFill/>
              <a:ln>
                <a:noFill/>
              </a:ln>
              <a:effectLst/>
            </c:spPr>
            <c:txPr>
              <a:bodyPr wrap="square" lIns="38100" tIns="19050" rIns="38100" bIns="19050" anchor="ctr">
                <a:spAutoFit/>
              </a:bodyPr>
              <a:lstStyle/>
              <a:p>
                <a:pPr>
                  <a:defRPr b="1">
                    <a:solidFill>
                      <a:schemeClr val="bg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Christmas</c:v>
                </c:pt>
                <c:pt idx="1">
                  <c:v>Easter</c:v>
                </c:pt>
                <c:pt idx="2">
                  <c:v>New Year</c:v>
                </c:pt>
                <c:pt idx="3">
                  <c:v>Mothering Sunday</c:v>
                </c:pt>
                <c:pt idx="4">
                  <c:v>Halloween</c:v>
                </c:pt>
                <c:pt idx="5">
                  <c:v>Valentine's Day</c:v>
                </c:pt>
                <c:pt idx="6">
                  <c:v>Pancake Day</c:v>
                </c:pt>
                <c:pt idx="7">
                  <c:v>Father's Day</c:v>
                </c:pt>
              </c:strCache>
            </c:strRef>
          </c:cat>
          <c:val>
            <c:numRef>
              <c:f>Sheet1!$I$2:$I$9</c:f>
              <c:numCache>
                <c:formatCode>0%</c:formatCode>
                <c:ptCount val="8"/>
                <c:pt idx="0">
                  <c:v>0.74899456431999989</c:v>
                </c:pt>
                <c:pt idx="1">
                  <c:v>0.37388149042999996</c:v>
                </c:pt>
                <c:pt idx="2">
                  <c:v>0.28743241718000001</c:v>
                </c:pt>
                <c:pt idx="3">
                  <c:v>0.18987657751000001</c:v>
                </c:pt>
                <c:pt idx="4">
                  <c:v>0.18213256083000001</c:v>
                </c:pt>
                <c:pt idx="5">
                  <c:v>0.16616497153000001</c:v>
                </c:pt>
                <c:pt idx="6">
                  <c:v>0.15519495769</c:v>
                </c:pt>
                <c:pt idx="7">
                  <c:v>0.14870221127</c:v>
                </c:pt>
              </c:numCache>
            </c:numRef>
          </c:val>
          <c:extLst>
            <c:ext xmlns:c16="http://schemas.microsoft.com/office/drawing/2014/chart" uri="{C3380CC4-5D6E-409C-BE32-E72D297353CC}">
              <c16:uniqueId val="{0000000E-DAA8-4657-B626-63DA267A6F93}"/>
            </c:ext>
          </c:extLst>
        </c:ser>
        <c:dLbls>
          <c:showLegendKey val="0"/>
          <c:showVal val="0"/>
          <c:showCatName val="0"/>
          <c:showSerName val="0"/>
          <c:showPercent val="0"/>
          <c:showBubbleSize val="0"/>
        </c:dLbls>
        <c:gapWidth val="72"/>
        <c:axId val="144417152"/>
        <c:axId val="144418688"/>
      </c:barChart>
      <c:catAx>
        <c:axId val="144417152"/>
        <c:scaling>
          <c:orientation val="minMax"/>
        </c:scaling>
        <c:delete val="0"/>
        <c:axPos val="b"/>
        <c:numFmt formatCode="General" sourceLinked="1"/>
        <c:majorTickMark val="out"/>
        <c:minorTickMark val="none"/>
        <c:tickLblPos val="nextTo"/>
        <c:spPr>
          <a:ln w="3712">
            <a:solidFill>
              <a:schemeClr val="tx1"/>
            </a:solidFill>
            <a:prstDash val="solid"/>
          </a:ln>
        </c:spPr>
        <c:txPr>
          <a:bodyPr rot="-2700000" vert="horz"/>
          <a:lstStyle/>
          <a:p>
            <a:pPr>
              <a:defRPr sz="1100" b="0" i="0" u="none" strike="noStrike" baseline="0">
                <a:solidFill>
                  <a:schemeClr val="bg1"/>
                </a:solidFill>
                <a:latin typeface="Montserrat" panose="00000500000000000000" pitchFamily="2" charset="0"/>
                <a:ea typeface="Calibri"/>
                <a:cs typeface="Calibri"/>
              </a:defRPr>
            </a:pPr>
            <a:endParaRPr lang="en-US"/>
          </a:p>
        </c:txPr>
        <c:crossAx val="144418688"/>
        <c:crosses val="autoZero"/>
        <c:auto val="0"/>
        <c:lblAlgn val="ctr"/>
        <c:lblOffset val="100"/>
        <c:tickLblSkip val="1"/>
        <c:tickMarkSkip val="1"/>
        <c:noMultiLvlLbl val="0"/>
      </c:catAx>
      <c:valAx>
        <c:axId val="144418688"/>
        <c:scaling>
          <c:orientation val="minMax"/>
        </c:scaling>
        <c:delete val="1"/>
        <c:axPos val="l"/>
        <c:numFmt formatCode="0%" sourceLinked="1"/>
        <c:majorTickMark val="out"/>
        <c:minorTickMark val="none"/>
        <c:tickLblPos val="nextTo"/>
        <c:crossAx val="144417152"/>
        <c:crosses val="autoZero"/>
        <c:crossBetween val="between"/>
      </c:valAx>
      <c:spPr>
        <a:noFill/>
        <a:ln w="29694">
          <a:noFill/>
        </a:ln>
      </c:spPr>
    </c:plotArea>
    <c:legend>
      <c:legendPos val="t"/>
      <c:layout>
        <c:manualLayout>
          <c:xMode val="edge"/>
          <c:yMode val="edge"/>
          <c:x val="0.79817514089907327"/>
          <c:y val="9.8275915436283154E-2"/>
          <c:w val="0.18495831308558217"/>
          <c:h val="6.9675153632397846E-2"/>
        </c:manualLayout>
      </c:layout>
      <c:overlay val="0"/>
      <c:txPr>
        <a:bodyPr/>
        <a:lstStyle/>
        <a:p>
          <a:pPr>
            <a:defRPr>
              <a:solidFill>
                <a:schemeClr val="bg1"/>
              </a:solidFill>
              <a:latin typeface="Montserrat" panose="00000500000000000000" pitchFamily="2" charset="0"/>
            </a:defRPr>
          </a:pPr>
          <a:endParaRPr lang="en-US"/>
        </a:p>
      </c:txPr>
    </c:legend>
    <c:plotVisOnly val="1"/>
    <c:dispBlanksAs val="gap"/>
    <c:showDLblsOverMax val="0"/>
  </c:chart>
  <c:spPr>
    <a:noFill/>
    <a:ln>
      <a:noFill/>
    </a:ln>
  </c:spPr>
  <c:txPr>
    <a:bodyPr/>
    <a:lstStyle/>
    <a:p>
      <a:pPr>
        <a:defRPr sz="935"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298063502524"/>
          <c:y val="5.7861555291554193E-2"/>
          <c:w val="0.57442698534364556"/>
          <c:h val="0.94021739130434756"/>
        </c:manualLayout>
      </c:layout>
      <c:barChart>
        <c:barDir val="bar"/>
        <c:grouping val="clustered"/>
        <c:varyColors val="0"/>
        <c:ser>
          <c:idx val="0"/>
          <c:order val="0"/>
          <c:tx>
            <c:strRef>
              <c:f>Sheet1!$B$1</c:f>
              <c:strCache>
                <c:ptCount val="1"/>
                <c:pt idx="0">
                  <c:v>Jan-11</c:v>
                </c:pt>
              </c:strCache>
            </c:strRef>
          </c:tx>
          <c:invertIfNegative val="0"/>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Sheet1!$B$2:$B$11</c:f>
            </c:numRef>
          </c:val>
          <c:extLst>
            <c:ext xmlns:c16="http://schemas.microsoft.com/office/drawing/2014/chart" uri="{C3380CC4-5D6E-409C-BE32-E72D297353CC}">
              <c16:uniqueId val="{00000000-32DB-4481-9091-35C2BDFD14A9}"/>
            </c:ext>
          </c:extLst>
        </c:ser>
        <c:ser>
          <c:idx val="1"/>
          <c:order val="1"/>
          <c:tx>
            <c:strRef>
              <c:f>Sheet1!$C$1</c:f>
              <c:strCache>
                <c:ptCount val="1"/>
                <c:pt idx="0">
                  <c:v>2016</c:v>
                </c:pt>
              </c:strCache>
            </c:strRef>
          </c:tx>
          <c:spPr>
            <a:solidFill>
              <a:schemeClr val="bg1">
                <a:lumMod val="75000"/>
              </a:schemeClr>
            </a:solidFill>
          </c:spPr>
          <c:invertIfNegative val="0"/>
          <c:dLbls>
            <c:spPr>
              <a:noFill/>
              <a:ln>
                <a:noFill/>
              </a:ln>
              <a:effectLst/>
            </c:spPr>
            <c:txPr>
              <a:bodyPr/>
              <a:lstStyle/>
              <a:p>
                <a:pPr>
                  <a:defRPr sz="1000" b="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Sheet1!$C$2:$C$11</c:f>
            </c:numRef>
          </c:val>
          <c:extLst>
            <c:ext xmlns:c16="http://schemas.microsoft.com/office/drawing/2014/chart" uri="{C3380CC4-5D6E-409C-BE32-E72D297353CC}">
              <c16:uniqueId val="{00000001-32DB-4481-9091-35C2BDFD14A9}"/>
            </c:ext>
          </c:extLst>
        </c:ser>
        <c:ser>
          <c:idx val="2"/>
          <c:order val="2"/>
          <c:tx>
            <c:strRef>
              <c:f>Sheet1!$D$1</c:f>
              <c:strCache>
                <c:ptCount val="1"/>
                <c:pt idx="0">
                  <c:v>2017</c:v>
                </c:pt>
              </c:strCache>
            </c:strRef>
          </c:tx>
          <c:spPr>
            <a:solidFill>
              <a:schemeClr val="bg1">
                <a:lumMod val="65000"/>
              </a:schemeClr>
            </a:solidFill>
          </c:spPr>
          <c:invertIfNegative val="0"/>
          <c:dLbls>
            <c:numFmt formatCode="0%" sourceLinked="0"/>
            <c:spPr>
              <a:noFill/>
              <a:ln>
                <a:noFill/>
              </a:ln>
              <a:effectLst/>
            </c:spPr>
            <c:txPr>
              <a:bodyPr/>
              <a:lstStyle/>
              <a:p>
                <a:pPr>
                  <a:defRPr sz="11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Sheet1!$D$2:$D$11</c:f>
            </c:numRef>
          </c:val>
          <c:extLst>
            <c:ext xmlns:c16="http://schemas.microsoft.com/office/drawing/2014/chart" uri="{C3380CC4-5D6E-409C-BE32-E72D297353CC}">
              <c16:uniqueId val="{00000002-32DB-4481-9091-35C2BDFD14A9}"/>
            </c:ext>
          </c:extLst>
        </c:ser>
        <c:ser>
          <c:idx val="3"/>
          <c:order val="3"/>
          <c:tx>
            <c:strRef>
              <c:f>Sheet1!$E$1</c:f>
              <c:strCache>
                <c:ptCount val="1"/>
                <c:pt idx="0">
                  <c:v>2018</c:v>
                </c:pt>
              </c:strCache>
            </c:strRef>
          </c:tx>
          <c:spPr>
            <a:solidFill>
              <a:schemeClr val="tx2"/>
            </a:solidFill>
          </c:spPr>
          <c:invertIfNegative val="0"/>
          <c:dLbls>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Sheet1!$E$2:$E$11</c:f>
            </c:numRef>
          </c:val>
          <c:extLst>
            <c:ext xmlns:c16="http://schemas.microsoft.com/office/drawing/2014/chart" uri="{C3380CC4-5D6E-409C-BE32-E72D297353CC}">
              <c16:uniqueId val="{00000003-32DB-4481-9091-35C2BDFD14A9}"/>
            </c:ext>
          </c:extLst>
        </c:ser>
        <c:ser>
          <c:idx val="4"/>
          <c:order val="4"/>
          <c:tx>
            <c:strRef>
              <c:f>Sheet1!$F$1</c:f>
              <c:strCache>
                <c:ptCount val="1"/>
                <c:pt idx="0">
                  <c:v>2019</c:v>
                </c:pt>
              </c:strCache>
            </c:strRef>
          </c:tx>
          <c:spPr>
            <a:solidFill>
              <a:schemeClr val="bg1">
                <a:lumMod val="50000"/>
              </a:schemeClr>
            </a:solidFill>
          </c:spPr>
          <c:invertIfNegative val="0"/>
          <c:dLbls>
            <c:spPr>
              <a:noFill/>
              <a:ln>
                <a:noFill/>
              </a:ln>
              <a:effectLst/>
            </c:spPr>
            <c:txPr>
              <a:bodyPr/>
              <a:lstStyle/>
              <a:p>
                <a:pPr>
                  <a:defRPr sz="1200" b="0">
                    <a:solidFill>
                      <a:schemeClr val="tx1">
                        <a:lumMod val="95000"/>
                        <a:lumOff val="5000"/>
                      </a:schemeClr>
                    </a:solidFill>
                    <a:latin typeface="Montserrat" panose="00000500000000000000" pitchFamily="2"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Sheet1!$F$2:$F$11</c:f>
              <c:numCache>
                <c:formatCode>0%</c:formatCode>
                <c:ptCount val="10"/>
                <c:pt idx="0">
                  <c:v>0.14217511790000001</c:v>
                </c:pt>
                <c:pt idx="1">
                  <c:v>0.44325664080000005</c:v>
                </c:pt>
                <c:pt idx="3">
                  <c:v>0.29791472754000003</c:v>
                </c:pt>
                <c:pt idx="4">
                  <c:v>0.44996713817</c:v>
                </c:pt>
                <c:pt idx="5">
                  <c:v>0.47247242902999997</c:v>
                </c:pt>
                <c:pt idx="6">
                  <c:v>0.36308624549999996</c:v>
                </c:pt>
                <c:pt idx="7">
                  <c:v>0.15464229316</c:v>
                </c:pt>
                <c:pt idx="8">
                  <c:v>0.11245843713999999</c:v>
                </c:pt>
                <c:pt idx="9">
                  <c:v>6.1031471361999996E-2</c:v>
                </c:pt>
              </c:numCache>
            </c:numRef>
          </c:val>
          <c:extLst>
            <c:ext xmlns:c16="http://schemas.microsoft.com/office/drawing/2014/chart" uri="{C3380CC4-5D6E-409C-BE32-E72D297353CC}">
              <c16:uniqueId val="{00000004-32DB-4481-9091-35C2BDFD14A9}"/>
            </c:ext>
          </c:extLst>
        </c:ser>
        <c:ser>
          <c:idx val="5"/>
          <c:order val="5"/>
          <c:tx>
            <c:strRef>
              <c:f>Sheet1!$G$1</c:f>
              <c:strCache>
                <c:ptCount val="1"/>
                <c:pt idx="0">
                  <c:v>2020</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baseline="0">
                    <a:solidFill>
                      <a:schemeClr val="tx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Sheet1!$G$2:$G$11</c:f>
            </c:numRef>
          </c:val>
          <c:extLst>
            <c:ext xmlns:c16="http://schemas.microsoft.com/office/drawing/2014/chart" uri="{C3380CC4-5D6E-409C-BE32-E72D297353CC}">
              <c16:uniqueId val="{00000000-4B18-4A25-9038-F4F07A572CDC}"/>
            </c:ext>
          </c:extLst>
        </c:ser>
        <c:ser>
          <c:idx val="6"/>
          <c:order val="6"/>
          <c:tx>
            <c:strRef>
              <c:f>Sheet1!$H$1</c:f>
              <c:strCache>
                <c:ptCount val="1"/>
                <c:pt idx="0">
                  <c:v>2021</c:v>
                </c:pt>
              </c:strCache>
            </c:strRef>
          </c:tx>
          <c:invertIfNegative val="0"/>
          <c:dLbls>
            <c:spPr>
              <a:noFill/>
              <a:ln>
                <a:noFill/>
              </a:ln>
              <a:effectLst/>
            </c:spPr>
            <c:txPr>
              <a:bodyPr wrap="square" lIns="38100" tIns="19050" rIns="38100" bIns="19050" anchor="ctr">
                <a:spAutoFit/>
              </a:bodyPr>
              <a:lstStyle/>
              <a:p>
                <a:pPr>
                  <a:defRPr sz="1200">
                    <a:solidFill>
                      <a:schemeClr val="tx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Sheet1!$H$2:$H$11</c:f>
              <c:numCache>
                <c:formatCode>0%</c:formatCode>
                <c:ptCount val="10"/>
                <c:pt idx="0">
                  <c:v>0.10880647101999999</c:v>
                </c:pt>
                <c:pt idx="1">
                  <c:v>0.40347155741000001</c:v>
                </c:pt>
                <c:pt idx="3">
                  <c:v>0.21224711784</c:v>
                </c:pt>
                <c:pt idx="4">
                  <c:v>0.42976962131999996</c:v>
                </c:pt>
                <c:pt idx="5">
                  <c:v>0.44039086743</c:v>
                </c:pt>
                <c:pt idx="6">
                  <c:v>0.28279701577999999</c:v>
                </c:pt>
                <c:pt idx="7">
                  <c:v>0.13818057919999999</c:v>
                </c:pt>
                <c:pt idx="8">
                  <c:v>8.2580446975000013E-2</c:v>
                </c:pt>
                <c:pt idx="9">
                  <c:v>5.4506644884000005E-2</c:v>
                </c:pt>
              </c:numCache>
            </c:numRef>
          </c:val>
          <c:extLst>
            <c:ext xmlns:c16="http://schemas.microsoft.com/office/drawing/2014/chart" uri="{C3380CC4-5D6E-409C-BE32-E72D297353CC}">
              <c16:uniqueId val="{00000001-EEFD-45F4-86FD-5FB831D85C14}"/>
            </c:ext>
          </c:extLst>
        </c:ser>
        <c:dLbls>
          <c:showLegendKey val="0"/>
          <c:showVal val="0"/>
          <c:showCatName val="0"/>
          <c:showSerName val="0"/>
          <c:showPercent val="0"/>
          <c:showBubbleSize val="0"/>
        </c:dLbls>
        <c:gapWidth val="71"/>
        <c:axId val="144554240"/>
        <c:axId val="144596992"/>
      </c:barChart>
      <c:catAx>
        <c:axId val="144554240"/>
        <c:scaling>
          <c:orientation val="maxMin"/>
        </c:scaling>
        <c:delete val="0"/>
        <c:axPos val="l"/>
        <c:numFmt formatCode="General" sourceLinked="0"/>
        <c:majorTickMark val="out"/>
        <c:minorTickMark val="none"/>
        <c:tickLblPos val="nextTo"/>
        <c:txPr>
          <a:bodyPr/>
          <a:lstStyle/>
          <a:p>
            <a:pPr>
              <a:defRPr sz="1200" b="0">
                <a:solidFill>
                  <a:schemeClr val="tx1"/>
                </a:solidFill>
                <a:latin typeface="Montserrat" panose="00000500000000000000" pitchFamily="2" charset="0"/>
              </a:defRPr>
            </a:pPr>
            <a:endParaRPr lang="en-US"/>
          </a:p>
        </c:txPr>
        <c:crossAx val="144596992"/>
        <c:crosses val="autoZero"/>
        <c:auto val="1"/>
        <c:lblAlgn val="ctr"/>
        <c:lblOffset val="100"/>
        <c:noMultiLvlLbl val="0"/>
      </c:catAx>
      <c:valAx>
        <c:axId val="144596992"/>
        <c:scaling>
          <c:orientation val="minMax"/>
        </c:scaling>
        <c:delete val="1"/>
        <c:axPos val="t"/>
        <c:numFmt formatCode="0%" sourceLinked="1"/>
        <c:majorTickMark val="out"/>
        <c:minorTickMark val="none"/>
        <c:tickLblPos val="none"/>
        <c:crossAx val="144554240"/>
        <c:crosses val="autoZero"/>
        <c:crossBetween val="between"/>
      </c:valAx>
    </c:plotArea>
    <c:legend>
      <c:legendPos val="r"/>
      <c:layout>
        <c:manualLayout>
          <c:xMode val="edge"/>
          <c:yMode val="edge"/>
          <c:x val="0.91958952305639463"/>
          <c:y val="0.81816535344023522"/>
          <c:w val="7.4006814594605036E-2"/>
          <c:h val="0.1456063366301158"/>
        </c:manualLayout>
      </c:layout>
      <c:overlay val="0"/>
      <c:txPr>
        <a:bodyPr/>
        <a:lstStyle/>
        <a:p>
          <a:pPr>
            <a:defRPr sz="1200" b="0">
              <a:solidFill>
                <a:schemeClr val="tx1"/>
              </a:solidFill>
              <a:latin typeface="Montserrat" panose="00000500000000000000" pitchFamily="2" charset="0"/>
              <a:cs typeface="Calibri" panose="020F0502020204030204" pitchFamily="34" charset="0"/>
            </a:defRPr>
          </a:pPr>
          <a:endParaRPr lang="en-US"/>
        </a:p>
      </c:txPr>
    </c:legend>
    <c:plotVisOnly val="1"/>
    <c:dispBlanksAs val="gap"/>
    <c:showDLblsOverMax val="0"/>
  </c:chart>
  <c:txPr>
    <a:bodyPr/>
    <a:lstStyle/>
    <a:p>
      <a:pPr>
        <a:defRPr sz="1800" b="1">
          <a:solidFill>
            <a:schemeClr val="accent6"/>
          </a:solidFill>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08407746367018E-2"/>
          <c:y val="0.17991872589528413"/>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Sheet1!$B$1:$EM$1</c:f>
              <c:numCache>
                <c:formatCode>mmm\-yy</c:formatCode>
                <c:ptCount val="13"/>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numCache>
            </c:numRef>
          </c:cat>
          <c:val>
            <c:numRef>
              <c:f>Sheet1!$B$2:$EM$2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Sheet1!$B$1:$EM$1</c:f>
              <c:numCache>
                <c:formatCode>mmm\-yy</c:formatCode>
                <c:ptCount val="13"/>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numCache>
            </c:numRef>
          </c:cat>
          <c:val>
            <c:numRef>
              <c:f>Sheet1!$B$3:$EM$3</c:f>
              <c:numCache>
                <c:formatCode>0.0%</c:formatCode>
                <c:ptCount val="13"/>
                <c:pt idx="0">
                  <c:v>5.0000000000000001E-3</c:v>
                </c:pt>
                <c:pt idx="1">
                  <c:v>1.0804857826826941E-2</c:v>
                </c:pt>
                <c:pt idx="2">
                  <c:v>2.4E-2</c:v>
                </c:pt>
                <c:pt idx="3">
                  <c:v>2.7E-2</c:v>
                </c:pt>
                <c:pt idx="4">
                  <c:v>2.7E-2</c:v>
                </c:pt>
                <c:pt idx="5">
                  <c:v>3.3000000000000002E-2</c:v>
                </c:pt>
                <c:pt idx="6">
                  <c:v>3.5000000000000003E-2</c:v>
                </c:pt>
                <c:pt idx="7">
                  <c:v>4.2999999999999997E-2</c:v>
                </c:pt>
                <c:pt idx="8">
                  <c:v>5.6000000000000001E-2</c:v>
                </c:pt>
                <c:pt idx="9">
                  <c:v>7.0000000000000007E-2</c:v>
                </c:pt>
                <c:pt idx="10">
                  <c:v>9.2999999999999999E-2</c:v>
                </c:pt>
                <c:pt idx="11">
                  <c:v>0.106</c:v>
                </c:pt>
                <c:pt idx="12" formatCode="0.00%">
                  <c:v>0.11600000000000001</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Sheet1!$B$1:$EM$1</c:f>
              <c:numCache>
                <c:formatCode>mmm\-yy</c:formatCode>
                <c:ptCount val="13"/>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numCache>
            </c:numRef>
          </c:cat>
          <c:val>
            <c:numRef>
              <c:f>Sheet1!$B$4:$EM$4</c:f>
              <c:numCache>
                <c:formatCode>0.0%</c:formatCode>
                <c:ptCount val="13"/>
                <c:pt idx="0">
                  <c:v>3.0000000000000001E-3</c:v>
                </c:pt>
                <c:pt idx="1">
                  <c:v>1.2273139724437554E-2</c:v>
                </c:pt>
                <c:pt idx="2">
                  <c:v>0.03</c:v>
                </c:pt>
                <c:pt idx="3">
                  <c:v>2.9000000000000001E-2</c:v>
                </c:pt>
                <c:pt idx="4">
                  <c:v>3.3000000000000002E-2</c:v>
                </c:pt>
                <c:pt idx="5">
                  <c:v>3.5000000000000003E-2</c:v>
                </c:pt>
                <c:pt idx="6">
                  <c:v>3.4000000000000002E-2</c:v>
                </c:pt>
                <c:pt idx="7">
                  <c:v>4.4999999999999998E-2</c:v>
                </c:pt>
                <c:pt idx="8">
                  <c:v>6.2E-2</c:v>
                </c:pt>
                <c:pt idx="9">
                  <c:v>0.08</c:v>
                </c:pt>
                <c:pt idx="10">
                  <c:v>0.105</c:v>
                </c:pt>
                <c:pt idx="11">
                  <c:v>0.121</c:v>
                </c:pt>
                <c:pt idx="12" formatCode="0.00%">
                  <c:v>0.13300000000000001</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Sheet1!$B$1:$EM$1</c:f>
              <c:numCache>
                <c:formatCode>mmm\-yy</c:formatCode>
                <c:ptCount val="13"/>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numCache>
            </c:numRef>
          </c:cat>
          <c:val>
            <c:numRef>
              <c:f>Sheet1!$B$5:$EM$5</c:f>
              <c:numCache>
                <c:formatCode>0.0%</c:formatCode>
                <c:ptCount val="13"/>
                <c:pt idx="0">
                  <c:v>8.1331966902637998E-3</c:v>
                </c:pt>
                <c:pt idx="1">
                  <c:v>8.8945145227208311E-3</c:v>
                </c:pt>
                <c:pt idx="2">
                  <c:v>1.7000000000000001E-2</c:v>
                </c:pt>
                <c:pt idx="3">
                  <c:v>2.4E-2</c:v>
                </c:pt>
                <c:pt idx="4">
                  <c:v>0.02</c:v>
                </c:pt>
                <c:pt idx="5">
                  <c:v>0.03</c:v>
                </c:pt>
                <c:pt idx="6">
                  <c:v>3.5000000000000003E-2</c:v>
                </c:pt>
                <c:pt idx="7">
                  <c:v>0.04</c:v>
                </c:pt>
                <c:pt idx="8">
                  <c:v>4.8000000000000001E-2</c:v>
                </c:pt>
                <c:pt idx="9">
                  <c:v>5.7000000000000002E-2</c:v>
                </c:pt>
                <c:pt idx="10">
                  <c:v>7.8E-2</c:v>
                </c:pt>
                <c:pt idx="11">
                  <c:v>8.5999999999999993E-2</c:v>
                </c:pt>
                <c:pt idx="12" formatCode="0.00%">
                  <c:v>9.4E-2</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0659773258856E-2"/>
          <c:y val="0.23398836721232832"/>
          <c:w val="0.9085414728063852"/>
          <c:h val="0.42651604005516575"/>
        </c:manualLayout>
      </c:layout>
      <c:barChart>
        <c:barDir val="col"/>
        <c:grouping val="clustered"/>
        <c:varyColors val="0"/>
        <c:ser>
          <c:idx val="0"/>
          <c:order val="0"/>
          <c:tx>
            <c:strRef>
              <c:f>Sheet1!$B$1</c:f>
              <c:strCache>
                <c:ptCount val="1"/>
                <c:pt idx="0">
                  <c:v>Unleaded Fuel</c:v>
                </c:pt>
              </c:strCache>
            </c:strRef>
          </c:tx>
          <c:spPr>
            <a:ln w="38100">
              <a:noFill/>
            </a:ln>
          </c:spPr>
          <c:invertIfNegative val="0"/>
          <c:cat>
            <c:numRef>
              <c:f>Sheet1!$A$2:$A$1015</c:f>
              <c:numCache>
                <c:formatCode>d\-mmm\-yy</c:formatCode>
                <c:ptCount val="12"/>
                <c:pt idx="0">
                  <c:v>44795</c:v>
                </c:pt>
                <c:pt idx="1">
                  <c:v>44802</c:v>
                </c:pt>
                <c:pt idx="2">
                  <c:v>44809</c:v>
                </c:pt>
                <c:pt idx="3">
                  <c:v>44816</c:v>
                </c:pt>
                <c:pt idx="4">
                  <c:v>44823</c:v>
                </c:pt>
                <c:pt idx="5">
                  <c:v>44830</c:v>
                </c:pt>
                <c:pt idx="6">
                  <c:v>44837</c:v>
                </c:pt>
                <c:pt idx="7">
                  <c:v>44844</c:v>
                </c:pt>
                <c:pt idx="8">
                  <c:v>44851</c:v>
                </c:pt>
                <c:pt idx="9">
                  <c:v>44858</c:v>
                </c:pt>
                <c:pt idx="10">
                  <c:v>44865</c:v>
                </c:pt>
                <c:pt idx="11">
                  <c:v>44872</c:v>
                </c:pt>
              </c:numCache>
            </c:numRef>
          </c:cat>
          <c:val>
            <c:numRef>
              <c:f>Sheet1!$B$2:$B$1015</c:f>
              <c:numCache>
                <c:formatCode>General</c:formatCode>
                <c:ptCount val="12"/>
                <c:pt idx="0">
                  <c:v>171.14</c:v>
                </c:pt>
                <c:pt idx="1">
                  <c:v>170.12</c:v>
                </c:pt>
                <c:pt idx="2">
                  <c:v>168.93</c:v>
                </c:pt>
                <c:pt idx="3">
                  <c:v>167.61</c:v>
                </c:pt>
                <c:pt idx="4">
                  <c:v>165.47</c:v>
                </c:pt>
                <c:pt idx="5">
                  <c:v>164</c:v>
                </c:pt>
                <c:pt idx="6">
                  <c:v>162.66999999999999</c:v>
                </c:pt>
                <c:pt idx="7">
                  <c:v>162.09</c:v>
                </c:pt>
                <c:pt idx="8">
                  <c:v>162.81</c:v>
                </c:pt>
                <c:pt idx="9">
                  <c:v>164.62</c:v>
                </c:pt>
                <c:pt idx="10">
                  <c:v>165.87</c:v>
                </c:pt>
                <c:pt idx="11">
                  <c:v>165.62</c:v>
                </c:pt>
              </c:numCache>
            </c:numRef>
          </c:val>
          <c:extLst>
            <c:ext xmlns:c16="http://schemas.microsoft.com/office/drawing/2014/chart" uri="{C3380CC4-5D6E-409C-BE32-E72D297353CC}">
              <c16:uniqueId val="{00000000-AA60-4DDB-BBA8-DB069E2F381B}"/>
            </c:ext>
          </c:extLst>
        </c:ser>
        <c:dLbls>
          <c:showLegendKey val="0"/>
          <c:showVal val="0"/>
          <c:showCatName val="0"/>
          <c:showSerName val="0"/>
          <c:showPercent val="0"/>
          <c:showBubbleSize val="0"/>
        </c:dLbls>
        <c:gapWidth val="150"/>
        <c:axId val="410855664"/>
        <c:axId val="410859192"/>
      </c:barChart>
      <c:lineChart>
        <c:grouping val="standard"/>
        <c:varyColors val="0"/>
        <c:ser>
          <c:idx val="2"/>
          <c:order val="2"/>
          <c:tx>
            <c:strRef>
              <c:f>Sheet1!$D$1</c:f>
              <c:strCache>
                <c:ptCount val="1"/>
                <c:pt idx="0">
                  <c:v>Pence Diff Yr on Yr</c:v>
                </c:pt>
              </c:strCache>
            </c:strRef>
          </c:tx>
          <c:spPr>
            <a:ln>
              <a:solidFill>
                <a:schemeClr val="accent1">
                  <a:lumMod val="75000"/>
                </a:schemeClr>
              </a:solidFill>
            </a:ln>
          </c:spPr>
          <c:marker>
            <c:symbol val="none"/>
          </c:marker>
          <c:dLbls>
            <c:dLbl>
              <c:idx val="10"/>
              <c:layout>
                <c:manualLayout>
                  <c:x val="-3.2574363179729983E-2"/>
                  <c:y val="-5.8298860636180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7-407F-B0A8-A31598045DC4}"/>
                </c:ext>
              </c:extLst>
            </c:dLbl>
            <c:numFmt formatCode="#,##0" sourceLinked="0"/>
            <c:spPr>
              <a:noFill/>
              <a:ln>
                <a:noFill/>
              </a:ln>
              <a:effectLst/>
            </c:spPr>
            <c:txPr>
              <a:bodyPr wrap="square" lIns="38100" tIns="19050" rIns="38100" bIns="19050" anchor="ctr">
                <a:spAutoFit/>
              </a:bodyPr>
              <a:lstStyle/>
              <a:p>
                <a:pPr>
                  <a:defRPr sz="1100">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Sheet1!$A$2:$A$1015</c:f>
              <c:numCache>
                <c:formatCode>d\-mmm\-yy</c:formatCode>
                <c:ptCount val="12"/>
                <c:pt idx="0">
                  <c:v>44795</c:v>
                </c:pt>
                <c:pt idx="1">
                  <c:v>44802</c:v>
                </c:pt>
                <c:pt idx="2">
                  <c:v>44809</c:v>
                </c:pt>
                <c:pt idx="3">
                  <c:v>44816</c:v>
                </c:pt>
                <c:pt idx="4">
                  <c:v>44823</c:v>
                </c:pt>
                <c:pt idx="5">
                  <c:v>44830</c:v>
                </c:pt>
                <c:pt idx="6">
                  <c:v>44837</c:v>
                </c:pt>
                <c:pt idx="7">
                  <c:v>44844</c:v>
                </c:pt>
                <c:pt idx="8">
                  <c:v>44851</c:v>
                </c:pt>
                <c:pt idx="9">
                  <c:v>44858</c:v>
                </c:pt>
                <c:pt idx="10">
                  <c:v>44865</c:v>
                </c:pt>
                <c:pt idx="11">
                  <c:v>44872</c:v>
                </c:pt>
              </c:numCache>
            </c:numRef>
          </c:cat>
          <c:val>
            <c:numRef>
              <c:f>Sheet1!$D$2:$D$1015</c:f>
              <c:numCache>
                <c:formatCode>General</c:formatCode>
                <c:ptCount val="12"/>
                <c:pt idx="0">
                  <c:v>36.45999999999998</c:v>
                </c:pt>
                <c:pt idx="1">
                  <c:v>35.460000000000008</c:v>
                </c:pt>
                <c:pt idx="2">
                  <c:v>34.170000000000016</c:v>
                </c:pt>
                <c:pt idx="3">
                  <c:v>32.860000000000014</c:v>
                </c:pt>
                <c:pt idx="4">
                  <c:v>30.609999999999985</c:v>
                </c:pt>
                <c:pt idx="5">
                  <c:v>28.810000000000002</c:v>
                </c:pt>
                <c:pt idx="6">
                  <c:v>26.569999999999993</c:v>
                </c:pt>
                <c:pt idx="7">
                  <c:v>24.920000000000016</c:v>
                </c:pt>
                <c:pt idx="8">
                  <c:v>23.349999999999994</c:v>
                </c:pt>
                <c:pt idx="9">
                  <c:v>22.810000000000002</c:v>
                </c:pt>
                <c:pt idx="10">
                  <c:v>22.170000000000016</c:v>
                </c:pt>
                <c:pt idx="11">
                  <c:v>20.72</c:v>
                </c:pt>
              </c:numCache>
            </c:numRef>
          </c:val>
          <c:smooth val="0"/>
          <c:extLst>
            <c:ext xmlns:c16="http://schemas.microsoft.com/office/drawing/2014/chart" uri="{C3380CC4-5D6E-409C-BE32-E72D297353CC}">
              <c16:uniqueId val="{00000009-AA60-4DDB-BBA8-DB069E2F381B}"/>
            </c:ext>
          </c:extLst>
        </c:ser>
        <c:dLbls>
          <c:showLegendKey val="0"/>
          <c:showVal val="0"/>
          <c:showCatName val="0"/>
          <c:showSerName val="0"/>
          <c:showPercent val="0"/>
          <c:showBubbleSize val="0"/>
        </c:dLbls>
        <c:marker val="1"/>
        <c:smooth val="0"/>
        <c:axId val="410855664"/>
        <c:axId val="410859192"/>
      </c:lineChart>
      <c:lineChart>
        <c:grouping val="standard"/>
        <c:varyColors val="0"/>
        <c:ser>
          <c:idx val="1"/>
          <c:order val="1"/>
          <c:tx>
            <c:strRef>
              <c:f>Sheet1!$C$1</c:f>
              <c:strCache>
                <c:ptCount val="1"/>
                <c:pt idx="0">
                  <c:v>Yr on Yr % Chg</c:v>
                </c:pt>
              </c:strCache>
            </c:strRef>
          </c:tx>
          <c:spPr>
            <a:ln w="12700">
              <a:solidFill>
                <a:schemeClr val="tx1"/>
              </a:solidFill>
            </a:ln>
          </c:spPr>
          <c:marker>
            <c:symbol val="none"/>
          </c:marker>
          <c:cat>
            <c:numRef>
              <c:f>Sheet1!$A$2:$A$1015</c:f>
              <c:numCache>
                <c:formatCode>d\-mmm\-yy</c:formatCode>
                <c:ptCount val="12"/>
                <c:pt idx="0">
                  <c:v>44795</c:v>
                </c:pt>
                <c:pt idx="1">
                  <c:v>44802</c:v>
                </c:pt>
                <c:pt idx="2">
                  <c:v>44809</c:v>
                </c:pt>
                <c:pt idx="3">
                  <c:v>44816</c:v>
                </c:pt>
                <c:pt idx="4">
                  <c:v>44823</c:v>
                </c:pt>
                <c:pt idx="5">
                  <c:v>44830</c:v>
                </c:pt>
                <c:pt idx="6">
                  <c:v>44837</c:v>
                </c:pt>
                <c:pt idx="7">
                  <c:v>44844</c:v>
                </c:pt>
                <c:pt idx="8">
                  <c:v>44851</c:v>
                </c:pt>
                <c:pt idx="9">
                  <c:v>44858</c:v>
                </c:pt>
                <c:pt idx="10">
                  <c:v>44865</c:v>
                </c:pt>
                <c:pt idx="11">
                  <c:v>44872</c:v>
                </c:pt>
              </c:numCache>
            </c:numRef>
          </c:cat>
          <c:val>
            <c:numRef>
              <c:f>Sheet1!$C$2:$C$1015</c:f>
              <c:numCache>
                <c:formatCode>0.0%</c:formatCode>
                <c:ptCount val="12"/>
                <c:pt idx="0">
                  <c:v>0.27071577071577058</c:v>
                </c:pt>
                <c:pt idx="1">
                  <c:v>0.26332986781523848</c:v>
                </c:pt>
                <c:pt idx="2">
                  <c:v>0.25356188780053435</c:v>
                </c:pt>
                <c:pt idx="3">
                  <c:v>0.24385899814471257</c:v>
                </c:pt>
                <c:pt idx="4" formatCode="0.00%">
                  <c:v>0.22697612338721629</c:v>
                </c:pt>
                <c:pt idx="5" formatCode="0.00%">
                  <c:v>0.2131074783637843</c:v>
                </c:pt>
                <c:pt idx="6" formatCode="0.00%">
                  <c:v>0.19522409992652467</c:v>
                </c:pt>
                <c:pt idx="7" formatCode="0.00%">
                  <c:v>0.1816723773419846</c:v>
                </c:pt>
                <c:pt idx="8" formatCode="0.00%">
                  <c:v>0.16743152158324959</c:v>
                </c:pt>
                <c:pt idx="9" formatCode="0.00%">
                  <c:v>0.16084902334109019</c:v>
                </c:pt>
                <c:pt idx="10" formatCode="0.00%">
                  <c:v>0.15427974947807943</c:v>
                </c:pt>
                <c:pt idx="11" formatCode="0.00%">
                  <c:v>0.14299516908212562</c:v>
                </c:pt>
              </c:numCache>
            </c:numRef>
          </c:val>
          <c:smooth val="0"/>
          <c:extLst>
            <c:ext xmlns:c16="http://schemas.microsoft.com/office/drawing/2014/chart" uri="{C3380CC4-5D6E-409C-BE32-E72D297353CC}">
              <c16:uniqueId val="{0000000A-AA60-4DDB-BBA8-DB069E2F381B}"/>
            </c:ext>
          </c:extLst>
        </c:ser>
        <c:dLbls>
          <c:showLegendKey val="0"/>
          <c:showVal val="0"/>
          <c:showCatName val="0"/>
          <c:showSerName val="0"/>
          <c:showPercent val="0"/>
          <c:showBubbleSize val="0"/>
        </c:dLbls>
        <c:marker val="1"/>
        <c:smooth val="0"/>
        <c:axId val="592221072"/>
        <c:axId val="592225336"/>
      </c:lineChart>
      <c:catAx>
        <c:axId val="410855664"/>
        <c:scaling>
          <c:orientation val="minMax"/>
        </c:scaling>
        <c:delete val="0"/>
        <c:axPos val="b"/>
        <c:numFmt formatCode="d\-mmm\-yy" sourceLinked="1"/>
        <c:majorTickMark val="out"/>
        <c:minorTickMark val="none"/>
        <c:tickLblPos val="low"/>
        <c:txPr>
          <a:bodyPr/>
          <a:lstStyle/>
          <a:p>
            <a:pPr>
              <a:defRPr sz="600">
                <a:latin typeface="Montserrat" panose="00000500000000000000" pitchFamily="2" charset="0"/>
              </a:defRPr>
            </a:pPr>
            <a:endParaRPr lang="en-US"/>
          </a:p>
        </c:txPr>
        <c:crossAx val="410859192"/>
        <c:crosses val="autoZero"/>
        <c:auto val="0"/>
        <c:lblAlgn val="ctr"/>
        <c:lblOffset val="100"/>
        <c:noMultiLvlLbl val="1"/>
      </c:catAx>
      <c:valAx>
        <c:axId val="410859192"/>
        <c:scaling>
          <c:orientation val="minMax"/>
        </c:scaling>
        <c:delete val="0"/>
        <c:axPos val="l"/>
        <c:numFmt formatCode="#,##0" sourceLinked="0"/>
        <c:majorTickMark val="out"/>
        <c:minorTickMark val="none"/>
        <c:tickLblPos val="nextTo"/>
        <c:txPr>
          <a:bodyPr/>
          <a:lstStyle/>
          <a:p>
            <a:pPr>
              <a:defRPr sz="700">
                <a:latin typeface="Montserrat" panose="00000500000000000000" pitchFamily="2" charset="0"/>
              </a:defRPr>
            </a:pPr>
            <a:endParaRPr lang="en-US"/>
          </a:p>
        </c:txPr>
        <c:crossAx val="410855664"/>
        <c:crosses val="autoZero"/>
        <c:crossBetween val="between"/>
      </c:valAx>
      <c:valAx>
        <c:axId val="592225336"/>
        <c:scaling>
          <c:orientation val="minMax"/>
        </c:scaling>
        <c:delete val="0"/>
        <c:axPos val="r"/>
        <c:numFmt formatCode="0%" sourceLinked="0"/>
        <c:majorTickMark val="out"/>
        <c:minorTickMark val="none"/>
        <c:tickLblPos val="nextTo"/>
        <c:txPr>
          <a:bodyPr/>
          <a:lstStyle/>
          <a:p>
            <a:pPr>
              <a:defRPr sz="700" baseline="0">
                <a:latin typeface="Montserrat" panose="00000500000000000000" pitchFamily="2" charset="0"/>
              </a:defRPr>
            </a:pPr>
            <a:endParaRPr lang="en-US"/>
          </a:p>
        </c:txPr>
        <c:crossAx val="592221072"/>
        <c:crosses val="max"/>
        <c:crossBetween val="between"/>
      </c:valAx>
      <c:dateAx>
        <c:axId val="592221072"/>
        <c:scaling>
          <c:orientation val="minMax"/>
        </c:scaling>
        <c:delete val="1"/>
        <c:axPos val="b"/>
        <c:numFmt formatCode="d\-mmm\-yy" sourceLinked="1"/>
        <c:majorTickMark val="out"/>
        <c:minorTickMark val="none"/>
        <c:tickLblPos val="nextTo"/>
        <c:crossAx val="592225336"/>
        <c:crosses val="autoZero"/>
        <c:auto val="1"/>
        <c:lblOffset val="100"/>
        <c:baseTimeUnit val="days"/>
      </c:dateAx>
    </c:plotArea>
    <c:legend>
      <c:legendPos val="r"/>
      <c:layout>
        <c:manualLayout>
          <c:xMode val="edge"/>
          <c:yMode val="edge"/>
          <c:x val="7.0259876787791262E-2"/>
          <c:y val="6.0922228218504529E-2"/>
          <c:w val="0.77632878104270253"/>
          <c:h val="0.10813023925166396"/>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Non Food#</c:v>
                </c:pt>
                <c:pt idx="3">
                  <c:v>Bakery</c:v>
                </c:pt>
                <c:pt idx="4">
                  <c:v>Packaged Grocery</c:v>
                </c:pt>
                <c:pt idx="5">
                  <c:v>HBA~</c:v>
                </c:pt>
                <c:pt idx="6">
                  <c:v>Pet</c:v>
                </c:pt>
                <c:pt idx="7">
                  <c:v>Meat, Fish &amp; Poultry</c:v>
                </c:pt>
                <c:pt idx="8">
                  <c:v>Frozen</c:v>
                </c:pt>
                <c:pt idx="9">
                  <c:v>Dairy</c:v>
                </c:pt>
                <c:pt idx="10">
                  <c:v>Convenience</c:v>
                </c:pt>
                <c:pt idx="11">
                  <c:v>Produce </c:v>
                </c:pt>
                <c:pt idx="12">
                  <c:v>Household</c:v>
                </c:pt>
                <c:pt idx="13">
                  <c:v>Soft Drinks</c:v>
                </c:pt>
                <c:pt idx="14">
                  <c:v>Tobacco</c:v>
                </c:pt>
              </c:strCache>
            </c:strRef>
          </c:cat>
          <c:val>
            <c:numRef>
              <c:f>Sheet1!$B$2:$B$16</c:f>
              <c:numCache>
                <c:formatCode>0.0%</c:formatCode>
                <c:ptCount val="15"/>
                <c:pt idx="0">
                  <c:v>3.0435425891670365E-2</c:v>
                </c:pt>
                <c:pt idx="1">
                  <c:v>-3.3417017008761984E-2</c:v>
                </c:pt>
                <c:pt idx="2">
                  <c:v>-1.1759955314939563E-2</c:v>
                </c:pt>
                <c:pt idx="3">
                  <c:v>0.10626044894934128</c:v>
                </c:pt>
                <c:pt idx="4">
                  <c:v>7.4558811400210478E-2</c:v>
                </c:pt>
                <c:pt idx="5">
                  <c:v>3.6684998641027367E-2</c:v>
                </c:pt>
                <c:pt idx="6">
                  <c:v>0.13990417818524015</c:v>
                </c:pt>
                <c:pt idx="7">
                  <c:v>3.5792376620462862E-2</c:v>
                </c:pt>
                <c:pt idx="8">
                  <c:v>8.334757903865353E-2</c:v>
                </c:pt>
                <c:pt idx="9">
                  <c:v>0.13129821311193735</c:v>
                </c:pt>
                <c:pt idx="10">
                  <c:v>5.5814512859897913E-2</c:v>
                </c:pt>
                <c:pt idx="11">
                  <c:v>-1.9315339812968735E-2</c:v>
                </c:pt>
                <c:pt idx="12">
                  <c:v>6.109828846218468E-2</c:v>
                </c:pt>
                <c:pt idx="13">
                  <c:v>9.6168177528196175E-2</c:v>
                </c:pt>
                <c:pt idx="14">
                  <c:v>-6.9604648021142301E-2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Prev month</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Non Food#</c:v>
                </c:pt>
                <c:pt idx="3">
                  <c:v>Bakery</c:v>
                </c:pt>
                <c:pt idx="4">
                  <c:v>Packaged Grocery</c:v>
                </c:pt>
                <c:pt idx="5">
                  <c:v>HBA~</c:v>
                </c:pt>
                <c:pt idx="6">
                  <c:v>Pet</c:v>
                </c:pt>
                <c:pt idx="7">
                  <c:v>Meat, Fish &amp; Poultry</c:v>
                </c:pt>
                <c:pt idx="8">
                  <c:v>Frozen</c:v>
                </c:pt>
                <c:pt idx="9">
                  <c:v>Dairy</c:v>
                </c:pt>
                <c:pt idx="10">
                  <c:v>Convenience</c:v>
                </c:pt>
                <c:pt idx="11">
                  <c:v>Produce </c:v>
                </c:pt>
                <c:pt idx="12">
                  <c:v>Household</c:v>
                </c:pt>
                <c:pt idx="13">
                  <c:v>Soft Drinks</c:v>
                </c:pt>
                <c:pt idx="14">
                  <c:v>Tobacco</c:v>
                </c:pt>
              </c:strCache>
            </c:strRef>
          </c:cat>
          <c:val>
            <c:numRef>
              <c:f>Sheet1!$C$2:$C$16</c:f>
              <c:numCache>
                <c:formatCode>0.0%</c:formatCode>
                <c:ptCount val="15"/>
                <c:pt idx="0">
                  <c:v>9.7699530736626183E-2</c:v>
                </c:pt>
                <c:pt idx="1">
                  <c:v>7.7149390686302333E-2</c:v>
                </c:pt>
                <c:pt idx="2">
                  <c:v>4.2677591966992168E-2</c:v>
                </c:pt>
                <c:pt idx="3">
                  <c:v>3.210589201931624E-2</c:v>
                </c:pt>
                <c:pt idx="4">
                  <c:v>2.2654296908235061E-2</c:v>
                </c:pt>
                <c:pt idx="5">
                  <c:v>2.1952784882920184E-2</c:v>
                </c:pt>
                <c:pt idx="6">
                  <c:v>2.0633284393422047E-2</c:v>
                </c:pt>
                <c:pt idx="7">
                  <c:v>1.0194689168160354E-2</c:v>
                </c:pt>
                <c:pt idx="8">
                  <c:v>9.9086538599431062E-3</c:v>
                </c:pt>
                <c:pt idx="9">
                  <c:v>8.4178748444416751E-3</c:v>
                </c:pt>
                <c:pt idx="10">
                  <c:v>1.7878436152314325E-3</c:v>
                </c:pt>
                <c:pt idx="11">
                  <c:v>-4.8314925420123167E-4</c:v>
                </c:pt>
                <c:pt idx="12">
                  <c:v>-5.3044332866989397E-3</c:v>
                </c:pt>
                <c:pt idx="13">
                  <c:v>-6.1795299299751694E-3</c:v>
                </c:pt>
                <c:pt idx="14">
                  <c:v>-7.529539873185831E-3</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30000000000000004"/>
          <c:min val="-0.4"/>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1"/>
      </c:valAx>
      <c:spPr>
        <a:noFill/>
        <a:ln>
          <a:noFill/>
        </a:ln>
        <a:effectLst/>
      </c:spPr>
    </c:plotArea>
    <c:legend>
      <c:legendPos val="tr"/>
      <c:layout>
        <c:manualLayout>
          <c:xMode val="edge"/>
          <c:yMode val="edge"/>
          <c:x val="0.31283380094981755"/>
          <c:y val="0.84713863075154405"/>
          <c:w val="0.20522176885937038"/>
          <c:h val="0.11838219327169013"/>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3.723216100937865E-2</c:v>
                </c:pt>
                <c:pt idx="1">
                  <c:v>4.8701511299499289E-2</c:v>
                </c:pt>
                <c:pt idx="2">
                  <c:v>4.7142783613662198E-2</c:v>
                </c:pt>
                <c:pt idx="3">
                  <c:v>5.703094815501264E-2</c:v>
                </c:pt>
                <c:pt idx="4">
                  <c:v>-3.3859755550960102E-2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bg1">
                <a:lumMod val="5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2.3565195769137626E-2</c:v>
                </c:pt>
                <c:pt idx="1">
                  <c:v>2.3556223358607964E-2</c:v>
                </c:pt>
                <c:pt idx="2">
                  <c:v>2.5614658817575187E-2</c:v>
                </c:pt>
                <c:pt idx="3">
                  <c:v>1.2795875074885998E-2</c:v>
                </c:pt>
                <c:pt idx="4">
                  <c:v>2.3625567229922595E-2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64655968842492"/>
          <c:y val="3.2968420082570317E-2"/>
          <c:w val="0.52081694992604444"/>
          <c:h val="0.9093368447729316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9-2514-41DE-A122-E891A3B3F7D0}"/>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2514-41DE-A122-E891A3B3F7D0}"/>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6-2514-41DE-A122-E891A3B3F7D0}"/>
              </c:ext>
            </c:extLst>
          </c:dPt>
          <c:dPt>
            <c:idx val="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4-2514-41DE-A122-E891A3B3F7D0}"/>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A-2514-41DE-A122-E891A3B3F7D0}"/>
              </c:ext>
            </c:extLst>
          </c:dPt>
          <c:dPt>
            <c:idx val="1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2514-41DE-A122-E891A3B3F7D0}"/>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07-2514-41DE-A122-E891A3B3F7D0}"/>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8-2514-41DE-A122-E891A3B3F7D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Toys</c:v>
                </c:pt>
                <c:pt idx="1">
                  <c:v>Anti Smoking</c:v>
                </c:pt>
                <c:pt idx="2">
                  <c:v>Dry Noodles</c:v>
                </c:pt>
                <c:pt idx="3">
                  <c:v>Ambient Fruit Juice</c:v>
                </c:pt>
                <c:pt idx="4">
                  <c:v>Sports &amp; Energy Drinks</c:v>
                </c:pt>
                <c:pt idx="5">
                  <c:v>Rice Cakes</c:v>
                </c:pt>
                <c:pt idx="6">
                  <c:v>Ambient Fruit Drinks</c:v>
                </c:pt>
                <c:pt idx="7">
                  <c:v>Snacking Nuts</c:v>
                </c:pt>
                <c:pt idx="8">
                  <c:v>Suncare</c:v>
                </c:pt>
                <c:pt idx="9">
                  <c:v>Reusable Shopping Bags</c:v>
                </c:pt>
                <c:pt idx="10">
                  <c:v>Sandwiches</c:v>
                </c:pt>
                <c:pt idx="11">
                  <c:v>Womens Health</c:v>
                </c:pt>
                <c:pt idx="12">
                  <c:v>Plastic Food/HH Storage</c:v>
                </c:pt>
                <c:pt idx="13">
                  <c:v>Fresh Noodles</c:v>
                </c:pt>
                <c:pt idx="14">
                  <c:v>Flavoured Carbonates</c:v>
                </c:pt>
                <c:pt idx="15">
                  <c:v>Chilled Bread</c:v>
                </c:pt>
              </c:strCache>
            </c:strRef>
          </c:cat>
          <c:val>
            <c:numRef>
              <c:f>Sheet1!$B$2:$B$17</c:f>
              <c:numCache>
                <c:formatCode>0.0%</c:formatCode>
                <c:ptCount val="16"/>
                <c:pt idx="0">
                  <c:v>0.33845271110860398</c:v>
                </c:pt>
                <c:pt idx="1">
                  <c:v>0.19161032479237305</c:v>
                </c:pt>
                <c:pt idx="2" formatCode="0%">
                  <c:v>0.19095364968601425</c:v>
                </c:pt>
                <c:pt idx="3">
                  <c:v>0.14155269017757877</c:v>
                </c:pt>
                <c:pt idx="4">
                  <c:v>0.10199511459553379</c:v>
                </c:pt>
                <c:pt idx="5">
                  <c:v>9.9828548459883537E-2</c:v>
                </c:pt>
                <c:pt idx="6">
                  <c:v>9.794474907858608E-2</c:v>
                </c:pt>
                <c:pt idx="7">
                  <c:v>9.0206340248031758E-2</c:v>
                </c:pt>
                <c:pt idx="8">
                  <c:v>8.5626051262216007E-2</c:v>
                </c:pt>
                <c:pt idx="9">
                  <c:v>7.6021647802757553E-2</c:v>
                </c:pt>
                <c:pt idx="10">
                  <c:v>7.0343414149358852E-2</c:v>
                </c:pt>
                <c:pt idx="11">
                  <c:v>6.7803923211524397E-2</c:v>
                </c:pt>
                <c:pt idx="12">
                  <c:v>5.974560215007374E-2</c:v>
                </c:pt>
                <c:pt idx="13">
                  <c:v>5.9623242616912542E-2</c:v>
                </c:pt>
                <c:pt idx="14">
                  <c:v>5.2745479754926716E-2</c:v>
                </c:pt>
                <c:pt idx="15" formatCode="0%">
                  <c:v>4.8135865123634547E-2</c:v>
                </c:pt>
              </c:numCache>
            </c:numRef>
          </c:val>
          <c:extLst>
            <c:ext xmlns:c16="http://schemas.microsoft.com/office/drawing/2014/chart" uri="{C3380CC4-5D6E-409C-BE32-E72D297353CC}">
              <c16:uniqueId val="{00000000-2514-41DE-A122-E891A3B3F7D0}"/>
            </c:ext>
          </c:extLst>
        </c:ser>
        <c:dLbls>
          <c:showLegendKey val="0"/>
          <c:showVal val="0"/>
          <c:showCatName val="0"/>
          <c:showSerName val="0"/>
          <c:showPercent val="0"/>
          <c:showBubbleSize val="0"/>
        </c:dLbls>
        <c:gapWidth val="37"/>
        <c:axId val="977556744"/>
        <c:axId val="977557400"/>
      </c:barChart>
      <c:catAx>
        <c:axId val="977556744"/>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Calibri" panose="020F0502020204030204" pitchFamily="34" charset="0"/>
              </a:defRPr>
            </a:pPr>
            <a:endParaRPr lang="en-US"/>
          </a:p>
        </c:txPr>
        <c:crossAx val="977557400"/>
        <c:crosses val="autoZero"/>
        <c:auto val="1"/>
        <c:lblAlgn val="ctr"/>
        <c:lblOffset val="100"/>
        <c:noMultiLvlLbl val="0"/>
      </c:catAx>
      <c:valAx>
        <c:axId val="977557400"/>
        <c:scaling>
          <c:orientation val="minMax"/>
        </c:scaling>
        <c:delete val="1"/>
        <c:axPos val="t"/>
        <c:numFmt formatCode="0.0%" sourceLinked="1"/>
        <c:majorTickMark val="none"/>
        <c:minorTickMark val="none"/>
        <c:tickLblPos val="nextTo"/>
        <c:crossAx val="97755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2659021878165E-2"/>
          <c:y val="1.6011707257648236E-2"/>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0"/>
            <c:bubble3D val="0"/>
            <c:spPr>
              <a:solidFill>
                <a:schemeClr val="bg1">
                  <a:lumMod val="50000"/>
                </a:schemeClr>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0"/>
            <c:bubble3D val="0"/>
            <c:spPr>
              <a:solidFill>
                <a:schemeClr val="accent1"/>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3.4120072090184639E-2</c:v>
                </c:pt>
                <c:pt idx="1">
                  <c:v>3.0910019461824367E-2</c:v>
                </c:pt>
                <c:pt idx="2">
                  <c:v>4.274088618418026E-2</c:v>
                </c:pt>
                <c:pt idx="4">
                  <c:v>3.723216100937865E-2</c:v>
                </c:pt>
                <c:pt idx="5">
                  <c:v>-1.0523592795343761E-2</c:v>
                </c:pt>
                <c:pt idx="7">
                  <c:v>-8.3751078062795914E-3</c:v>
                </c:pt>
                <c:pt idx="8">
                  <c:v>3.4456387914163278E-2</c:v>
                </c:pt>
                <c:pt idx="9">
                  <c:v>1.3511847280094136E-2</c:v>
                </c:pt>
                <c:pt idx="10">
                  <c:v>6.0574478467972703E-2</c:v>
                </c:pt>
                <c:pt idx="12">
                  <c:v>7.7193710129733528E-2</c:v>
                </c:pt>
                <c:pt idx="13">
                  <c:v>2.8000000000000001E-2</c:v>
                </c:pt>
                <c:pt idx="14">
                  <c:v>-1.1908772958212577E-2</c:v>
                </c:pt>
                <c:pt idx="15">
                  <c:v>6.2787276028079653E-2</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ax val="0.25"/>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-1.3181393483833181E-3</c:v>
                </c:pt>
                <c:pt idx="1">
                  <c:v>-1.213664977368234E-2</c:v>
                </c:pt>
                <c:pt idx="2">
                  <c:v>2.7711015425848418E-2</c:v>
                </c:pt>
                <c:pt idx="4">
                  <c:v>-7.6681233376074687E-4</c:v>
                </c:pt>
                <c:pt idx="5">
                  <c:v>8.801426703147941E-2</c:v>
                </c:pt>
                <c:pt idx="7">
                  <c:v>-2.886052218676205E-2</c:v>
                </c:pt>
                <c:pt idx="8">
                  <c:v>-9.9103373364228808E-3</c:v>
                </c:pt>
                <c:pt idx="9">
                  <c:v>-5.6370386046434851E-3</c:v>
                </c:pt>
                <c:pt idx="10">
                  <c:v>2.5372274786491067E-2</c:v>
                </c:pt>
                <c:pt idx="12">
                  <c:v>7.3314618241043572E-2</c:v>
                </c:pt>
                <c:pt idx="13">
                  <c:v>-1.1788798460125149E-2</c:v>
                </c:pt>
                <c:pt idx="14">
                  <c:v>-0.13498326269937333</c:v>
                </c:pt>
                <c:pt idx="15">
                  <c:v>3.6761134176868993E-2</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in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41A3B-48A7-4D2C-8169-B899A8D1A5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C02CA06-958E-4BD7-9A06-AC858583A939}">
      <dgm:prSet phldrT="[Text]"/>
      <dgm:spPr>
        <a:solidFill>
          <a:schemeClr val="bg1">
            <a:lumMod val="65000"/>
          </a:schemeClr>
        </a:solidFill>
      </dgm:spPr>
      <dgm:t>
        <a:bodyPr/>
        <a:lstStyle/>
        <a:p>
          <a:r>
            <a:rPr lang="en-GB" dirty="0">
              <a:latin typeface="Montserrat" panose="00000500000000000000" pitchFamily="2" charset="0"/>
            </a:rPr>
            <a:t>Value</a:t>
          </a:r>
        </a:p>
        <a:p>
          <a:r>
            <a:rPr lang="en-GB" dirty="0">
              <a:latin typeface="Montserrat" panose="00000500000000000000" pitchFamily="2" charset="0"/>
            </a:rPr>
            <a:t>-0.9%</a:t>
          </a:r>
        </a:p>
      </dgm:t>
    </dgm:pt>
    <dgm:pt modelId="{515AB952-5932-4F64-B399-01D76552BB43}" type="parTrans" cxnId="{1664B5D5-22C8-4932-8198-78438A323AFA}">
      <dgm:prSet/>
      <dgm:spPr/>
      <dgm:t>
        <a:bodyPr/>
        <a:lstStyle/>
        <a:p>
          <a:endParaRPr lang="en-GB">
            <a:latin typeface="Montserrat" panose="00000500000000000000" pitchFamily="2" charset="0"/>
          </a:endParaRPr>
        </a:p>
      </dgm:t>
    </dgm:pt>
    <dgm:pt modelId="{02553652-AB55-41A9-8D64-AA4DB0BDCC38}" type="sibTrans" cxnId="{1664B5D5-22C8-4932-8198-78438A323AFA}">
      <dgm:prSet/>
      <dgm:spPr/>
      <dgm:t>
        <a:bodyPr/>
        <a:lstStyle/>
        <a:p>
          <a:endParaRPr lang="en-GB">
            <a:latin typeface="Montserrat" panose="00000500000000000000" pitchFamily="2" charset="0"/>
          </a:endParaRPr>
        </a:p>
      </dgm:t>
    </dgm:pt>
    <dgm:pt modelId="{C49B30EF-4D8E-4FDE-B493-A4AA4642E5BD}">
      <dgm:prSet phldrT="[Text]"/>
      <dgm:spPr/>
      <dgm:t>
        <a:bodyPr/>
        <a:lstStyle/>
        <a:p>
          <a:r>
            <a:rPr lang="en-GB" b="1" dirty="0">
              <a:latin typeface="Montserrat" panose="00000500000000000000" pitchFamily="2" charset="0"/>
            </a:rPr>
            <a:t>Value</a:t>
          </a:r>
        </a:p>
        <a:p>
          <a:r>
            <a:rPr lang="en-GB" b="1" dirty="0">
              <a:latin typeface="Montserrat" panose="00000500000000000000" pitchFamily="2" charset="0"/>
            </a:rPr>
            <a:t>+4.2%</a:t>
          </a:r>
        </a:p>
      </dgm:t>
    </dgm:pt>
    <dgm:pt modelId="{E4986519-BFDE-4349-A5EC-FBC9929D423D}" type="parTrans" cxnId="{95250535-0B15-4B3C-8B4F-0C31090AF93A}">
      <dgm:prSet/>
      <dgm:spPr/>
      <dgm:t>
        <a:bodyPr/>
        <a:lstStyle/>
        <a:p>
          <a:endParaRPr lang="en-GB">
            <a:latin typeface="Montserrat" panose="00000500000000000000" pitchFamily="2" charset="0"/>
          </a:endParaRPr>
        </a:p>
      </dgm:t>
    </dgm:pt>
    <dgm:pt modelId="{482FBE38-38F5-4854-9655-575C9FB93107}" type="sibTrans" cxnId="{95250535-0B15-4B3C-8B4F-0C31090AF93A}">
      <dgm:prSet/>
      <dgm:spPr/>
      <dgm:t>
        <a:bodyPr/>
        <a:lstStyle/>
        <a:p>
          <a:endParaRPr lang="en-GB">
            <a:latin typeface="Montserrat" panose="00000500000000000000" pitchFamily="2" charset="0"/>
          </a:endParaRPr>
        </a:p>
      </dgm:t>
    </dgm:pt>
    <dgm:pt modelId="{4FE691A8-3DC8-45CD-B873-C5A5C862F5E0}">
      <dgm:prSet phldrT="[Text]"/>
      <dgm:spPr>
        <a:solidFill>
          <a:schemeClr val="bg1">
            <a:lumMod val="65000"/>
          </a:schemeClr>
        </a:solidFill>
      </dgm:spPr>
      <dgm:t>
        <a:bodyPr/>
        <a:lstStyle/>
        <a:p>
          <a:r>
            <a:rPr lang="en-GB" dirty="0">
              <a:latin typeface="Montserrat" panose="00000500000000000000" pitchFamily="2" charset="0"/>
            </a:rPr>
            <a:t>Units</a:t>
          </a:r>
        </a:p>
        <a:p>
          <a:r>
            <a:rPr lang="en-GB" dirty="0">
              <a:latin typeface="Montserrat" panose="00000500000000000000" pitchFamily="2" charset="0"/>
            </a:rPr>
            <a:t>-4.5%</a:t>
          </a:r>
        </a:p>
      </dgm:t>
    </dgm:pt>
    <dgm:pt modelId="{C11104ED-1897-4C76-9F0D-76C070B1236D}" type="parTrans" cxnId="{87931641-144F-4B9F-9530-2AB5B5EEE080}">
      <dgm:prSet/>
      <dgm:spPr/>
      <dgm:t>
        <a:bodyPr/>
        <a:lstStyle/>
        <a:p>
          <a:endParaRPr lang="en-GB">
            <a:latin typeface="Montserrat" panose="00000500000000000000" pitchFamily="2" charset="0"/>
          </a:endParaRPr>
        </a:p>
      </dgm:t>
    </dgm:pt>
    <dgm:pt modelId="{3C4FF291-365A-4549-9670-535DB6D2A4B1}" type="sibTrans" cxnId="{87931641-144F-4B9F-9530-2AB5B5EEE080}">
      <dgm:prSet/>
      <dgm:spPr/>
      <dgm:t>
        <a:bodyPr/>
        <a:lstStyle/>
        <a:p>
          <a:endParaRPr lang="en-GB">
            <a:latin typeface="Montserrat" panose="00000500000000000000" pitchFamily="2" charset="0"/>
          </a:endParaRPr>
        </a:p>
      </dgm:t>
    </dgm:pt>
    <dgm:pt modelId="{D5439189-AC59-4BDC-8207-A1D6BA1A31CF}">
      <dgm:prSet phldrT="[Text]"/>
      <dgm:spPr>
        <a:solidFill>
          <a:schemeClr val="bg1">
            <a:lumMod val="65000"/>
          </a:schemeClr>
        </a:solidFill>
      </dgm:spPr>
      <dgm:t>
        <a:bodyPr/>
        <a:lstStyle/>
        <a:p>
          <a:r>
            <a:rPr lang="en-GB" b="1" dirty="0">
              <a:latin typeface="Montserrat" panose="00000500000000000000" pitchFamily="2" charset="0"/>
            </a:rPr>
            <a:t>Units</a:t>
          </a:r>
        </a:p>
        <a:p>
          <a:r>
            <a:rPr lang="en-GB" b="1" dirty="0">
              <a:latin typeface="Montserrat" panose="00000500000000000000" pitchFamily="2" charset="0"/>
            </a:rPr>
            <a:t>-4.1%</a:t>
          </a:r>
        </a:p>
      </dgm:t>
    </dgm:pt>
    <dgm:pt modelId="{17DFD7A3-5B64-4B31-BFA7-7C526C6701AA}" type="parTrans" cxnId="{25E1CF7C-DF9A-48A3-8098-6C12B7B83D5F}">
      <dgm:prSet/>
      <dgm:spPr/>
      <dgm:t>
        <a:bodyPr/>
        <a:lstStyle/>
        <a:p>
          <a:endParaRPr lang="en-GB">
            <a:latin typeface="Montserrat" panose="00000500000000000000" pitchFamily="2" charset="0"/>
          </a:endParaRPr>
        </a:p>
      </dgm:t>
    </dgm:pt>
    <dgm:pt modelId="{B57C2F8C-5709-4C0F-AFE0-BBF8E2212FE9}" type="sibTrans" cxnId="{25E1CF7C-DF9A-48A3-8098-6C12B7B83D5F}">
      <dgm:prSet/>
      <dgm:spPr/>
      <dgm:t>
        <a:bodyPr/>
        <a:lstStyle/>
        <a:p>
          <a:endParaRPr lang="en-GB">
            <a:latin typeface="Montserrat" panose="00000500000000000000" pitchFamily="2" charset="0"/>
          </a:endParaRPr>
        </a:p>
      </dgm:t>
    </dgm:pt>
    <dgm:pt modelId="{7FFE791E-A499-415D-851A-9DCE68AB1AF2}" type="pres">
      <dgm:prSet presAssocID="{7B641A3B-48A7-4D2C-8169-B899A8D1A5BB}" presName="diagram" presStyleCnt="0">
        <dgm:presLayoutVars>
          <dgm:dir/>
          <dgm:resizeHandles val="exact"/>
        </dgm:presLayoutVars>
      </dgm:prSet>
      <dgm:spPr/>
    </dgm:pt>
    <dgm:pt modelId="{BB4D2CDA-3992-4DEF-8C2E-100FAFA533F2}" type="pres">
      <dgm:prSet presAssocID="{8C02CA06-958E-4BD7-9A06-AC858583A939}" presName="node" presStyleLbl="node1" presStyleIdx="0" presStyleCnt="4">
        <dgm:presLayoutVars>
          <dgm:bulletEnabled val="1"/>
        </dgm:presLayoutVars>
      </dgm:prSet>
      <dgm:spPr/>
    </dgm:pt>
    <dgm:pt modelId="{9AC7FEFA-4108-4420-A99F-422F30E096B9}" type="pres">
      <dgm:prSet presAssocID="{02553652-AB55-41A9-8D64-AA4DB0BDCC38}" presName="sibTrans" presStyleCnt="0"/>
      <dgm:spPr/>
    </dgm:pt>
    <dgm:pt modelId="{708B9006-5BC6-4929-819F-CB1906255469}" type="pres">
      <dgm:prSet presAssocID="{C49B30EF-4D8E-4FDE-B493-A4AA4642E5BD}" presName="node" presStyleLbl="node1" presStyleIdx="1" presStyleCnt="4" custLinFactNeighborX="457">
        <dgm:presLayoutVars>
          <dgm:bulletEnabled val="1"/>
        </dgm:presLayoutVars>
      </dgm:prSet>
      <dgm:spPr/>
    </dgm:pt>
    <dgm:pt modelId="{85513923-F7DD-44D0-9C7E-6335CF8484DE}" type="pres">
      <dgm:prSet presAssocID="{482FBE38-38F5-4854-9655-575C9FB93107}" presName="sibTrans" presStyleCnt="0"/>
      <dgm:spPr/>
    </dgm:pt>
    <dgm:pt modelId="{749B2EE4-586D-4C2F-96A1-47772C5B9BB4}" type="pres">
      <dgm:prSet presAssocID="{4FE691A8-3DC8-45CD-B873-C5A5C862F5E0}" presName="node" presStyleLbl="node1" presStyleIdx="2" presStyleCnt="4">
        <dgm:presLayoutVars>
          <dgm:bulletEnabled val="1"/>
        </dgm:presLayoutVars>
      </dgm:prSet>
      <dgm:spPr/>
    </dgm:pt>
    <dgm:pt modelId="{4A097F7A-99F5-4F6C-8967-036E3BC01B3E}" type="pres">
      <dgm:prSet presAssocID="{3C4FF291-365A-4549-9670-535DB6D2A4B1}" presName="sibTrans" presStyleCnt="0"/>
      <dgm:spPr/>
    </dgm:pt>
    <dgm:pt modelId="{A82854B0-D44D-4FAD-B191-3A26CE280C54}" type="pres">
      <dgm:prSet presAssocID="{D5439189-AC59-4BDC-8207-A1D6BA1A31CF}" presName="node" presStyleLbl="node1" presStyleIdx="3" presStyleCnt="4" custLinFactNeighborX="-403" custLinFactNeighborY="2079">
        <dgm:presLayoutVars>
          <dgm:bulletEnabled val="1"/>
        </dgm:presLayoutVars>
      </dgm:prSet>
      <dgm:spPr/>
    </dgm:pt>
  </dgm:ptLst>
  <dgm:cxnLst>
    <dgm:cxn modelId="{9C318530-D7C1-4328-A445-473C812BB00A}" type="presOf" srcId="{8C02CA06-958E-4BD7-9A06-AC858583A939}" destId="{BB4D2CDA-3992-4DEF-8C2E-100FAFA533F2}" srcOrd="0" destOrd="0" presId="urn:microsoft.com/office/officeart/2005/8/layout/default"/>
    <dgm:cxn modelId="{95250535-0B15-4B3C-8B4F-0C31090AF93A}" srcId="{7B641A3B-48A7-4D2C-8169-B899A8D1A5BB}" destId="{C49B30EF-4D8E-4FDE-B493-A4AA4642E5BD}" srcOrd="1" destOrd="0" parTransId="{E4986519-BFDE-4349-A5EC-FBC9929D423D}" sibTransId="{482FBE38-38F5-4854-9655-575C9FB93107}"/>
    <dgm:cxn modelId="{4EF71C36-2DFB-4B55-8E3C-FEE6BEF37065}" type="presOf" srcId="{7B641A3B-48A7-4D2C-8169-B899A8D1A5BB}" destId="{7FFE791E-A499-415D-851A-9DCE68AB1AF2}" srcOrd="0" destOrd="0" presId="urn:microsoft.com/office/officeart/2005/8/layout/default"/>
    <dgm:cxn modelId="{87931641-144F-4B9F-9530-2AB5B5EEE080}" srcId="{7B641A3B-48A7-4D2C-8169-B899A8D1A5BB}" destId="{4FE691A8-3DC8-45CD-B873-C5A5C862F5E0}" srcOrd="2" destOrd="0" parTransId="{C11104ED-1897-4C76-9F0D-76C070B1236D}" sibTransId="{3C4FF291-365A-4549-9670-535DB6D2A4B1}"/>
    <dgm:cxn modelId="{33B1F44A-DF01-4D5E-BFBA-0C6BBE96F062}" type="presOf" srcId="{D5439189-AC59-4BDC-8207-A1D6BA1A31CF}" destId="{A82854B0-D44D-4FAD-B191-3A26CE280C54}" srcOrd="0" destOrd="0" presId="urn:microsoft.com/office/officeart/2005/8/layout/default"/>
    <dgm:cxn modelId="{25E1CF7C-DF9A-48A3-8098-6C12B7B83D5F}" srcId="{7B641A3B-48A7-4D2C-8169-B899A8D1A5BB}" destId="{D5439189-AC59-4BDC-8207-A1D6BA1A31CF}" srcOrd="3" destOrd="0" parTransId="{17DFD7A3-5B64-4B31-BFA7-7C526C6701AA}" sibTransId="{B57C2F8C-5709-4C0F-AFE0-BBF8E2212FE9}"/>
    <dgm:cxn modelId="{A82A6FB8-E1D2-4472-A223-EBA8FD0CBDB5}" type="presOf" srcId="{4FE691A8-3DC8-45CD-B873-C5A5C862F5E0}" destId="{749B2EE4-586D-4C2F-96A1-47772C5B9BB4}" srcOrd="0" destOrd="0" presId="urn:microsoft.com/office/officeart/2005/8/layout/default"/>
    <dgm:cxn modelId="{1664B5D5-22C8-4932-8198-78438A323AFA}" srcId="{7B641A3B-48A7-4D2C-8169-B899A8D1A5BB}" destId="{8C02CA06-958E-4BD7-9A06-AC858583A939}" srcOrd="0" destOrd="0" parTransId="{515AB952-5932-4F64-B399-01D76552BB43}" sibTransId="{02553652-AB55-41A9-8D64-AA4DB0BDCC38}"/>
    <dgm:cxn modelId="{5F6B26FC-247C-4867-BDF0-C3238255A82B}" type="presOf" srcId="{C49B30EF-4D8E-4FDE-B493-A4AA4642E5BD}" destId="{708B9006-5BC6-4929-819F-CB1906255469}" srcOrd="0" destOrd="0" presId="urn:microsoft.com/office/officeart/2005/8/layout/default"/>
    <dgm:cxn modelId="{CEEAD1EB-EA79-4C76-A678-835DBBE0AFCE}" type="presParOf" srcId="{7FFE791E-A499-415D-851A-9DCE68AB1AF2}" destId="{BB4D2CDA-3992-4DEF-8C2E-100FAFA533F2}" srcOrd="0" destOrd="0" presId="urn:microsoft.com/office/officeart/2005/8/layout/default"/>
    <dgm:cxn modelId="{7600E620-06BA-42CA-A58F-E0DCD912F427}" type="presParOf" srcId="{7FFE791E-A499-415D-851A-9DCE68AB1AF2}" destId="{9AC7FEFA-4108-4420-A99F-422F30E096B9}" srcOrd="1" destOrd="0" presId="urn:microsoft.com/office/officeart/2005/8/layout/default"/>
    <dgm:cxn modelId="{0A203068-F147-449A-A3A6-E8D7DB51B6D2}" type="presParOf" srcId="{7FFE791E-A499-415D-851A-9DCE68AB1AF2}" destId="{708B9006-5BC6-4929-819F-CB1906255469}" srcOrd="2" destOrd="0" presId="urn:microsoft.com/office/officeart/2005/8/layout/default"/>
    <dgm:cxn modelId="{51E988B2-03A0-4314-B3DA-2619D2737C25}" type="presParOf" srcId="{7FFE791E-A499-415D-851A-9DCE68AB1AF2}" destId="{85513923-F7DD-44D0-9C7E-6335CF8484DE}" srcOrd="3" destOrd="0" presId="urn:microsoft.com/office/officeart/2005/8/layout/default"/>
    <dgm:cxn modelId="{4C0251B3-6D63-49C5-8177-F105B70BF786}" type="presParOf" srcId="{7FFE791E-A499-415D-851A-9DCE68AB1AF2}" destId="{749B2EE4-586D-4C2F-96A1-47772C5B9BB4}" srcOrd="4" destOrd="0" presId="urn:microsoft.com/office/officeart/2005/8/layout/default"/>
    <dgm:cxn modelId="{E68EC96C-4B87-4C28-9209-B56E14E7B669}" type="presParOf" srcId="{7FFE791E-A499-415D-851A-9DCE68AB1AF2}" destId="{4A097F7A-99F5-4F6C-8967-036E3BC01B3E}" srcOrd="5" destOrd="0" presId="urn:microsoft.com/office/officeart/2005/8/layout/default"/>
    <dgm:cxn modelId="{ADF98615-3B63-4636-AE19-A58B670B501B}" type="presParOf" srcId="{7FFE791E-A499-415D-851A-9DCE68AB1AF2}" destId="{A82854B0-D44D-4FAD-B191-3A26CE280C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D2CDA-3992-4DEF-8C2E-100FAFA533F2}">
      <dsp:nvSpPr>
        <dsp:cNvPr id="0" name=""/>
        <dsp:cNvSpPr/>
      </dsp:nvSpPr>
      <dsp:spPr>
        <a:xfrm>
          <a:off x="19648" y="215"/>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Value</a:t>
          </a:r>
        </a:p>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-0.9%</a:t>
          </a:r>
        </a:p>
      </dsp:txBody>
      <dsp:txXfrm>
        <a:off x="19648" y="215"/>
        <a:ext cx="1956771" cy="1174063"/>
      </dsp:txXfrm>
    </dsp:sp>
    <dsp:sp modelId="{708B9006-5BC6-4929-819F-CB1906255469}">
      <dsp:nvSpPr>
        <dsp:cNvPr id="0" name=""/>
        <dsp:cNvSpPr/>
      </dsp:nvSpPr>
      <dsp:spPr>
        <a:xfrm>
          <a:off x="2181040" y="215"/>
          <a:ext cx="1956771" cy="1174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Value</a:t>
          </a:r>
        </a:p>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+4.2%</a:t>
          </a:r>
        </a:p>
      </dsp:txBody>
      <dsp:txXfrm>
        <a:off x="2181040" y="215"/>
        <a:ext cx="1956771" cy="1174063"/>
      </dsp:txXfrm>
    </dsp:sp>
    <dsp:sp modelId="{749B2EE4-586D-4C2F-96A1-47772C5B9BB4}">
      <dsp:nvSpPr>
        <dsp:cNvPr id="0" name=""/>
        <dsp:cNvSpPr/>
      </dsp:nvSpPr>
      <dsp:spPr>
        <a:xfrm>
          <a:off x="19648" y="1369955"/>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Units</a:t>
          </a:r>
        </a:p>
        <a:p>
          <a:pPr marL="0" lvl="0" indent="0" algn="ctr" defTabSz="1244600">
            <a:lnSpc>
              <a:spcPct val="90000"/>
            </a:lnSpc>
            <a:spcBef>
              <a:spcPct val="0"/>
            </a:spcBef>
            <a:spcAft>
              <a:spcPct val="35000"/>
            </a:spcAft>
            <a:buNone/>
          </a:pPr>
          <a:r>
            <a:rPr lang="en-GB" sz="2800" kern="1200" dirty="0">
              <a:latin typeface="Montserrat" panose="00000500000000000000" pitchFamily="2" charset="0"/>
            </a:rPr>
            <a:t>-4.5%</a:t>
          </a:r>
        </a:p>
      </dsp:txBody>
      <dsp:txXfrm>
        <a:off x="19648" y="1369955"/>
        <a:ext cx="1956771" cy="1174063"/>
      </dsp:txXfrm>
    </dsp:sp>
    <dsp:sp modelId="{A82854B0-D44D-4FAD-B191-3A26CE280C54}">
      <dsp:nvSpPr>
        <dsp:cNvPr id="0" name=""/>
        <dsp:cNvSpPr/>
      </dsp:nvSpPr>
      <dsp:spPr>
        <a:xfrm>
          <a:off x="2164211" y="1370170"/>
          <a:ext cx="1956771" cy="117406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Units</a:t>
          </a:r>
        </a:p>
        <a:p>
          <a:pPr marL="0" lvl="0" indent="0" algn="ctr" defTabSz="1244600">
            <a:lnSpc>
              <a:spcPct val="90000"/>
            </a:lnSpc>
            <a:spcBef>
              <a:spcPct val="0"/>
            </a:spcBef>
            <a:spcAft>
              <a:spcPct val="35000"/>
            </a:spcAft>
            <a:buNone/>
          </a:pPr>
          <a:r>
            <a:rPr lang="en-GB" sz="2800" b="1" kern="1200" dirty="0">
              <a:latin typeface="Montserrat" panose="00000500000000000000" pitchFamily="2" charset="0"/>
            </a:rPr>
            <a:t>-4.1%</a:t>
          </a:r>
        </a:p>
      </dsp:txBody>
      <dsp:txXfrm>
        <a:off x="2164211" y="1370170"/>
        <a:ext cx="1956771" cy="11740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0.52065</cdr:x>
      <cdr:y>0.3185</cdr:y>
    </cdr:from>
    <cdr:to>
      <cdr:x>0.62794</cdr:x>
      <cdr:y>0.65552</cdr:y>
    </cdr:to>
    <cdr:sp macro="" textlink="">
      <cdr:nvSpPr>
        <cdr:cNvPr id="2" name="Rounded Rectangle 1"/>
        <cdr:cNvSpPr/>
      </cdr:nvSpPr>
      <cdr:spPr>
        <a:xfrm xmlns:a="http://schemas.openxmlformats.org/drawingml/2006/main">
          <a:off x="4162469" y="1003236"/>
          <a:ext cx="857756" cy="1061574"/>
        </a:xfrm>
        <a:prstGeom xmlns:a="http://schemas.openxmlformats.org/drawingml/2006/main" prst="roundRect">
          <a:avLst/>
        </a:prstGeom>
        <a:noFill xmlns:a="http://schemas.openxmlformats.org/drawingml/2006/main"/>
        <a:ln xmlns:a="http://schemas.openxmlformats.org/drawingml/2006/main" w="38100">
          <a:solidFill>
            <a:schemeClr val="accent1">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705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74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762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2011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752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87F44-EB60-4A0F-8A09-A436A27DB22D}" type="slidenum">
              <a:rPr lang="en-US">
                <a:solidFill>
                  <a:prstClr val="black"/>
                </a:solidFill>
              </a:rPr>
              <a:pPr fontAlgn="base">
                <a:spcBef>
                  <a:spcPct val="0"/>
                </a:spcBef>
                <a:spcAft>
                  <a:spcPct val="0"/>
                </a:spcAft>
                <a:defRPr/>
              </a:pPr>
              <a:t>27</a:t>
            </a:fld>
            <a:endParaRPr lang="en-US" dirty="0">
              <a:solidFill>
                <a:prstClr val="black"/>
              </a:solidFill>
            </a:endParaRPr>
          </a:p>
        </p:txBody>
      </p:sp>
    </p:spTree>
    <p:extLst>
      <p:ext uri="{BB962C8B-B14F-4D97-AF65-F5344CB8AC3E}">
        <p14:creationId xmlns:p14="http://schemas.microsoft.com/office/powerpoint/2010/main" val="308160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190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25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extLst>
      <p:ext uri="{BB962C8B-B14F-4D97-AF65-F5344CB8AC3E}">
        <p14:creationId xmlns:p14="http://schemas.microsoft.com/office/powerpoint/2010/main" val="372113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a28c05fa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a28c05fa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a10676d58a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a10676d58a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8052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5384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7855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2083" name="Slide Number Placeholder 3"/>
          <p:cNvSpPr txBox="1">
            <a:spLocks noGrp="1"/>
          </p:cNvSpPr>
          <p:nvPr/>
        </p:nvSpPr>
        <p:spPr bwMode="auto">
          <a:xfrm>
            <a:off x="3978131" y="8842030"/>
            <a:ext cx="3043344" cy="465455"/>
          </a:xfrm>
          <a:prstGeom prst="rect">
            <a:avLst/>
          </a:prstGeom>
          <a:noFill/>
          <a:ln w="9525">
            <a:noFill/>
            <a:miter lim="800000"/>
            <a:headEnd/>
            <a:tailEnd/>
          </a:ln>
        </p:spPr>
        <p:txBody>
          <a:bodyPr lIns="91429" tIns="45715" rIns="91429" bIns="45715" anchor="b"/>
          <a:lstStyle/>
          <a:p>
            <a:pPr algn="r"/>
            <a:fld id="{71849B0D-3637-4258-8DEC-D598F5C49E06}" type="slidenum">
              <a:rPr lang="en-US" sz="1200">
                <a:latin typeface="Calibri" pitchFamily="34" charset="0"/>
              </a:rPr>
              <a:pPr algn="r"/>
              <a:t>45</a:t>
            </a:fld>
            <a:endParaRPr lang="en-US" sz="120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GB" dirty="0"/>
              <a:t>w/e </a:t>
            </a:r>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46</a:t>
            </a:fld>
            <a:endParaRPr lang="en-US" dirty="0"/>
          </a:p>
        </p:txBody>
      </p:sp>
    </p:spTree>
    <p:extLst>
      <p:ext uri="{BB962C8B-B14F-4D97-AF65-F5344CB8AC3E}">
        <p14:creationId xmlns:p14="http://schemas.microsoft.com/office/powerpoint/2010/main" val="738574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409575" y="698500"/>
            <a:ext cx="6203950"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c14597a3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c14597a3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4513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902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53</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158750" indent="0" defTabSz="931863">
              <a:spcBef>
                <a:spcPct val="0"/>
              </a:spcBef>
              <a:buNone/>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54</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39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25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5560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925127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ide - Black blank">
  <p:cSld name="Inside - Black blank">
    <p:bg>
      <p:bgPr>
        <a:solidFill>
          <a:srgbClr val="000000"/>
        </a:solidFill>
        <a:effectLst/>
      </p:bgPr>
    </p:bg>
    <p:spTree>
      <p:nvGrpSpPr>
        <p:cNvPr id="1" name="Shape 101"/>
        <p:cNvGrpSpPr/>
        <p:nvPr/>
      </p:nvGrpSpPr>
      <p:grpSpPr>
        <a:xfrm>
          <a:off x="0" y="0"/>
          <a:ext cx="0" cy="0"/>
          <a:chOff x="0" y="0"/>
          <a:chExt cx="0" cy="0"/>
        </a:xfrm>
      </p:grpSpPr>
      <p:sp>
        <p:nvSpPr>
          <p:cNvPr id="103" name="Google Shape;103;p1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04" name="Google Shape;104;p12"/>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5" name="Google Shape;105;p12"/>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E0FC1E01-1A19-40E0-83DC-22E58F25880F}"/>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extLst>
      <p:ext uri="{BB962C8B-B14F-4D97-AF65-F5344CB8AC3E}">
        <p14:creationId xmlns:p14="http://schemas.microsoft.com/office/powerpoint/2010/main" val="161274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60776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itle 4"/>
          <p:cNvSpPr>
            <a:spLocks noGrp="1"/>
          </p:cNvSpPr>
          <p:nvPr>
            <p:ph type="title"/>
          </p:nvPr>
        </p:nvSpPr>
        <p:spPr/>
        <p:txBody>
          <a:bodyPr/>
          <a:lstStyle/>
          <a:p>
            <a:r>
              <a:rPr lang="en-US"/>
              <a:t>Click to edit Master title style</a:t>
            </a:r>
            <a:endParaRPr lang="en-GB"/>
          </a:p>
        </p:txBody>
      </p:sp>
      <p:sp>
        <p:nvSpPr>
          <p:cNvPr id="4" name="Rectangle 10"/>
          <p:cNvSpPr>
            <a:spLocks noGrp="1" noChangeArrowheads="1"/>
          </p:cNvSpPr>
          <p:nvPr>
            <p:ph type="ftr" sz="quarter" idx="10"/>
          </p:nvPr>
        </p:nvSpPr>
        <p:spPr>
          <a:xfrm>
            <a:off x="8196263" y="4743450"/>
            <a:ext cx="754062" cy="228600"/>
          </a:xfrm>
          <a:prstGeom prst="rect">
            <a:avLst/>
          </a:prstGeom>
          <a:ln/>
        </p:spPr>
        <p:txBody>
          <a:bodyPr/>
          <a:lstStyle>
            <a:lvl1pPr>
              <a:defRPr/>
            </a:lvl1pPr>
          </a:lstStyle>
          <a:p>
            <a:pPr>
              <a:defRPr/>
            </a:pPr>
            <a:r>
              <a:rPr lang="en-GB" dirty="0"/>
              <a:t>Title of Presentation</a:t>
            </a:r>
          </a:p>
        </p:txBody>
      </p:sp>
    </p:spTree>
    <p:extLst>
      <p:ext uri="{BB962C8B-B14F-4D97-AF65-F5344CB8AC3E}">
        <p14:creationId xmlns:p14="http://schemas.microsoft.com/office/powerpoint/2010/main" val="358055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 id="2147483692" r:id="rId16"/>
    <p:sldLayoutId id="2147483693" r:id="rId17"/>
    <p:sldLayoutId id="2147483694" r:id="rId18"/>
    <p:sldLayoutId id="214748369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0.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5</a:t>
            </a:r>
            <a:r>
              <a:rPr lang="en-PH" baseline="30000" dirty="0">
                <a:latin typeface="Montserrat" panose="00000500000000000000" pitchFamily="2" charset="0"/>
              </a:rPr>
              <a:t>th</a:t>
            </a:r>
            <a:r>
              <a:rPr lang="en-PH" dirty="0">
                <a:latin typeface="Montserrat" panose="00000500000000000000" pitchFamily="2" charset="0"/>
              </a:rPr>
              <a:t> November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17</a:t>
            </a:r>
            <a:r>
              <a:rPr lang="en-PH" baseline="30000" dirty="0">
                <a:latin typeface="Montserrat" panose="00000500000000000000" pitchFamily="2" charset="0"/>
              </a:rPr>
              <a:t>th</a:t>
            </a:r>
            <a:r>
              <a:rPr lang="en-PH" dirty="0">
                <a:latin typeface="Montserrat" panose="00000500000000000000" pitchFamily="2" charset="0"/>
              </a:rPr>
              <a:t> November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02086" y="1750866"/>
            <a:ext cx="2549927" cy="2549845"/>
          </a:xfrm>
          <a:prstGeom prst="rect">
            <a:avLst/>
          </a:prstGeom>
          <a:noFill/>
          <a:ln>
            <a:noFill/>
          </a:ln>
        </p:spPr>
        <p:txBody>
          <a:bodyPr spcFirstLastPara="1" wrap="square" lIns="0" tIns="45700" rIns="0" bIns="45700" anchor="t" anchorCtr="0">
            <a:noAutofit/>
          </a:bodyPr>
          <a:lstStyle/>
          <a:p>
            <a:r>
              <a:rPr lang="en-GB" sz="1300" b="1" dirty="0">
                <a:solidFill>
                  <a:schemeClr val="bg1"/>
                </a:solidFill>
                <a:latin typeface="Montserrat" panose="00000500000000000000" pitchFamily="2" charset="0"/>
              </a:rPr>
              <a:t>Shoppers are on average still paying </a:t>
            </a:r>
            <a:r>
              <a:rPr lang="en-GB" sz="1300" b="1" dirty="0">
                <a:solidFill>
                  <a:schemeClr val="accent1"/>
                </a:solidFill>
                <a:latin typeface="Montserrat" panose="00000500000000000000" pitchFamily="2" charset="0"/>
              </a:rPr>
              <a:t>£11 more, each time </a:t>
            </a:r>
            <a:r>
              <a:rPr lang="en-GB" sz="1300" b="1" dirty="0">
                <a:solidFill>
                  <a:schemeClr val="bg1"/>
                </a:solidFill>
                <a:latin typeface="Montserrat" panose="00000500000000000000" pitchFamily="2" charset="0"/>
              </a:rPr>
              <a:t>they fill up a 55 litre tank with unleaded fuel.</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For shoppers filling up </a:t>
            </a:r>
            <a:r>
              <a:rPr lang="en-GB" sz="1300" b="1" dirty="0">
                <a:solidFill>
                  <a:schemeClr val="accent1"/>
                </a:solidFill>
                <a:latin typeface="Montserrat" panose="00000500000000000000" pitchFamily="2" charset="0"/>
              </a:rPr>
              <a:t>weekly,</a:t>
            </a:r>
            <a:r>
              <a:rPr lang="en-GB" sz="1300" b="1" dirty="0">
                <a:solidFill>
                  <a:schemeClr val="bg1"/>
                </a:solidFill>
                <a:latin typeface="Montserrat" panose="00000500000000000000" pitchFamily="2" charset="0"/>
              </a:rPr>
              <a:t> this will equate to an additional </a:t>
            </a:r>
            <a:r>
              <a:rPr lang="en-GB" sz="1300" b="1" dirty="0">
                <a:solidFill>
                  <a:schemeClr val="accent1"/>
                </a:solidFill>
                <a:latin typeface="Montserrat" panose="00000500000000000000" pitchFamily="2" charset="0"/>
              </a:rPr>
              <a:t>£593 </a:t>
            </a:r>
            <a:r>
              <a:rPr lang="en-GB" sz="1300" b="1" dirty="0">
                <a:solidFill>
                  <a:schemeClr val="bg1"/>
                </a:solidFill>
                <a:latin typeface="Montserrat" panose="00000500000000000000" pitchFamily="2" charset="0"/>
              </a:rPr>
              <a:t>per annum.</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Whilst fuel prices are lower than July, they remain an </a:t>
            </a:r>
            <a:r>
              <a:rPr lang="en-GB" sz="1300" b="1" dirty="0">
                <a:solidFill>
                  <a:schemeClr val="accent1"/>
                </a:solidFill>
                <a:latin typeface="Montserrat" panose="00000500000000000000" pitchFamily="2" charset="0"/>
              </a:rPr>
              <a:t>unwelcome incremental cost</a:t>
            </a:r>
            <a:r>
              <a:rPr lang="en-GB" sz="1300" b="1" dirty="0">
                <a:solidFill>
                  <a:schemeClr val="bg1"/>
                </a:solidFill>
                <a:latin typeface="Montserrat" panose="00000500000000000000" pitchFamily="2" charset="0"/>
              </a:rPr>
              <a:t> to squeezed household budgets.</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t>Fuel prices remain significantly higher than last year but the rate of increase continues to slow</a:t>
            </a:r>
            <a:endParaRPr lang="da-DK" sz="1750" dirty="0">
              <a:latin typeface="Montserrat" panose="00000500000000000000" pitchFamily="2" charset="0"/>
            </a:endParaRPr>
          </a:p>
        </p:txBody>
      </p:sp>
      <p:graphicFrame>
        <p:nvGraphicFramePr>
          <p:cNvPr id="21" name="Chart Placeholder 8">
            <a:extLst>
              <a:ext uri="{FF2B5EF4-FFF2-40B4-BE49-F238E27FC236}">
                <a16:creationId xmlns:a16="http://schemas.microsoft.com/office/drawing/2014/main" id="{1181FAD6-67FD-4433-BCCA-C9A75EED33D6}"/>
              </a:ext>
            </a:extLst>
          </p:cNvPr>
          <p:cNvGraphicFramePr>
            <a:graphicFrameLocks/>
          </p:cNvGraphicFramePr>
          <p:nvPr>
            <p:extLst>
              <p:ext uri="{D42A27DB-BD31-4B8C-83A1-F6EECF244321}">
                <p14:modId xmlns:p14="http://schemas.microsoft.com/office/powerpoint/2010/main" val="2062271938"/>
              </p:ext>
            </p:extLst>
          </p:nvPr>
        </p:nvGraphicFramePr>
        <p:xfrm>
          <a:off x="370826" y="1833775"/>
          <a:ext cx="5550899" cy="254984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73A4AE27-CD7A-4020-9675-E96D4BCC8163}"/>
              </a:ext>
            </a:extLst>
          </p:cNvPr>
          <p:cNvSpPr txBox="1"/>
          <p:nvPr/>
        </p:nvSpPr>
        <p:spPr>
          <a:xfrm>
            <a:off x="239842" y="3843862"/>
            <a:ext cx="4618074" cy="215444"/>
          </a:xfrm>
          <a:prstGeom prst="rect">
            <a:avLst/>
          </a:prstGeom>
          <a:noFill/>
        </p:spPr>
        <p:txBody>
          <a:bodyPr wrap="square">
            <a:spAutoFit/>
          </a:bodyPr>
          <a:lstStyle/>
          <a:p>
            <a:pPr marL="114300" indent="0" eaLnBrk="1" hangingPunct="1">
              <a:spcBef>
                <a:spcPct val="0"/>
              </a:spcBef>
              <a:buNone/>
            </a:pPr>
            <a:r>
              <a:rPr lang="en-GB" altLang="en-US" sz="800" dirty="0">
                <a:latin typeface="Avenir Next LT Pro" panose="020B0604020202020204" charset="0"/>
                <a:ea typeface="ＭＳ Ｐゴシック" pitchFamily="34" charset="-128"/>
              </a:rPr>
              <a:t>Source:  Government UK</a:t>
            </a:r>
          </a:p>
        </p:txBody>
      </p:sp>
      <p:sp>
        <p:nvSpPr>
          <p:cNvPr id="26" name="Text Box 7">
            <a:extLst>
              <a:ext uri="{FF2B5EF4-FFF2-40B4-BE49-F238E27FC236}">
                <a16:creationId xmlns:a16="http://schemas.microsoft.com/office/drawing/2014/main" id="{20C57F58-278C-4334-A4C6-B4D2612B16B0}"/>
              </a:ext>
            </a:extLst>
          </p:cNvPr>
          <p:cNvSpPr txBox="1">
            <a:spLocks noChangeArrowheads="1"/>
          </p:cNvSpPr>
          <p:nvPr/>
        </p:nvSpPr>
        <p:spPr bwMode="auto">
          <a:xfrm>
            <a:off x="239842" y="1602943"/>
            <a:ext cx="21002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900" dirty="0">
                <a:solidFill>
                  <a:srgbClr val="000000"/>
                </a:solidFill>
                <a:latin typeface="Montserrat" panose="00000500000000000000" pitchFamily="2" charset="0"/>
                <a:ea typeface="ＭＳ Ｐゴシック" pitchFamily="34" charset="-128"/>
              </a:rPr>
              <a:t>Ultra Low Sulphur Unleaded Fuel</a:t>
            </a:r>
          </a:p>
        </p:txBody>
      </p:sp>
      <p:cxnSp>
        <p:nvCxnSpPr>
          <p:cNvPr id="3" name="Straight Connector 2">
            <a:extLst>
              <a:ext uri="{FF2B5EF4-FFF2-40B4-BE49-F238E27FC236}">
                <a16:creationId xmlns:a16="http://schemas.microsoft.com/office/drawing/2014/main" id="{E20932AB-0FA9-BA68-F215-D9A2D94A4674}"/>
              </a:ext>
            </a:extLst>
          </p:cNvPr>
          <p:cNvCxnSpPr/>
          <p:nvPr/>
        </p:nvCxnSpPr>
        <p:spPr>
          <a:xfrm>
            <a:off x="2279137" y="2438164"/>
            <a:ext cx="0" cy="1157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8E9706-3814-F467-E83A-ED034AEB4F58}"/>
              </a:ext>
            </a:extLst>
          </p:cNvPr>
          <p:cNvCxnSpPr/>
          <p:nvPr/>
        </p:nvCxnSpPr>
        <p:spPr>
          <a:xfrm>
            <a:off x="3958142" y="2358217"/>
            <a:ext cx="0" cy="115780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E03114-05F6-444E-EEE7-0EA75FCD874C}"/>
              </a:ext>
            </a:extLst>
          </p:cNvPr>
          <p:cNvSpPr txBox="1"/>
          <p:nvPr/>
        </p:nvSpPr>
        <p:spPr>
          <a:xfrm>
            <a:off x="0" y="1983677"/>
            <a:ext cx="640080" cy="338554"/>
          </a:xfrm>
          <a:prstGeom prst="rect">
            <a:avLst/>
          </a:prstGeom>
          <a:noFill/>
        </p:spPr>
        <p:txBody>
          <a:bodyPr wrap="square" rtlCol="0">
            <a:spAutoFit/>
          </a:bodyPr>
          <a:lstStyle/>
          <a:p>
            <a:pPr algn="r"/>
            <a:r>
              <a:rPr lang="en-GB" sz="800" dirty="0">
                <a:latin typeface="Montserrat" panose="00000500000000000000" pitchFamily="2" charset="0"/>
                <a:cs typeface="Calibri" panose="020F0502020204030204" pitchFamily="34" charset="0"/>
              </a:rPr>
              <a:t>Pence per Litre</a:t>
            </a:r>
          </a:p>
        </p:txBody>
      </p:sp>
      <p:sp>
        <p:nvSpPr>
          <p:cNvPr id="15" name="TextBox 14">
            <a:extLst>
              <a:ext uri="{FF2B5EF4-FFF2-40B4-BE49-F238E27FC236}">
                <a16:creationId xmlns:a16="http://schemas.microsoft.com/office/drawing/2014/main" id="{E4D2E3E9-DE59-2901-5425-B0D1B7FB55B4}"/>
              </a:ext>
            </a:extLst>
          </p:cNvPr>
          <p:cNvSpPr txBox="1"/>
          <p:nvPr/>
        </p:nvSpPr>
        <p:spPr>
          <a:xfrm>
            <a:off x="5339402" y="2142773"/>
            <a:ext cx="713307" cy="215444"/>
          </a:xfrm>
          <a:prstGeom prst="rect">
            <a:avLst/>
          </a:prstGeom>
          <a:noFill/>
        </p:spPr>
        <p:txBody>
          <a:bodyPr wrap="square" rtlCol="0">
            <a:spAutoFit/>
          </a:bodyPr>
          <a:lstStyle/>
          <a:p>
            <a:pPr algn="r"/>
            <a:r>
              <a:rPr lang="en-GB" sz="800" dirty="0">
                <a:latin typeface="Montserrat" panose="00000500000000000000" pitchFamily="2" charset="0"/>
                <a:cs typeface="Calibri" panose="020F0502020204030204" pitchFamily="34" charset="0"/>
              </a:rPr>
              <a:t>% Growth</a:t>
            </a:r>
          </a:p>
        </p:txBody>
      </p:sp>
    </p:spTree>
    <p:extLst>
      <p:ext uri="{BB962C8B-B14F-4D97-AF65-F5344CB8AC3E}">
        <p14:creationId xmlns:p14="http://schemas.microsoft.com/office/powerpoint/2010/main" val="115955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£18.50 </a:t>
            </a:r>
            <a:r>
              <a:rPr lang="en" sz="1200" dirty="0">
                <a:solidFill>
                  <a:srgbClr val="FFFFFF"/>
                </a:solidFill>
                <a:latin typeface="Montserrat" panose="00000500000000000000" pitchFamily="2" charset="0"/>
                <a:ea typeface="Montserrat"/>
                <a:cs typeface="Montserrat"/>
                <a:sym typeface="Montserrat"/>
              </a:rPr>
              <a:t>from</a:t>
            </a:r>
          </a:p>
          <a:p>
            <a:pPr lvl="0">
              <a:buSzPts val="1100"/>
            </a:pPr>
            <a:r>
              <a:rPr lang="en" sz="1200" dirty="0">
                <a:solidFill>
                  <a:srgbClr val="FFFFFF"/>
                </a:solidFill>
                <a:latin typeface="Montserrat" panose="00000500000000000000" pitchFamily="2" charset="0"/>
                <a:ea typeface="Montserrat"/>
                <a:cs typeface="Montserrat"/>
                <a:sym typeface="Montserrat"/>
              </a:rPr>
              <a:t>£18.70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held at </a:t>
            </a:r>
            <a:r>
              <a:rPr lang="en" sz="1200" b="1" dirty="0">
                <a:solidFill>
                  <a:srgbClr val="FFFFFF"/>
                </a:solidFill>
                <a:latin typeface="Montserrat" panose="00000500000000000000" pitchFamily="2" charset="0"/>
                <a:ea typeface="Montserrat"/>
                <a:cs typeface="Montserrat"/>
                <a:sym typeface="Montserrat"/>
              </a:rPr>
              <a:t>10.5</a:t>
            </a:r>
            <a:r>
              <a:rPr lang="en" sz="1200" dirty="0">
                <a:solidFill>
                  <a:srgbClr val="FFFFFF"/>
                </a:solidFill>
                <a:latin typeface="Montserrat" panose="00000500000000000000" pitchFamily="2" charset="0"/>
                <a:ea typeface="Montserrat"/>
                <a:cs typeface="Montserrat"/>
                <a:sym typeface="Montserrat"/>
              </a:rPr>
              <a:t> (</a:t>
            </a:r>
            <a:r>
              <a:rPr lang="en-GB" sz="1200" dirty="0">
                <a:solidFill>
                  <a:srgbClr val="FFFFFF"/>
                </a:solidFill>
                <a:latin typeface="Montserrat" panose="00000500000000000000" pitchFamily="2" charset="0"/>
                <a:ea typeface="Montserrat"/>
                <a:cs typeface="Montserrat"/>
                <a:sym typeface="Montserrat"/>
              </a:rPr>
              <a:t>3</a:t>
            </a:r>
            <a:r>
              <a:rPr lang="en-GB" sz="1200" baseline="30000" dirty="0">
                <a:solidFill>
                  <a:srgbClr val="FFFFFF"/>
                </a:solidFill>
                <a:latin typeface="Montserrat" panose="00000500000000000000" pitchFamily="2" charset="0"/>
                <a:ea typeface="Montserrat"/>
                <a:cs typeface="Montserrat"/>
                <a:sym typeface="Montserrat"/>
              </a:rPr>
              <a:t>rd</a:t>
            </a:r>
            <a:r>
              <a:rPr lang="en-GB" sz="1200" dirty="0">
                <a:solidFill>
                  <a:srgbClr val="FFFFFF"/>
                </a:solidFill>
                <a:latin typeface="Montserrat" panose="00000500000000000000" pitchFamily="2" charset="0"/>
                <a:ea typeface="Montserrat"/>
                <a:cs typeface="Montserrat"/>
                <a:sym typeface="Montserrat"/>
              </a:rPr>
              <a:t> consecutive month</a:t>
            </a:r>
            <a:r>
              <a:rPr lang="en" sz="1200" dirty="0">
                <a:solidFill>
                  <a:srgbClr val="FFFFFF"/>
                </a:solidFill>
                <a:latin typeface="Montserrat" panose="00000500000000000000" pitchFamily="2" charset="0"/>
                <a:ea typeface="Montserrat"/>
                <a:cs typeface="Montserrat"/>
                <a:sym typeface="Montserrat"/>
              </a:rPr>
              <a:t>) from 11.6</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17.8 trips</a:t>
            </a:r>
            <a:r>
              <a:rPr lang="en" sz="1200" dirty="0">
                <a:solidFill>
                  <a:srgbClr val="FFFFFF"/>
                </a:solidFill>
                <a:latin typeface="Montserrat" panose="00000500000000000000" pitchFamily="2" charset="0"/>
                <a:ea typeface="Montserrat"/>
                <a:cs typeface="Montserrat"/>
                <a:sym typeface="Montserrat"/>
              </a:rPr>
              <a:t> from 16.9</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5</a:t>
            </a:r>
            <a:r>
              <a:rPr lang="en-PH" baseline="30000" dirty="0">
                <a:latin typeface="Montserrat" panose="00000500000000000000" pitchFamily="2" charset="0"/>
              </a:rPr>
              <a:t>th</a:t>
            </a:r>
            <a:r>
              <a:rPr lang="en-PH" dirty="0">
                <a:latin typeface="Montserrat" panose="00000500000000000000" pitchFamily="2" charset="0"/>
              </a:rPr>
              <a:t> November 2022 vs 4w/e </a:t>
            </a:r>
            <a:r>
              <a:rPr lang="en-PH" dirty="0"/>
              <a:t>6</a:t>
            </a:r>
            <a:r>
              <a:rPr lang="en-PH" baseline="30000" dirty="0">
                <a:latin typeface="Montserrat" panose="00000500000000000000" pitchFamily="2" charset="0"/>
              </a:rPr>
              <a:t>th</a:t>
            </a:r>
            <a:r>
              <a:rPr lang="en-PH" dirty="0">
                <a:latin typeface="Montserrat" panose="00000500000000000000" pitchFamily="2" charset="0"/>
              </a:rPr>
              <a:t> November 2021</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31m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£0.18 LESS </a:t>
            </a:r>
            <a:r>
              <a:rPr lang="en-PH" dirty="0"/>
              <a:t>per trip, buying </a:t>
            </a:r>
            <a:r>
              <a:rPr lang="en-PH" dirty="0">
                <a:solidFill>
                  <a:schemeClr val="accent1"/>
                </a:solidFill>
              </a:rPr>
              <a:t>1.1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278613" y="1758891"/>
            <a:ext cx="77777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a:t>
            </a:r>
          </a:p>
        </p:txBody>
      </p:sp>
      <p:sp>
        <p:nvSpPr>
          <p:cNvPr id="4" name="Rectangle 3"/>
          <p:cNvSpPr/>
          <p:nvPr/>
        </p:nvSpPr>
        <p:spPr>
          <a:xfrm>
            <a:off x="3148844" y="1758891"/>
            <a:ext cx="102143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-10%</a:t>
            </a:r>
          </a:p>
        </p:txBody>
      </p:sp>
      <p:sp>
        <p:nvSpPr>
          <p:cNvPr id="5" name="Rectangle 4"/>
          <p:cNvSpPr/>
          <p:nvPr/>
        </p:nvSpPr>
        <p:spPr>
          <a:xfrm>
            <a:off x="5995154" y="1745777"/>
            <a:ext cx="960519"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a:t>
            </a:r>
          </a:p>
        </p:txBody>
      </p:sp>
    </p:spTree>
    <p:extLst>
      <p:ext uri="{BB962C8B-B14F-4D97-AF65-F5344CB8AC3E}">
        <p14:creationId xmlns:p14="http://schemas.microsoft.com/office/powerpoint/2010/main" val="7866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92378" y="247649"/>
            <a:ext cx="9025053" cy="675538"/>
          </a:xfrm>
        </p:spPr>
        <p:txBody>
          <a:bodyPr spcFirstLastPara="1" wrap="square" lIns="0" tIns="91425" rIns="0" bIns="91425" anchor="t" anchorCtr="0">
            <a:noAutofit/>
          </a:bodyPr>
          <a:lstStyle/>
          <a:p>
            <a:pPr lvl="0"/>
            <a:r>
              <a:rPr lang="en-PH" sz="1600" dirty="0">
                <a:solidFill>
                  <a:schemeClr val="bg1"/>
                </a:solidFill>
                <a:latin typeface="Montserrat" panose="00000500000000000000" pitchFamily="2" charset="0"/>
              </a:rPr>
              <a:t>Spend</a:t>
            </a:r>
            <a:r>
              <a:rPr lang="en-PH" sz="1600" dirty="0">
                <a:solidFill>
                  <a:schemeClr val="accent1"/>
                </a:solidFill>
                <a:latin typeface="Montserrat" panose="00000500000000000000" pitchFamily="2" charset="0"/>
              </a:rPr>
              <a:t> </a:t>
            </a:r>
            <a:r>
              <a:rPr lang="en-PH" sz="1600" dirty="0">
                <a:solidFill>
                  <a:schemeClr val="bg1"/>
                </a:solidFill>
                <a:latin typeface="Montserrat" panose="00000500000000000000" pitchFamily="2" charset="0"/>
              </a:rPr>
              <a:t>per visit </a:t>
            </a:r>
            <a:r>
              <a:rPr lang="en-PH" sz="1600" dirty="0">
                <a:solidFill>
                  <a:schemeClr val="accent1"/>
                </a:solidFill>
                <a:latin typeface="Montserrat" panose="00000500000000000000" pitchFamily="2" charset="0"/>
              </a:rPr>
              <a:t>increased</a:t>
            </a:r>
            <a:r>
              <a:rPr lang="en-PH" sz="1600" dirty="0">
                <a:solidFill>
                  <a:schemeClr val="bg1"/>
                </a:solidFill>
                <a:latin typeface="Montserrat" panose="00000500000000000000" pitchFamily="2" charset="0"/>
              </a:rPr>
              <a:t> on last month, despite shoppers </a:t>
            </a:r>
            <a:r>
              <a:rPr lang="en-PH" sz="1600" dirty="0">
                <a:solidFill>
                  <a:schemeClr val="accent1"/>
                </a:solidFill>
                <a:latin typeface="Montserrat" panose="00000500000000000000" pitchFamily="2" charset="0"/>
              </a:rPr>
              <a:t>not</a:t>
            </a:r>
            <a:r>
              <a:rPr lang="en-PH" sz="1600" dirty="0">
                <a:solidFill>
                  <a:schemeClr val="bg1"/>
                </a:solidFill>
                <a:latin typeface="Montserrat" panose="00000500000000000000" pitchFamily="2" charset="0"/>
              </a:rPr>
              <a:t> buying </a:t>
            </a:r>
            <a:r>
              <a:rPr lang="en-PH" sz="1600" dirty="0">
                <a:solidFill>
                  <a:schemeClr val="accent1"/>
                </a:solidFill>
                <a:latin typeface="Montserrat" panose="00000500000000000000" pitchFamily="2" charset="0"/>
              </a:rPr>
              <a:t>more items </a:t>
            </a:r>
            <a:r>
              <a:rPr lang="en-PH" sz="1600" dirty="0">
                <a:solidFill>
                  <a:schemeClr val="bg1"/>
                </a:solidFill>
                <a:latin typeface="Montserrat" panose="00000500000000000000" pitchFamily="2" charset="0"/>
              </a:rPr>
              <a:t>whilst </a:t>
            </a:r>
            <a:r>
              <a:rPr lang="en-PH" sz="1600" dirty="0">
                <a:solidFill>
                  <a:schemeClr val="accent1"/>
                </a:solidFill>
                <a:latin typeface="Montserrat" panose="00000500000000000000" pitchFamily="2" charset="0"/>
              </a:rPr>
              <a:t>darker evenings </a:t>
            </a:r>
            <a:r>
              <a:rPr lang="en-PH" sz="1600" dirty="0">
                <a:solidFill>
                  <a:schemeClr val="bg1"/>
                </a:solidFill>
                <a:latin typeface="Montserrat" panose="00000500000000000000" pitchFamily="2" charset="0"/>
              </a:rPr>
              <a:t>may encourage </a:t>
            </a:r>
            <a:r>
              <a:rPr lang="en-PH" sz="1600" dirty="0">
                <a:solidFill>
                  <a:schemeClr val="accent1"/>
                </a:solidFill>
                <a:latin typeface="Montserrat" panose="00000500000000000000" pitchFamily="2" charset="0"/>
              </a:rPr>
              <a:t>more shoppers</a:t>
            </a:r>
            <a:r>
              <a:rPr lang="en-PH" sz="1600" dirty="0">
                <a:solidFill>
                  <a:schemeClr val="bg1"/>
                </a:solidFill>
                <a:latin typeface="Montserrat" panose="00000500000000000000" pitchFamily="2" charset="0"/>
              </a:rPr>
              <a:t> to shop online</a:t>
            </a:r>
          </a:p>
        </p:txBody>
      </p:sp>
      <p:graphicFrame>
        <p:nvGraphicFramePr>
          <p:cNvPr id="1293" name="Google Shape;1293;p93"/>
          <p:cNvGraphicFramePr/>
          <p:nvPr>
            <p:extLst>
              <p:ext uri="{D42A27DB-BD31-4B8C-83A1-F6EECF244321}">
                <p14:modId xmlns:p14="http://schemas.microsoft.com/office/powerpoint/2010/main" val="2466020724"/>
              </p:ext>
            </p:extLst>
          </p:nvPr>
        </p:nvGraphicFramePr>
        <p:xfrm>
          <a:off x="184758" y="1024064"/>
          <a:ext cx="8840295" cy="3732071"/>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Shoppers switch to the Discounters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8</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October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More online shoppers vs last month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5</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November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£18.18</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-£0.33/</a:t>
                      </a:r>
                      <a:r>
                        <a:rPr lang="en-GB" sz="900" b="1" dirty="0">
                          <a:solidFill>
                            <a:schemeClr val="accent1"/>
                          </a:solidFill>
                          <a:latin typeface="Montserrat" panose="00000500000000000000" pitchFamily="2" charset="0"/>
                          <a:ea typeface="Montserrat Light"/>
                          <a:cs typeface="Montserrat Light"/>
                          <a:sym typeface="Montserrat Light"/>
                        </a:rPr>
                        <a:t>-1.8%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+0.1%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10.5</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-9.7%</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-0.4%</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£18.50</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-£0.18/</a:t>
                      </a:r>
                      <a:r>
                        <a:rPr lang="en-GB" sz="900" b="1" dirty="0">
                          <a:solidFill>
                            <a:schemeClr val="accent1"/>
                          </a:solidFill>
                          <a:latin typeface="Montserrat" panose="00000500000000000000" pitchFamily="2" charset="0"/>
                          <a:ea typeface="Montserrat Light"/>
                          <a:cs typeface="Montserrat Light"/>
                          <a:sym typeface="Montserrat Light"/>
                        </a:rPr>
                        <a:t>-1.0%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+1.6%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10.5</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-9.6%</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-0.6%</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492m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+7.0%/+32m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+1%</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493m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+6.8%/+31m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+3.6%</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26%</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-5%/-294k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aseline="0" dirty="0">
                          <a:solidFill>
                            <a:srgbClr val="FFFFFF"/>
                          </a:solidFill>
                          <a:latin typeface="Montserrat" panose="00000500000000000000" pitchFamily="2" charset="0"/>
                          <a:ea typeface="Montserrat"/>
                          <a:cs typeface="Montserrat"/>
                          <a:sym typeface="Montserrat Light"/>
                        </a:rPr>
                        <a:t>-2%/-169k </a:t>
                      </a:r>
                      <a:r>
                        <a:rPr lang="en-GB" sz="900" b="1" baseline="0" dirty="0">
                          <a:solidFill>
                            <a:schemeClr val="accent1"/>
                          </a:solidFill>
                          <a:latin typeface="Montserrat" panose="00000500000000000000" pitchFamily="2" charset="0"/>
                          <a:ea typeface="Montserrat"/>
                          <a:cs typeface="Montserrat"/>
                          <a:sym typeface="Montserrat Light"/>
                        </a:rPr>
                        <a:t>fewer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26%</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-3.5%/-277k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+2.6%</a:t>
                      </a:r>
                      <a:r>
                        <a:rPr lang="en-GB" sz="900" baseline="0" dirty="0">
                          <a:solidFill>
                            <a:srgbClr val="FFFFFF"/>
                          </a:solidFill>
                          <a:latin typeface="Montserrat" panose="00000500000000000000" pitchFamily="2" charset="0"/>
                          <a:ea typeface="Montserrat"/>
                          <a:cs typeface="Montserrat"/>
                          <a:sym typeface="Montserrat Light"/>
                        </a:rPr>
                        <a:t>/+192k </a:t>
                      </a:r>
                      <a:r>
                        <a:rPr lang="en-GB" sz="900" b="1" baseline="0" dirty="0">
                          <a:solidFill>
                            <a:schemeClr val="accent1"/>
                          </a:solidFill>
                          <a:latin typeface="Montserrat" panose="00000500000000000000" pitchFamily="2" charset="0"/>
                          <a:ea typeface="Montserrat"/>
                          <a:cs typeface="Montserrat"/>
                          <a:sym typeface="Montserrat Light"/>
                        </a:rPr>
                        <a:t>more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61%</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+8%/+1m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+8%/+5.3m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+5% more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62%</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+7%/+1.2m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+5%/+3.7m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-1% fewer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71024" y="1565049"/>
            <a:ext cx="7294367" cy="1801237"/>
          </a:xfrm>
        </p:spPr>
        <p:txBody>
          <a:bodyPr spcFirstLastPara="1" wrap="square" lIns="0" tIns="91425" rIns="0" bIns="91425" anchor="t" anchorCtr="0">
            <a:noAutofit/>
          </a:bodyPr>
          <a:lstStyle/>
          <a:p>
            <a:r>
              <a:rPr lang="en-PH" sz="1800" dirty="0">
                <a:solidFill>
                  <a:schemeClr val="bg1"/>
                </a:solidFill>
              </a:rPr>
              <a:t>November has seen some mixed shopping behaviour, with </a:t>
            </a:r>
            <a:r>
              <a:rPr lang="en-PH" sz="1800" dirty="0">
                <a:solidFill>
                  <a:schemeClr val="accent1"/>
                </a:solidFill>
              </a:rPr>
              <a:t>inflation</a:t>
            </a:r>
            <a:r>
              <a:rPr lang="en-PH" sz="1800" dirty="0">
                <a:solidFill>
                  <a:schemeClr val="bg1"/>
                </a:solidFill>
              </a:rPr>
              <a:t> significantly impacting the </a:t>
            </a:r>
            <a:r>
              <a:rPr lang="en-PH" sz="1800" dirty="0">
                <a:solidFill>
                  <a:schemeClr val="accent1"/>
                </a:solidFill>
              </a:rPr>
              <a:t>cost</a:t>
            </a:r>
            <a:r>
              <a:rPr lang="en-PH" sz="1800" dirty="0">
                <a:solidFill>
                  <a:schemeClr val="bg1"/>
                </a:solidFill>
              </a:rPr>
              <a:t> of </a:t>
            </a:r>
            <a:r>
              <a:rPr lang="en-PH" sz="1800" dirty="0">
                <a:solidFill>
                  <a:schemeClr val="accent1"/>
                </a:solidFill>
              </a:rPr>
              <a:t>everyday items</a:t>
            </a:r>
            <a:r>
              <a:rPr lang="en-PH" sz="1800" dirty="0">
                <a:solidFill>
                  <a:schemeClr val="bg1"/>
                </a:solidFill>
              </a:rPr>
              <a:t>.</a:t>
            </a:r>
            <a:br>
              <a:rPr lang="en-PH" sz="1800" dirty="0">
                <a:solidFill>
                  <a:schemeClr val="bg1"/>
                </a:solidFill>
              </a:rPr>
            </a:br>
            <a:br>
              <a:rPr lang="en-PH" sz="1800" dirty="0">
                <a:solidFill>
                  <a:schemeClr val="bg1"/>
                </a:solidFill>
              </a:rPr>
            </a:br>
            <a:r>
              <a:rPr lang="en-PH" sz="1800" dirty="0">
                <a:solidFill>
                  <a:schemeClr val="bg1"/>
                </a:solidFill>
              </a:rPr>
              <a:t>The </a:t>
            </a:r>
            <a:r>
              <a:rPr lang="en-PH" sz="1800" dirty="0">
                <a:solidFill>
                  <a:schemeClr val="accent1"/>
                </a:solidFill>
              </a:rPr>
              <a:t>latest week’s </a:t>
            </a:r>
            <a:r>
              <a:rPr lang="en-PH" sz="1800" dirty="0">
                <a:solidFill>
                  <a:schemeClr val="bg1"/>
                </a:solidFill>
              </a:rPr>
              <a:t>growth</a:t>
            </a:r>
            <a:r>
              <a:rPr lang="en-PH" sz="1800" dirty="0">
                <a:solidFill>
                  <a:schemeClr val="accent1"/>
                </a:solidFill>
              </a:rPr>
              <a:t> </a:t>
            </a:r>
            <a:r>
              <a:rPr lang="en-PH" sz="1800" dirty="0">
                <a:solidFill>
                  <a:schemeClr val="bg1"/>
                </a:solidFill>
              </a:rPr>
              <a:t>is </a:t>
            </a:r>
            <a:r>
              <a:rPr lang="en-PH" sz="1800" dirty="0">
                <a:solidFill>
                  <a:schemeClr val="accent1"/>
                </a:solidFill>
              </a:rPr>
              <a:t>encouraging</a:t>
            </a:r>
            <a:r>
              <a:rPr lang="en-PH" sz="1800" dirty="0">
                <a:solidFill>
                  <a:schemeClr val="bg1"/>
                </a:solidFill>
              </a:rPr>
              <a:t> indicating shoppers are beginning to buy </a:t>
            </a:r>
            <a:r>
              <a:rPr lang="en-PH" sz="1800" dirty="0">
                <a:solidFill>
                  <a:schemeClr val="accent1"/>
                </a:solidFill>
              </a:rPr>
              <a:t>additional items</a:t>
            </a:r>
            <a:r>
              <a:rPr lang="en-PH" sz="1800" dirty="0">
                <a:solidFill>
                  <a:schemeClr val="bg1"/>
                </a:solidFill>
              </a:rPr>
              <a:t> and are </a:t>
            </a:r>
            <a:r>
              <a:rPr lang="en-PH" sz="1800" dirty="0">
                <a:solidFill>
                  <a:schemeClr val="accent1"/>
                </a:solidFill>
              </a:rPr>
              <a:t>spreading the cost of Christmas</a:t>
            </a:r>
            <a:r>
              <a:rPr lang="en-PH" sz="1800" dirty="0">
                <a:solidFill>
                  <a:schemeClr val="bg1"/>
                </a:solidFill>
              </a:rPr>
              <a:t>, whilst darker evenings and cold wet weather may yet benefit online.</a:t>
            </a:r>
            <a:br>
              <a:rPr lang="en-PH" sz="1800" b="0" dirty="0">
                <a:solidFill>
                  <a:schemeClr val="bg1"/>
                </a:solidFill>
                <a:latin typeface="Montserrat" panose="00000500000000000000" pitchFamily="2" charset="0"/>
              </a:rPr>
            </a:br>
            <a:br>
              <a:rPr lang="en-PH" sz="1800" b="0" dirty="0">
                <a:solidFill>
                  <a:schemeClr val="bg1"/>
                </a:solidFill>
                <a:latin typeface="Montserrat" panose="00000500000000000000" pitchFamily="2" charset="0"/>
              </a:rPr>
            </a:br>
            <a:endParaRPr lang="en-PH"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Category</a:t>
            </a:r>
          </a:p>
        </p:txBody>
      </p:sp>
    </p:spTree>
    <p:extLst>
      <p:ext uri="{BB962C8B-B14F-4D97-AF65-F5344CB8AC3E}">
        <p14:creationId xmlns:p14="http://schemas.microsoft.com/office/powerpoint/2010/main" val="18869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16"/>
          <p:cNvSpPr txBox="1">
            <a:spLocks noGrp="1"/>
          </p:cNvSpPr>
          <p:nvPr>
            <p:ph type="title"/>
          </p:nvPr>
        </p:nvSpPr>
        <p:spPr>
          <a:xfrm>
            <a:off x="354650" y="307645"/>
            <a:ext cx="8777000" cy="72085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Shoppers did spend more than last month with discretionary items benefiting in particular Impulse categories, BWS and Non Foods</a:t>
            </a:r>
            <a:endParaRPr sz="1600" dirty="0">
              <a:latin typeface="Montserrat" panose="00000500000000000000" pitchFamily="2" charset="0"/>
            </a:endParaRPr>
          </a:p>
        </p:txBody>
      </p:sp>
      <p:cxnSp>
        <p:nvCxnSpPr>
          <p:cNvPr id="8" name="Straight Connector 7">
            <a:extLst>
              <a:ext uri="{FF2B5EF4-FFF2-40B4-BE49-F238E27FC236}">
                <a16:creationId xmlns:a16="http://schemas.microsoft.com/office/drawing/2014/main" id="{0A1ACB75-3F88-83F4-60C5-FF5111FE7B10}"/>
              </a:ext>
            </a:extLst>
          </p:cNvPr>
          <p:cNvCxnSpPr>
            <a:cxnSpLocks/>
          </p:cNvCxnSpPr>
          <p:nvPr/>
        </p:nvCxnSpPr>
        <p:spPr>
          <a:xfrm>
            <a:off x="4679948" y="861908"/>
            <a:ext cx="10695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5504289" y="613334"/>
            <a:ext cx="13277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DFA67F-D32C-BB57-A3A7-FFC920801EEF}"/>
              </a:ext>
            </a:extLst>
          </p:cNvPr>
          <p:cNvCxnSpPr>
            <a:cxnSpLocks/>
          </p:cNvCxnSpPr>
          <p:nvPr/>
        </p:nvCxnSpPr>
        <p:spPr>
          <a:xfrm>
            <a:off x="1816567" y="613334"/>
            <a:ext cx="127992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CE14245-B784-1292-0A6C-557C3D3601B5}"/>
              </a:ext>
            </a:extLst>
          </p:cNvPr>
          <p:cNvCxnSpPr>
            <a:cxnSpLocks/>
          </p:cNvCxnSpPr>
          <p:nvPr/>
        </p:nvCxnSpPr>
        <p:spPr>
          <a:xfrm>
            <a:off x="1456988" y="861908"/>
            <a:ext cx="83894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93925B-0EA1-1ED8-E055-945B39CA61A5}"/>
              </a:ext>
            </a:extLst>
          </p:cNvPr>
          <p:cNvCxnSpPr>
            <a:cxnSpLocks/>
          </p:cNvCxnSpPr>
          <p:nvPr/>
        </p:nvCxnSpPr>
        <p:spPr>
          <a:xfrm>
            <a:off x="3592653" y="861908"/>
            <a:ext cx="511745"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270343560"/>
              </p:ext>
            </p:extLst>
          </p:nvPr>
        </p:nvGraphicFramePr>
        <p:xfrm>
          <a:off x="4554008" y="1583283"/>
          <a:ext cx="3995083" cy="3099233"/>
        </p:xfrm>
        <a:graphic>
          <a:graphicData uri="http://schemas.openxmlformats.org/drawingml/2006/chart">
            <c:chart xmlns:c="http://schemas.openxmlformats.org/drawingml/2006/chart" xmlns:r="http://schemas.openxmlformats.org/officeDocument/2006/relationships" r:id="rId3"/>
          </a:graphicData>
        </a:graphic>
      </p:graphicFrame>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357941"/>
            <a:ext cx="3804300" cy="5095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5</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November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823306"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801176" y="1313182"/>
            <a:ext cx="3804300" cy="504846"/>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5</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November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3559416578"/>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260320" y="4822003"/>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Tree>
    <p:extLst>
      <p:ext uri="{BB962C8B-B14F-4D97-AF65-F5344CB8AC3E}">
        <p14:creationId xmlns:p14="http://schemas.microsoft.com/office/powerpoint/2010/main" val="97978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8" name="Google Shape;718;p47"/>
          <p:cNvSpPr/>
          <p:nvPr/>
        </p:nvSpPr>
        <p:spPr>
          <a:xfrm>
            <a:off x="6740018" y="151556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Leisure (incl Torches, Travel Acc, Umbrellas) +30%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Toys +24%</a:t>
            </a:r>
          </a:p>
          <a:p>
            <a:pPr>
              <a:buClr>
                <a:srgbClr val="009DD9"/>
              </a:buClr>
              <a:buSzPts val="1350"/>
            </a:pPr>
            <a:r>
              <a:rPr lang="en-GB" sz="900" dirty="0">
                <a:solidFill>
                  <a:schemeClr val="dk1"/>
                </a:solidFill>
                <a:latin typeface="Montserrat" panose="00000500000000000000" pitchFamily="2" charset="0"/>
                <a:sym typeface="Montserrat"/>
              </a:rPr>
              <a:t>Core Stationery +16%</a:t>
            </a:r>
          </a:p>
          <a:p>
            <a:pPr>
              <a:buClr>
                <a:srgbClr val="009DD9"/>
              </a:buClr>
              <a:buSzPts val="1350"/>
            </a:pPr>
            <a:r>
              <a:rPr lang="en-GB" sz="900" dirty="0">
                <a:solidFill>
                  <a:schemeClr val="dk1"/>
                </a:solidFill>
                <a:latin typeface="Montserrat" panose="00000500000000000000" pitchFamily="2" charset="0"/>
                <a:sym typeface="Montserrat"/>
              </a:rPr>
              <a:t>Small HH Electrical +13%</a:t>
            </a:r>
          </a:p>
          <a:p>
            <a:pPr>
              <a:buClr>
                <a:srgbClr val="009DD9"/>
              </a:buClr>
              <a:buSzPts val="1350"/>
            </a:pPr>
            <a:r>
              <a:rPr lang="en-GB" sz="900" dirty="0">
                <a:solidFill>
                  <a:schemeClr val="dk1"/>
                </a:solidFill>
                <a:latin typeface="Montserrat" panose="00000500000000000000" pitchFamily="2" charset="0"/>
                <a:sym typeface="Montserrat"/>
              </a:rPr>
              <a:t>Jewellery +12%</a:t>
            </a:r>
          </a:p>
          <a:p>
            <a:pPr>
              <a:buClr>
                <a:srgbClr val="009DD9"/>
              </a:buClr>
              <a:buSzPts val="1350"/>
            </a:pPr>
            <a:r>
              <a:rPr lang="en-GB" sz="900" dirty="0">
                <a:solidFill>
                  <a:schemeClr val="dk1"/>
                </a:solidFill>
                <a:latin typeface="Montserrat" panose="00000500000000000000" pitchFamily="2" charset="0"/>
                <a:sym typeface="Montserrat"/>
              </a:rPr>
              <a:t>Cake Chilled +8%</a:t>
            </a:r>
          </a:p>
          <a:p>
            <a:pPr>
              <a:buClr>
                <a:srgbClr val="009DD9"/>
              </a:buClr>
              <a:buSzPts val="1350"/>
            </a:pPr>
            <a:r>
              <a:rPr lang="en-GB" sz="900" dirty="0">
                <a:solidFill>
                  <a:schemeClr val="dk1"/>
                </a:solidFill>
                <a:latin typeface="Montserrat" panose="00000500000000000000" pitchFamily="2" charset="0"/>
                <a:sym typeface="Montserrat"/>
              </a:rPr>
              <a:t>Stout +8%</a:t>
            </a:r>
          </a:p>
          <a:p>
            <a:pPr>
              <a:buClr>
                <a:srgbClr val="009DD9"/>
              </a:buClr>
              <a:buSzPts val="1350"/>
            </a:pPr>
            <a:endParaRPr lang="en-GB" sz="900" dirty="0">
              <a:latin typeface="Montserrat" panose="00000500000000000000" pitchFamily="2" charset="0"/>
            </a:endParaRPr>
          </a:p>
        </p:txBody>
      </p:sp>
      <p:sp>
        <p:nvSpPr>
          <p:cNvPr id="715" name="Google Shape;715;p47"/>
          <p:cNvSpPr txBox="1">
            <a:spLocks noGrp="1"/>
          </p:cNvSpPr>
          <p:nvPr>
            <p:ph type="title"/>
          </p:nvPr>
        </p:nvSpPr>
        <p:spPr>
          <a:xfrm>
            <a:off x="190500" y="407214"/>
            <a:ext cx="9144000" cy="61912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latin typeface="Montserrat" panose="00000500000000000000" pitchFamily="2" charset="0"/>
              </a:rPr>
              <a:t>Shoppers ar</a:t>
            </a:r>
            <a:r>
              <a:rPr lang="en-GB" sz="1700" dirty="0"/>
              <a:t>e having to spend more on Core Grocery items, so are spending differently </a:t>
            </a:r>
            <a:endParaRPr sz="1700" dirty="0">
              <a:latin typeface="Montserrat" panose="00000500000000000000" pitchFamily="2" charset="0"/>
            </a:endParaRPr>
          </a:p>
        </p:txBody>
      </p:sp>
      <p:sp>
        <p:nvSpPr>
          <p:cNvPr id="716" name="Google Shape;716;p47"/>
          <p:cNvSpPr/>
          <p:nvPr/>
        </p:nvSpPr>
        <p:spPr>
          <a:xfrm>
            <a:off x="365481" y="1541432"/>
            <a:ext cx="2103168"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Deodorants/Body Spray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+11%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+11%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Beauty/Skincare +9%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Toiletries +9%</a:t>
            </a:r>
          </a:p>
        </p:txBody>
      </p:sp>
      <p:sp>
        <p:nvSpPr>
          <p:cNvPr id="717" name="Google Shape;717;p47"/>
          <p:cNvSpPr/>
          <p:nvPr/>
        </p:nvSpPr>
        <p:spPr>
          <a:xfrm>
            <a:off x="2532839" y="149938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Dry Noodles +31%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Dry Pasta +29%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Potato +24%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Oil +20%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Eggs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Bakery Products +17%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Butter &amp; Spreads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Cooking Sauces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Meat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Cat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Cheese +14%</a:t>
            </a: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Personal Care</a:t>
            </a:r>
            <a:endParaRPr lang="en-GB"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359772" y="4049175"/>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chemeClr val="accent1"/>
              </a:buClr>
              <a:buSzPts val="1600"/>
            </a:pPr>
            <a:r>
              <a:rPr lang="en-GB" sz="1200" b="1" dirty="0">
                <a:solidFill>
                  <a:schemeClr val="accent1"/>
                </a:solidFill>
                <a:latin typeface="Montserrat" panose="00000500000000000000" pitchFamily="2" charset="0"/>
                <a:ea typeface="Montserrat"/>
                <a:cs typeface="Montserrat"/>
                <a:sym typeface="Montserrat"/>
              </a:rPr>
              <a:t>Shoppers are buying discretionary items if the price is right but are also choosing cheaper alternatives and meal solutions, to help them stay within budget.</a:t>
            </a:r>
            <a:endParaRPr sz="120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Sports &amp; Energy Drinks +21%</a:t>
            </a:r>
          </a:p>
          <a:p>
            <a:pPr>
              <a:buClr>
                <a:srgbClr val="009DD9"/>
              </a:buClr>
              <a:buSzPts val="1350"/>
            </a:pPr>
            <a:r>
              <a:rPr lang="en-GB" sz="900" dirty="0">
                <a:latin typeface="Montserrat" panose="00000500000000000000" pitchFamily="2" charset="0"/>
              </a:rPr>
              <a:t>Ambient Soup +18%</a:t>
            </a:r>
          </a:p>
          <a:p>
            <a:pPr>
              <a:buClr>
                <a:srgbClr val="009DD9"/>
              </a:buClr>
              <a:buSzPts val="1350"/>
            </a:pPr>
            <a:r>
              <a:rPr lang="en-GB" sz="900" dirty="0">
                <a:latin typeface="Montserrat" panose="00000500000000000000" pitchFamily="2" charset="0"/>
              </a:rPr>
              <a:t>Sandwiches +16%</a:t>
            </a:r>
          </a:p>
          <a:p>
            <a:pPr>
              <a:buClr>
                <a:srgbClr val="009DD9"/>
              </a:buClr>
              <a:buSzPts val="1350"/>
            </a:pPr>
            <a:r>
              <a:rPr lang="en-GB" sz="900" dirty="0">
                <a:latin typeface="Montserrat" panose="00000500000000000000" pitchFamily="2" charset="0"/>
              </a:rPr>
              <a:t>Rolls &amp; Baguettes +16%</a:t>
            </a:r>
          </a:p>
          <a:p>
            <a:pPr>
              <a:buClr>
                <a:srgbClr val="009DD9"/>
              </a:buClr>
              <a:buSzPts val="1350"/>
            </a:pPr>
            <a:r>
              <a:rPr lang="en-GB" sz="900" dirty="0">
                <a:latin typeface="Montserrat" panose="00000500000000000000" pitchFamily="2" charset="0"/>
              </a:rPr>
              <a:t>Flavoured Carbonates +15%</a:t>
            </a:r>
          </a:p>
          <a:p>
            <a:pPr>
              <a:buClr>
                <a:srgbClr val="009DD9"/>
              </a:buClr>
              <a:buSzPts val="1350"/>
            </a:pPr>
            <a:r>
              <a:rPr lang="en-GB" sz="900" dirty="0">
                <a:latin typeface="Montserrat" panose="00000500000000000000" pitchFamily="2" charset="0"/>
              </a:rPr>
              <a:t>Plastic Food/Household +15%</a:t>
            </a:r>
          </a:p>
          <a:p>
            <a:pPr>
              <a:buClr>
                <a:srgbClr val="009DD9"/>
              </a:buClr>
              <a:buSzPts val="1350"/>
            </a:pPr>
            <a:r>
              <a:rPr lang="en-GB" sz="900" dirty="0">
                <a:latin typeface="Montserrat" panose="00000500000000000000" pitchFamily="2" charset="0"/>
              </a:rPr>
              <a:t>Frozen Ready Meals +15%</a:t>
            </a:r>
          </a:p>
          <a:p>
            <a:pPr>
              <a:buClr>
                <a:srgbClr val="009DD9"/>
              </a:buClr>
              <a:buSzPts val="1350"/>
            </a:pPr>
            <a:r>
              <a:rPr lang="en-GB" sz="900" dirty="0">
                <a:latin typeface="Montserrat" panose="00000500000000000000" pitchFamily="2" charset="0"/>
              </a:rPr>
              <a:t>Crisps &amp; Snacks +14%</a:t>
            </a:r>
          </a:p>
          <a:p>
            <a:pPr>
              <a:buClr>
                <a:srgbClr val="009DD9"/>
              </a:buClr>
              <a:buSzPts val="1350"/>
            </a:pPr>
            <a:r>
              <a:rPr lang="en-GB" sz="900" dirty="0">
                <a:latin typeface="Montserrat" panose="00000500000000000000" pitchFamily="2" charset="0"/>
              </a:rPr>
              <a:t>Morning Goods &amp; Snacks +14%</a:t>
            </a:r>
          </a:p>
          <a:p>
            <a:pPr>
              <a:buClr>
                <a:srgbClr val="009DD9"/>
              </a:buClr>
              <a:buSzPts val="1350"/>
            </a:pPr>
            <a:r>
              <a:rPr lang="en-GB" sz="900" dirty="0">
                <a:latin typeface="Montserrat" panose="00000500000000000000" pitchFamily="2" charset="0"/>
              </a:rPr>
              <a:t>Canned Beans &amp; Pasta +14%</a:t>
            </a:r>
          </a:p>
          <a:p>
            <a:pPr>
              <a:buClr>
                <a:srgbClr val="009DD9"/>
              </a:buClr>
              <a:buSzPts val="1350"/>
            </a:pPr>
            <a:r>
              <a:rPr lang="en-GB" sz="900" dirty="0">
                <a:latin typeface="Montserrat" panose="00000500000000000000" pitchFamily="2" charset="0"/>
              </a:rPr>
              <a:t>Rice Cakes +14%</a:t>
            </a:r>
          </a:p>
          <a:p>
            <a:pPr>
              <a:buClr>
                <a:srgbClr val="009DD9"/>
              </a:buClr>
              <a:buSzPts val="1350"/>
            </a:pPr>
            <a:r>
              <a:rPr lang="en-GB" sz="900" dirty="0">
                <a:latin typeface="Montserrat" panose="00000500000000000000" pitchFamily="2" charset="0"/>
              </a:rPr>
              <a:t>Mineral Water +14%</a:t>
            </a:r>
          </a:p>
          <a:p>
            <a:pPr>
              <a:buClr>
                <a:srgbClr val="009DD9"/>
              </a:buClr>
              <a:buSzPts val="1350"/>
            </a:pPr>
            <a:r>
              <a:rPr lang="en-GB" sz="900" dirty="0">
                <a:latin typeface="Montserrat" panose="00000500000000000000" pitchFamily="2" charset="0"/>
              </a:rPr>
              <a:t>Ambient Mexican Accom +13%</a:t>
            </a: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Discretionary</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Core Grocery</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46716"/>
            <a:ext cx="8159100" cy="138851"/>
          </a:xfrm>
        </p:spPr>
        <p:txBody>
          <a:bodyPr/>
          <a:lstStyle/>
          <a:p>
            <a:pPr marL="146050" indent="0">
              <a:buNone/>
            </a:pPr>
            <a:r>
              <a:rPr lang="en-PH" sz="700" dirty="0">
                <a:latin typeface="Montserrat" panose="00000500000000000000" pitchFamily="2" charset="0"/>
              </a:rPr>
              <a:t>Source:  NielsenIQ Scantrack Grocery Multiples 4w/e 5</a:t>
            </a:r>
            <a:r>
              <a:rPr lang="en-PH" sz="700" baseline="30000" dirty="0">
                <a:latin typeface="Montserrat" panose="00000500000000000000" pitchFamily="2" charset="0"/>
              </a:rPr>
              <a:t>h</a:t>
            </a:r>
            <a:r>
              <a:rPr lang="en-PH" sz="700" dirty="0">
                <a:latin typeface="Montserrat" panose="00000500000000000000" pitchFamily="2" charset="0"/>
              </a:rPr>
              <a:t> November 22 vs year ago (value growth)</a:t>
            </a:r>
          </a:p>
        </p:txBody>
      </p:sp>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72" y="1525722"/>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E31CCB5-02D2-11FA-D212-88141BF86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57" y="147643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5CBB80-DAE5-430F-BF28-F3E3A5F49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173" y="1499384"/>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55BC188-DDCD-FA3E-88B9-F9FA133EF3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317" y="155996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02086" y="1750866"/>
            <a:ext cx="2549927" cy="2549845"/>
          </a:xfrm>
          <a:prstGeom prst="rect">
            <a:avLst/>
          </a:prstGeom>
          <a:noFill/>
          <a:ln>
            <a:noFill/>
          </a:ln>
        </p:spPr>
        <p:txBody>
          <a:bodyPr spcFirstLastPara="1" wrap="square" lIns="0" tIns="45700" rIns="0" bIns="45700" anchor="t" anchorCtr="0">
            <a:noAutofit/>
          </a:bodyPr>
          <a:lstStyle/>
          <a:p>
            <a:r>
              <a:rPr lang="en-GB" sz="1300" b="1" dirty="0">
                <a:solidFill>
                  <a:schemeClr val="bg1"/>
                </a:solidFill>
                <a:latin typeface="Montserrat" panose="00000500000000000000" pitchFamily="2" charset="0"/>
              </a:rPr>
              <a:t>Typically categories that offer shoppers ‘</a:t>
            </a:r>
            <a:r>
              <a:rPr lang="en-GB" sz="1300" b="1" dirty="0">
                <a:solidFill>
                  <a:schemeClr val="accent1"/>
                </a:solidFill>
                <a:latin typeface="Montserrat" panose="00000500000000000000" pitchFamily="2" charset="0"/>
              </a:rPr>
              <a:t>convenient’ meal solutions</a:t>
            </a:r>
            <a:r>
              <a:rPr lang="en-GB" sz="1300" b="1" dirty="0">
                <a:solidFill>
                  <a:schemeClr val="bg1"/>
                </a:solidFill>
                <a:latin typeface="Montserrat" panose="00000500000000000000" pitchFamily="2" charset="0"/>
              </a:rPr>
              <a:t>‘ are seeing the highest volume growth.</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Shoppers will not want to disappoint children this Christmas, so are willing to capitalise on promotions and availability and buy </a:t>
            </a:r>
            <a:r>
              <a:rPr lang="en-GB" sz="1300" b="1" dirty="0">
                <a:solidFill>
                  <a:schemeClr val="accent1"/>
                </a:solidFill>
                <a:latin typeface="Montserrat" panose="00000500000000000000" pitchFamily="2" charset="0"/>
              </a:rPr>
              <a:t>toys early</a:t>
            </a:r>
            <a:r>
              <a:rPr lang="en-GB" sz="1300" b="1" dirty="0">
                <a:solidFill>
                  <a:schemeClr val="bg1"/>
                </a:solidFill>
                <a:latin typeface="Montserrat" panose="00000500000000000000" pitchFamily="2" charset="0"/>
              </a:rPr>
              <a:t>.</a:t>
            </a:r>
          </a:p>
          <a:p>
            <a:endParaRPr lang="en-GB" sz="1300" b="1" dirty="0">
              <a:solidFill>
                <a:schemeClr val="bg1"/>
              </a:solidFill>
              <a:latin typeface="Montserrat" panose="00000500000000000000" pitchFamily="2" charset="0"/>
            </a:endParaRPr>
          </a:p>
          <a:p>
            <a:r>
              <a:rPr lang="en-GB" sz="1300" b="1" dirty="0">
                <a:solidFill>
                  <a:schemeClr val="accent1"/>
                </a:solidFill>
                <a:latin typeface="Montserrat" panose="00000500000000000000" pitchFamily="2" charset="0"/>
              </a:rPr>
              <a:t>Health</a:t>
            </a:r>
            <a:r>
              <a:rPr lang="en-GB" sz="1300" b="1" dirty="0">
                <a:solidFill>
                  <a:schemeClr val="bg1"/>
                </a:solidFill>
                <a:latin typeface="Montserrat" panose="00000500000000000000" pitchFamily="2" charset="0"/>
              </a:rPr>
              <a:t> is also on the shopper agenda, with </a:t>
            </a:r>
            <a:r>
              <a:rPr lang="en-GB" sz="1300" b="1" dirty="0">
                <a:solidFill>
                  <a:schemeClr val="accent1"/>
                </a:solidFill>
                <a:latin typeface="Montserrat" panose="00000500000000000000" pitchFamily="2" charset="0"/>
              </a:rPr>
              <a:t>strong unit growth</a:t>
            </a:r>
            <a:r>
              <a:rPr lang="en-GB" sz="1300" b="1" dirty="0">
                <a:solidFill>
                  <a:schemeClr val="bg1"/>
                </a:solidFill>
                <a:latin typeface="Montserrat" panose="00000500000000000000" pitchFamily="2" charset="0"/>
              </a:rPr>
              <a:t> for </a:t>
            </a:r>
            <a:r>
              <a:rPr lang="en-GB" sz="1300" b="1" dirty="0">
                <a:solidFill>
                  <a:schemeClr val="accent1"/>
                </a:solidFill>
                <a:latin typeface="Montserrat" panose="00000500000000000000" pitchFamily="2" charset="0"/>
              </a:rPr>
              <a:t>Anti Smoking </a:t>
            </a:r>
            <a:r>
              <a:rPr lang="en-GB" sz="1300" b="1" dirty="0">
                <a:solidFill>
                  <a:schemeClr val="bg1"/>
                </a:solidFill>
                <a:latin typeface="Montserrat" panose="00000500000000000000" pitchFamily="2" charset="0"/>
              </a:rPr>
              <a:t>and </a:t>
            </a:r>
            <a:r>
              <a:rPr lang="en-GB" sz="1300" b="1" dirty="0">
                <a:solidFill>
                  <a:schemeClr val="accent1"/>
                </a:solidFill>
                <a:latin typeface="Montserrat" panose="00000500000000000000" pitchFamily="2" charset="0"/>
              </a:rPr>
              <a:t>Women’s health</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t>Toys saw significant unit growth in the latest 4 weeks as shoppers bought early for Christmas</a:t>
            </a:r>
            <a:endParaRPr lang="da-DK" sz="1750" dirty="0">
              <a:latin typeface="Montserrat" panose="00000500000000000000" pitchFamily="2" charset="0"/>
            </a:endParaRPr>
          </a:p>
        </p:txBody>
      </p:sp>
      <p:graphicFrame>
        <p:nvGraphicFramePr>
          <p:cNvPr id="7" name="Chart 6">
            <a:extLst>
              <a:ext uri="{FF2B5EF4-FFF2-40B4-BE49-F238E27FC236}">
                <a16:creationId xmlns:a16="http://schemas.microsoft.com/office/drawing/2014/main" id="{AC131325-65A9-A761-FE0F-E679B2A2E94B}"/>
              </a:ext>
            </a:extLst>
          </p:cNvPr>
          <p:cNvGraphicFramePr/>
          <p:nvPr>
            <p:extLst>
              <p:ext uri="{D42A27DB-BD31-4B8C-83A1-F6EECF244321}">
                <p14:modId xmlns:p14="http://schemas.microsoft.com/office/powerpoint/2010/main" val="4290566857"/>
              </p:ext>
            </p:extLst>
          </p:nvPr>
        </p:nvGraphicFramePr>
        <p:xfrm>
          <a:off x="1033064" y="1523419"/>
          <a:ext cx="4044997" cy="3081737"/>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4">
            <a:extLst>
              <a:ext uri="{FF2B5EF4-FFF2-40B4-BE49-F238E27FC236}">
                <a16:creationId xmlns:a16="http://schemas.microsoft.com/office/drawing/2014/main" id="{C6DE7BE5-3EE2-F0AD-023D-B9E93BCDB131}"/>
              </a:ext>
            </a:extLst>
          </p:cNvPr>
          <p:cNvSpPr txBox="1">
            <a:spLocks/>
          </p:cNvSpPr>
          <p:nvPr/>
        </p:nvSpPr>
        <p:spPr>
          <a:xfrm>
            <a:off x="281876" y="4746716"/>
            <a:ext cx="8159100" cy="13885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3pPr>
            <a:lvl4pPr marL="1828800" marR="0" lvl="3"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4pPr>
            <a:lvl5pPr marL="2286000" marR="0" lvl="4"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5pPr>
            <a:lvl6pPr marL="2743200" marR="0" lvl="5"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6pPr>
            <a:lvl7pPr marL="3200400" marR="0" lvl="6"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7pPr>
            <a:lvl8pPr marL="3657600" marR="0" lvl="7"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8pPr>
            <a:lvl9pPr marL="4114800" marR="0" lvl="8" indent="-292100" algn="l" rtl="0">
              <a:lnSpc>
                <a:spcPct val="100000"/>
              </a:lnSpc>
              <a:spcBef>
                <a:spcPts val="1600"/>
              </a:spcBef>
              <a:spcAft>
                <a:spcPts val="160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9pPr>
          </a:lstStyle>
          <a:p>
            <a:pPr marL="146050" indent="0">
              <a:buFont typeface="Montserrat"/>
              <a:buNone/>
            </a:pPr>
            <a:r>
              <a:rPr lang="en-PH" sz="700" dirty="0">
                <a:latin typeface="Montserrat" panose="00000500000000000000" pitchFamily="2" charset="0"/>
              </a:rPr>
              <a:t>Source:  NielsenIQ Scantrack Grocery Multiples 4w/e 5</a:t>
            </a:r>
            <a:r>
              <a:rPr lang="en-PH" sz="700" baseline="30000" dirty="0">
                <a:latin typeface="Montserrat" panose="00000500000000000000" pitchFamily="2" charset="0"/>
              </a:rPr>
              <a:t>h</a:t>
            </a:r>
            <a:r>
              <a:rPr lang="en-PH" sz="700" dirty="0">
                <a:latin typeface="Montserrat" panose="00000500000000000000" pitchFamily="2" charset="0"/>
              </a:rPr>
              <a:t> November 22 vs year ago</a:t>
            </a:r>
          </a:p>
        </p:txBody>
      </p:sp>
      <p:sp>
        <p:nvSpPr>
          <p:cNvPr id="9" name="TextBox 8">
            <a:extLst>
              <a:ext uri="{FF2B5EF4-FFF2-40B4-BE49-F238E27FC236}">
                <a16:creationId xmlns:a16="http://schemas.microsoft.com/office/drawing/2014/main" id="{FB7ADEF2-8EFC-E80E-D66E-B06D38A6A45E}"/>
              </a:ext>
            </a:extLst>
          </p:cNvPr>
          <p:cNvSpPr txBox="1"/>
          <p:nvPr/>
        </p:nvSpPr>
        <p:spPr>
          <a:xfrm>
            <a:off x="4446358" y="1392327"/>
            <a:ext cx="962123" cy="246221"/>
          </a:xfrm>
          <a:prstGeom prst="rect">
            <a:avLst/>
          </a:prstGeom>
          <a:noFill/>
        </p:spPr>
        <p:txBody>
          <a:bodyPr wrap="none" rtlCol="0">
            <a:spAutoFit/>
          </a:bodyPr>
          <a:lstStyle/>
          <a:p>
            <a:r>
              <a:rPr lang="en-GB" sz="1000" dirty="0">
                <a:latin typeface="Montserrat" panose="00000500000000000000" pitchFamily="2" charset="0"/>
              </a:rPr>
              <a:t>Unit growth</a:t>
            </a:r>
          </a:p>
        </p:txBody>
      </p:sp>
      <p:sp>
        <p:nvSpPr>
          <p:cNvPr id="10" name="Rectangle 9">
            <a:extLst>
              <a:ext uri="{FF2B5EF4-FFF2-40B4-BE49-F238E27FC236}">
                <a16:creationId xmlns:a16="http://schemas.microsoft.com/office/drawing/2014/main" id="{3D5F6480-6E34-3242-A2E4-59447FBA39AA}"/>
              </a:ext>
            </a:extLst>
          </p:cNvPr>
          <p:cNvSpPr/>
          <p:nvPr/>
        </p:nvSpPr>
        <p:spPr>
          <a:xfrm>
            <a:off x="4041508" y="2977036"/>
            <a:ext cx="198935" cy="872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D7E0438-99AD-B3D3-1D2E-5F05BB090562}"/>
              </a:ext>
            </a:extLst>
          </p:cNvPr>
          <p:cNvSpPr/>
          <p:nvPr/>
        </p:nvSpPr>
        <p:spPr>
          <a:xfrm>
            <a:off x="4041508" y="3088825"/>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498518-C836-E0B8-0B57-18C86EB2E050}"/>
              </a:ext>
            </a:extLst>
          </p:cNvPr>
          <p:cNvSpPr/>
          <p:nvPr/>
        </p:nvSpPr>
        <p:spPr>
          <a:xfrm>
            <a:off x="4041508" y="3210244"/>
            <a:ext cx="198935" cy="872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2704A89-4A6A-00D2-2A48-9E29FDCD0278}"/>
              </a:ext>
            </a:extLst>
          </p:cNvPr>
          <p:cNvSpPr/>
          <p:nvPr/>
        </p:nvSpPr>
        <p:spPr>
          <a:xfrm>
            <a:off x="4041508" y="3334615"/>
            <a:ext cx="198935" cy="872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AB4741-481B-D4F8-F48E-EEE98B811800}"/>
              </a:ext>
            </a:extLst>
          </p:cNvPr>
          <p:cNvSpPr txBox="1"/>
          <p:nvPr/>
        </p:nvSpPr>
        <p:spPr>
          <a:xfrm>
            <a:off x="4174131" y="3036976"/>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7" name="TextBox 16">
            <a:extLst>
              <a:ext uri="{FF2B5EF4-FFF2-40B4-BE49-F238E27FC236}">
                <a16:creationId xmlns:a16="http://schemas.microsoft.com/office/drawing/2014/main" id="{F9348660-453A-B030-24F2-C555F98325A8}"/>
              </a:ext>
            </a:extLst>
          </p:cNvPr>
          <p:cNvSpPr txBox="1"/>
          <p:nvPr/>
        </p:nvSpPr>
        <p:spPr>
          <a:xfrm>
            <a:off x="4172423" y="2918337"/>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8" name="TextBox 17">
            <a:extLst>
              <a:ext uri="{FF2B5EF4-FFF2-40B4-BE49-F238E27FC236}">
                <a16:creationId xmlns:a16="http://schemas.microsoft.com/office/drawing/2014/main" id="{AE348888-FEB9-8064-0C7C-CE5A25FD4ED7}"/>
              </a:ext>
            </a:extLst>
          </p:cNvPr>
          <p:cNvSpPr txBox="1"/>
          <p:nvPr/>
        </p:nvSpPr>
        <p:spPr>
          <a:xfrm>
            <a:off x="4172423" y="3153644"/>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9" name="TextBox 18">
            <a:extLst>
              <a:ext uri="{FF2B5EF4-FFF2-40B4-BE49-F238E27FC236}">
                <a16:creationId xmlns:a16="http://schemas.microsoft.com/office/drawing/2014/main" id="{D24694BA-7D1F-D8B8-7020-1933D71455D6}"/>
              </a:ext>
            </a:extLst>
          </p:cNvPr>
          <p:cNvSpPr txBox="1"/>
          <p:nvPr/>
        </p:nvSpPr>
        <p:spPr>
          <a:xfrm>
            <a:off x="4175950" y="3272283"/>
            <a:ext cx="1165686" cy="215444"/>
          </a:xfrm>
          <a:prstGeom prst="rect">
            <a:avLst/>
          </a:prstGeom>
          <a:noFill/>
        </p:spPr>
        <p:txBody>
          <a:bodyPr wrap="square" rtlCol="0">
            <a:spAutoFit/>
          </a:bodyPr>
          <a:lstStyle/>
          <a:p>
            <a:r>
              <a:rPr lang="en-GB" sz="800" dirty="0">
                <a:latin typeface="Montserrat" panose="00000500000000000000" pitchFamily="2" charset="0"/>
              </a:rPr>
              <a:t>Discretionary</a:t>
            </a:r>
          </a:p>
        </p:txBody>
      </p:sp>
    </p:spTree>
    <p:extLst>
      <p:ext uri="{BB962C8B-B14F-4D97-AF65-F5344CB8AC3E}">
        <p14:creationId xmlns:p14="http://schemas.microsoft.com/office/powerpoint/2010/main" val="270001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4" y="1717449"/>
            <a:ext cx="7383415" cy="2539757"/>
          </a:xfrm>
        </p:spPr>
        <p:txBody>
          <a:bodyPr spcFirstLastPara="1" wrap="square" lIns="0" tIns="91425" rIns="0" bIns="91425" anchor="t" anchorCtr="0">
            <a:noAutofit/>
          </a:bodyPr>
          <a:lstStyle/>
          <a:p>
            <a:pPr lvl="0"/>
            <a:r>
              <a:rPr lang="en-GB" sz="1800" b="0" dirty="0">
                <a:solidFill>
                  <a:schemeClr val="bg1"/>
                </a:solidFill>
                <a:latin typeface="Montserrat" panose="00000500000000000000" pitchFamily="2" charset="0"/>
              </a:rPr>
              <a:t>Shoppers </a:t>
            </a:r>
            <a:r>
              <a:rPr lang="en-GB" sz="1800" b="0" dirty="0">
                <a:solidFill>
                  <a:schemeClr val="bg1"/>
                </a:solidFill>
              </a:rPr>
              <a:t>are looking to </a:t>
            </a:r>
            <a:r>
              <a:rPr lang="en-GB" sz="1800" dirty="0">
                <a:solidFill>
                  <a:schemeClr val="accent1"/>
                </a:solidFill>
              </a:rPr>
              <a:t>stretch their budgets </a:t>
            </a:r>
            <a:r>
              <a:rPr lang="en-GB" sz="1800" b="0" dirty="0">
                <a:solidFill>
                  <a:schemeClr val="bg1"/>
                </a:solidFill>
              </a:rPr>
              <a:t>further and will be looking out for offers as they </a:t>
            </a:r>
            <a:r>
              <a:rPr lang="en-GB" sz="1800" dirty="0">
                <a:solidFill>
                  <a:schemeClr val="bg1"/>
                </a:solidFill>
              </a:rPr>
              <a:t>spread</a:t>
            </a:r>
            <a:r>
              <a:rPr lang="en-GB" sz="1800" b="0" dirty="0">
                <a:solidFill>
                  <a:schemeClr val="bg1"/>
                </a:solidFill>
              </a:rPr>
              <a:t> the </a:t>
            </a:r>
            <a:r>
              <a:rPr lang="en-GB" sz="1800" dirty="0">
                <a:solidFill>
                  <a:schemeClr val="bg1"/>
                </a:solidFill>
              </a:rPr>
              <a:t>cost</a:t>
            </a:r>
            <a:r>
              <a:rPr lang="en-GB" sz="1800" b="0" dirty="0">
                <a:solidFill>
                  <a:schemeClr val="bg1"/>
                </a:solidFill>
              </a:rPr>
              <a:t> of </a:t>
            </a:r>
            <a:r>
              <a:rPr lang="en-GB" sz="1800" dirty="0">
                <a:solidFill>
                  <a:schemeClr val="bg1"/>
                </a:solidFill>
              </a:rPr>
              <a:t>Christmas</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319394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800" dirty="0"/>
              <a:t>Five take outs from Total Till for the 4 weeks to 5</a:t>
            </a:r>
            <a:r>
              <a:rPr lang="en" sz="1800" baseline="30000" dirty="0"/>
              <a:t>th</a:t>
            </a:r>
            <a:r>
              <a:rPr lang="en" sz="1800" dirty="0"/>
              <a:t> November 2022</a:t>
            </a:r>
            <a:endParaRPr sz="1800" dirty="0"/>
          </a:p>
        </p:txBody>
      </p:sp>
      <p:sp>
        <p:nvSpPr>
          <p:cNvPr id="1130" name="Google Shape;1130;p125"/>
          <p:cNvSpPr txBox="1"/>
          <p:nvPr/>
        </p:nvSpPr>
        <p:spPr>
          <a:xfrm>
            <a:off x="318936" y="1965329"/>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2</a:t>
            </a:r>
            <a:endParaRPr sz="2000" b="1" i="0" u="none" strike="noStrike" cap="none" dirty="0">
              <a:latin typeface="Montserrat"/>
              <a:ea typeface="Montserrat"/>
              <a:cs typeface="Montserrat"/>
              <a:sym typeface="Montserrat"/>
            </a:endParaRPr>
          </a:p>
        </p:txBody>
      </p:sp>
      <p:sp>
        <p:nvSpPr>
          <p:cNvPr id="1132" name="Google Shape;1132;p125"/>
          <p:cNvSpPr txBox="1"/>
          <p:nvPr/>
        </p:nvSpPr>
        <p:spPr>
          <a:xfrm>
            <a:off x="332221" y="2582866"/>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3</a:t>
            </a:r>
            <a:endParaRPr sz="2000" b="1" i="0" u="none" strike="noStrike" cap="none" dirty="0">
              <a:latin typeface="Montserrat"/>
              <a:ea typeface="Montserrat"/>
              <a:cs typeface="Montserrat"/>
              <a:sym typeface="Montserrat"/>
            </a:endParaRPr>
          </a:p>
        </p:txBody>
      </p:sp>
      <p:sp>
        <p:nvSpPr>
          <p:cNvPr id="1133" name="Google Shape;1133;p125"/>
          <p:cNvSpPr txBox="1"/>
          <p:nvPr/>
        </p:nvSpPr>
        <p:spPr>
          <a:xfrm>
            <a:off x="641121" y="3928467"/>
            <a:ext cx="8311413" cy="661200"/>
          </a:xfrm>
          <a:prstGeom prst="rect">
            <a:avLst/>
          </a:prstGeom>
          <a:noFill/>
          <a:ln>
            <a:noFill/>
          </a:ln>
        </p:spPr>
        <p:txBody>
          <a:bodyPr spcFirstLastPara="1" wrap="square" lIns="0" tIns="45700" rIns="0" bIns="45700" anchor="ctr" anchorCtr="0">
            <a:noAutofit/>
          </a:bodyPr>
          <a:lstStyle/>
          <a:p>
            <a:pPr marL="0" lvl="0" indent="0"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Loyalty schemes </a:t>
            </a:r>
            <a:r>
              <a:rPr lang="en-GB" dirty="0">
                <a:solidFill>
                  <a:schemeClr val="dk1"/>
                </a:solidFill>
                <a:latin typeface="Montserrat"/>
                <a:ea typeface="Montserrat"/>
                <a:cs typeface="Montserrat"/>
                <a:sym typeface="Montserrat"/>
              </a:rPr>
              <a:t>and </a:t>
            </a:r>
            <a:r>
              <a:rPr lang="en-GB" b="1" dirty="0">
                <a:solidFill>
                  <a:schemeClr val="dk1"/>
                </a:solidFill>
                <a:latin typeface="Montserrat"/>
                <a:ea typeface="Montserrat"/>
                <a:cs typeface="Montserrat"/>
                <a:sym typeface="Montserrat"/>
              </a:rPr>
              <a:t>Vouchering</a:t>
            </a:r>
            <a:r>
              <a:rPr lang="en-GB" dirty="0">
                <a:solidFill>
                  <a:schemeClr val="dk1"/>
                </a:solidFill>
                <a:latin typeface="Montserrat"/>
                <a:ea typeface="Montserrat"/>
                <a:cs typeface="Montserrat"/>
                <a:sym typeface="Montserrat"/>
              </a:rPr>
              <a:t> will be a </a:t>
            </a:r>
            <a:r>
              <a:rPr lang="en-GB" b="1" dirty="0">
                <a:solidFill>
                  <a:schemeClr val="dk1"/>
                </a:solidFill>
                <a:latin typeface="Montserrat"/>
                <a:ea typeface="Montserrat"/>
                <a:cs typeface="Montserrat"/>
                <a:sym typeface="Montserrat"/>
              </a:rPr>
              <a:t>catalyst for growth </a:t>
            </a:r>
            <a:r>
              <a:rPr lang="en-GB" dirty="0">
                <a:solidFill>
                  <a:schemeClr val="dk1"/>
                </a:solidFill>
                <a:latin typeface="Montserrat"/>
                <a:ea typeface="Montserrat"/>
                <a:cs typeface="Montserrat"/>
                <a:sym typeface="Montserrat"/>
              </a:rPr>
              <a:t>at the Big 4 Supermarkets</a:t>
            </a:r>
          </a:p>
        </p:txBody>
      </p:sp>
      <p:sp>
        <p:nvSpPr>
          <p:cNvPr id="1134" name="Google Shape;1134;p125"/>
          <p:cNvSpPr txBox="1"/>
          <p:nvPr/>
        </p:nvSpPr>
        <p:spPr>
          <a:xfrm>
            <a:off x="318936" y="330974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4</a:t>
            </a:r>
            <a:endParaRPr sz="2000" b="1" i="0" u="none" strike="noStrike" cap="none" dirty="0">
              <a:latin typeface="Montserrat"/>
              <a:ea typeface="Montserrat"/>
              <a:cs typeface="Montserrat"/>
              <a:sym typeface="Montserrat"/>
            </a:endParaRPr>
          </a:p>
        </p:txBody>
      </p:sp>
      <p:sp>
        <p:nvSpPr>
          <p:cNvPr id="1135" name="Google Shape;1135;p125"/>
          <p:cNvSpPr txBox="1"/>
          <p:nvPr/>
        </p:nvSpPr>
        <p:spPr>
          <a:xfrm>
            <a:off x="707267" y="1161855"/>
            <a:ext cx="8124608" cy="393600"/>
          </a:xfrm>
          <a:prstGeom prst="rect">
            <a:avLst/>
          </a:prstGeom>
          <a:noFill/>
          <a:ln>
            <a:noFill/>
          </a:ln>
        </p:spPr>
        <p:txBody>
          <a:bodyPr spcFirstLastPara="1" wrap="square" lIns="0" tIns="45700" rIns="0" bIns="45700" anchor="ctr" anchorCtr="0">
            <a:noAutofit/>
          </a:bodyPr>
          <a:lstStyle/>
          <a:p>
            <a:pPr marL="0" lvl="0" indent="0"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Volumes remain weak</a:t>
            </a:r>
            <a:r>
              <a:rPr lang="en-GB" dirty="0">
                <a:solidFill>
                  <a:schemeClr val="dk1"/>
                </a:solidFill>
                <a:latin typeface="Montserrat"/>
                <a:ea typeface="Montserrat"/>
                <a:cs typeface="Montserrat"/>
                <a:sym typeface="Montserrat"/>
              </a:rPr>
              <a:t>, but have stablised in the last 4 weeks</a:t>
            </a:r>
          </a:p>
        </p:txBody>
      </p:sp>
      <p:sp>
        <p:nvSpPr>
          <p:cNvPr id="1136" name="Google Shape;1136;p125"/>
          <p:cNvSpPr txBox="1"/>
          <p:nvPr/>
        </p:nvSpPr>
        <p:spPr>
          <a:xfrm>
            <a:off x="332221" y="4024523"/>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5</a:t>
            </a:r>
            <a:endParaRPr sz="2000" b="1" i="0" u="none" strike="noStrike" cap="none" dirty="0">
              <a:latin typeface="Montserrat"/>
              <a:ea typeface="Montserrat"/>
              <a:cs typeface="Montserrat"/>
              <a:sym typeface="Montserrat"/>
            </a:endParaRPr>
          </a:p>
        </p:txBody>
      </p:sp>
      <p:sp>
        <p:nvSpPr>
          <p:cNvPr id="1137" name="Google Shape;1137;p125"/>
          <p:cNvSpPr txBox="1"/>
          <p:nvPr/>
        </p:nvSpPr>
        <p:spPr>
          <a:xfrm>
            <a:off x="676284" y="1826837"/>
            <a:ext cx="8411072" cy="544768"/>
          </a:xfrm>
          <a:prstGeom prst="rect">
            <a:avLst/>
          </a:prstGeom>
          <a:noFill/>
          <a:ln>
            <a:noFill/>
          </a:ln>
        </p:spPr>
        <p:txBody>
          <a:bodyPr spcFirstLastPara="1" wrap="square" lIns="0" tIns="45700" rIns="0" bIns="45700" anchor="ctr" anchorCtr="0">
            <a:noAutofit/>
          </a:bodyPr>
          <a:lstStyle/>
          <a:p>
            <a:pPr marL="0" lvl="0" indent="0"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The </a:t>
            </a:r>
            <a:r>
              <a:rPr lang="en-GB" b="1" dirty="0">
                <a:solidFill>
                  <a:schemeClr val="dk1"/>
                </a:solidFill>
                <a:latin typeface="Montserrat"/>
                <a:ea typeface="Montserrat"/>
                <a:cs typeface="Montserrat"/>
                <a:sym typeface="Montserrat"/>
              </a:rPr>
              <a:t>latest week</a:t>
            </a:r>
            <a:r>
              <a:rPr lang="en-GB" dirty="0">
                <a:solidFill>
                  <a:schemeClr val="dk1"/>
                </a:solidFill>
                <a:latin typeface="Montserrat"/>
                <a:ea typeface="Montserrat"/>
                <a:cs typeface="Montserrat"/>
                <a:sym typeface="Montserrat"/>
              </a:rPr>
              <a:t>, saw </a:t>
            </a:r>
            <a:r>
              <a:rPr lang="en-GB" b="1" dirty="0">
                <a:solidFill>
                  <a:schemeClr val="dk1"/>
                </a:solidFill>
                <a:latin typeface="Montserrat"/>
                <a:ea typeface="Montserrat"/>
                <a:cs typeface="Montserrat"/>
                <a:sym typeface="Montserrat"/>
              </a:rPr>
              <a:t>value growths improve </a:t>
            </a:r>
            <a:r>
              <a:rPr lang="en-GB" dirty="0">
                <a:solidFill>
                  <a:schemeClr val="dk1"/>
                </a:solidFill>
                <a:latin typeface="Montserrat"/>
                <a:ea typeface="Montserrat"/>
                <a:cs typeface="Montserrat"/>
                <a:sym typeface="Montserrat"/>
              </a:rPr>
              <a:t>as some shoppers </a:t>
            </a:r>
            <a:r>
              <a:rPr lang="en-GB" b="1" dirty="0">
                <a:solidFill>
                  <a:schemeClr val="dk1"/>
                </a:solidFill>
                <a:latin typeface="Montserrat"/>
                <a:ea typeface="Montserrat"/>
                <a:cs typeface="Montserrat"/>
                <a:sym typeface="Montserrat"/>
              </a:rPr>
              <a:t>buy early for Christmas</a:t>
            </a:r>
          </a:p>
        </p:txBody>
      </p:sp>
      <p:sp>
        <p:nvSpPr>
          <p:cNvPr id="1138" name="Google Shape;1138;p125"/>
          <p:cNvSpPr txBox="1"/>
          <p:nvPr/>
        </p:nvSpPr>
        <p:spPr>
          <a:xfrm>
            <a:off x="332221" y="1123767"/>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1</a:t>
            </a:r>
            <a:endParaRPr sz="20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641121" y="2534086"/>
            <a:ext cx="8095787" cy="617476"/>
          </a:xfrm>
          <a:prstGeom prst="rect">
            <a:avLst/>
          </a:prstGeom>
          <a:noFill/>
          <a:ln>
            <a:noFill/>
          </a:ln>
        </p:spPr>
        <p:txBody>
          <a:bodyPr spcFirstLastPara="1" wrap="square" lIns="0" tIns="45700" rIns="0" bIns="45700" anchor="ctr" anchorCtr="0">
            <a:noAutofit/>
          </a:bodyPr>
          <a:lstStyle/>
          <a:p>
            <a:pPr marL="0" lvl="0" indent="0"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The </a:t>
            </a:r>
            <a:r>
              <a:rPr lang="en-GB" b="1" dirty="0">
                <a:solidFill>
                  <a:schemeClr val="dk1"/>
                </a:solidFill>
                <a:latin typeface="Montserrat"/>
                <a:ea typeface="Montserrat"/>
                <a:cs typeface="Montserrat"/>
                <a:sym typeface="Montserrat"/>
              </a:rPr>
              <a:t>unseasonally warm weather </a:t>
            </a:r>
            <a:r>
              <a:rPr lang="en-GB" dirty="0">
                <a:solidFill>
                  <a:schemeClr val="dk1"/>
                </a:solidFill>
                <a:latin typeface="Montserrat"/>
                <a:ea typeface="Montserrat"/>
                <a:cs typeface="Montserrat"/>
                <a:sym typeface="Montserrat"/>
              </a:rPr>
              <a:t>helped to lift sales of </a:t>
            </a:r>
            <a:r>
              <a:rPr lang="en-GB" b="1" dirty="0">
                <a:solidFill>
                  <a:schemeClr val="dk1"/>
                </a:solidFill>
                <a:latin typeface="Montserrat"/>
                <a:ea typeface="Montserrat"/>
                <a:cs typeface="Montserrat"/>
                <a:sym typeface="Montserrat"/>
              </a:rPr>
              <a:t>Soft Drinks </a:t>
            </a:r>
            <a:r>
              <a:rPr lang="en-GB" dirty="0">
                <a:solidFill>
                  <a:schemeClr val="dk1"/>
                </a:solidFill>
                <a:latin typeface="Montserrat"/>
                <a:ea typeface="Montserrat"/>
                <a:cs typeface="Montserrat"/>
                <a:sym typeface="Montserrat"/>
              </a:rPr>
              <a:t>and </a:t>
            </a:r>
            <a:r>
              <a:rPr lang="en-GB" b="1" dirty="0">
                <a:solidFill>
                  <a:schemeClr val="dk1"/>
                </a:solidFill>
                <a:latin typeface="Montserrat"/>
                <a:ea typeface="Montserrat"/>
                <a:cs typeface="Montserrat"/>
                <a:sym typeface="Montserrat"/>
              </a:rPr>
              <a:t>Snacks</a:t>
            </a: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676284" y="3379122"/>
            <a:ext cx="8060624" cy="393600"/>
          </a:xfrm>
          <a:prstGeom prst="rect">
            <a:avLst/>
          </a:prstGeom>
          <a:noFill/>
          <a:ln>
            <a:noFill/>
          </a:ln>
        </p:spPr>
        <p:txBody>
          <a:bodyPr spcFirstLastPara="1" wrap="square" lIns="0" tIns="45700" rIns="0" bIns="45700" anchor="ctr" anchorCtr="0">
            <a:noAutofit/>
          </a:bodyPr>
          <a:lstStyle/>
          <a:p>
            <a:pPr marL="0" lvl="0" indent="0" rtl="0">
              <a:spcBef>
                <a:spcPts val="0"/>
              </a:spcBef>
              <a:spcAft>
                <a:spcPts val="0"/>
              </a:spcAft>
              <a:buNone/>
            </a:pPr>
            <a:r>
              <a:rPr lang="en-GB" dirty="0">
                <a:latin typeface="Montserrat"/>
                <a:ea typeface="Montserrat"/>
                <a:cs typeface="Montserrat"/>
                <a:sym typeface="Montserrat"/>
              </a:rPr>
              <a:t>The </a:t>
            </a:r>
            <a:r>
              <a:rPr lang="en-GB" b="1" dirty="0">
                <a:latin typeface="Montserrat"/>
                <a:ea typeface="Montserrat"/>
                <a:cs typeface="Montserrat"/>
                <a:sym typeface="Montserrat"/>
              </a:rPr>
              <a:t>decline in Online </a:t>
            </a:r>
            <a:r>
              <a:rPr lang="en-GB" dirty="0">
                <a:latin typeface="Montserrat"/>
                <a:ea typeface="Montserrat"/>
                <a:cs typeface="Montserrat"/>
                <a:sym typeface="Montserrat"/>
              </a:rPr>
              <a:t>has slowed, indicating we may have finally </a:t>
            </a:r>
            <a:r>
              <a:rPr lang="en-GB" b="1" dirty="0">
                <a:latin typeface="Montserrat"/>
                <a:ea typeface="Montserrat"/>
                <a:cs typeface="Montserrat"/>
                <a:sym typeface="Montserrat"/>
              </a:rPr>
              <a:t>reached</a:t>
            </a:r>
            <a:r>
              <a:rPr lang="en-GB" dirty="0">
                <a:latin typeface="Montserrat"/>
                <a:ea typeface="Montserrat"/>
                <a:cs typeface="Montserrat"/>
                <a:sym typeface="Montserrat"/>
              </a:rPr>
              <a:t> a </a:t>
            </a:r>
            <a:r>
              <a:rPr lang="en-GB" b="1" dirty="0">
                <a:latin typeface="Montserrat"/>
                <a:ea typeface="Montserrat"/>
                <a:cs typeface="Montserrat"/>
                <a:sym typeface="Montserrat"/>
              </a:rPr>
              <a:t>turning point</a:t>
            </a:r>
          </a:p>
        </p:txBody>
      </p:sp>
    </p:spTree>
    <p:extLst>
      <p:ext uri="{BB962C8B-B14F-4D97-AF65-F5344CB8AC3E}">
        <p14:creationId xmlns:p14="http://schemas.microsoft.com/office/powerpoint/2010/main" val="203347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0" y="1120718"/>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5</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November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0" y="165526"/>
            <a:ext cx="8767579" cy="372012"/>
          </a:xfrm>
        </p:spPr>
        <p:txBody>
          <a:bodyPr spcFirstLastPara="1" wrap="square" lIns="0" tIns="91425" rIns="0" bIns="91425" anchor="t" anchorCtr="0">
            <a:noAutofit/>
          </a:bodyPr>
          <a:lstStyle/>
          <a:p>
            <a:pPr lvl="0"/>
            <a:r>
              <a:rPr lang="en-PH" sz="2000" dirty="0"/>
              <a:t>Online performance continues to improve, whilst ‘stores’ have the best growth, led by the Discounters</a:t>
            </a:r>
            <a:endParaRPr lang="en-PH" sz="20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9778"/>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617516649"/>
              </p:ext>
            </p:extLst>
          </p:nvPr>
        </p:nvGraphicFramePr>
        <p:xfrm>
          <a:off x="740598" y="157334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02060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a:t>
            </a:r>
            <a:r>
              <a:rPr lang="en" sz="1000" dirty="0">
                <a:latin typeface="Montserrat" panose="00000500000000000000" pitchFamily="2" charset="0"/>
                <a:ea typeface="Montserrat"/>
                <a:cs typeface="Montserrat"/>
                <a:sym typeface="Montserrat"/>
              </a:rPr>
              <a:t>44 </a:t>
            </a:r>
            <a:r>
              <a:rPr lang="en" sz="1000" dirty="0">
                <a:solidFill>
                  <a:srgbClr val="000000"/>
                </a:solidFill>
                <a:latin typeface="Montserrat" panose="00000500000000000000" pitchFamily="2" charset="0"/>
                <a:ea typeface="Montserrat"/>
                <a:cs typeface="Montserrat"/>
                <a:sym typeface="Montserrat"/>
              </a:rPr>
              <a:t>w/e 5</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November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80431"/>
            <a:ext cx="8793798" cy="372012"/>
          </a:xfrm>
        </p:spPr>
        <p:txBody>
          <a:bodyPr spcFirstLastPara="1" wrap="square" lIns="0" tIns="91425" rIns="0" bIns="91425" anchor="t" anchorCtr="0">
            <a:noAutofit/>
          </a:bodyPr>
          <a:lstStyle/>
          <a:p>
            <a:pPr lvl="0"/>
            <a:r>
              <a:rPr lang="en-PH" sz="2000" dirty="0">
                <a:latin typeface="Montserrat" panose="00000500000000000000" pitchFamily="2" charset="0"/>
              </a:rPr>
              <a:t>YTD growth is edging closer to parity, helped by inflation, whilst new stores are also helping to drive growth at th</a:t>
            </a:r>
            <a:r>
              <a:rPr lang="en-PH" sz="2000" dirty="0"/>
              <a:t>e Discounters</a:t>
            </a:r>
            <a:endParaRPr lang="en-PH" sz="20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036184735"/>
              </p:ext>
            </p:extLst>
          </p:nvPr>
        </p:nvGraphicFramePr>
        <p:xfrm>
          <a:off x="753025" y="1581715"/>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658801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5</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November vs </a:t>
            </a:r>
            <a:r>
              <a:rPr lang="en" sz="1000" b="1" dirty="0">
                <a:solidFill>
                  <a:srgbClr val="000000"/>
                </a:solidFill>
                <a:latin typeface="Montserrat" panose="00000500000000000000" pitchFamily="2" charset="0"/>
                <a:ea typeface="Montserrat"/>
                <a:cs typeface="Montserrat"/>
                <a:sym typeface="Montserrat"/>
              </a:rPr>
              <a:t>Prior period</a:t>
            </a:r>
            <a:endParaRPr sz="1000" b="1"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6053" y="288388"/>
            <a:ext cx="8740964" cy="638245"/>
          </a:xfrm>
        </p:spPr>
        <p:txBody>
          <a:bodyPr spcFirstLastPara="1" wrap="square" lIns="0" tIns="91425" rIns="0" bIns="91425" anchor="t" anchorCtr="0">
            <a:noAutofit/>
          </a:bodyPr>
          <a:lstStyle/>
          <a:p>
            <a:pPr lvl="0"/>
            <a:r>
              <a:rPr lang="en-PH" sz="1700" dirty="0"/>
              <a:t>Latest 4 weeks has seen a change in behaviour, with shoppers spending more at the High Street Value Retailers and Online</a:t>
            </a:r>
            <a:endParaRPr lang="en-PH" sz="17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887161397"/>
              </p:ext>
            </p:extLst>
          </p:nvPr>
        </p:nvGraphicFramePr>
        <p:xfrm>
          <a:off x="753024" y="1560994"/>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92579" cy="215444"/>
          </a:xfrm>
          <a:prstGeom prst="rect">
            <a:avLst/>
          </a:prstGeom>
          <a:noFill/>
        </p:spPr>
        <p:txBody>
          <a:bodyPr wrap="none" rtlCol="0">
            <a:spAutoFit/>
          </a:bodyPr>
          <a:lstStyle/>
          <a:p>
            <a:r>
              <a:rPr lang="en-GB" sz="800" b="1" dirty="0">
                <a:latin typeface="Montserrat" panose="00000500000000000000" pitchFamily="2" charset="0"/>
              </a:rPr>
              <a:t>Vs prior month</a:t>
            </a:r>
          </a:p>
        </p:txBody>
      </p:sp>
    </p:spTree>
    <p:extLst>
      <p:ext uri="{BB962C8B-B14F-4D97-AF65-F5344CB8AC3E}">
        <p14:creationId xmlns:p14="http://schemas.microsoft.com/office/powerpoint/2010/main" val="255750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64548" y="435671"/>
            <a:ext cx="9108749" cy="764115"/>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Online sales have improved and share is at its highest level since July</a:t>
            </a:r>
            <a:endParaRPr lang="en-PH" dirty="0">
              <a:solidFill>
                <a:schemeClr val="accent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2610998027"/>
              </p:ext>
            </p:extLst>
          </p:nvPr>
        </p:nvGraphicFramePr>
        <p:xfrm>
          <a:off x="468090" y="1420905"/>
          <a:ext cx="8301667" cy="3326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669865"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20" y="1199786"/>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36368" y="1362701"/>
            <a:ext cx="2547575" cy="3205767"/>
          </a:xfrm>
          <a:prstGeom prst="rect">
            <a:avLst/>
          </a:prstGeom>
          <a:noFill/>
          <a:ln>
            <a:noFill/>
          </a:ln>
        </p:spPr>
        <p:txBody>
          <a:bodyPr spcFirstLastPara="1" wrap="square" lIns="0" tIns="45700" rIns="0" bIns="45700" anchor="t" anchorCtr="0">
            <a:noAutofit/>
          </a:bodyPr>
          <a:lstStyle/>
          <a:p>
            <a:r>
              <a:rPr lang="en-GB" sz="1300" dirty="0">
                <a:solidFill>
                  <a:schemeClr val="bg1"/>
                </a:solidFill>
                <a:latin typeface="Montserrat" panose="00000500000000000000" pitchFamily="2" charset="0"/>
              </a:rPr>
              <a:t>The</a:t>
            </a:r>
            <a:r>
              <a:rPr lang="en-GB" sz="1300" b="1" dirty="0">
                <a:solidFill>
                  <a:schemeClr val="bg1"/>
                </a:solidFill>
                <a:latin typeface="Montserrat" panose="00000500000000000000" pitchFamily="2" charset="0"/>
              </a:rPr>
              <a:t> </a:t>
            </a:r>
            <a:r>
              <a:rPr lang="en-GB" sz="1300" b="1" dirty="0">
                <a:solidFill>
                  <a:schemeClr val="accent1"/>
                </a:solidFill>
                <a:latin typeface="Montserrat" panose="00000500000000000000" pitchFamily="2" charset="0"/>
              </a:rPr>
              <a:t>size of order </a:t>
            </a:r>
            <a:r>
              <a:rPr lang="en-GB" sz="1300" dirty="0">
                <a:solidFill>
                  <a:schemeClr val="bg1"/>
                </a:solidFill>
                <a:latin typeface="Montserrat" panose="00000500000000000000" pitchFamily="2" charset="0"/>
              </a:rPr>
              <a:t>remains a </a:t>
            </a:r>
            <a:r>
              <a:rPr lang="en-GB" sz="1300" b="1" dirty="0">
                <a:solidFill>
                  <a:schemeClr val="bg1"/>
                </a:solidFill>
                <a:latin typeface="Montserrat" panose="00000500000000000000" pitchFamily="2" charset="0"/>
              </a:rPr>
              <a:t>challenge</a:t>
            </a:r>
            <a:r>
              <a:rPr lang="en-GB" sz="1300" dirty="0">
                <a:solidFill>
                  <a:schemeClr val="bg1"/>
                </a:solidFill>
                <a:latin typeface="Montserrat" panose="00000500000000000000" pitchFamily="2" charset="0"/>
              </a:rPr>
              <a:t> for online retailers as shoppers trim out items to manage basket spend.</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Christmas ranges </a:t>
            </a:r>
            <a:r>
              <a:rPr lang="en-GB" sz="1300" dirty="0">
                <a:solidFill>
                  <a:schemeClr val="bg1"/>
                </a:solidFill>
                <a:latin typeface="Montserrat" panose="00000500000000000000" pitchFamily="2" charset="0"/>
              </a:rPr>
              <a:t>and </a:t>
            </a:r>
            <a:r>
              <a:rPr lang="en-GB" sz="1300" b="1" dirty="0">
                <a:solidFill>
                  <a:schemeClr val="bg1"/>
                </a:solidFill>
                <a:latin typeface="Montserrat" panose="00000500000000000000" pitchFamily="2" charset="0"/>
              </a:rPr>
              <a:t>multibuy offers </a:t>
            </a:r>
            <a:r>
              <a:rPr lang="en-GB" sz="1300" dirty="0">
                <a:solidFill>
                  <a:schemeClr val="bg1"/>
                </a:solidFill>
                <a:latin typeface="Montserrat" panose="00000500000000000000" pitchFamily="2" charset="0"/>
              </a:rPr>
              <a:t>such as 25% off 6 bottles of wine and 3 for £12 deals will encourage some shoppers to buy more.</a:t>
            </a:r>
          </a:p>
          <a:p>
            <a:endParaRPr lang="en-GB" sz="1300" dirty="0">
              <a:solidFill>
                <a:schemeClr val="bg1"/>
              </a:solidFill>
              <a:latin typeface="Montserrat" panose="00000500000000000000" pitchFamily="2" charset="0"/>
            </a:endParaRPr>
          </a:p>
          <a:p>
            <a:r>
              <a:rPr lang="en-GB" sz="1300" dirty="0">
                <a:solidFill>
                  <a:schemeClr val="bg1"/>
                </a:solidFill>
                <a:latin typeface="Montserrat" panose="00000500000000000000" pitchFamily="2" charset="0"/>
              </a:rPr>
              <a:t>Online is expected to </a:t>
            </a:r>
            <a:r>
              <a:rPr lang="en-GB" sz="1300" b="1" dirty="0">
                <a:solidFill>
                  <a:schemeClr val="accent1"/>
                </a:solidFill>
                <a:latin typeface="Montserrat" panose="00000500000000000000" pitchFamily="2" charset="0"/>
              </a:rPr>
              <a:t>maintain</a:t>
            </a:r>
            <a:r>
              <a:rPr lang="en-GB" sz="1300" b="1" dirty="0">
                <a:solidFill>
                  <a:schemeClr val="bg1"/>
                </a:solidFill>
                <a:latin typeface="Montserrat" panose="00000500000000000000" pitchFamily="2" charset="0"/>
              </a:rPr>
              <a:t> momentum in the lead upto Christmas</a:t>
            </a:r>
            <a:r>
              <a:rPr lang="en-GB" sz="1300" dirty="0">
                <a:solidFill>
                  <a:schemeClr val="bg1"/>
                </a:solidFill>
                <a:latin typeface="Montserrat" panose="00000500000000000000" pitchFamily="2" charset="0"/>
              </a:rPr>
              <a:t> and will peak earlier than brick and mortar stores.</a:t>
            </a:r>
          </a:p>
          <a:p>
            <a:endParaRPr lang="en-GB" sz="1300" dirty="0">
              <a:solidFill>
                <a:schemeClr val="bg1"/>
              </a:solidFill>
              <a:latin typeface="Montserrat" panose="00000500000000000000" pitchFamily="2" charset="0"/>
            </a:endParaRPr>
          </a:p>
          <a:p>
            <a:endParaRPr lang="en-GB" sz="1300" dirty="0">
              <a:solidFill>
                <a:schemeClr val="bg1"/>
              </a:solidFill>
              <a:latin typeface="Montserrat" panose="00000500000000000000" pitchFamily="2" charset="0"/>
            </a:endParaRPr>
          </a:p>
          <a:p>
            <a:endParaRPr lang="en-GB" sz="13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499956"/>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FMCG</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111907938"/>
              </p:ext>
            </p:extLst>
          </p:nvPr>
        </p:nvGraphicFramePr>
        <p:xfrm>
          <a:off x="103136" y="1506917"/>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322611" y="281233"/>
            <a:ext cx="5672770" cy="393600"/>
          </a:xfrm>
        </p:spPr>
        <p:txBody>
          <a:bodyPr/>
          <a:lstStyle/>
          <a:p>
            <a:r>
              <a:rPr lang="en-PH" sz="1600" dirty="0">
                <a:solidFill>
                  <a:schemeClr val="tx1"/>
                </a:solidFill>
                <a:latin typeface="Montserrat" panose="00000500000000000000" pitchFamily="2" charset="0"/>
              </a:rPr>
              <a:t>Online’s better performance is explaine</a:t>
            </a:r>
            <a:r>
              <a:rPr lang="en-PH" sz="1600" dirty="0">
                <a:solidFill>
                  <a:schemeClr val="tx1"/>
                </a:solidFill>
              </a:rPr>
              <a:t>d by a slow down in the</a:t>
            </a:r>
            <a:r>
              <a:rPr lang="en-PH" sz="1600" dirty="0">
                <a:solidFill>
                  <a:schemeClr val="tx1"/>
                </a:solidFill>
                <a:latin typeface="Montserrat" panose="00000500000000000000" pitchFamily="2" charset="0"/>
              </a:rPr>
              <a:t> decline in items ordered and occasions</a:t>
            </a:r>
            <a:endParaRPr lang="en-GB" sz="1600" dirty="0">
              <a:solidFill>
                <a:schemeClr val="tx1"/>
              </a:solidFill>
            </a:endParaRPr>
          </a:p>
        </p:txBody>
      </p:sp>
      <p:sp>
        <p:nvSpPr>
          <p:cNvPr id="5" name="TextBox 4">
            <a:extLst>
              <a:ext uri="{FF2B5EF4-FFF2-40B4-BE49-F238E27FC236}">
                <a16:creationId xmlns:a16="http://schemas.microsoft.com/office/drawing/2014/main" id="{3F7EB7E5-F247-6540-CC76-A68002F09C39}"/>
              </a:ext>
            </a:extLst>
          </p:cNvPr>
          <p:cNvSpPr txBox="1"/>
          <p:nvPr/>
        </p:nvSpPr>
        <p:spPr>
          <a:xfrm>
            <a:off x="0" y="3854847"/>
            <a:ext cx="522900" cy="246221"/>
          </a:xfrm>
          <a:prstGeom prst="rect">
            <a:avLst/>
          </a:prstGeom>
          <a:noFill/>
        </p:spPr>
        <p:txBody>
          <a:bodyPr wrap="none" rtlCol="0">
            <a:spAutoFit/>
          </a:bodyPr>
          <a:lstStyle/>
          <a:p>
            <a:r>
              <a:rPr lang="en-GB" sz="1000" b="1" dirty="0">
                <a:latin typeface="Montserrat" panose="00000500000000000000" pitchFamily="2" charset="0"/>
              </a:rPr>
              <a:t>4w/e</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2646"/>
            <a:ext cx="1967205" cy="400110"/>
          </a:xfrm>
          <a:prstGeom prst="rect">
            <a:avLst/>
          </a:prstGeom>
          <a:noFill/>
        </p:spPr>
        <p:txBody>
          <a:bodyPr wrap="none" rtlCol="0">
            <a:spAutoFit/>
          </a:bodyPr>
          <a:lstStyle/>
          <a:p>
            <a:r>
              <a:rPr lang="en-GB" sz="1100" b="1" dirty="0">
                <a:latin typeface="Montserrat" panose="00000500000000000000" pitchFamily="2" charset="0"/>
              </a:rPr>
              <a:t>Online KPI performance</a:t>
            </a:r>
          </a:p>
          <a:p>
            <a:r>
              <a:rPr lang="en-GB" sz="900" dirty="0">
                <a:latin typeface="Montserrat" panose="00000500000000000000" pitchFamily="2" charset="0"/>
              </a:rPr>
              <a:t>%Diff year on Year</a:t>
            </a:r>
          </a:p>
        </p:txBody>
      </p:sp>
      <p:cxnSp>
        <p:nvCxnSpPr>
          <p:cNvPr id="9" name="Straight Connector 8">
            <a:extLst>
              <a:ext uri="{FF2B5EF4-FFF2-40B4-BE49-F238E27FC236}">
                <a16:creationId xmlns:a16="http://schemas.microsoft.com/office/drawing/2014/main" id="{A3A6649A-C923-B450-2034-EC61C9EA93F6}"/>
              </a:ext>
            </a:extLst>
          </p:cNvPr>
          <p:cNvCxnSpPr/>
          <p:nvPr/>
        </p:nvCxnSpPr>
        <p:spPr>
          <a:xfrm>
            <a:off x="4839858" y="1562756"/>
            <a:ext cx="0" cy="22909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AC3B92B-A422-39E8-5E1D-F61014833E52}"/>
              </a:ext>
            </a:extLst>
          </p:cNvPr>
          <p:cNvCxnSpPr>
            <a:cxnSpLocks/>
          </p:cNvCxnSpPr>
          <p:nvPr/>
        </p:nvCxnSpPr>
        <p:spPr>
          <a:xfrm>
            <a:off x="1243421" y="580064"/>
            <a:ext cx="61290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17FF38-E7EC-2C0F-23D3-8A5E74075DFF}"/>
              </a:ext>
            </a:extLst>
          </p:cNvPr>
          <p:cNvCxnSpPr>
            <a:cxnSpLocks/>
          </p:cNvCxnSpPr>
          <p:nvPr/>
        </p:nvCxnSpPr>
        <p:spPr>
          <a:xfrm>
            <a:off x="5265152" y="580064"/>
            <a:ext cx="45979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074D5D-DCB2-2C9C-710B-EF238D655825}"/>
              </a:ext>
            </a:extLst>
          </p:cNvPr>
          <p:cNvCxnSpPr>
            <a:cxnSpLocks/>
          </p:cNvCxnSpPr>
          <p:nvPr/>
        </p:nvCxnSpPr>
        <p:spPr>
          <a:xfrm>
            <a:off x="322611" y="830062"/>
            <a:ext cx="57647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37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52614" y="295901"/>
            <a:ext cx="9038772" cy="403761"/>
          </a:xfrm>
        </p:spPr>
        <p:txBody>
          <a:bodyPr spcFirstLastPara="1" wrap="square" lIns="0" tIns="91425" rIns="0" bIns="91425" anchor="t" anchorCtr="0">
            <a:noAutofit/>
          </a:bodyPr>
          <a:lstStyle/>
          <a:p>
            <a:pPr lvl="0"/>
            <a:r>
              <a:rPr lang="en-PH" dirty="0"/>
              <a:t>FMCG sales at the Supermarkets have started to improve, whilst Conveniences stores benefit from softer comparatives</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Healthcare</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314307292"/>
              </p:ext>
            </p:extLst>
          </p:nvPr>
        </p:nvGraphicFramePr>
        <p:xfrm>
          <a:off x="4852559" y="121809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211892" y="1477029"/>
            <a:ext cx="4664908" cy="24622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rgbClr val="1A1A1A"/>
                </a:solidFill>
                <a:latin typeface="Montserrat" panose="00000500000000000000" pitchFamily="2" charset="0"/>
                <a:ea typeface="Montserrat"/>
                <a:cs typeface="Montserrat"/>
                <a:sym typeface="Montserrat"/>
              </a:rPr>
              <a:t>GB Total Coverage </a:t>
            </a:r>
            <a:r>
              <a:rPr lang="en" sz="1200" b="1" dirty="0">
                <a:solidFill>
                  <a:srgbClr val="1A1A1A"/>
                </a:solidFill>
                <a:latin typeface="Montserrat" panose="00000500000000000000" pitchFamily="2" charset="0"/>
                <a:ea typeface="Montserrat"/>
                <a:cs typeface="Montserrat"/>
                <a:sym typeface="Montserrat"/>
              </a:rPr>
              <a:t>FMCG</a:t>
            </a:r>
            <a:r>
              <a:rPr lang="en" sz="1200" dirty="0">
                <a:solidFill>
                  <a:srgbClr val="1A1A1A"/>
                </a:solidFill>
                <a:latin typeface="Montserrat" panose="00000500000000000000" pitchFamily="2" charset="0"/>
                <a:ea typeface="Montserrat"/>
                <a:cs typeface="Montserrat"/>
                <a:sym typeface="Montserrat"/>
              </a:rPr>
              <a:t> Sales, 4w/e 5</a:t>
            </a:r>
            <a:r>
              <a:rPr lang="en" sz="1200" baseline="30000" dirty="0">
                <a:solidFill>
                  <a:srgbClr val="1A1A1A"/>
                </a:solidFill>
                <a:latin typeface="Montserrat" panose="00000500000000000000" pitchFamily="2" charset="0"/>
                <a:ea typeface="Montserrat"/>
                <a:cs typeface="Montserrat"/>
                <a:sym typeface="Montserrat"/>
              </a:rPr>
              <a:t>th</a:t>
            </a:r>
            <a:r>
              <a:rPr lang="en" sz="1200" dirty="0">
                <a:solidFill>
                  <a:srgbClr val="1A1A1A"/>
                </a:solidFill>
                <a:latin typeface="Montserrat" panose="00000500000000000000" pitchFamily="2" charset="0"/>
                <a:ea typeface="Montserrat"/>
                <a:cs typeface="Montserrat"/>
                <a:sym typeface="Montserrat"/>
              </a:rPr>
              <a:t> </a:t>
            </a:r>
            <a:r>
              <a:rPr lang="en-GB" sz="1200" dirty="0">
                <a:solidFill>
                  <a:srgbClr val="1A1A1A"/>
                </a:solidFill>
                <a:latin typeface="Montserrat" panose="00000500000000000000" pitchFamily="2" charset="0"/>
                <a:ea typeface="Montserrat"/>
                <a:cs typeface="Montserrat"/>
                <a:sym typeface="Montserrat"/>
              </a:rPr>
              <a:t>Novem</a:t>
            </a:r>
            <a:r>
              <a:rPr lang="en" sz="1200" dirty="0">
                <a:solidFill>
                  <a:srgbClr val="1A1A1A"/>
                </a:solidFill>
                <a:latin typeface="Montserrat" panose="00000500000000000000" pitchFamily="2" charset="0"/>
                <a:ea typeface="Montserrat"/>
                <a:cs typeface="Montserrat"/>
                <a:sym typeface="Montserrat"/>
              </a:rPr>
              <a:t>ber 2022</a:t>
            </a:r>
            <a:br>
              <a:rPr lang="en" sz="1200" dirty="0">
                <a:solidFill>
                  <a:srgbClr val="000000"/>
                </a:solidFill>
                <a:latin typeface="Montserrat" panose="00000500000000000000" pitchFamily="2" charset="0"/>
                <a:ea typeface="Montserrat"/>
                <a:cs typeface="Montserrat"/>
                <a:sym typeface="Montserrat"/>
              </a:rPr>
            </a:br>
            <a:endParaRPr sz="12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901514"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+£483m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MORE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+£198m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8</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October 2022</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45716"/>
            <a:ext cx="775808"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3575734750"/>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p:txBody>
          <a:bodyPr/>
          <a:lstStyle/>
          <a:p>
            <a:pPr lvl="0"/>
            <a:r>
              <a:rPr lang="en-GB" dirty="0"/>
              <a:t>Sales were boosted by Events including the early build to Christmas and a switch towards more Autumnal categories</a:t>
            </a: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307112"/>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5</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November 2022 vs </a:t>
            </a:r>
            <a:r>
              <a:rPr lang="en" sz="1200" b="1" dirty="0">
                <a:solidFill>
                  <a:schemeClr val="dk1"/>
                </a:solidFill>
                <a:latin typeface="Montserrat" panose="00000500000000000000" pitchFamily="2" charset="0"/>
                <a:ea typeface="Montserrat"/>
                <a:cs typeface="Montserrat"/>
                <a:sym typeface="Montserrat"/>
              </a:rPr>
              <a:t>PRIOR</a:t>
            </a:r>
            <a:r>
              <a:rPr lang="en" sz="1000" b="1" dirty="0">
                <a:solidFill>
                  <a:schemeClr val="dk1"/>
                </a:solidFill>
                <a:latin typeface="Montserrat" panose="00000500000000000000" pitchFamily="2" charset="0"/>
                <a:ea typeface="Montserrat"/>
                <a:cs typeface="Montserrat"/>
                <a:sym typeface="Montserrat"/>
              </a:rPr>
              <a:t> </a:t>
            </a:r>
            <a:r>
              <a:rPr lang="en" sz="1000" dirty="0">
                <a:solidFill>
                  <a:schemeClr val="dk1"/>
                </a:solidFill>
                <a:latin typeface="Montserrat" panose="00000500000000000000" pitchFamily="2" charset="0"/>
                <a:ea typeface="Montserrat"/>
                <a:cs typeface="Montserrat"/>
                <a:sym typeface="Montserrat"/>
              </a:rPr>
              <a:t>period</a:t>
            </a:r>
            <a:endParaRPr sz="1000" b="1"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09925" y="1919092"/>
            <a:ext cx="3496964" cy="2685207"/>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The latest period included Bonfire night and Halloween which benefited both store formats.</a:t>
            </a:r>
          </a:p>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In particular shoppers spent more on </a:t>
            </a:r>
            <a:r>
              <a:rPr lang="en-GB" sz="1050" b="1" dirty="0">
                <a:solidFill>
                  <a:schemeClr val="tx1"/>
                </a:solidFill>
                <a:latin typeface="Montserrat" panose="00000500000000000000" pitchFamily="2" charset="0"/>
                <a:ea typeface="Montserrat"/>
                <a:cs typeface="Montserrat"/>
                <a:sym typeface="Montserrat"/>
              </a:rPr>
              <a:t>Sweet Treats, Halloween Merchandise </a:t>
            </a:r>
            <a:r>
              <a:rPr lang="en-GB" sz="1050" dirty="0">
                <a:solidFill>
                  <a:schemeClr val="tx1"/>
                </a:solidFill>
                <a:latin typeface="Montserrat" panose="00000500000000000000" pitchFamily="2" charset="0"/>
                <a:ea typeface="Montserrat"/>
                <a:cs typeface="Montserrat"/>
                <a:sym typeface="Montserrat"/>
              </a:rPr>
              <a:t>and </a:t>
            </a:r>
            <a:r>
              <a:rPr lang="en-GB" sz="1050" b="1" dirty="0">
                <a:solidFill>
                  <a:schemeClr val="tx1"/>
                </a:solidFill>
                <a:latin typeface="Montserrat" panose="00000500000000000000" pitchFamily="2" charset="0"/>
                <a:ea typeface="Montserrat"/>
                <a:cs typeface="Montserrat"/>
                <a:sym typeface="Montserrat"/>
              </a:rPr>
              <a:t>Fireworks </a:t>
            </a:r>
            <a:r>
              <a:rPr lang="en-GB" sz="1050" dirty="0">
                <a:solidFill>
                  <a:schemeClr val="tx1"/>
                </a:solidFill>
                <a:latin typeface="Montserrat" panose="00000500000000000000" pitchFamily="2" charset="0"/>
                <a:ea typeface="Montserrat"/>
                <a:cs typeface="Montserrat"/>
                <a:sym typeface="Montserrat"/>
              </a:rPr>
              <a:t>at the </a:t>
            </a:r>
            <a:r>
              <a:rPr lang="en-GB" sz="1050" b="1" dirty="0">
                <a:solidFill>
                  <a:schemeClr val="tx1"/>
                </a:solidFill>
                <a:latin typeface="Montserrat" panose="00000500000000000000" pitchFamily="2" charset="0"/>
                <a:ea typeface="Montserrat"/>
                <a:cs typeface="Montserrat"/>
                <a:sym typeface="Montserrat"/>
              </a:rPr>
              <a:t>Supermarkets, </a:t>
            </a:r>
            <a:r>
              <a:rPr lang="en-GB" sz="1050" dirty="0">
                <a:solidFill>
                  <a:schemeClr val="tx1"/>
                </a:solidFill>
                <a:latin typeface="Montserrat" panose="00000500000000000000" pitchFamily="2" charset="0"/>
                <a:ea typeface="Montserrat"/>
                <a:cs typeface="Montserrat"/>
                <a:sym typeface="Montserrat"/>
              </a:rPr>
              <a:t>whilst Christmas promotions will have encouraged shoppers to bring forward seasonal purchases of </a:t>
            </a:r>
            <a:r>
              <a:rPr lang="en-GB" sz="1050" b="1" dirty="0">
                <a:solidFill>
                  <a:schemeClr val="tx1"/>
                </a:solidFill>
                <a:latin typeface="Montserrat" panose="00000500000000000000" pitchFamily="2" charset="0"/>
                <a:ea typeface="Montserrat"/>
                <a:cs typeface="Montserrat"/>
                <a:sym typeface="Montserrat"/>
              </a:rPr>
              <a:t>gifting categories</a:t>
            </a:r>
            <a:r>
              <a:rPr lang="en-GB" sz="1050" dirty="0">
                <a:solidFill>
                  <a:schemeClr val="tx1"/>
                </a:solidFill>
                <a:latin typeface="Montserrat" panose="00000500000000000000" pitchFamily="2" charset="0"/>
                <a:ea typeface="Montserrat"/>
                <a:cs typeface="Montserrat"/>
                <a:sym typeface="Montserrat"/>
              </a:rPr>
              <a:t>.</a:t>
            </a:r>
          </a:p>
          <a:p>
            <a:pPr>
              <a:spcAft>
                <a:spcPts val="1200"/>
              </a:spcAft>
              <a:buClr>
                <a:schemeClr val="dk1"/>
              </a:buClr>
              <a:buSzPts val="1100"/>
            </a:pPr>
            <a:r>
              <a:rPr lang="en-GB" sz="1050" b="1" dirty="0">
                <a:solidFill>
                  <a:schemeClr val="dk1"/>
                </a:solidFill>
                <a:latin typeface="Montserrat" panose="00000500000000000000" pitchFamily="2" charset="0"/>
                <a:ea typeface="Montserrat"/>
                <a:cs typeface="Montserrat"/>
                <a:sym typeface="Montserrat"/>
              </a:rPr>
              <a:t>Chocolate Confectionery </a:t>
            </a:r>
            <a:r>
              <a:rPr lang="en-GB" sz="1050" dirty="0">
                <a:solidFill>
                  <a:schemeClr val="dk1"/>
                </a:solidFill>
                <a:latin typeface="Montserrat" panose="00000500000000000000" pitchFamily="2" charset="0"/>
                <a:ea typeface="Montserrat"/>
                <a:cs typeface="Montserrat"/>
                <a:sym typeface="Montserrat"/>
              </a:rPr>
              <a:t>and </a:t>
            </a:r>
            <a:r>
              <a:rPr lang="en-GB" sz="1050" b="1" dirty="0">
                <a:solidFill>
                  <a:schemeClr val="dk1"/>
                </a:solidFill>
                <a:latin typeface="Montserrat" panose="00000500000000000000" pitchFamily="2" charset="0"/>
                <a:ea typeface="Montserrat"/>
                <a:cs typeface="Montserrat"/>
                <a:sym typeface="Montserrat"/>
              </a:rPr>
              <a:t>Halloween</a:t>
            </a:r>
            <a:r>
              <a:rPr lang="en-GB" sz="1050" dirty="0">
                <a:solidFill>
                  <a:schemeClr val="dk1"/>
                </a:solidFill>
                <a:latin typeface="Montserrat" panose="00000500000000000000" pitchFamily="2" charset="0"/>
                <a:ea typeface="Montserrat"/>
                <a:cs typeface="Montserrat"/>
                <a:sym typeface="Montserrat"/>
              </a:rPr>
              <a:t> </a:t>
            </a:r>
            <a:r>
              <a:rPr lang="en-GB" sz="1050" b="1" dirty="0">
                <a:solidFill>
                  <a:schemeClr val="dk1"/>
                </a:solidFill>
                <a:latin typeface="Montserrat" panose="00000500000000000000" pitchFamily="2" charset="0"/>
                <a:ea typeface="Montserrat"/>
                <a:cs typeface="Montserrat"/>
                <a:sym typeface="Montserrat"/>
              </a:rPr>
              <a:t>Merchandise</a:t>
            </a:r>
            <a:r>
              <a:rPr lang="en-GB" sz="1050" dirty="0">
                <a:solidFill>
                  <a:schemeClr val="dk1"/>
                </a:solidFill>
                <a:latin typeface="Montserrat" panose="00000500000000000000" pitchFamily="2" charset="0"/>
                <a:ea typeface="Montserrat"/>
                <a:cs typeface="Montserrat"/>
                <a:sym typeface="Montserrat"/>
              </a:rPr>
              <a:t> also drove incremental sales at </a:t>
            </a:r>
            <a:r>
              <a:rPr lang="en-GB" sz="1050" b="1" dirty="0">
                <a:solidFill>
                  <a:schemeClr val="dk1"/>
                </a:solidFill>
                <a:latin typeface="Montserrat" panose="00000500000000000000" pitchFamily="2" charset="0"/>
                <a:ea typeface="Montserrat"/>
                <a:cs typeface="Montserrat"/>
                <a:sym typeface="Montserrat"/>
              </a:rPr>
              <a:t>Convenience</a:t>
            </a:r>
            <a:r>
              <a:rPr lang="en-GB" sz="1050" dirty="0">
                <a:solidFill>
                  <a:schemeClr val="dk1"/>
                </a:solidFill>
                <a:latin typeface="Montserrat" panose="00000500000000000000" pitchFamily="2" charset="0"/>
                <a:ea typeface="Montserrat"/>
                <a:cs typeface="Montserrat"/>
                <a:sym typeface="Montserrat"/>
              </a:rPr>
              <a:t> </a:t>
            </a:r>
            <a:r>
              <a:rPr lang="en-GB" sz="1050" b="1" dirty="0">
                <a:solidFill>
                  <a:schemeClr val="dk1"/>
                </a:solidFill>
                <a:latin typeface="Montserrat" panose="00000500000000000000" pitchFamily="2" charset="0"/>
                <a:ea typeface="Montserrat"/>
                <a:cs typeface="Montserrat"/>
                <a:sym typeface="Montserrat"/>
              </a:rPr>
              <a:t>stores </a:t>
            </a:r>
            <a:r>
              <a:rPr lang="en-GB" sz="1050" dirty="0">
                <a:solidFill>
                  <a:schemeClr val="dk1"/>
                </a:solidFill>
                <a:latin typeface="Montserrat" panose="00000500000000000000" pitchFamily="2" charset="0"/>
                <a:ea typeface="Montserrat"/>
                <a:cs typeface="Montserrat"/>
                <a:sym typeface="Montserrat"/>
              </a:rPr>
              <a:t>compared to prior month.  There was also more demand for </a:t>
            </a:r>
            <a:r>
              <a:rPr lang="en-GB" sz="1050" b="1" dirty="0">
                <a:solidFill>
                  <a:schemeClr val="dk1"/>
                </a:solidFill>
                <a:latin typeface="Montserrat" panose="00000500000000000000" pitchFamily="2" charset="0"/>
                <a:ea typeface="Montserrat"/>
                <a:cs typeface="Montserrat"/>
                <a:sym typeface="Montserrat"/>
              </a:rPr>
              <a:t>Cold </a:t>
            </a:r>
            <a:r>
              <a:rPr lang="en-GB" sz="1050" dirty="0">
                <a:solidFill>
                  <a:schemeClr val="dk1"/>
                </a:solidFill>
                <a:latin typeface="Montserrat" panose="00000500000000000000" pitchFamily="2" charset="0"/>
                <a:ea typeface="Montserrat"/>
                <a:cs typeface="Montserrat"/>
                <a:sym typeface="Montserrat"/>
              </a:rPr>
              <a:t>treatments and impulse purchases including </a:t>
            </a:r>
            <a:r>
              <a:rPr lang="en-GB" sz="1050" b="1" dirty="0">
                <a:solidFill>
                  <a:schemeClr val="dk1"/>
                </a:solidFill>
                <a:latin typeface="Montserrat" panose="00000500000000000000" pitchFamily="2" charset="0"/>
                <a:ea typeface="Montserrat"/>
                <a:cs typeface="Montserrat"/>
                <a:sym typeface="Montserrat"/>
              </a:rPr>
              <a:t>Car Care, Morning Goods, Spirits </a:t>
            </a:r>
            <a:r>
              <a:rPr lang="en-GB" sz="1050" dirty="0">
                <a:solidFill>
                  <a:schemeClr val="dk1"/>
                </a:solidFill>
                <a:latin typeface="Montserrat" panose="00000500000000000000" pitchFamily="2" charset="0"/>
                <a:ea typeface="Montserrat"/>
                <a:cs typeface="Montserrat"/>
                <a:sym typeface="Montserrat"/>
              </a:rPr>
              <a:t>and</a:t>
            </a:r>
            <a:r>
              <a:rPr lang="en-GB" sz="1050" b="1" dirty="0">
                <a:solidFill>
                  <a:schemeClr val="dk1"/>
                </a:solidFill>
                <a:latin typeface="Montserrat" panose="00000500000000000000" pitchFamily="2" charset="0"/>
                <a:ea typeface="Montserrat"/>
                <a:cs typeface="Montserrat"/>
                <a:sym typeface="Montserrat"/>
              </a:rPr>
              <a:t> Still Wine</a:t>
            </a:r>
            <a:r>
              <a:rPr lang="en-GB" sz="1050" dirty="0">
                <a:solidFill>
                  <a:schemeClr val="dk1"/>
                </a:solidFill>
                <a:latin typeface="Montserrat" panose="00000500000000000000" pitchFamily="2" charset="0"/>
                <a:ea typeface="Montserrat"/>
                <a:cs typeface="Montserrat"/>
                <a:sym typeface="Montserrat"/>
              </a:rPr>
              <a:t>.</a:t>
            </a: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8" y="1773323"/>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Chocolate Confectionery +£8m Spirits £3.4m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Halloween Merchandise +£1.9m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Car Care +£1.6m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Goods/Spec Brd £1.5m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Still Wine £1.4m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Toiletry Gift Packs £0.9m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Cake Ambient £0.8m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Veg +£0.7m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+£0.7m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Poultry +£0.7m</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30" y="1764614"/>
            <a:ext cx="1997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Choc Confectionery +£34m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Spirits +£34m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Toys +£25m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Still Wine +£25m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Veg +£15m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Halloween Merchandise +£14m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Toiletry Gift Packs +£12m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Fireworks +£11m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Confectionery +£9m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Meat +£8m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Lager +£8m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Sweet Biscuits +£7m</a:t>
            </a: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27253"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Tree>
    <p:extLst>
      <p:ext uri="{BB962C8B-B14F-4D97-AF65-F5344CB8AC3E}">
        <p14:creationId xmlns:p14="http://schemas.microsoft.com/office/powerpoint/2010/main" val="3903314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a:spLocks noGrp="1"/>
          </p:cNvSpPr>
          <p:nvPr>
            <p:ph type="body" idx="4294967295"/>
          </p:nvPr>
        </p:nvSpPr>
        <p:spPr>
          <a:xfrm>
            <a:off x="137971" y="4420224"/>
            <a:ext cx="8785225" cy="533400"/>
          </a:xfrm>
        </p:spPr>
        <p:txBody>
          <a:bodyPr/>
          <a:lstStyle/>
          <a:p>
            <a:pPr marL="0" indent="0">
              <a:spcBef>
                <a:spcPts val="63"/>
              </a:spcBef>
              <a:buNone/>
            </a:pPr>
            <a:r>
              <a:rPr lang="en-GB" altLang="en-US" sz="800" dirty="0">
                <a:solidFill>
                  <a:schemeClr val="tx1">
                    <a:lumMod val="50000"/>
                    <a:lumOff val="50000"/>
                  </a:schemeClr>
                </a:solidFill>
              </a:rPr>
              <a:t>Source:  NielsenIQ Scantrack Grocery Multiples, 4w/e 5</a:t>
            </a:r>
            <a:r>
              <a:rPr lang="en-GB" altLang="en-US" sz="800" baseline="30000" dirty="0">
                <a:solidFill>
                  <a:schemeClr val="tx1">
                    <a:lumMod val="50000"/>
                    <a:lumOff val="50000"/>
                  </a:schemeClr>
                </a:solidFill>
              </a:rPr>
              <a:t>th</a:t>
            </a:r>
            <a:r>
              <a:rPr lang="en-GB" altLang="en-US" sz="800" dirty="0">
                <a:solidFill>
                  <a:schemeClr val="tx1">
                    <a:lumMod val="50000"/>
                    <a:lumOff val="50000"/>
                  </a:schemeClr>
                </a:solidFill>
              </a:rPr>
              <a:t> November 2022</a:t>
            </a:r>
          </a:p>
          <a:p>
            <a:pPr marL="457200" lvl="1" indent="0">
              <a:spcBef>
                <a:spcPts val="63"/>
              </a:spcBef>
              <a:buNone/>
            </a:pPr>
            <a:endParaRPr lang="en-GB" altLang="en-US" sz="600" dirty="0">
              <a:solidFill>
                <a:schemeClr val="tx1">
                  <a:lumMod val="50000"/>
                  <a:lumOff val="50000"/>
                </a:schemeClr>
              </a:solidFill>
            </a:endParaRPr>
          </a:p>
          <a:p>
            <a:pPr marL="0" indent="0">
              <a:spcBef>
                <a:spcPts val="63"/>
              </a:spcBef>
              <a:buNone/>
            </a:pPr>
            <a:r>
              <a:rPr lang="en-GB" altLang="en-US" sz="700" dirty="0">
                <a:solidFill>
                  <a:schemeClr val="tx1">
                    <a:lumMod val="50000"/>
                    <a:lumOff val="50000"/>
                  </a:schemeClr>
                </a:solidFill>
              </a:rPr>
              <a:t>Derived Inflation:  </a:t>
            </a:r>
            <a:r>
              <a:rPr lang="en-GB" sz="700" dirty="0">
                <a:solidFill>
                  <a:schemeClr val="tx1">
                    <a:lumMod val="50000"/>
                    <a:lumOff val="50000"/>
                  </a:schemeClr>
                </a:solidFill>
              </a:rPr>
              <a:t>Difference between Value Sales growth and Unit Sales growth</a:t>
            </a:r>
          </a:p>
          <a:p>
            <a:pPr marL="171450" indent="-171450">
              <a:spcBef>
                <a:spcPts val="63"/>
              </a:spcBef>
              <a:buFont typeface="Arial" charset="0"/>
              <a:buChar char="•"/>
            </a:pPr>
            <a:endParaRPr lang="en-GB" sz="700" dirty="0">
              <a:solidFill>
                <a:schemeClr val="tx1">
                  <a:lumMod val="50000"/>
                  <a:lumOff val="50000"/>
                </a:schemeClr>
              </a:solidFill>
            </a:endParaRPr>
          </a:p>
        </p:txBody>
      </p:sp>
      <p:sp>
        <p:nvSpPr>
          <p:cNvPr id="8" name="Title 27"/>
          <p:cNvSpPr txBox="1">
            <a:spLocks/>
          </p:cNvSpPr>
          <p:nvPr/>
        </p:nvSpPr>
        <p:spPr>
          <a:xfrm>
            <a:off x="137971" y="562967"/>
            <a:ext cx="8936360" cy="320617"/>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a:lnSpc>
                <a:spcPct val="80000"/>
              </a:lnSpc>
            </a:pPr>
            <a:r>
              <a:rPr lang="en-GB" sz="1500" b="1" cap="none" dirty="0">
                <a:solidFill>
                  <a:schemeClr val="tx1"/>
                </a:solidFill>
                <a:latin typeface="Montserrat" panose="00000500000000000000" pitchFamily="2" charset="0"/>
              </a:rPr>
              <a:t>Inflation continues to distort growth as increased fertiliser, feed costs and now avian flu impacts Dairy, BWS and Tobacco may be insulated by longer shelf lives</a:t>
            </a:r>
          </a:p>
        </p:txBody>
      </p:sp>
      <p:sp>
        <p:nvSpPr>
          <p:cNvPr id="2" name="TextBox 1"/>
          <p:cNvSpPr txBox="1"/>
          <p:nvPr/>
        </p:nvSpPr>
        <p:spPr>
          <a:xfrm>
            <a:off x="6300192" y="4754512"/>
            <a:ext cx="2424062" cy="230832"/>
          </a:xfrm>
          <a:prstGeom prst="rect">
            <a:avLst/>
          </a:prstGeom>
          <a:noFill/>
        </p:spPr>
        <p:txBody>
          <a:bodyPr wrap="none" rtlCol="0">
            <a:spAutoFit/>
          </a:bodyPr>
          <a:lstStyle/>
          <a:p>
            <a:r>
              <a:rPr lang="en-GB" sz="900" dirty="0">
                <a:solidFill>
                  <a:schemeClr val="tx1">
                    <a:lumMod val="50000"/>
                    <a:lumOff val="50000"/>
                  </a:schemeClr>
                </a:solidFill>
                <a:latin typeface="Calibri" panose="020F0502020204030204" pitchFamily="34" charset="0"/>
              </a:rPr>
              <a:t>* TSR Excludes General Merchandise &amp; Tobacco</a:t>
            </a:r>
            <a:endParaRPr lang="en-US" sz="900" dirty="0">
              <a:solidFill>
                <a:schemeClr val="tx1">
                  <a:lumMod val="50000"/>
                  <a:lumOff val="50000"/>
                </a:schemeClr>
              </a:solidFill>
              <a:latin typeface="Calibri" panose="020F0502020204030204" pitchFamily="34" charset="0"/>
            </a:endParaRPr>
          </a:p>
        </p:txBody>
      </p:sp>
      <p:graphicFrame>
        <p:nvGraphicFramePr>
          <p:cNvPr id="3" name="Chart Placeholder 6">
            <a:extLst>
              <a:ext uri="{FF2B5EF4-FFF2-40B4-BE49-F238E27FC236}">
                <a16:creationId xmlns:a16="http://schemas.microsoft.com/office/drawing/2014/main" id="{2E9074AF-88CA-5D2D-B008-3B73AE209AC5}"/>
              </a:ext>
            </a:extLst>
          </p:cNvPr>
          <p:cNvGraphicFramePr>
            <a:graphicFrameLocks/>
          </p:cNvGraphicFramePr>
          <p:nvPr>
            <p:extLst>
              <p:ext uri="{D42A27DB-BD31-4B8C-83A1-F6EECF244321}">
                <p14:modId xmlns:p14="http://schemas.microsoft.com/office/powerpoint/2010/main" val="3321802882"/>
              </p:ext>
            </p:extLst>
          </p:nvPr>
        </p:nvGraphicFramePr>
        <p:xfrm>
          <a:off x="430352" y="1293616"/>
          <a:ext cx="8349723" cy="3126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965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109096" cy="2539757"/>
          </a:xfrm>
        </p:spPr>
        <p:txBody>
          <a:bodyPr spcFirstLastPara="1" wrap="square" lIns="0" tIns="91425" rIns="0" bIns="91425" anchor="t" anchorCtr="0">
            <a:noAutofit/>
          </a:bodyPr>
          <a:lstStyle/>
          <a:p>
            <a:r>
              <a:rPr lang="en-GB" sz="1600" dirty="0">
                <a:solidFill>
                  <a:schemeClr val="bg1"/>
                </a:solidFill>
                <a:latin typeface="Montserrat" panose="00000500000000000000" pitchFamily="2" charset="0"/>
              </a:rPr>
              <a:t>Despite double digit food inflation, shoppers are still willing to </a:t>
            </a:r>
            <a:r>
              <a:rPr lang="en-GB" sz="1600" dirty="0">
                <a:solidFill>
                  <a:schemeClr val="accent1"/>
                </a:solidFill>
                <a:latin typeface="Montserrat" panose="00000500000000000000" pitchFamily="2" charset="0"/>
              </a:rPr>
              <a:t>spend extra </a:t>
            </a:r>
            <a:r>
              <a:rPr lang="en-GB" sz="1600" dirty="0">
                <a:solidFill>
                  <a:schemeClr val="bg1"/>
                </a:solidFill>
                <a:latin typeface="Montserrat" panose="00000500000000000000" pitchFamily="2" charset="0"/>
              </a:rPr>
              <a:t>on </a:t>
            </a:r>
            <a:r>
              <a:rPr lang="en-GB" sz="1600" dirty="0">
                <a:solidFill>
                  <a:schemeClr val="accent1"/>
                </a:solidFill>
                <a:latin typeface="Montserrat" panose="00000500000000000000" pitchFamily="2" charset="0"/>
              </a:rPr>
              <a:t>seasonal items </a:t>
            </a:r>
            <a:r>
              <a:rPr lang="en-GB" sz="1600" dirty="0">
                <a:solidFill>
                  <a:schemeClr val="bg1"/>
                </a:solidFill>
                <a:latin typeface="Montserrat" panose="00000500000000000000" pitchFamily="2" charset="0"/>
              </a:rPr>
              <a:t>and </a:t>
            </a:r>
            <a:r>
              <a:rPr lang="en-GB" sz="1600" dirty="0">
                <a:solidFill>
                  <a:schemeClr val="accent1"/>
                </a:solidFill>
                <a:latin typeface="Montserrat" panose="00000500000000000000" pitchFamily="2" charset="0"/>
              </a:rPr>
              <a:t>gifting</a:t>
            </a:r>
          </a:p>
        </p:txBody>
      </p:sp>
    </p:spTree>
    <p:extLst>
      <p:ext uri="{BB962C8B-B14F-4D97-AF65-F5344CB8AC3E}">
        <p14:creationId xmlns:p14="http://schemas.microsoft.com/office/powerpoint/2010/main" val="1614430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Market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4294967295"/>
          </p:nvPr>
        </p:nvSpPr>
        <p:spPr>
          <a:xfrm>
            <a:off x="208867" y="4709751"/>
            <a:ext cx="3884613" cy="523875"/>
          </a:xfrm>
        </p:spPr>
        <p:txBody>
          <a:bodyPr/>
          <a:lstStyle/>
          <a:p>
            <a:pPr marL="146050" indent="0">
              <a:spcBef>
                <a:spcPts val="63"/>
              </a:spcBef>
              <a:buNone/>
            </a:pPr>
            <a:r>
              <a:rPr lang="en-GB" altLang="en-US" sz="900" dirty="0">
                <a:solidFill>
                  <a:schemeClr val="tx1">
                    <a:lumMod val="50000"/>
                    <a:lumOff val="50000"/>
                  </a:schemeClr>
                </a:solidFill>
                <a:latin typeface="Calibri" panose="020F0502020204030204" pitchFamily="34" charset="0"/>
              </a:rPr>
              <a:t>Source:  NielsenIQ Homescan Total Till 4 weeks ending 5th Nov 2022</a:t>
            </a:r>
          </a:p>
        </p:txBody>
      </p:sp>
      <p:pic>
        <p:nvPicPr>
          <p:cNvPr id="3" name="Picture 2"/>
          <p:cNvPicPr>
            <a:picLocks noChangeAspect="1"/>
          </p:cNvPicPr>
          <p:nvPr/>
        </p:nvPicPr>
        <p:blipFill>
          <a:blip r:embed="rId2"/>
          <a:stretch>
            <a:fillRect/>
          </a:stretch>
        </p:blipFill>
        <p:spPr>
          <a:xfrm>
            <a:off x="755576" y="1127277"/>
            <a:ext cx="7531487" cy="3532705"/>
          </a:xfrm>
          <a:prstGeom prst="rect">
            <a:avLst/>
          </a:prstGeom>
        </p:spPr>
      </p:pic>
      <p:sp>
        <p:nvSpPr>
          <p:cNvPr id="2" name="Title 2">
            <a:extLst>
              <a:ext uri="{FF2B5EF4-FFF2-40B4-BE49-F238E27FC236}">
                <a16:creationId xmlns:a16="http://schemas.microsoft.com/office/drawing/2014/main" id="{6B30E93C-392E-838B-2010-C19F553D1FA3}"/>
              </a:ext>
            </a:extLst>
          </p:cNvPr>
          <p:cNvSpPr txBox="1">
            <a:spLocks/>
          </p:cNvSpPr>
          <p:nvPr/>
        </p:nvSpPr>
        <p:spPr>
          <a:xfrm>
            <a:off x="395951" y="264244"/>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latin typeface="Montserrat" panose="00000500000000000000" pitchFamily="2" charset="0"/>
                <a:cs typeface="Calibri" panose="020F0502020204030204" pitchFamily="34" charset="0"/>
              </a:rPr>
              <a:t>Co-op and Lidl are the fastest growing retailers</a:t>
            </a:r>
            <a:endParaRPr lang="en-GB"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3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6" name="Google Shape;576;p57"/>
          <p:cNvGrpSpPr/>
          <p:nvPr/>
        </p:nvGrpSpPr>
        <p:grpSpPr>
          <a:xfrm>
            <a:off x="298919" y="946579"/>
            <a:ext cx="4133142" cy="2171828"/>
            <a:chOff x="4388354" y="375160"/>
            <a:chExt cx="3950209" cy="2422084"/>
          </a:xfrm>
        </p:grpSpPr>
        <p:grpSp>
          <p:nvGrpSpPr>
            <p:cNvPr id="577" name="Google Shape;577;p57"/>
            <p:cNvGrpSpPr/>
            <p:nvPr/>
          </p:nvGrpSpPr>
          <p:grpSpPr>
            <a:xfrm>
              <a:off x="4418998" y="375160"/>
              <a:ext cx="3919565" cy="1761557"/>
              <a:chOff x="4418848" y="867660"/>
              <a:chExt cx="3919565" cy="1761557"/>
            </a:xfrm>
          </p:grpSpPr>
          <p:sp>
            <p:nvSpPr>
              <p:cNvPr id="579" name="Google Shape;579;p57"/>
              <p:cNvSpPr txBox="1"/>
              <p:nvPr/>
            </p:nvSpPr>
            <p:spPr>
              <a:xfrm>
                <a:off x="4418848" y="867660"/>
                <a:ext cx="548700" cy="530102"/>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000" b="1" dirty="0">
                    <a:solidFill>
                      <a:schemeClr val="bg1"/>
                    </a:solidFill>
                    <a:latin typeface="Montserrat" panose="00000500000000000000" pitchFamily="2" charset="0"/>
                    <a:ea typeface="Montserrat"/>
                    <a:cs typeface="Montserrat"/>
                    <a:sym typeface="Montserrat"/>
                  </a:rPr>
                  <a:t>1</a:t>
                </a:r>
                <a:endParaRPr sz="1000" b="1" i="0" u="none" strike="noStrike" cap="none" dirty="0">
                  <a:solidFill>
                    <a:schemeClr val="bg1"/>
                  </a:solidFill>
                  <a:latin typeface="Montserrat" panose="00000500000000000000" pitchFamily="2" charset="0"/>
                  <a:ea typeface="Montserrat"/>
                  <a:cs typeface="Montserrat"/>
                  <a:sym typeface="Montserrat"/>
                </a:endParaRPr>
              </a:p>
            </p:txBody>
          </p:sp>
          <p:sp>
            <p:nvSpPr>
              <p:cNvPr id="578" name="Google Shape;578;p57"/>
              <p:cNvSpPr txBox="1"/>
              <p:nvPr/>
            </p:nvSpPr>
            <p:spPr>
              <a:xfrm>
                <a:off x="4576877" y="1289710"/>
                <a:ext cx="3761536" cy="1339507"/>
              </a:xfrm>
              <a:prstGeom prst="rect">
                <a:avLst/>
              </a:prstGeom>
              <a:noFill/>
              <a:ln>
                <a:noFill/>
              </a:ln>
            </p:spPr>
            <p:txBody>
              <a:bodyPr spcFirstLastPara="1" wrap="square" lIns="0" tIns="45700" rIns="0" bIns="45700" anchor="ctr" anchorCtr="0">
                <a:noAutofit/>
              </a:bodyPr>
              <a:lstStyle/>
              <a:p>
                <a:pPr lvl="0">
                  <a:spcAft>
                    <a:spcPts val="0"/>
                  </a:spcAft>
                  <a:buSzPts val="1100"/>
                </a:pP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The growths at the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top3</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supermarkets are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now similar</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with all holding or gaining market share in the last 4 weeks.</a:t>
                </a:r>
              </a:p>
              <a:p>
                <a:pPr lvl="0">
                  <a:spcAft>
                    <a:spcPts val="0"/>
                  </a:spcAft>
                  <a:buSzPts val="1100"/>
                </a:pPr>
                <a:endParaRPr lang="en-GB" sz="1000" spc="10" dirty="0">
                  <a:solidFill>
                    <a:schemeClr val="bg1"/>
                  </a:solidFill>
                  <a:latin typeface="Montserrat" panose="00000500000000000000" pitchFamily="2" charset="0"/>
                  <a:ea typeface="MS Mincho" panose="02020609040205080304" pitchFamily="49" charset="-128"/>
                  <a:cs typeface="Times New Roman" panose="02020603050405020304" pitchFamily="18" charset="0"/>
                </a:endParaRPr>
              </a:p>
              <a:p>
                <a:pPr lvl="0">
                  <a:spcAft>
                    <a:spcPts val="0"/>
                  </a:spcAft>
                  <a:buSzPts val="1100"/>
                </a:pP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ASDA</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sales +6.8%</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has</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maintained the improved performance seen since September and is ahead of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Tesco</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+6.2%</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with</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Sainsbury’s</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+5.7%</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close behind.  </a:t>
                </a:r>
              </a:p>
              <a:p>
                <a:pPr lvl="0">
                  <a:spcAft>
                    <a:spcPts val="0"/>
                  </a:spcAft>
                  <a:buSzPts val="1100"/>
                </a:pPr>
                <a:endParaRPr lang="en-GB" sz="1000" spc="10" dirty="0">
                  <a:solidFill>
                    <a:schemeClr val="bg1"/>
                  </a:solidFill>
                  <a:latin typeface="Montserrat" panose="00000500000000000000" pitchFamily="2" charset="0"/>
                  <a:ea typeface="MS Mincho" panose="02020609040205080304" pitchFamily="49" charset="-128"/>
                  <a:cs typeface="Times New Roman" panose="02020603050405020304" pitchFamily="18" charset="0"/>
                </a:endParaRPr>
              </a:p>
              <a:p>
                <a:pPr lvl="0">
                  <a:spcAft>
                    <a:spcPts val="0"/>
                  </a:spcAft>
                  <a:buSzPts val="1100"/>
                </a:pP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All 3 retailers are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attracting</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new shoppers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and have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more visits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compared with this time last year, when shoppers were minimising shopping trips due to new strains of the pandemic.</a:t>
                </a:r>
                <a:endParaRPr lang="en-GB" sz="1000" spc="10" dirty="0">
                  <a:solidFill>
                    <a:schemeClr val="bg1"/>
                  </a:solidFill>
                  <a:effectLst/>
                  <a:latin typeface="Montserrat" panose="00000500000000000000" pitchFamily="2" charset="0"/>
                  <a:ea typeface="Times New Roman" panose="02020603050405020304" pitchFamily="18" charset="0"/>
                </a:endParaRPr>
              </a:p>
            </p:txBody>
          </p:sp>
        </p:grpSp>
        <p:sp>
          <p:nvSpPr>
            <p:cNvPr id="28" name="Google Shape;582;p57">
              <a:extLst>
                <a:ext uri="{FF2B5EF4-FFF2-40B4-BE49-F238E27FC236}">
                  <a16:creationId xmlns:a16="http://schemas.microsoft.com/office/drawing/2014/main" id="{3D2BEB90-BC7E-45AD-B552-C57622647121}"/>
                </a:ext>
              </a:extLst>
            </p:cNvPr>
            <p:cNvSpPr txBox="1"/>
            <p:nvPr/>
          </p:nvSpPr>
          <p:spPr>
            <a:xfrm>
              <a:off x="4388354" y="226714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0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000" b="1" dirty="0">
                  <a:solidFill>
                    <a:schemeClr val="bg1"/>
                  </a:solidFill>
                  <a:latin typeface="Montserrat" panose="00000500000000000000" pitchFamily="2" charset="0"/>
                  <a:ea typeface="Montserrat"/>
                  <a:cs typeface="Montserrat"/>
                  <a:sym typeface="Montserrat"/>
                </a:rPr>
                <a:t>2</a:t>
              </a:r>
              <a:endParaRPr sz="10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6" name="TextBox 5">
            <a:extLst>
              <a:ext uri="{FF2B5EF4-FFF2-40B4-BE49-F238E27FC236}">
                <a16:creationId xmlns:a16="http://schemas.microsoft.com/office/drawing/2014/main" id="{9E598B3E-362E-DE28-7888-C9E164A972D0}"/>
              </a:ext>
            </a:extLst>
          </p:cNvPr>
          <p:cNvSpPr txBox="1"/>
          <p:nvPr/>
        </p:nvSpPr>
        <p:spPr>
          <a:xfrm>
            <a:off x="389826" y="2972436"/>
            <a:ext cx="3995821" cy="400110"/>
          </a:xfrm>
          <a:prstGeom prst="rect">
            <a:avLst/>
          </a:prstGeom>
          <a:noFill/>
        </p:spPr>
        <p:txBody>
          <a:bodyPr wrap="square">
            <a:spAutoFit/>
          </a:bodyPr>
          <a:lstStyle/>
          <a:p>
            <a:pPr lvl="0">
              <a:buSzPts val="1100"/>
            </a:pP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Morrisons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-3.0%</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are also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gaining new shoppers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and increased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visits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but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spend per visit is down almost 10%</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575" name="Google Shape;575;p57"/>
          <p:cNvSpPr txBox="1"/>
          <p:nvPr/>
        </p:nvSpPr>
        <p:spPr>
          <a:xfrm>
            <a:off x="344365" y="299227"/>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Top 3 Supnumbered list</a:t>
            </a:r>
            <a:endParaRPr sz="2000" b="1" dirty="0">
              <a:solidFill>
                <a:srgbClr val="000000"/>
              </a:solidFill>
              <a:latin typeface="Montserrat"/>
              <a:ea typeface="Montserrat"/>
              <a:cs typeface="Montserrat"/>
              <a:sym typeface="Montserrat"/>
            </a:endParaRPr>
          </a:p>
        </p:txBody>
      </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513449" y="120449"/>
            <a:ext cx="8865789" cy="655617"/>
          </a:xfrm>
        </p:spPr>
        <p:txBody>
          <a:bodyPr spcFirstLastPara="1" wrap="square" lIns="0" tIns="91425" rIns="0" bIns="91425" anchor="t" anchorCtr="0">
            <a:noAutofit/>
          </a:bodyPr>
          <a:lstStyle/>
          <a:p>
            <a:r>
              <a:rPr lang="en-GB" sz="2000" dirty="0">
                <a:solidFill>
                  <a:schemeClr val="bg1"/>
                </a:solidFill>
                <a:latin typeface="Montserrat" panose="00000500000000000000" pitchFamily="2" charset="0"/>
                <a:ea typeface="Times New Roman" panose="02020603050405020304" pitchFamily="18" charset="0"/>
              </a:rPr>
              <a:t>Top 3 Supermarkets all gained share</a:t>
            </a:r>
            <a:br>
              <a:rPr lang="en-GB" sz="2000" dirty="0">
                <a:solidFill>
                  <a:schemeClr val="bg1"/>
                </a:solidFill>
                <a:effectLst/>
                <a:latin typeface="Montserrat" panose="00000500000000000000" pitchFamily="2" charset="0"/>
                <a:ea typeface="Times New Roman" panose="02020603050405020304" pitchFamily="18" charset="0"/>
              </a:rPr>
            </a:br>
            <a:br>
              <a:rPr lang="en-GB" sz="2000" b="1" dirty="0">
                <a:solidFill>
                  <a:schemeClr val="bg1"/>
                </a:solidFill>
                <a:latin typeface="Montserrat" panose="00000500000000000000" pitchFamily="2" charset="0"/>
                <a:sym typeface="Montserrat"/>
              </a:rPr>
            </a:br>
            <a:br>
              <a:rPr lang="en-GB" sz="2000" dirty="0">
                <a:solidFill>
                  <a:schemeClr val="bg1"/>
                </a:solidFill>
                <a:effectLst/>
                <a:latin typeface="Montserrat" panose="00000500000000000000" pitchFamily="2" charset="0"/>
                <a:ea typeface="Times New Roman" panose="02020603050405020304" pitchFamily="18" charset="0"/>
              </a:rPr>
            </a:br>
            <a:endParaRPr lang="en-GB" sz="2000" b="1" dirty="0">
              <a:solidFill>
                <a:schemeClr val="bg1"/>
              </a:solidFill>
              <a:latin typeface="Montserrat" panose="00000500000000000000" pitchFamily="2" charset="0"/>
              <a:cs typeface="Calibri" panose="020F0502020204030204" pitchFamily="34"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266434" y="3517053"/>
            <a:ext cx="540020" cy="52003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787324" y="1450501"/>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5</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6" name="Google Shape;579;p57">
            <a:extLst>
              <a:ext uri="{FF2B5EF4-FFF2-40B4-BE49-F238E27FC236}">
                <a16:creationId xmlns:a16="http://schemas.microsoft.com/office/drawing/2014/main" id="{39759505-A7EB-4D40-BC10-660DADD18E62}"/>
              </a:ext>
            </a:extLst>
          </p:cNvPr>
          <p:cNvSpPr txBox="1"/>
          <p:nvPr/>
        </p:nvSpPr>
        <p:spPr>
          <a:xfrm>
            <a:off x="4762788" y="2484566"/>
            <a:ext cx="594798"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nvGrpSpPr>
          <p:cNvPr id="32" name="Google Shape;589;p57">
            <a:extLst>
              <a:ext uri="{FF2B5EF4-FFF2-40B4-BE49-F238E27FC236}">
                <a16:creationId xmlns:a16="http://schemas.microsoft.com/office/drawing/2014/main" id="{37851616-9E5E-34AE-63F0-427EC89EBEF0}"/>
              </a:ext>
            </a:extLst>
          </p:cNvPr>
          <p:cNvGrpSpPr/>
          <p:nvPr/>
        </p:nvGrpSpPr>
        <p:grpSpPr>
          <a:xfrm>
            <a:off x="4692253" y="3452670"/>
            <a:ext cx="1074685" cy="499581"/>
            <a:chOff x="4353245" y="2769753"/>
            <a:chExt cx="3948648" cy="1021028"/>
          </a:xfrm>
        </p:grpSpPr>
        <p:grpSp>
          <p:nvGrpSpPr>
            <p:cNvPr id="33" name="Google Shape;590;p57">
              <a:extLst>
                <a:ext uri="{FF2B5EF4-FFF2-40B4-BE49-F238E27FC236}">
                  <a16:creationId xmlns:a16="http://schemas.microsoft.com/office/drawing/2014/main" id="{FCF84B68-C330-DD6A-6128-5896FDACF3F3}"/>
                </a:ext>
              </a:extLst>
            </p:cNvPr>
            <p:cNvGrpSpPr/>
            <p:nvPr/>
          </p:nvGrpSpPr>
          <p:grpSpPr>
            <a:xfrm>
              <a:off x="4655693" y="2769753"/>
              <a:ext cx="3646200" cy="1021028"/>
              <a:chOff x="4655543" y="3262253"/>
              <a:chExt cx="3646200" cy="1021028"/>
            </a:xfrm>
          </p:grpSpPr>
          <p:sp>
            <p:nvSpPr>
              <p:cNvPr id="35" name="Google Shape;591;p57">
                <a:extLst>
                  <a:ext uri="{FF2B5EF4-FFF2-40B4-BE49-F238E27FC236}">
                    <a16:creationId xmlns:a16="http://schemas.microsoft.com/office/drawing/2014/main" id="{AD2E3132-EDED-439F-C58A-472C6102CEBB}"/>
                  </a:ext>
                </a:extLst>
              </p:cNvPr>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36" name="Google Shape;592;p57">
                <a:extLst>
                  <a:ext uri="{FF2B5EF4-FFF2-40B4-BE49-F238E27FC236}">
                    <a16:creationId xmlns:a16="http://schemas.microsoft.com/office/drawing/2014/main" id="{D53086B6-2BEC-09DF-194C-0FDAEC06CFDF}"/>
                  </a:ext>
                </a:extLst>
              </p:cNvPr>
              <p:cNvSpPr txBox="1"/>
              <p:nvPr/>
            </p:nvSpPr>
            <p:spPr>
              <a:xfrm>
                <a:off x="4662210" y="3262253"/>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7</a:t>
                </a:r>
                <a:endParaRPr sz="11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34" name="Google Shape;598;p57">
              <a:extLst>
                <a:ext uri="{FF2B5EF4-FFF2-40B4-BE49-F238E27FC236}">
                  <a16:creationId xmlns:a16="http://schemas.microsoft.com/office/drawing/2014/main" id="{45295745-0C07-E686-FCD2-38D539FBBB48}"/>
                </a:ext>
              </a:extLst>
            </p:cNvPr>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1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18" name="Google Shape;592;p57">
            <a:extLst>
              <a:ext uri="{FF2B5EF4-FFF2-40B4-BE49-F238E27FC236}">
                <a16:creationId xmlns:a16="http://schemas.microsoft.com/office/drawing/2014/main" id="{0887AAFF-DBC6-F57D-A10E-7C25BC0FA2B5}"/>
              </a:ext>
            </a:extLst>
          </p:cNvPr>
          <p:cNvSpPr txBox="1"/>
          <p:nvPr/>
        </p:nvSpPr>
        <p:spPr>
          <a:xfrm>
            <a:off x="4762788" y="1092616"/>
            <a:ext cx="149337" cy="259374"/>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7" name="TextBox 6">
            <a:extLst>
              <a:ext uri="{FF2B5EF4-FFF2-40B4-BE49-F238E27FC236}">
                <a16:creationId xmlns:a16="http://schemas.microsoft.com/office/drawing/2014/main" id="{D18566F6-BED7-E7D1-1E9A-D5AFF1413DB4}"/>
              </a:ext>
            </a:extLst>
          </p:cNvPr>
          <p:cNvSpPr txBox="1"/>
          <p:nvPr/>
        </p:nvSpPr>
        <p:spPr>
          <a:xfrm>
            <a:off x="4861940" y="3419314"/>
            <a:ext cx="3892234" cy="861774"/>
          </a:xfrm>
          <a:prstGeom prst="rect">
            <a:avLst/>
          </a:prstGeom>
          <a:noFill/>
        </p:spPr>
        <p:txBody>
          <a:bodyPr wrap="square">
            <a:spAutoFit/>
          </a:bodyPr>
          <a:lstStyle/>
          <a:p>
            <a:pPr lvl="0">
              <a:buSzPts val="1100"/>
            </a:pPr>
            <a:r>
              <a:rPr lang="en-GB" sz="1000" b="1" spc="10" dirty="0">
                <a:solidFill>
                  <a:schemeClr val="accent1"/>
                </a:solidFill>
                <a:effectLst/>
                <a:latin typeface="Montserrat" panose="00000500000000000000" pitchFamily="2" charset="0"/>
                <a:ea typeface="Times New Roman" panose="02020603050405020304" pitchFamily="18" charset="0"/>
              </a:rPr>
              <a:t>M&amp;S </a:t>
            </a:r>
            <a:r>
              <a:rPr lang="en-GB" sz="1000" spc="10" dirty="0">
                <a:solidFill>
                  <a:schemeClr val="bg1"/>
                </a:solidFill>
                <a:effectLst/>
                <a:latin typeface="Montserrat" panose="00000500000000000000" pitchFamily="2" charset="0"/>
                <a:ea typeface="Times New Roman" panose="02020603050405020304" pitchFamily="18" charset="0"/>
              </a:rPr>
              <a:t>performance (</a:t>
            </a:r>
            <a:r>
              <a:rPr lang="en-GB" sz="1000" b="1" spc="10" dirty="0">
                <a:solidFill>
                  <a:schemeClr val="accent1"/>
                </a:solidFill>
                <a:effectLst/>
                <a:latin typeface="Montserrat" panose="00000500000000000000" pitchFamily="2" charset="0"/>
                <a:ea typeface="Times New Roman" panose="02020603050405020304" pitchFamily="18" charset="0"/>
              </a:rPr>
              <a:t>+4.0%</a:t>
            </a:r>
            <a:r>
              <a:rPr lang="en-GB" sz="1000" spc="10" dirty="0">
                <a:solidFill>
                  <a:schemeClr val="bg1"/>
                </a:solidFill>
                <a:effectLst/>
                <a:latin typeface="Montserrat" panose="00000500000000000000" pitchFamily="2" charset="0"/>
                <a:ea typeface="Times New Roman" panose="02020603050405020304" pitchFamily="18" charset="0"/>
              </a:rPr>
              <a:t>)</a:t>
            </a:r>
            <a:r>
              <a:rPr lang="en-GB" sz="1000" b="1" spc="10" dirty="0">
                <a:solidFill>
                  <a:schemeClr val="bg1"/>
                </a:solidFill>
                <a:effectLst/>
                <a:latin typeface="Montserrat" panose="00000500000000000000" pitchFamily="2" charset="0"/>
                <a:ea typeface="Times New Roman" panose="02020603050405020304" pitchFamily="18" charset="0"/>
              </a:rPr>
              <a:t> </a:t>
            </a:r>
            <a:r>
              <a:rPr lang="en-GB" sz="1000" spc="10" dirty="0">
                <a:solidFill>
                  <a:schemeClr val="bg1"/>
                </a:solidFill>
                <a:effectLst/>
                <a:latin typeface="Montserrat" panose="00000500000000000000" pitchFamily="2" charset="0"/>
                <a:ea typeface="Times New Roman" panose="02020603050405020304" pitchFamily="18" charset="0"/>
              </a:rPr>
              <a:t>is in line with the industry and M&amp;S will be optimistic of good sales growth in December.  Whilst</a:t>
            </a:r>
            <a:r>
              <a:rPr lang="en-GB" sz="1000" b="1" spc="10" dirty="0">
                <a:solidFill>
                  <a:schemeClr val="bg1"/>
                </a:solidFill>
                <a:effectLst/>
                <a:latin typeface="Montserrat" panose="00000500000000000000" pitchFamily="2" charset="0"/>
                <a:ea typeface="Times New Roman" panose="02020603050405020304" pitchFamily="18" charset="0"/>
              </a:rPr>
              <a:t> </a:t>
            </a:r>
            <a:r>
              <a:rPr lang="en-GB" sz="1000" b="1" spc="10" dirty="0">
                <a:solidFill>
                  <a:schemeClr val="accent1"/>
                </a:solidFill>
                <a:effectLst/>
                <a:latin typeface="Montserrat" panose="00000500000000000000" pitchFamily="2" charset="0"/>
                <a:ea typeface="Times New Roman" panose="02020603050405020304" pitchFamily="18" charset="0"/>
              </a:rPr>
              <a:t>Ocado</a:t>
            </a:r>
            <a:r>
              <a:rPr lang="en-GB" sz="1000" b="1" spc="10" dirty="0">
                <a:solidFill>
                  <a:schemeClr val="bg1"/>
                </a:solidFill>
                <a:effectLst/>
                <a:latin typeface="Montserrat" panose="00000500000000000000" pitchFamily="2" charset="0"/>
                <a:ea typeface="Times New Roman" panose="02020603050405020304" pitchFamily="18" charset="0"/>
              </a:rPr>
              <a:t> </a:t>
            </a:r>
            <a:r>
              <a:rPr lang="en-GB" sz="1000" spc="10" dirty="0">
                <a:solidFill>
                  <a:schemeClr val="bg1"/>
                </a:solidFill>
                <a:effectLst/>
                <a:latin typeface="Montserrat" panose="00000500000000000000" pitchFamily="2" charset="0"/>
                <a:ea typeface="Times New Roman" panose="02020603050405020304" pitchFamily="18" charset="0"/>
              </a:rPr>
              <a:t>growth</a:t>
            </a:r>
            <a:r>
              <a:rPr lang="en-GB" sz="1000" b="1" spc="10" dirty="0">
                <a:solidFill>
                  <a:schemeClr val="bg1"/>
                </a:solidFill>
                <a:effectLst/>
                <a:latin typeface="Montserrat" panose="00000500000000000000" pitchFamily="2" charset="0"/>
                <a:ea typeface="Times New Roman" panose="02020603050405020304" pitchFamily="18" charset="0"/>
              </a:rPr>
              <a:t> </a:t>
            </a:r>
            <a:r>
              <a:rPr lang="en-GB" sz="1000" spc="10" dirty="0">
                <a:solidFill>
                  <a:schemeClr val="bg1"/>
                </a:solidFill>
                <a:effectLst/>
                <a:latin typeface="Montserrat" panose="00000500000000000000" pitchFamily="2" charset="0"/>
                <a:ea typeface="Times New Roman" panose="02020603050405020304" pitchFamily="18" charset="0"/>
              </a:rPr>
              <a:t>(</a:t>
            </a:r>
            <a:r>
              <a:rPr lang="en-GB" sz="1000" b="1" spc="10" dirty="0">
                <a:solidFill>
                  <a:schemeClr val="accent1"/>
                </a:solidFill>
                <a:effectLst/>
                <a:latin typeface="Montserrat" panose="00000500000000000000" pitchFamily="2" charset="0"/>
                <a:ea typeface="Times New Roman" panose="02020603050405020304" pitchFamily="18" charset="0"/>
              </a:rPr>
              <a:t>+1.4%</a:t>
            </a:r>
            <a:r>
              <a:rPr lang="en-GB" sz="1000" spc="10" dirty="0">
                <a:solidFill>
                  <a:schemeClr val="bg1"/>
                </a:solidFill>
                <a:effectLst/>
                <a:latin typeface="Montserrat" panose="00000500000000000000" pitchFamily="2" charset="0"/>
                <a:ea typeface="Times New Roman" panose="02020603050405020304" pitchFamily="18" charset="0"/>
              </a:rPr>
              <a:t>)</a:t>
            </a:r>
            <a:r>
              <a:rPr lang="en-GB" sz="1000" b="1" spc="10" dirty="0">
                <a:solidFill>
                  <a:schemeClr val="bg1"/>
                </a:solidFill>
                <a:effectLst/>
                <a:latin typeface="Montserrat" panose="00000500000000000000" pitchFamily="2" charset="0"/>
                <a:ea typeface="Times New Roman" panose="02020603050405020304" pitchFamily="18" charset="0"/>
              </a:rPr>
              <a:t> has slowed over the last 12 weeks</a:t>
            </a:r>
            <a:r>
              <a:rPr lang="en-GB" sz="1000" spc="10" dirty="0">
                <a:solidFill>
                  <a:schemeClr val="bg1"/>
                </a:solidFill>
                <a:effectLst/>
                <a:latin typeface="Montserrat" panose="00000500000000000000" pitchFamily="2" charset="0"/>
                <a:ea typeface="Times New Roman" panose="02020603050405020304" pitchFamily="18" charset="0"/>
              </a:rPr>
              <a:t>, Ocado is still gaining market share in online.</a:t>
            </a:r>
          </a:p>
        </p:txBody>
      </p:sp>
      <p:sp>
        <p:nvSpPr>
          <p:cNvPr id="11" name="TextBox 10">
            <a:extLst>
              <a:ext uri="{FF2B5EF4-FFF2-40B4-BE49-F238E27FC236}">
                <a16:creationId xmlns:a16="http://schemas.microsoft.com/office/drawing/2014/main" id="{9ADF1266-8AC7-CCA8-67A9-40480765A549}"/>
              </a:ext>
            </a:extLst>
          </p:cNvPr>
          <p:cNvSpPr txBox="1"/>
          <p:nvPr/>
        </p:nvSpPr>
        <p:spPr>
          <a:xfrm>
            <a:off x="389826" y="3591216"/>
            <a:ext cx="4104676" cy="707886"/>
          </a:xfrm>
          <a:prstGeom prst="rect">
            <a:avLst/>
          </a:prstGeom>
          <a:noFill/>
        </p:spPr>
        <p:txBody>
          <a:bodyPr wrap="square">
            <a:spAutoFit/>
          </a:bodyPr>
          <a:lstStyle/>
          <a:p>
            <a:pPr lvl="0">
              <a:buSzPts val="1100"/>
            </a:pP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In contrast, shoppers are spending more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Co-ops</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+9.1%</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the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fastest growing</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of the supermarkets in the last 4 weeks however this is against a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7% fall</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in sales in 2021.  Even so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spend per visit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is up nearly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6%</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15" name="TextBox 14">
            <a:extLst>
              <a:ext uri="{FF2B5EF4-FFF2-40B4-BE49-F238E27FC236}">
                <a16:creationId xmlns:a16="http://schemas.microsoft.com/office/drawing/2014/main" id="{2B1E9AE6-74D6-3224-55ED-FAA4ED839522}"/>
              </a:ext>
            </a:extLst>
          </p:cNvPr>
          <p:cNvSpPr txBox="1"/>
          <p:nvPr/>
        </p:nvSpPr>
        <p:spPr>
          <a:xfrm>
            <a:off x="4874841" y="1048574"/>
            <a:ext cx="3964600" cy="401927"/>
          </a:xfrm>
          <a:prstGeom prst="rect">
            <a:avLst/>
          </a:prstGeom>
          <a:noFill/>
        </p:spPr>
        <p:txBody>
          <a:bodyPr wrap="square">
            <a:spAutoFit/>
          </a:bodyPr>
          <a:lstStyle/>
          <a:p>
            <a:pPr lvl="0">
              <a:buSzPts val="1100"/>
            </a:pP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Growths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Iceland</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+7.1%</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have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improved</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benefiting from the industry sales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momentum</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in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Frozen Foods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17" name="TextBox 16">
            <a:extLst>
              <a:ext uri="{FF2B5EF4-FFF2-40B4-BE49-F238E27FC236}">
                <a16:creationId xmlns:a16="http://schemas.microsoft.com/office/drawing/2014/main" id="{77285244-DBA4-4846-4E23-FA610DDFFBF1}"/>
              </a:ext>
            </a:extLst>
          </p:cNvPr>
          <p:cNvSpPr txBox="1"/>
          <p:nvPr/>
        </p:nvSpPr>
        <p:spPr>
          <a:xfrm>
            <a:off x="4874841" y="1494944"/>
            <a:ext cx="3740127" cy="861774"/>
          </a:xfrm>
          <a:prstGeom prst="rect">
            <a:avLst/>
          </a:prstGeom>
          <a:noFill/>
        </p:spPr>
        <p:txBody>
          <a:bodyPr wrap="square">
            <a:spAutoFit/>
          </a:bodyPr>
          <a:lstStyle/>
          <a:p>
            <a:pPr lvl="0">
              <a:buSzPts val="1100"/>
            </a:pP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Waitrose</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-1.7%</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continue to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lose shoppers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(store disposals) but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falling sales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are primarily due to a significant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13% fall in spend per visit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and this is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despite more visits</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than this time last year and a targeted vouchering scheme.</a:t>
            </a: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21" name="TextBox 20">
            <a:extLst>
              <a:ext uri="{FF2B5EF4-FFF2-40B4-BE49-F238E27FC236}">
                <a16:creationId xmlns:a16="http://schemas.microsoft.com/office/drawing/2014/main" id="{986976CB-8982-47A6-D123-8AE80FA2658D}"/>
              </a:ext>
            </a:extLst>
          </p:cNvPr>
          <p:cNvSpPr txBox="1"/>
          <p:nvPr/>
        </p:nvSpPr>
        <p:spPr>
          <a:xfrm>
            <a:off x="4874841" y="2552252"/>
            <a:ext cx="3844047" cy="707886"/>
          </a:xfrm>
          <a:prstGeom prst="rect">
            <a:avLst/>
          </a:prstGeom>
          <a:noFill/>
        </p:spPr>
        <p:txBody>
          <a:bodyPr wrap="square">
            <a:spAutoFit/>
          </a:bodyPr>
          <a:lstStyle/>
          <a:p>
            <a:pPr lvl="0">
              <a:buSzPts val="1100"/>
            </a:pP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After a relatively weak post summer performance, sales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Aldi</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+6.5%</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and</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Lidl</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+9.2%</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are improving and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Discounter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market share </a:t>
            </a:r>
            <a:r>
              <a:rPr lang="en-GB" sz="10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over the 4 weeks has increased to </a:t>
            </a:r>
            <a:r>
              <a:rPr lang="en-GB" sz="10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18.6%</a:t>
            </a:r>
            <a:r>
              <a:rPr lang="en-GB" sz="10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from 18.2% last year. </a:t>
            </a:r>
            <a:r>
              <a:rPr lang="en-GB" sz="1000" spc="10" dirty="0">
                <a:solidFill>
                  <a:schemeClr val="bg1"/>
                </a:solidFill>
                <a:effectLst/>
                <a:latin typeface="Montserrat" panose="00000500000000000000" pitchFamily="2" charset="0"/>
                <a:ea typeface="Times New Roman" panose="02020603050405020304" pitchFamily="18" charset="0"/>
              </a:rPr>
              <a:t> </a:t>
            </a:r>
          </a:p>
        </p:txBody>
      </p:sp>
    </p:spTree>
    <p:extLst>
      <p:ext uri="{BB962C8B-B14F-4D97-AF65-F5344CB8AC3E}">
        <p14:creationId xmlns:p14="http://schemas.microsoft.com/office/powerpoint/2010/main" val="246659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220865"/>
            <a:ext cx="8926432"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1700" b="1" cap="none" dirty="0">
                <a:solidFill>
                  <a:schemeClr val="tx1"/>
                </a:solidFill>
                <a:latin typeface="Montserrat" panose="00000500000000000000" pitchFamily="2" charset="0"/>
                <a:cs typeface="Calibri" panose="020F0502020204030204" pitchFamily="34" charset="0"/>
              </a:rPr>
              <a:t>Sales at retailers are mostly improving, as shoppers are shopping around more, causing a dilution in either visit or basket spend</a:t>
            </a:r>
            <a:endParaRPr lang="en-GB" sz="17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5</a:t>
            </a:r>
            <a:r>
              <a:rPr lang="en-GB" altLang="en-US" sz="900" baseline="30000" dirty="0">
                <a:solidFill>
                  <a:schemeClr val="tx1">
                    <a:lumMod val="50000"/>
                    <a:lumOff val="50000"/>
                  </a:schemeClr>
                </a:solidFill>
                <a:latin typeface="Calibri" panose="020F0502020204030204" pitchFamily="34" charset="0"/>
              </a:rPr>
              <a:t>th</a:t>
            </a:r>
            <a:r>
              <a:rPr lang="en-GB" altLang="en-US" sz="900" dirty="0">
                <a:solidFill>
                  <a:schemeClr val="tx1">
                    <a:lumMod val="50000"/>
                    <a:lumOff val="50000"/>
                  </a:schemeClr>
                </a:solidFill>
                <a:latin typeface="Calibri" panose="020F0502020204030204" pitchFamily="34" charset="0"/>
              </a:rPr>
              <a:t> November 2022</a:t>
            </a:r>
          </a:p>
        </p:txBody>
      </p:sp>
      <p:pic>
        <p:nvPicPr>
          <p:cNvPr id="5" name="Picture 4">
            <a:extLst>
              <a:ext uri="{FF2B5EF4-FFF2-40B4-BE49-F238E27FC236}">
                <a16:creationId xmlns:a16="http://schemas.microsoft.com/office/drawing/2014/main" id="{2EE2B000-A402-5161-D9F1-96C4866822D4}"/>
              </a:ext>
            </a:extLst>
          </p:cNvPr>
          <p:cNvPicPr>
            <a:picLocks noChangeAspect="1"/>
          </p:cNvPicPr>
          <p:nvPr/>
        </p:nvPicPr>
        <p:blipFill>
          <a:blip r:embed="rId2"/>
          <a:stretch>
            <a:fillRect/>
          </a:stretch>
        </p:blipFill>
        <p:spPr>
          <a:xfrm>
            <a:off x="466598" y="1036223"/>
            <a:ext cx="7495965" cy="3661775"/>
          </a:xfrm>
          <a:prstGeom prst="rect">
            <a:avLst/>
          </a:prstGeom>
        </p:spPr>
      </p:pic>
    </p:spTree>
    <p:extLst>
      <p:ext uri="{BB962C8B-B14F-4D97-AF65-F5344CB8AC3E}">
        <p14:creationId xmlns:p14="http://schemas.microsoft.com/office/powerpoint/2010/main" val="21526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278725" y="257405"/>
            <a:ext cx="8910731" cy="635824"/>
          </a:xfrm>
        </p:spPr>
        <p:txBody>
          <a:bodyPr spcFirstLastPara="1" wrap="square" lIns="0" tIns="91425" rIns="0" bIns="91425" anchor="t" anchorCtr="0">
            <a:noAutofit/>
          </a:bodyPr>
          <a:lstStyle/>
          <a:p>
            <a:pPr lvl="0"/>
            <a:r>
              <a:rPr lang="en-PH" sz="1600" dirty="0"/>
              <a:t>Most retailers saw an improvement in fmcg sales vs last month, targeted vouchering and loyalty offers will be encouraging new shoppers and return visits</a:t>
            </a:r>
            <a:endParaRPr lang="en-PH" sz="16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52248729"/>
              </p:ext>
            </p:extLst>
          </p:nvPr>
        </p:nvGraphicFramePr>
        <p:xfrm>
          <a:off x="477972" y="1748430"/>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49577" y="3781753"/>
            <a:ext cx="8769246" cy="230832"/>
          </a:xfrm>
          <a:prstGeom prst="rect">
            <a:avLst/>
          </a:prstGeom>
          <a:noFill/>
        </p:spPr>
        <p:txBody>
          <a:bodyPr wrap="square" rtlCol="0">
            <a:spAutoFit/>
          </a:bodyPr>
          <a:lstStyle/>
          <a:p>
            <a:r>
              <a:rPr lang="en-GB" sz="900" b="1" dirty="0">
                <a:latin typeface="Montserrat" panose="00000500000000000000" pitchFamily="2" charset="0"/>
              </a:rPr>
              <a:t>FMCG Growth     +4%                +3%                +3%               +3%                +3%              +2%                  +2%               +2%               +2%               -0%                -1</a:t>
            </a:r>
            <a:r>
              <a:rPr lang="en-GB" sz="900" b="1" dirty="0">
                <a:solidFill>
                  <a:schemeClr val="tx1"/>
                </a:solidFill>
                <a:latin typeface="Montserrat" panose="00000500000000000000" pitchFamily="2" charset="0"/>
              </a:rPr>
              <a:t>%</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1305253"/>
            <a:ext cx="3528530" cy="246221"/>
          </a:xfrm>
          <a:prstGeom prst="rect">
            <a:avLst/>
          </a:prstGeom>
          <a:noFill/>
        </p:spPr>
        <p:txBody>
          <a:bodyPr wrap="none" rtlCol="0">
            <a:spAutoFit/>
          </a:bodyPr>
          <a:lstStyle/>
          <a:p>
            <a:r>
              <a:rPr lang="en-GB" sz="1000" b="1" dirty="0">
                <a:latin typeface="Montserrat" panose="00000500000000000000" pitchFamily="2" charset="0"/>
              </a:rPr>
              <a:t>4w/e 5</a:t>
            </a:r>
            <a:r>
              <a:rPr lang="en-GB" sz="1000" b="1" baseline="30000" dirty="0">
                <a:latin typeface="Montserrat" panose="00000500000000000000" pitchFamily="2" charset="0"/>
              </a:rPr>
              <a:t>th</a:t>
            </a:r>
            <a:r>
              <a:rPr lang="en-GB" sz="1000" b="1" dirty="0">
                <a:latin typeface="Montserrat" panose="00000500000000000000" pitchFamily="2" charset="0"/>
              </a:rPr>
              <a:t> November 2022 vs 4w/e 8</a:t>
            </a:r>
            <a:r>
              <a:rPr lang="en-GB" sz="1000" b="1" baseline="30000" dirty="0">
                <a:latin typeface="Montserrat" panose="00000500000000000000" pitchFamily="2" charset="0"/>
              </a:rPr>
              <a:t>th</a:t>
            </a:r>
            <a:r>
              <a:rPr lang="en-GB" sz="1000" b="1" dirty="0">
                <a:latin typeface="Montserrat" panose="00000500000000000000" pitchFamily="2" charset="0"/>
              </a:rPr>
              <a:t> October 2022</a:t>
            </a:r>
          </a:p>
        </p:txBody>
      </p:sp>
    </p:spTree>
    <p:extLst>
      <p:ext uri="{BB962C8B-B14F-4D97-AF65-F5344CB8AC3E}">
        <p14:creationId xmlns:p14="http://schemas.microsoft.com/office/powerpoint/2010/main" val="253597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36368" y="1719753"/>
            <a:ext cx="2547575" cy="3205767"/>
          </a:xfrm>
          <a:prstGeom prst="rect">
            <a:avLst/>
          </a:prstGeom>
          <a:noFill/>
          <a:ln>
            <a:noFill/>
          </a:ln>
        </p:spPr>
        <p:txBody>
          <a:bodyPr spcFirstLastPara="1" wrap="square" lIns="0" tIns="45700" rIns="0" bIns="45700" anchor="t" anchorCtr="0">
            <a:noAutofit/>
          </a:bodyPr>
          <a:lstStyle/>
          <a:p>
            <a:r>
              <a:rPr lang="en-GB" sz="1600" b="1" dirty="0">
                <a:solidFill>
                  <a:schemeClr val="bg1"/>
                </a:solidFill>
                <a:latin typeface="Montserrat" panose="00000500000000000000" pitchFamily="2" charset="0"/>
              </a:rPr>
              <a:t>Top 4</a:t>
            </a:r>
            <a:r>
              <a:rPr lang="en-GB" sz="1600" dirty="0">
                <a:solidFill>
                  <a:schemeClr val="bg1"/>
                </a:solidFill>
                <a:latin typeface="Montserrat" panose="00000500000000000000" pitchFamily="2" charset="0"/>
              </a:rPr>
              <a:t> supermarket share has eroded slightly this year, whilst </a:t>
            </a:r>
            <a:r>
              <a:rPr lang="en-GB" sz="1600" b="1" dirty="0">
                <a:solidFill>
                  <a:schemeClr val="bg1"/>
                </a:solidFill>
                <a:latin typeface="Montserrat" panose="00000500000000000000" pitchFamily="2" charset="0"/>
              </a:rPr>
              <a:t>Discounters</a:t>
            </a:r>
            <a:r>
              <a:rPr lang="en-GB" sz="1600" dirty="0">
                <a:solidFill>
                  <a:schemeClr val="bg1"/>
                </a:solidFill>
                <a:latin typeface="Montserrat" panose="00000500000000000000" pitchFamily="2" charset="0"/>
              </a:rPr>
              <a:t> have been building </a:t>
            </a:r>
            <a:r>
              <a:rPr lang="en-GB" sz="1600" b="1" dirty="0">
                <a:solidFill>
                  <a:schemeClr val="accent1"/>
                </a:solidFill>
                <a:latin typeface="Montserrat" panose="00000500000000000000" pitchFamily="2" charset="0"/>
              </a:rPr>
              <a:t>momentum </a:t>
            </a:r>
            <a:r>
              <a:rPr lang="en-GB" sz="1600" dirty="0">
                <a:solidFill>
                  <a:schemeClr val="bg1"/>
                </a:solidFill>
                <a:latin typeface="Montserrat" panose="00000500000000000000" pitchFamily="2" charset="0"/>
              </a:rPr>
              <a:t>since</a:t>
            </a:r>
            <a:r>
              <a:rPr lang="en-GB" sz="1600" b="1" dirty="0">
                <a:solidFill>
                  <a:schemeClr val="accent1"/>
                </a:solidFill>
                <a:latin typeface="Montserrat" panose="00000500000000000000" pitchFamily="2" charset="0"/>
              </a:rPr>
              <a:t> </a:t>
            </a:r>
            <a:r>
              <a:rPr lang="en-GB" sz="1600" dirty="0">
                <a:solidFill>
                  <a:schemeClr val="bg1"/>
                </a:solidFill>
                <a:latin typeface="Montserrat" panose="00000500000000000000" pitchFamily="2" charset="0"/>
              </a:rPr>
              <a:t>the</a:t>
            </a:r>
            <a:r>
              <a:rPr lang="en-GB" sz="1600" b="1" dirty="0">
                <a:solidFill>
                  <a:schemeClr val="accent1"/>
                </a:solidFill>
                <a:latin typeface="Montserrat" panose="00000500000000000000" pitchFamily="2" charset="0"/>
              </a:rPr>
              <a:t> Summer</a:t>
            </a:r>
            <a:r>
              <a:rPr lang="en-GB" sz="1600" dirty="0">
                <a:solidFill>
                  <a:schemeClr val="bg1"/>
                </a:solidFill>
                <a:latin typeface="Montserrat" panose="00000500000000000000" pitchFamily="2" charset="0"/>
              </a:rPr>
              <a:t>  </a:t>
            </a:r>
          </a:p>
          <a:p>
            <a:endParaRPr lang="en-GB" sz="1600" b="1" dirty="0">
              <a:solidFill>
                <a:schemeClr val="bg1"/>
              </a:solidFill>
              <a:latin typeface="Montserrat" panose="00000500000000000000" pitchFamily="2" charset="0"/>
            </a:endParaRPr>
          </a:p>
          <a:p>
            <a:r>
              <a:rPr lang="en-GB" sz="1600" dirty="0">
                <a:solidFill>
                  <a:schemeClr val="bg1"/>
                </a:solidFill>
                <a:latin typeface="Montserrat" panose="00000500000000000000" pitchFamily="2" charset="0"/>
              </a:rPr>
              <a:t> </a:t>
            </a:r>
          </a:p>
          <a:p>
            <a:endParaRPr lang="en-GB" sz="1600" dirty="0">
              <a:solidFill>
                <a:schemeClr val="bg1"/>
              </a:solidFill>
              <a:latin typeface="Montserrat" panose="00000500000000000000" pitchFamily="2" charset="0"/>
            </a:endParaRPr>
          </a:p>
          <a:p>
            <a:endParaRPr lang="en-GB" sz="1600" dirty="0">
              <a:solidFill>
                <a:schemeClr val="bg1"/>
              </a:solidFill>
              <a:latin typeface="Montserrat" panose="00000500000000000000" pitchFamily="2" charset="0"/>
            </a:endParaRPr>
          </a:p>
          <a:p>
            <a:endParaRPr lang="en-GB" sz="16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522050"/>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Total Till 12w/e 5</a:t>
            </a:r>
            <a:r>
              <a:rPr lang="en-GB" sz="900" baseline="30000" dirty="0"/>
              <a:t>th </a:t>
            </a:r>
            <a:r>
              <a:rPr lang="en-GB" sz="900" dirty="0"/>
              <a:t>November 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111178750"/>
              </p:ext>
            </p:extLst>
          </p:nvPr>
        </p:nvGraphicFramePr>
        <p:xfrm>
          <a:off x="103136" y="1374541"/>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365423" y="281233"/>
            <a:ext cx="5672770" cy="393600"/>
          </a:xfrm>
        </p:spPr>
        <p:txBody>
          <a:bodyPr/>
          <a:lstStyle/>
          <a:p>
            <a:r>
              <a:rPr lang="en-GB" sz="1600" dirty="0"/>
              <a:t>Discounters have gained share in the latest 12 weeks</a:t>
            </a:r>
          </a:p>
        </p:txBody>
      </p:sp>
      <p:sp>
        <p:nvSpPr>
          <p:cNvPr id="5" name="TextBox 4">
            <a:extLst>
              <a:ext uri="{FF2B5EF4-FFF2-40B4-BE49-F238E27FC236}">
                <a16:creationId xmlns:a16="http://schemas.microsoft.com/office/drawing/2014/main" id="{3F7EB7E5-F247-6540-CC76-A68002F09C39}"/>
              </a:ext>
            </a:extLst>
          </p:cNvPr>
          <p:cNvSpPr txBox="1"/>
          <p:nvPr/>
        </p:nvSpPr>
        <p:spPr>
          <a:xfrm>
            <a:off x="2271195" y="1059106"/>
            <a:ext cx="1737976" cy="246221"/>
          </a:xfrm>
          <a:prstGeom prst="rect">
            <a:avLst/>
          </a:prstGeom>
          <a:noFill/>
        </p:spPr>
        <p:txBody>
          <a:bodyPr wrap="none" rtlCol="0">
            <a:spAutoFit/>
          </a:bodyPr>
          <a:lstStyle/>
          <a:p>
            <a:r>
              <a:rPr lang="en-GB" sz="1000" b="1" dirty="0">
                <a:latin typeface="Montserrat" panose="00000500000000000000" pitchFamily="2" charset="0"/>
              </a:rPr>
              <a:t>12w/e share of Total Till</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5542"/>
            <a:ext cx="639919" cy="261610"/>
          </a:xfrm>
          <a:prstGeom prst="rect">
            <a:avLst/>
          </a:prstGeom>
          <a:noFill/>
        </p:spPr>
        <p:txBody>
          <a:bodyPr wrap="none" rtlCol="0">
            <a:spAutoFit/>
          </a:bodyPr>
          <a:lstStyle/>
          <a:p>
            <a:r>
              <a:rPr lang="en-GB" sz="1100" b="1" dirty="0">
                <a:latin typeface="Montserrat" panose="00000500000000000000" pitchFamily="2" charset="0"/>
              </a:rPr>
              <a:t>Top 4 </a:t>
            </a:r>
          </a:p>
        </p:txBody>
      </p:sp>
      <p:sp>
        <p:nvSpPr>
          <p:cNvPr id="3" name="TextBox 2">
            <a:extLst>
              <a:ext uri="{FF2B5EF4-FFF2-40B4-BE49-F238E27FC236}">
                <a16:creationId xmlns:a16="http://schemas.microsoft.com/office/drawing/2014/main" id="{A8B4DCAF-E603-2702-53CC-393A969E06D4}"/>
              </a:ext>
            </a:extLst>
          </p:cNvPr>
          <p:cNvSpPr txBox="1"/>
          <p:nvPr/>
        </p:nvSpPr>
        <p:spPr>
          <a:xfrm>
            <a:off x="5052617" y="1174522"/>
            <a:ext cx="1075936" cy="261610"/>
          </a:xfrm>
          <a:prstGeom prst="rect">
            <a:avLst/>
          </a:prstGeom>
          <a:noFill/>
        </p:spPr>
        <p:txBody>
          <a:bodyPr wrap="none" rtlCol="0">
            <a:spAutoFit/>
          </a:bodyPr>
          <a:lstStyle/>
          <a:p>
            <a:r>
              <a:rPr lang="en-GB" sz="1100" b="1" dirty="0">
                <a:latin typeface="Montserrat" panose="00000500000000000000" pitchFamily="2" charset="0"/>
              </a:rPr>
              <a:t>Discounters</a:t>
            </a:r>
          </a:p>
        </p:txBody>
      </p:sp>
    </p:spTree>
    <p:extLst>
      <p:ext uri="{BB962C8B-B14F-4D97-AF65-F5344CB8AC3E}">
        <p14:creationId xmlns:p14="http://schemas.microsoft.com/office/powerpoint/2010/main" val="2479004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277640" y="1360511"/>
            <a:ext cx="2701476" cy="3205767"/>
          </a:xfrm>
          <a:prstGeom prst="rect">
            <a:avLst/>
          </a:prstGeom>
          <a:noFill/>
          <a:ln>
            <a:noFill/>
          </a:ln>
        </p:spPr>
        <p:txBody>
          <a:bodyPr spcFirstLastPara="1" wrap="square" lIns="0" tIns="45700" rIns="0" bIns="45700" anchor="t" anchorCtr="0">
            <a:noAutofit/>
          </a:bodyPr>
          <a:lstStyle/>
          <a:p>
            <a:r>
              <a:rPr lang="en-GB" sz="1200" dirty="0">
                <a:solidFill>
                  <a:schemeClr val="bg1"/>
                </a:solidFill>
                <a:latin typeface="Montserrat" panose="00000500000000000000" pitchFamily="2" charset="0"/>
              </a:rPr>
              <a:t>As shoppers adjust to double digit food inflation they continue to </a:t>
            </a:r>
            <a:r>
              <a:rPr lang="en-GB" sz="1200" b="1" dirty="0">
                <a:solidFill>
                  <a:schemeClr val="bg1"/>
                </a:solidFill>
                <a:latin typeface="Montserrat" panose="00000500000000000000" pitchFamily="2" charset="0"/>
              </a:rPr>
              <a:t>make choices</a:t>
            </a:r>
            <a:r>
              <a:rPr lang="en-GB" sz="1200" dirty="0">
                <a:solidFill>
                  <a:schemeClr val="bg1"/>
                </a:solidFill>
                <a:latin typeface="Montserrat" panose="00000500000000000000" pitchFamily="2" charset="0"/>
              </a:rPr>
              <a:t>.</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OL</a:t>
            </a:r>
            <a:r>
              <a:rPr lang="en-GB" sz="1200" b="1" dirty="0">
                <a:solidFill>
                  <a:schemeClr val="bg1"/>
                </a:solidFill>
                <a:latin typeface="Montserrat" panose="00000500000000000000" pitchFamily="2" charset="0"/>
              </a:rPr>
              <a:t> </a:t>
            </a:r>
            <a:r>
              <a:rPr lang="en-GB" sz="1200" dirty="0">
                <a:solidFill>
                  <a:schemeClr val="bg1"/>
                </a:solidFill>
                <a:latin typeface="Montserrat" panose="00000500000000000000" pitchFamily="2" charset="0"/>
              </a:rPr>
              <a:t>is </a:t>
            </a:r>
            <a:r>
              <a:rPr lang="en-GB" sz="1200" b="1" dirty="0">
                <a:solidFill>
                  <a:schemeClr val="accent1"/>
                </a:solidFill>
                <a:latin typeface="Montserrat" panose="00000500000000000000" pitchFamily="2" charset="0"/>
              </a:rPr>
              <a:t>outperforming</a:t>
            </a:r>
            <a:r>
              <a:rPr lang="en-GB" sz="1200" dirty="0">
                <a:solidFill>
                  <a:schemeClr val="bg1"/>
                </a:solidFill>
                <a:latin typeface="Montserrat" panose="00000500000000000000" pitchFamily="2" charset="0"/>
              </a:rPr>
              <a:t> </a:t>
            </a:r>
            <a:r>
              <a:rPr lang="en-GB" sz="1200" b="1" dirty="0">
                <a:solidFill>
                  <a:schemeClr val="bg1"/>
                </a:solidFill>
                <a:latin typeface="Montserrat" panose="00000500000000000000" pitchFamily="2" charset="0"/>
              </a:rPr>
              <a:t>brands</a:t>
            </a:r>
            <a:r>
              <a:rPr lang="en-GB" sz="1200" dirty="0">
                <a:solidFill>
                  <a:schemeClr val="bg1"/>
                </a:solidFill>
                <a:latin typeface="Montserrat" panose="00000500000000000000" pitchFamily="2" charset="0"/>
              </a:rPr>
              <a:t> across</a:t>
            </a:r>
            <a:r>
              <a:rPr lang="en-GB" sz="1200" b="1" dirty="0">
                <a:solidFill>
                  <a:schemeClr val="bg1"/>
                </a:solidFill>
                <a:latin typeface="Montserrat" panose="00000500000000000000" pitchFamily="2" charset="0"/>
              </a:rPr>
              <a:t> most food categories</a:t>
            </a:r>
            <a:r>
              <a:rPr lang="en-GB" sz="1200" dirty="0">
                <a:solidFill>
                  <a:schemeClr val="bg1"/>
                </a:solidFill>
                <a:latin typeface="Montserrat" panose="00000500000000000000" pitchFamily="2" charset="0"/>
              </a:rPr>
              <a:t>.</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BWS</a:t>
            </a:r>
            <a:r>
              <a:rPr lang="en-GB" sz="1200" b="1" dirty="0">
                <a:solidFill>
                  <a:schemeClr val="bg1"/>
                </a:solidFill>
                <a:latin typeface="Montserrat" panose="00000500000000000000" pitchFamily="2" charset="0"/>
              </a:rPr>
              <a:t> </a:t>
            </a:r>
            <a:r>
              <a:rPr lang="en-GB" sz="1200" dirty="0">
                <a:solidFill>
                  <a:schemeClr val="bg1"/>
                </a:solidFill>
                <a:latin typeface="Montserrat" panose="00000500000000000000" pitchFamily="2" charset="0"/>
              </a:rPr>
              <a:t>and </a:t>
            </a:r>
            <a:r>
              <a:rPr lang="en-GB" sz="1200" b="1" dirty="0">
                <a:solidFill>
                  <a:schemeClr val="accent1"/>
                </a:solidFill>
                <a:latin typeface="Montserrat" panose="00000500000000000000" pitchFamily="2" charset="0"/>
              </a:rPr>
              <a:t>Soft Drinks </a:t>
            </a:r>
            <a:r>
              <a:rPr lang="en-GB" sz="1200" dirty="0">
                <a:solidFill>
                  <a:schemeClr val="bg1"/>
                </a:solidFill>
                <a:latin typeface="Montserrat" panose="00000500000000000000" pitchFamily="2" charset="0"/>
              </a:rPr>
              <a:t>are the </a:t>
            </a:r>
            <a:r>
              <a:rPr lang="en-GB" sz="1200" b="1" dirty="0">
                <a:solidFill>
                  <a:schemeClr val="bg1"/>
                </a:solidFill>
                <a:latin typeface="Montserrat" panose="00000500000000000000" pitchFamily="2" charset="0"/>
              </a:rPr>
              <a:t>exceptions</a:t>
            </a:r>
            <a:r>
              <a:rPr lang="en-GB" sz="1200" dirty="0">
                <a:solidFill>
                  <a:schemeClr val="bg1"/>
                </a:solidFill>
                <a:latin typeface="Montserrat" panose="00000500000000000000" pitchFamily="2" charset="0"/>
              </a:rPr>
              <a:t> where </a:t>
            </a:r>
            <a:r>
              <a:rPr lang="en-GB" sz="1200" b="1" dirty="0">
                <a:solidFill>
                  <a:schemeClr val="bg1"/>
                </a:solidFill>
                <a:latin typeface="Montserrat" panose="00000500000000000000" pitchFamily="2" charset="0"/>
              </a:rPr>
              <a:t>branded </a:t>
            </a:r>
            <a:r>
              <a:rPr lang="en-GB" sz="1200" dirty="0">
                <a:solidFill>
                  <a:schemeClr val="bg1"/>
                </a:solidFill>
                <a:latin typeface="Montserrat" panose="00000500000000000000" pitchFamily="2" charset="0"/>
              </a:rPr>
              <a:t>spend on offer is </a:t>
            </a:r>
            <a:r>
              <a:rPr lang="en-GB" sz="1200" b="1" dirty="0">
                <a:solidFill>
                  <a:schemeClr val="bg1"/>
                </a:solidFill>
                <a:latin typeface="Montserrat" panose="00000500000000000000" pitchFamily="2" charset="0"/>
              </a:rPr>
              <a:t>highest, </a:t>
            </a:r>
            <a:r>
              <a:rPr lang="en-GB" sz="1200" dirty="0">
                <a:solidFill>
                  <a:schemeClr val="bg1"/>
                </a:solidFill>
                <a:latin typeface="Montserrat" panose="00000500000000000000" pitchFamily="2" charset="0"/>
              </a:rPr>
              <a:t>at </a:t>
            </a:r>
            <a:r>
              <a:rPr lang="en-GB" sz="1200" b="1" dirty="0">
                <a:solidFill>
                  <a:schemeClr val="bg1"/>
                </a:solidFill>
                <a:latin typeface="Montserrat" panose="00000500000000000000" pitchFamily="2" charset="0"/>
              </a:rPr>
              <a:t>47% </a:t>
            </a:r>
            <a:r>
              <a:rPr lang="en-GB" sz="1200" dirty="0">
                <a:solidFill>
                  <a:schemeClr val="bg1"/>
                </a:solidFill>
                <a:latin typeface="Montserrat" panose="00000500000000000000" pitchFamily="2" charset="0"/>
              </a:rPr>
              <a:t>and </a:t>
            </a:r>
            <a:r>
              <a:rPr lang="en-GB" sz="1200" b="1" dirty="0">
                <a:solidFill>
                  <a:schemeClr val="bg1"/>
                </a:solidFill>
                <a:latin typeface="Montserrat" panose="00000500000000000000" pitchFamily="2" charset="0"/>
              </a:rPr>
              <a:t>34% </a:t>
            </a:r>
            <a:r>
              <a:rPr lang="en-GB" sz="1200" dirty="0">
                <a:solidFill>
                  <a:schemeClr val="bg1"/>
                </a:solidFill>
                <a:latin typeface="Montserrat" panose="00000500000000000000" pitchFamily="2" charset="0"/>
              </a:rPr>
              <a:t>in the latest 4 week trading period.</a:t>
            </a:r>
          </a:p>
        </p:txBody>
      </p:sp>
      <p:grpSp>
        <p:nvGrpSpPr>
          <p:cNvPr id="2190" name="Google Shape;2190;p135"/>
          <p:cNvGrpSpPr/>
          <p:nvPr/>
        </p:nvGrpSpPr>
        <p:grpSpPr>
          <a:xfrm rot="5400000">
            <a:off x="6094526" y="851309"/>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43728" y="4705839"/>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Total GB 44w/e 5Nov22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3230953511"/>
              </p:ext>
            </p:extLst>
          </p:nvPr>
        </p:nvGraphicFramePr>
        <p:xfrm>
          <a:off x="103136" y="1389639"/>
          <a:ext cx="5935057" cy="31475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243728" y="305608"/>
            <a:ext cx="5420695" cy="446951"/>
          </a:xfrm>
        </p:spPr>
        <p:txBody>
          <a:bodyPr/>
          <a:lstStyle/>
          <a:p>
            <a:r>
              <a:rPr lang="en-GB" sz="1700" dirty="0"/>
              <a:t>OL outperformed across most categories, Drinks are the exception</a:t>
            </a:r>
          </a:p>
        </p:txBody>
      </p:sp>
      <p:sp>
        <p:nvSpPr>
          <p:cNvPr id="2" name="TextBox 1">
            <a:extLst>
              <a:ext uri="{FF2B5EF4-FFF2-40B4-BE49-F238E27FC236}">
                <a16:creationId xmlns:a16="http://schemas.microsoft.com/office/drawing/2014/main" id="{1E95224C-8157-FE30-ECAF-9E9BC39A6CD5}"/>
              </a:ext>
            </a:extLst>
          </p:cNvPr>
          <p:cNvSpPr txBox="1"/>
          <p:nvPr/>
        </p:nvSpPr>
        <p:spPr>
          <a:xfrm>
            <a:off x="0" y="1066764"/>
            <a:ext cx="1383712" cy="369332"/>
          </a:xfrm>
          <a:prstGeom prst="rect">
            <a:avLst/>
          </a:prstGeom>
          <a:noFill/>
        </p:spPr>
        <p:txBody>
          <a:bodyPr wrap="none" rtlCol="0">
            <a:spAutoFit/>
          </a:bodyPr>
          <a:lstStyle/>
          <a:p>
            <a:r>
              <a:rPr lang="en-GB" sz="900" dirty="0">
                <a:latin typeface="Montserrat" panose="00000500000000000000" pitchFamily="2" charset="0"/>
              </a:rPr>
              <a:t>OL YTD Contribution</a:t>
            </a:r>
          </a:p>
          <a:p>
            <a:r>
              <a:rPr lang="en-GB" sz="900" dirty="0">
                <a:latin typeface="Montserrat" panose="00000500000000000000" pitchFamily="2" charset="0"/>
              </a:rPr>
              <a:t>Volume Sales</a:t>
            </a:r>
          </a:p>
        </p:txBody>
      </p:sp>
      <p:sp>
        <p:nvSpPr>
          <p:cNvPr id="12" name="TextBox 11">
            <a:extLst>
              <a:ext uri="{FF2B5EF4-FFF2-40B4-BE49-F238E27FC236}">
                <a16:creationId xmlns:a16="http://schemas.microsoft.com/office/drawing/2014/main" id="{30FFC7CB-67DB-E013-B664-9B4B8D1047A3}"/>
              </a:ext>
            </a:extLst>
          </p:cNvPr>
          <p:cNvSpPr txBox="1"/>
          <p:nvPr/>
        </p:nvSpPr>
        <p:spPr>
          <a:xfrm>
            <a:off x="5213929" y="1005209"/>
            <a:ext cx="824264" cy="369332"/>
          </a:xfrm>
          <a:prstGeom prst="rect">
            <a:avLst/>
          </a:prstGeom>
          <a:noFill/>
        </p:spPr>
        <p:txBody>
          <a:bodyPr wrap="none" rtlCol="0">
            <a:spAutoFit/>
          </a:bodyPr>
          <a:lstStyle/>
          <a:p>
            <a:pPr algn="r"/>
            <a:r>
              <a:rPr lang="en-GB" sz="900" dirty="0">
                <a:latin typeface="Montserrat" panose="00000500000000000000" pitchFamily="2" charset="0"/>
              </a:rPr>
              <a:t>Growth </a:t>
            </a:r>
          </a:p>
          <a:p>
            <a:pPr algn="r"/>
            <a:r>
              <a:rPr lang="en-GB" sz="900" dirty="0">
                <a:latin typeface="Montserrat" panose="00000500000000000000" pitchFamily="2" charset="0"/>
              </a:rPr>
              <a:t>Differential</a:t>
            </a:r>
          </a:p>
        </p:txBody>
      </p:sp>
      <p:cxnSp>
        <p:nvCxnSpPr>
          <p:cNvPr id="5" name="Straight Connector 4">
            <a:extLst>
              <a:ext uri="{FF2B5EF4-FFF2-40B4-BE49-F238E27FC236}">
                <a16:creationId xmlns:a16="http://schemas.microsoft.com/office/drawing/2014/main" id="{ACB5F2FA-693B-83D1-7E3A-30036753B17F}"/>
              </a:ext>
            </a:extLst>
          </p:cNvPr>
          <p:cNvCxnSpPr>
            <a:cxnSpLocks/>
          </p:cNvCxnSpPr>
          <p:nvPr/>
        </p:nvCxnSpPr>
        <p:spPr>
          <a:xfrm>
            <a:off x="4058194" y="1374541"/>
            <a:ext cx="0" cy="193510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73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t>Advertising &amp; </a:t>
            </a:r>
            <a:r>
              <a:rPr lang="en-GB" sz="2800" dirty="0">
                <a:latin typeface="Montserrat" panose="00000500000000000000" pitchFamily="2" charset="0"/>
              </a:rPr>
              <a:t>Promotions</a:t>
            </a:r>
          </a:p>
        </p:txBody>
      </p:sp>
    </p:spTree>
    <p:extLst>
      <p:ext uri="{BB962C8B-B14F-4D97-AF65-F5344CB8AC3E}">
        <p14:creationId xmlns:p14="http://schemas.microsoft.com/office/powerpoint/2010/main" val="33798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3" name="Subtitle 2">
            <a:extLst>
              <a:ext uri="{FF2B5EF4-FFF2-40B4-BE49-F238E27FC236}">
                <a16:creationId xmlns:a16="http://schemas.microsoft.com/office/drawing/2014/main" id="{607DEBFA-3D3F-47B8-8934-6FB4AF462408}"/>
              </a:ext>
            </a:extLst>
          </p:cNvPr>
          <p:cNvSpPr>
            <a:spLocks noGrp="1"/>
          </p:cNvSpPr>
          <p:nvPr>
            <p:ph type="subTitle" idx="1"/>
          </p:nvPr>
        </p:nvSpPr>
        <p:spPr>
          <a:xfrm>
            <a:off x="369832" y="4852794"/>
            <a:ext cx="8159100" cy="184800"/>
          </a:xfrm>
        </p:spPr>
        <p:txBody>
          <a:bodyPr/>
          <a:lstStyle/>
          <a:p>
            <a:r>
              <a:rPr lang="en-US" altLang="en-US" sz="700" dirty="0">
                <a:solidFill>
                  <a:schemeClr val="bg1">
                    <a:lumMod val="85000"/>
                  </a:schemeClr>
                </a:solidFill>
                <a:cs typeface="Calibri" panose="020F0502020204030204" pitchFamily="34" charset="0"/>
              </a:rPr>
              <a:t>Source: </a:t>
            </a:r>
            <a:r>
              <a:rPr lang="en-GB" altLang="en-US" sz="700" dirty="0">
                <a:solidFill>
                  <a:schemeClr val="bg1">
                    <a:lumMod val="85000"/>
                  </a:schemeClr>
                </a:solidFill>
                <a:cs typeface="Calibri" panose="020F0502020204030204" pitchFamily="34" charset="0"/>
              </a:rPr>
              <a:t>Retailer </a:t>
            </a:r>
            <a:r>
              <a:rPr lang="en-GB" sz="700" b="0" i="0" dirty="0">
                <a:solidFill>
                  <a:schemeClr val="bg1">
                    <a:lumMod val="85000"/>
                  </a:schemeClr>
                </a:solidFill>
                <a:effectLst/>
              </a:rPr>
              <a:t>Source: Retailer Marketing including Digital and Press, Retailer Websites</a:t>
            </a:r>
            <a:endParaRPr lang="en-PH" sz="700" dirty="0">
              <a:solidFill>
                <a:schemeClr val="bg1">
                  <a:lumMod val="85000"/>
                </a:schemeClr>
              </a:solidFill>
            </a:endParaRPr>
          </a:p>
        </p:txBody>
      </p:sp>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Retailer messaging focused on </a:t>
            </a:r>
            <a:r>
              <a:rPr lang="en-PH" dirty="0">
                <a:solidFill>
                  <a:schemeClr val="accent1"/>
                </a:solidFill>
                <a:latin typeface="Montserrat" panose="00000500000000000000" pitchFamily="2" charset="0"/>
              </a:rPr>
              <a:t>Offers</a:t>
            </a:r>
            <a:r>
              <a:rPr lang="en-PH" dirty="0">
                <a:solidFill>
                  <a:schemeClr val="bg1"/>
                </a:solidFill>
                <a:latin typeface="Montserrat" panose="00000500000000000000" pitchFamily="2" charset="0"/>
              </a:rPr>
              <a:t>, </a:t>
            </a:r>
            <a:r>
              <a:rPr lang="en-PH" dirty="0">
                <a:solidFill>
                  <a:schemeClr val="accent1"/>
                </a:solidFill>
                <a:latin typeface="Montserrat" panose="00000500000000000000" pitchFamily="2" charset="0"/>
              </a:rPr>
              <a:t>Drinks </a:t>
            </a:r>
            <a:r>
              <a:rPr lang="en-PH" dirty="0">
                <a:solidFill>
                  <a:schemeClr val="bg1"/>
                </a:solidFill>
                <a:latin typeface="Montserrat" panose="00000500000000000000" pitchFamily="2" charset="0"/>
              </a:rPr>
              <a:t>and</a:t>
            </a:r>
            <a:r>
              <a:rPr lang="en-PH" dirty="0">
                <a:solidFill>
                  <a:schemeClr val="accent1"/>
                </a:solidFill>
                <a:latin typeface="Montserrat" panose="00000500000000000000" pitchFamily="2" charset="0"/>
              </a:rPr>
              <a:t> Christmas</a:t>
            </a:r>
            <a:endParaRPr lang="en-PH" dirty="0">
              <a:solidFill>
                <a:schemeClr val="bg1"/>
              </a:solidFill>
              <a:latin typeface="Montserrat" panose="00000500000000000000" pitchFamily="2" charset="0"/>
            </a:endParaRPr>
          </a:p>
        </p:txBody>
      </p:sp>
      <p:cxnSp>
        <p:nvCxnSpPr>
          <p:cNvPr id="1487" name="Google Shape;1487;p114"/>
          <p:cNvCxnSpPr/>
          <p:nvPr/>
        </p:nvCxnSpPr>
        <p:spPr>
          <a:xfrm>
            <a:off x="351200" y="1750609"/>
            <a:ext cx="8450400" cy="0"/>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2311712" y="1503379"/>
            <a:ext cx="21191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Drinks</a:t>
            </a:r>
          </a:p>
        </p:txBody>
      </p:sp>
      <p:sp>
        <p:nvSpPr>
          <p:cNvPr id="1490" name="Google Shape;1490;p114"/>
          <p:cNvSpPr/>
          <p:nvPr/>
        </p:nvSpPr>
        <p:spPr>
          <a:xfrm>
            <a:off x="302729" y="172155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114"/>
          <p:cNvSpPr txBox="1"/>
          <p:nvPr/>
        </p:nvSpPr>
        <p:spPr>
          <a:xfrm>
            <a:off x="333548" y="1481057"/>
            <a:ext cx="1830436" cy="282399"/>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GB" b="1" dirty="0">
                <a:solidFill>
                  <a:srgbClr val="FFFFFF"/>
                </a:solidFill>
                <a:latin typeface="Montserrat" panose="00000500000000000000" pitchFamily="2" charset="0"/>
                <a:ea typeface="Montserrat"/>
                <a:cs typeface="Montserrat"/>
                <a:sym typeface="Montserrat"/>
              </a:rPr>
              <a:t>Offers</a:t>
            </a:r>
            <a:endParaRPr b="1" dirty="0">
              <a:solidFill>
                <a:srgbClr val="FFFFFF"/>
              </a:solidFill>
              <a:latin typeface="Montserrat" panose="00000500000000000000" pitchFamily="2" charset="0"/>
              <a:ea typeface="Montserrat"/>
              <a:cs typeface="Montserrat"/>
              <a:sym typeface="Montserrat"/>
            </a:endParaRPr>
          </a:p>
        </p:txBody>
      </p:sp>
      <p:sp>
        <p:nvSpPr>
          <p:cNvPr id="17" name="Google Shape;1743;p129"/>
          <p:cNvSpPr txBox="1"/>
          <p:nvPr/>
        </p:nvSpPr>
        <p:spPr>
          <a:xfrm>
            <a:off x="331334" y="1001276"/>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chemeClr val="bg1"/>
                </a:solidFill>
                <a:latin typeface="Montserrat" panose="00000500000000000000" pitchFamily="2" charset="0"/>
                <a:ea typeface="Montserrat"/>
                <a:cs typeface="Montserrat"/>
                <a:sym typeface="Montserrat"/>
              </a:rPr>
              <a:t>4w/e 5</a:t>
            </a:r>
            <a:r>
              <a:rPr lang="en" sz="1200" baseline="30000" dirty="0">
                <a:solidFill>
                  <a:schemeClr val="bg1"/>
                </a:solidFill>
                <a:latin typeface="Montserrat" panose="00000500000000000000" pitchFamily="2" charset="0"/>
                <a:ea typeface="Montserrat"/>
                <a:cs typeface="Montserrat"/>
                <a:sym typeface="Montserrat"/>
              </a:rPr>
              <a:t>th</a:t>
            </a:r>
            <a:r>
              <a:rPr lang="en" sz="1200" dirty="0">
                <a:solidFill>
                  <a:schemeClr val="bg1"/>
                </a:solidFill>
                <a:latin typeface="Montserrat" panose="00000500000000000000" pitchFamily="2" charset="0"/>
                <a:ea typeface="Montserrat"/>
                <a:cs typeface="Montserrat"/>
                <a:sym typeface="Montserrat"/>
              </a:rPr>
              <a:t> November 2022</a:t>
            </a:r>
            <a:endParaRPr sz="1200" dirty="0">
              <a:solidFill>
                <a:schemeClr val="bg1"/>
              </a:solidFill>
              <a:latin typeface="Montserrat" panose="00000500000000000000" pitchFamily="2" charset="0"/>
              <a:ea typeface="Montserrat"/>
              <a:cs typeface="Montserrat"/>
              <a:sym typeface="Montserrat"/>
            </a:endParaRPr>
          </a:p>
        </p:txBody>
      </p:sp>
      <p:pic>
        <p:nvPicPr>
          <p:cNvPr id="20" name="Picture 19">
            <a:extLst>
              <a:ext uri="{FF2B5EF4-FFF2-40B4-BE49-F238E27FC236}">
                <a16:creationId xmlns:a16="http://schemas.microsoft.com/office/drawing/2014/main" id="{EEDEDD6C-87AB-B903-C982-2DAB17776CA2}"/>
              </a:ext>
            </a:extLst>
          </p:cNvPr>
          <p:cNvPicPr>
            <a:picLocks noChangeAspect="1"/>
          </p:cNvPicPr>
          <p:nvPr/>
        </p:nvPicPr>
        <p:blipFill>
          <a:blip r:embed="rId3"/>
          <a:stretch>
            <a:fillRect/>
          </a:stretch>
        </p:blipFill>
        <p:spPr>
          <a:xfrm>
            <a:off x="5995420" y="4411568"/>
            <a:ext cx="288477" cy="112820"/>
          </a:xfrm>
          <a:prstGeom prst="rect">
            <a:avLst/>
          </a:prstGeom>
        </p:spPr>
      </p:pic>
      <p:sp>
        <p:nvSpPr>
          <p:cNvPr id="44" name="Google Shape;1499;p114">
            <a:extLst>
              <a:ext uri="{FF2B5EF4-FFF2-40B4-BE49-F238E27FC236}">
                <a16:creationId xmlns:a16="http://schemas.microsoft.com/office/drawing/2014/main" id="{5AEBC81A-0133-ED72-FC9A-3637F2F05EDD}"/>
              </a:ext>
            </a:extLst>
          </p:cNvPr>
          <p:cNvSpPr/>
          <p:nvPr/>
        </p:nvSpPr>
        <p:spPr>
          <a:xfrm>
            <a:off x="1772663" y="1673057"/>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Picture 7">
            <a:extLst>
              <a:ext uri="{FF2B5EF4-FFF2-40B4-BE49-F238E27FC236}">
                <a16:creationId xmlns:a16="http://schemas.microsoft.com/office/drawing/2014/main" id="{4D4AA9BA-9C0A-85F8-9895-A47061F7A6AD}"/>
              </a:ext>
            </a:extLst>
          </p:cNvPr>
          <p:cNvPicPr>
            <a:picLocks noChangeAspect="1"/>
          </p:cNvPicPr>
          <p:nvPr/>
        </p:nvPicPr>
        <p:blipFill>
          <a:blip r:embed="rId4"/>
          <a:stretch>
            <a:fillRect/>
          </a:stretch>
        </p:blipFill>
        <p:spPr>
          <a:xfrm>
            <a:off x="5305109" y="2706735"/>
            <a:ext cx="153246" cy="117466"/>
          </a:xfrm>
          <a:prstGeom prst="rect">
            <a:avLst/>
          </a:prstGeom>
        </p:spPr>
      </p:pic>
      <p:sp>
        <p:nvSpPr>
          <p:cNvPr id="21" name="Google Shape;1491;p114">
            <a:extLst>
              <a:ext uri="{FF2B5EF4-FFF2-40B4-BE49-F238E27FC236}">
                <a16:creationId xmlns:a16="http://schemas.microsoft.com/office/drawing/2014/main" id="{1DE87FD1-911F-E886-9FEF-BFCE26A95B49}"/>
              </a:ext>
            </a:extLst>
          </p:cNvPr>
          <p:cNvSpPr txBox="1"/>
          <p:nvPr/>
        </p:nvSpPr>
        <p:spPr>
          <a:xfrm>
            <a:off x="5929291" y="1496030"/>
            <a:ext cx="1830436" cy="282399"/>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GB" b="1" dirty="0">
                <a:solidFill>
                  <a:srgbClr val="FFFFFF"/>
                </a:solidFill>
                <a:latin typeface="Montserrat" panose="00000500000000000000" pitchFamily="2" charset="0"/>
                <a:ea typeface="Montserrat"/>
                <a:cs typeface="Montserrat"/>
                <a:sym typeface="Montserrat"/>
              </a:rPr>
              <a:t>Christmas</a:t>
            </a:r>
            <a:endParaRPr b="1" dirty="0">
              <a:solidFill>
                <a:srgbClr val="FFFFFF"/>
              </a:solidFill>
              <a:latin typeface="Montserrat" panose="00000500000000000000" pitchFamily="2" charset="0"/>
              <a:ea typeface="Montserrat"/>
              <a:cs typeface="Montserrat"/>
              <a:sym typeface="Montserrat"/>
            </a:endParaRPr>
          </a:p>
        </p:txBody>
      </p:sp>
      <p:pic>
        <p:nvPicPr>
          <p:cNvPr id="31" name="Picture 30">
            <a:extLst>
              <a:ext uri="{FF2B5EF4-FFF2-40B4-BE49-F238E27FC236}">
                <a16:creationId xmlns:a16="http://schemas.microsoft.com/office/drawing/2014/main" id="{4FDE542C-8C06-B7F5-DFF0-91C43B37C521}"/>
              </a:ext>
            </a:extLst>
          </p:cNvPr>
          <p:cNvPicPr>
            <a:picLocks noChangeAspect="1"/>
          </p:cNvPicPr>
          <p:nvPr/>
        </p:nvPicPr>
        <p:blipFill>
          <a:blip r:embed="rId5"/>
          <a:stretch>
            <a:fillRect/>
          </a:stretch>
        </p:blipFill>
        <p:spPr>
          <a:xfrm rot="16200000">
            <a:off x="1220249" y="1824529"/>
            <a:ext cx="643570" cy="1059145"/>
          </a:xfrm>
          <a:prstGeom prst="rect">
            <a:avLst/>
          </a:prstGeom>
        </p:spPr>
      </p:pic>
      <p:sp>
        <p:nvSpPr>
          <p:cNvPr id="32" name="Google Shape;1499;p114">
            <a:extLst>
              <a:ext uri="{FF2B5EF4-FFF2-40B4-BE49-F238E27FC236}">
                <a16:creationId xmlns:a16="http://schemas.microsoft.com/office/drawing/2014/main" id="{9DFF1281-D506-B628-68F1-BD7007506FAC}"/>
              </a:ext>
            </a:extLst>
          </p:cNvPr>
          <p:cNvSpPr/>
          <p:nvPr/>
        </p:nvSpPr>
        <p:spPr>
          <a:xfrm>
            <a:off x="5772739" y="165691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7A924A62-64FE-CB2B-13FF-8926B3DE9DCD}"/>
              </a:ext>
            </a:extLst>
          </p:cNvPr>
          <p:cNvPicPr>
            <a:picLocks noChangeAspect="1"/>
          </p:cNvPicPr>
          <p:nvPr/>
        </p:nvPicPr>
        <p:blipFill>
          <a:blip r:embed="rId6"/>
          <a:stretch>
            <a:fillRect/>
          </a:stretch>
        </p:blipFill>
        <p:spPr>
          <a:xfrm>
            <a:off x="2574914" y="3040698"/>
            <a:ext cx="1777493" cy="734865"/>
          </a:xfrm>
          <a:prstGeom prst="rect">
            <a:avLst/>
          </a:prstGeom>
        </p:spPr>
      </p:pic>
      <p:pic>
        <p:nvPicPr>
          <p:cNvPr id="18" name="Picture 17">
            <a:extLst>
              <a:ext uri="{FF2B5EF4-FFF2-40B4-BE49-F238E27FC236}">
                <a16:creationId xmlns:a16="http://schemas.microsoft.com/office/drawing/2014/main" id="{FFD6B4CC-8CF5-FA19-3AFE-D76B11837065}"/>
              </a:ext>
            </a:extLst>
          </p:cNvPr>
          <p:cNvPicPr>
            <a:picLocks noChangeAspect="1"/>
          </p:cNvPicPr>
          <p:nvPr/>
        </p:nvPicPr>
        <p:blipFill>
          <a:blip r:embed="rId7"/>
          <a:stretch>
            <a:fillRect/>
          </a:stretch>
        </p:blipFill>
        <p:spPr>
          <a:xfrm>
            <a:off x="2662261" y="1974820"/>
            <a:ext cx="943453" cy="886422"/>
          </a:xfrm>
          <a:prstGeom prst="rect">
            <a:avLst/>
          </a:prstGeom>
        </p:spPr>
      </p:pic>
      <p:pic>
        <p:nvPicPr>
          <p:cNvPr id="25" name="Picture 24">
            <a:extLst>
              <a:ext uri="{FF2B5EF4-FFF2-40B4-BE49-F238E27FC236}">
                <a16:creationId xmlns:a16="http://schemas.microsoft.com/office/drawing/2014/main" id="{51EC83E9-AEF3-9C57-162D-EE6F2351183D}"/>
              </a:ext>
            </a:extLst>
          </p:cNvPr>
          <p:cNvPicPr>
            <a:picLocks noChangeAspect="1"/>
          </p:cNvPicPr>
          <p:nvPr/>
        </p:nvPicPr>
        <p:blipFill>
          <a:blip r:embed="rId8"/>
          <a:stretch>
            <a:fillRect/>
          </a:stretch>
        </p:blipFill>
        <p:spPr>
          <a:xfrm>
            <a:off x="2669005" y="1790172"/>
            <a:ext cx="642505" cy="157857"/>
          </a:xfrm>
          <a:prstGeom prst="rect">
            <a:avLst/>
          </a:prstGeom>
        </p:spPr>
      </p:pic>
      <p:pic>
        <p:nvPicPr>
          <p:cNvPr id="33" name="Picture 32">
            <a:extLst>
              <a:ext uri="{FF2B5EF4-FFF2-40B4-BE49-F238E27FC236}">
                <a16:creationId xmlns:a16="http://schemas.microsoft.com/office/drawing/2014/main" id="{5FA6E872-6BD5-D601-351B-73506FD26D47}"/>
              </a:ext>
            </a:extLst>
          </p:cNvPr>
          <p:cNvPicPr>
            <a:picLocks noChangeAspect="1"/>
          </p:cNvPicPr>
          <p:nvPr/>
        </p:nvPicPr>
        <p:blipFill>
          <a:blip r:embed="rId9"/>
          <a:stretch>
            <a:fillRect/>
          </a:stretch>
        </p:blipFill>
        <p:spPr>
          <a:xfrm>
            <a:off x="3486890" y="2411546"/>
            <a:ext cx="792671" cy="595824"/>
          </a:xfrm>
          <a:prstGeom prst="rect">
            <a:avLst/>
          </a:prstGeom>
        </p:spPr>
      </p:pic>
      <p:pic>
        <p:nvPicPr>
          <p:cNvPr id="35" name="Picture 34">
            <a:extLst>
              <a:ext uri="{FF2B5EF4-FFF2-40B4-BE49-F238E27FC236}">
                <a16:creationId xmlns:a16="http://schemas.microsoft.com/office/drawing/2014/main" id="{2F2FF43E-B6FA-71E8-9D6C-E577120E4F41}"/>
              </a:ext>
            </a:extLst>
          </p:cNvPr>
          <p:cNvPicPr>
            <a:picLocks noChangeAspect="1"/>
          </p:cNvPicPr>
          <p:nvPr/>
        </p:nvPicPr>
        <p:blipFill>
          <a:blip r:embed="rId10"/>
          <a:stretch>
            <a:fillRect/>
          </a:stretch>
        </p:blipFill>
        <p:spPr>
          <a:xfrm>
            <a:off x="331334" y="1878890"/>
            <a:ext cx="646402" cy="896853"/>
          </a:xfrm>
          <a:prstGeom prst="rect">
            <a:avLst/>
          </a:prstGeom>
        </p:spPr>
      </p:pic>
      <p:pic>
        <p:nvPicPr>
          <p:cNvPr id="30" name="Picture 29">
            <a:extLst>
              <a:ext uri="{FF2B5EF4-FFF2-40B4-BE49-F238E27FC236}">
                <a16:creationId xmlns:a16="http://schemas.microsoft.com/office/drawing/2014/main" id="{483B37F1-5BF0-F92B-574E-7C38B210A2EF}"/>
              </a:ext>
            </a:extLst>
          </p:cNvPr>
          <p:cNvPicPr>
            <a:picLocks noChangeAspect="1"/>
          </p:cNvPicPr>
          <p:nvPr/>
        </p:nvPicPr>
        <p:blipFill>
          <a:blip r:embed="rId11"/>
          <a:stretch>
            <a:fillRect/>
          </a:stretch>
        </p:blipFill>
        <p:spPr>
          <a:xfrm>
            <a:off x="366058" y="1952434"/>
            <a:ext cx="288477" cy="134359"/>
          </a:xfrm>
          <a:prstGeom prst="rect">
            <a:avLst/>
          </a:prstGeom>
        </p:spPr>
      </p:pic>
      <p:pic>
        <p:nvPicPr>
          <p:cNvPr id="37" name="Picture 36">
            <a:extLst>
              <a:ext uri="{FF2B5EF4-FFF2-40B4-BE49-F238E27FC236}">
                <a16:creationId xmlns:a16="http://schemas.microsoft.com/office/drawing/2014/main" id="{5ACEFC3F-855C-E132-86DF-5B63730DB128}"/>
              </a:ext>
            </a:extLst>
          </p:cNvPr>
          <p:cNvPicPr>
            <a:picLocks noChangeAspect="1"/>
          </p:cNvPicPr>
          <p:nvPr/>
        </p:nvPicPr>
        <p:blipFill>
          <a:blip r:embed="rId12"/>
          <a:stretch>
            <a:fillRect/>
          </a:stretch>
        </p:blipFill>
        <p:spPr>
          <a:xfrm>
            <a:off x="4319799" y="1796374"/>
            <a:ext cx="724912" cy="1002246"/>
          </a:xfrm>
          <a:prstGeom prst="rect">
            <a:avLst/>
          </a:prstGeom>
        </p:spPr>
      </p:pic>
      <p:pic>
        <p:nvPicPr>
          <p:cNvPr id="38" name="Picture 37">
            <a:extLst>
              <a:ext uri="{FF2B5EF4-FFF2-40B4-BE49-F238E27FC236}">
                <a16:creationId xmlns:a16="http://schemas.microsoft.com/office/drawing/2014/main" id="{87F16212-9005-037D-9135-5EC9A85C2A4F}"/>
              </a:ext>
            </a:extLst>
          </p:cNvPr>
          <p:cNvPicPr>
            <a:picLocks noChangeAspect="1"/>
          </p:cNvPicPr>
          <p:nvPr/>
        </p:nvPicPr>
        <p:blipFill>
          <a:blip r:embed="rId11"/>
          <a:stretch>
            <a:fillRect/>
          </a:stretch>
        </p:blipFill>
        <p:spPr>
          <a:xfrm>
            <a:off x="4815713" y="2382623"/>
            <a:ext cx="288477" cy="134359"/>
          </a:xfrm>
          <a:prstGeom prst="rect">
            <a:avLst/>
          </a:prstGeom>
        </p:spPr>
      </p:pic>
      <p:pic>
        <p:nvPicPr>
          <p:cNvPr id="40" name="Picture 39">
            <a:extLst>
              <a:ext uri="{FF2B5EF4-FFF2-40B4-BE49-F238E27FC236}">
                <a16:creationId xmlns:a16="http://schemas.microsoft.com/office/drawing/2014/main" id="{BC34DF9D-951F-EC6E-EC83-26A4B1FEBE4A}"/>
              </a:ext>
            </a:extLst>
          </p:cNvPr>
          <p:cNvPicPr>
            <a:picLocks noChangeAspect="1"/>
          </p:cNvPicPr>
          <p:nvPr/>
        </p:nvPicPr>
        <p:blipFill>
          <a:blip r:embed="rId13"/>
          <a:stretch>
            <a:fillRect/>
          </a:stretch>
        </p:blipFill>
        <p:spPr>
          <a:xfrm>
            <a:off x="2571210" y="4101522"/>
            <a:ext cx="2218944" cy="577596"/>
          </a:xfrm>
          <a:prstGeom prst="rect">
            <a:avLst/>
          </a:prstGeom>
        </p:spPr>
      </p:pic>
      <p:pic>
        <p:nvPicPr>
          <p:cNvPr id="42" name="Picture 41">
            <a:extLst>
              <a:ext uri="{FF2B5EF4-FFF2-40B4-BE49-F238E27FC236}">
                <a16:creationId xmlns:a16="http://schemas.microsoft.com/office/drawing/2014/main" id="{3976291B-65FE-9A8B-C9FB-B74C03858989}"/>
              </a:ext>
            </a:extLst>
          </p:cNvPr>
          <p:cNvPicPr>
            <a:picLocks noChangeAspect="1"/>
          </p:cNvPicPr>
          <p:nvPr/>
        </p:nvPicPr>
        <p:blipFill>
          <a:blip r:embed="rId14"/>
          <a:stretch>
            <a:fillRect/>
          </a:stretch>
        </p:blipFill>
        <p:spPr>
          <a:xfrm>
            <a:off x="3879223" y="3754814"/>
            <a:ext cx="1305878" cy="355283"/>
          </a:xfrm>
          <a:prstGeom prst="rect">
            <a:avLst/>
          </a:prstGeom>
        </p:spPr>
      </p:pic>
      <p:pic>
        <p:nvPicPr>
          <p:cNvPr id="4" name="Picture 3">
            <a:extLst>
              <a:ext uri="{FF2B5EF4-FFF2-40B4-BE49-F238E27FC236}">
                <a16:creationId xmlns:a16="http://schemas.microsoft.com/office/drawing/2014/main" id="{A0BA8631-EF03-6529-8B02-8109BB35CABD}"/>
              </a:ext>
            </a:extLst>
          </p:cNvPr>
          <p:cNvPicPr>
            <a:picLocks noChangeAspect="1"/>
          </p:cNvPicPr>
          <p:nvPr/>
        </p:nvPicPr>
        <p:blipFill>
          <a:blip r:embed="rId15"/>
          <a:stretch>
            <a:fillRect/>
          </a:stretch>
        </p:blipFill>
        <p:spPr>
          <a:xfrm>
            <a:off x="4396052" y="2866525"/>
            <a:ext cx="1297318" cy="541034"/>
          </a:xfrm>
          <a:prstGeom prst="rect">
            <a:avLst/>
          </a:prstGeom>
        </p:spPr>
      </p:pic>
      <p:pic>
        <p:nvPicPr>
          <p:cNvPr id="22" name="Picture 21">
            <a:extLst>
              <a:ext uri="{FF2B5EF4-FFF2-40B4-BE49-F238E27FC236}">
                <a16:creationId xmlns:a16="http://schemas.microsoft.com/office/drawing/2014/main" id="{BDBEF330-6E6E-4160-67AB-1082F98F64CA}"/>
              </a:ext>
            </a:extLst>
          </p:cNvPr>
          <p:cNvPicPr>
            <a:picLocks noChangeAspect="1"/>
          </p:cNvPicPr>
          <p:nvPr/>
        </p:nvPicPr>
        <p:blipFill>
          <a:blip r:embed="rId16"/>
          <a:stretch>
            <a:fillRect/>
          </a:stretch>
        </p:blipFill>
        <p:spPr>
          <a:xfrm>
            <a:off x="3518566" y="4033874"/>
            <a:ext cx="262257" cy="138551"/>
          </a:xfrm>
          <a:prstGeom prst="rect">
            <a:avLst/>
          </a:prstGeom>
        </p:spPr>
      </p:pic>
      <p:pic>
        <p:nvPicPr>
          <p:cNvPr id="5" name="Picture 4">
            <a:extLst>
              <a:ext uri="{FF2B5EF4-FFF2-40B4-BE49-F238E27FC236}">
                <a16:creationId xmlns:a16="http://schemas.microsoft.com/office/drawing/2014/main" id="{418A340B-501A-37E0-5491-179650B1EF56}"/>
              </a:ext>
            </a:extLst>
          </p:cNvPr>
          <p:cNvPicPr>
            <a:picLocks noChangeAspect="1"/>
          </p:cNvPicPr>
          <p:nvPr/>
        </p:nvPicPr>
        <p:blipFill>
          <a:blip r:embed="rId17"/>
          <a:stretch>
            <a:fillRect/>
          </a:stretch>
        </p:blipFill>
        <p:spPr>
          <a:xfrm>
            <a:off x="5872320" y="1846721"/>
            <a:ext cx="1019986" cy="686810"/>
          </a:xfrm>
          <a:prstGeom prst="rect">
            <a:avLst/>
          </a:prstGeom>
        </p:spPr>
      </p:pic>
      <p:pic>
        <p:nvPicPr>
          <p:cNvPr id="29" name="Picture 28">
            <a:extLst>
              <a:ext uri="{FF2B5EF4-FFF2-40B4-BE49-F238E27FC236}">
                <a16:creationId xmlns:a16="http://schemas.microsoft.com/office/drawing/2014/main" id="{6BD9CE83-325D-6A49-96B0-563D775D2808}"/>
              </a:ext>
            </a:extLst>
          </p:cNvPr>
          <p:cNvPicPr>
            <a:picLocks noChangeAspect="1"/>
          </p:cNvPicPr>
          <p:nvPr/>
        </p:nvPicPr>
        <p:blipFill>
          <a:blip r:embed="rId18"/>
          <a:stretch>
            <a:fillRect/>
          </a:stretch>
        </p:blipFill>
        <p:spPr>
          <a:xfrm>
            <a:off x="6632026" y="2324698"/>
            <a:ext cx="205819" cy="115850"/>
          </a:xfrm>
          <a:prstGeom prst="rect">
            <a:avLst/>
          </a:prstGeom>
        </p:spPr>
      </p:pic>
      <p:sp>
        <p:nvSpPr>
          <p:cNvPr id="6" name="TextBox 5">
            <a:extLst>
              <a:ext uri="{FF2B5EF4-FFF2-40B4-BE49-F238E27FC236}">
                <a16:creationId xmlns:a16="http://schemas.microsoft.com/office/drawing/2014/main" id="{856EA949-3B63-D143-A411-C89A945E6889}"/>
              </a:ext>
            </a:extLst>
          </p:cNvPr>
          <p:cNvSpPr txBox="1"/>
          <p:nvPr/>
        </p:nvSpPr>
        <p:spPr>
          <a:xfrm>
            <a:off x="7116041" y="1834669"/>
            <a:ext cx="1603869" cy="630942"/>
          </a:xfrm>
          <a:prstGeom prst="rect">
            <a:avLst/>
          </a:prstGeom>
          <a:noFill/>
        </p:spPr>
        <p:txBody>
          <a:bodyPr wrap="square" rtlCol="0">
            <a:spAutoFit/>
          </a:bodyPr>
          <a:lstStyle/>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Launched on </a:t>
            </a:r>
            <a:r>
              <a:rPr lang="en-GB" sz="500" dirty="0">
                <a:solidFill>
                  <a:schemeClr val="accent1"/>
                </a:solidFill>
                <a:latin typeface="Montserrat" panose="00000500000000000000" pitchFamily="2" charset="0"/>
              </a:rPr>
              <a:t>Nov 2</a:t>
            </a:r>
            <a:r>
              <a:rPr lang="en-GB" sz="500" baseline="30000" dirty="0">
                <a:solidFill>
                  <a:schemeClr val="accent1"/>
                </a:solidFill>
                <a:latin typeface="Montserrat" panose="00000500000000000000" pitchFamily="2" charset="0"/>
              </a:rPr>
              <a:t>nd</a:t>
            </a: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featuring three British icons </a:t>
            </a:r>
            <a:r>
              <a:rPr lang="en-GB" sz="500" dirty="0">
                <a:solidFill>
                  <a:schemeClr val="accent1"/>
                </a:solidFill>
                <a:latin typeface="Montserrat" panose="00000500000000000000" pitchFamily="2" charset="0"/>
              </a:rPr>
              <a:t>Dawn French </a:t>
            </a:r>
            <a:r>
              <a:rPr lang="en-GB" sz="500" dirty="0">
                <a:solidFill>
                  <a:schemeClr val="bg1"/>
                </a:solidFill>
                <a:latin typeface="Montserrat" panose="00000500000000000000" pitchFamily="2" charset="0"/>
              </a:rPr>
              <a:t>and </a:t>
            </a:r>
            <a:r>
              <a:rPr lang="en-GB" sz="500" dirty="0">
                <a:solidFill>
                  <a:schemeClr val="accent1"/>
                </a:solidFill>
                <a:latin typeface="Montserrat" panose="00000500000000000000" pitchFamily="2" charset="0"/>
              </a:rPr>
              <a:t>Jennifer Saunders </a:t>
            </a:r>
            <a:r>
              <a:rPr lang="en-GB" sz="500" dirty="0">
                <a:solidFill>
                  <a:schemeClr val="bg1"/>
                </a:solidFill>
                <a:latin typeface="Montserrat" panose="00000500000000000000" pitchFamily="2" charset="0"/>
              </a:rPr>
              <a:t>and </a:t>
            </a:r>
            <a:r>
              <a:rPr lang="en-GB" sz="500" dirty="0">
                <a:solidFill>
                  <a:schemeClr val="accent1"/>
                </a:solidFill>
                <a:latin typeface="Montserrat" panose="00000500000000000000" pitchFamily="2" charset="0"/>
              </a:rPr>
              <a:t>M&amp;S</a:t>
            </a:r>
            <a:r>
              <a:rPr lang="en-GB" sz="500" dirty="0">
                <a:solidFill>
                  <a:schemeClr val="bg1"/>
                </a:solidFill>
                <a:latin typeface="Montserrat" panose="00000500000000000000" pitchFamily="2" charset="0"/>
              </a:rPr>
              <a:t> …</a:t>
            </a: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Focussing on warm, fuzzy, festive feeling</a:t>
            </a: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Bringing the best possible quality at the best possible prices.</a:t>
            </a:r>
          </a:p>
          <a:p>
            <a:pPr marL="285750" indent="-285750">
              <a:buClr>
                <a:schemeClr val="accent1"/>
              </a:buClr>
              <a:buSzPct val="150000"/>
              <a:buFont typeface="Arial" panose="020B0604020202020204" pitchFamily="34" charset="0"/>
              <a:buChar char="•"/>
            </a:pPr>
            <a:endParaRPr lang="en-GB" sz="500" dirty="0">
              <a:solidFill>
                <a:schemeClr val="accent1"/>
              </a:solidFill>
              <a:latin typeface="Montserrat" panose="00000500000000000000" pitchFamily="2" charset="0"/>
            </a:endParaRPr>
          </a:p>
        </p:txBody>
      </p:sp>
      <p:pic>
        <p:nvPicPr>
          <p:cNvPr id="7" name="Picture 6">
            <a:extLst>
              <a:ext uri="{FF2B5EF4-FFF2-40B4-BE49-F238E27FC236}">
                <a16:creationId xmlns:a16="http://schemas.microsoft.com/office/drawing/2014/main" id="{00DC7BC7-B5BC-8918-D0C5-AFC7614B9034}"/>
              </a:ext>
            </a:extLst>
          </p:cNvPr>
          <p:cNvPicPr>
            <a:picLocks noChangeAspect="1"/>
          </p:cNvPicPr>
          <p:nvPr/>
        </p:nvPicPr>
        <p:blipFill>
          <a:blip r:embed="rId19"/>
          <a:stretch>
            <a:fillRect/>
          </a:stretch>
        </p:blipFill>
        <p:spPr>
          <a:xfrm>
            <a:off x="324738" y="2818917"/>
            <a:ext cx="846779" cy="577597"/>
          </a:xfrm>
          <a:prstGeom prst="rect">
            <a:avLst/>
          </a:prstGeom>
        </p:spPr>
      </p:pic>
      <p:sp>
        <p:nvSpPr>
          <p:cNvPr id="12" name="TextBox 11">
            <a:extLst>
              <a:ext uri="{FF2B5EF4-FFF2-40B4-BE49-F238E27FC236}">
                <a16:creationId xmlns:a16="http://schemas.microsoft.com/office/drawing/2014/main" id="{4B09CA06-F7C4-4E9E-E792-654DBE3D837A}"/>
              </a:ext>
            </a:extLst>
          </p:cNvPr>
          <p:cNvSpPr txBox="1"/>
          <p:nvPr/>
        </p:nvSpPr>
        <p:spPr>
          <a:xfrm>
            <a:off x="1090597" y="2923124"/>
            <a:ext cx="1014476" cy="553998"/>
          </a:xfrm>
          <a:prstGeom prst="rect">
            <a:avLst/>
          </a:prstGeom>
          <a:noFill/>
        </p:spPr>
        <p:txBody>
          <a:bodyPr wrap="square">
            <a:spAutoFit/>
          </a:bodyPr>
          <a:lstStyle/>
          <a:p>
            <a:pPr marL="72000" indent="-72000">
              <a:buClr>
                <a:schemeClr val="accent1"/>
              </a:buClr>
              <a:buSzPct val="150000"/>
              <a:buFont typeface="Arial" panose="020B0604020202020204" pitchFamily="34" charset="0"/>
              <a:buChar char="•"/>
            </a:pPr>
            <a:r>
              <a:rPr lang="en-GB" sz="600" dirty="0">
                <a:solidFill>
                  <a:schemeClr val="bg1"/>
                </a:solidFill>
                <a:latin typeface="Montserrat" panose="00000500000000000000" pitchFamily="2" charset="0"/>
              </a:rPr>
              <a:t>Morrisons new loyalty card offers exclusive deals, similar to Tesco’s Clubcard.</a:t>
            </a:r>
            <a:endParaRPr lang="en-GB" sz="600" dirty="0"/>
          </a:p>
        </p:txBody>
      </p:sp>
      <p:sp>
        <p:nvSpPr>
          <p:cNvPr id="19" name="TextBox 18">
            <a:extLst>
              <a:ext uri="{FF2B5EF4-FFF2-40B4-BE49-F238E27FC236}">
                <a16:creationId xmlns:a16="http://schemas.microsoft.com/office/drawing/2014/main" id="{A1D205FA-BDE1-BB9E-7A64-B079DEA3C4C7}"/>
              </a:ext>
            </a:extLst>
          </p:cNvPr>
          <p:cNvSpPr txBox="1"/>
          <p:nvPr/>
        </p:nvSpPr>
        <p:spPr>
          <a:xfrm>
            <a:off x="7127967" y="2693070"/>
            <a:ext cx="1603869" cy="707886"/>
          </a:xfrm>
          <a:prstGeom prst="rect">
            <a:avLst/>
          </a:prstGeom>
          <a:noFill/>
        </p:spPr>
        <p:txBody>
          <a:bodyPr wrap="square" rtlCol="0">
            <a:spAutoFit/>
          </a:bodyPr>
          <a:lstStyle/>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Launched on </a:t>
            </a:r>
            <a:r>
              <a:rPr lang="en-GB" sz="500" dirty="0">
                <a:solidFill>
                  <a:schemeClr val="accent1"/>
                </a:solidFill>
                <a:latin typeface="Montserrat" panose="00000500000000000000" pitchFamily="2" charset="0"/>
              </a:rPr>
              <a:t>Nov 4</a:t>
            </a:r>
            <a:r>
              <a:rPr lang="en-GB" sz="500" baseline="30000" dirty="0">
                <a:solidFill>
                  <a:schemeClr val="accent1"/>
                </a:solidFill>
                <a:latin typeface="Montserrat" panose="00000500000000000000" pitchFamily="2" charset="0"/>
              </a:rPr>
              <a:t>th</a:t>
            </a:r>
            <a:r>
              <a:rPr lang="en-GB" sz="500" dirty="0">
                <a:solidFill>
                  <a:schemeClr val="accent1"/>
                </a:solidFill>
                <a:latin typeface="Montserrat" panose="00000500000000000000" pitchFamily="2" charset="0"/>
              </a:rPr>
              <a:t> </a:t>
            </a:r>
            <a:endParaRPr lang="en-GB" sz="500" baseline="30000" dirty="0">
              <a:solidFill>
                <a:schemeClr val="accent1"/>
              </a:solidFill>
              <a:latin typeface="Montserrat" panose="00000500000000000000" pitchFamily="2" charset="0"/>
            </a:endParaRPr>
          </a:p>
          <a:p>
            <a:pPr marL="72000" indent="-72000">
              <a:buClr>
                <a:schemeClr val="accent1"/>
              </a:buClr>
              <a:buSzPct val="150000"/>
              <a:buFont typeface="Arial" panose="020B0604020202020204" pitchFamily="34" charset="0"/>
              <a:buChar char="•"/>
            </a:pPr>
            <a:r>
              <a:rPr lang="en-GB" sz="500" dirty="0">
                <a:solidFill>
                  <a:schemeClr val="accent1"/>
                </a:solidFill>
                <a:latin typeface="Montserrat" panose="00000500000000000000" pitchFamily="2" charset="0"/>
              </a:rPr>
              <a:t>Starring Buddy the Elf</a:t>
            </a:r>
            <a:r>
              <a:rPr lang="en-GB" sz="500" dirty="0">
                <a:solidFill>
                  <a:schemeClr val="bg1"/>
                </a:solidFill>
                <a:latin typeface="Montserrat" panose="00000500000000000000" pitchFamily="2" charset="0"/>
              </a:rPr>
              <a:t>, sound track  ‘</a:t>
            </a:r>
            <a:r>
              <a:rPr lang="en-GB" sz="500" dirty="0">
                <a:solidFill>
                  <a:schemeClr val="accent1"/>
                </a:solidFill>
                <a:latin typeface="Montserrat" panose="00000500000000000000" pitchFamily="2" charset="0"/>
              </a:rPr>
              <a:t>Santa Clause is Comin’ to Town</a:t>
            </a:r>
            <a:r>
              <a:rPr lang="en-GB" sz="500" dirty="0">
                <a:solidFill>
                  <a:schemeClr val="bg1"/>
                </a:solidFill>
                <a:latin typeface="Montserrat" panose="00000500000000000000" pitchFamily="2" charset="0"/>
              </a:rPr>
              <a:t>’.</a:t>
            </a:r>
            <a:endParaRPr lang="en-GB" sz="500" dirty="0">
              <a:solidFill>
                <a:schemeClr val="accent1"/>
              </a:solidFill>
              <a:latin typeface="Montserrat" panose="00000500000000000000" pitchFamily="2" charset="0"/>
            </a:endParaRP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Focusses on the ‘</a:t>
            </a:r>
            <a:r>
              <a:rPr lang="en-GB" sz="500" dirty="0">
                <a:solidFill>
                  <a:schemeClr val="accent1"/>
                </a:solidFill>
                <a:latin typeface="Montserrat" panose="00000500000000000000" pitchFamily="2" charset="0"/>
              </a:rPr>
              <a:t>little moments of joy for families’</a:t>
            </a:r>
            <a:endParaRPr lang="en-GB" sz="500" dirty="0">
              <a:solidFill>
                <a:schemeClr val="bg1"/>
              </a:solidFill>
              <a:latin typeface="Montserrat" panose="00000500000000000000" pitchFamily="2" charset="0"/>
            </a:endParaRP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With Buddy’s help ASDA can create some </a:t>
            </a:r>
            <a:r>
              <a:rPr lang="en-GB" sz="500" dirty="0">
                <a:solidFill>
                  <a:schemeClr val="accent1"/>
                </a:solidFill>
                <a:latin typeface="Montserrat" panose="00000500000000000000" pitchFamily="2" charset="0"/>
              </a:rPr>
              <a:t>festive magic </a:t>
            </a:r>
            <a:r>
              <a:rPr lang="en-GB" sz="500" dirty="0">
                <a:solidFill>
                  <a:schemeClr val="bg1"/>
                </a:solidFill>
                <a:latin typeface="Montserrat" panose="00000500000000000000" pitchFamily="2" charset="0"/>
              </a:rPr>
              <a:t>and help give families a Christmas to </a:t>
            </a:r>
            <a:r>
              <a:rPr lang="en-GB" sz="500" dirty="0">
                <a:solidFill>
                  <a:schemeClr val="accent1"/>
                </a:solidFill>
                <a:latin typeface="Montserrat" panose="00000500000000000000" pitchFamily="2" charset="0"/>
              </a:rPr>
              <a:t>remember together</a:t>
            </a:r>
            <a:r>
              <a:rPr lang="en-GB" sz="500" dirty="0">
                <a:solidFill>
                  <a:schemeClr val="bg1"/>
                </a:solidFill>
                <a:latin typeface="Montserrat" panose="00000500000000000000" pitchFamily="2" charset="0"/>
              </a:rPr>
              <a:t>.</a:t>
            </a:r>
            <a:endParaRPr lang="en-GB" sz="500" dirty="0">
              <a:solidFill>
                <a:schemeClr val="accent1"/>
              </a:solidFill>
              <a:latin typeface="Montserrat" panose="00000500000000000000" pitchFamily="2" charset="0"/>
            </a:endParaRPr>
          </a:p>
        </p:txBody>
      </p:sp>
      <p:pic>
        <p:nvPicPr>
          <p:cNvPr id="23" name="Picture 22">
            <a:extLst>
              <a:ext uri="{FF2B5EF4-FFF2-40B4-BE49-F238E27FC236}">
                <a16:creationId xmlns:a16="http://schemas.microsoft.com/office/drawing/2014/main" id="{0A40199E-6A3D-EA45-BE92-CA3692673702}"/>
              </a:ext>
            </a:extLst>
          </p:cNvPr>
          <p:cNvPicPr>
            <a:picLocks noChangeAspect="1"/>
          </p:cNvPicPr>
          <p:nvPr/>
        </p:nvPicPr>
        <p:blipFill>
          <a:blip r:embed="rId20"/>
          <a:stretch>
            <a:fillRect/>
          </a:stretch>
        </p:blipFill>
        <p:spPr>
          <a:xfrm>
            <a:off x="5916377" y="3759506"/>
            <a:ext cx="1267032" cy="643572"/>
          </a:xfrm>
          <a:prstGeom prst="rect">
            <a:avLst/>
          </a:prstGeom>
        </p:spPr>
      </p:pic>
      <p:sp>
        <p:nvSpPr>
          <p:cNvPr id="26" name="TextBox 25">
            <a:extLst>
              <a:ext uri="{FF2B5EF4-FFF2-40B4-BE49-F238E27FC236}">
                <a16:creationId xmlns:a16="http://schemas.microsoft.com/office/drawing/2014/main" id="{02D79BFC-06AF-467D-9F55-CF0C6A58A9D3}"/>
              </a:ext>
            </a:extLst>
          </p:cNvPr>
          <p:cNvSpPr txBox="1"/>
          <p:nvPr/>
        </p:nvSpPr>
        <p:spPr>
          <a:xfrm>
            <a:off x="7183409" y="3819029"/>
            <a:ext cx="1603869" cy="553998"/>
          </a:xfrm>
          <a:prstGeom prst="rect">
            <a:avLst/>
          </a:prstGeom>
          <a:noFill/>
        </p:spPr>
        <p:txBody>
          <a:bodyPr wrap="square" rtlCol="0">
            <a:spAutoFit/>
          </a:bodyPr>
          <a:lstStyle/>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Launched on </a:t>
            </a:r>
            <a:r>
              <a:rPr lang="en-GB" sz="500" dirty="0">
                <a:solidFill>
                  <a:schemeClr val="accent1"/>
                </a:solidFill>
                <a:latin typeface="Montserrat" panose="00000500000000000000" pitchFamily="2" charset="0"/>
              </a:rPr>
              <a:t>Nov 6</a:t>
            </a:r>
            <a:r>
              <a:rPr lang="en-GB" sz="500" baseline="30000" dirty="0">
                <a:solidFill>
                  <a:schemeClr val="accent1"/>
                </a:solidFill>
                <a:latin typeface="Montserrat" panose="00000500000000000000" pitchFamily="2" charset="0"/>
              </a:rPr>
              <a:t>th</a:t>
            </a:r>
            <a:r>
              <a:rPr lang="en-GB" sz="500" dirty="0">
                <a:solidFill>
                  <a:schemeClr val="accent1"/>
                </a:solidFill>
                <a:latin typeface="Montserrat" panose="00000500000000000000" pitchFamily="2" charset="0"/>
              </a:rPr>
              <a:t> </a:t>
            </a:r>
            <a:endParaRPr lang="en-GB" sz="500" baseline="30000" dirty="0">
              <a:solidFill>
                <a:schemeClr val="accent1"/>
              </a:solidFill>
              <a:latin typeface="Montserrat" panose="00000500000000000000" pitchFamily="2" charset="0"/>
            </a:endParaRP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Set to the soundtrack of Europe’s ‘</a:t>
            </a:r>
            <a:r>
              <a:rPr lang="en-GB" sz="500" dirty="0">
                <a:solidFill>
                  <a:schemeClr val="accent1"/>
                </a:solidFill>
                <a:latin typeface="Montserrat" panose="00000500000000000000" pitchFamily="2" charset="0"/>
              </a:rPr>
              <a:t>final countdown’</a:t>
            </a: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Focusses on the ‘</a:t>
            </a:r>
            <a:r>
              <a:rPr lang="en-GB" sz="500" dirty="0">
                <a:solidFill>
                  <a:schemeClr val="accent1"/>
                </a:solidFill>
                <a:latin typeface="Montserrat" panose="00000500000000000000" pitchFamily="2" charset="0"/>
              </a:rPr>
              <a:t>Joy of Christmas</a:t>
            </a:r>
            <a:r>
              <a:rPr lang="en-GB" sz="500" dirty="0">
                <a:solidFill>
                  <a:schemeClr val="bg1"/>
                </a:solidFill>
                <a:latin typeface="Montserrat" panose="00000500000000000000" pitchFamily="2" charset="0"/>
              </a:rPr>
              <a:t>’</a:t>
            </a:r>
          </a:p>
          <a:p>
            <a:pPr marL="72000" indent="-72000">
              <a:buClr>
                <a:schemeClr val="accent1"/>
              </a:buClr>
              <a:buSzPct val="150000"/>
              <a:buFont typeface="Arial" panose="020B0604020202020204" pitchFamily="34" charset="0"/>
              <a:buChar char="•"/>
            </a:pPr>
            <a:r>
              <a:rPr lang="en-GB" sz="500" dirty="0">
                <a:solidFill>
                  <a:schemeClr val="bg1"/>
                </a:solidFill>
                <a:latin typeface="Montserrat" panose="00000500000000000000" pitchFamily="2" charset="0"/>
              </a:rPr>
              <a:t>Encouraging shoppers to enjoy the  best bits of Christmas </a:t>
            </a:r>
            <a:r>
              <a:rPr lang="en-GB" sz="500" dirty="0">
                <a:solidFill>
                  <a:schemeClr val="accent1"/>
                </a:solidFill>
                <a:latin typeface="Montserrat" panose="00000500000000000000" pitchFamily="2" charset="0"/>
              </a:rPr>
              <a:t>no matter their budget</a:t>
            </a:r>
            <a:r>
              <a:rPr lang="en-GB" sz="500" dirty="0">
                <a:solidFill>
                  <a:schemeClr val="bg1"/>
                </a:solidFill>
                <a:latin typeface="Montserrat" panose="00000500000000000000" pitchFamily="2" charset="0"/>
              </a:rPr>
              <a:t>.</a:t>
            </a:r>
            <a:endParaRPr lang="en-GB" sz="500" dirty="0">
              <a:solidFill>
                <a:schemeClr val="accent1"/>
              </a:solidFill>
              <a:latin typeface="Montserrat" panose="00000500000000000000" pitchFamily="2" charset="0"/>
            </a:endParaRPr>
          </a:p>
        </p:txBody>
      </p:sp>
      <p:pic>
        <p:nvPicPr>
          <p:cNvPr id="28" name="Picture 27">
            <a:extLst>
              <a:ext uri="{FF2B5EF4-FFF2-40B4-BE49-F238E27FC236}">
                <a16:creationId xmlns:a16="http://schemas.microsoft.com/office/drawing/2014/main" id="{809343D7-C2B4-7221-CE82-6C52ABD8977B}"/>
              </a:ext>
            </a:extLst>
          </p:cNvPr>
          <p:cNvPicPr>
            <a:picLocks noChangeAspect="1"/>
          </p:cNvPicPr>
          <p:nvPr/>
        </p:nvPicPr>
        <p:blipFill>
          <a:blip r:embed="rId21"/>
          <a:stretch>
            <a:fillRect/>
          </a:stretch>
        </p:blipFill>
        <p:spPr>
          <a:xfrm>
            <a:off x="5897257" y="2691683"/>
            <a:ext cx="1019986" cy="688151"/>
          </a:xfrm>
          <a:prstGeom prst="rect">
            <a:avLst/>
          </a:prstGeom>
        </p:spPr>
      </p:pic>
      <p:pic>
        <p:nvPicPr>
          <p:cNvPr id="34" name="Picture 33">
            <a:extLst>
              <a:ext uri="{FF2B5EF4-FFF2-40B4-BE49-F238E27FC236}">
                <a16:creationId xmlns:a16="http://schemas.microsoft.com/office/drawing/2014/main" id="{62A0E593-B278-516A-443C-802F7C51B35D}"/>
              </a:ext>
            </a:extLst>
          </p:cNvPr>
          <p:cNvPicPr>
            <a:picLocks noChangeAspect="1"/>
          </p:cNvPicPr>
          <p:nvPr/>
        </p:nvPicPr>
        <p:blipFill>
          <a:blip r:embed="rId11"/>
          <a:stretch>
            <a:fillRect/>
          </a:stretch>
        </p:blipFill>
        <p:spPr>
          <a:xfrm>
            <a:off x="5897257" y="3333777"/>
            <a:ext cx="288477" cy="134359"/>
          </a:xfrm>
          <a:prstGeom prst="rect">
            <a:avLst/>
          </a:prstGeom>
        </p:spPr>
      </p:pic>
      <p:pic>
        <p:nvPicPr>
          <p:cNvPr id="9" name="Picture 8">
            <a:extLst>
              <a:ext uri="{FF2B5EF4-FFF2-40B4-BE49-F238E27FC236}">
                <a16:creationId xmlns:a16="http://schemas.microsoft.com/office/drawing/2014/main" id="{C83995A0-14CA-347C-C208-4809A3984A8F}"/>
              </a:ext>
            </a:extLst>
          </p:cNvPr>
          <p:cNvPicPr>
            <a:picLocks noChangeAspect="1"/>
          </p:cNvPicPr>
          <p:nvPr/>
        </p:nvPicPr>
        <p:blipFill>
          <a:blip r:embed="rId22"/>
          <a:stretch>
            <a:fillRect/>
          </a:stretch>
        </p:blipFill>
        <p:spPr>
          <a:xfrm>
            <a:off x="325800" y="3403866"/>
            <a:ext cx="911256" cy="1367937"/>
          </a:xfrm>
          <a:prstGeom prst="rect">
            <a:avLst/>
          </a:prstGeom>
        </p:spPr>
      </p:pic>
      <p:pic>
        <p:nvPicPr>
          <p:cNvPr id="13" name="Picture 12">
            <a:extLst>
              <a:ext uri="{FF2B5EF4-FFF2-40B4-BE49-F238E27FC236}">
                <a16:creationId xmlns:a16="http://schemas.microsoft.com/office/drawing/2014/main" id="{9F3B1057-9C73-5312-D3E9-F17EB4BFAB25}"/>
              </a:ext>
            </a:extLst>
          </p:cNvPr>
          <p:cNvPicPr>
            <a:picLocks noChangeAspect="1"/>
          </p:cNvPicPr>
          <p:nvPr/>
        </p:nvPicPr>
        <p:blipFill>
          <a:blip r:embed="rId23"/>
          <a:stretch>
            <a:fillRect/>
          </a:stretch>
        </p:blipFill>
        <p:spPr>
          <a:xfrm>
            <a:off x="1252778" y="3424842"/>
            <a:ext cx="1032952" cy="1342373"/>
          </a:xfrm>
          <a:prstGeom prst="rect">
            <a:avLst/>
          </a:prstGeom>
        </p:spPr>
      </p:pic>
    </p:spTree>
    <p:extLst>
      <p:ext uri="{BB962C8B-B14F-4D97-AF65-F5344CB8AC3E}">
        <p14:creationId xmlns:p14="http://schemas.microsoft.com/office/powerpoint/2010/main" val="2893861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8" name="Oval 17"/>
          <p:cNvSpPr>
            <a:spLocks noChangeArrowheads="1"/>
          </p:cNvSpPr>
          <p:nvPr/>
        </p:nvSpPr>
        <p:spPr bwMode="auto">
          <a:xfrm>
            <a:off x="1088073" y="2123518"/>
            <a:ext cx="148225" cy="398808"/>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31249" y="1563638"/>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21%</a:t>
            </a:r>
          </a:p>
        </p:txBody>
      </p:sp>
      <p:sp>
        <p:nvSpPr>
          <p:cNvPr id="10" name="AutoShape 13"/>
          <p:cNvSpPr>
            <a:spLocks noChangeArrowheads="1"/>
          </p:cNvSpPr>
          <p:nvPr/>
        </p:nvSpPr>
        <p:spPr bwMode="auto">
          <a:xfrm>
            <a:off x="880734" y="1580749"/>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22%</a:t>
            </a:r>
          </a:p>
        </p:txBody>
      </p:sp>
      <p:sp>
        <p:nvSpPr>
          <p:cNvPr id="11" name="Oval 9"/>
          <p:cNvSpPr>
            <a:spLocks noChangeArrowheads="1"/>
          </p:cNvSpPr>
          <p:nvPr/>
        </p:nvSpPr>
        <p:spPr bwMode="auto">
          <a:xfrm>
            <a:off x="4692560" y="2387274"/>
            <a:ext cx="125850"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4628" y="1793629"/>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20%</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53852" y="4373919"/>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4321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50864" y="2227005"/>
            <a:ext cx="144016"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42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2022</a:t>
            </a:r>
          </a:p>
        </p:txBody>
      </p:sp>
      <p:sp>
        <p:nvSpPr>
          <p:cNvPr id="2" name="Title 27">
            <a:extLst>
              <a:ext uri="{FF2B5EF4-FFF2-40B4-BE49-F238E27FC236}">
                <a16:creationId xmlns:a16="http://schemas.microsoft.com/office/drawing/2014/main" id="{DCBCED3E-3586-5367-4EBA-89F7B480EA55}"/>
              </a:ext>
            </a:extLst>
          </p:cNvPr>
          <p:cNvSpPr txBox="1">
            <a:spLocks/>
          </p:cNvSpPr>
          <p:nvPr/>
        </p:nvSpPr>
        <p:spPr>
          <a:xfrm>
            <a:off x="222006" y="326318"/>
            <a:ext cx="8813688" cy="633196"/>
          </a:xfrm>
          <a:prstGeom prst="rect">
            <a:avLst/>
          </a:prstGeom>
          <a:noFill/>
          <a:ln>
            <a:noFill/>
          </a:ln>
        </p:spPr>
        <p:txBody>
          <a:bodyPr spcFirstLastPara="1" wrap="square" lIns="0" tIns="91425" rIns="0" bIns="91425"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900"/>
              <a:buFont typeface="Montserrat"/>
              <a:buNone/>
              <a:defRPr sz="1900" b="1" i="0" u="none" strike="noStrike" cap="none" baseline="0">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9pPr>
          </a:lstStyle>
          <a:p>
            <a:pPr>
              <a:lnSpc>
                <a:spcPct val="80000"/>
              </a:lnSpc>
              <a:defRPr/>
            </a:pPr>
            <a:r>
              <a:rPr lang="en-GB" sz="1800" dirty="0">
                <a:latin typeface="Montserrat" panose="00000500000000000000" pitchFamily="2" charset="0"/>
                <a:ea typeface="Times New Roman" panose="02020603050405020304" pitchFamily="18" charset="0"/>
              </a:rPr>
              <a:t>Promotional spend increased at the start of November, as Christmas ranges went into store with attractive offers to encourage spend</a:t>
            </a:r>
            <a:endParaRPr lang="en-GB" b="0" strike="sngStrike" dirty="0">
              <a:solidFill>
                <a:schemeClr val="tx1"/>
              </a:solidFill>
              <a:latin typeface="Avenir Next LT Pro" panose="020B0604020202020204" charset="0"/>
              <a:ea typeface="ＭＳ Ｐゴシック"/>
              <a:cs typeface="ＭＳ Ｐゴシック"/>
            </a:endParaRPr>
          </a:p>
        </p:txBody>
      </p:sp>
    </p:spTree>
    <p:extLst>
      <p:ext uri="{BB962C8B-B14F-4D97-AF65-F5344CB8AC3E}">
        <p14:creationId xmlns:p14="http://schemas.microsoft.com/office/powerpoint/2010/main" val="3535283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413014" y="232311"/>
            <a:ext cx="8867267" cy="313448"/>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Promotions accounted for a higher proportion of spend at Ocado, Iceland, Waitrose and M&amp;S</a:t>
            </a:r>
          </a:p>
        </p:txBody>
      </p:sp>
      <p:graphicFrame>
        <p:nvGraphicFramePr>
          <p:cNvPr id="1293" name="Google Shape;1293;p93"/>
          <p:cNvGraphicFramePr/>
          <p:nvPr>
            <p:extLst>
              <p:ext uri="{D42A27DB-BD31-4B8C-83A1-F6EECF244321}">
                <p14:modId xmlns:p14="http://schemas.microsoft.com/office/powerpoint/2010/main" val="3953766789"/>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40%</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+8%</a:t>
                      </a:r>
                      <a:endParaRPr sz="1000" b="1" dirty="0">
                        <a:solidFill>
                          <a:schemeClr val="accent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35%</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+5%</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b="1" dirty="0">
                          <a:solidFill>
                            <a:srgbClr val="FFFFFF"/>
                          </a:solidFill>
                          <a:latin typeface="Montserrat" panose="00000500000000000000" pitchFamily="2" charset="0"/>
                          <a:ea typeface="Montserrat Light"/>
                          <a:cs typeface="Montserrat Light"/>
                          <a:sym typeface="Montserrat Light"/>
                        </a:rPr>
                        <a:t>29%</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+7%</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28%</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  =</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28%</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25%</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24%</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+3%</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17%</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-4%</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7%</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3%</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 -1%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21%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+1%</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52974" y="4898109"/>
            <a:ext cx="8159100" cy="136437"/>
          </a:xfrm>
        </p:spPr>
        <p:txBody>
          <a:bodyPr/>
          <a:lstStyle/>
          <a:p>
            <a:r>
              <a:rPr lang="en-PH" dirty="0">
                <a:latin typeface="Montserrat" panose="00000500000000000000" pitchFamily="2" charset="0"/>
              </a:rPr>
              <a:t>Source:  NielsenIQ Homescan % Value fmcg sales bought on offer, 4w/e </a:t>
            </a:r>
            <a:r>
              <a:rPr lang="en-PH" dirty="0"/>
              <a:t>8</a:t>
            </a:r>
            <a:r>
              <a:rPr lang="en-PH" baseline="30000" dirty="0"/>
              <a:t>th</a:t>
            </a:r>
            <a:r>
              <a:rPr lang="en-PH" dirty="0"/>
              <a:t> October </a:t>
            </a:r>
            <a:r>
              <a:rPr lang="en-PH" dirty="0">
                <a:latin typeface="Montserrat" panose="00000500000000000000" pitchFamily="2" charset="0"/>
              </a:rPr>
              <a:t>2022 vs year ago</a:t>
            </a:r>
          </a:p>
        </p:txBody>
      </p:sp>
    </p:spTree>
    <p:extLst>
      <p:ext uri="{BB962C8B-B14F-4D97-AF65-F5344CB8AC3E}">
        <p14:creationId xmlns:p14="http://schemas.microsoft.com/office/powerpoint/2010/main" val="105838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5" name="Google Shape;645;p59"/>
          <p:cNvSpPr txBox="1"/>
          <p:nvPr/>
        </p:nvSpPr>
        <p:spPr>
          <a:xfrm>
            <a:off x="369647" y="1526479"/>
            <a:ext cx="2554540" cy="3172645"/>
          </a:xfrm>
          <a:prstGeom prst="rect">
            <a:avLst/>
          </a:prstGeom>
          <a:noFill/>
          <a:ln>
            <a:noFill/>
          </a:ln>
        </p:spPr>
        <p:txBody>
          <a:bodyPr spcFirstLastPara="1" wrap="square" lIns="0" tIns="45700" rIns="0" bIns="45700" anchor="t" anchorCtr="0">
            <a:noAutofit/>
          </a:bodyPr>
          <a:lstStyle/>
          <a:p>
            <a:pPr lvl="0">
              <a:spcAft>
                <a:spcPts val="0"/>
              </a:spcAft>
              <a:buSzPts val="1100"/>
            </a:pPr>
            <a:r>
              <a:rPr lang="en-GB" sz="11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Food inflation </a:t>
            </a:r>
            <a:r>
              <a:rPr lang="en-GB" sz="11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continues to</a:t>
            </a:r>
            <a:r>
              <a:rPr lang="en-GB" sz="11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t>
            </a:r>
            <a:r>
              <a:rPr lang="en-GB" sz="11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accelerate</a:t>
            </a:r>
            <a:r>
              <a:rPr lang="en-GB" sz="11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(BRC NielsenIQ SPI October of </a:t>
            </a:r>
            <a:r>
              <a:rPr lang="en-GB" sz="1100" b="1" spc="10" dirty="0">
                <a:solidFill>
                  <a:schemeClr val="accent1"/>
                </a:solidFill>
                <a:effectLst/>
                <a:latin typeface="Montserrat" panose="00000500000000000000" pitchFamily="2" charset="0"/>
                <a:ea typeface="MS Mincho" panose="02020609040205080304" pitchFamily="49" charset="-128"/>
                <a:cs typeface="Times New Roman" panose="02020603050405020304" pitchFamily="18" charset="0"/>
              </a:rPr>
              <a:t>11.6%</a:t>
            </a:r>
            <a:r>
              <a:rPr lang="en-GB" sz="11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 and </a:t>
            </a:r>
            <a:r>
              <a:rPr lang="en-GB" sz="11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sales at retailers </a:t>
            </a:r>
            <a:r>
              <a:rPr lang="en-GB" sz="11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are mostly </a:t>
            </a:r>
            <a:r>
              <a:rPr lang="en-GB" sz="1100" b="1"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improving</a:t>
            </a:r>
            <a:r>
              <a:rPr lang="en-GB" sz="1100" spc="10" dirty="0">
                <a:solidFill>
                  <a:schemeClr val="bg1"/>
                </a:solidFill>
                <a:effectLst/>
                <a:latin typeface="Montserrat" panose="00000500000000000000" pitchFamily="2" charset="0"/>
                <a:ea typeface="MS Mincho" panose="02020609040205080304" pitchFamily="49" charset="-128"/>
                <a:cs typeface="Times New Roman" panose="02020603050405020304" pitchFamily="18" charset="0"/>
              </a:rPr>
              <a:t>.</a:t>
            </a:r>
            <a:endParaRPr lang="en-GB" sz="1100" spc="1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1100" spc="10" dirty="0">
              <a:solidFill>
                <a:schemeClr val="bg1"/>
              </a:solidFill>
              <a:latin typeface="Montserrat" panose="00000500000000000000" pitchFamily="2" charset="0"/>
              <a:ea typeface="Times New Roman" panose="02020603050405020304" pitchFamily="18" charset="0"/>
            </a:endParaRPr>
          </a:p>
          <a:p>
            <a:pPr lvl="0">
              <a:buSzPts val="1100"/>
            </a:pPr>
            <a:r>
              <a:rPr lang="en-GB" sz="1100" b="1" spc="10" dirty="0">
                <a:solidFill>
                  <a:schemeClr val="accent1"/>
                </a:solidFill>
                <a:effectLst/>
                <a:latin typeface="Montserrat" panose="00000500000000000000" pitchFamily="2" charset="0"/>
                <a:ea typeface="Times New Roman" panose="02020603050405020304" pitchFamily="18" charset="0"/>
              </a:rPr>
              <a:t>Weaker volumes</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have continued </a:t>
            </a:r>
            <a:r>
              <a:rPr lang="en-GB" sz="1100" spc="10" dirty="0">
                <a:solidFill>
                  <a:schemeClr val="bg1"/>
                </a:solidFill>
                <a:effectLst/>
                <a:latin typeface="Montserrat" panose="00000500000000000000" pitchFamily="2" charset="0"/>
                <a:ea typeface="Times New Roman" panose="02020603050405020304" pitchFamily="18" charset="0"/>
              </a:rPr>
              <a:t>as shoppers are having to make compromises to balance household budgets.  </a:t>
            </a:r>
          </a:p>
          <a:p>
            <a:pPr lvl="0">
              <a:buSzPts val="1100"/>
            </a:pPr>
            <a:endParaRPr lang="en-GB" sz="1100" spc="10" dirty="0">
              <a:solidFill>
                <a:schemeClr val="bg1"/>
              </a:solidFill>
              <a:latin typeface="Montserrat" panose="00000500000000000000" pitchFamily="2" charset="0"/>
              <a:ea typeface="Times New Roman" panose="02020603050405020304" pitchFamily="18" charset="0"/>
            </a:endParaRPr>
          </a:p>
          <a:p>
            <a:pPr lvl="0">
              <a:buSzPts val="1100"/>
            </a:pPr>
            <a:r>
              <a:rPr lang="en-GB" sz="1100" spc="10" dirty="0">
                <a:solidFill>
                  <a:schemeClr val="bg1"/>
                </a:solidFill>
                <a:effectLst/>
                <a:latin typeface="Montserrat" panose="00000500000000000000" pitchFamily="2" charset="0"/>
                <a:ea typeface="Times New Roman" panose="02020603050405020304" pitchFamily="18" charset="0"/>
              </a:rPr>
              <a:t>This includes managing</a:t>
            </a:r>
            <a:r>
              <a:rPr lang="en-GB" sz="1100" b="1" spc="10" dirty="0">
                <a:solidFill>
                  <a:schemeClr val="bg1"/>
                </a:solidFill>
                <a:effectLst/>
                <a:latin typeface="Montserrat" panose="00000500000000000000" pitchFamily="2" charset="0"/>
                <a:ea typeface="Times New Roman" panose="02020603050405020304" pitchFamily="18" charset="0"/>
              </a:rPr>
              <a:t> discretionary spend</a:t>
            </a:r>
            <a:r>
              <a:rPr lang="en-GB" sz="1100" spc="10" dirty="0">
                <a:solidFill>
                  <a:schemeClr val="bg1"/>
                </a:solidFill>
                <a:effectLst/>
                <a:latin typeface="Montserrat" panose="00000500000000000000" pitchFamily="2" charset="0"/>
                <a:ea typeface="Times New Roman" panose="02020603050405020304" pitchFamily="18" charset="0"/>
              </a:rPr>
              <a:t>.  Compared to this time last year, </a:t>
            </a:r>
            <a:r>
              <a:rPr lang="en-GB" sz="1100" b="1" spc="10" dirty="0">
                <a:solidFill>
                  <a:schemeClr val="accent1"/>
                </a:solidFill>
                <a:effectLst/>
                <a:latin typeface="Montserrat" panose="00000500000000000000" pitchFamily="2" charset="0"/>
                <a:ea typeface="Times New Roman" panose="02020603050405020304" pitchFamily="18" charset="0"/>
              </a:rPr>
              <a:t>General Merchandise</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volumes</a:t>
            </a:r>
            <a:r>
              <a:rPr lang="en-GB" sz="1100" spc="10" dirty="0">
                <a:solidFill>
                  <a:schemeClr val="bg1"/>
                </a:solidFill>
                <a:effectLst/>
                <a:latin typeface="Montserrat" panose="00000500000000000000" pitchFamily="2" charset="0"/>
                <a:ea typeface="Times New Roman" panose="02020603050405020304" pitchFamily="18" charset="0"/>
              </a:rPr>
              <a:t> have declined </a:t>
            </a:r>
            <a:r>
              <a:rPr lang="en-GB" sz="1100" b="1" spc="10" dirty="0">
                <a:solidFill>
                  <a:schemeClr val="accent1"/>
                </a:solidFill>
                <a:effectLst/>
                <a:latin typeface="Montserrat" panose="00000500000000000000" pitchFamily="2" charset="0"/>
                <a:ea typeface="Times New Roman" panose="02020603050405020304" pitchFamily="18" charset="0"/>
              </a:rPr>
              <a:t>7.6%</a:t>
            </a:r>
            <a:r>
              <a:rPr lang="en-GB" sz="1100" spc="10" dirty="0">
                <a:solidFill>
                  <a:schemeClr val="bg1"/>
                </a:solidFill>
                <a:effectLst/>
                <a:latin typeface="Montserrat" panose="00000500000000000000" pitchFamily="2" charset="0"/>
                <a:ea typeface="Times New Roman" panose="02020603050405020304" pitchFamily="18" charset="0"/>
              </a:rPr>
              <a:t>.</a:t>
            </a: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2100" y="4850875"/>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cxnSp>
        <p:nvCxnSpPr>
          <p:cNvPr id="646" name="Google Shape;646;p59"/>
          <p:cNvCxnSpPr/>
          <p:nvPr/>
        </p:nvCxnSpPr>
        <p:spPr>
          <a:xfrm>
            <a:off x="338424"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433352"/>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06875" y="1478178"/>
            <a:ext cx="2554540" cy="3172643"/>
          </a:xfrm>
          <a:prstGeom prst="rect">
            <a:avLst/>
          </a:prstGeom>
          <a:noFill/>
          <a:ln>
            <a:noFill/>
          </a:ln>
        </p:spPr>
        <p:txBody>
          <a:bodyPr spcFirstLastPara="1" wrap="square" lIns="0" tIns="45700" rIns="0" bIns="45700" anchor="t" anchorCtr="0">
            <a:noAutofit/>
          </a:bodyPr>
          <a:lstStyle/>
          <a:p>
            <a:pPr lvl="0">
              <a:buSzPts val="1100"/>
            </a:pPr>
            <a:r>
              <a:rPr lang="en-GB" sz="1100" b="1" dirty="0">
                <a:solidFill>
                  <a:schemeClr val="bg1"/>
                </a:solidFill>
                <a:effectLst/>
                <a:latin typeface="Montserrat" panose="00000500000000000000" pitchFamily="2" charset="0"/>
                <a:ea typeface="Times New Roman" panose="02020603050405020304" pitchFamily="18" charset="0"/>
              </a:rPr>
              <a:t>Value growth </a:t>
            </a:r>
            <a:r>
              <a:rPr lang="en-GB" sz="1100" dirty="0">
                <a:solidFill>
                  <a:schemeClr val="bg1"/>
                </a:solidFill>
                <a:effectLst/>
                <a:latin typeface="Montserrat" panose="00000500000000000000" pitchFamily="2" charset="0"/>
                <a:ea typeface="Times New Roman" panose="02020603050405020304" pitchFamily="18" charset="0"/>
              </a:rPr>
              <a:t>for the </a:t>
            </a:r>
            <a:r>
              <a:rPr lang="en-GB" sz="1100" b="1" dirty="0">
                <a:solidFill>
                  <a:schemeClr val="bg1"/>
                </a:solidFill>
                <a:effectLst/>
                <a:latin typeface="Montserrat" panose="00000500000000000000" pitchFamily="2" charset="0"/>
                <a:ea typeface="Times New Roman" panose="02020603050405020304" pitchFamily="18" charset="0"/>
              </a:rPr>
              <a:t>week ending 5</a:t>
            </a:r>
            <a:r>
              <a:rPr lang="en-GB" sz="1100" b="1" baseline="30000" dirty="0">
                <a:solidFill>
                  <a:schemeClr val="bg1"/>
                </a:solidFill>
                <a:effectLst/>
                <a:latin typeface="Montserrat" panose="00000500000000000000" pitchFamily="2" charset="0"/>
                <a:ea typeface="Times New Roman" panose="02020603050405020304" pitchFamily="18" charset="0"/>
              </a:rPr>
              <a:t>th</a:t>
            </a:r>
            <a:r>
              <a:rPr lang="en-GB" sz="1100" b="1" dirty="0">
                <a:solidFill>
                  <a:schemeClr val="bg1"/>
                </a:solidFill>
                <a:effectLst/>
                <a:latin typeface="Montserrat" panose="00000500000000000000" pitchFamily="2" charset="0"/>
                <a:ea typeface="Times New Roman" panose="02020603050405020304" pitchFamily="18" charset="0"/>
              </a:rPr>
              <a:t> November</a:t>
            </a:r>
            <a:r>
              <a:rPr lang="en-GB" sz="1100" dirty="0">
                <a:solidFill>
                  <a:schemeClr val="bg1"/>
                </a:solidFill>
                <a:effectLst/>
                <a:latin typeface="Montserrat" panose="00000500000000000000" pitchFamily="2" charset="0"/>
                <a:ea typeface="Times New Roman" panose="02020603050405020304" pitchFamily="18" charset="0"/>
              </a:rPr>
              <a:t> was </a:t>
            </a:r>
            <a:r>
              <a:rPr lang="en-GB" sz="1100" b="1" dirty="0">
                <a:solidFill>
                  <a:schemeClr val="accent1"/>
                </a:solidFill>
                <a:effectLst/>
                <a:latin typeface="Montserrat" panose="00000500000000000000" pitchFamily="2" charset="0"/>
                <a:ea typeface="Times New Roman" panose="02020603050405020304" pitchFamily="18" charset="0"/>
              </a:rPr>
              <a:t>more robust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+5.3%</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the Grocery Multiples and is the </a:t>
            </a:r>
            <a:r>
              <a:rPr lang="en-GB" sz="1100" b="1" dirty="0">
                <a:solidFill>
                  <a:schemeClr val="bg1"/>
                </a:solidFill>
                <a:effectLst/>
                <a:latin typeface="Montserrat" panose="00000500000000000000" pitchFamily="2" charset="0"/>
                <a:ea typeface="Times New Roman" panose="02020603050405020304" pitchFamily="18" charset="0"/>
              </a:rPr>
              <a:t>strongest growth</a:t>
            </a:r>
            <a:r>
              <a:rPr lang="en-GB" sz="1100" dirty="0">
                <a:solidFill>
                  <a:schemeClr val="bg1"/>
                </a:solidFill>
                <a:effectLst/>
                <a:latin typeface="Montserrat" panose="00000500000000000000" pitchFamily="2" charset="0"/>
                <a:ea typeface="Times New Roman" panose="02020603050405020304" pitchFamily="18" charset="0"/>
              </a:rPr>
              <a:t> since the </a:t>
            </a:r>
            <a:r>
              <a:rPr lang="en-GB" sz="1100" b="1" dirty="0">
                <a:solidFill>
                  <a:schemeClr val="bg1"/>
                </a:solidFill>
                <a:effectLst/>
                <a:latin typeface="Montserrat" panose="00000500000000000000" pitchFamily="2" charset="0"/>
                <a:ea typeface="Times New Roman" panose="02020603050405020304" pitchFamily="18" charset="0"/>
              </a:rPr>
              <a:t>August heatwave</a:t>
            </a:r>
            <a:r>
              <a:rPr lang="en-GB" sz="1100" dirty="0">
                <a:solidFill>
                  <a:schemeClr val="bg1"/>
                </a:solidFill>
                <a:effectLst/>
                <a:latin typeface="Montserrat" panose="00000500000000000000" pitchFamily="2" charset="0"/>
                <a:ea typeface="Times New Roman" panose="02020603050405020304" pitchFamily="18" charset="0"/>
              </a:rPr>
              <a:t>.  </a:t>
            </a:r>
          </a:p>
          <a:p>
            <a:pPr lvl="0">
              <a:buSzPts val="1100"/>
            </a:pPr>
            <a:endParaRPr lang="en-GB" sz="1100" dirty="0">
              <a:solidFill>
                <a:schemeClr val="bg1"/>
              </a:solidFill>
              <a:latin typeface="Montserrat" panose="00000500000000000000" pitchFamily="2" charset="0"/>
              <a:ea typeface="Times New Roman" panose="02020603050405020304" pitchFamily="18" charset="0"/>
            </a:endParaRPr>
          </a:p>
          <a:p>
            <a:pPr lvl="0">
              <a:buSzPts val="1100"/>
            </a:pPr>
            <a:r>
              <a:rPr lang="en-GB" sz="1100" dirty="0">
                <a:solidFill>
                  <a:schemeClr val="bg1"/>
                </a:solidFill>
                <a:effectLst/>
                <a:latin typeface="Montserrat" panose="00000500000000000000" pitchFamily="2" charset="0"/>
                <a:ea typeface="Times New Roman" panose="02020603050405020304" pitchFamily="18" charset="0"/>
              </a:rPr>
              <a:t>So, </a:t>
            </a:r>
            <a:r>
              <a:rPr lang="en-GB" sz="1100" b="1" dirty="0">
                <a:solidFill>
                  <a:schemeClr val="bg1"/>
                </a:solidFill>
                <a:effectLst/>
                <a:latin typeface="Montserrat" panose="00000500000000000000" pitchFamily="2" charset="0"/>
                <a:ea typeface="Times New Roman" panose="02020603050405020304" pitchFamily="18" charset="0"/>
              </a:rPr>
              <a:t>better news</a:t>
            </a:r>
            <a:r>
              <a:rPr lang="en-GB" sz="1100" dirty="0">
                <a:solidFill>
                  <a:schemeClr val="bg1"/>
                </a:solidFill>
                <a:effectLst/>
                <a:latin typeface="Montserrat" panose="00000500000000000000" pitchFamily="2" charset="0"/>
                <a:ea typeface="Times New Roman" panose="02020603050405020304" pitchFamily="18" charset="0"/>
              </a:rPr>
              <a:t> for retailers and suppliers and </a:t>
            </a:r>
            <a:r>
              <a:rPr lang="en-GB" sz="1100" b="1" dirty="0">
                <a:solidFill>
                  <a:schemeClr val="accent1"/>
                </a:solidFill>
                <a:effectLst/>
                <a:latin typeface="Montserrat" panose="00000500000000000000" pitchFamily="2" charset="0"/>
                <a:ea typeface="Times New Roman" panose="02020603050405020304" pitchFamily="18" charset="0"/>
              </a:rPr>
              <a:t>reassurance</a:t>
            </a:r>
            <a:r>
              <a:rPr lang="en-GB" sz="1100" dirty="0">
                <a:solidFill>
                  <a:schemeClr val="bg1"/>
                </a:solidFill>
                <a:effectLst/>
                <a:latin typeface="Montserrat" panose="00000500000000000000" pitchFamily="2" charset="0"/>
                <a:ea typeface="Times New Roman" panose="02020603050405020304" pitchFamily="18" charset="0"/>
              </a:rPr>
              <a:t> that shoppers are starting to buy some items early for Christmas. </a:t>
            </a:r>
          </a:p>
          <a:p>
            <a:pPr lvl="0">
              <a:buSzPts val="1100"/>
            </a:pPr>
            <a:endParaRPr lang="en-GB" sz="900" spc="10" dirty="0">
              <a:solidFill>
                <a:schemeClr val="bg1"/>
              </a:solidFill>
              <a:latin typeface="Montserrat" panose="00000500000000000000" pitchFamily="2" charset="0"/>
              <a:ea typeface="Times New Roman" panose="02020603050405020304" pitchFamily="18" charset="0"/>
            </a:endParaRPr>
          </a:p>
          <a:p>
            <a:pPr lvl="0">
              <a:buSzPts val="1100"/>
            </a:pPr>
            <a:endParaRPr lang="en-GB" sz="900" spc="10" dirty="0">
              <a:solidFill>
                <a:schemeClr val="bg1"/>
              </a:solidFill>
              <a:latin typeface="Montserrat" panose="00000500000000000000" pitchFamily="2" charset="0"/>
              <a:ea typeface="Times New Roman" panose="02020603050405020304" pitchFamily="18" charset="0"/>
            </a:endParaRPr>
          </a:p>
          <a:p>
            <a:pPr>
              <a:buSzPts val="1100"/>
            </a:pPr>
            <a:r>
              <a:rPr lang="en-GB" sz="1100" spc="10" dirty="0">
                <a:solidFill>
                  <a:schemeClr val="bg1"/>
                </a:solidFill>
                <a:effectLst/>
                <a:latin typeface="Montserrat" panose="00000500000000000000" pitchFamily="2" charset="0"/>
                <a:ea typeface="Times New Roman" panose="02020603050405020304" pitchFamily="18" charset="0"/>
              </a:rPr>
              <a:t>A recent Homescan Survey* shows that </a:t>
            </a:r>
            <a:r>
              <a:rPr lang="en-GB" sz="1100" b="1" spc="10" dirty="0">
                <a:solidFill>
                  <a:schemeClr val="accent1"/>
                </a:solidFill>
                <a:effectLst/>
                <a:latin typeface="Montserrat" panose="00000500000000000000" pitchFamily="2" charset="0"/>
                <a:ea typeface="Times New Roman" panose="02020603050405020304" pitchFamily="18" charset="0"/>
              </a:rPr>
              <a:t>30%</a:t>
            </a:r>
            <a:r>
              <a:rPr lang="en-GB" sz="1100" spc="10" dirty="0">
                <a:solidFill>
                  <a:schemeClr val="bg1"/>
                </a:solidFill>
                <a:effectLst/>
                <a:latin typeface="Montserrat" panose="00000500000000000000" pitchFamily="2" charset="0"/>
                <a:ea typeface="Times New Roman" panose="02020603050405020304" pitchFamily="18" charset="0"/>
              </a:rPr>
              <a:t> of shoppers plan to </a:t>
            </a:r>
            <a:r>
              <a:rPr lang="en-GB" sz="1100" b="1" spc="10" dirty="0">
                <a:solidFill>
                  <a:schemeClr val="bg1"/>
                </a:solidFill>
                <a:effectLst/>
                <a:latin typeface="Montserrat" panose="00000500000000000000" pitchFamily="2" charset="0"/>
                <a:ea typeface="Times New Roman" panose="02020603050405020304" pitchFamily="18" charset="0"/>
              </a:rPr>
              <a:t>start their Christmas shopping before mid October</a:t>
            </a:r>
            <a:r>
              <a:rPr lang="en-GB" sz="1100" spc="10" dirty="0">
                <a:solidFill>
                  <a:schemeClr val="bg1"/>
                </a:solidFill>
                <a:effectLst/>
                <a:latin typeface="Montserrat" panose="00000500000000000000" pitchFamily="2" charset="0"/>
                <a:ea typeface="Times New Roman" panose="02020603050405020304" pitchFamily="18" charset="0"/>
              </a:rPr>
              <a:t>, compared to 18% last year and </a:t>
            </a:r>
            <a:r>
              <a:rPr lang="en-GB" sz="1100" b="1" spc="10" dirty="0">
                <a:solidFill>
                  <a:schemeClr val="accent1"/>
                </a:solidFill>
                <a:effectLst/>
                <a:latin typeface="Montserrat" panose="00000500000000000000" pitchFamily="2" charset="0"/>
                <a:ea typeface="Times New Roman" panose="02020603050405020304" pitchFamily="18" charset="0"/>
              </a:rPr>
              <a:t>27%</a:t>
            </a:r>
            <a:r>
              <a:rPr lang="en-GB" sz="1100" spc="10" dirty="0">
                <a:solidFill>
                  <a:schemeClr val="bg1"/>
                </a:solidFill>
                <a:effectLst/>
                <a:latin typeface="Montserrat" panose="00000500000000000000" pitchFamily="2" charset="0"/>
                <a:ea typeface="Times New Roman" panose="02020603050405020304" pitchFamily="18" charset="0"/>
              </a:rPr>
              <a:t> say they will </a:t>
            </a:r>
            <a:r>
              <a:rPr lang="en-GB" sz="1100" b="1" spc="10" dirty="0">
                <a:solidFill>
                  <a:schemeClr val="bg1"/>
                </a:solidFill>
                <a:effectLst/>
                <a:latin typeface="Montserrat" panose="00000500000000000000" pitchFamily="2" charset="0"/>
                <a:ea typeface="Times New Roman" panose="02020603050405020304" pitchFamily="18" charset="0"/>
              </a:rPr>
              <a:t>buy</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Xmas products</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as soon as they see them in store</a:t>
            </a:r>
            <a:r>
              <a:rPr lang="en-GB" sz="1100" spc="10" dirty="0">
                <a:solidFill>
                  <a:schemeClr val="bg1"/>
                </a:solidFill>
                <a:effectLst/>
                <a:latin typeface="Montserrat" panose="00000500000000000000" pitchFamily="2" charset="0"/>
                <a:ea typeface="Times New Roman" panose="02020603050405020304" pitchFamily="18" charset="0"/>
              </a:rPr>
              <a:t>”.</a:t>
            </a:r>
          </a:p>
          <a:p>
            <a:pPr lvl="0" algn="ctr">
              <a:buClr>
                <a:schemeClr val="bg1"/>
              </a:buClr>
              <a:buSzPts val="1100"/>
            </a:pPr>
            <a:endParaRPr lang="en-GB" sz="1100" spc="10" dirty="0">
              <a:solidFill>
                <a:schemeClr val="bg1"/>
              </a:solidFill>
              <a:latin typeface="Montserrat" panose="00000500000000000000" pitchFamily="2" charset="0"/>
              <a:ea typeface="Times New Roman" panose="02020603050405020304" pitchFamily="18" charset="0"/>
            </a:endParaRPr>
          </a:p>
          <a:p>
            <a:pPr lvl="0" algn="ctr">
              <a:buClr>
                <a:schemeClr val="bg1"/>
              </a:buClr>
              <a:buSzPts val="1100"/>
            </a:pPr>
            <a:r>
              <a:rPr lang="en-GB" sz="800" spc="10" dirty="0">
                <a:solidFill>
                  <a:schemeClr val="bg1"/>
                </a:solidFill>
                <a:latin typeface="Montserrat" panose="00000500000000000000" pitchFamily="2" charset="0"/>
                <a:ea typeface="Times New Roman" panose="02020603050405020304" pitchFamily="18" charset="0"/>
              </a:rPr>
              <a:t>*</a:t>
            </a:r>
            <a:r>
              <a:rPr lang="en-GB" sz="800" spc="10" dirty="0">
                <a:solidFill>
                  <a:schemeClr val="bg1"/>
                </a:solidFill>
                <a:effectLst/>
                <a:latin typeface="Montserrat" panose="00000500000000000000" pitchFamily="2" charset="0"/>
                <a:ea typeface="Times New Roman" panose="02020603050405020304" pitchFamily="18" charset="0"/>
              </a:rPr>
              <a:t>Homescan Survey August 2022</a:t>
            </a:r>
          </a:p>
          <a:p>
            <a:pPr>
              <a:buSzPts val="1100"/>
            </a:pPr>
            <a:endParaRPr lang="en" sz="11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183263" y="1506074"/>
            <a:ext cx="2752943" cy="3295416"/>
          </a:xfrm>
          <a:prstGeom prst="rect">
            <a:avLst/>
          </a:prstGeom>
          <a:noFill/>
          <a:ln>
            <a:noFill/>
          </a:ln>
        </p:spPr>
        <p:txBody>
          <a:bodyPr spcFirstLastPara="1" wrap="square" lIns="0" tIns="45700" rIns="0" bIns="45700" anchor="t" anchorCtr="0">
            <a:noAutofit/>
          </a:bodyPr>
          <a:lstStyle/>
          <a:p>
            <a:pPr lvl="0">
              <a:buSzPts val="1100"/>
            </a:pPr>
            <a:r>
              <a:rPr lang="en-GB" sz="1100" b="1" spc="10" dirty="0">
                <a:solidFill>
                  <a:schemeClr val="accent1"/>
                </a:solidFill>
                <a:effectLst/>
                <a:latin typeface="Montserrat" panose="00000500000000000000" pitchFamily="2" charset="0"/>
                <a:ea typeface="Times New Roman" panose="02020603050405020304" pitchFamily="18" charset="0"/>
              </a:rPr>
              <a:t>Discounters </a:t>
            </a:r>
            <a:r>
              <a:rPr lang="en-GB" sz="1100" spc="10" dirty="0">
                <a:solidFill>
                  <a:schemeClr val="bg1"/>
                </a:solidFill>
                <a:effectLst/>
                <a:latin typeface="Montserrat" panose="00000500000000000000" pitchFamily="2" charset="0"/>
                <a:ea typeface="Times New Roman" panose="02020603050405020304" pitchFamily="18" charset="0"/>
              </a:rPr>
              <a:t>are </a:t>
            </a:r>
            <a:r>
              <a:rPr lang="en-GB" sz="1100" b="1" spc="10" dirty="0">
                <a:solidFill>
                  <a:schemeClr val="bg1"/>
                </a:solidFill>
                <a:effectLst/>
                <a:latin typeface="Montserrat" panose="00000500000000000000" pitchFamily="2" charset="0"/>
                <a:ea typeface="Times New Roman" panose="02020603050405020304" pitchFamily="18" charset="0"/>
              </a:rPr>
              <a:t>performing ahead </a:t>
            </a:r>
            <a:r>
              <a:rPr lang="en-GB" sz="1100" spc="10" dirty="0">
                <a:solidFill>
                  <a:schemeClr val="bg1"/>
                </a:solidFill>
                <a:effectLst/>
                <a:latin typeface="Montserrat" panose="00000500000000000000" pitchFamily="2" charset="0"/>
                <a:ea typeface="Times New Roman" panose="02020603050405020304" pitchFamily="18" charset="0"/>
              </a:rPr>
              <a:t>of other channels but growth</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t>
            </a:r>
            <a:r>
              <a:rPr lang="en-GB" sz="1100" b="1" spc="10" dirty="0">
                <a:solidFill>
                  <a:schemeClr val="accent1"/>
                </a:solidFill>
                <a:effectLst/>
                <a:latin typeface="Montserrat" panose="00000500000000000000" pitchFamily="2" charset="0"/>
                <a:ea typeface="Times New Roman" panose="02020603050405020304" pitchFamily="18" charset="0"/>
              </a:rPr>
              <a:t>larger stores</a:t>
            </a:r>
            <a:r>
              <a:rPr lang="en-GB" sz="1100" spc="10" dirty="0">
                <a:solidFill>
                  <a:schemeClr val="bg1"/>
                </a:solidFill>
                <a:effectLst/>
                <a:latin typeface="Montserrat" panose="00000500000000000000" pitchFamily="2" charset="0"/>
                <a:ea typeface="Times New Roman" panose="02020603050405020304" pitchFamily="18" charset="0"/>
              </a:rPr>
              <a:t> is expected to </a:t>
            </a:r>
            <a:r>
              <a:rPr lang="en-GB" sz="1100" b="1" spc="10" dirty="0">
                <a:solidFill>
                  <a:schemeClr val="bg1"/>
                </a:solidFill>
                <a:effectLst/>
                <a:latin typeface="Montserrat" panose="00000500000000000000" pitchFamily="2" charset="0"/>
                <a:ea typeface="Times New Roman" panose="02020603050405020304" pitchFamily="18" charset="0"/>
              </a:rPr>
              <a:t>improve</a:t>
            </a:r>
            <a:r>
              <a:rPr lang="en-GB" sz="1100" spc="10" dirty="0">
                <a:solidFill>
                  <a:schemeClr val="bg1"/>
                </a:solidFill>
                <a:effectLst/>
                <a:latin typeface="Montserrat" panose="00000500000000000000" pitchFamily="2" charset="0"/>
                <a:ea typeface="Times New Roman" panose="02020603050405020304" pitchFamily="18" charset="0"/>
              </a:rPr>
              <a:t> in </a:t>
            </a:r>
            <a:r>
              <a:rPr lang="en-GB" sz="1100" b="1" spc="10" dirty="0">
                <a:solidFill>
                  <a:schemeClr val="bg1"/>
                </a:solidFill>
                <a:effectLst/>
                <a:latin typeface="Montserrat" panose="00000500000000000000" pitchFamily="2" charset="0"/>
                <a:ea typeface="Times New Roman" panose="02020603050405020304" pitchFamily="18" charset="0"/>
              </a:rPr>
              <a:t>December</a:t>
            </a:r>
            <a:r>
              <a:rPr lang="en-GB" sz="1100" spc="10" dirty="0">
                <a:solidFill>
                  <a:schemeClr val="bg1"/>
                </a:solidFill>
                <a:effectLst/>
                <a:latin typeface="Montserrat" panose="00000500000000000000" pitchFamily="2" charset="0"/>
                <a:ea typeface="Times New Roman" panose="02020603050405020304" pitchFamily="18" charset="0"/>
              </a:rPr>
              <a:t>.</a:t>
            </a:r>
          </a:p>
          <a:p>
            <a:pPr lvl="0">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a:p>
            <a:pPr lvl="0">
              <a:buSzPts val="1100"/>
            </a:pPr>
            <a:r>
              <a:rPr lang="en-GB" sz="1100" b="1" spc="10" dirty="0">
                <a:solidFill>
                  <a:schemeClr val="accent1"/>
                </a:solidFill>
                <a:effectLst/>
                <a:latin typeface="Montserrat" panose="00000500000000000000" pitchFamily="2" charset="0"/>
                <a:ea typeface="Times New Roman" panose="02020603050405020304" pitchFamily="18" charset="0"/>
              </a:rPr>
              <a:t>Online</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may be about to </a:t>
            </a:r>
            <a:r>
              <a:rPr lang="en-GB" sz="1100" b="1" spc="10" dirty="0">
                <a:solidFill>
                  <a:schemeClr val="bg1"/>
                </a:solidFill>
                <a:effectLst/>
                <a:latin typeface="Montserrat" panose="00000500000000000000" pitchFamily="2" charset="0"/>
                <a:ea typeface="Times New Roman" panose="02020603050405020304" pitchFamily="18" charset="0"/>
              </a:rPr>
              <a:t>reach a turning point</a:t>
            </a:r>
            <a:r>
              <a:rPr lang="en-GB" sz="1100" spc="10" dirty="0">
                <a:solidFill>
                  <a:schemeClr val="bg1"/>
                </a:solidFill>
                <a:effectLst/>
                <a:latin typeface="Montserrat" panose="00000500000000000000" pitchFamily="2" charset="0"/>
                <a:ea typeface="Times New Roman" panose="02020603050405020304" pitchFamily="18" charset="0"/>
              </a:rPr>
              <a:t> as the decline in sales has slowed to just </a:t>
            </a:r>
            <a:r>
              <a:rPr lang="en-GB" sz="1100" b="1" spc="10" dirty="0">
                <a:solidFill>
                  <a:schemeClr val="bg1"/>
                </a:solidFill>
                <a:effectLst/>
                <a:latin typeface="Montserrat" panose="00000500000000000000" pitchFamily="2" charset="0"/>
                <a:ea typeface="Times New Roman" panose="02020603050405020304" pitchFamily="18" charset="0"/>
              </a:rPr>
              <a:t>-1.2%.</a:t>
            </a:r>
          </a:p>
          <a:p>
            <a:pPr lvl="0">
              <a:buSzPts val="1100"/>
            </a:pPr>
            <a:endParaRPr lang="en-GB" sz="1100" b="1" spc="10" dirty="0">
              <a:solidFill>
                <a:schemeClr val="bg1"/>
              </a:solidFill>
              <a:latin typeface="Montserrat" panose="00000500000000000000" pitchFamily="2" charset="0"/>
              <a:ea typeface="Times New Roman" panose="02020603050405020304" pitchFamily="18" charset="0"/>
            </a:endParaRPr>
          </a:p>
          <a:p>
            <a:pPr lvl="0">
              <a:buSzPts val="1100"/>
            </a:pPr>
            <a:endParaRPr lang="en-GB" sz="1100" b="1" spc="10" dirty="0">
              <a:solidFill>
                <a:schemeClr val="bg1"/>
              </a:solidFill>
              <a:effectLst/>
              <a:latin typeface="Montserrat" panose="00000500000000000000" pitchFamily="2" charset="0"/>
              <a:ea typeface="Times New Roman" panose="02020603050405020304" pitchFamily="18" charset="0"/>
            </a:endParaRPr>
          </a:p>
          <a:p>
            <a:pPr lvl="0">
              <a:buSzPts val="1100"/>
            </a:pPr>
            <a:r>
              <a:rPr lang="en-GB" sz="1100" spc="10" dirty="0">
                <a:solidFill>
                  <a:schemeClr val="bg1"/>
                </a:solidFill>
                <a:effectLst/>
                <a:latin typeface="Montserrat" panose="00000500000000000000" pitchFamily="2" charset="0"/>
                <a:ea typeface="Times New Roman" panose="02020603050405020304" pitchFamily="18" charset="0"/>
              </a:rPr>
              <a:t>From a category perspective, the weather remains unseasonally warm and only the impulse categories, </a:t>
            </a:r>
            <a:r>
              <a:rPr lang="en-GB" sz="1100" b="1" spc="10" dirty="0">
                <a:solidFill>
                  <a:schemeClr val="bg1"/>
                </a:solidFill>
                <a:effectLst/>
                <a:latin typeface="Montserrat" panose="00000500000000000000" pitchFamily="2" charset="0"/>
                <a:ea typeface="Times New Roman" panose="02020603050405020304" pitchFamily="18" charset="0"/>
              </a:rPr>
              <a:t>Crisps &amp; Snacks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bg1"/>
                </a:solidFill>
                <a:effectLst/>
                <a:latin typeface="Montserrat" panose="00000500000000000000" pitchFamily="2" charset="0"/>
                <a:ea typeface="Times New Roman" panose="02020603050405020304" pitchFamily="18" charset="0"/>
              </a:rPr>
              <a:t>Soft Drinks </a:t>
            </a:r>
            <a:r>
              <a:rPr lang="en-GB" sz="1100" spc="10" dirty="0">
                <a:solidFill>
                  <a:schemeClr val="bg1"/>
                </a:solidFill>
                <a:effectLst/>
                <a:latin typeface="Montserrat" panose="00000500000000000000" pitchFamily="2" charset="0"/>
                <a:ea typeface="Times New Roman" panose="02020603050405020304" pitchFamily="18" charset="0"/>
              </a:rPr>
              <a:t>saw an improvement to unit sales.</a:t>
            </a:r>
          </a:p>
          <a:p>
            <a:pPr lvl="0">
              <a:spcAft>
                <a:spcPts val="0"/>
              </a:spcAft>
              <a:buClr>
                <a:schemeClr val="bg1"/>
              </a:buClr>
              <a:buSzPts val="1100"/>
            </a:pPr>
            <a:endParaRPr lang="en-GB" sz="1100" b="1" spc="10" dirty="0">
              <a:solidFill>
                <a:schemeClr val="bg1"/>
              </a:solidFill>
              <a:effectLst/>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100" spc="10" dirty="0">
              <a:solidFill>
                <a:schemeClr val="bg1"/>
              </a:solidFill>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200775" y="292625"/>
            <a:ext cx="8735431"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Sales have improved at the start of November</a:t>
            </a:r>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endParaRPr dirty="0"/>
          </a:p>
        </p:txBody>
      </p:sp>
      <p:sp>
        <p:nvSpPr>
          <p:cNvPr id="438" name="Google Shape;438;p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Halloween 2022</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496996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txBox="1"/>
          <p:nvPr/>
        </p:nvSpPr>
        <p:spPr>
          <a:xfrm>
            <a:off x="356660"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latin typeface="Montserrat" panose="00000500000000000000" pitchFamily="2" charset="0"/>
                <a:ea typeface="Montserrat"/>
                <a:cs typeface="Montserrat"/>
                <a:sym typeface="Montserrat"/>
              </a:rPr>
              <a:t>1</a:t>
            </a:r>
            <a:endParaRPr sz="3000" b="1" i="0" u="none" strike="noStrike" cap="none" dirty="0">
              <a:latin typeface="Montserrat" panose="00000500000000000000" pitchFamily="2" charset="0"/>
              <a:ea typeface="Montserrat"/>
              <a:cs typeface="Montserrat"/>
              <a:sym typeface="Montserrat"/>
            </a:endParaRPr>
          </a:p>
        </p:txBody>
      </p:sp>
      <p:sp>
        <p:nvSpPr>
          <p:cNvPr id="369" name="Google Shape;369;p41"/>
          <p:cNvSpPr txBox="1"/>
          <p:nvPr/>
        </p:nvSpPr>
        <p:spPr>
          <a:xfrm>
            <a:off x="2514874"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latin typeface="Montserrat" panose="00000500000000000000" pitchFamily="2" charset="0"/>
                <a:ea typeface="Montserrat"/>
                <a:cs typeface="Montserrat"/>
                <a:sym typeface="Montserrat"/>
              </a:rPr>
              <a:t>2</a:t>
            </a:r>
            <a:endParaRPr sz="3000" b="1" i="0" u="none" strike="noStrike" cap="none" dirty="0">
              <a:latin typeface="Montserrat" panose="00000500000000000000" pitchFamily="2" charset="0"/>
              <a:ea typeface="Montserrat"/>
              <a:cs typeface="Montserrat"/>
              <a:sym typeface="Montserrat"/>
            </a:endParaRPr>
          </a:p>
        </p:txBody>
      </p:sp>
      <p:sp>
        <p:nvSpPr>
          <p:cNvPr id="370" name="Google Shape;370;p41"/>
          <p:cNvSpPr txBox="1"/>
          <p:nvPr/>
        </p:nvSpPr>
        <p:spPr>
          <a:xfrm>
            <a:off x="4673100"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latin typeface="Montserrat" panose="00000500000000000000" pitchFamily="2" charset="0"/>
                <a:ea typeface="Montserrat"/>
                <a:cs typeface="Montserrat"/>
                <a:sym typeface="Montserrat"/>
              </a:rPr>
              <a:t>3</a:t>
            </a:r>
            <a:endParaRPr sz="3000" b="1" i="0" u="none" strike="noStrike" cap="none" dirty="0">
              <a:latin typeface="Montserrat" panose="00000500000000000000" pitchFamily="2" charset="0"/>
              <a:ea typeface="Montserrat"/>
              <a:cs typeface="Montserrat"/>
              <a:sym typeface="Montserrat"/>
            </a:endParaRPr>
          </a:p>
        </p:txBody>
      </p:sp>
      <p:sp>
        <p:nvSpPr>
          <p:cNvPr id="371" name="Google Shape;371;p41"/>
          <p:cNvSpPr txBox="1"/>
          <p:nvPr/>
        </p:nvSpPr>
        <p:spPr>
          <a:xfrm>
            <a:off x="6826850" y="167986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latin typeface="Montserrat" panose="00000500000000000000" pitchFamily="2" charset="0"/>
                <a:ea typeface="Montserrat"/>
                <a:cs typeface="Montserrat"/>
                <a:sym typeface="Montserrat"/>
              </a:rPr>
              <a:t>4</a:t>
            </a:r>
            <a:endParaRPr sz="3000" b="1" i="0" u="none" strike="noStrike" cap="none" dirty="0">
              <a:latin typeface="Montserrat" panose="00000500000000000000" pitchFamily="2" charset="0"/>
              <a:ea typeface="Montserrat"/>
              <a:cs typeface="Montserrat"/>
              <a:sym typeface="Montserrat"/>
            </a:endParaRPr>
          </a:p>
        </p:txBody>
      </p:sp>
      <p:sp>
        <p:nvSpPr>
          <p:cNvPr id="372" name="Google Shape;372;p41"/>
          <p:cNvSpPr txBox="1"/>
          <p:nvPr/>
        </p:nvSpPr>
        <p:spPr>
          <a:xfrm>
            <a:off x="354650" y="765023"/>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1900" b="1" dirty="0">
                <a:latin typeface="Montserrat" panose="00000500000000000000" pitchFamily="2" charset="0"/>
                <a:ea typeface="Montserrat"/>
                <a:cs typeface="Montserrat"/>
                <a:sym typeface="Montserrat"/>
              </a:rPr>
              <a:t>Demand for Halloween is returning to pre-pandemic levels</a:t>
            </a:r>
            <a:endParaRPr sz="1900" b="1" dirty="0">
              <a:solidFill>
                <a:srgbClr val="000000"/>
              </a:solidFill>
              <a:latin typeface="Montserrat" panose="00000500000000000000" pitchFamily="2" charset="0"/>
              <a:ea typeface="Montserrat"/>
              <a:cs typeface="Montserrat"/>
              <a:sym typeface="Montserrat"/>
            </a:endParaRPr>
          </a:p>
        </p:txBody>
      </p:sp>
      <p:sp>
        <p:nvSpPr>
          <p:cNvPr id="373" name="Google Shape;373;p41"/>
          <p:cNvSpPr txBox="1"/>
          <p:nvPr/>
        </p:nvSpPr>
        <p:spPr>
          <a:xfrm>
            <a:off x="356650" y="2283425"/>
            <a:ext cx="19626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000" b="1" dirty="0">
                <a:latin typeface="Montserrat" panose="00000500000000000000" pitchFamily="2" charset="0"/>
                <a:ea typeface="Montserrat"/>
                <a:cs typeface="Montserrat"/>
                <a:sym typeface="Montserrat"/>
              </a:rPr>
              <a:t>Halloween spend, </a:t>
            </a:r>
            <a:r>
              <a:rPr lang="en" sz="1000" dirty="0">
                <a:latin typeface="Montserrat" panose="00000500000000000000" pitchFamily="2" charset="0"/>
                <a:ea typeface="Montserrat"/>
                <a:cs typeface="Montserrat"/>
                <a:sym typeface="Montserrat"/>
              </a:rPr>
              <a:t>over the longer 6 week trading period,</a:t>
            </a:r>
            <a:r>
              <a:rPr lang="en" sz="1000" b="1" dirty="0">
                <a:latin typeface="Montserrat" panose="00000500000000000000" pitchFamily="2" charset="0"/>
                <a:ea typeface="Montserrat"/>
                <a:cs typeface="Montserrat"/>
                <a:sym typeface="Montserrat"/>
              </a:rPr>
              <a:t> </a:t>
            </a:r>
            <a:r>
              <a:rPr lang="en" sz="1000" dirty="0">
                <a:latin typeface="Montserrat" panose="00000500000000000000" pitchFamily="2" charset="0"/>
                <a:ea typeface="Montserrat"/>
                <a:cs typeface="Montserrat"/>
                <a:sym typeface="Montserrat"/>
              </a:rPr>
              <a:t>was almost back to </a:t>
            </a:r>
            <a:r>
              <a:rPr lang="en" sz="1000" b="1" dirty="0">
                <a:latin typeface="Montserrat" panose="00000500000000000000" pitchFamily="2" charset="0"/>
                <a:ea typeface="Montserrat"/>
                <a:cs typeface="Montserrat"/>
                <a:sym typeface="Montserrat"/>
              </a:rPr>
              <a:t>pre-pandemic levels </a:t>
            </a:r>
            <a:r>
              <a:rPr lang="en" sz="1000" dirty="0">
                <a:latin typeface="Montserrat" panose="00000500000000000000" pitchFamily="2" charset="0"/>
                <a:ea typeface="Montserrat"/>
                <a:cs typeface="Montserrat"/>
                <a:sym typeface="Montserrat"/>
              </a:rPr>
              <a:t>this year.</a:t>
            </a:r>
          </a:p>
          <a:p>
            <a:pPr marL="0" marR="0" lvl="0" indent="0" algn="l" rtl="0">
              <a:lnSpc>
                <a:spcPct val="100000"/>
              </a:lnSpc>
              <a:spcBef>
                <a:spcPts val="0"/>
              </a:spcBef>
              <a:spcAft>
                <a:spcPts val="0"/>
              </a:spcAft>
              <a:buClr>
                <a:srgbClr val="000000"/>
              </a:buClr>
              <a:buSzPts val="1100"/>
              <a:buFont typeface="Arial"/>
              <a:buNone/>
            </a:pPr>
            <a:endParaRPr lang="en" sz="1000"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000" dirty="0">
                <a:latin typeface="Montserrat" panose="00000500000000000000" pitchFamily="2" charset="0"/>
                <a:ea typeface="Montserrat"/>
                <a:cs typeface="Montserrat"/>
                <a:sym typeface="Montserrat"/>
              </a:rPr>
              <a:t>With Halloween on a M</a:t>
            </a:r>
            <a:r>
              <a:rPr lang="en-GB" sz="1000" dirty="0">
                <a:latin typeface="Montserrat" panose="00000500000000000000" pitchFamily="2" charset="0"/>
                <a:ea typeface="Montserrat"/>
                <a:cs typeface="Montserrat"/>
                <a:sym typeface="Montserrat"/>
              </a:rPr>
              <a:t>o</a:t>
            </a:r>
            <a:r>
              <a:rPr lang="en" sz="1000" dirty="0">
                <a:latin typeface="Montserrat" panose="00000500000000000000" pitchFamily="2" charset="0"/>
                <a:ea typeface="Montserrat"/>
                <a:cs typeface="Montserrat"/>
                <a:sym typeface="Montserrat"/>
              </a:rPr>
              <a:t>nday some sales were pushed into w/e 5</a:t>
            </a:r>
            <a:r>
              <a:rPr lang="en" sz="1000" baseline="30000" dirty="0">
                <a:latin typeface="Montserrat" panose="00000500000000000000" pitchFamily="2" charset="0"/>
                <a:ea typeface="Montserrat"/>
                <a:cs typeface="Montserrat"/>
                <a:sym typeface="Montserrat"/>
              </a:rPr>
              <a:t>th</a:t>
            </a:r>
            <a:r>
              <a:rPr lang="en" sz="1000" dirty="0">
                <a:latin typeface="Montserrat" panose="00000500000000000000" pitchFamily="2" charset="0"/>
                <a:ea typeface="Montserrat"/>
                <a:cs typeface="Montserrat"/>
                <a:sym typeface="Montserrat"/>
              </a:rPr>
              <a:t> November.</a:t>
            </a:r>
          </a:p>
          <a:p>
            <a:pPr marL="0" marR="0" lvl="0" indent="0" algn="l" rtl="0">
              <a:lnSpc>
                <a:spcPct val="100000"/>
              </a:lnSpc>
              <a:spcBef>
                <a:spcPts val="0"/>
              </a:spcBef>
              <a:spcAft>
                <a:spcPts val="0"/>
              </a:spcAft>
              <a:buClr>
                <a:srgbClr val="000000"/>
              </a:buClr>
              <a:buSzPts val="1100"/>
              <a:buFont typeface="Arial"/>
              <a:buNone/>
            </a:pPr>
            <a:endParaRPr lang="en" sz="1000"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GB" sz="1000" dirty="0">
                <a:latin typeface="Montserrat" panose="00000500000000000000" pitchFamily="2" charset="0"/>
                <a:ea typeface="Montserrat"/>
                <a:cs typeface="Montserrat"/>
                <a:sym typeface="Montserrat"/>
              </a:rPr>
              <a:t>The event continues to have a regional bias with shoppers in the </a:t>
            </a:r>
            <a:r>
              <a:rPr lang="en-GB" sz="1000" b="1" dirty="0">
                <a:latin typeface="Montserrat" panose="00000500000000000000" pitchFamily="2" charset="0"/>
                <a:ea typeface="Montserrat"/>
                <a:cs typeface="Montserrat"/>
                <a:sym typeface="Montserrat"/>
              </a:rPr>
              <a:t>North</a:t>
            </a:r>
            <a:r>
              <a:rPr lang="en-GB" sz="1000" dirty="0">
                <a:latin typeface="Montserrat" panose="00000500000000000000" pitchFamily="2" charset="0"/>
                <a:ea typeface="Montserrat"/>
                <a:cs typeface="Montserrat"/>
                <a:sym typeface="Montserrat"/>
              </a:rPr>
              <a:t> </a:t>
            </a:r>
            <a:r>
              <a:rPr lang="en-GB" sz="1000" b="1" dirty="0">
                <a:latin typeface="Montserrat" panose="00000500000000000000" pitchFamily="2" charset="0"/>
                <a:ea typeface="Montserrat"/>
                <a:cs typeface="Montserrat"/>
                <a:sym typeface="Montserrat"/>
              </a:rPr>
              <a:t>East </a:t>
            </a:r>
            <a:r>
              <a:rPr lang="en-GB" sz="1000" dirty="0">
                <a:latin typeface="Montserrat" panose="00000500000000000000" pitchFamily="2" charset="0"/>
                <a:ea typeface="Montserrat"/>
                <a:cs typeface="Montserrat"/>
                <a:sym typeface="Montserrat"/>
              </a:rPr>
              <a:t>and </a:t>
            </a:r>
            <a:r>
              <a:rPr lang="en-GB" sz="1000" b="1" dirty="0">
                <a:latin typeface="Montserrat" panose="00000500000000000000" pitchFamily="2" charset="0"/>
                <a:ea typeface="Montserrat"/>
                <a:cs typeface="Montserrat"/>
                <a:sym typeface="Montserrat"/>
              </a:rPr>
              <a:t>Scotland</a:t>
            </a:r>
            <a:r>
              <a:rPr lang="en-GB" sz="1000" dirty="0">
                <a:latin typeface="Montserrat" panose="00000500000000000000" pitchFamily="2" charset="0"/>
                <a:ea typeface="Montserrat"/>
                <a:cs typeface="Montserrat"/>
                <a:sym typeface="Montserrat"/>
              </a:rPr>
              <a:t> more willing to buy additional items.</a:t>
            </a:r>
          </a:p>
        </p:txBody>
      </p:sp>
      <p:cxnSp>
        <p:nvCxnSpPr>
          <p:cNvPr id="374" name="Google Shape;374;p41"/>
          <p:cNvCxnSpPr/>
          <p:nvPr/>
        </p:nvCxnSpPr>
        <p:spPr>
          <a:xfrm>
            <a:off x="354650" y="2210070"/>
            <a:ext cx="1964700" cy="0"/>
          </a:xfrm>
          <a:prstGeom prst="straightConnector1">
            <a:avLst/>
          </a:prstGeom>
          <a:noFill/>
          <a:ln w="9525" cap="flat" cmpd="sng">
            <a:solidFill>
              <a:srgbClr val="333333"/>
            </a:solidFill>
            <a:prstDash val="solid"/>
            <a:round/>
            <a:headEnd type="none" w="med" len="med"/>
            <a:tailEnd type="none" w="med" len="med"/>
          </a:ln>
        </p:spPr>
      </p:cxnSp>
      <p:sp>
        <p:nvSpPr>
          <p:cNvPr id="375" name="Google Shape;375;p41"/>
          <p:cNvSpPr txBox="1"/>
          <p:nvPr/>
        </p:nvSpPr>
        <p:spPr>
          <a:xfrm>
            <a:off x="2514874" y="2283424"/>
            <a:ext cx="2057126" cy="214616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000" b="1" dirty="0">
                <a:latin typeface="Montserrat" panose="00000500000000000000" pitchFamily="2" charset="0"/>
                <a:ea typeface="Montserrat"/>
                <a:cs typeface="Montserrat"/>
                <a:sym typeface="Montserrat"/>
              </a:rPr>
              <a:t>Halloween </a:t>
            </a:r>
            <a:r>
              <a:rPr lang="en-GB" sz="1000" dirty="0">
                <a:latin typeface="Montserrat" panose="00000500000000000000" pitchFamily="2" charset="0"/>
                <a:ea typeface="Montserrat"/>
                <a:cs typeface="Montserrat"/>
                <a:sym typeface="Montserrat"/>
              </a:rPr>
              <a:t>engages with</a:t>
            </a:r>
            <a:r>
              <a:rPr lang="en-GB" sz="1000" b="1" dirty="0">
                <a:latin typeface="Montserrat" panose="00000500000000000000" pitchFamily="2" charset="0"/>
                <a:ea typeface="Montserrat"/>
                <a:cs typeface="Montserrat"/>
                <a:sym typeface="Montserrat"/>
              </a:rPr>
              <a:t> all family lifestages.</a:t>
            </a:r>
          </a:p>
          <a:p>
            <a:pPr marL="0" marR="0" lvl="0" indent="0" algn="l" rtl="0">
              <a:lnSpc>
                <a:spcPct val="100000"/>
              </a:lnSpc>
              <a:spcBef>
                <a:spcPts val="0"/>
              </a:spcBef>
              <a:spcAft>
                <a:spcPts val="0"/>
              </a:spcAft>
              <a:buClr>
                <a:srgbClr val="000000"/>
              </a:buClr>
              <a:buSzPts val="1100"/>
              <a:buFont typeface="Arial"/>
              <a:buNone/>
            </a:pPr>
            <a:endParaRPr lang="en-GB" sz="1000"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GB" sz="1000" dirty="0">
                <a:latin typeface="Montserrat" panose="00000500000000000000" pitchFamily="2" charset="0"/>
                <a:ea typeface="Montserrat"/>
                <a:cs typeface="Montserrat"/>
                <a:sym typeface="Montserrat"/>
              </a:rPr>
              <a:t>In 2021, </a:t>
            </a:r>
            <a:r>
              <a:rPr lang="en-GB" sz="1000" b="1" dirty="0">
                <a:latin typeface="Montserrat" panose="00000500000000000000" pitchFamily="2" charset="0"/>
                <a:ea typeface="Montserrat"/>
                <a:cs typeface="Montserrat"/>
                <a:sym typeface="Montserrat"/>
              </a:rPr>
              <a:t>new and maturing families</a:t>
            </a:r>
            <a:r>
              <a:rPr lang="en-GB" sz="1000" dirty="0">
                <a:latin typeface="Montserrat" panose="00000500000000000000" pitchFamily="2" charset="0"/>
                <a:ea typeface="Montserrat"/>
                <a:cs typeface="Montserrat"/>
                <a:sym typeface="Montserrat"/>
              </a:rPr>
              <a:t> claimed to </a:t>
            </a:r>
            <a:r>
              <a:rPr lang="en-GB" sz="1000" b="1" dirty="0">
                <a:latin typeface="Montserrat" panose="00000500000000000000" pitchFamily="2" charset="0"/>
                <a:ea typeface="Montserrat"/>
                <a:cs typeface="Montserrat"/>
                <a:sym typeface="Montserrat"/>
              </a:rPr>
              <a:t>spend more </a:t>
            </a:r>
            <a:r>
              <a:rPr lang="en-GB" sz="1000" dirty="0">
                <a:latin typeface="Montserrat" panose="00000500000000000000" pitchFamily="2" charset="0"/>
                <a:ea typeface="Montserrat"/>
                <a:cs typeface="Montserrat"/>
                <a:sym typeface="Montserrat"/>
              </a:rPr>
              <a:t>on the event.</a:t>
            </a:r>
          </a:p>
        </p:txBody>
      </p:sp>
      <p:sp>
        <p:nvSpPr>
          <p:cNvPr id="376" name="Google Shape;376;p41"/>
          <p:cNvSpPr txBox="1"/>
          <p:nvPr/>
        </p:nvSpPr>
        <p:spPr>
          <a:xfrm>
            <a:off x="4661391" y="2283424"/>
            <a:ext cx="1962600" cy="1900153"/>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000" b="1" dirty="0">
                <a:latin typeface="Montserrat" panose="00000500000000000000" pitchFamily="2" charset="0"/>
                <a:ea typeface="Montserrat"/>
                <a:cs typeface="Montserrat"/>
                <a:sym typeface="Montserrat"/>
              </a:rPr>
              <a:t>Halloween Merchandise contributes the most to sales.  </a:t>
            </a:r>
          </a:p>
          <a:p>
            <a:pPr marL="0" marR="0" lvl="0" indent="0" algn="l" rtl="0">
              <a:lnSpc>
                <a:spcPct val="100000"/>
              </a:lnSpc>
              <a:spcBef>
                <a:spcPts val="0"/>
              </a:spcBef>
              <a:spcAft>
                <a:spcPts val="0"/>
              </a:spcAft>
              <a:buClr>
                <a:srgbClr val="000000"/>
              </a:buClr>
              <a:buSzPts val="1100"/>
              <a:buFont typeface="Arial"/>
              <a:buNone/>
            </a:pPr>
            <a:endParaRPr lang="en-GB" sz="1000" b="1"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GB" sz="1000" dirty="0">
                <a:latin typeface="Montserrat" panose="00000500000000000000" pitchFamily="2" charset="0"/>
                <a:ea typeface="Montserrat"/>
                <a:cs typeface="Montserrat"/>
                <a:sym typeface="Montserrat"/>
              </a:rPr>
              <a:t>Demand for </a:t>
            </a:r>
            <a:r>
              <a:rPr lang="en-GB" sz="1000" b="1" dirty="0">
                <a:latin typeface="Montserrat" panose="00000500000000000000" pitchFamily="2" charset="0"/>
                <a:ea typeface="Montserrat"/>
                <a:cs typeface="Montserrat"/>
                <a:sym typeface="Montserrat"/>
              </a:rPr>
              <a:t>decorations</a:t>
            </a:r>
            <a:r>
              <a:rPr lang="en-GB" sz="1000" dirty="0">
                <a:latin typeface="Montserrat" panose="00000500000000000000" pitchFamily="2" charset="0"/>
                <a:ea typeface="Montserrat"/>
                <a:cs typeface="Montserrat"/>
                <a:sym typeface="Montserrat"/>
              </a:rPr>
              <a:t> is increasing, as more shoppers decked their homes and gardens with spooky décor.</a:t>
            </a:r>
          </a:p>
          <a:p>
            <a:pPr marL="0" marR="0" lvl="0" indent="0" algn="l" rtl="0">
              <a:lnSpc>
                <a:spcPct val="100000"/>
              </a:lnSpc>
              <a:spcBef>
                <a:spcPts val="0"/>
              </a:spcBef>
              <a:spcAft>
                <a:spcPts val="0"/>
              </a:spcAft>
              <a:buClr>
                <a:srgbClr val="000000"/>
              </a:buClr>
              <a:buSzPts val="1100"/>
              <a:buFont typeface="Arial"/>
              <a:buNone/>
            </a:pPr>
            <a:endParaRPr lang="en-GB" sz="1000" dirty="0">
              <a:latin typeface="Montserrat" panose="00000500000000000000" pitchFamily="2" charset="0"/>
              <a:ea typeface="Montserrat"/>
              <a:cs typeface="Montserrat"/>
              <a:sym typeface="Montserrat"/>
            </a:endParaRPr>
          </a:p>
          <a:p>
            <a:pPr>
              <a:buSzPts val="1100"/>
            </a:pPr>
            <a:r>
              <a:rPr lang="en" sz="1000" b="1" dirty="0">
                <a:latin typeface="Montserrat" panose="00000500000000000000" pitchFamily="2" charset="0"/>
                <a:ea typeface="Montserrat"/>
                <a:cs typeface="Montserrat"/>
                <a:sym typeface="Montserrat"/>
              </a:rPr>
              <a:t>Pumpkin</a:t>
            </a:r>
            <a:r>
              <a:rPr lang="en" sz="1000" dirty="0">
                <a:latin typeface="Montserrat" panose="00000500000000000000" pitchFamily="2" charset="0"/>
                <a:ea typeface="Montserrat"/>
                <a:cs typeface="Montserrat"/>
                <a:sym typeface="Montserrat"/>
              </a:rPr>
              <a:t> sales increased with more than 1 in 10 households buying in the latest 4 weeks.</a:t>
            </a:r>
          </a:p>
          <a:p>
            <a:pPr marL="0" marR="0" lvl="0" indent="0" algn="l" rtl="0">
              <a:lnSpc>
                <a:spcPct val="100000"/>
              </a:lnSpc>
              <a:spcBef>
                <a:spcPts val="0"/>
              </a:spcBef>
              <a:spcAft>
                <a:spcPts val="0"/>
              </a:spcAft>
              <a:buClr>
                <a:srgbClr val="000000"/>
              </a:buClr>
              <a:buSzPts val="1100"/>
              <a:buFont typeface="Arial"/>
              <a:buNone/>
            </a:pPr>
            <a:endParaRPr sz="1000" dirty="0">
              <a:latin typeface="Montserrat" panose="00000500000000000000" pitchFamily="2" charset="0"/>
              <a:ea typeface="Montserrat"/>
              <a:cs typeface="Montserrat"/>
              <a:sym typeface="Montserrat"/>
            </a:endParaRPr>
          </a:p>
        </p:txBody>
      </p:sp>
      <p:sp>
        <p:nvSpPr>
          <p:cNvPr id="377" name="Google Shape;377;p41"/>
          <p:cNvSpPr txBox="1"/>
          <p:nvPr/>
        </p:nvSpPr>
        <p:spPr>
          <a:xfrm>
            <a:off x="6826850" y="2283425"/>
            <a:ext cx="19626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000" b="1" dirty="0">
                <a:latin typeface="Montserrat" panose="00000500000000000000" pitchFamily="2" charset="0"/>
                <a:ea typeface="Montserrat"/>
                <a:cs typeface="Montserrat"/>
                <a:sym typeface="Montserrat"/>
              </a:rPr>
              <a:t>Confectionery </a:t>
            </a:r>
            <a:r>
              <a:rPr lang="en" sz="1000" dirty="0">
                <a:latin typeface="Montserrat" panose="00000500000000000000" pitchFamily="2" charset="0"/>
                <a:ea typeface="Montserrat"/>
                <a:cs typeface="Montserrat"/>
                <a:sym typeface="Montserrat"/>
              </a:rPr>
              <a:t>sales were more </a:t>
            </a:r>
            <a:r>
              <a:rPr lang="en" sz="1000" b="1" dirty="0">
                <a:latin typeface="Montserrat" panose="00000500000000000000" pitchFamily="2" charset="0"/>
                <a:ea typeface="Montserrat"/>
                <a:cs typeface="Montserrat"/>
                <a:sym typeface="Montserrat"/>
              </a:rPr>
              <a:t>subdued</a:t>
            </a:r>
            <a:r>
              <a:rPr lang="en" sz="1000" dirty="0">
                <a:latin typeface="Montserrat" panose="00000500000000000000" pitchFamily="2" charset="0"/>
                <a:ea typeface="Montserrat"/>
                <a:cs typeface="Montserrat"/>
                <a:sym typeface="Montserrat"/>
              </a:rPr>
              <a:t>.</a:t>
            </a:r>
            <a:endParaRPr lang="en" sz="1000" b="1"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000" b="1"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000" dirty="0">
                <a:latin typeface="Montserrat" panose="00000500000000000000" pitchFamily="2" charset="0"/>
                <a:ea typeface="Montserrat"/>
                <a:cs typeface="Montserrat"/>
                <a:sym typeface="Montserrat"/>
              </a:rPr>
              <a:t>New rules restricting t</a:t>
            </a:r>
            <a:r>
              <a:rPr lang="en-GB" sz="1000" dirty="0">
                <a:latin typeface="Montserrat" panose="00000500000000000000" pitchFamily="2" charset="0"/>
                <a:ea typeface="Montserrat"/>
                <a:cs typeface="Montserrat"/>
                <a:sym typeface="Montserrat"/>
              </a:rPr>
              <a:t>he</a:t>
            </a:r>
            <a:r>
              <a:rPr lang="en" sz="1000" dirty="0">
                <a:latin typeface="Montserrat" panose="00000500000000000000" pitchFamily="2" charset="0"/>
                <a:ea typeface="Montserrat"/>
                <a:cs typeface="Montserrat"/>
                <a:sym typeface="Montserrat"/>
              </a:rPr>
              <a:t> location of HFSS products looks to have impacted demand.</a:t>
            </a:r>
          </a:p>
          <a:p>
            <a:pPr marL="0" marR="0" lvl="0" indent="0" algn="l" rtl="0">
              <a:lnSpc>
                <a:spcPct val="100000"/>
              </a:lnSpc>
              <a:spcBef>
                <a:spcPts val="0"/>
              </a:spcBef>
              <a:spcAft>
                <a:spcPts val="0"/>
              </a:spcAft>
              <a:buClr>
                <a:srgbClr val="000000"/>
              </a:buClr>
              <a:buSzPts val="1100"/>
              <a:buFont typeface="Arial"/>
              <a:buNone/>
            </a:pPr>
            <a:endParaRPr lang="en" sz="1000" b="1"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000" dirty="0">
                <a:latin typeface="Montserrat" panose="00000500000000000000" pitchFamily="2" charset="0"/>
                <a:ea typeface="Montserrat"/>
                <a:cs typeface="Montserrat"/>
                <a:sym typeface="Montserrat"/>
              </a:rPr>
              <a:t>Despite inflation Chocolate confectionary has seen sales decline in 5 out of the 6 weeks since the new rules came into force.</a:t>
            </a:r>
          </a:p>
          <a:p>
            <a:pPr marL="0" marR="0" lvl="0" indent="0" algn="l" rtl="0">
              <a:lnSpc>
                <a:spcPct val="100000"/>
              </a:lnSpc>
              <a:spcBef>
                <a:spcPts val="0"/>
              </a:spcBef>
              <a:spcAft>
                <a:spcPts val="0"/>
              </a:spcAft>
              <a:buClr>
                <a:srgbClr val="000000"/>
              </a:buClr>
              <a:buSzPts val="1100"/>
              <a:buFont typeface="Arial"/>
              <a:buNone/>
            </a:pPr>
            <a:endParaRPr lang="en" sz="1000"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000" dirty="0">
                <a:latin typeface="Montserrat" panose="00000500000000000000" pitchFamily="2" charset="0"/>
                <a:ea typeface="Montserrat"/>
                <a:cs typeface="Montserrat"/>
                <a:sym typeface="Montserrat"/>
              </a:rPr>
              <a:t> </a:t>
            </a:r>
          </a:p>
          <a:p>
            <a:pPr marL="0" marR="0" lvl="0" indent="0" algn="l" rtl="0">
              <a:lnSpc>
                <a:spcPct val="100000"/>
              </a:lnSpc>
              <a:spcBef>
                <a:spcPts val="0"/>
              </a:spcBef>
              <a:spcAft>
                <a:spcPts val="0"/>
              </a:spcAft>
              <a:buClr>
                <a:srgbClr val="000000"/>
              </a:buClr>
              <a:buSzPts val="1100"/>
              <a:buFont typeface="Arial"/>
              <a:buNone/>
            </a:pPr>
            <a:endParaRPr lang="en" sz="1000" b="1" u="sng"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sz="1000" u="sng" dirty="0">
              <a:latin typeface="Montserrat" panose="00000500000000000000" pitchFamily="2" charset="0"/>
              <a:ea typeface="Montserrat"/>
              <a:cs typeface="Montserrat"/>
              <a:sym typeface="Montserrat"/>
            </a:endParaRPr>
          </a:p>
        </p:txBody>
      </p:sp>
      <p:cxnSp>
        <p:nvCxnSpPr>
          <p:cNvPr id="378" name="Google Shape;378;p41"/>
          <p:cNvCxnSpPr/>
          <p:nvPr/>
        </p:nvCxnSpPr>
        <p:spPr>
          <a:xfrm>
            <a:off x="2512616" y="2210070"/>
            <a:ext cx="1964700" cy="0"/>
          </a:xfrm>
          <a:prstGeom prst="straightConnector1">
            <a:avLst/>
          </a:prstGeom>
          <a:noFill/>
          <a:ln w="9525" cap="flat" cmpd="sng">
            <a:solidFill>
              <a:srgbClr val="333333"/>
            </a:solidFill>
            <a:prstDash val="solid"/>
            <a:round/>
            <a:headEnd type="none" w="med" len="med"/>
            <a:tailEnd type="none" w="med" len="med"/>
          </a:ln>
        </p:spPr>
      </p:cxnSp>
      <p:cxnSp>
        <p:nvCxnSpPr>
          <p:cNvPr id="379" name="Google Shape;379;p41"/>
          <p:cNvCxnSpPr/>
          <p:nvPr/>
        </p:nvCxnSpPr>
        <p:spPr>
          <a:xfrm>
            <a:off x="4661391" y="2210070"/>
            <a:ext cx="1964700" cy="0"/>
          </a:xfrm>
          <a:prstGeom prst="straightConnector1">
            <a:avLst/>
          </a:prstGeom>
          <a:noFill/>
          <a:ln w="9525" cap="flat" cmpd="sng">
            <a:solidFill>
              <a:srgbClr val="333333"/>
            </a:solidFill>
            <a:prstDash val="solid"/>
            <a:round/>
            <a:headEnd type="none" w="med" len="med"/>
            <a:tailEnd type="none" w="med" len="med"/>
          </a:ln>
        </p:spPr>
      </p:cxnSp>
      <p:cxnSp>
        <p:nvCxnSpPr>
          <p:cNvPr id="380" name="Google Shape;380;p41"/>
          <p:cNvCxnSpPr/>
          <p:nvPr/>
        </p:nvCxnSpPr>
        <p:spPr>
          <a:xfrm>
            <a:off x="6810166" y="2210070"/>
            <a:ext cx="1964700" cy="0"/>
          </a:xfrm>
          <a:prstGeom prst="straightConnector1">
            <a:avLst/>
          </a:prstGeom>
          <a:noFill/>
          <a:ln w="9525" cap="flat" cmpd="sng">
            <a:solidFill>
              <a:srgbClr val="333333"/>
            </a:solidFill>
            <a:prstDash val="solid"/>
            <a:round/>
            <a:headEnd type="none" w="med" len="med"/>
            <a:tailEnd type="none" w="med" len="med"/>
          </a:ln>
        </p:spPr>
      </p:cxnSp>
      <p:sp>
        <p:nvSpPr>
          <p:cNvPr id="19" name="Subtitle 18">
            <a:extLst>
              <a:ext uri="{FF2B5EF4-FFF2-40B4-BE49-F238E27FC236}">
                <a16:creationId xmlns:a16="http://schemas.microsoft.com/office/drawing/2014/main" id="{53CDD2E8-699C-4DC7-A350-75344F437838}"/>
              </a:ext>
            </a:extLst>
          </p:cNvPr>
          <p:cNvSpPr>
            <a:spLocks noGrp="1"/>
          </p:cNvSpPr>
          <p:nvPr>
            <p:ph type="subTitle" idx="3"/>
          </p:nvPr>
        </p:nvSpPr>
        <p:spPr/>
        <p:txBody>
          <a:bodyPr/>
          <a:lstStyle/>
          <a:p>
            <a:endParaRPr lang="en-PH" dirty="0"/>
          </a:p>
        </p:txBody>
      </p:sp>
    </p:spTree>
    <p:extLst>
      <p:ext uri="{BB962C8B-B14F-4D97-AF65-F5344CB8AC3E}">
        <p14:creationId xmlns:p14="http://schemas.microsoft.com/office/powerpoint/2010/main" val="2805275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539099820"/>
              </p:ext>
            </p:extLst>
          </p:nvPr>
        </p:nvGraphicFramePr>
        <p:xfrm>
          <a:off x="462982" y="173151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1723" name="Google Shape;1723;p127"/>
          <p:cNvSpPr txBox="1">
            <a:spLocks noGrp="1"/>
          </p:cNvSpPr>
          <p:nvPr>
            <p:ph type="title"/>
          </p:nvPr>
        </p:nvSpPr>
        <p:spPr>
          <a:xfrm>
            <a:off x="153963" y="292625"/>
            <a:ext cx="8836073" cy="578516"/>
          </a:xfrm>
        </p:spPr>
        <p:txBody>
          <a:bodyPr spcFirstLastPara="1" wrap="square" lIns="0" tIns="91425" rIns="0" bIns="91425" anchor="t" anchorCtr="0">
            <a:noAutofit/>
          </a:bodyPr>
          <a:lstStyle/>
          <a:p>
            <a:pPr lvl="0"/>
            <a:r>
              <a:rPr lang="en-GB" altLang="en-US" sz="1600" dirty="0">
                <a:solidFill>
                  <a:schemeClr val="tx1"/>
                </a:solidFill>
                <a:latin typeface="Montserrat" panose="00000500000000000000" pitchFamily="2" charset="0"/>
              </a:rPr>
              <a:t>Halloween 2022 straddled a longer trading period than prior years</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54650" y="4850875"/>
            <a:ext cx="8159100" cy="184800"/>
          </a:xfrm>
        </p:spPr>
        <p:txBody>
          <a:bodyPr/>
          <a:lstStyle/>
          <a:p>
            <a:r>
              <a:rPr lang="en-PH" dirty="0">
                <a:latin typeface="Montserrat" panose="00000500000000000000" pitchFamily="2" charset="0"/>
              </a:rPr>
              <a:t>Source:  NielsenIQ Homescan FMCG</a:t>
            </a:r>
          </a:p>
        </p:txBody>
      </p:sp>
      <p:sp>
        <p:nvSpPr>
          <p:cNvPr id="8" name="TextBox 7">
            <a:extLst>
              <a:ext uri="{FF2B5EF4-FFF2-40B4-BE49-F238E27FC236}">
                <a16:creationId xmlns:a16="http://schemas.microsoft.com/office/drawing/2014/main" id="{9AB7A4C8-02CC-4676-BF71-F603FAC00A54}"/>
              </a:ext>
            </a:extLst>
          </p:cNvPr>
          <p:cNvSpPr txBox="1"/>
          <p:nvPr/>
        </p:nvSpPr>
        <p:spPr>
          <a:xfrm>
            <a:off x="306467" y="1233281"/>
            <a:ext cx="3195105" cy="246221"/>
          </a:xfrm>
          <a:prstGeom prst="rect">
            <a:avLst/>
          </a:prstGeom>
          <a:noFill/>
        </p:spPr>
        <p:txBody>
          <a:bodyPr wrap="none" rtlCol="0">
            <a:spAutoFit/>
          </a:bodyPr>
          <a:lstStyle/>
          <a:p>
            <a:r>
              <a:rPr lang="en-GB" sz="1000" dirty="0">
                <a:latin typeface="Montserrat" panose="00000500000000000000" pitchFamily="2" charset="0"/>
              </a:rPr>
              <a:t>3w/e 29</a:t>
            </a:r>
            <a:r>
              <a:rPr lang="en-GB" sz="1000" baseline="30000" dirty="0">
                <a:latin typeface="Montserrat" panose="00000500000000000000" pitchFamily="2" charset="0"/>
              </a:rPr>
              <a:t>th</a:t>
            </a:r>
            <a:r>
              <a:rPr lang="en-GB" sz="1000" dirty="0">
                <a:latin typeface="Montserrat" panose="00000500000000000000" pitchFamily="2" charset="0"/>
              </a:rPr>
              <a:t> October 2022 vs previous Halloween’s</a:t>
            </a:r>
          </a:p>
        </p:txBody>
      </p:sp>
      <p:sp>
        <p:nvSpPr>
          <p:cNvPr id="11" name="TextBox 10">
            <a:extLst>
              <a:ext uri="{FF2B5EF4-FFF2-40B4-BE49-F238E27FC236}">
                <a16:creationId xmlns:a16="http://schemas.microsoft.com/office/drawing/2014/main" id="{71241CF4-4B7A-423D-B167-82E349C91B65}"/>
              </a:ext>
            </a:extLst>
          </p:cNvPr>
          <p:cNvSpPr txBox="1"/>
          <p:nvPr/>
        </p:nvSpPr>
        <p:spPr>
          <a:xfrm>
            <a:off x="462982" y="1731518"/>
            <a:ext cx="588052" cy="307777"/>
          </a:xfrm>
          <a:prstGeom prst="rect">
            <a:avLst/>
          </a:prstGeom>
          <a:noFill/>
        </p:spPr>
        <p:txBody>
          <a:bodyPr wrap="square" rtlCol="0">
            <a:spAutoFit/>
          </a:bodyPr>
          <a:lstStyle/>
          <a:p>
            <a:r>
              <a:rPr lang="en-GB" dirty="0">
                <a:latin typeface="Calibri" panose="020F0502020204030204" pitchFamily="34" charset="0"/>
              </a:rPr>
              <a:t>£m</a:t>
            </a:r>
          </a:p>
        </p:txBody>
      </p:sp>
      <p:sp>
        <p:nvSpPr>
          <p:cNvPr id="12" name="TextBox 9">
            <a:extLst>
              <a:ext uri="{FF2B5EF4-FFF2-40B4-BE49-F238E27FC236}">
                <a16:creationId xmlns:a16="http://schemas.microsoft.com/office/drawing/2014/main" id="{60AD1CC8-943F-40A0-94A4-83EC252B25DE}"/>
              </a:ext>
            </a:extLst>
          </p:cNvPr>
          <p:cNvSpPr txBox="1">
            <a:spLocks noChangeArrowheads="1"/>
          </p:cNvSpPr>
          <p:nvPr/>
        </p:nvSpPr>
        <p:spPr bwMode="auto">
          <a:xfrm>
            <a:off x="1822855" y="2484587"/>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-6.3%</a:t>
            </a:r>
          </a:p>
        </p:txBody>
      </p:sp>
      <p:sp>
        <p:nvSpPr>
          <p:cNvPr id="13" name="TextBox 10">
            <a:extLst>
              <a:ext uri="{FF2B5EF4-FFF2-40B4-BE49-F238E27FC236}">
                <a16:creationId xmlns:a16="http://schemas.microsoft.com/office/drawing/2014/main" id="{0FF1A1C2-9482-4C21-8AB0-04D1C77F42CF}"/>
              </a:ext>
            </a:extLst>
          </p:cNvPr>
          <p:cNvSpPr txBox="1">
            <a:spLocks noChangeArrowheads="1"/>
          </p:cNvSpPr>
          <p:nvPr/>
        </p:nvSpPr>
        <p:spPr bwMode="auto">
          <a:xfrm>
            <a:off x="2229103" y="3077988"/>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-4.2%</a:t>
            </a:r>
          </a:p>
        </p:txBody>
      </p:sp>
      <p:sp>
        <p:nvSpPr>
          <p:cNvPr id="14" name="Rectangle 7">
            <a:extLst>
              <a:ext uri="{FF2B5EF4-FFF2-40B4-BE49-F238E27FC236}">
                <a16:creationId xmlns:a16="http://schemas.microsoft.com/office/drawing/2014/main" id="{0F2F4CE4-A58F-4BF2-A3D1-2B1F0A09BB83}"/>
              </a:ext>
            </a:extLst>
          </p:cNvPr>
          <p:cNvSpPr>
            <a:spLocks noChangeArrowheads="1"/>
          </p:cNvSpPr>
          <p:nvPr/>
        </p:nvSpPr>
        <p:spPr bwMode="auto">
          <a:xfrm>
            <a:off x="153963" y="4478856"/>
            <a:ext cx="5608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buClrTx/>
              <a:buFontTx/>
              <a:buNone/>
            </a:pPr>
            <a:r>
              <a:rPr lang="en-GB" altLang="en-US" sz="800" dirty="0">
                <a:latin typeface="Montserrat" panose="00000500000000000000" pitchFamily="2" charset="0"/>
              </a:rPr>
              <a:t>Source: Nielsen Scantrack Total GB 3w/e  29th October 2022 vs prior years</a:t>
            </a:r>
          </a:p>
          <a:p>
            <a:pPr>
              <a:buClrTx/>
              <a:buFontTx/>
              <a:buNone/>
            </a:pPr>
            <a:r>
              <a:rPr lang="en-GB" altLang="en-US" sz="800" dirty="0">
                <a:latin typeface="Montserrat" panose="00000500000000000000" pitchFamily="2" charset="0"/>
              </a:rPr>
              <a:t>* Excludes Discounters and Bargain Stores</a:t>
            </a:r>
          </a:p>
        </p:txBody>
      </p:sp>
      <p:sp>
        <p:nvSpPr>
          <p:cNvPr id="16" name="Rectangle 7">
            <a:extLst>
              <a:ext uri="{FF2B5EF4-FFF2-40B4-BE49-F238E27FC236}">
                <a16:creationId xmlns:a16="http://schemas.microsoft.com/office/drawing/2014/main" id="{90F34B74-14FA-42EA-9C71-6883BDF2386D}"/>
              </a:ext>
            </a:extLst>
          </p:cNvPr>
          <p:cNvSpPr>
            <a:spLocks noChangeArrowheads="1"/>
          </p:cNvSpPr>
          <p:nvPr/>
        </p:nvSpPr>
        <p:spPr bwMode="auto">
          <a:xfrm>
            <a:off x="4030024" y="4232635"/>
            <a:ext cx="49600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lgn="r">
              <a:buClrTx/>
              <a:buFontTx/>
              <a:buNone/>
            </a:pPr>
            <a:r>
              <a:rPr lang="en-GB" altLang="en-US" sz="1000" dirty="0">
                <a:latin typeface="Montserrat" panose="00000500000000000000" pitchFamily="2" charset="0"/>
              </a:rPr>
              <a:t>Halloween = Halloween Merchandise, Pumpkins, Halloween Confectionery</a:t>
            </a:r>
          </a:p>
        </p:txBody>
      </p:sp>
      <p:sp>
        <p:nvSpPr>
          <p:cNvPr id="17" name="TextBox 16">
            <a:extLst>
              <a:ext uri="{FF2B5EF4-FFF2-40B4-BE49-F238E27FC236}">
                <a16:creationId xmlns:a16="http://schemas.microsoft.com/office/drawing/2014/main" id="{9D87C61D-4287-47D4-96CF-42BDBEF802C4}"/>
              </a:ext>
            </a:extLst>
          </p:cNvPr>
          <p:cNvSpPr txBox="1"/>
          <p:nvPr/>
        </p:nvSpPr>
        <p:spPr>
          <a:xfrm>
            <a:off x="7304437" y="1457031"/>
            <a:ext cx="1616148" cy="246221"/>
          </a:xfrm>
          <a:prstGeom prst="rect">
            <a:avLst/>
          </a:prstGeom>
          <a:noFill/>
        </p:spPr>
        <p:txBody>
          <a:bodyPr wrap="none" rtlCol="0">
            <a:spAutoFit/>
          </a:bodyPr>
          <a:lstStyle/>
          <a:p>
            <a:r>
              <a:rPr lang="en-GB" sz="1000" b="1" dirty="0">
                <a:solidFill>
                  <a:schemeClr val="tx1"/>
                </a:solidFill>
                <a:latin typeface="Montserrat" panose="00000500000000000000" pitchFamily="2" charset="0"/>
              </a:rPr>
              <a:t>Year on year growths</a:t>
            </a:r>
          </a:p>
        </p:txBody>
      </p:sp>
      <p:sp>
        <p:nvSpPr>
          <p:cNvPr id="18" name="TextBox 9">
            <a:extLst>
              <a:ext uri="{FF2B5EF4-FFF2-40B4-BE49-F238E27FC236}">
                <a16:creationId xmlns:a16="http://schemas.microsoft.com/office/drawing/2014/main" id="{5E51F855-FC32-4E83-BF48-9238D3D5977B}"/>
              </a:ext>
            </a:extLst>
          </p:cNvPr>
          <p:cNvSpPr txBox="1">
            <a:spLocks noChangeArrowheads="1"/>
          </p:cNvSpPr>
          <p:nvPr/>
        </p:nvSpPr>
        <p:spPr bwMode="auto">
          <a:xfrm>
            <a:off x="2817650" y="2484587"/>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-0.7%</a:t>
            </a:r>
          </a:p>
        </p:txBody>
      </p:sp>
      <p:sp>
        <p:nvSpPr>
          <p:cNvPr id="19" name="TextBox 10">
            <a:extLst>
              <a:ext uri="{FF2B5EF4-FFF2-40B4-BE49-F238E27FC236}">
                <a16:creationId xmlns:a16="http://schemas.microsoft.com/office/drawing/2014/main" id="{BF038E44-3912-405B-8A83-C32E47354782}"/>
              </a:ext>
            </a:extLst>
          </p:cNvPr>
          <p:cNvSpPr txBox="1">
            <a:spLocks noChangeArrowheads="1"/>
          </p:cNvSpPr>
          <p:nvPr/>
        </p:nvSpPr>
        <p:spPr bwMode="auto">
          <a:xfrm>
            <a:off x="3812445" y="2548712"/>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-3.5%</a:t>
            </a:r>
          </a:p>
        </p:txBody>
      </p:sp>
      <p:sp>
        <p:nvSpPr>
          <p:cNvPr id="20" name="TextBox 10">
            <a:extLst>
              <a:ext uri="{FF2B5EF4-FFF2-40B4-BE49-F238E27FC236}">
                <a16:creationId xmlns:a16="http://schemas.microsoft.com/office/drawing/2014/main" id="{9C0C4DCF-FD8A-4A26-A7D4-F5BD893507FB}"/>
              </a:ext>
            </a:extLst>
          </p:cNvPr>
          <p:cNvSpPr txBox="1">
            <a:spLocks noChangeArrowheads="1"/>
          </p:cNvSpPr>
          <p:nvPr/>
        </p:nvSpPr>
        <p:spPr bwMode="auto">
          <a:xfrm>
            <a:off x="4885235" y="2559247"/>
            <a:ext cx="64457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+1.0%</a:t>
            </a:r>
          </a:p>
        </p:txBody>
      </p:sp>
      <p:sp>
        <p:nvSpPr>
          <p:cNvPr id="21" name="TextBox 9">
            <a:extLst>
              <a:ext uri="{FF2B5EF4-FFF2-40B4-BE49-F238E27FC236}">
                <a16:creationId xmlns:a16="http://schemas.microsoft.com/office/drawing/2014/main" id="{5EF0195B-E172-4342-9E25-0ED9065B19F2}"/>
              </a:ext>
            </a:extLst>
          </p:cNvPr>
          <p:cNvSpPr txBox="1">
            <a:spLocks noChangeArrowheads="1"/>
          </p:cNvSpPr>
          <p:nvPr/>
        </p:nvSpPr>
        <p:spPr bwMode="auto">
          <a:xfrm>
            <a:off x="5855594" y="2838228"/>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-20.3%</a:t>
            </a:r>
          </a:p>
        </p:txBody>
      </p:sp>
      <p:sp>
        <p:nvSpPr>
          <p:cNvPr id="22" name="TextBox 10">
            <a:extLst>
              <a:ext uri="{FF2B5EF4-FFF2-40B4-BE49-F238E27FC236}">
                <a16:creationId xmlns:a16="http://schemas.microsoft.com/office/drawing/2014/main" id="{637EAB60-C45F-4AF4-8A01-C97980143178}"/>
              </a:ext>
            </a:extLst>
          </p:cNvPr>
          <p:cNvSpPr txBox="1">
            <a:spLocks noChangeArrowheads="1"/>
          </p:cNvSpPr>
          <p:nvPr/>
        </p:nvSpPr>
        <p:spPr bwMode="auto">
          <a:xfrm>
            <a:off x="3179095" y="3135965"/>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-7.0%</a:t>
            </a:r>
          </a:p>
        </p:txBody>
      </p:sp>
      <p:sp>
        <p:nvSpPr>
          <p:cNvPr id="23" name="TextBox 10">
            <a:extLst>
              <a:ext uri="{FF2B5EF4-FFF2-40B4-BE49-F238E27FC236}">
                <a16:creationId xmlns:a16="http://schemas.microsoft.com/office/drawing/2014/main" id="{6C6EBAE8-A32F-4F87-9A32-8F6278652710}"/>
              </a:ext>
            </a:extLst>
          </p:cNvPr>
          <p:cNvSpPr txBox="1">
            <a:spLocks noChangeArrowheads="1"/>
          </p:cNvSpPr>
          <p:nvPr/>
        </p:nvSpPr>
        <p:spPr bwMode="auto">
          <a:xfrm>
            <a:off x="6248587" y="3322332"/>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-16.7%</a:t>
            </a:r>
          </a:p>
        </p:txBody>
      </p:sp>
      <p:sp>
        <p:nvSpPr>
          <p:cNvPr id="24" name="TextBox 9">
            <a:extLst>
              <a:ext uri="{FF2B5EF4-FFF2-40B4-BE49-F238E27FC236}">
                <a16:creationId xmlns:a16="http://schemas.microsoft.com/office/drawing/2014/main" id="{056618A2-01E5-49ED-83D5-39A02CCCA2FC}"/>
              </a:ext>
            </a:extLst>
          </p:cNvPr>
          <p:cNvSpPr txBox="1">
            <a:spLocks noChangeArrowheads="1"/>
          </p:cNvSpPr>
          <p:nvPr/>
        </p:nvSpPr>
        <p:spPr bwMode="auto">
          <a:xfrm>
            <a:off x="5263181" y="3223328"/>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-4.5%</a:t>
            </a:r>
          </a:p>
        </p:txBody>
      </p:sp>
      <p:sp>
        <p:nvSpPr>
          <p:cNvPr id="25" name="TextBox 9">
            <a:extLst>
              <a:ext uri="{FF2B5EF4-FFF2-40B4-BE49-F238E27FC236}">
                <a16:creationId xmlns:a16="http://schemas.microsoft.com/office/drawing/2014/main" id="{D728D0E3-9CC0-4C46-BEE7-D6355C219AAE}"/>
              </a:ext>
            </a:extLst>
          </p:cNvPr>
          <p:cNvSpPr txBox="1">
            <a:spLocks noChangeArrowheads="1"/>
          </p:cNvSpPr>
          <p:nvPr/>
        </p:nvSpPr>
        <p:spPr bwMode="auto">
          <a:xfrm>
            <a:off x="4251814" y="3144452"/>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-1.1%</a:t>
            </a:r>
          </a:p>
        </p:txBody>
      </p:sp>
      <p:sp>
        <p:nvSpPr>
          <p:cNvPr id="26" name="TextBox 9">
            <a:extLst>
              <a:ext uri="{FF2B5EF4-FFF2-40B4-BE49-F238E27FC236}">
                <a16:creationId xmlns:a16="http://schemas.microsoft.com/office/drawing/2014/main" id="{7931830F-3B0E-4304-922F-25E54ADF3B80}"/>
              </a:ext>
            </a:extLst>
          </p:cNvPr>
          <p:cNvSpPr txBox="1">
            <a:spLocks noChangeArrowheads="1"/>
          </p:cNvSpPr>
          <p:nvPr/>
        </p:nvSpPr>
        <p:spPr bwMode="auto">
          <a:xfrm>
            <a:off x="6875869" y="2634291"/>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+17.8%</a:t>
            </a:r>
          </a:p>
        </p:txBody>
      </p:sp>
      <p:sp>
        <p:nvSpPr>
          <p:cNvPr id="27" name="TextBox 10">
            <a:extLst>
              <a:ext uri="{FF2B5EF4-FFF2-40B4-BE49-F238E27FC236}">
                <a16:creationId xmlns:a16="http://schemas.microsoft.com/office/drawing/2014/main" id="{C1D54968-F08E-44D7-B36B-85EA807D8136}"/>
              </a:ext>
            </a:extLst>
          </p:cNvPr>
          <p:cNvSpPr txBox="1">
            <a:spLocks noChangeArrowheads="1"/>
          </p:cNvSpPr>
          <p:nvPr/>
        </p:nvSpPr>
        <p:spPr bwMode="auto">
          <a:xfrm>
            <a:off x="8312163" y="3393308"/>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-11.6%</a:t>
            </a:r>
          </a:p>
        </p:txBody>
      </p:sp>
      <p:sp>
        <p:nvSpPr>
          <p:cNvPr id="2" name="TextBox 9">
            <a:extLst>
              <a:ext uri="{FF2B5EF4-FFF2-40B4-BE49-F238E27FC236}">
                <a16:creationId xmlns:a16="http://schemas.microsoft.com/office/drawing/2014/main" id="{825AC101-A266-3417-A277-272A361EA97F}"/>
              </a:ext>
            </a:extLst>
          </p:cNvPr>
          <p:cNvSpPr txBox="1">
            <a:spLocks noChangeArrowheads="1"/>
          </p:cNvSpPr>
          <p:nvPr/>
        </p:nvSpPr>
        <p:spPr bwMode="auto">
          <a:xfrm>
            <a:off x="7905915" y="2743310"/>
            <a:ext cx="8571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-10.3%</a:t>
            </a:r>
          </a:p>
        </p:txBody>
      </p:sp>
      <p:sp>
        <p:nvSpPr>
          <p:cNvPr id="3" name="TextBox 10">
            <a:extLst>
              <a:ext uri="{FF2B5EF4-FFF2-40B4-BE49-F238E27FC236}">
                <a16:creationId xmlns:a16="http://schemas.microsoft.com/office/drawing/2014/main" id="{8D82A836-98F9-2643-A0C4-DAD5318CF103}"/>
              </a:ext>
            </a:extLst>
          </p:cNvPr>
          <p:cNvSpPr txBox="1">
            <a:spLocks noChangeArrowheads="1"/>
          </p:cNvSpPr>
          <p:nvPr/>
        </p:nvSpPr>
        <p:spPr bwMode="auto">
          <a:xfrm>
            <a:off x="7282117" y="3312816"/>
            <a:ext cx="90177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ontserrat" panose="00000500000000000000" pitchFamily="2" charset="0"/>
              </a:rPr>
              <a:t>+3.0%</a:t>
            </a:r>
          </a:p>
        </p:txBody>
      </p:sp>
    </p:spTree>
    <p:extLst>
      <p:ext uri="{BB962C8B-B14F-4D97-AF65-F5344CB8AC3E}">
        <p14:creationId xmlns:p14="http://schemas.microsoft.com/office/powerpoint/2010/main" val="3860539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69216" y="1522501"/>
            <a:ext cx="2701476" cy="3205767"/>
          </a:xfrm>
          <a:prstGeom prst="rect">
            <a:avLst/>
          </a:prstGeom>
          <a:noFill/>
          <a:ln>
            <a:noFill/>
          </a:ln>
        </p:spPr>
        <p:txBody>
          <a:bodyPr spcFirstLastPara="1" wrap="square" lIns="0" tIns="45700" rIns="0" bIns="45700" anchor="t" anchorCtr="0">
            <a:noAutofit/>
          </a:bodyPr>
          <a:lstStyle/>
          <a:p>
            <a:r>
              <a:rPr lang="en-GB" sz="1200" b="1" dirty="0">
                <a:solidFill>
                  <a:schemeClr val="bg1"/>
                </a:solidFill>
                <a:latin typeface="Montserrat" panose="00000500000000000000" pitchFamily="2" charset="0"/>
              </a:rPr>
              <a:t>Halloween</a:t>
            </a:r>
            <a:r>
              <a:rPr lang="en-GB" sz="1200" dirty="0">
                <a:solidFill>
                  <a:schemeClr val="bg1"/>
                </a:solidFill>
                <a:latin typeface="Montserrat" panose="00000500000000000000" pitchFamily="2" charset="0"/>
              </a:rPr>
              <a:t> shoppers bought </a:t>
            </a:r>
            <a:r>
              <a:rPr lang="en-GB" sz="1200" b="1" dirty="0">
                <a:solidFill>
                  <a:schemeClr val="accent1"/>
                </a:solidFill>
                <a:latin typeface="Montserrat" panose="00000500000000000000" pitchFamily="2" charset="0"/>
              </a:rPr>
              <a:t>decorations</a:t>
            </a:r>
            <a:r>
              <a:rPr lang="en-GB" sz="1200" dirty="0">
                <a:solidFill>
                  <a:schemeClr val="bg1"/>
                </a:solidFill>
                <a:latin typeface="Montserrat" panose="00000500000000000000" pitchFamily="2" charset="0"/>
              </a:rPr>
              <a:t> and </a:t>
            </a:r>
            <a:r>
              <a:rPr lang="en-GB" sz="1200" b="1" dirty="0">
                <a:solidFill>
                  <a:schemeClr val="accent1"/>
                </a:solidFill>
                <a:latin typeface="Montserrat" panose="00000500000000000000" pitchFamily="2" charset="0"/>
              </a:rPr>
              <a:t>costumes </a:t>
            </a:r>
            <a:r>
              <a:rPr lang="en-GB" sz="1200" dirty="0">
                <a:solidFill>
                  <a:schemeClr val="bg1"/>
                </a:solidFill>
                <a:latin typeface="Montserrat" panose="00000500000000000000" pitchFamily="2" charset="0"/>
              </a:rPr>
              <a:t>across the 6 week period with some buying at the </a:t>
            </a:r>
            <a:r>
              <a:rPr lang="en-GB" sz="1200" b="1" dirty="0">
                <a:solidFill>
                  <a:schemeClr val="bg1"/>
                </a:solidFill>
                <a:latin typeface="Montserrat" panose="00000500000000000000" pitchFamily="2" charset="0"/>
              </a:rPr>
              <a:t>end of September, </a:t>
            </a:r>
            <a:r>
              <a:rPr lang="en-GB" sz="1200" dirty="0">
                <a:solidFill>
                  <a:schemeClr val="bg1"/>
                </a:solidFill>
                <a:latin typeface="Montserrat" panose="00000500000000000000" pitchFamily="2" charset="0"/>
              </a:rPr>
              <a:t>whilst others bought last minute w/e 5</a:t>
            </a:r>
            <a:r>
              <a:rPr lang="en-GB" sz="1200" baseline="30000" dirty="0">
                <a:solidFill>
                  <a:schemeClr val="bg1"/>
                </a:solidFill>
                <a:latin typeface="Montserrat" panose="00000500000000000000" pitchFamily="2" charset="0"/>
              </a:rPr>
              <a:t>th</a:t>
            </a:r>
            <a:r>
              <a:rPr lang="en-GB" sz="1200" dirty="0">
                <a:solidFill>
                  <a:schemeClr val="bg1"/>
                </a:solidFill>
                <a:latin typeface="Montserrat" panose="00000500000000000000" pitchFamily="2" charset="0"/>
              </a:rPr>
              <a:t> November. </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Pumpkins</a:t>
            </a:r>
            <a:r>
              <a:rPr lang="en-GB" sz="1200" b="1" dirty="0">
                <a:solidFill>
                  <a:schemeClr val="bg1"/>
                </a:solidFill>
                <a:latin typeface="Montserrat" panose="00000500000000000000" pitchFamily="2" charset="0"/>
              </a:rPr>
              <a:t> </a:t>
            </a:r>
            <a:r>
              <a:rPr lang="en-GB" sz="1200" dirty="0">
                <a:solidFill>
                  <a:schemeClr val="bg1"/>
                </a:solidFill>
                <a:latin typeface="Montserrat" panose="00000500000000000000" pitchFamily="2" charset="0"/>
              </a:rPr>
              <a:t>remain popular with units falling </a:t>
            </a:r>
            <a:r>
              <a:rPr lang="en-GB" sz="1200" b="1" dirty="0">
                <a:solidFill>
                  <a:schemeClr val="bg1"/>
                </a:solidFill>
                <a:latin typeface="Montserrat" panose="00000500000000000000" pitchFamily="2" charset="0"/>
              </a:rPr>
              <a:t>only </a:t>
            </a:r>
            <a:r>
              <a:rPr lang="en-GB" sz="1200" dirty="0">
                <a:solidFill>
                  <a:schemeClr val="bg1"/>
                </a:solidFill>
                <a:latin typeface="Montserrat" panose="00000500000000000000" pitchFamily="2" charset="0"/>
              </a:rPr>
              <a:t>marginally on last year.</a:t>
            </a:r>
          </a:p>
          <a:p>
            <a:endParaRPr lang="en-GB" sz="1200" b="1" dirty="0">
              <a:solidFill>
                <a:schemeClr val="bg1"/>
              </a:solidFill>
              <a:latin typeface="Montserrat" panose="00000500000000000000" pitchFamily="2" charset="0"/>
            </a:endParaRPr>
          </a:p>
          <a:p>
            <a:r>
              <a:rPr lang="en-GB" sz="1200" b="1" dirty="0">
                <a:solidFill>
                  <a:schemeClr val="accent1"/>
                </a:solidFill>
                <a:latin typeface="Montserrat" panose="00000500000000000000" pitchFamily="2" charset="0"/>
              </a:rPr>
              <a:t>Confectionery</a:t>
            </a:r>
            <a:r>
              <a:rPr lang="en-GB" sz="1200" b="1" dirty="0">
                <a:solidFill>
                  <a:schemeClr val="bg1"/>
                </a:solidFill>
                <a:latin typeface="Montserrat" panose="00000500000000000000" pitchFamily="2" charset="0"/>
              </a:rPr>
              <a:t> sales slowed</a:t>
            </a:r>
            <a:r>
              <a:rPr lang="en-GB" sz="1200" dirty="0">
                <a:solidFill>
                  <a:schemeClr val="bg1"/>
                </a:solidFill>
                <a:latin typeface="Montserrat" panose="00000500000000000000" pitchFamily="2" charset="0"/>
              </a:rPr>
              <a:t>, with the timing of Halloween co-inciding with the start of new HFSS regulations.</a:t>
            </a:r>
          </a:p>
        </p:txBody>
      </p:sp>
      <p:grpSp>
        <p:nvGrpSpPr>
          <p:cNvPr id="2190" name="Google Shape;2190;p135"/>
          <p:cNvGrpSpPr/>
          <p:nvPr/>
        </p:nvGrpSpPr>
        <p:grpSpPr>
          <a:xfrm rot="5400000">
            <a:off x="6094526" y="851309"/>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243728" y="305608"/>
            <a:ext cx="5420695" cy="446951"/>
          </a:xfrm>
        </p:spPr>
        <p:txBody>
          <a:bodyPr/>
          <a:lstStyle/>
          <a:p>
            <a:r>
              <a:rPr lang="en-GB" altLang="en-US" sz="1800" dirty="0">
                <a:solidFill>
                  <a:schemeClr val="tx1"/>
                </a:solidFill>
              </a:rPr>
              <a:t>Halloween performance slowed only slightly over the 6 week trading period</a:t>
            </a:r>
            <a:endParaRPr lang="en-GB" sz="1700" dirty="0"/>
          </a:p>
        </p:txBody>
      </p:sp>
      <p:graphicFrame>
        <p:nvGraphicFramePr>
          <p:cNvPr id="3" name="Object 3">
            <a:extLst>
              <a:ext uri="{FF2B5EF4-FFF2-40B4-BE49-F238E27FC236}">
                <a16:creationId xmlns:a16="http://schemas.microsoft.com/office/drawing/2014/main" id="{48613C8B-69E4-04D9-A896-6AD8FBEAAA8E}"/>
              </a:ext>
            </a:extLst>
          </p:cNvPr>
          <p:cNvGraphicFramePr>
            <a:graphicFrameLocks noChangeAspect="1"/>
          </p:cNvGraphicFramePr>
          <p:nvPr>
            <p:extLst>
              <p:ext uri="{D42A27DB-BD31-4B8C-83A1-F6EECF244321}">
                <p14:modId xmlns:p14="http://schemas.microsoft.com/office/powerpoint/2010/main" val="366475802"/>
              </p:ext>
            </p:extLst>
          </p:nvPr>
        </p:nvGraphicFramePr>
        <p:xfrm>
          <a:off x="553673" y="1963038"/>
          <a:ext cx="5586602" cy="24504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A46D5A-9FAC-AF83-20A5-C1EF0377F546}"/>
              </a:ext>
            </a:extLst>
          </p:cNvPr>
          <p:cNvSpPr txBox="1"/>
          <p:nvPr/>
        </p:nvSpPr>
        <p:spPr>
          <a:xfrm>
            <a:off x="55000" y="1414789"/>
            <a:ext cx="2935419" cy="246221"/>
          </a:xfrm>
          <a:prstGeom prst="rect">
            <a:avLst/>
          </a:prstGeom>
          <a:noFill/>
        </p:spPr>
        <p:txBody>
          <a:bodyPr wrap="none" rtlCol="0">
            <a:spAutoFit/>
          </a:bodyPr>
          <a:lstStyle/>
          <a:p>
            <a:r>
              <a:rPr lang="en-GB" sz="1000" dirty="0">
                <a:latin typeface="Montserrat" panose="00000500000000000000" pitchFamily="2" charset="0"/>
              </a:rPr>
              <a:t>6w/e 5</a:t>
            </a:r>
            <a:r>
              <a:rPr lang="en-GB" sz="1000" baseline="30000" dirty="0">
                <a:latin typeface="Montserrat" panose="00000500000000000000" pitchFamily="2" charset="0"/>
              </a:rPr>
              <a:t>th</a:t>
            </a:r>
            <a:r>
              <a:rPr lang="en-GB" sz="1000" dirty="0">
                <a:latin typeface="Montserrat" panose="00000500000000000000" pitchFamily="2" charset="0"/>
              </a:rPr>
              <a:t> November 2022 vs Halloween 2021</a:t>
            </a:r>
          </a:p>
        </p:txBody>
      </p:sp>
      <p:sp>
        <p:nvSpPr>
          <p:cNvPr id="7" name="TextBox 6">
            <a:extLst>
              <a:ext uri="{FF2B5EF4-FFF2-40B4-BE49-F238E27FC236}">
                <a16:creationId xmlns:a16="http://schemas.microsoft.com/office/drawing/2014/main" id="{C8FC7D42-BAE1-EF06-CADB-F336F8EAA3E2}"/>
              </a:ext>
            </a:extLst>
          </p:cNvPr>
          <p:cNvSpPr txBox="1"/>
          <p:nvPr/>
        </p:nvSpPr>
        <p:spPr>
          <a:xfrm>
            <a:off x="411633" y="2204935"/>
            <a:ext cx="588052" cy="307777"/>
          </a:xfrm>
          <a:prstGeom prst="rect">
            <a:avLst/>
          </a:prstGeom>
          <a:noFill/>
        </p:spPr>
        <p:txBody>
          <a:bodyPr wrap="square" rtlCol="0">
            <a:spAutoFit/>
          </a:bodyPr>
          <a:lstStyle/>
          <a:p>
            <a:r>
              <a:rPr lang="en-GB" dirty="0">
                <a:latin typeface="Montserrat" panose="00000500000000000000" pitchFamily="2" charset="0"/>
              </a:rPr>
              <a:t>£</a:t>
            </a:r>
          </a:p>
        </p:txBody>
      </p:sp>
      <p:sp>
        <p:nvSpPr>
          <p:cNvPr id="8" name="Rectangle 7">
            <a:extLst>
              <a:ext uri="{FF2B5EF4-FFF2-40B4-BE49-F238E27FC236}">
                <a16:creationId xmlns:a16="http://schemas.microsoft.com/office/drawing/2014/main" id="{EA2D9434-DBDB-F407-9121-CDEA0D71A139}"/>
              </a:ext>
            </a:extLst>
          </p:cNvPr>
          <p:cNvSpPr>
            <a:spLocks noChangeArrowheads="1"/>
          </p:cNvSpPr>
          <p:nvPr/>
        </p:nvSpPr>
        <p:spPr bwMode="auto">
          <a:xfrm>
            <a:off x="0" y="4615646"/>
            <a:ext cx="5608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buClrTx/>
              <a:buFontTx/>
              <a:buNone/>
            </a:pPr>
            <a:r>
              <a:rPr lang="en-GB" altLang="en-US" sz="800" dirty="0">
                <a:latin typeface="Montserrat" panose="00000500000000000000" pitchFamily="2" charset="0"/>
              </a:rPr>
              <a:t>Source: Nielsen Scantrack Total Coverage 6w/e 5</a:t>
            </a:r>
            <a:r>
              <a:rPr lang="en-GB" altLang="en-US" sz="800" baseline="30000" dirty="0">
                <a:latin typeface="Montserrat" panose="00000500000000000000" pitchFamily="2" charset="0"/>
              </a:rPr>
              <a:t>th</a:t>
            </a:r>
            <a:r>
              <a:rPr lang="en-GB" altLang="en-US" sz="800" dirty="0">
                <a:latin typeface="Montserrat" panose="00000500000000000000" pitchFamily="2" charset="0"/>
              </a:rPr>
              <a:t> November 2022 vs prior years</a:t>
            </a:r>
          </a:p>
          <a:p>
            <a:pPr>
              <a:buClrTx/>
              <a:buFontTx/>
              <a:buNone/>
            </a:pPr>
            <a:r>
              <a:rPr lang="en-GB" altLang="en-US" sz="800" dirty="0">
                <a:latin typeface="Montserrat" panose="00000500000000000000" pitchFamily="2" charset="0"/>
              </a:rPr>
              <a:t>* Excludes Discounters and Bargain Stores</a:t>
            </a:r>
          </a:p>
        </p:txBody>
      </p:sp>
      <p:sp>
        <p:nvSpPr>
          <p:cNvPr id="9" name="TextBox 8">
            <a:extLst>
              <a:ext uri="{FF2B5EF4-FFF2-40B4-BE49-F238E27FC236}">
                <a16:creationId xmlns:a16="http://schemas.microsoft.com/office/drawing/2014/main" id="{4859BFD4-71D7-430D-534D-ABB414E869A0}"/>
              </a:ext>
            </a:extLst>
          </p:cNvPr>
          <p:cNvSpPr txBox="1"/>
          <p:nvPr/>
        </p:nvSpPr>
        <p:spPr>
          <a:xfrm>
            <a:off x="4350177" y="1353614"/>
            <a:ext cx="1616148" cy="246221"/>
          </a:xfrm>
          <a:prstGeom prst="rect">
            <a:avLst/>
          </a:prstGeom>
          <a:noFill/>
        </p:spPr>
        <p:txBody>
          <a:bodyPr wrap="none" rtlCol="0">
            <a:spAutoFit/>
          </a:bodyPr>
          <a:lstStyle/>
          <a:p>
            <a:r>
              <a:rPr lang="en-GB" sz="1000" b="1" dirty="0">
                <a:solidFill>
                  <a:schemeClr val="tx1"/>
                </a:solidFill>
                <a:latin typeface="Montserrat" panose="00000500000000000000" pitchFamily="2" charset="0"/>
              </a:rPr>
              <a:t>Year on year growths</a:t>
            </a:r>
          </a:p>
        </p:txBody>
      </p:sp>
      <p:sp>
        <p:nvSpPr>
          <p:cNvPr id="10" name="TextBox 7">
            <a:extLst>
              <a:ext uri="{FF2B5EF4-FFF2-40B4-BE49-F238E27FC236}">
                <a16:creationId xmlns:a16="http://schemas.microsoft.com/office/drawing/2014/main" id="{2514E0AD-7AAD-6428-0CA4-AF3E235A758C}"/>
              </a:ext>
            </a:extLst>
          </p:cNvPr>
          <p:cNvSpPr txBox="1">
            <a:spLocks noChangeArrowheads="1"/>
          </p:cNvSpPr>
          <p:nvPr/>
        </p:nvSpPr>
        <p:spPr bwMode="auto">
          <a:xfrm>
            <a:off x="4488759" y="3013649"/>
            <a:ext cx="72548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900" b="1" dirty="0">
                <a:solidFill>
                  <a:schemeClr val="tx1">
                    <a:lumMod val="95000"/>
                    <a:lumOff val="5000"/>
                  </a:schemeClr>
                </a:solidFill>
                <a:latin typeface="Montserrat" panose="00000500000000000000" pitchFamily="2" charset="0"/>
              </a:rPr>
              <a:t>-5%</a:t>
            </a:r>
          </a:p>
        </p:txBody>
      </p:sp>
      <p:sp>
        <p:nvSpPr>
          <p:cNvPr id="11" name="TextBox 7">
            <a:extLst>
              <a:ext uri="{FF2B5EF4-FFF2-40B4-BE49-F238E27FC236}">
                <a16:creationId xmlns:a16="http://schemas.microsoft.com/office/drawing/2014/main" id="{35EE9CA3-BA27-F778-9470-0CE80D045054}"/>
              </a:ext>
            </a:extLst>
          </p:cNvPr>
          <p:cNvSpPr txBox="1">
            <a:spLocks noChangeArrowheads="1"/>
          </p:cNvSpPr>
          <p:nvPr/>
        </p:nvSpPr>
        <p:spPr bwMode="auto">
          <a:xfrm>
            <a:off x="2759097" y="2897612"/>
            <a:ext cx="793472"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900" b="1" dirty="0">
                <a:solidFill>
                  <a:schemeClr val="tx1">
                    <a:lumMod val="95000"/>
                    <a:lumOff val="5000"/>
                  </a:schemeClr>
                </a:solidFill>
                <a:latin typeface="Montserrat" panose="00000500000000000000" pitchFamily="2" charset="0"/>
              </a:rPr>
              <a:t>+7%</a:t>
            </a:r>
          </a:p>
        </p:txBody>
      </p:sp>
      <p:sp>
        <p:nvSpPr>
          <p:cNvPr id="13" name="TextBox 7">
            <a:extLst>
              <a:ext uri="{FF2B5EF4-FFF2-40B4-BE49-F238E27FC236}">
                <a16:creationId xmlns:a16="http://schemas.microsoft.com/office/drawing/2014/main" id="{466A533B-30AF-F6EF-1481-B12DF7903330}"/>
              </a:ext>
            </a:extLst>
          </p:cNvPr>
          <p:cNvSpPr txBox="1">
            <a:spLocks noChangeArrowheads="1"/>
          </p:cNvSpPr>
          <p:nvPr/>
        </p:nvSpPr>
        <p:spPr bwMode="auto">
          <a:xfrm>
            <a:off x="3345229" y="2963732"/>
            <a:ext cx="704292"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900" b="1" dirty="0">
                <a:solidFill>
                  <a:schemeClr val="tx1">
                    <a:lumMod val="95000"/>
                    <a:lumOff val="5000"/>
                  </a:schemeClr>
                </a:solidFill>
                <a:latin typeface="Montserrat" panose="00000500000000000000" pitchFamily="2" charset="0"/>
              </a:rPr>
              <a:t>-1%</a:t>
            </a:r>
          </a:p>
        </p:txBody>
      </p:sp>
      <p:sp>
        <p:nvSpPr>
          <p:cNvPr id="14" name="Text Box 15">
            <a:extLst>
              <a:ext uri="{FF2B5EF4-FFF2-40B4-BE49-F238E27FC236}">
                <a16:creationId xmlns:a16="http://schemas.microsoft.com/office/drawing/2014/main" id="{A1B5D01F-78D9-E6AD-50D8-F2F56A65B4F0}"/>
              </a:ext>
            </a:extLst>
          </p:cNvPr>
          <p:cNvSpPr txBox="1">
            <a:spLocks noChangeArrowheads="1"/>
          </p:cNvSpPr>
          <p:nvPr/>
        </p:nvSpPr>
        <p:spPr bwMode="auto">
          <a:xfrm>
            <a:off x="956158" y="3498919"/>
            <a:ext cx="4283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64%</a:t>
            </a:r>
          </a:p>
        </p:txBody>
      </p:sp>
      <p:sp>
        <p:nvSpPr>
          <p:cNvPr id="16" name="Text Box 17">
            <a:extLst>
              <a:ext uri="{FF2B5EF4-FFF2-40B4-BE49-F238E27FC236}">
                <a16:creationId xmlns:a16="http://schemas.microsoft.com/office/drawing/2014/main" id="{ED570054-99F9-59A2-98DA-F15BFF1F6DE9}"/>
              </a:ext>
            </a:extLst>
          </p:cNvPr>
          <p:cNvSpPr txBox="1">
            <a:spLocks noChangeArrowheads="1"/>
          </p:cNvSpPr>
          <p:nvPr/>
        </p:nvSpPr>
        <p:spPr bwMode="auto">
          <a:xfrm>
            <a:off x="2842846" y="3488505"/>
            <a:ext cx="4122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22%</a:t>
            </a:r>
          </a:p>
        </p:txBody>
      </p:sp>
      <p:sp>
        <p:nvSpPr>
          <p:cNvPr id="17" name="Text Box 18">
            <a:extLst>
              <a:ext uri="{FF2B5EF4-FFF2-40B4-BE49-F238E27FC236}">
                <a16:creationId xmlns:a16="http://schemas.microsoft.com/office/drawing/2014/main" id="{69C9FF37-F5F5-C169-9C95-D6756DC9D0A0}"/>
              </a:ext>
            </a:extLst>
          </p:cNvPr>
          <p:cNvSpPr txBox="1">
            <a:spLocks noChangeArrowheads="1"/>
          </p:cNvSpPr>
          <p:nvPr/>
        </p:nvSpPr>
        <p:spPr bwMode="auto">
          <a:xfrm>
            <a:off x="4593945" y="3539439"/>
            <a:ext cx="3994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14%</a:t>
            </a:r>
          </a:p>
        </p:txBody>
      </p:sp>
      <p:sp>
        <p:nvSpPr>
          <p:cNvPr id="19" name="Text Box 19">
            <a:extLst>
              <a:ext uri="{FF2B5EF4-FFF2-40B4-BE49-F238E27FC236}">
                <a16:creationId xmlns:a16="http://schemas.microsoft.com/office/drawing/2014/main" id="{23AD7A61-8FA6-A27E-5BB0-079EB4199A31}"/>
              </a:ext>
            </a:extLst>
          </p:cNvPr>
          <p:cNvSpPr txBox="1">
            <a:spLocks noChangeArrowheads="1"/>
          </p:cNvSpPr>
          <p:nvPr/>
        </p:nvSpPr>
        <p:spPr bwMode="auto">
          <a:xfrm>
            <a:off x="1598137" y="3489291"/>
            <a:ext cx="3882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51%</a:t>
            </a:r>
          </a:p>
        </p:txBody>
      </p:sp>
      <p:sp>
        <p:nvSpPr>
          <p:cNvPr id="20" name="Text Box 21">
            <a:extLst>
              <a:ext uri="{FF2B5EF4-FFF2-40B4-BE49-F238E27FC236}">
                <a16:creationId xmlns:a16="http://schemas.microsoft.com/office/drawing/2014/main" id="{59D4A5C0-903A-D8C8-00E3-4FB135E28730}"/>
              </a:ext>
            </a:extLst>
          </p:cNvPr>
          <p:cNvSpPr txBox="1">
            <a:spLocks noChangeArrowheads="1"/>
          </p:cNvSpPr>
          <p:nvPr/>
        </p:nvSpPr>
        <p:spPr bwMode="auto">
          <a:xfrm>
            <a:off x="3353076" y="3496918"/>
            <a:ext cx="4171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29%</a:t>
            </a:r>
          </a:p>
        </p:txBody>
      </p:sp>
      <p:sp>
        <p:nvSpPr>
          <p:cNvPr id="21" name="Text Box 22">
            <a:extLst>
              <a:ext uri="{FF2B5EF4-FFF2-40B4-BE49-F238E27FC236}">
                <a16:creationId xmlns:a16="http://schemas.microsoft.com/office/drawing/2014/main" id="{9337B3BB-D2B2-35DC-41F9-3C23F951CDA9}"/>
              </a:ext>
            </a:extLst>
          </p:cNvPr>
          <p:cNvSpPr txBox="1">
            <a:spLocks noChangeArrowheads="1"/>
          </p:cNvSpPr>
          <p:nvPr/>
        </p:nvSpPr>
        <p:spPr bwMode="auto">
          <a:xfrm>
            <a:off x="5146146" y="3553723"/>
            <a:ext cx="4235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ontserrat" panose="00000500000000000000" pitchFamily="2" charset="0"/>
              </a:rPr>
              <a:t>20%</a:t>
            </a:r>
          </a:p>
        </p:txBody>
      </p:sp>
      <p:sp>
        <p:nvSpPr>
          <p:cNvPr id="22" name="Text Box 23">
            <a:extLst>
              <a:ext uri="{FF2B5EF4-FFF2-40B4-BE49-F238E27FC236}">
                <a16:creationId xmlns:a16="http://schemas.microsoft.com/office/drawing/2014/main" id="{2FD777E0-46CA-BAA8-CDDD-BF6E023F481E}"/>
              </a:ext>
            </a:extLst>
          </p:cNvPr>
          <p:cNvSpPr txBox="1">
            <a:spLocks noChangeArrowheads="1"/>
          </p:cNvSpPr>
          <p:nvPr/>
        </p:nvSpPr>
        <p:spPr bwMode="auto">
          <a:xfrm>
            <a:off x="-76350" y="3370162"/>
            <a:ext cx="1059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800" dirty="0">
                <a:latin typeface="Montserrat" panose="00000500000000000000" pitchFamily="2" charset="0"/>
              </a:rPr>
              <a:t>Contribution to Halloween sales</a:t>
            </a:r>
          </a:p>
        </p:txBody>
      </p:sp>
      <p:sp>
        <p:nvSpPr>
          <p:cNvPr id="23" name="TextBox 7">
            <a:extLst>
              <a:ext uri="{FF2B5EF4-FFF2-40B4-BE49-F238E27FC236}">
                <a16:creationId xmlns:a16="http://schemas.microsoft.com/office/drawing/2014/main" id="{8E16819E-84D6-D75E-482E-F137785CC6EF}"/>
              </a:ext>
            </a:extLst>
          </p:cNvPr>
          <p:cNvSpPr txBox="1">
            <a:spLocks noChangeArrowheads="1"/>
          </p:cNvSpPr>
          <p:nvPr/>
        </p:nvSpPr>
        <p:spPr bwMode="auto">
          <a:xfrm>
            <a:off x="987940" y="2186881"/>
            <a:ext cx="737054"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900" b="1" dirty="0">
                <a:solidFill>
                  <a:schemeClr val="tx1">
                    <a:lumMod val="95000"/>
                    <a:lumOff val="5000"/>
                  </a:schemeClr>
                </a:solidFill>
                <a:latin typeface="Montserrat" panose="00000500000000000000" pitchFamily="2" charset="0"/>
              </a:rPr>
              <a:t>-4%</a:t>
            </a:r>
          </a:p>
        </p:txBody>
      </p:sp>
      <p:sp>
        <p:nvSpPr>
          <p:cNvPr id="24" name="TextBox 7">
            <a:extLst>
              <a:ext uri="{FF2B5EF4-FFF2-40B4-BE49-F238E27FC236}">
                <a16:creationId xmlns:a16="http://schemas.microsoft.com/office/drawing/2014/main" id="{C0F2A01A-E167-78F1-9EFE-05888B1A5C58}"/>
              </a:ext>
            </a:extLst>
          </p:cNvPr>
          <p:cNvSpPr txBox="1">
            <a:spLocks noChangeArrowheads="1"/>
          </p:cNvSpPr>
          <p:nvPr/>
        </p:nvSpPr>
        <p:spPr bwMode="auto">
          <a:xfrm>
            <a:off x="1522710" y="2803303"/>
            <a:ext cx="705879" cy="230832"/>
          </a:xfrm>
          <a:prstGeom prst="rect">
            <a:avLst/>
          </a:prstGeom>
          <a:noFill/>
          <a:ln w="9525">
            <a:noFill/>
            <a:miter lim="800000"/>
            <a:headEnd/>
            <a:tailEnd/>
          </a:ln>
        </p:spPr>
        <p:txBody>
          <a:bodyPr wrap="square">
            <a:spAutoFit/>
          </a:bodyPr>
          <a:lstStyle/>
          <a:p>
            <a:pPr>
              <a:defRPr/>
            </a:pPr>
            <a:r>
              <a:rPr lang="en-US" sz="900" b="1" dirty="0">
                <a:solidFill>
                  <a:schemeClr val="tx1">
                    <a:lumMod val="95000"/>
                    <a:lumOff val="5000"/>
                  </a:schemeClr>
                </a:solidFill>
                <a:latin typeface="Montserrat" panose="00000500000000000000" pitchFamily="2" charset="0"/>
              </a:rPr>
              <a:t>-2%</a:t>
            </a:r>
          </a:p>
        </p:txBody>
      </p:sp>
      <p:sp>
        <p:nvSpPr>
          <p:cNvPr id="25" name="TextBox 7">
            <a:extLst>
              <a:ext uri="{FF2B5EF4-FFF2-40B4-BE49-F238E27FC236}">
                <a16:creationId xmlns:a16="http://schemas.microsoft.com/office/drawing/2014/main" id="{CF823203-AFCD-E582-FEB8-13C232AEF0F7}"/>
              </a:ext>
            </a:extLst>
          </p:cNvPr>
          <p:cNvSpPr txBox="1">
            <a:spLocks noChangeArrowheads="1"/>
          </p:cNvSpPr>
          <p:nvPr/>
        </p:nvSpPr>
        <p:spPr bwMode="auto">
          <a:xfrm>
            <a:off x="5100121" y="3069350"/>
            <a:ext cx="741641" cy="230832"/>
          </a:xfrm>
          <a:prstGeom prst="rect">
            <a:avLst/>
          </a:prstGeom>
          <a:noFill/>
          <a:ln w="9525">
            <a:noFill/>
            <a:miter lim="800000"/>
            <a:headEnd/>
            <a:tailEnd/>
          </a:ln>
        </p:spPr>
        <p:txBody>
          <a:bodyPr wrap="square">
            <a:spAutoFit/>
          </a:bodyPr>
          <a:lstStyle/>
          <a:p>
            <a:pPr>
              <a:defRPr/>
            </a:pPr>
            <a:r>
              <a:rPr lang="en-US" sz="900" b="1" dirty="0">
                <a:solidFill>
                  <a:schemeClr val="tx1">
                    <a:lumMod val="95000"/>
                    <a:lumOff val="5000"/>
                  </a:schemeClr>
                </a:solidFill>
                <a:latin typeface="Montserrat" panose="00000500000000000000" pitchFamily="2" charset="0"/>
              </a:rPr>
              <a:t>-9%</a:t>
            </a:r>
          </a:p>
        </p:txBody>
      </p:sp>
      <p:graphicFrame>
        <p:nvGraphicFramePr>
          <p:cNvPr id="26" name="Table 25">
            <a:extLst>
              <a:ext uri="{FF2B5EF4-FFF2-40B4-BE49-F238E27FC236}">
                <a16:creationId xmlns:a16="http://schemas.microsoft.com/office/drawing/2014/main" id="{4D0C2B0E-F667-3BE1-E985-284F9590AC72}"/>
              </a:ext>
            </a:extLst>
          </p:cNvPr>
          <p:cNvGraphicFramePr>
            <a:graphicFrameLocks noGrp="1"/>
          </p:cNvGraphicFramePr>
          <p:nvPr>
            <p:extLst>
              <p:ext uri="{D42A27DB-BD31-4B8C-83A1-F6EECF244321}">
                <p14:modId xmlns:p14="http://schemas.microsoft.com/office/powerpoint/2010/main" val="718447953"/>
              </p:ext>
            </p:extLst>
          </p:nvPr>
        </p:nvGraphicFramePr>
        <p:xfrm>
          <a:off x="-10890" y="4122706"/>
          <a:ext cx="5798898" cy="358189"/>
        </p:xfrm>
        <a:graphic>
          <a:graphicData uri="http://schemas.openxmlformats.org/drawingml/2006/table">
            <a:tbl>
              <a:tblPr>
                <a:tableStyleId>{5C22544A-7EE6-4342-B048-85BDC9FD1C3A}</a:tableStyleId>
              </a:tblPr>
              <a:tblGrid>
                <a:gridCol w="5798898">
                  <a:extLst>
                    <a:ext uri="{9D8B030D-6E8A-4147-A177-3AD203B41FA5}">
                      <a16:colId xmlns:a16="http://schemas.microsoft.com/office/drawing/2014/main" val="20000"/>
                    </a:ext>
                  </a:extLst>
                </a:gridCol>
              </a:tblGrid>
              <a:tr h="358189">
                <a:tc>
                  <a:txBody>
                    <a:bodyPr/>
                    <a:lstStyle/>
                    <a:p>
                      <a:pPr algn="r" fontAlgn="b"/>
                      <a:r>
                        <a:rPr lang="en-GB" sz="800" u="none" strike="noStrike" dirty="0">
                          <a:effectLst/>
                          <a:latin typeface="Montserrat" panose="00000500000000000000" pitchFamily="2" charset="0"/>
                        </a:rPr>
                        <a:t>Halloween Merchandise is made up of:  Costumes, Decorations,  Make Up, Party Accessories, Trick or Treat Bags</a:t>
                      </a:r>
                      <a:endParaRPr lang="en-GB" sz="800" b="0" i="0" u="none" strike="noStrike" dirty="0">
                        <a:solidFill>
                          <a:srgbClr val="000000"/>
                        </a:solidFill>
                        <a:effectLst/>
                        <a:latin typeface="Montserrat" panose="00000500000000000000" pitchFamily="2"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7" name="TextBox 26">
            <a:extLst>
              <a:ext uri="{FF2B5EF4-FFF2-40B4-BE49-F238E27FC236}">
                <a16:creationId xmlns:a16="http://schemas.microsoft.com/office/drawing/2014/main" id="{AB44849A-5662-E91A-7F58-43EB610BE783}"/>
              </a:ext>
            </a:extLst>
          </p:cNvPr>
          <p:cNvSpPr txBox="1"/>
          <p:nvPr/>
        </p:nvSpPr>
        <p:spPr>
          <a:xfrm>
            <a:off x="4414215" y="1607155"/>
            <a:ext cx="1463862" cy="553998"/>
          </a:xfrm>
          <a:prstGeom prst="rect">
            <a:avLst/>
          </a:prstGeom>
          <a:solidFill>
            <a:schemeClr val="accent1"/>
          </a:solidFill>
        </p:spPr>
        <p:txBody>
          <a:bodyPr wrap="none" rtlCol="0">
            <a:spAutoFit/>
          </a:bodyPr>
          <a:lstStyle/>
          <a:p>
            <a:pPr algn="ctr"/>
            <a:r>
              <a:rPr lang="en-GB" sz="1000" b="1" u="sng" dirty="0">
                <a:latin typeface="Montserrat" panose="00000500000000000000" pitchFamily="2" charset="0"/>
              </a:rPr>
              <a:t>Defined Halloween</a:t>
            </a:r>
          </a:p>
          <a:p>
            <a:pPr algn="ctr"/>
            <a:r>
              <a:rPr lang="en-GB" sz="1000" b="1" dirty="0">
                <a:latin typeface="Montserrat" panose="00000500000000000000" pitchFamily="2" charset="0"/>
              </a:rPr>
              <a:t>Value -2%</a:t>
            </a:r>
          </a:p>
          <a:p>
            <a:pPr algn="ctr"/>
            <a:r>
              <a:rPr lang="en-GB" sz="1000" b="1" dirty="0">
                <a:latin typeface="Montserrat" panose="00000500000000000000" pitchFamily="2" charset="0"/>
              </a:rPr>
              <a:t>Units -3%</a:t>
            </a:r>
          </a:p>
        </p:txBody>
      </p:sp>
    </p:spTree>
    <p:extLst>
      <p:ext uri="{BB962C8B-B14F-4D97-AF65-F5344CB8AC3E}">
        <p14:creationId xmlns:p14="http://schemas.microsoft.com/office/powerpoint/2010/main" val="184691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idx="4294967295"/>
          </p:nvPr>
        </p:nvSpPr>
        <p:spPr>
          <a:xfrm>
            <a:off x="154011" y="275688"/>
            <a:ext cx="8836025" cy="579437"/>
          </a:xfrm>
        </p:spPr>
        <p:txBody>
          <a:bodyPr spcFirstLastPara="1" wrap="square" lIns="0" tIns="91425" rIns="0" bIns="91425" anchor="t" anchorCtr="0">
            <a:noAutofit/>
          </a:bodyPr>
          <a:lstStyle/>
          <a:p>
            <a:pPr lvl="0"/>
            <a:r>
              <a:rPr lang="en-GB" sz="1600" b="1" kern="0" dirty="0">
                <a:solidFill>
                  <a:schemeClr val="accent1"/>
                </a:solidFill>
                <a:latin typeface="Montserrat" panose="00000500000000000000" pitchFamily="2" charset="0"/>
                <a:ea typeface="ＭＳ Ｐゴシック" charset="-128"/>
                <a:cs typeface="ＭＳ Ｐゴシック" charset="-128"/>
              </a:rPr>
              <a:t>Halloween</a:t>
            </a:r>
            <a:r>
              <a:rPr lang="en-GB" sz="1600" b="1" kern="0" dirty="0">
                <a:solidFill>
                  <a:schemeClr val="bg1"/>
                </a:solidFill>
                <a:latin typeface="Montserrat" panose="00000500000000000000" pitchFamily="2" charset="0"/>
                <a:ea typeface="ＭＳ Ｐゴシック" charset="-128"/>
                <a:cs typeface="ＭＳ Ｐゴシック" charset="-128"/>
              </a:rPr>
              <a:t> </a:t>
            </a:r>
            <a:r>
              <a:rPr lang="en-GB" sz="1600" b="1" dirty="0">
                <a:solidFill>
                  <a:schemeClr val="bg1"/>
                </a:solidFill>
                <a:latin typeface="Montserrat" panose="00000500000000000000" pitchFamily="2" charset="0"/>
                <a:ea typeface="ＭＳ Ｐゴシック" charset="-128"/>
                <a:cs typeface="ＭＳ Ｐゴシック" charset="-128"/>
              </a:rPr>
              <a:t>popularity is returning to pre-pandemic levels, last year shoppers will have been cautious as new strains of covid emerged in the Autumn</a:t>
            </a:r>
            <a:endParaRPr lang="en-PH" sz="1600" dirty="0">
              <a:solidFill>
                <a:schemeClr val="bg1"/>
              </a:solidFill>
              <a:latin typeface="Montserrat" panose="00000500000000000000" pitchFamily="2" charset="0"/>
            </a:endParaRPr>
          </a:p>
        </p:txBody>
      </p:sp>
      <p:graphicFrame>
        <p:nvGraphicFramePr>
          <p:cNvPr id="28" name="Object 3">
            <a:extLst>
              <a:ext uri="{FF2B5EF4-FFF2-40B4-BE49-F238E27FC236}">
                <a16:creationId xmlns:a16="http://schemas.microsoft.com/office/drawing/2014/main" id="{89D0D545-5694-4E63-9A52-34C5DB020FCF}"/>
              </a:ext>
            </a:extLst>
          </p:cNvPr>
          <p:cNvGraphicFramePr>
            <a:graphicFrameLocks noChangeAspect="1"/>
          </p:cNvGraphicFramePr>
          <p:nvPr>
            <p:extLst>
              <p:ext uri="{D42A27DB-BD31-4B8C-83A1-F6EECF244321}">
                <p14:modId xmlns:p14="http://schemas.microsoft.com/office/powerpoint/2010/main" val="2570799673"/>
              </p:ext>
            </p:extLst>
          </p:nvPr>
        </p:nvGraphicFramePr>
        <p:xfrm>
          <a:off x="223415" y="1479502"/>
          <a:ext cx="7994715" cy="314988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Box 3">
            <a:extLst>
              <a:ext uri="{FF2B5EF4-FFF2-40B4-BE49-F238E27FC236}">
                <a16:creationId xmlns:a16="http://schemas.microsoft.com/office/drawing/2014/main" id="{29ECC943-7EE2-47D8-BE27-4669D509B82A}"/>
              </a:ext>
            </a:extLst>
          </p:cNvPr>
          <p:cNvSpPr txBox="1">
            <a:spLocks noChangeArrowheads="1"/>
          </p:cNvSpPr>
          <p:nvPr/>
        </p:nvSpPr>
        <p:spPr bwMode="auto">
          <a:xfrm>
            <a:off x="617789" y="1198040"/>
            <a:ext cx="80648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b="1">
                <a:solidFill>
                  <a:srgbClr val="0082D1"/>
                </a:solidFill>
                <a:latin typeface="Arial" pitchFamily="34" charset="0"/>
              </a:defRPr>
            </a:lvl1pPr>
            <a:lvl2pPr marL="742950" indent="-285750" eaLnBrk="0" hangingPunct="0">
              <a:defRPr sz="2000" b="1">
                <a:solidFill>
                  <a:srgbClr val="0082D1"/>
                </a:solidFill>
                <a:latin typeface="Arial" pitchFamily="34" charset="0"/>
              </a:defRPr>
            </a:lvl2pPr>
            <a:lvl3pPr marL="1143000" indent="-228600" eaLnBrk="0" hangingPunct="0">
              <a:defRPr sz="2000" b="1">
                <a:solidFill>
                  <a:srgbClr val="0082D1"/>
                </a:solidFill>
                <a:latin typeface="Arial" pitchFamily="34" charset="0"/>
              </a:defRPr>
            </a:lvl3pPr>
            <a:lvl4pPr marL="1600200" indent="-228600" eaLnBrk="0" hangingPunct="0">
              <a:defRPr sz="2000" b="1">
                <a:solidFill>
                  <a:srgbClr val="0082D1"/>
                </a:solidFill>
                <a:latin typeface="Arial" pitchFamily="34" charset="0"/>
              </a:defRPr>
            </a:lvl4pPr>
            <a:lvl5pPr marL="2057400" indent="-228600" eaLnBrk="0" hangingPunct="0">
              <a:defRPr sz="2000" b="1">
                <a:solidFill>
                  <a:srgbClr val="0082D1"/>
                </a:solidFill>
                <a:latin typeface="Arial" pitchFamily="34" charset="0"/>
              </a:defRPr>
            </a:lvl5pPr>
            <a:lvl6pPr marL="2514600" indent="-228600" algn="ctr" eaLnBrk="0" fontAlgn="base" hangingPunct="0">
              <a:lnSpc>
                <a:spcPct val="95000"/>
              </a:lnSpc>
              <a:spcBef>
                <a:spcPct val="0"/>
              </a:spcBef>
              <a:spcAft>
                <a:spcPct val="0"/>
              </a:spcAft>
              <a:defRPr sz="2000" b="1">
                <a:solidFill>
                  <a:srgbClr val="0082D1"/>
                </a:solidFill>
                <a:latin typeface="Arial" pitchFamily="34" charset="0"/>
              </a:defRPr>
            </a:lvl6pPr>
            <a:lvl7pPr marL="2971800" indent="-228600" algn="ctr" eaLnBrk="0" fontAlgn="base" hangingPunct="0">
              <a:lnSpc>
                <a:spcPct val="95000"/>
              </a:lnSpc>
              <a:spcBef>
                <a:spcPct val="0"/>
              </a:spcBef>
              <a:spcAft>
                <a:spcPct val="0"/>
              </a:spcAft>
              <a:defRPr sz="2000" b="1">
                <a:solidFill>
                  <a:srgbClr val="0082D1"/>
                </a:solidFill>
                <a:latin typeface="Arial" pitchFamily="34" charset="0"/>
              </a:defRPr>
            </a:lvl7pPr>
            <a:lvl8pPr marL="3429000" indent="-228600" algn="ctr" eaLnBrk="0" fontAlgn="base" hangingPunct="0">
              <a:lnSpc>
                <a:spcPct val="95000"/>
              </a:lnSpc>
              <a:spcBef>
                <a:spcPct val="0"/>
              </a:spcBef>
              <a:spcAft>
                <a:spcPct val="0"/>
              </a:spcAft>
              <a:defRPr sz="2000" b="1">
                <a:solidFill>
                  <a:srgbClr val="0082D1"/>
                </a:solidFill>
                <a:latin typeface="Arial" pitchFamily="34" charset="0"/>
              </a:defRPr>
            </a:lvl8pPr>
            <a:lvl9pPr marL="3886200" indent="-228600" algn="ctr" eaLnBrk="0" fontAlgn="base" hangingPunct="0">
              <a:lnSpc>
                <a:spcPct val="95000"/>
              </a:lnSpc>
              <a:spcBef>
                <a:spcPct val="0"/>
              </a:spcBef>
              <a:spcAft>
                <a:spcPct val="0"/>
              </a:spcAft>
              <a:defRPr sz="2000" b="1">
                <a:solidFill>
                  <a:srgbClr val="0082D1"/>
                </a:solidFill>
                <a:latin typeface="Arial" pitchFamily="34" charset="0"/>
              </a:defRPr>
            </a:lvl9pPr>
          </a:lstStyle>
          <a:p>
            <a:pPr eaLnBrk="1" hangingPunct="1"/>
            <a:r>
              <a:rPr lang="en-GB" sz="1100" b="0" i="1" dirty="0">
                <a:solidFill>
                  <a:schemeClr val="bg1"/>
                </a:solidFill>
                <a:latin typeface="Calibri" pitchFamily="34" charset="0"/>
              </a:rPr>
              <a:t>“In the last 12 months, which of the following events did you buy extra or special items for? “ (Please scan all that apply) % Respondents</a:t>
            </a:r>
          </a:p>
        </p:txBody>
      </p:sp>
      <p:sp>
        <p:nvSpPr>
          <p:cNvPr id="30" name="Text Placeholder 3">
            <a:extLst>
              <a:ext uri="{FF2B5EF4-FFF2-40B4-BE49-F238E27FC236}">
                <a16:creationId xmlns:a16="http://schemas.microsoft.com/office/drawing/2014/main" id="{C371147B-457F-4C22-A896-27C446B59055}"/>
              </a:ext>
            </a:extLst>
          </p:cNvPr>
          <p:cNvSpPr txBox="1">
            <a:spLocks/>
          </p:cNvSpPr>
          <p:nvPr/>
        </p:nvSpPr>
        <p:spPr>
          <a:xfrm>
            <a:off x="301752" y="4730652"/>
            <a:ext cx="8165465" cy="2743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solidFill>
                  <a:schemeClr val="bg1"/>
                </a:solidFill>
                <a:latin typeface="Montserrat" panose="00000500000000000000" pitchFamily="2" charset="0"/>
              </a:rPr>
              <a:t>Source: Nielsen Homescan Survey, January 2022</a:t>
            </a:r>
          </a:p>
        </p:txBody>
      </p:sp>
    </p:spTree>
    <p:extLst>
      <p:ext uri="{BB962C8B-B14F-4D97-AF65-F5344CB8AC3E}">
        <p14:creationId xmlns:p14="http://schemas.microsoft.com/office/powerpoint/2010/main" val="1773390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994839711"/>
              </p:ext>
            </p:extLst>
          </p:nvPr>
        </p:nvGraphicFramePr>
        <p:xfrm>
          <a:off x="527978" y="1212091"/>
          <a:ext cx="7818807" cy="35723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8624" y="311401"/>
            <a:ext cx="8913158" cy="392963"/>
          </a:xfrm>
        </p:spPr>
        <p:txBody>
          <a:bodyPr/>
          <a:lstStyle/>
          <a:p>
            <a:r>
              <a:rPr lang="en-GB" b="1" dirty="0">
                <a:solidFill>
                  <a:schemeClr val="tx1"/>
                </a:solidFill>
                <a:latin typeface="Montserrat" panose="00000500000000000000" pitchFamily="2" charset="0"/>
              </a:rPr>
              <a:t>Last year New and Maturing Families Halloween purchasing was almost back to pre-pandemic levels</a:t>
            </a:r>
            <a:endParaRPr lang="en-GB" dirty="0">
              <a:solidFill>
                <a:schemeClr val="tx1"/>
              </a:solidFill>
              <a:latin typeface="Montserrat" panose="00000500000000000000" pitchFamily="2" charset="0"/>
            </a:endParaRPr>
          </a:p>
        </p:txBody>
      </p:sp>
      <p:sp>
        <p:nvSpPr>
          <p:cNvPr id="13" name="TextBox 12"/>
          <p:cNvSpPr txBox="1"/>
          <p:nvPr/>
        </p:nvSpPr>
        <p:spPr>
          <a:xfrm>
            <a:off x="138624" y="1065652"/>
            <a:ext cx="8913159" cy="430887"/>
          </a:xfrm>
          <a:prstGeom prst="rect">
            <a:avLst/>
          </a:prstGeom>
          <a:noFill/>
        </p:spPr>
        <p:txBody>
          <a:bodyPr wrap="square" rtlCol="0">
            <a:spAutoFit/>
          </a:bodyPr>
          <a:lstStyle/>
          <a:p>
            <a:pPr algn="ctr" eaLnBrk="1" hangingPunct="1"/>
            <a:r>
              <a:rPr lang="en-GB" sz="1050" i="1" dirty="0">
                <a:latin typeface="Calibri" panose="020F0502020204030204" pitchFamily="34" charset="0"/>
              </a:rPr>
              <a:t>“In the last 12 months, which of the following events did you buy extra or special items for?” (Halloween)</a:t>
            </a:r>
          </a:p>
          <a:p>
            <a:pPr algn="ctr" eaLnBrk="1" hangingPunct="1"/>
            <a:r>
              <a:rPr lang="en-GB" sz="1050" i="1" dirty="0">
                <a:latin typeface="Calibri" panose="020F0502020204030204" pitchFamily="34" charset="0"/>
              </a:rPr>
              <a:t> % Respondents</a:t>
            </a:r>
          </a:p>
        </p:txBody>
      </p:sp>
      <p:sp>
        <p:nvSpPr>
          <p:cNvPr id="8" name="Title 4"/>
          <p:cNvSpPr txBox="1">
            <a:spLocks/>
          </p:cNvSpPr>
          <p:nvPr/>
        </p:nvSpPr>
        <p:spPr>
          <a:xfrm>
            <a:off x="467544" y="295343"/>
            <a:ext cx="8174360"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fontAlgn="auto">
              <a:spcAft>
                <a:spcPts val="0"/>
              </a:spcAft>
              <a:defRPr/>
            </a:pPr>
            <a:endParaRPr lang="en-GB" sz="2800" kern="0" dirty="0">
              <a:solidFill>
                <a:schemeClr val="accent1"/>
              </a:solidFill>
            </a:endParaRPr>
          </a:p>
        </p:txBody>
      </p:sp>
      <p:sp>
        <p:nvSpPr>
          <p:cNvPr id="9" name="Text Placeholder 15">
            <a:extLst>
              <a:ext uri="{FF2B5EF4-FFF2-40B4-BE49-F238E27FC236}">
                <a16:creationId xmlns:a16="http://schemas.microsoft.com/office/drawing/2014/main" id="{9C21542B-227C-497F-91E4-C849674D5FBC}"/>
              </a:ext>
            </a:extLst>
          </p:cNvPr>
          <p:cNvSpPr txBox="1">
            <a:spLocks noChangeArrowheads="1"/>
          </p:cNvSpPr>
          <p:nvPr/>
        </p:nvSpPr>
        <p:spPr bwMode="auto">
          <a:xfrm>
            <a:off x="354650" y="4784463"/>
            <a:ext cx="8165465" cy="228268"/>
          </a:xfrm>
          <a:prstGeom prst="rect">
            <a:avLst/>
          </a:prstGeom>
          <a:noFill/>
          <a:ln w="9525">
            <a:noFill/>
            <a:miter lim="800000"/>
            <a:headEnd/>
            <a:tailEnd/>
          </a:ln>
        </p:spPr>
        <p:txBody>
          <a:bodyPr wrap="square" lIns="90488" tIns="44450" rIns="90488" bIns="4445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0" hangingPunct="0">
              <a:buClrTx/>
              <a:buFontTx/>
              <a:buNone/>
              <a:defRPr/>
            </a:pPr>
            <a:r>
              <a:rPr lang="en-GB" sz="900" dirty="0">
                <a:latin typeface="Montserrat" panose="00000500000000000000" pitchFamily="2" charset="0"/>
              </a:rPr>
              <a:t>Source: Nielsen Homescan Survey, January 2022 vs 2021</a:t>
            </a:r>
          </a:p>
        </p:txBody>
      </p:sp>
    </p:spTree>
    <p:extLst>
      <p:ext uri="{BB962C8B-B14F-4D97-AF65-F5344CB8AC3E}">
        <p14:creationId xmlns:p14="http://schemas.microsoft.com/office/powerpoint/2010/main" val="1873978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24" y="127891"/>
            <a:ext cx="8165465" cy="428625"/>
          </a:xfrm>
        </p:spPr>
        <p:txBody>
          <a:bodyPr/>
          <a:lstStyle/>
          <a:p>
            <a:r>
              <a:rPr lang="en-GB" b="1" dirty="0">
                <a:solidFill>
                  <a:schemeClr val="accent4"/>
                </a:solidFill>
                <a:latin typeface="Montserrat" panose="00000500000000000000" pitchFamily="2" charset="0"/>
              </a:rPr>
              <a:t>Opportunities to grow Halloween sales in</a:t>
            </a:r>
            <a:r>
              <a:rPr lang="en-GB" b="1" dirty="0">
                <a:solidFill>
                  <a:schemeClr val="tx1"/>
                </a:solidFill>
                <a:latin typeface="Montserrat" panose="00000500000000000000" pitchFamily="2" charset="0"/>
              </a:rPr>
              <a:t> 2023</a:t>
            </a:r>
            <a:endParaRPr lang="en-GB" b="1" dirty="0">
              <a:solidFill>
                <a:schemeClr val="accent4"/>
              </a:solidFill>
              <a:latin typeface="Montserrat" panose="00000500000000000000" pitchFamily="2" charset="0"/>
            </a:endParaRPr>
          </a:p>
        </p:txBody>
      </p:sp>
      <p:sp>
        <p:nvSpPr>
          <p:cNvPr id="8" name="Content Placeholder 7"/>
          <p:cNvSpPr>
            <a:spLocks noGrp="1"/>
          </p:cNvSpPr>
          <p:nvPr>
            <p:ph sz="quarter" idx="14"/>
          </p:nvPr>
        </p:nvSpPr>
        <p:spPr>
          <a:xfrm>
            <a:off x="282422" y="556515"/>
            <a:ext cx="8424936" cy="4379627"/>
          </a:xfrm>
        </p:spPr>
        <p:txBody>
          <a:bodyPr/>
          <a:lstStyle/>
          <a:p>
            <a:pPr>
              <a:buClr>
                <a:schemeClr val="accent1"/>
              </a:buClr>
              <a:buSzPct val="150000"/>
              <a:buFont typeface="Arial" panose="020B0604020202020204" pitchFamily="34" charset="0"/>
              <a:buChar char="•"/>
            </a:pPr>
            <a:r>
              <a:rPr lang="en-GB" sz="1400" b="1" dirty="0">
                <a:latin typeface="Montserrat" panose="00000500000000000000" pitchFamily="2" charset="0"/>
              </a:rPr>
              <a:t>Momentum around Halloween </a:t>
            </a:r>
            <a:r>
              <a:rPr lang="en-GB" sz="1400" dirty="0">
                <a:latin typeface="Montserrat" panose="00000500000000000000" pitchFamily="2" charset="0"/>
              </a:rPr>
              <a:t>is returning to pre-pandemic levels, with </a:t>
            </a:r>
            <a:r>
              <a:rPr lang="en-GB" sz="1400" b="1" dirty="0">
                <a:latin typeface="Montserrat" panose="00000500000000000000" pitchFamily="2" charset="0"/>
              </a:rPr>
              <a:t>2 out 5 </a:t>
            </a:r>
            <a:r>
              <a:rPr lang="en-GB" sz="1400" dirty="0">
                <a:latin typeface="Montserrat" panose="00000500000000000000" pitchFamily="2" charset="0"/>
              </a:rPr>
              <a:t>Households with Kids willing to buy additional items to celebrate the event.</a:t>
            </a:r>
          </a:p>
          <a:p>
            <a:pPr>
              <a:buClr>
                <a:schemeClr val="accent1"/>
              </a:buClr>
              <a:buSzPct val="150000"/>
              <a:buFont typeface="Arial" panose="020B0604020202020204" pitchFamily="34" charset="0"/>
              <a:buChar char="•"/>
            </a:pPr>
            <a:r>
              <a:rPr lang="en-GB" altLang="en-US" sz="1400" dirty="0">
                <a:latin typeface="Montserrat" panose="00000500000000000000" pitchFamily="2" charset="0"/>
              </a:rPr>
              <a:t>Similar to Christmas, some households are going ‘</a:t>
            </a:r>
            <a:r>
              <a:rPr lang="en-GB" altLang="en-US" sz="1400" b="1" dirty="0">
                <a:latin typeface="Montserrat" panose="00000500000000000000" pitchFamily="2" charset="0"/>
              </a:rPr>
              <a:t>all out</a:t>
            </a:r>
            <a:r>
              <a:rPr lang="en-GB" altLang="en-US" sz="1400" dirty="0">
                <a:latin typeface="Montserrat" panose="00000500000000000000" pitchFamily="2" charset="0"/>
              </a:rPr>
              <a:t>’ to </a:t>
            </a:r>
            <a:r>
              <a:rPr lang="en-GB" altLang="en-US" sz="1400" b="1" dirty="0">
                <a:latin typeface="Montserrat" panose="00000500000000000000" pitchFamily="2" charset="0"/>
              </a:rPr>
              <a:t>decorate</a:t>
            </a:r>
            <a:r>
              <a:rPr lang="en-GB" altLang="en-US" sz="1400" dirty="0">
                <a:latin typeface="Montserrat" panose="00000500000000000000" pitchFamily="2" charset="0"/>
              </a:rPr>
              <a:t> their </a:t>
            </a:r>
            <a:r>
              <a:rPr lang="en-GB" altLang="en-US" sz="1400" b="1" dirty="0">
                <a:latin typeface="Montserrat" panose="00000500000000000000" pitchFamily="2" charset="0"/>
              </a:rPr>
              <a:t>homes</a:t>
            </a:r>
            <a:r>
              <a:rPr lang="en-GB" altLang="en-US" sz="1400" dirty="0">
                <a:latin typeface="Montserrat" panose="00000500000000000000" pitchFamily="2" charset="0"/>
              </a:rPr>
              <a:t> and </a:t>
            </a:r>
            <a:r>
              <a:rPr lang="en-GB" altLang="en-US" sz="1400" b="1" dirty="0">
                <a:latin typeface="Montserrat" panose="00000500000000000000" pitchFamily="2" charset="0"/>
              </a:rPr>
              <a:t>gardens</a:t>
            </a:r>
            <a:r>
              <a:rPr lang="en-GB" altLang="en-US" sz="1400" dirty="0">
                <a:latin typeface="Montserrat" panose="00000500000000000000" pitchFamily="2" charset="0"/>
              </a:rPr>
              <a:t>, sales of decorations have increased by a </a:t>
            </a:r>
            <a:r>
              <a:rPr lang="en-GB" altLang="en-US" sz="1400" b="1" dirty="0">
                <a:latin typeface="Montserrat" panose="00000500000000000000" pitchFamily="2" charset="0"/>
              </a:rPr>
              <a:t>third </a:t>
            </a:r>
            <a:r>
              <a:rPr lang="en-GB" altLang="en-US" sz="1400" dirty="0">
                <a:latin typeface="Montserrat" panose="00000500000000000000" pitchFamily="2" charset="0"/>
              </a:rPr>
              <a:t>compared to last year.</a:t>
            </a:r>
          </a:p>
          <a:p>
            <a:pPr>
              <a:buClr>
                <a:schemeClr val="accent1"/>
              </a:buClr>
              <a:buSzPct val="150000"/>
              <a:buFont typeface="Arial" panose="020B0604020202020204" pitchFamily="34" charset="0"/>
              <a:buChar char="•"/>
            </a:pPr>
            <a:r>
              <a:rPr lang="en-GB" sz="1400" b="1" dirty="0">
                <a:latin typeface="Montserrat" panose="00000500000000000000" pitchFamily="2" charset="0"/>
              </a:rPr>
              <a:t>Pumpkins</a:t>
            </a:r>
            <a:r>
              <a:rPr lang="en-GB" sz="1400" dirty="0">
                <a:latin typeface="Montserrat" panose="00000500000000000000" pitchFamily="2" charset="0"/>
              </a:rPr>
              <a:t> and </a:t>
            </a:r>
            <a:r>
              <a:rPr lang="en-GB" sz="1400" b="1" dirty="0">
                <a:latin typeface="Montserrat" panose="00000500000000000000" pitchFamily="2" charset="0"/>
              </a:rPr>
              <a:t>Costumes</a:t>
            </a:r>
            <a:r>
              <a:rPr lang="en-GB" sz="1400" dirty="0">
                <a:latin typeface="Montserrat" panose="00000500000000000000" pitchFamily="2" charset="0"/>
              </a:rPr>
              <a:t> remain popular, as shoppers look to share ‘experiences’.</a:t>
            </a:r>
          </a:p>
          <a:p>
            <a:pPr>
              <a:buClr>
                <a:schemeClr val="accent1"/>
              </a:buClr>
              <a:buSzPct val="150000"/>
              <a:buFont typeface="Arial" panose="020B0604020202020204" pitchFamily="34" charset="0"/>
              <a:buChar char="•"/>
            </a:pPr>
            <a:r>
              <a:rPr lang="en-GB" sz="1400" b="1" dirty="0">
                <a:latin typeface="Montserrat" panose="00000500000000000000" pitchFamily="2" charset="0"/>
              </a:rPr>
              <a:t>Pumpkins</a:t>
            </a:r>
            <a:r>
              <a:rPr lang="en-GB" sz="1400" dirty="0">
                <a:latin typeface="Montserrat" panose="00000500000000000000" pitchFamily="2" charset="0"/>
              </a:rPr>
              <a:t> saw similar sales to last year and can benefit </a:t>
            </a:r>
            <a:r>
              <a:rPr lang="en-GB" sz="1400" b="1" dirty="0">
                <a:latin typeface="Montserrat" panose="00000500000000000000" pitchFamily="2" charset="0"/>
              </a:rPr>
              <a:t>all</a:t>
            </a:r>
            <a:r>
              <a:rPr lang="en-GB" sz="1400" dirty="0">
                <a:latin typeface="Montserrat" panose="00000500000000000000" pitchFamily="2" charset="0"/>
              </a:rPr>
              <a:t> store formats.  With increasing demand for healthier and cheaper food options, as well as sustainable and plant based options, there are more opportunities to encourage shoppers to eat the flesh of their pumpkins and roast their seeds as snacks rather than just carve the outers and throw the inners away.</a:t>
            </a:r>
          </a:p>
          <a:p>
            <a:pPr>
              <a:buClr>
                <a:schemeClr val="accent1"/>
              </a:buClr>
              <a:buSzPct val="150000"/>
              <a:buFont typeface="Arial" panose="020B0604020202020204" pitchFamily="34" charset="0"/>
              <a:buChar char="•"/>
            </a:pPr>
            <a:r>
              <a:rPr lang="en-GB" sz="1400" dirty="0">
                <a:latin typeface="Montserrat" panose="00000500000000000000" pitchFamily="2" charset="0"/>
              </a:rPr>
              <a:t>New laws limiting the location of </a:t>
            </a:r>
            <a:r>
              <a:rPr lang="en-GB" sz="1400" b="1" dirty="0">
                <a:latin typeface="Montserrat" panose="00000500000000000000" pitchFamily="2" charset="0"/>
              </a:rPr>
              <a:t>HFSS</a:t>
            </a:r>
            <a:r>
              <a:rPr lang="en-GB" sz="1400" dirty="0">
                <a:latin typeface="Montserrat" panose="00000500000000000000" pitchFamily="2" charset="0"/>
              </a:rPr>
              <a:t> products came into force in October 2022 and look to have impacted sales of Halloween Confectionery.  With increased focus </a:t>
            </a:r>
            <a:r>
              <a:rPr lang="en-GB" sz="1400" b="1" dirty="0">
                <a:latin typeface="Montserrat" panose="00000500000000000000" pitchFamily="2" charset="0"/>
              </a:rPr>
              <a:t>demand</a:t>
            </a:r>
            <a:r>
              <a:rPr lang="en-GB" sz="1400" dirty="0">
                <a:latin typeface="Montserrat" panose="00000500000000000000" pitchFamily="2" charset="0"/>
              </a:rPr>
              <a:t> for ‘</a:t>
            </a:r>
            <a:r>
              <a:rPr lang="en-GB" sz="1400" b="1" dirty="0">
                <a:latin typeface="Montserrat" panose="00000500000000000000" pitchFamily="2" charset="0"/>
              </a:rPr>
              <a:t>healthier</a:t>
            </a:r>
            <a:r>
              <a:rPr lang="en-GB" sz="1400" dirty="0">
                <a:latin typeface="Montserrat" panose="00000500000000000000" pitchFamily="2" charset="0"/>
              </a:rPr>
              <a:t>’ </a:t>
            </a:r>
            <a:r>
              <a:rPr lang="en-GB" sz="1400" b="1" dirty="0">
                <a:latin typeface="Montserrat" panose="00000500000000000000" pitchFamily="2" charset="0"/>
              </a:rPr>
              <a:t>treats</a:t>
            </a:r>
            <a:r>
              <a:rPr lang="en-GB" sz="1400" dirty="0">
                <a:latin typeface="Montserrat" panose="00000500000000000000" pitchFamily="2" charset="0"/>
              </a:rPr>
              <a:t>, for trick &amp; treating is </a:t>
            </a:r>
            <a:r>
              <a:rPr lang="en-GB" sz="1400" b="1" dirty="0">
                <a:latin typeface="Montserrat" panose="00000500000000000000" pitchFamily="2" charset="0"/>
              </a:rPr>
              <a:t>expected to increase</a:t>
            </a:r>
            <a:r>
              <a:rPr lang="en-GB" sz="1400" dirty="0">
                <a:latin typeface="Montserrat" panose="00000500000000000000" pitchFamily="2" charset="0"/>
              </a:rPr>
              <a:t>... offering opportunities for innovation in other categories.</a:t>
            </a:r>
          </a:p>
          <a:p>
            <a:pPr>
              <a:buClr>
                <a:schemeClr val="accent1"/>
              </a:buClr>
              <a:buSzPct val="150000"/>
              <a:buFont typeface="Arial" panose="020B0604020202020204" pitchFamily="34" charset="0"/>
              <a:buChar char="•"/>
            </a:pPr>
            <a:r>
              <a:rPr lang="en-GB" sz="1400" dirty="0">
                <a:latin typeface="Montserrat" panose="00000500000000000000" pitchFamily="2" charset="0"/>
              </a:rPr>
              <a:t>With shoppers becoming more engaged with the ‘</a:t>
            </a:r>
            <a:r>
              <a:rPr lang="en-GB" sz="1400" b="1" dirty="0">
                <a:latin typeface="Montserrat" panose="00000500000000000000" pitchFamily="2" charset="0"/>
              </a:rPr>
              <a:t>shopper experience</a:t>
            </a:r>
            <a:r>
              <a:rPr lang="en-GB" sz="1400" dirty="0">
                <a:latin typeface="Montserrat" panose="00000500000000000000" pitchFamily="2" charset="0"/>
              </a:rPr>
              <a:t>’, stores may wish to differentiate, by offering more instore theatre and space to display ranges.</a:t>
            </a:r>
          </a:p>
          <a:p>
            <a:endParaRPr lang="en-GB" sz="1400" dirty="0">
              <a:latin typeface="Montserrat" panose="00000500000000000000" pitchFamily="2" charset="0"/>
            </a:endParaRPr>
          </a:p>
          <a:p>
            <a:pPr marL="114300" indent="0">
              <a:buNone/>
            </a:pPr>
            <a:endParaRPr lang="en-GB" sz="1400" dirty="0">
              <a:latin typeface="Montserrat" panose="00000500000000000000" pitchFamily="2" charset="0"/>
            </a:endParaRPr>
          </a:p>
        </p:txBody>
      </p:sp>
    </p:spTree>
    <p:extLst>
      <p:ext uri="{BB962C8B-B14F-4D97-AF65-F5344CB8AC3E}">
        <p14:creationId xmlns:p14="http://schemas.microsoft.com/office/powerpoint/2010/main" val="1236489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4600" y="305829"/>
            <a:ext cx="8434800" cy="393600"/>
          </a:xfrm>
        </p:spPr>
        <p:txBody>
          <a:bodyPr/>
          <a:lstStyle/>
          <a:p>
            <a:r>
              <a:rPr lang="en-GB" altLang="en-US" b="1" dirty="0">
                <a:solidFill>
                  <a:schemeClr val="accent4"/>
                </a:solidFill>
                <a:latin typeface="Calibri" panose="020F0502020204030204" pitchFamily="34" charset="0"/>
              </a:rPr>
              <a:t> </a:t>
            </a:r>
            <a:r>
              <a:rPr lang="en-GB" altLang="en-US" sz="1700" b="1" dirty="0">
                <a:solidFill>
                  <a:schemeClr val="accent4"/>
                </a:solidFill>
                <a:latin typeface="Montserrat" panose="00000500000000000000" pitchFamily="2" charset="0"/>
              </a:rPr>
              <a:t>HALLOWEEN:  DATES AND DEFINITIONS</a:t>
            </a:r>
          </a:p>
        </p:txBody>
      </p:sp>
      <p:graphicFrame>
        <p:nvGraphicFramePr>
          <p:cNvPr id="3" name="Table 2"/>
          <p:cNvGraphicFramePr>
            <a:graphicFrameLocks noGrp="1"/>
          </p:cNvGraphicFramePr>
          <p:nvPr>
            <p:extLst>
              <p:ext uri="{D42A27DB-BD31-4B8C-83A1-F6EECF244321}">
                <p14:modId xmlns:p14="http://schemas.microsoft.com/office/powerpoint/2010/main" val="3237201865"/>
              </p:ext>
            </p:extLst>
          </p:nvPr>
        </p:nvGraphicFramePr>
        <p:xfrm>
          <a:off x="827584" y="4834890"/>
          <a:ext cx="7848872" cy="308610"/>
        </p:xfrm>
        <a:graphic>
          <a:graphicData uri="http://schemas.openxmlformats.org/drawingml/2006/table">
            <a:tbl>
              <a:tblPr>
                <a:tableStyleId>{5C22544A-7EE6-4342-B048-85BDC9FD1C3A}</a:tableStyleId>
              </a:tblPr>
              <a:tblGrid>
                <a:gridCol w="7848872">
                  <a:extLst>
                    <a:ext uri="{9D8B030D-6E8A-4147-A177-3AD203B41FA5}">
                      <a16:colId xmlns:a16="http://schemas.microsoft.com/office/drawing/2014/main" val="20000"/>
                    </a:ext>
                  </a:extLst>
                </a:gridCol>
              </a:tblGrid>
              <a:tr h="308610">
                <a:tc>
                  <a:txBody>
                    <a:bodyPr/>
                    <a:lstStyle/>
                    <a:p>
                      <a:pPr algn="l" fontAlgn="b"/>
                      <a:r>
                        <a:rPr lang="en-GB" sz="700" u="none" strike="noStrike" dirty="0">
                          <a:effectLst/>
                          <a:latin typeface="Montserrat" panose="00000500000000000000" pitchFamily="2" charset="0"/>
                        </a:rPr>
                        <a:t>NB: Halloween Merchandise includes: Costumes, Decorations, Make Up, Party Accessories</a:t>
                      </a:r>
                      <a:r>
                        <a:rPr lang="en-GB" sz="700" u="none" strike="noStrike" baseline="0" dirty="0">
                          <a:effectLst/>
                          <a:latin typeface="Montserrat" panose="00000500000000000000" pitchFamily="2" charset="0"/>
                        </a:rPr>
                        <a:t>,</a:t>
                      </a:r>
                      <a:r>
                        <a:rPr lang="en-GB" sz="700" u="none" strike="noStrike" dirty="0">
                          <a:effectLst/>
                          <a:latin typeface="Montserrat" panose="00000500000000000000" pitchFamily="2" charset="0"/>
                        </a:rPr>
                        <a:t> Trick or Treat Bags.  Halloween</a:t>
                      </a:r>
                      <a:r>
                        <a:rPr lang="en-GB" sz="700" u="none" strike="noStrike" baseline="0" dirty="0">
                          <a:effectLst/>
                          <a:latin typeface="Montserrat" panose="00000500000000000000" pitchFamily="2" charset="0"/>
                        </a:rPr>
                        <a:t> Confectionery includes  Chocolate and Sugar </a:t>
                      </a:r>
                      <a:r>
                        <a:rPr lang="en-GB" sz="700" u="none" strike="noStrike" dirty="0">
                          <a:effectLst/>
                          <a:latin typeface="Montserrat" panose="00000500000000000000" pitchFamily="2" charset="0"/>
                        </a:rPr>
                        <a:t>Confectionery with</a:t>
                      </a:r>
                      <a:r>
                        <a:rPr lang="en-GB" sz="700" u="none" strike="noStrike" baseline="0" dirty="0">
                          <a:effectLst/>
                          <a:latin typeface="Montserrat" panose="00000500000000000000" pitchFamily="2" charset="0"/>
                        </a:rPr>
                        <a:t> Halloween references.</a:t>
                      </a:r>
                      <a:endParaRPr lang="en-GB" sz="700" b="0" i="0" u="none" strike="noStrike" dirty="0">
                        <a:solidFill>
                          <a:srgbClr val="000000"/>
                        </a:solidFill>
                        <a:effectLst/>
                        <a:latin typeface="Montserrat" panose="00000500000000000000" pitchFamily="2"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3"/>
          <p:cNvSpPr txBox="1">
            <a:spLocks noChangeArrowheads="1"/>
          </p:cNvSpPr>
          <p:nvPr/>
        </p:nvSpPr>
        <p:spPr>
          <a:xfrm>
            <a:off x="1219200" y="914400"/>
            <a:ext cx="6629400" cy="4229100"/>
          </a:xfrm>
          <a:prstGeom prst="rect">
            <a:avLst/>
          </a:prstGeom>
        </p:spPr>
        <p:txBody>
          <a:bodyPr vert="horz" lIns="91440" tIns="45720" rIns="91440" bIns="45720" rtlCol="0">
            <a:noAutofit/>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chemeClr val="tx2"/>
              </a:buClr>
              <a:buFontTx/>
              <a:buNone/>
            </a:pPr>
            <a:endParaRPr lang="en-GB" altLang="en-US" sz="1400" dirty="0">
              <a:ea typeface="ＭＳ Ｐゴシック" pitchFamily="34" charset="-128"/>
            </a:endParaRP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2015:  3w/e 31</a:t>
            </a:r>
            <a:r>
              <a:rPr lang="en-GB" altLang="en-US" sz="1400" baseline="30000" dirty="0">
                <a:latin typeface="Montserrat" panose="00000500000000000000" pitchFamily="2" charset="0"/>
                <a:ea typeface="ＭＳ Ｐゴシック" pitchFamily="34" charset="-128"/>
              </a:rPr>
              <a:t>st</a:t>
            </a:r>
            <a:r>
              <a:rPr lang="en-GB" altLang="en-US" sz="1400" dirty="0">
                <a:latin typeface="Montserrat" panose="00000500000000000000" pitchFamily="2" charset="0"/>
                <a:ea typeface="ＭＳ Ｐゴシック" pitchFamily="34" charset="-128"/>
              </a:rPr>
              <a:t> October 2015</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2016:  3w/e 5</a:t>
            </a:r>
            <a:r>
              <a:rPr lang="en-GB" altLang="en-US" sz="1400" baseline="30000" dirty="0">
                <a:latin typeface="Montserrat" panose="00000500000000000000" pitchFamily="2" charset="0"/>
                <a:ea typeface="ＭＳ Ｐゴシック" pitchFamily="34" charset="-128"/>
              </a:rPr>
              <a:t>th</a:t>
            </a:r>
            <a:r>
              <a:rPr lang="en-GB" altLang="en-US" sz="1400" dirty="0">
                <a:latin typeface="Montserrat" panose="00000500000000000000" pitchFamily="2" charset="0"/>
                <a:ea typeface="ＭＳ Ｐゴシック" pitchFamily="34" charset="-128"/>
              </a:rPr>
              <a:t> November 2016</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2017:  3w/e 4</a:t>
            </a:r>
            <a:r>
              <a:rPr lang="en-GB" altLang="en-US" sz="1400" baseline="30000" dirty="0">
                <a:latin typeface="Montserrat" panose="00000500000000000000" pitchFamily="2" charset="0"/>
                <a:ea typeface="ＭＳ Ｐゴシック" pitchFamily="34" charset="-128"/>
              </a:rPr>
              <a:t>th</a:t>
            </a:r>
            <a:r>
              <a:rPr lang="en-GB" altLang="en-US" sz="1400" dirty="0">
                <a:latin typeface="Montserrat" panose="00000500000000000000" pitchFamily="2" charset="0"/>
                <a:ea typeface="ＭＳ Ｐゴシック" pitchFamily="34" charset="-128"/>
              </a:rPr>
              <a:t> November 2017</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2018:  3w/e 3</a:t>
            </a:r>
            <a:r>
              <a:rPr lang="en-GB" altLang="en-US" sz="1400" baseline="30000" dirty="0">
                <a:latin typeface="Montserrat" panose="00000500000000000000" pitchFamily="2" charset="0"/>
                <a:ea typeface="ＭＳ Ｐゴシック" pitchFamily="34" charset="-128"/>
              </a:rPr>
              <a:t>rd</a:t>
            </a:r>
            <a:r>
              <a:rPr lang="en-GB" altLang="en-US" sz="1400" dirty="0">
                <a:latin typeface="Montserrat" panose="00000500000000000000" pitchFamily="2" charset="0"/>
                <a:ea typeface="ＭＳ Ｐゴシック" pitchFamily="34" charset="-128"/>
              </a:rPr>
              <a:t> November 2018</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2019:  3w/e 2nd November 2019</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2020:  3w/e 31st October 2020</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2021:  3w/e 30</a:t>
            </a:r>
            <a:r>
              <a:rPr lang="en-GB" altLang="en-US" sz="1400" baseline="30000" dirty="0">
                <a:latin typeface="Montserrat" panose="00000500000000000000" pitchFamily="2" charset="0"/>
                <a:ea typeface="ＭＳ Ｐゴシック" pitchFamily="34" charset="-128"/>
              </a:rPr>
              <a:t>th</a:t>
            </a:r>
            <a:r>
              <a:rPr lang="en-GB" altLang="en-US" sz="1400" dirty="0">
                <a:latin typeface="Montserrat" panose="00000500000000000000" pitchFamily="2" charset="0"/>
                <a:ea typeface="ＭＳ Ｐゴシック" pitchFamily="34" charset="-128"/>
              </a:rPr>
              <a:t> October 2021</a:t>
            </a:r>
          </a:p>
          <a:p>
            <a:pPr marL="0" indent="0" algn="ctr">
              <a:spcBef>
                <a:spcPts val="0"/>
              </a:spcBef>
              <a:buClr>
                <a:schemeClr val="accent1"/>
              </a:buClr>
              <a:buSzPct val="150000"/>
              <a:buNone/>
            </a:pPr>
            <a:r>
              <a:rPr lang="en-GB" altLang="en-US" sz="1400" dirty="0">
                <a:latin typeface="Montserrat" panose="00000500000000000000" pitchFamily="2" charset="0"/>
                <a:ea typeface="ＭＳ Ｐゴシック" pitchFamily="34" charset="-128"/>
              </a:rPr>
              <a:t>Halloween 2022:  3w/e 29</a:t>
            </a:r>
            <a:r>
              <a:rPr lang="en-GB" altLang="en-US" sz="1400" baseline="30000" dirty="0">
                <a:latin typeface="Montserrat" panose="00000500000000000000" pitchFamily="2" charset="0"/>
                <a:ea typeface="ＭＳ Ｐゴシック" pitchFamily="34" charset="-128"/>
              </a:rPr>
              <a:t>th</a:t>
            </a:r>
            <a:r>
              <a:rPr lang="en-GB" altLang="en-US" sz="1400" dirty="0">
                <a:latin typeface="Montserrat" panose="00000500000000000000" pitchFamily="2" charset="0"/>
                <a:ea typeface="ＭＳ Ｐゴシック" pitchFamily="34" charset="-128"/>
              </a:rPr>
              <a:t> October 2022</a:t>
            </a:r>
          </a:p>
          <a:p>
            <a:pPr algn="ctr">
              <a:spcBef>
                <a:spcPts val="0"/>
              </a:spcBef>
              <a:buClr>
                <a:schemeClr val="accent1"/>
              </a:buClr>
              <a:buSzPct val="150000"/>
              <a:buFont typeface="Arial" panose="020B0604020202020204" pitchFamily="34" charset="0"/>
              <a:buChar char="•"/>
            </a:pPr>
            <a:endParaRPr lang="en-GB" altLang="en-US" sz="1400" dirty="0">
              <a:latin typeface="Montserrat" panose="00000500000000000000" pitchFamily="2" charset="0"/>
              <a:ea typeface="ＭＳ Ｐゴシック" pitchFamily="34" charset="-128"/>
            </a:endParaRPr>
          </a:p>
          <a:p>
            <a:pPr algn="ctr">
              <a:spcBef>
                <a:spcPts val="0"/>
              </a:spcBef>
              <a:buClr>
                <a:schemeClr val="accent1"/>
              </a:buClr>
              <a:buSzPct val="150000"/>
              <a:buFont typeface="Arial" panose="020B0604020202020204" pitchFamily="34" charset="0"/>
              <a:buChar char="•"/>
            </a:pPr>
            <a:endParaRPr lang="en-GB" altLang="en-US" sz="1400" dirty="0">
              <a:latin typeface="Montserrat" panose="00000500000000000000" pitchFamily="2" charset="0"/>
              <a:ea typeface="ＭＳ Ｐゴシック" pitchFamily="34" charset="-128"/>
            </a:endParaRPr>
          </a:p>
          <a:p>
            <a:pPr algn="ctr">
              <a:buClr>
                <a:schemeClr val="tx2"/>
              </a:buClr>
              <a:buFontTx/>
              <a:buChar char="•"/>
            </a:pPr>
            <a:endParaRPr lang="en-GB" altLang="en-US" sz="1400" dirty="0">
              <a:ea typeface="ＭＳ Ｐゴシック" pitchFamily="34" charset="-128"/>
            </a:endParaRPr>
          </a:p>
          <a:p>
            <a:pPr marL="0" indent="0" algn="ctr">
              <a:buClr>
                <a:schemeClr val="tx2"/>
              </a:buClr>
              <a:buFont typeface="Arial"/>
              <a:buNone/>
            </a:pPr>
            <a:r>
              <a:rPr lang="en-GB" altLang="en-US" sz="1400" dirty="0">
                <a:ea typeface="ＭＳ Ｐゴシック" pitchFamily="34" charset="-128"/>
              </a:rPr>
              <a:t>	</a:t>
            </a:r>
            <a:r>
              <a:rPr lang="en-GB" altLang="en-US" sz="1400" b="1" dirty="0">
                <a:latin typeface="Montserrat" panose="00000500000000000000" pitchFamily="2" charset="0"/>
                <a:ea typeface="ＭＳ Ｐゴシック" pitchFamily="34" charset="-128"/>
              </a:rPr>
              <a:t>Halloween is defined as:</a:t>
            </a:r>
          </a:p>
          <a:p>
            <a:pPr lvl="1" algn="ctr">
              <a:spcBef>
                <a:spcPts val="0"/>
              </a:spcBef>
              <a:buClr>
                <a:schemeClr val="accent1"/>
              </a:buClr>
              <a:buFont typeface="Wingdings" panose="05000000000000000000" pitchFamily="2" charset="2"/>
              <a:buChar char="Ø"/>
            </a:pPr>
            <a:r>
              <a:rPr lang="en-GB" altLang="en-US" sz="1400" dirty="0">
                <a:latin typeface="Montserrat" panose="00000500000000000000" pitchFamily="2" charset="0"/>
                <a:ea typeface="ＭＳ Ｐゴシック" pitchFamily="34" charset="-128"/>
              </a:rPr>
              <a:t>Halloween Merchandise</a:t>
            </a:r>
          </a:p>
          <a:p>
            <a:pPr lvl="1" algn="ctr">
              <a:spcBef>
                <a:spcPts val="0"/>
              </a:spcBef>
              <a:buClr>
                <a:schemeClr val="accent1"/>
              </a:buClr>
              <a:buFont typeface="Wingdings" panose="05000000000000000000" pitchFamily="2" charset="2"/>
              <a:buChar char="Ø"/>
            </a:pPr>
            <a:r>
              <a:rPr lang="en-GB" altLang="en-US" sz="1400" dirty="0">
                <a:latin typeface="Montserrat" panose="00000500000000000000" pitchFamily="2" charset="0"/>
                <a:ea typeface="ＭＳ Ｐゴシック" pitchFamily="34" charset="-128"/>
              </a:rPr>
              <a:t>Pumpkins</a:t>
            </a:r>
          </a:p>
          <a:p>
            <a:pPr lvl="1" algn="ctr">
              <a:spcBef>
                <a:spcPts val="0"/>
              </a:spcBef>
              <a:buClr>
                <a:schemeClr val="accent1"/>
              </a:buClr>
              <a:buFont typeface="Wingdings" panose="05000000000000000000" pitchFamily="2" charset="2"/>
              <a:buChar char="Ø"/>
            </a:pPr>
            <a:r>
              <a:rPr lang="en-GB" altLang="en-US" sz="1400" dirty="0">
                <a:latin typeface="Montserrat" panose="00000500000000000000" pitchFamily="2" charset="0"/>
                <a:ea typeface="ＭＳ Ｐゴシック" pitchFamily="34" charset="-128"/>
              </a:rPr>
              <a:t> Halloween Confectionery</a:t>
            </a:r>
          </a:p>
          <a:p>
            <a:pPr marL="450850" lvl="1" indent="0" algn="ctr">
              <a:buClr>
                <a:schemeClr val="tx2"/>
              </a:buClr>
              <a:buNone/>
            </a:pPr>
            <a:endParaRPr lang="en-GB" altLang="en-US" sz="1400" dirty="0">
              <a:latin typeface="Calibri" panose="020F0502020204030204" pitchFamily="34" charset="0"/>
              <a:ea typeface="ＭＳ Ｐゴシック" pitchFamily="34" charset="-128"/>
            </a:endParaRPr>
          </a:p>
          <a:p>
            <a:pPr algn="ctr">
              <a:buClr>
                <a:schemeClr val="tx2"/>
              </a:buClr>
              <a:buFontTx/>
              <a:buChar char="•"/>
            </a:pPr>
            <a:endParaRPr lang="en-GB" altLang="en-US" sz="1400"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13413360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endParaRPr dirty="0"/>
          </a:p>
        </p:txBody>
      </p:sp>
      <p:pic>
        <p:nvPicPr>
          <p:cNvPr id="4" name="Picture 10" descr="xmas">
            <a:extLst>
              <a:ext uri="{FF2B5EF4-FFF2-40B4-BE49-F238E27FC236}">
                <a16:creationId xmlns:a16="http://schemas.microsoft.com/office/drawing/2014/main" id="{829010C4-63EA-4116-A086-2EF5AF08550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592" y="1859154"/>
            <a:ext cx="824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12AC16-41CE-4351-865E-022C5AFEAACE}"/>
              </a:ext>
            </a:extLst>
          </p:cNvPr>
          <p:cNvSpPr txBox="1"/>
          <p:nvPr/>
        </p:nvSpPr>
        <p:spPr>
          <a:xfrm>
            <a:off x="1119500" y="1859154"/>
            <a:ext cx="5087092" cy="830997"/>
          </a:xfrm>
          <a:prstGeom prst="rect">
            <a:avLst/>
          </a:prstGeom>
          <a:solidFill>
            <a:schemeClr val="tx1"/>
          </a:solidFill>
        </p:spPr>
        <p:txBody>
          <a:bodyPr wrap="square" rtlCol="0">
            <a:spAutoFit/>
          </a:bodyPr>
          <a:lstStyle/>
          <a:p>
            <a:r>
              <a:rPr lang="en-GB" sz="2400" b="1" dirty="0">
                <a:solidFill>
                  <a:schemeClr val="accent1"/>
                </a:solidFill>
                <a:latin typeface="Montserrat" panose="00000500000000000000" pitchFamily="2" charset="0"/>
                <a:cs typeface="Calibri" panose="020F0502020204030204" pitchFamily="34" charset="0"/>
              </a:rPr>
              <a:t>PROJECTIONS AT WEEK 4: </a:t>
            </a:r>
          </a:p>
          <a:p>
            <a:r>
              <a:rPr lang="en-GB" sz="2400" b="1" dirty="0">
                <a:solidFill>
                  <a:schemeClr val="accent1"/>
                </a:solidFill>
                <a:latin typeface="Montserrat" panose="00000500000000000000" pitchFamily="2" charset="0"/>
                <a:cs typeface="Calibri" panose="020F0502020204030204" pitchFamily="34" charset="0"/>
              </a:rPr>
              <a:t>COUNTDOWN TO CHRISTMAS</a:t>
            </a:r>
          </a:p>
        </p:txBody>
      </p:sp>
    </p:spTree>
    <p:extLst>
      <p:ext uri="{BB962C8B-B14F-4D97-AF65-F5344CB8AC3E}">
        <p14:creationId xmlns:p14="http://schemas.microsoft.com/office/powerpoint/2010/main" val="1184503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AEACBC4-B2FE-8FB8-1D3D-8A31AFA4F08D}"/>
              </a:ext>
            </a:extLst>
          </p:cNvPr>
          <p:cNvGraphicFramePr/>
          <p:nvPr>
            <p:extLst>
              <p:ext uri="{D42A27DB-BD31-4B8C-83A1-F6EECF244321}">
                <p14:modId xmlns:p14="http://schemas.microsoft.com/office/powerpoint/2010/main" val="4167096226"/>
              </p:ext>
            </p:extLst>
          </p:nvPr>
        </p:nvGraphicFramePr>
        <p:xfrm>
          <a:off x="1831496" y="1397792"/>
          <a:ext cx="4148518" cy="2544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14928B9-9390-568D-F1B8-9BAE257B6A88}"/>
              </a:ext>
            </a:extLst>
          </p:cNvPr>
          <p:cNvSpPr>
            <a:spLocks noChangeArrowheads="1"/>
          </p:cNvSpPr>
          <p:nvPr/>
        </p:nvSpPr>
        <p:spPr bwMode="auto">
          <a:xfrm>
            <a:off x="251330" y="4629262"/>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latin typeface="Montserrat" panose="00000500000000000000" pitchFamily="2" charset="0"/>
              </a:rPr>
              <a:t>Source: Nielsen Scantrack TSR Grocery Multiples (Including General Merchandise)</a:t>
            </a:r>
          </a:p>
          <a:p>
            <a:pPr>
              <a:spcBef>
                <a:spcPct val="0"/>
              </a:spcBef>
              <a:buClrTx/>
              <a:buFontTx/>
              <a:buNone/>
            </a:pPr>
            <a:r>
              <a:rPr lang="en-GB" altLang="en-US" sz="800" dirty="0">
                <a:solidFill>
                  <a:schemeClr val="tx1"/>
                </a:solidFill>
                <a:latin typeface="Montserrat" panose="00000500000000000000" pitchFamily="2" charset="0"/>
              </a:rPr>
              <a:t>Year on Year Sales Growth Based on data 5</a:t>
            </a:r>
            <a:r>
              <a:rPr lang="en-GB" altLang="en-US" sz="800" baseline="30000" dirty="0">
                <a:solidFill>
                  <a:schemeClr val="tx1"/>
                </a:solidFill>
                <a:latin typeface="Montserrat" panose="00000500000000000000" pitchFamily="2" charset="0"/>
              </a:rPr>
              <a:t>th</a:t>
            </a:r>
            <a:r>
              <a:rPr lang="en-GB" altLang="en-US" sz="800" dirty="0">
                <a:solidFill>
                  <a:schemeClr val="tx1"/>
                </a:solidFill>
                <a:latin typeface="Montserrat" panose="00000500000000000000" pitchFamily="2" charset="0"/>
              </a:rPr>
              <a:t> November 2022</a:t>
            </a:r>
          </a:p>
        </p:txBody>
      </p:sp>
      <p:sp>
        <p:nvSpPr>
          <p:cNvPr id="5" name="Rectangle 8">
            <a:extLst>
              <a:ext uri="{FF2B5EF4-FFF2-40B4-BE49-F238E27FC236}">
                <a16:creationId xmlns:a16="http://schemas.microsoft.com/office/drawing/2014/main" id="{52C0AD95-2510-90DE-5C27-AF2F93F32A07}"/>
              </a:ext>
            </a:extLst>
          </p:cNvPr>
          <p:cNvSpPr>
            <a:spLocks noChangeArrowheads="1"/>
          </p:cNvSpPr>
          <p:nvPr/>
        </p:nvSpPr>
        <p:spPr bwMode="auto">
          <a:xfrm>
            <a:off x="1518675" y="936140"/>
            <a:ext cx="245586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Scantrack TSR</a:t>
            </a:r>
          </a:p>
          <a:p>
            <a:pPr algn="ctr" eaLnBrk="1" hangingPunct="1">
              <a:spcBef>
                <a:spcPct val="0"/>
              </a:spcBef>
              <a:buClr>
                <a:srgbClr val="0082D1"/>
              </a:buClr>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12w/e 1</a:t>
            </a:r>
            <a:r>
              <a:rPr lang="en-GB" altLang="en-US" sz="1200" baseline="30000" dirty="0">
                <a:solidFill>
                  <a:schemeClr val="tx1">
                    <a:lumMod val="95000"/>
                    <a:lumOff val="5000"/>
                  </a:schemeClr>
                </a:solidFill>
                <a:latin typeface="Montserrat" panose="00000500000000000000" pitchFamily="2" charset="0"/>
                <a:cs typeface="Calibri" panose="020F0502020204030204" pitchFamily="34" charset="0"/>
              </a:rPr>
              <a:t>st</a:t>
            </a: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 January 2021</a:t>
            </a:r>
          </a:p>
        </p:txBody>
      </p:sp>
      <p:sp>
        <p:nvSpPr>
          <p:cNvPr id="6" name="Rectangle 13">
            <a:extLst>
              <a:ext uri="{FF2B5EF4-FFF2-40B4-BE49-F238E27FC236}">
                <a16:creationId xmlns:a16="http://schemas.microsoft.com/office/drawing/2014/main" id="{8F53DF4B-B53F-7B84-B53C-D96A25CAA3D6}"/>
              </a:ext>
            </a:extLst>
          </p:cNvPr>
          <p:cNvSpPr>
            <a:spLocks noChangeArrowheads="1"/>
          </p:cNvSpPr>
          <p:nvPr/>
        </p:nvSpPr>
        <p:spPr bwMode="auto">
          <a:xfrm>
            <a:off x="3654561" y="936140"/>
            <a:ext cx="2491680"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Scantrack TSR projection</a:t>
            </a:r>
          </a:p>
          <a:p>
            <a:pPr algn="ctr" eaLnBrk="1" hangingPunct="1">
              <a:spcBef>
                <a:spcPct val="0"/>
              </a:spcBef>
              <a:buClr>
                <a:srgbClr val="0082D1"/>
              </a:buClr>
              <a:buNone/>
            </a:pP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12w/e 30</a:t>
            </a:r>
            <a:r>
              <a:rPr lang="en-GB" altLang="en-US" sz="1200" baseline="30000" dirty="0">
                <a:solidFill>
                  <a:schemeClr val="tx1">
                    <a:lumMod val="95000"/>
                    <a:lumOff val="5000"/>
                  </a:schemeClr>
                </a:solidFill>
                <a:latin typeface="Montserrat" panose="00000500000000000000" pitchFamily="2" charset="0"/>
                <a:cs typeface="Calibri" panose="020F0502020204030204" pitchFamily="34" charset="0"/>
              </a:rPr>
              <a:t>th</a:t>
            </a:r>
            <a:r>
              <a:rPr lang="en-GB" altLang="en-US" sz="1200" dirty="0">
                <a:solidFill>
                  <a:schemeClr val="tx1">
                    <a:lumMod val="95000"/>
                    <a:lumOff val="5000"/>
                  </a:schemeClr>
                </a:solidFill>
                <a:latin typeface="Montserrat" panose="00000500000000000000" pitchFamily="2" charset="0"/>
                <a:cs typeface="Calibri" panose="020F0502020204030204" pitchFamily="34" charset="0"/>
              </a:rPr>
              <a:t> December 2022</a:t>
            </a:r>
          </a:p>
          <a:p>
            <a:pPr algn="ctr" eaLnBrk="1" hangingPunct="1">
              <a:spcBef>
                <a:spcPct val="0"/>
              </a:spcBef>
              <a:buClr>
                <a:srgbClr val="0082D1"/>
              </a:buClr>
              <a:buFont typeface="Times" pitchFamily="18" charset="0"/>
              <a:buNone/>
            </a:pPr>
            <a:endParaRPr lang="en-GB" altLang="en-US" sz="1200" dirty="0">
              <a:solidFill>
                <a:schemeClr val="tx1">
                  <a:lumMod val="95000"/>
                  <a:lumOff val="5000"/>
                </a:schemeClr>
              </a:solidFill>
              <a:latin typeface="Montserrat" panose="00000500000000000000" pitchFamily="2" charset="0"/>
              <a:cs typeface="Calibri" panose="020F0502020204030204" pitchFamily="34" charset="0"/>
            </a:endParaRPr>
          </a:p>
        </p:txBody>
      </p:sp>
      <p:sp>
        <p:nvSpPr>
          <p:cNvPr id="7" name="Google Shape;686;p61">
            <a:extLst>
              <a:ext uri="{FF2B5EF4-FFF2-40B4-BE49-F238E27FC236}">
                <a16:creationId xmlns:a16="http://schemas.microsoft.com/office/drawing/2014/main" id="{6D52EDA1-B0E0-E26A-8454-17B6BB18B442}"/>
              </a:ext>
            </a:extLst>
          </p:cNvPr>
          <p:cNvSpPr txBox="1"/>
          <p:nvPr/>
        </p:nvSpPr>
        <p:spPr>
          <a:xfrm>
            <a:off x="354600" y="189914"/>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GB" sz="1900" b="1" dirty="0">
                <a:solidFill>
                  <a:schemeClr val="tx1"/>
                </a:solidFill>
                <a:latin typeface="Montserrat" panose="00000500000000000000" pitchFamily="2" charset="0"/>
                <a:ea typeface="Montserrat"/>
                <a:cs typeface="Montserrat"/>
                <a:sym typeface="Montserrat"/>
              </a:rPr>
              <a:t>Spend this Christmas is expected to be higher than last year, a consequence of inflation, rather than demand</a:t>
            </a:r>
            <a:endParaRPr lang="en-GB" sz="1900" b="1" dirty="0">
              <a:solidFill>
                <a:srgbClr val="000000"/>
              </a:solidFill>
              <a:latin typeface="Montserrat" panose="00000500000000000000" pitchFamily="2" charset="0"/>
              <a:ea typeface="Montserrat"/>
              <a:cs typeface="Montserrat"/>
              <a:sym typeface="Montserrat"/>
            </a:endParaRPr>
          </a:p>
        </p:txBody>
      </p:sp>
      <p:sp>
        <p:nvSpPr>
          <p:cNvPr id="8" name="Rectangle 2">
            <a:extLst>
              <a:ext uri="{FF2B5EF4-FFF2-40B4-BE49-F238E27FC236}">
                <a16:creationId xmlns:a16="http://schemas.microsoft.com/office/drawing/2014/main" id="{245B03F8-1C5E-3C12-8FBD-AF783B31027C}"/>
              </a:ext>
            </a:extLst>
          </p:cNvPr>
          <p:cNvSpPr txBox="1">
            <a:spLocks noChangeArrowheads="1"/>
          </p:cNvSpPr>
          <p:nvPr/>
        </p:nvSpPr>
        <p:spPr>
          <a:xfrm>
            <a:off x="133396" y="4078981"/>
            <a:ext cx="8581725" cy="393600"/>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80000"/>
              </a:lnSpc>
              <a:defRPr/>
            </a:pPr>
            <a:r>
              <a:rPr lang="en-GB" altLang="en-US" sz="1200" dirty="0">
                <a:solidFill>
                  <a:schemeClr val="accent3"/>
                </a:solidFill>
                <a:latin typeface="Montserrat" panose="00000500000000000000" pitchFamily="2" charset="0"/>
              </a:rPr>
              <a:t>Shoppers are expected to shop differently to manage household spend, buying early or when on offer and redeeming vouchers to afford Christmas treats this year</a:t>
            </a:r>
          </a:p>
        </p:txBody>
      </p:sp>
      <p:sp>
        <p:nvSpPr>
          <p:cNvPr id="9" name="TextBox 8">
            <a:extLst>
              <a:ext uri="{FF2B5EF4-FFF2-40B4-BE49-F238E27FC236}">
                <a16:creationId xmlns:a16="http://schemas.microsoft.com/office/drawing/2014/main" id="{D998CE9A-F83E-1842-4EFD-F3BF4027F2AE}"/>
              </a:ext>
            </a:extLst>
          </p:cNvPr>
          <p:cNvSpPr txBox="1"/>
          <p:nvPr/>
        </p:nvSpPr>
        <p:spPr>
          <a:xfrm>
            <a:off x="6744845" y="1536077"/>
            <a:ext cx="2293959" cy="2369880"/>
          </a:xfrm>
          <a:prstGeom prst="rect">
            <a:avLst/>
          </a:prstGeom>
          <a:noFill/>
          <a:ln w="15875">
            <a:solidFill>
              <a:schemeClr val="accent1"/>
            </a:solidFill>
            <a:prstDash val="dash"/>
          </a:ln>
        </p:spPr>
        <p:txBody>
          <a:bodyPr wrap="square" rtlCol="0">
            <a:spAutoFit/>
          </a:bodyPr>
          <a:lstStyle/>
          <a:p>
            <a:r>
              <a:rPr lang="en-GB" b="1" dirty="0">
                <a:latin typeface="Montserrat" panose="00000500000000000000" pitchFamily="2" charset="0"/>
              </a:rPr>
              <a:t>Basket mix will be different </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OL</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everyday essentials:  dairy, bakery</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Cutting out non essentials</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Switching to cheaper alternatives Frozen, Canned, Vegetables and Pulses</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Switching to smaller or larger packsizes</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Buying fewer higher ticket priced items </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Buying less</a:t>
            </a:r>
          </a:p>
        </p:txBody>
      </p:sp>
    </p:spTree>
    <p:extLst>
      <p:ext uri="{BB962C8B-B14F-4D97-AF65-F5344CB8AC3E}">
        <p14:creationId xmlns:p14="http://schemas.microsoft.com/office/powerpoint/2010/main" val="263705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2000" dirty="0"/>
              <a:t>Inflation has helped to lift growth in the latest 4 weeks</a:t>
            </a:r>
            <a:endParaRPr lang="en-US" sz="20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5</a:t>
            </a:r>
            <a:r>
              <a:rPr lang="en-PH" baseline="30000" dirty="0">
                <a:latin typeface="Montserrat" panose="00000500000000000000" pitchFamily="2" charset="0"/>
              </a:rPr>
              <a:t>th</a:t>
            </a:r>
            <a:r>
              <a:rPr lang="en-PH" dirty="0">
                <a:latin typeface="Montserrat" panose="00000500000000000000" pitchFamily="2" charset="0"/>
              </a:rPr>
              <a:t> November 2022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+7.7%</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*Instore +6.3%</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+4.3%</a:t>
            </a:r>
          </a:p>
          <a:p>
            <a:pPr marL="36576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+3.7%</a:t>
            </a:r>
            <a:endParaRPr lang="en-GB" sz="1200" dirty="0">
              <a:solidFill>
                <a:srgbClr val="000000"/>
              </a:solidFill>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solidFill>
                <a:srgbClr val="000000"/>
              </a:solidFill>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Supermarkets +3.1%</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**Value R</a:t>
            </a:r>
            <a:r>
              <a:rPr lang="en-GB" sz="1200" dirty="0">
                <a:latin typeface="Montserrat" panose="00000500000000000000" pitchFamily="2" charset="0"/>
                <a:ea typeface="Montserrat"/>
                <a:cs typeface="Montserrat"/>
                <a:sym typeface="Montserrat"/>
              </a:rPr>
              <a:t>e</a:t>
            </a:r>
            <a:r>
              <a:rPr lang="en" sz="1200" dirty="0">
                <a:latin typeface="Montserrat" panose="00000500000000000000" pitchFamily="2" charset="0"/>
                <a:ea typeface="Montserrat"/>
                <a:cs typeface="Montserrat"/>
                <a:sym typeface="Montserrat"/>
              </a:rPr>
              <a:t>tailers +2.8%</a:t>
            </a: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-1.2%</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+5.3%</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What’s next?</a:t>
            </a:r>
          </a:p>
        </p:txBody>
      </p:sp>
    </p:spTree>
    <p:extLst>
      <p:ext uri="{BB962C8B-B14F-4D97-AF65-F5344CB8AC3E}">
        <p14:creationId xmlns:p14="http://schemas.microsoft.com/office/powerpoint/2010/main" val="762026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10055" y="1868928"/>
            <a:ext cx="2906167" cy="2712590"/>
          </a:xfrm>
          <a:prstGeom prst="rect">
            <a:avLst/>
          </a:prstGeom>
          <a:noFill/>
          <a:ln>
            <a:noFill/>
          </a:ln>
        </p:spPr>
        <p:txBody>
          <a:bodyPr spcFirstLastPara="1" wrap="square" lIns="0" tIns="45700" rIns="0" bIns="45700" anchor="t" anchorCtr="0">
            <a:noAutofit/>
          </a:bodyPr>
          <a:lstStyle/>
          <a:p>
            <a:pPr marL="342900" indent="-342900">
              <a:buFont typeface="Symbol" panose="05050102010706020507" pitchFamily="18" charset="2"/>
              <a:buChar char=""/>
            </a:pPr>
            <a:r>
              <a:rPr lang="en-US" sz="1100" dirty="0">
                <a:solidFill>
                  <a:schemeClr val="bg1"/>
                </a:solidFill>
                <a:effectLst/>
                <a:latin typeface="Montserrat" panose="00000500000000000000" pitchFamily="2" charset="0"/>
                <a:ea typeface="Times New Roman" panose="02020603050405020304" pitchFamily="18" charset="0"/>
              </a:rPr>
              <a:t>The</a:t>
            </a:r>
            <a:r>
              <a:rPr lang="en-US" sz="1100" b="1" dirty="0">
                <a:solidFill>
                  <a:schemeClr val="bg1"/>
                </a:solidFill>
                <a:effectLst/>
                <a:latin typeface="Montserrat" panose="00000500000000000000" pitchFamily="2" charset="0"/>
                <a:ea typeface="Times New Roman" panose="02020603050405020304" pitchFamily="18" charset="0"/>
              </a:rPr>
              <a:t> </a:t>
            </a:r>
            <a:r>
              <a:rPr lang="en-US" sz="1100" b="1" dirty="0">
                <a:solidFill>
                  <a:schemeClr val="accent1"/>
                </a:solidFill>
                <a:effectLst/>
                <a:latin typeface="Montserrat" panose="00000500000000000000" pitchFamily="2" charset="0"/>
                <a:ea typeface="Times New Roman" panose="02020603050405020304" pitchFamily="18" charset="0"/>
              </a:rPr>
              <a:t>mood</a:t>
            </a:r>
            <a:r>
              <a:rPr lang="en-US" sz="1100" dirty="0">
                <a:solidFill>
                  <a:schemeClr val="bg1"/>
                </a:solidFill>
                <a:effectLst/>
                <a:latin typeface="Montserrat" panose="00000500000000000000" pitchFamily="2" charset="0"/>
                <a:ea typeface="Times New Roman" panose="02020603050405020304" pitchFamily="18" charset="0"/>
              </a:rPr>
              <a:t> of shoppers is one of </a:t>
            </a:r>
            <a:r>
              <a:rPr lang="en-US" sz="1100" b="1" dirty="0">
                <a:solidFill>
                  <a:schemeClr val="bg1"/>
                </a:solidFill>
                <a:effectLst/>
                <a:latin typeface="Montserrat" panose="00000500000000000000" pitchFamily="2" charset="0"/>
                <a:ea typeface="Times New Roman" panose="02020603050405020304" pitchFamily="18" charset="0"/>
              </a:rPr>
              <a:t>caution</a:t>
            </a:r>
            <a:r>
              <a:rPr lang="en-US" sz="1100" dirty="0">
                <a:solidFill>
                  <a:schemeClr val="bg1"/>
                </a:solidFill>
                <a:effectLst/>
                <a:latin typeface="Montserrat" panose="00000500000000000000" pitchFamily="2" charset="0"/>
                <a:ea typeface="Times New Roman" panose="02020603050405020304" pitchFamily="18" charset="0"/>
              </a:rPr>
              <a:t> and this has </a:t>
            </a:r>
            <a:r>
              <a:rPr lang="en-US" sz="1100" b="1" dirty="0">
                <a:solidFill>
                  <a:schemeClr val="accent1"/>
                </a:solidFill>
                <a:effectLst/>
                <a:latin typeface="Montserrat" panose="00000500000000000000" pitchFamily="2" charset="0"/>
                <a:ea typeface="Times New Roman" panose="02020603050405020304" pitchFamily="18" charset="0"/>
              </a:rPr>
              <a:t>held back spend</a:t>
            </a:r>
            <a:r>
              <a:rPr lang="en-US" sz="1100" dirty="0">
                <a:solidFill>
                  <a:schemeClr val="accent1"/>
                </a:solidFill>
                <a:effectLst/>
                <a:latin typeface="Montserrat" panose="00000500000000000000" pitchFamily="2" charset="0"/>
                <a:ea typeface="Times New Roman" panose="02020603050405020304" pitchFamily="18" charset="0"/>
              </a:rPr>
              <a:t> </a:t>
            </a:r>
            <a:r>
              <a:rPr lang="en-US" sz="1100" dirty="0">
                <a:solidFill>
                  <a:schemeClr val="bg1"/>
                </a:solidFill>
                <a:effectLst/>
                <a:latin typeface="Montserrat" panose="00000500000000000000" pitchFamily="2" charset="0"/>
                <a:ea typeface="Times New Roman" panose="02020603050405020304" pitchFamily="18" charset="0"/>
              </a:rPr>
              <a:t>since the end of </a:t>
            </a:r>
            <a:r>
              <a:rPr lang="en-US" sz="1100" b="1" dirty="0">
                <a:solidFill>
                  <a:schemeClr val="bg1"/>
                </a:solidFill>
                <a:effectLst/>
                <a:latin typeface="Montserrat" panose="00000500000000000000" pitchFamily="2" charset="0"/>
                <a:ea typeface="Times New Roman" panose="02020603050405020304" pitchFamily="18" charset="0"/>
              </a:rPr>
              <a:t>summer</a:t>
            </a:r>
            <a:r>
              <a:rPr lang="en-US" sz="1100" dirty="0">
                <a:solidFill>
                  <a:schemeClr val="bg1"/>
                </a:solidFill>
                <a:effectLst/>
                <a:latin typeface="Montserrat" panose="00000500000000000000" pitchFamily="2" charset="0"/>
                <a:ea typeface="Times New Roman" panose="02020603050405020304" pitchFamily="18" charset="0"/>
              </a:rPr>
              <a:t>.  </a:t>
            </a:r>
          </a:p>
          <a:p>
            <a:pPr marL="342900" indent="-342900">
              <a:buFont typeface="Symbol" panose="05050102010706020507" pitchFamily="18" charset="2"/>
              <a:buChar char=""/>
            </a:pPr>
            <a:endParaRPr lang="en-US" sz="1100" dirty="0">
              <a:solidFill>
                <a:schemeClr val="bg1"/>
              </a:solidFill>
              <a:latin typeface="Montserrat" panose="00000500000000000000" pitchFamily="2" charset="0"/>
              <a:ea typeface="Times New Roman" panose="02020603050405020304" pitchFamily="18" charset="0"/>
            </a:endParaRPr>
          </a:p>
          <a:p>
            <a:pPr marL="342900" indent="-342900">
              <a:buFont typeface="Symbol" panose="05050102010706020507" pitchFamily="18" charset="2"/>
              <a:buChar char=""/>
            </a:pPr>
            <a:r>
              <a:rPr lang="en-US" sz="1100" b="1" dirty="0">
                <a:solidFill>
                  <a:schemeClr val="bg1"/>
                </a:solidFill>
                <a:effectLst/>
                <a:latin typeface="Montserrat" panose="00000500000000000000" pitchFamily="2" charset="0"/>
                <a:ea typeface="Times New Roman" panose="02020603050405020304" pitchFamily="18" charset="0"/>
              </a:rPr>
              <a:t>Weeks of rising food prices</a:t>
            </a:r>
            <a:r>
              <a:rPr lang="en-US" sz="1100" dirty="0">
                <a:solidFill>
                  <a:schemeClr val="bg1"/>
                </a:solidFill>
                <a:effectLst/>
                <a:latin typeface="Montserrat" panose="00000500000000000000" pitchFamily="2" charset="0"/>
                <a:ea typeface="Times New Roman" panose="02020603050405020304" pitchFamily="18" charset="0"/>
              </a:rPr>
              <a:t>, alongside </a:t>
            </a:r>
            <a:r>
              <a:rPr lang="en-US" sz="1100" b="1" dirty="0">
                <a:solidFill>
                  <a:schemeClr val="bg1"/>
                </a:solidFill>
                <a:effectLst/>
                <a:latin typeface="Montserrat" panose="00000500000000000000" pitchFamily="2" charset="0"/>
                <a:ea typeface="Times New Roman" panose="02020603050405020304" pitchFamily="18" charset="0"/>
              </a:rPr>
              <a:t>other increasing costs</a:t>
            </a:r>
            <a:r>
              <a:rPr lang="en-US" sz="1100" dirty="0">
                <a:solidFill>
                  <a:schemeClr val="bg1"/>
                </a:solidFill>
                <a:effectLst/>
                <a:latin typeface="Montserrat" panose="00000500000000000000" pitchFamily="2" charset="0"/>
                <a:ea typeface="Times New Roman" panose="02020603050405020304" pitchFamily="18" charset="0"/>
              </a:rPr>
              <a:t> have </a:t>
            </a:r>
            <a:r>
              <a:rPr lang="en-US" sz="1100" b="1" dirty="0">
                <a:solidFill>
                  <a:schemeClr val="accent1"/>
                </a:solidFill>
                <a:effectLst/>
                <a:latin typeface="Montserrat" panose="00000500000000000000" pitchFamily="2" charset="0"/>
                <a:ea typeface="Times New Roman" panose="02020603050405020304" pitchFamily="18" charset="0"/>
              </a:rPr>
              <a:t>impacted</a:t>
            </a:r>
            <a:r>
              <a:rPr lang="en-US" sz="1100" dirty="0">
                <a:solidFill>
                  <a:schemeClr val="bg1"/>
                </a:solidFill>
                <a:effectLst/>
                <a:latin typeface="Montserrat" panose="00000500000000000000" pitchFamily="2" charset="0"/>
                <a:ea typeface="Times New Roman" panose="02020603050405020304" pitchFamily="18" charset="0"/>
              </a:rPr>
              <a:t> the </a:t>
            </a:r>
            <a:r>
              <a:rPr lang="en-US" sz="1100" b="1" dirty="0">
                <a:solidFill>
                  <a:schemeClr val="bg1"/>
                </a:solidFill>
                <a:effectLst/>
                <a:latin typeface="Montserrat" panose="00000500000000000000" pitchFamily="2" charset="0"/>
                <a:ea typeface="Times New Roman" panose="02020603050405020304" pitchFamily="18" charset="0"/>
              </a:rPr>
              <a:t>household budget</a:t>
            </a:r>
            <a:r>
              <a:rPr lang="en-US" sz="1100" dirty="0">
                <a:solidFill>
                  <a:schemeClr val="bg1"/>
                </a:solidFill>
                <a:effectLst/>
                <a:latin typeface="Montserrat" panose="00000500000000000000" pitchFamily="2" charset="0"/>
                <a:ea typeface="Times New Roman" panose="02020603050405020304" pitchFamily="18" charset="0"/>
              </a:rPr>
              <a:t> and will be </a:t>
            </a:r>
            <a:r>
              <a:rPr lang="en-US" sz="1100" b="1" dirty="0">
                <a:solidFill>
                  <a:schemeClr val="bg1"/>
                </a:solidFill>
                <a:effectLst/>
                <a:latin typeface="Montserrat" panose="00000500000000000000" pitchFamily="2" charset="0"/>
                <a:ea typeface="Times New Roman" panose="02020603050405020304" pitchFamily="18" charset="0"/>
              </a:rPr>
              <a:t>motivating shoppers</a:t>
            </a:r>
            <a:r>
              <a:rPr lang="en-US" sz="1100" dirty="0">
                <a:solidFill>
                  <a:schemeClr val="bg1"/>
                </a:solidFill>
                <a:effectLst/>
                <a:latin typeface="Montserrat" panose="00000500000000000000" pitchFamily="2" charset="0"/>
                <a:ea typeface="Times New Roman" panose="02020603050405020304" pitchFamily="18" charset="0"/>
              </a:rPr>
              <a:t> to </a:t>
            </a:r>
            <a:r>
              <a:rPr lang="en-US" sz="1100" b="1" dirty="0">
                <a:solidFill>
                  <a:schemeClr val="accent1"/>
                </a:solidFill>
                <a:effectLst/>
                <a:latin typeface="Montserrat" panose="00000500000000000000" pitchFamily="2" charset="0"/>
                <a:ea typeface="Times New Roman" panose="02020603050405020304" pitchFamily="18" charset="0"/>
              </a:rPr>
              <a:t>shop</a:t>
            </a:r>
            <a:r>
              <a:rPr lang="en-US" sz="1100" dirty="0">
                <a:solidFill>
                  <a:schemeClr val="bg1"/>
                </a:solidFill>
                <a:effectLst/>
                <a:latin typeface="Montserrat" panose="00000500000000000000" pitchFamily="2" charset="0"/>
                <a:ea typeface="Times New Roman" panose="02020603050405020304" pitchFamily="18" charset="0"/>
              </a:rPr>
              <a:t> and </a:t>
            </a:r>
            <a:r>
              <a:rPr lang="en-US" sz="1100" b="1" dirty="0">
                <a:solidFill>
                  <a:schemeClr val="accent1"/>
                </a:solidFill>
                <a:effectLst/>
                <a:latin typeface="Montserrat" panose="00000500000000000000" pitchFamily="2" charset="0"/>
                <a:ea typeface="Times New Roman" panose="02020603050405020304" pitchFamily="18" charset="0"/>
              </a:rPr>
              <a:t>buy differently</a:t>
            </a:r>
            <a:r>
              <a:rPr lang="en-US" sz="1100" dirty="0">
                <a:solidFill>
                  <a:schemeClr val="bg1"/>
                </a:solidFill>
                <a:effectLst/>
                <a:latin typeface="Montserrat" panose="00000500000000000000" pitchFamily="2" charset="0"/>
                <a:ea typeface="Times New Roman" panose="02020603050405020304" pitchFamily="18" charset="0"/>
              </a:rPr>
              <a:t>.</a:t>
            </a:r>
            <a:endParaRPr lang="en-GB" sz="1100" dirty="0">
              <a:solidFill>
                <a:schemeClr val="bg1"/>
              </a:solidFill>
              <a:effectLst/>
              <a:latin typeface="Montserrat" panose="00000500000000000000" pitchFamily="2" charset="0"/>
              <a:ea typeface="Times New Roman" panose="02020603050405020304" pitchFamily="18" charset="0"/>
            </a:endParaRPr>
          </a:p>
          <a:p>
            <a:pPr lvl="0">
              <a:buSzPts val="1100"/>
              <a:tabLst>
                <a:tab pos="457200" algn="l"/>
              </a:tabLst>
            </a:pPr>
            <a:endParaRPr lang="en-US" sz="1100" dirty="0">
              <a:solidFill>
                <a:schemeClr val="bg1"/>
              </a:solidFill>
              <a:effectLst/>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60049" y="1868939"/>
            <a:ext cx="2623899" cy="2903517"/>
          </a:xfrm>
          <a:prstGeom prst="rect">
            <a:avLst/>
          </a:prstGeom>
          <a:noFill/>
          <a:ln>
            <a:noFill/>
          </a:ln>
        </p:spPr>
        <p:txBody>
          <a:bodyPr spcFirstLastPara="1" wrap="square" lIns="0" tIns="45700" rIns="0" bIns="45700" anchor="t" anchorCtr="0">
            <a:noAutofit/>
          </a:bodyPr>
          <a:lstStyle/>
          <a:p>
            <a:pPr lvl="0"/>
            <a:r>
              <a:rPr lang="en-GB" sz="1100" dirty="0">
                <a:solidFill>
                  <a:schemeClr val="bg1"/>
                </a:solidFill>
                <a:latin typeface="Montserrat" panose="00000500000000000000" pitchFamily="2" charset="0"/>
                <a:ea typeface="Times New Roman" panose="02020603050405020304" pitchFamily="18" charset="0"/>
              </a:rPr>
              <a:t>Each </a:t>
            </a:r>
            <a:r>
              <a:rPr lang="en-GB" sz="1100" dirty="0">
                <a:solidFill>
                  <a:schemeClr val="bg1"/>
                </a:solidFill>
                <a:effectLst/>
                <a:latin typeface="Montserrat" panose="00000500000000000000" pitchFamily="2" charset="0"/>
                <a:ea typeface="Times New Roman" panose="02020603050405020304" pitchFamily="18" charset="0"/>
              </a:rPr>
              <a:t>of the </a:t>
            </a:r>
            <a:r>
              <a:rPr lang="en-GB" sz="1100" b="1" dirty="0">
                <a:solidFill>
                  <a:schemeClr val="bg1"/>
                </a:solidFill>
                <a:effectLst/>
                <a:latin typeface="Montserrat" panose="00000500000000000000" pitchFamily="2" charset="0"/>
                <a:ea typeface="Times New Roman" panose="02020603050405020304" pitchFamily="18" charset="0"/>
              </a:rPr>
              <a:t>big 4 supermarkets</a:t>
            </a:r>
            <a:r>
              <a:rPr lang="en-GB" sz="1100" dirty="0">
                <a:solidFill>
                  <a:schemeClr val="bg1"/>
                </a:solidFill>
                <a:effectLst/>
                <a:latin typeface="Montserrat" panose="00000500000000000000" pitchFamily="2" charset="0"/>
                <a:ea typeface="Times New Roman" panose="02020603050405020304" pitchFamily="18" charset="0"/>
              </a:rPr>
              <a:t> are either giving </a:t>
            </a:r>
            <a:r>
              <a:rPr lang="en-GB" sz="1100" b="1" dirty="0">
                <a:solidFill>
                  <a:schemeClr val="accent1"/>
                </a:solidFill>
                <a:effectLst/>
                <a:latin typeface="Montserrat" panose="00000500000000000000" pitchFamily="2" charset="0"/>
                <a:ea typeface="Times New Roman" panose="02020603050405020304" pitchFamily="18" charset="0"/>
              </a:rPr>
              <a:t>extra price reductions</a:t>
            </a:r>
            <a:r>
              <a:rPr lang="en-GB" sz="1100" dirty="0">
                <a:solidFill>
                  <a:schemeClr val="bg1"/>
                </a:solidFill>
                <a:effectLst/>
                <a:latin typeface="Montserrat" panose="00000500000000000000" pitchFamily="2" charset="0"/>
                <a:ea typeface="Times New Roman" panose="02020603050405020304" pitchFamily="18" charset="0"/>
              </a:rPr>
              <a:t> or adding </a:t>
            </a:r>
            <a:r>
              <a:rPr lang="en-GB" sz="1100" b="1" dirty="0">
                <a:solidFill>
                  <a:schemeClr val="accent1"/>
                </a:solidFill>
                <a:effectLst/>
                <a:latin typeface="Montserrat" panose="00000500000000000000" pitchFamily="2" charset="0"/>
                <a:ea typeface="Times New Roman" panose="02020603050405020304" pitchFamily="18" charset="0"/>
              </a:rPr>
              <a:t>weekly vouchers</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to their loyalty schemes encouraging shoppers to </a:t>
            </a:r>
            <a:r>
              <a:rPr lang="en-GB" sz="1100" b="1" dirty="0">
                <a:solidFill>
                  <a:schemeClr val="accent1"/>
                </a:solidFill>
                <a:effectLst/>
                <a:latin typeface="Montserrat" panose="00000500000000000000" pitchFamily="2" charset="0"/>
                <a:ea typeface="Times New Roman" panose="02020603050405020304" pitchFamily="18" charset="0"/>
              </a:rPr>
              <a:t>visit these retailers more often</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and/or to </a:t>
            </a:r>
            <a:r>
              <a:rPr lang="en-GB" sz="1100" b="1" dirty="0">
                <a:solidFill>
                  <a:schemeClr val="accent1"/>
                </a:solidFill>
                <a:effectLst/>
                <a:latin typeface="Montserrat" panose="00000500000000000000" pitchFamily="2" charset="0"/>
                <a:ea typeface="Times New Roman" panose="02020603050405020304" pitchFamily="18" charset="0"/>
              </a:rPr>
              <a:t>spend more</a:t>
            </a:r>
            <a:r>
              <a:rPr lang="en-GB" sz="1100" dirty="0">
                <a:solidFill>
                  <a:schemeClr val="bg1"/>
                </a:solidFill>
                <a:effectLst/>
                <a:latin typeface="Montserrat" panose="00000500000000000000" pitchFamily="2" charset="0"/>
                <a:ea typeface="Times New Roman" panose="02020603050405020304" pitchFamily="18" charset="0"/>
              </a:rPr>
              <a:t> which may also be a catalyst to help sales accelerate in mid December.</a:t>
            </a:r>
          </a:p>
          <a:p>
            <a:pPr lvl="0"/>
            <a:endParaRPr lang="en-GB" sz="1100" dirty="0">
              <a:solidFill>
                <a:schemeClr val="bg1"/>
              </a:solidFill>
              <a:effectLst/>
              <a:latin typeface="Montserrat" panose="00000500000000000000" pitchFamily="2" charset="0"/>
              <a:ea typeface="Times New Roman" panose="02020603050405020304" pitchFamily="18" charset="0"/>
            </a:endParaRPr>
          </a:p>
          <a:p>
            <a:pPr lvl="0"/>
            <a:r>
              <a:rPr lang="en-GB" sz="1100" dirty="0">
                <a:solidFill>
                  <a:schemeClr val="bg1"/>
                </a:solidFill>
                <a:effectLst/>
                <a:latin typeface="Montserrat" panose="00000500000000000000" pitchFamily="2" charset="0"/>
                <a:ea typeface="MS Mincho" panose="02020609040205080304" pitchFamily="49" charset="-128"/>
              </a:rPr>
              <a:t>N</a:t>
            </a:r>
            <a:r>
              <a:rPr lang="en-GB" sz="1100" dirty="0">
                <a:solidFill>
                  <a:schemeClr val="bg1"/>
                </a:solidFill>
                <a:effectLst/>
                <a:latin typeface="Montserrat" panose="00000500000000000000" pitchFamily="2" charset="0"/>
                <a:ea typeface="Times New Roman" panose="02020603050405020304" pitchFamily="18" charset="0"/>
              </a:rPr>
              <a:t>ow that </a:t>
            </a:r>
            <a:r>
              <a:rPr lang="en-GB" sz="1100" b="1" dirty="0">
                <a:solidFill>
                  <a:schemeClr val="bg1"/>
                </a:solidFill>
                <a:effectLst/>
                <a:latin typeface="Montserrat" panose="00000500000000000000" pitchFamily="2" charset="0"/>
                <a:ea typeface="Times New Roman" panose="02020603050405020304" pitchFamily="18" charset="0"/>
              </a:rPr>
              <a:t>Christmas advertising</a:t>
            </a:r>
            <a:r>
              <a:rPr lang="en-GB" sz="1100" dirty="0">
                <a:solidFill>
                  <a:schemeClr val="bg1"/>
                </a:solidFill>
                <a:effectLst/>
                <a:latin typeface="Montserrat" panose="00000500000000000000" pitchFamily="2" charset="0"/>
                <a:ea typeface="Times New Roman" panose="02020603050405020304" pitchFamily="18" charset="0"/>
              </a:rPr>
              <a:t> from food retailers has started, we can expect shoppers to start to </a:t>
            </a:r>
            <a:r>
              <a:rPr lang="en-GB" sz="1100" b="1" dirty="0">
                <a:solidFill>
                  <a:schemeClr val="accent1"/>
                </a:solidFill>
                <a:effectLst/>
                <a:latin typeface="Montserrat" panose="00000500000000000000" pitchFamily="2" charset="0"/>
                <a:ea typeface="Times New Roman" panose="02020603050405020304" pitchFamily="18" charset="0"/>
              </a:rPr>
              <a:t>add more seasonal items</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to their regular weekly shopping baskets.</a:t>
            </a:r>
          </a:p>
          <a:p>
            <a:pPr>
              <a:spcBef>
                <a:spcPts val="500"/>
              </a:spcBef>
              <a:buSzPts val="1100"/>
            </a:pPr>
            <a:endParaRPr lang="en-GB" sz="80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US"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US" sz="1100" dirty="0">
              <a:solidFill>
                <a:schemeClr val="bg1"/>
              </a:solidFill>
              <a:latin typeface="Montserrat" panose="00000500000000000000" pitchFamily="2" charset="0"/>
              <a:ea typeface="MS Mincho" panose="02020609040205080304" pitchFamily="49" charset="-128"/>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buClr>
                <a:schemeClr val="accent1"/>
              </a:buClr>
            </a:pPr>
            <a:endParaRPr lang="en-GB" sz="11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6227774" y="1868929"/>
            <a:ext cx="2577799" cy="2903527"/>
          </a:xfrm>
          <a:prstGeom prst="rect">
            <a:avLst/>
          </a:prstGeom>
          <a:noFill/>
          <a:ln>
            <a:noFill/>
          </a:ln>
        </p:spPr>
        <p:txBody>
          <a:bodyPr spcFirstLastPara="1" wrap="square" lIns="0" tIns="45700" rIns="0" bIns="45700" anchor="t" anchorCtr="0">
            <a:noAutofit/>
          </a:bodyPr>
          <a:lstStyle/>
          <a:p>
            <a:pPr lvl="0"/>
            <a:r>
              <a:rPr lang="en-GB" sz="1100" dirty="0">
                <a:solidFill>
                  <a:schemeClr val="bg1"/>
                </a:solidFill>
                <a:effectLst/>
                <a:latin typeface="Montserrat" panose="00000500000000000000" pitchFamily="2" charset="0"/>
                <a:ea typeface="Times New Roman" panose="02020603050405020304" pitchFamily="18" charset="0"/>
              </a:rPr>
              <a:t>During the </a:t>
            </a:r>
            <a:r>
              <a:rPr lang="en-GB" sz="1100" b="1" dirty="0">
                <a:solidFill>
                  <a:schemeClr val="bg1"/>
                </a:solidFill>
                <a:effectLst/>
                <a:latin typeface="Montserrat" panose="00000500000000000000" pitchFamily="2" charset="0"/>
                <a:ea typeface="Times New Roman" panose="02020603050405020304" pitchFamily="18" charset="0"/>
              </a:rPr>
              <a:t>12 weeks to 31</a:t>
            </a:r>
            <a:r>
              <a:rPr lang="en-GB" sz="1100" b="1" baseline="30000" dirty="0">
                <a:solidFill>
                  <a:schemeClr val="bg1"/>
                </a:solidFill>
                <a:effectLst/>
                <a:latin typeface="Montserrat" panose="00000500000000000000" pitchFamily="2" charset="0"/>
                <a:ea typeface="Times New Roman" panose="02020603050405020304" pitchFamily="18" charset="0"/>
              </a:rPr>
              <a:t>st</a:t>
            </a:r>
            <a:r>
              <a:rPr lang="en-GB" sz="1100" b="1" dirty="0">
                <a:solidFill>
                  <a:schemeClr val="bg1"/>
                </a:solidFill>
                <a:effectLst/>
                <a:latin typeface="Montserrat" panose="00000500000000000000" pitchFamily="2" charset="0"/>
                <a:ea typeface="Times New Roman" panose="02020603050405020304" pitchFamily="18" charset="0"/>
              </a:rPr>
              <a:t> December 2022</a:t>
            </a:r>
            <a:r>
              <a:rPr lang="en-GB" sz="1100" dirty="0">
                <a:solidFill>
                  <a:schemeClr val="bg1"/>
                </a:solidFill>
                <a:effectLst/>
                <a:latin typeface="Montserrat" panose="00000500000000000000" pitchFamily="2" charset="0"/>
                <a:ea typeface="Times New Roman" panose="02020603050405020304" pitchFamily="18" charset="0"/>
              </a:rPr>
              <a:t>, shoppers are expected to spend </a:t>
            </a:r>
            <a:r>
              <a:rPr lang="en-GB" sz="1100" b="1" dirty="0">
                <a:solidFill>
                  <a:schemeClr val="accent1"/>
                </a:solidFill>
                <a:effectLst/>
                <a:latin typeface="Montserrat" panose="00000500000000000000" pitchFamily="2" charset="0"/>
                <a:ea typeface="Times New Roman" panose="02020603050405020304" pitchFamily="18" charset="0"/>
              </a:rPr>
              <a:t>£34b</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the </a:t>
            </a:r>
            <a:r>
              <a:rPr lang="en-GB" sz="1100" b="1" dirty="0">
                <a:solidFill>
                  <a:schemeClr val="bg1"/>
                </a:solidFill>
                <a:effectLst/>
                <a:latin typeface="Montserrat" panose="00000500000000000000" pitchFamily="2" charset="0"/>
                <a:ea typeface="Times New Roman" panose="02020603050405020304" pitchFamily="18" charset="0"/>
              </a:rPr>
              <a:t>Grocery Multiples </a:t>
            </a:r>
            <a:r>
              <a:rPr lang="en-GB" sz="1100" dirty="0">
                <a:solidFill>
                  <a:schemeClr val="bg1"/>
                </a:solidFill>
                <a:effectLst/>
                <a:latin typeface="Montserrat" panose="00000500000000000000" pitchFamily="2" charset="0"/>
                <a:ea typeface="Times New Roman" panose="02020603050405020304" pitchFamily="18" charset="0"/>
              </a:rPr>
              <a:t>which is </a:t>
            </a:r>
            <a:r>
              <a:rPr lang="en-GB" sz="1100" b="1" dirty="0">
                <a:solidFill>
                  <a:schemeClr val="bg1"/>
                </a:solidFill>
                <a:effectLst/>
                <a:latin typeface="Montserrat" panose="00000500000000000000" pitchFamily="2" charset="0"/>
                <a:ea typeface="Times New Roman" panose="02020603050405020304" pitchFamily="18" charset="0"/>
              </a:rPr>
              <a:t>4.2%</a:t>
            </a:r>
            <a:r>
              <a:rPr lang="en-GB" sz="1100" dirty="0">
                <a:solidFill>
                  <a:schemeClr val="bg1"/>
                </a:solidFill>
                <a:latin typeface="Montserrat" panose="00000500000000000000" pitchFamily="2" charset="0"/>
                <a:ea typeface="Times New Roman" panose="02020603050405020304" pitchFamily="18" charset="0"/>
              </a:rPr>
              <a:t> more than last year.</a:t>
            </a:r>
          </a:p>
          <a:p>
            <a:pPr lvl="0"/>
            <a:endParaRPr lang="en-GB" sz="1100" b="1" dirty="0">
              <a:solidFill>
                <a:schemeClr val="bg1"/>
              </a:solidFill>
              <a:latin typeface="Montserrat" panose="00000500000000000000" pitchFamily="2" charset="0"/>
              <a:ea typeface="Times New Roman" panose="02020603050405020304" pitchFamily="18" charset="0"/>
            </a:endParaRPr>
          </a:p>
          <a:p>
            <a:pPr lvl="0"/>
            <a:r>
              <a:rPr lang="en-GB" sz="1100" dirty="0">
                <a:solidFill>
                  <a:schemeClr val="bg1"/>
                </a:solidFill>
                <a:effectLst/>
                <a:latin typeface="Montserrat" panose="00000500000000000000" pitchFamily="2" charset="0"/>
                <a:ea typeface="Times New Roman" panose="02020603050405020304" pitchFamily="18" charset="0"/>
              </a:rPr>
              <a:t>Last year there was weak comparatives post pandemic and no real industry growth.</a:t>
            </a:r>
          </a:p>
          <a:p>
            <a:pPr lvl="0"/>
            <a:endParaRPr lang="en-GB" sz="1100" dirty="0">
              <a:solidFill>
                <a:schemeClr val="bg1"/>
              </a:solidFill>
              <a:latin typeface="Montserrat" panose="00000500000000000000" pitchFamily="2" charset="0"/>
              <a:ea typeface="Times New Roman" panose="02020603050405020304" pitchFamily="18" charset="0"/>
            </a:endParaRPr>
          </a:p>
          <a:p>
            <a:pPr lvl="0"/>
            <a:r>
              <a:rPr lang="en-GB" sz="1100" b="1" dirty="0">
                <a:solidFill>
                  <a:schemeClr val="bg1"/>
                </a:solidFill>
                <a:effectLst/>
                <a:latin typeface="Montserrat" panose="00000500000000000000" pitchFamily="2" charset="0"/>
                <a:ea typeface="Times New Roman" panose="02020603050405020304" pitchFamily="18" charset="0"/>
              </a:rPr>
              <a:t>The difference this year </a:t>
            </a:r>
            <a:r>
              <a:rPr lang="en-GB" sz="1100" dirty="0">
                <a:solidFill>
                  <a:schemeClr val="bg1"/>
                </a:solidFill>
                <a:effectLst/>
                <a:latin typeface="Montserrat" panose="00000500000000000000" pitchFamily="2" charset="0"/>
                <a:ea typeface="Times New Roman" panose="02020603050405020304" pitchFamily="18" charset="0"/>
              </a:rPr>
              <a:t>is that due to </a:t>
            </a:r>
            <a:r>
              <a:rPr lang="en-GB" sz="1100" b="1" dirty="0">
                <a:solidFill>
                  <a:schemeClr val="accent1"/>
                </a:solidFill>
                <a:effectLst/>
                <a:latin typeface="Montserrat" panose="00000500000000000000" pitchFamily="2" charset="0"/>
                <a:ea typeface="Times New Roman" panose="02020603050405020304" pitchFamily="18" charset="0"/>
              </a:rPr>
              <a:t>inflation</a:t>
            </a:r>
            <a:r>
              <a:rPr lang="en-GB" sz="1100" dirty="0">
                <a:solidFill>
                  <a:schemeClr val="bg1"/>
                </a:solidFill>
                <a:effectLst/>
                <a:latin typeface="Montserrat" panose="00000500000000000000" pitchFamily="2" charset="0"/>
                <a:ea typeface="Times New Roman" panose="02020603050405020304" pitchFamily="18" charset="0"/>
              </a:rPr>
              <a:t>, we expect </a:t>
            </a:r>
            <a:r>
              <a:rPr lang="en-GB" sz="1100" b="1" dirty="0">
                <a:solidFill>
                  <a:schemeClr val="accent1"/>
                </a:solidFill>
                <a:effectLst/>
                <a:latin typeface="Montserrat" panose="00000500000000000000" pitchFamily="2" charset="0"/>
                <a:ea typeface="Times New Roman" panose="02020603050405020304" pitchFamily="18" charset="0"/>
              </a:rPr>
              <a:t>volumes to be down c4%</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with </a:t>
            </a:r>
            <a:r>
              <a:rPr lang="en-GB" sz="1100" b="1" dirty="0">
                <a:solidFill>
                  <a:schemeClr val="bg1"/>
                </a:solidFill>
                <a:effectLst/>
                <a:latin typeface="Montserrat" panose="00000500000000000000" pitchFamily="2" charset="0"/>
                <a:ea typeface="Times New Roman" panose="02020603050405020304" pitchFamily="18" charset="0"/>
              </a:rPr>
              <a:t>shoppers buying less </a:t>
            </a:r>
            <a:r>
              <a:rPr lang="en-GB" sz="1100" dirty="0">
                <a:solidFill>
                  <a:schemeClr val="bg1"/>
                </a:solidFill>
                <a:effectLst/>
                <a:latin typeface="Montserrat" panose="00000500000000000000" pitchFamily="2" charset="0"/>
                <a:ea typeface="Times New Roman" panose="02020603050405020304" pitchFamily="18" charset="0"/>
              </a:rPr>
              <a:t>and</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shopping </a:t>
            </a:r>
            <a:r>
              <a:rPr lang="en-GB" sz="1100" b="1" dirty="0">
                <a:solidFill>
                  <a:schemeClr val="bg1"/>
                </a:solidFill>
                <a:effectLst/>
                <a:latin typeface="Montserrat" panose="00000500000000000000" pitchFamily="2" charset="0"/>
                <a:ea typeface="Times New Roman" panose="02020603050405020304" pitchFamily="18" charset="0"/>
              </a:rPr>
              <a:t>more carefully</a:t>
            </a:r>
            <a:r>
              <a:rPr lang="en-GB" sz="1100" dirty="0">
                <a:solidFill>
                  <a:schemeClr val="bg1"/>
                </a:solidFill>
                <a:effectLst/>
                <a:latin typeface="Montserrat" panose="00000500000000000000" pitchFamily="2" charset="0"/>
                <a:ea typeface="Times New Roman" panose="02020603050405020304" pitchFamily="18" charset="0"/>
              </a:rPr>
              <a:t>.</a:t>
            </a:r>
          </a:p>
          <a:p>
            <a:pPr marL="342900" lvl="0" indent="-342900">
              <a:spcBef>
                <a:spcPts val="500"/>
              </a:spcBef>
              <a:buSzPts val="1100"/>
              <a:buFont typeface="Symbol" panose="05050102010706020507" pitchFamily="18" charset="2"/>
              <a:buChar char=""/>
            </a:pPr>
            <a:endParaRPr lang="en-GB" sz="1100" spc="10" dirty="0">
              <a:solidFill>
                <a:schemeClr val="bg1"/>
              </a:solidFill>
              <a:latin typeface="Montserrat" panose="00000500000000000000" pitchFamily="2" charset="0"/>
              <a:ea typeface="Times New Roman" panose="02020603050405020304" pitchFamily="18" charset="0"/>
            </a:endParaRPr>
          </a:p>
          <a:p>
            <a:pPr marL="342900" lvl="0" indent="-342900">
              <a:spcBef>
                <a:spcPts val="500"/>
              </a:spcBef>
              <a:buSzPts val="1100"/>
              <a:buFont typeface="Symbol" panose="05050102010706020507" pitchFamily="18" charset="2"/>
              <a:buChar char=""/>
            </a:pPr>
            <a:endParaRPr lang="en-GB" sz="1100" spc="10" dirty="0">
              <a:solidFill>
                <a:schemeClr val="bg1"/>
              </a:solidFill>
              <a:effectLst/>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  </a:t>
            </a: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54649" y="292625"/>
            <a:ext cx="8552527" cy="393600"/>
          </a:xfrm>
        </p:spPr>
        <p:txBody>
          <a:bodyPr spcFirstLastPara="1" wrap="square" lIns="0" tIns="91425" rIns="0" bIns="91425" anchor="t" anchorCtr="0">
            <a:noAutofit/>
          </a:bodyPr>
          <a:lstStyle/>
          <a:p>
            <a:r>
              <a:rPr lang="en-GB" sz="2400" b="1" dirty="0">
                <a:solidFill>
                  <a:schemeClr val="bg1"/>
                </a:solidFill>
                <a:effectLst/>
                <a:latin typeface="Montserrat" panose="00000500000000000000" pitchFamily="2" charset="0"/>
                <a:ea typeface="Times New Roman" panose="02020603050405020304" pitchFamily="18" charset="0"/>
              </a:rPr>
              <a:t>Sales are expected to rally, but not until mid December</a:t>
            </a:r>
            <a:endParaRPr lang="en-GB" sz="2400" dirty="0">
              <a:solidFill>
                <a:schemeClr val="accent1"/>
              </a:solidFill>
              <a:effectLst/>
              <a:latin typeface="Montserrat" panose="000005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id="{E176E90D-7500-74FC-89C2-3F11069108D0}"/>
              </a:ext>
            </a:extLst>
          </p:cNvPr>
          <p:cNvSpPr txBox="1"/>
          <p:nvPr/>
        </p:nvSpPr>
        <p:spPr>
          <a:xfrm>
            <a:off x="4308364" y="99842"/>
            <a:ext cx="4572000" cy="261610"/>
          </a:xfrm>
          <a:prstGeom prst="rect">
            <a:avLst/>
          </a:prstGeom>
          <a:noFill/>
        </p:spPr>
        <p:txBody>
          <a:bodyPr wrap="square">
            <a:spAutoFit/>
          </a:bodyPr>
          <a:lstStyle/>
          <a:p>
            <a:r>
              <a:rPr lang="en-GB" sz="1100" dirty="0">
                <a:solidFill>
                  <a:schemeClr val="bg1"/>
                </a:solidFill>
                <a:effectLst/>
                <a:latin typeface="Montserrat" panose="00000500000000000000" pitchFamily="2" charset="0"/>
                <a:ea typeface="Times New Roman" panose="02020603050405020304" pitchFamily="18" charset="0"/>
              </a:rPr>
              <a:t> </a:t>
            </a:r>
          </a:p>
        </p:txBody>
      </p:sp>
    </p:spTree>
    <p:extLst>
      <p:ext uri="{BB962C8B-B14F-4D97-AF65-F5344CB8AC3E}">
        <p14:creationId xmlns:p14="http://schemas.microsoft.com/office/powerpoint/2010/main" val="2505879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3920150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324685" y="185095"/>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a:solidFill>
                  <a:schemeClr val="tx1"/>
                </a:solidFill>
                <a:latin typeface="Montserrat" panose="00000500000000000000" pitchFamily="2" charset="0"/>
              </a:rPr>
              <a:t>Shoppers are having to pay more for everyday food items and will be making economies elsewhere, to manage overall spend</a:t>
            </a:r>
          </a:p>
        </p:txBody>
      </p:sp>
      <p:pic>
        <p:nvPicPr>
          <p:cNvPr id="3" name="Picture 2">
            <a:extLst>
              <a:ext uri="{FF2B5EF4-FFF2-40B4-BE49-F238E27FC236}">
                <a16:creationId xmlns:a16="http://schemas.microsoft.com/office/drawing/2014/main" id="{E45E73DC-09B2-C45C-BB73-DB5E0B0FE355}"/>
              </a:ext>
            </a:extLst>
          </p:cNvPr>
          <p:cNvPicPr>
            <a:picLocks noChangeAspect="1"/>
          </p:cNvPicPr>
          <p:nvPr/>
        </p:nvPicPr>
        <p:blipFill>
          <a:blip r:embed="rId3"/>
          <a:stretch>
            <a:fillRect/>
          </a:stretch>
        </p:blipFill>
        <p:spPr>
          <a:xfrm>
            <a:off x="1115616" y="1004151"/>
            <a:ext cx="6691780" cy="3735352"/>
          </a:xfrm>
          <a:prstGeom prst="rect">
            <a:avLst/>
          </a:prstGeom>
        </p:spPr>
      </p:pic>
      <p:sp>
        <p:nvSpPr>
          <p:cNvPr id="5" name="Oval 4">
            <a:extLst>
              <a:ext uri="{FF2B5EF4-FFF2-40B4-BE49-F238E27FC236}">
                <a16:creationId xmlns:a16="http://schemas.microsoft.com/office/drawing/2014/main" id="{83B67B65-8597-7220-6BF1-A2B4687770D9}"/>
              </a:ext>
            </a:extLst>
          </p:cNvPr>
          <p:cNvSpPr/>
          <p:nvPr/>
        </p:nvSpPr>
        <p:spPr>
          <a:xfrm>
            <a:off x="7281127" y="3499470"/>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6" name="Oval 5">
            <a:extLst>
              <a:ext uri="{FF2B5EF4-FFF2-40B4-BE49-F238E27FC236}">
                <a16:creationId xmlns:a16="http://schemas.microsoft.com/office/drawing/2014/main" id="{2B12D3F7-2B7D-3447-8695-CA5B69613393}"/>
              </a:ext>
            </a:extLst>
          </p:cNvPr>
          <p:cNvSpPr/>
          <p:nvPr/>
        </p:nvSpPr>
        <p:spPr>
          <a:xfrm>
            <a:off x="7308304" y="1419622"/>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7" name="Oval 6">
            <a:extLst>
              <a:ext uri="{FF2B5EF4-FFF2-40B4-BE49-F238E27FC236}">
                <a16:creationId xmlns:a16="http://schemas.microsoft.com/office/drawing/2014/main" id="{FECC6BC9-A817-5E03-6B81-EA0D7C5BCE05}"/>
              </a:ext>
            </a:extLst>
          </p:cNvPr>
          <p:cNvSpPr/>
          <p:nvPr/>
        </p:nvSpPr>
        <p:spPr>
          <a:xfrm>
            <a:off x="7308304" y="2131318"/>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latin typeface="Montserrat" panose="00000500000000000000" pitchFamily="2" charset="0"/>
              </a:rPr>
              <a:t>Shoppers are buying less across the assortment, Crisps &amp; Snacks and Soft Drinks are the exceptions</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pic>
        <p:nvPicPr>
          <p:cNvPr id="4" name="Picture 3">
            <a:extLst>
              <a:ext uri="{FF2B5EF4-FFF2-40B4-BE49-F238E27FC236}">
                <a16:creationId xmlns:a16="http://schemas.microsoft.com/office/drawing/2014/main" id="{5BFA100B-6640-0ECC-7B3C-71D0A2519929}"/>
              </a:ext>
            </a:extLst>
          </p:cNvPr>
          <p:cNvPicPr>
            <a:picLocks noChangeAspect="1"/>
          </p:cNvPicPr>
          <p:nvPr/>
        </p:nvPicPr>
        <p:blipFill>
          <a:blip r:embed="rId3"/>
          <a:stretch>
            <a:fillRect/>
          </a:stretch>
        </p:blipFill>
        <p:spPr>
          <a:xfrm>
            <a:off x="945112" y="900540"/>
            <a:ext cx="6867248" cy="3903458"/>
          </a:xfrm>
          <a:prstGeom prst="rect">
            <a:avLst/>
          </a:prstGeom>
        </p:spPr>
      </p:pic>
      <p:sp>
        <p:nvSpPr>
          <p:cNvPr id="9" name="Oval 8">
            <a:extLst>
              <a:ext uri="{FF2B5EF4-FFF2-40B4-BE49-F238E27FC236}">
                <a16:creationId xmlns:a16="http://schemas.microsoft.com/office/drawing/2014/main" id="{E01A3F0A-BC50-7699-A0C0-7D17B03FC68B}"/>
              </a:ext>
            </a:extLst>
          </p:cNvPr>
          <p:cNvSpPr/>
          <p:nvPr/>
        </p:nvSpPr>
        <p:spPr>
          <a:xfrm>
            <a:off x="7407836" y="1886229"/>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EBF710A2-F993-DDD5-FDB5-2F81E0CC41EC}"/>
              </a:ext>
            </a:extLst>
          </p:cNvPr>
          <p:cNvSpPr/>
          <p:nvPr/>
        </p:nvSpPr>
        <p:spPr>
          <a:xfrm>
            <a:off x="7353135" y="3813568"/>
            <a:ext cx="459225" cy="183491"/>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405949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6683260-9566-4F22-BB23-1B2D537F5686}"/>
              </a:ext>
            </a:extLst>
          </p:cNvPr>
          <p:cNvCxnSpPr>
            <a:cxnSpLocks/>
          </p:cNvCxnSpPr>
          <p:nvPr/>
        </p:nvCxnSpPr>
        <p:spPr>
          <a:xfrm>
            <a:off x="3163236" y="762840"/>
            <a:ext cx="6166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89" name="Google Shape;2189;p135"/>
          <p:cNvSpPr txBox="1"/>
          <p:nvPr/>
        </p:nvSpPr>
        <p:spPr>
          <a:xfrm>
            <a:off x="6484627" y="1661371"/>
            <a:ext cx="2511495" cy="3093688"/>
          </a:xfrm>
          <a:prstGeom prst="rect">
            <a:avLst/>
          </a:prstGeom>
          <a:noFill/>
          <a:ln>
            <a:noFill/>
          </a:ln>
        </p:spPr>
        <p:txBody>
          <a:bodyPr spcFirstLastPara="1" wrap="square" lIns="0" tIns="45700" rIns="0" bIns="45700" anchor="t" anchorCtr="0">
            <a:noAutofit/>
          </a:bodyPr>
          <a:lstStyle/>
          <a:p>
            <a:r>
              <a:rPr lang="en-PH" b="1" dirty="0">
                <a:solidFill>
                  <a:schemeClr val="bg1"/>
                </a:solidFill>
                <a:latin typeface="Montserrat" panose="00000500000000000000" pitchFamily="2" charset="0"/>
              </a:rPr>
              <a:t>Following a slow build post Summer, </a:t>
            </a:r>
            <a:r>
              <a:rPr lang="en-PH" b="1" dirty="0">
                <a:solidFill>
                  <a:schemeClr val="accent1"/>
                </a:solidFill>
                <a:latin typeface="Montserrat" panose="00000500000000000000" pitchFamily="2" charset="0"/>
              </a:rPr>
              <a:t>supermarket </a:t>
            </a:r>
            <a:r>
              <a:rPr lang="en-PH" b="1" dirty="0">
                <a:solidFill>
                  <a:schemeClr val="bg1"/>
                </a:solidFill>
                <a:latin typeface="Montserrat" panose="00000500000000000000" pitchFamily="2" charset="0"/>
              </a:rPr>
              <a:t>sales are starting to see </a:t>
            </a:r>
            <a:r>
              <a:rPr lang="en-PH" b="1" dirty="0">
                <a:solidFill>
                  <a:schemeClr val="accent1"/>
                </a:solidFill>
                <a:latin typeface="Montserrat" panose="00000500000000000000" pitchFamily="2" charset="0"/>
              </a:rPr>
              <a:t>some momentum</a:t>
            </a:r>
            <a:r>
              <a:rPr lang="en-PH" b="1" dirty="0">
                <a:solidFill>
                  <a:schemeClr val="bg1"/>
                </a:solidFill>
                <a:latin typeface="Montserrat" panose="00000500000000000000" pitchFamily="2" charset="0"/>
              </a:rPr>
              <a:t> as we enter the final quarter of 2022.</a:t>
            </a:r>
          </a:p>
          <a:p>
            <a:endParaRPr lang="en-PH" b="1" dirty="0">
              <a:solidFill>
                <a:schemeClr val="bg1"/>
              </a:solidFill>
              <a:latin typeface="Montserrat" panose="00000500000000000000" pitchFamily="2" charset="0"/>
            </a:endParaRPr>
          </a:p>
          <a:p>
            <a:r>
              <a:rPr lang="en-GB" b="1" dirty="0">
                <a:solidFill>
                  <a:schemeClr val="accent1"/>
                </a:solidFill>
                <a:latin typeface="Montserrat" panose="00000500000000000000" pitchFamily="2" charset="0"/>
              </a:rPr>
              <a:t>Christmas Grocery advertising </a:t>
            </a:r>
            <a:r>
              <a:rPr lang="en-GB" b="1" dirty="0">
                <a:solidFill>
                  <a:schemeClr val="bg1"/>
                </a:solidFill>
                <a:latin typeface="Montserrat" panose="00000500000000000000" pitchFamily="2" charset="0"/>
              </a:rPr>
              <a:t>has now hit prime time TV and </a:t>
            </a:r>
            <a:r>
              <a:rPr lang="en-GB" b="1" dirty="0">
                <a:solidFill>
                  <a:schemeClr val="accent1"/>
                </a:solidFill>
                <a:latin typeface="Montserrat" panose="00000500000000000000" pitchFamily="2" charset="0"/>
              </a:rPr>
              <a:t>seasonal items </a:t>
            </a:r>
            <a:r>
              <a:rPr lang="en-GB" b="1" dirty="0">
                <a:solidFill>
                  <a:schemeClr val="bg1"/>
                </a:solidFill>
                <a:latin typeface="Montserrat" panose="00000500000000000000" pitchFamily="2" charset="0"/>
              </a:rPr>
              <a:t>are on the shelves, encouraging shoppers to add one or two more items into their shopping baskets</a:t>
            </a:r>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Store Read Total Coverage and Grocery Multiples 4w/e value growth vs prior period</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2652932230"/>
              </p:ext>
            </p:extLst>
          </p:nvPr>
        </p:nvGraphicFramePr>
        <p:xfrm>
          <a:off x="439888" y="1218970"/>
          <a:ext cx="5111304" cy="3215028"/>
        </p:xfrm>
        <a:graphic>
          <a:graphicData uri="http://schemas.openxmlformats.org/drawingml/2006/chart">
            <c:chart xmlns:c="http://schemas.openxmlformats.org/drawingml/2006/chart" xmlns:r="http://schemas.openxmlformats.org/officeDocument/2006/relationships" r:id="rId3"/>
          </a:graphicData>
        </a:graphic>
      </p:graphicFrame>
      <p:sp>
        <p:nvSpPr>
          <p:cNvPr id="2195" name="Google Shape;2195;p135"/>
          <p:cNvSpPr txBox="1">
            <a:spLocks noGrp="1"/>
          </p:cNvSpPr>
          <p:nvPr>
            <p:ph type="title"/>
          </p:nvPr>
        </p:nvSpPr>
        <p:spPr>
          <a:xfrm>
            <a:off x="286914" y="435693"/>
            <a:ext cx="5826266" cy="721575"/>
          </a:xfrm>
        </p:spPr>
        <p:txBody>
          <a:bodyPr spcFirstLastPara="1" wrap="square" lIns="0" tIns="91425" rIns="0" bIns="91425" anchor="t" anchorCtr="0">
            <a:noAutofit/>
          </a:bodyPr>
          <a:lstStyle/>
          <a:p>
            <a:pPr lvl="0"/>
            <a:r>
              <a:rPr lang="en-PH" sz="1820" dirty="0"/>
              <a:t>Shoppers are spending more than prior period</a:t>
            </a:r>
            <a:endParaRPr lang="da-DK" sz="1820" dirty="0">
              <a:latin typeface="Montserrat" panose="00000500000000000000" pitchFamily="2" charset="0"/>
            </a:endParaRPr>
          </a:p>
        </p:txBody>
      </p:sp>
    </p:spTree>
    <p:extLst>
      <p:ext uri="{BB962C8B-B14F-4D97-AF65-F5344CB8AC3E}">
        <p14:creationId xmlns:p14="http://schemas.microsoft.com/office/powerpoint/2010/main" val="36052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E6731463-AED5-CD1D-7D93-172AC5E51342}"/>
              </a:ext>
            </a:extLst>
          </p:cNvPr>
          <p:cNvCxnSpPr>
            <a:cxnSpLocks/>
          </p:cNvCxnSpPr>
          <p:nvPr/>
        </p:nvCxnSpPr>
        <p:spPr>
          <a:xfrm>
            <a:off x="4411735" y="577570"/>
            <a:ext cx="11279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1" name="Google Shape;781;p68"/>
          <p:cNvSpPr txBox="1"/>
          <p:nvPr/>
        </p:nvSpPr>
        <p:spPr>
          <a:xfrm>
            <a:off x="368734" y="227928"/>
            <a:ext cx="8640685" cy="393595"/>
          </a:xfrm>
          <a:prstGeom prst="rect">
            <a:avLst/>
          </a:prstGeom>
          <a:noFill/>
          <a:ln>
            <a:noFill/>
          </a:ln>
        </p:spPr>
        <p:txBody>
          <a:bodyPr spcFirstLastPara="1" wrap="square" lIns="0" tIns="91425" rIns="0" bIns="91425" anchor="t" anchorCtr="0">
            <a:noAutofit/>
          </a:bodyPr>
          <a:lstStyle/>
          <a:p>
            <a:r>
              <a:rPr lang="en-GB" sz="2000" b="1" dirty="0">
                <a:solidFill>
                  <a:srgbClr val="000000"/>
                </a:solidFill>
                <a:latin typeface="Montserrat" panose="00000500000000000000" pitchFamily="2" charset="0"/>
                <a:ea typeface="Montserrat"/>
                <a:cs typeface="Montserrat"/>
                <a:sym typeface="Montserrat"/>
              </a:rPr>
              <a:t>Shoppers bring forward some seasonal spend</a:t>
            </a:r>
          </a:p>
        </p:txBody>
      </p:sp>
      <p:sp>
        <p:nvSpPr>
          <p:cNvPr id="2" name="Subtitle 1"/>
          <p:cNvSpPr>
            <a:spLocks noGrp="1"/>
          </p:cNvSpPr>
          <p:nvPr>
            <p:ph type="subTitle" idx="4294967295"/>
          </p:nvPr>
        </p:nvSpPr>
        <p:spPr>
          <a:xfrm>
            <a:off x="338423" y="4872984"/>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572000" y="1425396"/>
            <a:ext cx="2175710"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Despite </a:t>
            </a:r>
            <a:r>
              <a:rPr lang="en-GB" sz="1100" b="1" dirty="0">
                <a:latin typeface="Montserrat" panose="00000500000000000000" pitchFamily="2" charset="0"/>
                <a:ea typeface="Times New Roman" panose="02020603050405020304" pitchFamily="18" charset="0"/>
              </a:rPr>
              <a:t>inflation</a:t>
            </a:r>
            <a:r>
              <a:rPr lang="en-GB" sz="1100" dirty="0">
                <a:latin typeface="Montserrat" panose="00000500000000000000" pitchFamily="2" charset="0"/>
                <a:ea typeface="Times New Roman" panose="02020603050405020304" pitchFamily="18" charset="0"/>
              </a:rPr>
              <a:t>, </a:t>
            </a:r>
            <a:r>
              <a:rPr lang="en-GB" sz="1100" b="1" dirty="0">
                <a:latin typeface="Montserrat" panose="00000500000000000000" pitchFamily="2" charset="0"/>
                <a:ea typeface="Times New Roman" panose="02020603050405020304" pitchFamily="18" charset="0"/>
              </a:rPr>
              <a:t>Halloween, half term holidays</a:t>
            </a:r>
            <a:r>
              <a:rPr lang="en-GB" sz="1100" dirty="0">
                <a:latin typeface="Montserrat" panose="00000500000000000000" pitchFamily="2" charset="0"/>
                <a:ea typeface="Times New Roman" panose="02020603050405020304" pitchFamily="18" charset="0"/>
              </a:rPr>
              <a:t>, the start of </a:t>
            </a:r>
            <a:r>
              <a:rPr lang="en-GB" sz="1100" b="1" dirty="0">
                <a:latin typeface="Montserrat" panose="00000500000000000000" pitchFamily="2" charset="0"/>
                <a:ea typeface="Times New Roman" panose="02020603050405020304" pitchFamily="18" charset="0"/>
              </a:rPr>
              <a:t>Christmas advertising </a:t>
            </a:r>
            <a:r>
              <a:rPr lang="en-GB" sz="1100" dirty="0">
                <a:latin typeface="Montserrat" panose="00000500000000000000" pitchFamily="2" charset="0"/>
                <a:ea typeface="Times New Roman" panose="02020603050405020304" pitchFamily="18" charset="0"/>
              </a:rPr>
              <a:t>growths remain modest at just </a:t>
            </a:r>
            <a:r>
              <a:rPr lang="en-GB" sz="1100" b="1" dirty="0">
                <a:latin typeface="Montserrat" panose="00000500000000000000" pitchFamily="2" charset="0"/>
                <a:ea typeface="Times New Roman" panose="02020603050405020304" pitchFamily="18" charset="0"/>
              </a:rPr>
              <a:t>+2.5%</a:t>
            </a:r>
            <a:r>
              <a:rPr lang="en-GB" sz="1100" dirty="0">
                <a:latin typeface="Montserrat" panose="00000500000000000000" pitchFamily="2" charset="0"/>
                <a:ea typeface="Times New Roman" panose="02020603050405020304" pitchFamily="18" charset="0"/>
              </a:rPr>
              <a:t>.</a:t>
            </a: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Whilst it is early days since the implementation of </a:t>
            </a:r>
            <a:r>
              <a:rPr lang="en-GB" sz="1100" b="1" dirty="0">
                <a:latin typeface="Montserrat" panose="00000500000000000000" pitchFamily="2" charset="0"/>
                <a:ea typeface="Times New Roman" panose="02020603050405020304" pitchFamily="18" charset="0"/>
              </a:rPr>
              <a:t>HFSS</a:t>
            </a:r>
            <a:r>
              <a:rPr lang="en-GB" sz="1100" dirty="0">
                <a:latin typeface="Montserrat" panose="00000500000000000000" pitchFamily="2" charset="0"/>
                <a:ea typeface="Times New Roman" panose="02020603050405020304" pitchFamily="18" charset="0"/>
              </a:rPr>
              <a:t> changes, </a:t>
            </a:r>
            <a:r>
              <a:rPr lang="en-GB" sz="1100" b="1" dirty="0">
                <a:latin typeface="Montserrat" panose="00000500000000000000" pitchFamily="2" charset="0"/>
                <a:ea typeface="Times New Roman" panose="02020603050405020304" pitchFamily="18" charset="0"/>
              </a:rPr>
              <a:t>Chocolate sales </a:t>
            </a:r>
            <a:r>
              <a:rPr lang="en-GB" sz="1100" dirty="0">
                <a:latin typeface="Montserrat" panose="00000500000000000000" pitchFamily="2" charset="0"/>
                <a:ea typeface="Times New Roman" panose="02020603050405020304" pitchFamily="18" charset="0"/>
              </a:rPr>
              <a:t>have now fallen for </a:t>
            </a:r>
            <a:r>
              <a:rPr lang="en-GB" sz="1100" b="1" dirty="0">
                <a:latin typeface="Montserrat" panose="00000500000000000000" pitchFamily="2" charset="0"/>
                <a:ea typeface="Times New Roman" panose="02020603050405020304" pitchFamily="18" charset="0"/>
              </a:rPr>
              <a:t>4 consecutive weeks</a:t>
            </a:r>
            <a:r>
              <a:rPr lang="en-GB" sz="1100" dirty="0">
                <a:latin typeface="Montserrat" panose="00000500000000000000" pitchFamily="2" charset="0"/>
                <a:ea typeface="Times New Roman" panose="02020603050405020304" pitchFamily="18" charset="0"/>
              </a:rPr>
              <a:t>, and this week unit sales fell </a:t>
            </a:r>
            <a:r>
              <a:rPr lang="en-GB" sz="1100" b="1" dirty="0">
                <a:solidFill>
                  <a:srgbClr val="FF0000"/>
                </a:solidFill>
                <a:latin typeface="Montserrat" panose="00000500000000000000" pitchFamily="2" charset="0"/>
                <a:ea typeface="Times New Roman" panose="02020603050405020304" pitchFamily="18" charset="0"/>
              </a:rPr>
              <a:t>11.7%.</a:t>
            </a: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2177197"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211712" y="1435930"/>
            <a:ext cx="2634427"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Despite softer comparatives and double digit food inflation, value growths remain weak. </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The latest week saw</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incremental sales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for</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General Merchandise. </a:t>
            </a:r>
          </a:p>
          <a:p>
            <a:pPr marL="628650" indent="-171450">
              <a:lnSpc>
                <a:spcPts val="1175"/>
              </a:lnSpc>
              <a:spcAft>
                <a:spcPts val="800"/>
              </a:spcAft>
              <a:buClr>
                <a:schemeClr val="accent1"/>
              </a:buClr>
              <a:buFont typeface="Wingdings" panose="05000000000000000000" pitchFamily="2" charset="2"/>
              <a:buChar char="§"/>
            </a:pP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Toys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won the sub category rankings with sales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+54%, Small Household Electrical</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also had momentum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+23%</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a:t>
            </a:r>
            <a:endPar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457200">
              <a:lnSpc>
                <a:spcPts val="1175"/>
              </a:lnSpc>
              <a:spcAft>
                <a:spcPts val="800"/>
              </a:spcAft>
              <a:buClr>
                <a:schemeClr val="accent1"/>
              </a:buClr>
            </a:pP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787" name="Google Shape;787;p68"/>
          <p:cNvSpPr txBox="1"/>
          <p:nvPr/>
        </p:nvSpPr>
        <p:spPr>
          <a:xfrm flipH="1">
            <a:off x="327301" y="1099876"/>
            <a:ext cx="22236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The final quarter</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45722" y="1435930"/>
            <a:ext cx="2078927" cy="3577823"/>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Shoppers are having to spend more on </a:t>
            </a:r>
            <a:r>
              <a:rPr lang="en-GB" sz="1100" b="1" dirty="0">
                <a:latin typeface="Montserrat" panose="00000500000000000000" pitchFamily="2" charset="0"/>
                <a:ea typeface="Montserrat"/>
                <a:cs typeface="Montserrat"/>
                <a:sym typeface="Montserrat"/>
              </a:rPr>
              <a:t>core grocery </a:t>
            </a:r>
            <a:r>
              <a:rPr lang="en-GB" sz="1100" dirty="0">
                <a:latin typeface="Montserrat" panose="00000500000000000000" pitchFamily="2" charset="0"/>
                <a:ea typeface="Montserrat"/>
                <a:cs typeface="Montserrat"/>
                <a:sym typeface="Montserrat"/>
              </a:rPr>
              <a:t>items, which will mean they will have less to spend on discretionary purchases.</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b="1" dirty="0">
                <a:latin typeface="Montserrat" panose="00000500000000000000" pitchFamily="2" charset="0"/>
                <a:ea typeface="Montserrat"/>
                <a:cs typeface="Calibri" panose="020F0502020204030204" pitchFamily="34" charset="0"/>
                <a:sym typeface="Montserrat"/>
              </a:rPr>
              <a:t>Dry Noodles, Dry Pasta, Milk, Eggs, Ambient Soup, Rice Cakes </a:t>
            </a:r>
            <a:r>
              <a:rPr lang="en-GB" sz="1100" dirty="0">
                <a:latin typeface="Montserrat" panose="00000500000000000000" pitchFamily="2" charset="0"/>
                <a:ea typeface="Montserrat"/>
                <a:cs typeface="Calibri" panose="020F0502020204030204" pitchFamily="34" charset="0"/>
                <a:sym typeface="Montserrat"/>
              </a:rPr>
              <a:t>and </a:t>
            </a:r>
            <a:r>
              <a:rPr lang="en-GB" sz="1100" b="1" dirty="0">
                <a:latin typeface="Montserrat" panose="00000500000000000000" pitchFamily="2" charset="0"/>
                <a:ea typeface="Montserrat"/>
                <a:cs typeface="Calibri" panose="020F0502020204030204" pitchFamily="34" charset="0"/>
                <a:sym typeface="Montserrat"/>
              </a:rPr>
              <a:t>Butter &amp; Spreads </a:t>
            </a:r>
            <a:r>
              <a:rPr lang="en-GB" sz="1100" dirty="0">
                <a:latin typeface="Montserrat" panose="00000500000000000000" pitchFamily="2" charset="0"/>
                <a:ea typeface="Montserrat"/>
                <a:cs typeface="Calibri" panose="020F0502020204030204" pitchFamily="34" charset="0"/>
                <a:sym typeface="Montserrat"/>
              </a:rPr>
              <a:t>all ranked in this week’s Food &amp; Drink top performing subcategories. </a:t>
            </a: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91" name="Google Shape;791;p68"/>
          <p:cNvSpPr txBox="1"/>
          <p:nvPr/>
        </p:nvSpPr>
        <p:spPr>
          <a:xfrm flipH="1">
            <a:off x="4689077" y="1099876"/>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A tough week</a:t>
            </a:r>
          </a:p>
        </p:txBody>
      </p:sp>
      <p:sp>
        <p:nvSpPr>
          <p:cNvPr id="789" name="Google Shape;789;p68"/>
          <p:cNvSpPr txBox="1"/>
          <p:nvPr/>
        </p:nvSpPr>
        <p:spPr>
          <a:xfrm flipH="1">
            <a:off x="2642424" y="10998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Grocery focus</a:t>
            </a:r>
            <a:endParaRPr sz="1300" b="1" dirty="0">
              <a:latin typeface="Montserrat" panose="00000500000000000000" pitchFamily="2" charset="0"/>
              <a:ea typeface="Montserrat"/>
              <a:cs typeface="Montserrat"/>
              <a:sym typeface="Montserrat"/>
            </a:endParaRPr>
          </a:p>
        </p:txBody>
      </p:sp>
      <p:sp>
        <p:nvSpPr>
          <p:cNvPr id="792" name="Google Shape;792;p68"/>
          <p:cNvSpPr txBox="1"/>
          <p:nvPr/>
        </p:nvSpPr>
        <p:spPr>
          <a:xfrm>
            <a:off x="6891350" y="1419456"/>
            <a:ext cx="2078927" cy="3273640"/>
          </a:xfrm>
          <a:prstGeom prst="rect">
            <a:avLst/>
          </a:prstGeom>
          <a:noFill/>
          <a:ln>
            <a:noFill/>
          </a:ln>
        </p:spPr>
        <p:txBody>
          <a:bodyPr spcFirstLastPara="1" wrap="square" lIns="0" tIns="45700" rIns="0" bIns="45700" anchor="t" anchorCtr="0">
            <a:noAutofit/>
          </a:bodyPr>
          <a:lstStyle/>
          <a:p>
            <a:pPr marL="228600" indent="-213359">
              <a:buClr>
                <a:schemeClr val="accent1"/>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Spend this week </a:t>
            </a:r>
            <a:r>
              <a:rPr lang="en-GB" sz="1100" b="1" dirty="0">
                <a:solidFill>
                  <a:schemeClr val="accent3"/>
                </a:solidFill>
                <a:latin typeface="Montserrat" panose="00000500000000000000" pitchFamily="2" charset="0"/>
                <a:ea typeface="Montserrat"/>
                <a:cs typeface="Montserrat"/>
                <a:sym typeface="Montserrat"/>
              </a:rPr>
              <a:t>leapt ahead </a:t>
            </a:r>
            <a:r>
              <a:rPr lang="en-GB" sz="1100" dirty="0">
                <a:solidFill>
                  <a:schemeClr val="accent3"/>
                </a:solidFill>
                <a:latin typeface="Montserrat" panose="00000500000000000000" pitchFamily="2" charset="0"/>
                <a:ea typeface="Montserrat"/>
                <a:cs typeface="Montserrat"/>
                <a:sym typeface="Montserrat"/>
              </a:rPr>
              <a:t>of last week as value sales rounded to </a:t>
            </a:r>
            <a:r>
              <a:rPr lang="en-GB" sz="1100" b="1" dirty="0">
                <a:solidFill>
                  <a:schemeClr val="accent3"/>
                </a:solidFill>
                <a:latin typeface="Montserrat" panose="00000500000000000000" pitchFamily="2" charset="0"/>
                <a:ea typeface="Montserrat"/>
                <a:cs typeface="Montserrat"/>
                <a:sym typeface="Montserrat"/>
              </a:rPr>
              <a:t>£2.7Bn </a:t>
            </a:r>
            <a:r>
              <a:rPr lang="en-GB" sz="1100" dirty="0">
                <a:solidFill>
                  <a:schemeClr val="accent3"/>
                </a:solidFill>
                <a:latin typeface="Montserrat" panose="00000500000000000000" pitchFamily="2" charset="0"/>
                <a:ea typeface="Montserrat"/>
                <a:cs typeface="Montserrat"/>
                <a:sym typeface="Montserrat"/>
              </a:rPr>
              <a:t>and value growth topped </a:t>
            </a:r>
            <a:r>
              <a:rPr lang="en-GB" sz="1100" b="1" dirty="0">
                <a:solidFill>
                  <a:schemeClr val="accent3"/>
                </a:solidFill>
                <a:latin typeface="Montserrat" panose="00000500000000000000" pitchFamily="2" charset="0"/>
                <a:ea typeface="Montserrat"/>
                <a:cs typeface="Montserrat"/>
                <a:sym typeface="Montserrat"/>
              </a:rPr>
              <a:t>5%</a:t>
            </a:r>
            <a:r>
              <a:rPr lang="en-GB" sz="1100" dirty="0">
                <a:solidFill>
                  <a:schemeClr val="accent3"/>
                </a:solidFill>
                <a:latin typeface="Montserrat" panose="00000500000000000000" pitchFamily="2" charset="0"/>
                <a:ea typeface="Montserrat"/>
                <a:cs typeface="Montserrat"/>
                <a:sym typeface="Montserrat"/>
              </a:rPr>
              <a:t>, the highest since the August heatwave.</a:t>
            </a:r>
            <a:endParaRPr lang="en-GB" sz="1100" b="1"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Albeit late, shoppers did buy for Halloween, </a:t>
            </a:r>
            <a:r>
              <a:rPr lang="en-GB" sz="1100" b="1" dirty="0">
                <a:latin typeface="Montserrat" panose="00000500000000000000" pitchFamily="2" charset="0"/>
                <a:ea typeface="Montserrat"/>
                <a:cs typeface="Montserrat"/>
                <a:sym typeface="Montserrat"/>
              </a:rPr>
              <a:t>Halloween Merchandise </a:t>
            </a:r>
            <a:r>
              <a:rPr lang="en-GB" sz="1100" dirty="0">
                <a:latin typeface="Montserrat" panose="00000500000000000000" pitchFamily="2" charset="0"/>
                <a:ea typeface="Montserrat"/>
                <a:cs typeface="Montserrat"/>
                <a:sym typeface="Montserrat"/>
              </a:rPr>
              <a:t>had the best </a:t>
            </a:r>
            <a:r>
              <a:rPr lang="en-GB" sz="1100" b="1" dirty="0">
                <a:latin typeface="Montserrat" panose="00000500000000000000" pitchFamily="2" charset="0"/>
                <a:ea typeface="Montserrat"/>
                <a:cs typeface="Montserrat"/>
                <a:sym typeface="Montserrat"/>
              </a:rPr>
              <a:t>sub category growth +249%.  </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b="1"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Shoppers also spent more on </a:t>
            </a:r>
            <a:r>
              <a:rPr lang="en-GB" sz="1100" b="1" dirty="0">
                <a:latin typeface="Montserrat" panose="00000500000000000000" pitchFamily="2" charset="0"/>
                <a:ea typeface="Montserrat"/>
                <a:cs typeface="Montserrat"/>
                <a:sym typeface="Montserrat"/>
              </a:rPr>
              <a:t>Audio Visual</a:t>
            </a:r>
            <a:r>
              <a:rPr lang="en-GB" sz="1100" dirty="0">
                <a:latin typeface="Montserrat" panose="00000500000000000000" pitchFamily="2" charset="0"/>
                <a:ea typeface="Montserrat"/>
                <a:cs typeface="Montserrat"/>
                <a:sym typeface="Montserrat"/>
              </a:rPr>
              <a:t>,</a:t>
            </a:r>
            <a:r>
              <a:rPr lang="en-GB" sz="1100" b="1" dirty="0">
                <a:latin typeface="Montserrat" panose="00000500000000000000" pitchFamily="2" charset="0"/>
                <a:ea typeface="Montserrat"/>
                <a:cs typeface="Montserrat"/>
                <a:sym typeface="Montserrat"/>
              </a:rPr>
              <a:t> </a:t>
            </a:r>
            <a:r>
              <a:rPr lang="en-GB" sz="1100" dirty="0">
                <a:latin typeface="Montserrat" panose="00000500000000000000" pitchFamily="2" charset="0"/>
                <a:ea typeface="Montserrat"/>
                <a:cs typeface="Montserrat"/>
                <a:sym typeface="Montserrat"/>
              </a:rPr>
              <a:t>whilst deals on </a:t>
            </a:r>
            <a:r>
              <a:rPr lang="en-GB" sz="1100" b="1" dirty="0">
                <a:latin typeface="Montserrat" panose="00000500000000000000" pitchFamily="2" charset="0"/>
                <a:ea typeface="Montserrat"/>
                <a:cs typeface="Montserrat"/>
                <a:sym typeface="Montserrat"/>
              </a:rPr>
              <a:t>Toys </a:t>
            </a:r>
            <a:r>
              <a:rPr lang="en-GB" sz="1100" dirty="0">
                <a:latin typeface="Montserrat" panose="00000500000000000000" pitchFamily="2" charset="0"/>
                <a:ea typeface="Montserrat"/>
                <a:cs typeface="Montserrat"/>
                <a:sym typeface="Montserrat"/>
              </a:rPr>
              <a:t>and </a:t>
            </a:r>
            <a:r>
              <a:rPr lang="en-GB" sz="1100" b="1" dirty="0">
                <a:latin typeface="Montserrat" panose="00000500000000000000" pitchFamily="2" charset="0"/>
                <a:ea typeface="Montserrat"/>
                <a:cs typeface="Montserrat"/>
                <a:sym typeface="Montserrat"/>
              </a:rPr>
              <a:t>Chocolate Tins</a:t>
            </a:r>
            <a:r>
              <a:rPr lang="en-GB" sz="1100" dirty="0">
                <a:latin typeface="Montserrat" panose="00000500000000000000" pitchFamily="2" charset="0"/>
                <a:ea typeface="Montserrat"/>
                <a:cs typeface="Montserrat"/>
                <a:sym typeface="Montserrat"/>
              </a:rPr>
              <a:t> &amp; </a:t>
            </a:r>
            <a:r>
              <a:rPr lang="en-GB" sz="1100" b="1" dirty="0">
                <a:latin typeface="Montserrat" panose="00000500000000000000" pitchFamily="2" charset="0"/>
                <a:ea typeface="Montserrat"/>
                <a:cs typeface="Montserrat"/>
                <a:sym typeface="Montserrat"/>
              </a:rPr>
              <a:t>Tubs </a:t>
            </a:r>
            <a:r>
              <a:rPr lang="en-GB" sz="1100" dirty="0">
                <a:latin typeface="Montserrat" panose="00000500000000000000" pitchFamily="2" charset="0"/>
                <a:ea typeface="Montserrat"/>
                <a:cs typeface="Montserrat"/>
                <a:sym typeface="Montserrat"/>
              </a:rPr>
              <a:t>will have encouraged some early sales for Xmas.</a:t>
            </a: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6997541" y="110972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 Momentum for Xmas</a:t>
            </a:r>
            <a:endParaRPr lang="en"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40980"/>
            <a:ext cx="4714874" cy="230832"/>
          </a:xfrm>
          <a:prstGeom prst="rect">
            <a:avLst/>
          </a:prstGeom>
          <a:noFill/>
        </p:spPr>
        <p:txBody>
          <a:bodyPr wrap="square">
            <a:spAutoFit/>
          </a:bodyPr>
          <a:lstStyle/>
          <a:p>
            <a:r>
              <a:rPr lang="en-GB" sz="900" dirty="0">
                <a:latin typeface="Montserrat" panose="00000500000000000000" pitchFamily="2" charset="0"/>
              </a:rPr>
              <a:t>Source:  NielsenIQ Scantrack Grocery Multiples</a:t>
            </a:r>
            <a:endParaRPr lang="en-GB" sz="900" dirty="0"/>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8" y="213640"/>
            <a:ext cx="8658721" cy="393600"/>
          </a:xfrm>
        </p:spPr>
        <p:txBody>
          <a:bodyPr spcFirstLastPara="1" wrap="square" lIns="0" tIns="91425" rIns="0" bIns="91425" anchor="t" anchorCtr="0">
            <a:noAutofit/>
          </a:bodyPr>
          <a:lstStyle/>
          <a:p>
            <a:r>
              <a:rPr lang="en-GB" dirty="0">
                <a:solidFill>
                  <a:schemeClr val="tx1"/>
                </a:solidFill>
                <a:ea typeface="MS PGothic" pitchFamily="34" charset="-128"/>
                <a:cs typeface="Calibri" pitchFamily="34" charset="0"/>
              </a:rPr>
              <a:t>Latest week sees momentum as shoppers spent extra on events</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577489219"/>
              </p:ext>
            </p:extLst>
          </p:nvPr>
        </p:nvGraphicFramePr>
        <p:xfrm>
          <a:off x="359425" y="1618095"/>
          <a:ext cx="8425149" cy="335301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BA964F7-22D6-B6F8-800F-24B67AC77239}"/>
              </a:ext>
            </a:extLst>
          </p:cNvPr>
          <p:cNvSpPr txBox="1"/>
          <p:nvPr/>
        </p:nvSpPr>
        <p:spPr>
          <a:xfrm>
            <a:off x="140037" y="1833913"/>
            <a:ext cx="803426" cy="200055"/>
          </a:xfrm>
          <a:prstGeom prst="rect">
            <a:avLst/>
          </a:prstGeom>
          <a:noFill/>
        </p:spPr>
        <p:txBody>
          <a:bodyPr wrap="none" rtlCol="0">
            <a:spAutoFit/>
          </a:bodyPr>
          <a:lstStyle/>
          <a:p>
            <a:pPr algn="ctr"/>
            <a:r>
              <a:rPr lang="en-GB" sz="700" i="1" dirty="0">
                <a:latin typeface="Montserrat" panose="00000500000000000000" pitchFamily="2" charset="0"/>
              </a:rPr>
              <a:t>3</a:t>
            </a:r>
            <a:r>
              <a:rPr lang="en-GB" sz="700" i="1" baseline="30000" dirty="0">
                <a:latin typeface="Montserrat" panose="00000500000000000000" pitchFamily="2" charset="0"/>
              </a:rPr>
              <a:t>rd</a:t>
            </a:r>
            <a:r>
              <a:rPr lang="en-GB" sz="700" i="1" dirty="0">
                <a:latin typeface="Montserrat" panose="00000500000000000000" pitchFamily="2" charset="0"/>
              </a:rPr>
              <a:t>  heatwave</a:t>
            </a:r>
          </a:p>
        </p:txBody>
      </p:sp>
      <p:pic>
        <p:nvPicPr>
          <p:cNvPr id="11" name="Picture 10">
            <a:extLst>
              <a:ext uri="{FF2B5EF4-FFF2-40B4-BE49-F238E27FC236}">
                <a16:creationId xmlns:a16="http://schemas.microsoft.com/office/drawing/2014/main" id="{4DD1B289-952A-E5A9-6AED-922CBF472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40" y="1592293"/>
            <a:ext cx="241620" cy="241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6A8E2E8-D9BF-029F-3370-0A78FC623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195" y="1133878"/>
            <a:ext cx="236081" cy="3985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7E12D9-5629-D7AA-A7EF-7749DC9C2D71}"/>
              </a:ext>
            </a:extLst>
          </p:cNvPr>
          <p:cNvSpPr txBox="1"/>
          <p:nvPr/>
        </p:nvSpPr>
        <p:spPr>
          <a:xfrm>
            <a:off x="3940911" y="1497237"/>
            <a:ext cx="814647" cy="415498"/>
          </a:xfrm>
          <a:prstGeom prst="rect">
            <a:avLst/>
          </a:prstGeom>
          <a:noFill/>
        </p:spPr>
        <p:txBody>
          <a:bodyPr wrap="none" rtlCol="0">
            <a:spAutoFit/>
          </a:bodyPr>
          <a:lstStyle/>
          <a:p>
            <a:pPr algn="ctr"/>
            <a:r>
              <a:rPr lang="en-GB" sz="700" i="1" dirty="0">
                <a:latin typeface="Montserrat" panose="00000500000000000000" pitchFamily="2" charset="0"/>
              </a:rPr>
              <a:t>State funeral,</a:t>
            </a:r>
          </a:p>
          <a:p>
            <a:pPr algn="ctr"/>
            <a:r>
              <a:rPr lang="en-GB" sz="700" i="1" dirty="0">
                <a:latin typeface="Montserrat" panose="00000500000000000000" pitchFamily="2" charset="0"/>
              </a:rPr>
              <a:t>Store closures</a:t>
            </a:r>
          </a:p>
          <a:p>
            <a:pPr algn="ctr"/>
            <a:r>
              <a:rPr lang="en-GB" sz="700" i="1" dirty="0">
                <a:latin typeface="Montserrat" panose="00000500000000000000" pitchFamily="2" charset="0"/>
              </a:rPr>
              <a:t>Delayed sales</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57971" y="201468"/>
            <a:ext cx="8502385" cy="565030"/>
          </a:xfrm>
          <a:ln>
            <a:noFill/>
          </a:ln>
        </p:spPr>
        <p:txBody>
          <a:bodyPr spcFirstLastPara="1" wrap="square" lIns="0" tIns="91425" rIns="0" bIns="91425" anchor="t" anchorCtr="0">
            <a:noAutofit/>
          </a:bodyPr>
          <a:lstStyle/>
          <a:p>
            <a:r>
              <a:rPr lang="en-GB" dirty="0">
                <a:solidFill>
                  <a:schemeClr val="tx1"/>
                </a:solidFill>
                <a:ea typeface="MS PGothic" pitchFamily="34" charset="-128"/>
                <a:cs typeface="Calibri" pitchFamily="34" charset="0"/>
              </a:rPr>
              <a:t>October last year marked the start of rising fo</a:t>
            </a:r>
            <a:r>
              <a:rPr lang="en-GB" dirty="0">
                <a:solidFill>
                  <a:schemeClr val="tx1"/>
                </a:solidFill>
                <a:latin typeface="Montserrat" panose="00000500000000000000" pitchFamily="2" charset="0"/>
                <a:ea typeface="MS PGothic" pitchFamily="34" charset="-128"/>
                <a:cs typeface="Calibri" pitchFamily="34" charset="0"/>
              </a:rPr>
              <a:t>od inflation, the curve has begun to slow but inflation has yet to peak</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2244" y="4784578"/>
            <a:ext cx="8159100" cy="184800"/>
          </a:xfrm>
        </p:spPr>
        <p:txBody>
          <a:bodyPr/>
          <a:lstStyle/>
          <a:p>
            <a:pPr marL="146050" indent="0">
              <a:buNone/>
            </a:pPr>
            <a:r>
              <a:rPr lang="en-PH" sz="900"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526172206"/>
              </p:ext>
            </p:extLst>
          </p:nvPr>
        </p:nvGraphicFramePr>
        <p:xfrm>
          <a:off x="360619" y="1186416"/>
          <a:ext cx="8644207"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F8BB722-3C58-28AC-18DC-134E513BF018}"/>
              </a:ext>
            </a:extLst>
          </p:cNvPr>
          <p:cNvCxnSpPr>
            <a:cxnSpLocks/>
          </p:cNvCxnSpPr>
          <p:nvPr/>
        </p:nvCxnSpPr>
        <p:spPr>
          <a:xfrm>
            <a:off x="5147905" y="542592"/>
            <a:ext cx="68101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908017"/>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2022-11-23T00:00:00+00:00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 November 2022 Grocery Reports</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7EA389E3-3997-4F9D-91DC-C2A9FDABF131}"/>
</file>

<file path=customXml/itemProps2.xml><?xml version="1.0" encoding="utf-8"?>
<ds:datastoreItem xmlns:ds="http://schemas.openxmlformats.org/officeDocument/2006/customXml" ds:itemID="{BF8DE2FB-ED7A-4584-8423-85A936C84CD8}"/>
</file>

<file path=customXml/itemProps3.xml><?xml version="1.0" encoding="utf-8"?>
<ds:datastoreItem xmlns:ds="http://schemas.openxmlformats.org/officeDocument/2006/customXml" ds:itemID="{009AD7EF-0B43-45CE-A87A-55EC782ABA8D}"/>
</file>

<file path=docProps/app.xml><?xml version="1.0" encoding="utf-8"?>
<Properties xmlns="http://schemas.openxmlformats.org/officeDocument/2006/extended-properties" xmlns:vt="http://schemas.openxmlformats.org/officeDocument/2006/docPropsVTypes">
  <TotalTime>44287</TotalTime>
  <Words>4927</Words>
  <Application>Microsoft Office PowerPoint</Application>
  <PresentationFormat>On-screen Show (16:9)</PresentationFormat>
  <Paragraphs>656</Paragraphs>
  <Slides>55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Avenir Next</vt:lpstr>
      <vt:lpstr>Avenir Next LT Pro</vt:lpstr>
      <vt:lpstr>Calibri</vt:lpstr>
      <vt:lpstr>Montserrat</vt:lpstr>
      <vt:lpstr>Montserrat Light</vt:lpstr>
      <vt:lpstr>Symbol</vt:lpstr>
      <vt:lpstr>Times</vt:lpstr>
      <vt:lpstr>Wingdings</vt:lpstr>
      <vt:lpstr>NIQ-presentation-template-v1</vt:lpstr>
      <vt:lpstr>NielsenIQ Total Till Executive Summary</vt:lpstr>
      <vt:lpstr>Five take outs from Total Till for the 4 weeks to 5th November 2022</vt:lpstr>
      <vt:lpstr>Market Overview</vt:lpstr>
      <vt:lpstr>Sales have improved at the start of November</vt:lpstr>
      <vt:lpstr>Inflation has helped to lift growth in the latest 4 weeks</vt:lpstr>
      <vt:lpstr>Shoppers are spending more than prior period</vt:lpstr>
      <vt:lpstr>PowerPoint Presentation</vt:lpstr>
      <vt:lpstr>Latest week sees momentum as shoppers spent extra on events</vt:lpstr>
      <vt:lpstr>October last year marked the start of rising food inflation, the curve has begun to slow but inflation has yet to peak</vt:lpstr>
      <vt:lpstr>Fuel prices remain significantly higher than last year but the rate of increase continues to slow</vt:lpstr>
      <vt:lpstr>Shoppers made 31m MORE shopping trips but spent £0.18 LESS per trip, buying 1.1 FEWER fmcg items</vt:lpstr>
      <vt:lpstr>Spend per visit increased on last month, despite shoppers not buying more items whilst darker evenings may encourage more shoppers to shop online</vt:lpstr>
      <vt:lpstr>November has seen some mixed shopping behaviour, with inflation significantly impacting the cost of everyday items.  The latest week’s growth is encouraging indicating shoppers are beginning to buy additional items and are spreading the cost of Christmas, whilst darker evenings and cold wet weather may yet benefit online.  </vt:lpstr>
      <vt:lpstr>Category</vt:lpstr>
      <vt:lpstr>Shoppers did spend more than last month with discretionary items benefiting in particular Impulse categories, BWS and Non Foods</vt:lpstr>
      <vt:lpstr>Shoppers are having to spend more on Core Grocery items, so are spending differently </vt:lpstr>
      <vt:lpstr>Toys saw significant unit growth in the latest 4 weeks as shoppers bought early for Christmas</vt:lpstr>
      <vt:lpstr>Shoppers are looking to stretch their budgets further and will be looking out for offers as they spread the cost of Christmas</vt:lpstr>
      <vt:lpstr>What happened by channel? </vt:lpstr>
      <vt:lpstr>Online performance continues to improve, whilst ‘stores’ have the best growth, led by the Discounters</vt:lpstr>
      <vt:lpstr>YTD growth is edging closer to parity, helped by inflation, whilst new stores are also helping to drive growth at the Discounters</vt:lpstr>
      <vt:lpstr>Latest 4 weeks has seen a change in behaviour, with shoppers spending more at the High Street Value Retailers and Online</vt:lpstr>
      <vt:lpstr>Online sales have improved and share is at its highest level since July</vt:lpstr>
      <vt:lpstr>Online’s better performance is explained by a slow down in the decline in items ordered and occasions</vt:lpstr>
      <vt:lpstr>FMCG sales at the Supermarkets have started to improve, whilst Conveniences stores benefit from softer comparatives</vt:lpstr>
      <vt:lpstr>Sales were boosted by Events including the early build to Christmas and a switch towards more Autumnal categories</vt:lpstr>
      <vt:lpstr>PowerPoint Presentation</vt:lpstr>
      <vt:lpstr>Despite double digit food inflation, shoppers are still willing to spend extra on seasonal items and gifting</vt:lpstr>
      <vt:lpstr>Retailer News</vt:lpstr>
      <vt:lpstr>PowerPoint Presentation</vt:lpstr>
      <vt:lpstr>Top 3 Supermarkets all gained share   </vt:lpstr>
      <vt:lpstr>PowerPoint Presentation</vt:lpstr>
      <vt:lpstr>Most retailers saw an improvement in fmcg sales vs last month, targeted vouchering and loyalty offers will be encouraging new shoppers and return visits</vt:lpstr>
      <vt:lpstr>Discounters have gained share in the latest 12 weeks</vt:lpstr>
      <vt:lpstr>OL outperformed across most categories, Drinks are the exception</vt:lpstr>
      <vt:lpstr>Advertising &amp; Promotions</vt:lpstr>
      <vt:lpstr>Retailer messaging focused on Offers, Drinks and Christmas</vt:lpstr>
      <vt:lpstr>PowerPoint Presentation</vt:lpstr>
      <vt:lpstr>Promotions accounted for a higher proportion of spend at Ocado, Iceland, Waitrose and M&amp;S</vt:lpstr>
      <vt:lpstr>PowerPoint Presentation</vt:lpstr>
      <vt:lpstr>PowerPoint Presentation</vt:lpstr>
      <vt:lpstr>Halloween 2022 straddled a longer trading period than prior years</vt:lpstr>
      <vt:lpstr>Halloween performance slowed only slightly over the 6 week trading period</vt:lpstr>
      <vt:lpstr>Halloween popularity is returning to pre-pandemic levels, last year shoppers will have been cautious as new strains of covid emerged in the Autumn</vt:lpstr>
      <vt:lpstr>Last year New and Maturing Families Halloween purchasing was almost back to pre-pandemic levels</vt:lpstr>
      <vt:lpstr>Opportunities to grow Halloween sales in 2023</vt:lpstr>
      <vt:lpstr> HALLOWEEN:  DATES AND DEFINITIONS</vt:lpstr>
      <vt:lpstr>PowerPoint Presentation</vt:lpstr>
      <vt:lpstr>PowerPoint Presentation</vt:lpstr>
      <vt:lpstr>What’s next?</vt:lpstr>
      <vt:lpstr>Sales are expected to rally, but not until mid December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November NielsenIQ TotalTill Exec Summary</dc:title>
  <dc:creator>Cowen, Sally F.</dc:creator>
  <cp:lastModifiedBy>Sally F Cowen</cp:lastModifiedBy>
  <cp:revision>950</cp:revision>
  <dcterms:modified xsi:type="dcterms:W3CDTF">2022-11-18T01:34:19Z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