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3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97" r:id="rId1"/>
  </p:sldMasterIdLst>
  <p:notesMasterIdLst>
    <p:notesMasterId r:id="rId21"/>
  </p:notesMasterIdLst>
  <p:handoutMasterIdLst>
    <p:handoutMasterId r:id="rId22"/>
  </p:handoutMasterIdLst>
  <p:sldIdLst>
    <p:sldId id="505" r:id="rId2"/>
    <p:sldId id="479" r:id="rId3"/>
    <p:sldId id="494" r:id="rId4"/>
    <p:sldId id="449" r:id="rId5"/>
    <p:sldId id="471" r:id="rId6"/>
    <p:sldId id="472" r:id="rId7"/>
    <p:sldId id="501" r:id="rId8"/>
    <p:sldId id="499" r:id="rId9"/>
    <p:sldId id="500" r:id="rId10"/>
    <p:sldId id="470" r:id="rId11"/>
    <p:sldId id="473" r:id="rId12"/>
    <p:sldId id="474" r:id="rId13"/>
    <p:sldId id="450" r:id="rId14"/>
    <p:sldId id="455" r:id="rId15"/>
    <p:sldId id="453" r:id="rId16"/>
    <p:sldId id="475" r:id="rId17"/>
    <p:sldId id="480" r:id="rId18"/>
    <p:sldId id="503" r:id="rId19"/>
    <p:sldId id="506" r:id="rId20"/>
  </p:sldIdLst>
  <p:sldSz cx="9144000" cy="6858000" type="screen4x3"/>
  <p:notesSz cx="7035800" cy="9334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C38"/>
    <a:srgbClr val="ED8000"/>
    <a:srgbClr val="63B1E5"/>
    <a:srgbClr val="477F80"/>
    <a:srgbClr val="A8B400"/>
    <a:srgbClr val="007C92"/>
    <a:srgbClr val="0082D2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85" autoAdjust="0"/>
    <p:restoredTop sz="97680" autoAdjust="0"/>
  </p:normalViewPr>
  <p:slideViewPr>
    <p:cSldViewPr snapToGrid="0">
      <p:cViewPr>
        <p:scale>
          <a:sx n="80" d="100"/>
          <a:sy n="80" d="100"/>
        </p:scale>
        <p:origin x="-1230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customXml" Target="../customXml/item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B0651194-EF1D-4CE1-8686-89CC46BE55B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8987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33888"/>
            <a:ext cx="56292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B87D5CAD-AB5C-441F-9141-7981B331097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75706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3431EA8-21BA-4B9B-BE20-5298E49D4DA9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98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D85457B-2281-4233-8C21-9E1EC0506AC0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04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7E717DB-EBD2-456F-BE3B-FE60AB9D04F2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678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276115B-1701-445F-9A6D-5C65B501519D}" type="slidenum">
              <a:rPr lang="en-GB" altLang="en-US" smtClean="0">
                <a:ea typeface="Geneva"/>
                <a:cs typeface="Geneva"/>
              </a:rPr>
              <a:pPr eaLnBrk="1" hangingPunct="1">
                <a:spcBef>
                  <a:spcPct val="0"/>
                </a:spcBef>
              </a:pPr>
              <a:t>10</a:t>
            </a:fld>
            <a:endParaRPr lang="en-GB" altLang="en-US" smtClean="0">
              <a:ea typeface="Geneva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2185907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7A20074-DC9B-4625-84CA-72FD4BFFF403}" type="slidenum">
              <a:rPr lang="en-GB" altLang="en-US" smtClean="0">
                <a:ea typeface="Geneva"/>
                <a:cs typeface="Geneva"/>
              </a:rPr>
              <a:pPr eaLnBrk="1" hangingPunct="1">
                <a:spcBef>
                  <a:spcPct val="0"/>
                </a:spcBef>
              </a:pPr>
              <a:t>11</a:t>
            </a:fld>
            <a:endParaRPr lang="en-GB" altLang="en-US" smtClean="0">
              <a:ea typeface="Geneva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765480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46D5A80-FCEA-4399-A2A4-C364D83D7A31}" type="slidenum">
              <a:rPr lang="en-GB" altLang="en-US" smtClean="0">
                <a:ea typeface="Geneva"/>
                <a:cs typeface="Geneva"/>
              </a:rPr>
              <a:pPr eaLnBrk="1" hangingPunct="1">
                <a:spcBef>
                  <a:spcPct val="0"/>
                </a:spcBef>
              </a:pPr>
              <a:t>12</a:t>
            </a:fld>
            <a:endParaRPr lang="en-GB" altLang="en-US" smtClean="0">
              <a:ea typeface="Geneva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3843450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F637067-9457-4616-A709-BA8F156A1D3B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177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0BEBC01-F556-4AFA-81FF-6619EA77BF66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8989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27FC9FE-EFCC-4565-B02E-8B6BF2260FC2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406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1"/>
            <a:ext cx="9143390" cy="6857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4" y="848698"/>
            <a:ext cx="8387999" cy="1225639"/>
          </a:xfrm>
        </p:spPr>
        <p:txBody>
          <a:bodyPr anchor="b">
            <a:normAutofit/>
          </a:bodyPr>
          <a:lstStyle>
            <a:lvl1pPr algn="l">
              <a:defRPr sz="3000" b="1" baseline="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Presentation title to go here, up to a maximum of two lines of text.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4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</a:t>
            </a:r>
            <a:r>
              <a:rPr lang="mr-IN" dirty="0"/>
              <a:t>–</a:t>
            </a:r>
            <a:r>
              <a:rPr lang="en-GB" dirty="0"/>
              <a:t> date / presenter’s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3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909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67298" y="1384137"/>
            <a:ext cx="8387999" cy="4656000"/>
          </a:xfrm>
          <a:prstGeom prst="rect">
            <a:avLst/>
          </a:prstGeom>
        </p:spPr>
        <p:txBody>
          <a:bodyPr lIns="108000" tIns="46800" rIns="108000" bIns="46800" anchor="ctr" anchorCtr="0"/>
          <a:lstStyle>
            <a:lvl1pPr marL="0" indent="-36000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3200" b="0" baseline="0">
                <a:solidFill>
                  <a:schemeClr val="tx2"/>
                </a:solidFill>
              </a:defRPr>
            </a:lvl1pPr>
            <a:lvl2pPr marL="0" indent="-360000">
              <a:spcAft>
                <a:spcPts val="600"/>
              </a:spcAft>
              <a:buFont typeface="Arial" pitchFamily="34" charset="0"/>
              <a:buNone/>
              <a:defRPr sz="2400" b="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here to insert a feature quote which could run to a number of lines.</a:t>
            </a:r>
          </a:p>
          <a:p>
            <a:pPr lvl="1"/>
            <a:r>
              <a:rPr lang="en-US" dirty="0"/>
              <a:t>Supporting information could be set in grey.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1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36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uture with caption (full 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ln>
            <a:noFill/>
          </a:ln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lvl1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" y="-1"/>
            <a:ext cx="2659063" cy="6858001"/>
          </a:xfrm>
          <a:gradFill flip="none" rotWithShape="1">
            <a:gsLst>
              <a:gs pos="0">
                <a:srgbClr val="0077C8">
                  <a:alpha val="85000"/>
                </a:srgbClr>
              </a:gs>
              <a:gs pos="100000">
                <a:schemeClr val="accent1">
                  <a:alpha val="90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360000" tIns="342000">
            <a:normAutofit/>
          </a:bodyPr>
          <a:lstStyle>
            <a:lvl1pPr marL="0" indent="0" algn="l">
              <a:buNone/>
              <a:defRPr sz="24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image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389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7298" y="1354667"/>
            <a:ext cx="8387999" cy="41760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7298" y="5530667"/>
            <a:ext cx="8387999" cy="48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1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182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630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 You / Closing Slide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" y="915"/>
            <a:ext cx="9142017" cy="6856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4" y="848698"/>
            <a:ext cx="8387999" cy="122563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rgbClr val="FECC0C"/>
                </a:solidFill>
              </a:defRPr>
            </a:lvl1pPr>
          </a:lstStyle>
          <a:p>
            <a:r>
              <a:rPr lang="en-GB" dirty="0"/>
              <a:t>Thank you / closing text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4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Prompt for questions to go here?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3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941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485898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afish_PPT template_2_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04394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25009" y="5778500"/>
            <a:ext cx="3656919" cy="544059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79732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97821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661581" y="2504394"/>
            <a:ext cx="421934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661581" y="5778500"/>
            <a:ext cx="3656919" cy="544059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83392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6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0550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Aqua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5925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66460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8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9748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46968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2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92839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98304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1020751_RT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3224"/>
            <a:ext cx="5279571" cy="63247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email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3224"/>
            <a:ext cx="5768015" cy="63247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8014" y="0"/>
            <a:ext cx="3375985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70208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67214"/>
            <a:ext cx="4681538" cy="3755345"/>
          </a:xfrm>
        </p:spPr>
        <p:txBody>
          <a:bodyPr lIns="0" bIns="0" anchor="t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23005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7" name="Picture 6" descr="Seafish_PPT template_8_C.png"/>
          <p:cNvPicPr>
            <a:picLocks noChangeAspect="1"/>
          </p:cNvPicPr>
          <p:nvPr userDrawn="1"/>
        </p:nvPicPr>
        <p:blipFill rotWithShape="1">
          <a:blip r:embed="rId3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477191" cy="6858000"/>
          </a:xfrm>
          <a:prstGeom prst="rect">
            <a:avLst/>
          </a:prstGeom>
        </p:spPr>
      </p:pic>
      <p:pic>
        <p:nvPicPr>
          <p:cNvPr id="8" name="Picture 7" descr="Seafish_PPT template_8_D.png"/>
          <p:cNvPicPr>
            <a:picLocks noChangeAspect="1"/>
          </p:cNvPicPr>
          <p:nvPr userDrawn="1"/>
        </p:nvPicPr>
        <p:blipFill rotWithShape="1">
          <a:blip r:embed="rId4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517470" cy="6858000"/>
          </a:xfrm>
          <a:prstGeom prst="rect">
            <a:avLst/>
          </a:prstGeom>
        </p:spPr>
      </p:pic>
      <p:pic>
        <p:nvPicPr>
          <p:cNvPr id="9" name="Picture 8" descr="Seafish_PPT template_8_B.png"/>
          <p:cNvPicPr>
            <a:picLocks noChangeAspect="1"/>
          </p:cNvPicPr>
          <p:nvPr userDrawn="1"/>
        </p:nvPicPr>
        <p:blipFill rotWithShape="1">
          <a:blip r:embed="rId5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9850" y="0"/>
            <a:ext cx="3434150" cy="6858000"/>
          </a:xfrm>
          <a:prstGeom prst="rect">
            <a:avLst/>
          </a:prstGeom>
        </p:spPr>
      </p:pic>
      <p:pic>
        <p:nvPicPr>
          <p:cNvPr id="10" name="Picture 9" descr="Seafish_PPT template_8_A.png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4490" y="0"/>
            <a:ext cx="1679510" cy="13573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67214"/>
            <a:ext cx="4681538" cy="3755345"/>
          </a:xfrm>
        </p:spPr>
        <p:txBody>
          <a:bodyPr lIns="0" bIns="0" anchor="t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76498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>
            <a:spLocks noChangeAspect="1"/>
          </p:cNvSpPr>
          <p:nvPr userDrawn="1"/>
        </p:nvSpPr>
        <p:spPr>
          <a:xfrm rot="5400000">
            <a:off x="-907133" y="1449070"/>
            <a:ext cx="647999" cy="64799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E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03830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648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Oilskin 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8123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93363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454525" y="2097088"/>
            <a:ext cx="4217988" cy="4217987"/>
          </a:xfrm>
        </p:spPr>
        <p:txBody>
          <a:bodyPr>
            <a:norm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37567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26762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5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454525" y="2097088"/>
            <a:ext cx="4217988" cy="4217987"/>
          </a:xfrm>
        </p:spPr>
        <p:txBody>
          <a:bodyPr>
            <a:norm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3765777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38311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11509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72458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4140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afish_PPT template_2_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5661025"/>
            <a:ext cx="4681538" cy="661534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25009" y="2794008"/>
            <a:ext cx="3656919" cy="2721882"/>
          </a:xfrm>
        </p:spPr>
        <p:txBody>
          <a:bodyPr lIns="0" bIns="0" anchor="b" anchorCtr="0">
            <a:normAutofit/>
          </a:bodyPr>
          <a:lstStyle>
            <a:lvl1pPr marL="0" indent="0">
              <a:spcBef>
                <a:spcPts val="25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82953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661581" y="5661025"/>
            <a:ext cx="3656919" cy="661534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61581" y="2794008"/>
            <a:ext cx="3656919" cy="2721882"/>
          </a:xfrm>
        </p:spPr>
        <p:txBody>
          <a:bodyPr lIns="0" bIns="0" anchor="b" anchorCtr="0">
            <a:normAutofit/>
          </a:bodyPr>
          <a:lstStyle>
            <a:lvl1pPr marL="0" indent="0">
              <a:spcBef>
                <a:spcPts val="250"/>
              </a:spcBef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7320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Lifebuoy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687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eaweed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500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torm Gre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26322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371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ictu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DC2554E4-8B5E-445A-BB8A-87BE2A4316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9307"/>
            <a:ext cx="9144000" cy="6867307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617947"/>
            <a:ext cx="5573962" cy="707886"/>
          </a:xfrm>
          <a:solidFill>
            <a:schemeClr val="tx2">
              <a:alpha val="85000"/>
            </a:schemeClr>
          </a:solidFill>
        </p:spPr>
        <p:txBody>
          <a:bodyPr wrap="none" anchor="t">
            <a:sp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9740" y="879178"/>
            <a:ext cx="5270995" cy="461665"/>
          </a:xfrm>
          <a:solidFill>
            <a:schemeClr val="tx2">
              <a:alpha val="85000"/>
            </a:schemeClr>
          </a:solidFill>
        </p:spPr>
        <p:txBody>
          <a:bodyPr wrap="none">
            <a:sp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 heading or delete this shape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880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930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1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2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6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926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7296" y="274641"/>
            <a:ext cx="8388000" cy="863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296" y="1384205"/>
            <a:ext cx="8388000" cy="465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F4D6AC0-E236-44CD-AA44-B333F2F3E1A2}"/>
              </a:ext>
            </a:extLst>
          </p:cNvPr>
          <p:cNvPicPr>
            <a:picLocks noChangeAspect="1"/>
          </p:cNvPicPr>
          <p:nvPr userDrawn="1"/>
        </p:nvPicPr>
        <p:blipFill>
          <a:blip r:embed="rId39"/>
          <a:srcRect/>
          <a:stretch/>
        </p:blipFill>
        <p:spPr>
          <a:xfrm>
            <a:off x="8122394" y="6207628"/>
            <a:ext cx="744852" cy="33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656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98" r:id="rId1"/>
    <p:sldLayoutId id="2147485499" r:id="rId2"/>
    <p:sldLayoutId id="2147485500" r:id="rId3"/>
    <p:sldLayoutId id="2147485501" r:id="rId4"/>
    <p:sldLayoutId id="2147485502" r:id="rId5"/>
    <p:sldLayoutId id="2147485503" r:id="rId6"/>
    <p:sldLayoutId id="2147485504" r:id="rId7"/>
    <p:sldLayoutId id="2147485505" r:id="rId8"/>
    <p:sldLayoutId id="2147485506" r:id="rId9"/>
    <p:sldLayoutId id="2147485507" r:id="rId10"/>
    <p:sldLayoutId id="2147485508" r:id="rId11"/>
    <p:sldLayoutId id="2147485509" r:id="rId12"/>
    <p:sldLayoutId id="2147485510" r:id="rId13"/>
    <p:sldLayoutId id="2147485511" r:id="rId14"/>
    <p:sldLayoutId id="2147485512" r:id="rId15"/>
    <p:sldLayoutId id="2147485513" r:id="rId16"/>
    <p:sldLayoutId id="2147485514" r:id="rId17"/>
    <p:sldLayoutId id="2147485515" r:id="rId18"/>
    <p:sldLayoutId id="2147485516" r:id="rId19"/>
    <p:sldLayoutId id="2147485517" r:id="rId20"/>
    <p:sldLayoutId id="2147485518" r:id="rId21"/>
    <p:sldLayoutId id="2147485519" r:id="rId22"/>
    <p:sldLayoutId id="2147485520" r:id="rId23"/>
    <p:sldLayoutId id="2147485521" r:id="rId24"/>
    <p:sldLayoutId id="2147485522" r:id="rId25"/>
    <p:sldLayoutId id="2147485523" r:id="rId26"/>
    <p:sldLayoutId id="2147485524" r:id="rId27"/>
    <p:sldLayoutId id="2147485525" r:id="rId28"/>
    <p:sldLayoutId id="2147485526" r:id="rId29"/>
    <p:sldLayoutId id="2147485527" r:id="rId30"/>
    <p:sldLayoutId id="2147485528" r:id="rId31"/>
    <p:sldLayoutId id="2147485529" r:id="rId32"/>
    <p:sldLayoutId id="2147485530" r:id="rId33"/>
    <p:sldLayoutId id="2147485531" r:id="rId34"/>
    <p:sldLayoutId id="2147485532" r:id="rId35"/>
    <p:sldLayoutId id="2147485533" r:id="rId36"/>
    <p:sldLayoutId id="2147485534" r:id="rId3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Lucida Grande"/>
        <a:buChar char="–"/>
        <a:defRPr sz="2600" kern="1200">
          <a:solidFill>
            <a:srgbClr val="54585A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Lucida Grande"/>
        <a:buChar char="–"/>
        <a:defRPr sz="2400" kern="1200">
          <a:solidFill>
            <a:srgbClr val="54585A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2200" kern="1200">
          <a:solidFill>
            <a:srgbClr val="54585A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Lucida Grande"/>
        <a:buChar char="–"/>
        <a:defRPr sz="2000" kern="1200">
          <a:solidFill>
            <a:srgbClr val="54585A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–"/>
        <a:defRPr sz="1800" kern="1200">
          <a:solidFill>
            <a:srgbClr val="54585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emf"/><Relationship Id="rId5" Type="http://schemas.openxmlformats.org/officeDocument/2006/relationships/image" Target="../media/image39.emf"/><Relationship Id="rId4" Type="http://schemas.openxmlformats.org/officeDocument/2006/relationships/oleObject" Target="../embeddings/Microsoft_Excel_97-2003_Worksheet1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0.emf"/><Relationship Id="rId5" Type="http://schemas.openxmlformats.org/officeDocument/2006/relationships/image" Target="../media/image40.emf"/><Relationship Id="rId4" Type="http://schemas.openxmlformats.org/officeDocument/2006/relationships/oleObject" Target="../embeddings/Microsoft_Excel_97-2003_Worksheet2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1.emf"/><Relationship Id="rId5" Type="http://schemas.openxmlformats.org/officeDocument/2006/relationships/oleObject" Target="../embeddings/Microsoft_Excel_97-2003_Worksheet3.xls"/><Relationship Id="rId4" Type="http://schemas.openxmlformats.org/officeDocument/2006/relationships/image" Target="../media/image3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23528" y="1473966"/>
            <a:ext cx="8387999" cy="598757"/>
          </a:xfrm>
        </p:spPr>
        <p:txBody>
          <a:bodyPr>
            <a:normAutofit/>
          </a:bodyPr>
          <a:lstStyle/>
          <a:p>
            <a:r>
              <a:rPr lang="en-GB" sz="3000" b="1" dirty="0" smtClean="0">
                <a:solidFill>
                  <a:srgbClr val="FFC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UK Pollock Report Data to 05.09.20</a:t>
            </a:r>
            <a:endParaRPr lang="en-GB" sz="3000" b="1" dirty="0">
              <a:solidFill>
                <a:srgbClr val="FFC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22744" y="2195083"/>
            <a:ext cx="8387999" cy="30352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sz="15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ScanTrack</a:t>
            </a:r>
            <a:r>
              <a:rPr lang="en-GB" sz="15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data includes GB Total Coverage and the discounters, plus Northern Ireland Total Coverage and Musgraves.</a:t>
            </a:r>
          </a:p>
          <a:p>
            <a:pPr fontAlgn="auto">
              <a:spcAft>
                <a:spcPts val="0"/>
              </a:spcAft>
            </a:pPr>
            <a:endParaRPr lang="en-GB" sz="15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</a:pPr>
            <a:r>
              <a:rPr lang="en-GB" sz="15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HomeScan</a:t>
            </a:r>
            <a:r>
              <a:rPr lang="en-GB" sz="15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data is based upon a GB consumer panel and should only be used for trends, not absolute values.	</a:t>
            </a:r>
          </a:p>
          <a:p>
            <a:pPr fontAlgn="auto">
              <a:spcAft>
                <a:spcPts val="0"/>
              </a:spcAft>
            </a:pPr>
            <a:endParaRPr lang="en-GB" sz="15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</a:pPr>
            <a:r>
              <a:rPr lang="en-GB" sz="15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All data released after w/e 26.03.16 is coded according to refined definitions available from </a:t>
            </a:r>
            <a:r>
              <a:rPr lang="en-GB" sz="15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Seafish</a:t>
            </a:r>
            <a:r>
              <a:rPr lang="en-GB" sz="1500" b="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fontAlgn="auto">
              <a:spcAft>
                <a:spcPts val="0"/>
              </a:spcAft>
            </a:pPr>
            <a:endParaRPr lang="en-GB" sz="15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</a:pPr>
            <a:r>
              <a:rPr lang="en-GB" sz="15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Species specific data now includes Meals</a:t>
            </a:r>
            <a:endParaRPr lang="en-GB" sz="15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053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175" y="981068"/>
            <a:ext cx="9140825" cy="52546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>
                <a:solidFill>
                  <a:srgbClr val="012E7F"/>
                </a:solidFill>
              </a:rPr>
              <a:t>Rolling Purchase KPI’s – Total Pollock</a:t>
            </a:r>
          </a:p>
        </p:txBody>
      </p:sp>
      <p:graphicFrame>
        <p:nvGraphicFramePr>
          <p:cNvPr id="1229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9690956"/>
              </p:ext>
            </p:extLst>
          </p:nvPr>
        </p:nvGraphicFramePr>
        <p:xfrm>
          <a:off x="563563" y="1720850"/>
          <a:ext cx="8035925" cy="441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44" name="Worksheet" r:id="rId4" imgW="7905613" imgH="4343478" progId="Excel.Sheet.8">
                  <p:embed/>
                </p:oleObj>
              </mc:Choice>
              <mc:Fallback>
                <p:oleObj name="Worksheet" r:id="rId4" imgW="7905613" imgH="4343478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3" y="1720850"/>
                        <a:ext cx="8035925" cy="441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54601" y="6458759"/>
            <a:ext cx="51435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1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800481250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5021263" y="6473825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175" y="793412"/>
            <a:ext cx="9140825" cy="506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>
                <a:solidFill>
                  <a:srgbClr val="012E7F"/>
                </a:solidFill>
              </a:rPr>
              <a:t>Rolling Purchase KPI’s – Frozen Pollock</a:t>
            </a:r>
          </a:p>
        </p:txBody>
      </p:sp>
      <p:graphicFrame>
        <p:nvGraphicFramePr>
          <p:cNvPr id="1331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6127668"/>
              </p:ext>
            </p:extLst>
          </p:nvPr>
        </p:nvGraphicFramePr>
        <p:xfrm>
          <a:off x="649288" y="1284288"/>
          <a:ext cx="7910512" cy="491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72" name="Worksheet" r:id="rId4" imgW="7905613" imgH="4914939" progId="Excel.Sheet.8">
                  <p:embed/>
                </p:oleObj>
              </mc:Choice>
              <mc:Fallback>
                <p:oleObj name="Worksheet" r:id="rId4" imgW="7905613" imgH="4914939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288" y="1284288"/>
                        <a:ext cx="7910512" cy="491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54601" y="6458759"/>
            <a:ext cx="51435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1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273048266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5021263" y="6473825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175" y="557637"/>
            <a:ext cx="9140825" cy="42068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>
                <a:solidFill>
                  <a:srgbClr val="012E7F"/>
                </a:solidFill>
              </a:rPr>
              <a:t>Rolling Purchase KPI’s – Chilled Pollock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54601" y="6458759"/>
            <a:ext cx="51435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1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211327920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21263" y="6468423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096162"/>
              </p:ext>
            </p:extLst>
          </p:nvPr>
        </p:nvGraphicFramePr>
        <p:xfrm>
          <a:off x="415635" y="1330036"/>
          <a:ext cx="8003969" cy="456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03" name="Worksheet" r:id="rId5" imgW="6667506" imgH="4324409" progId="Excel.Sheet.8">
                  <p:embed/>
                </p:oleObj>
              </mc:Choice>
              <mc:Fallback>
                <p:oleObj name="Worksheet" r:id="rId5" imgW="6667506" imgH="4324409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635" y="1330036"/>
                        <a:ext cx="8003969" cy="456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 txBox="1">
            <a:spLocks/>
          </p:cNvSpPr>
          <p:nvPr/>
        </p:nvSpPr>
        <p:spPr bwMode="auto">
          <a:xfrm>
            <a:off x="3175" y="932450"/>
            <a:ext cx="9140825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defTabSz="457200">
              <a:defRPr sz="32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  <a:lvl2pPr defTabSz="457200">
              <a:defRPr sz="3600">
                <a:solidFill>
                  <a:srgbClr val="012E7F"/>
                </a:solidFill>
              </a:defRPr>
            </a:lvl2pPr>
            <a:lvl3pPr defTabSz="457200">
              <a:defRPr sz="3600">
                <a:solidFill>
                  <a:srgbClr val="012E7F"/>
                </a:solidFill>
              </a:defRPr>
            </a:lvl3pPr>
            <a:lvl4pPr defTabSz="457200">
              <a:defRPr sz="3600">
                <a:solidFill>
                  <a:srgbClr val="012E7F"/>
                </a:solidFill>
              </a:defRPr>
            </a:lvl4pPr>
            <a:lvl5pPr defTabSz="457200">
              <a:defRPr sz="3600">
                <a:solidFill>
                  <a:srgbClr val="012E7F"/>
                </a:solidFill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9pPr>
          </a:lstStyle>
          <a:p>
            <a:r>
              <a:rPr lang="en-GB" altLang="en-US" sz="2800" dirty="0">
                <a:latin typeface="+mj-lt"/>
              </a:rPr>
              <a:t>Retailer Share of Trade £ - Total Pollock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54601" y="6458759"/>
            <a:ext cx="51435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1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37778518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21263" y="6473825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>
            <p:extLst>
              <p:ext uri="{D42A27DB-BD31-4B8C-83A1-F6EECF244321}">
                <p14:modId xmlns:p14="http://schemas.microsoft.com/office/powerpoint/2010/main" val="232878617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7663" y="1379538"/>
            <a:ext cx="8451850" cy="518477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 txBox="1">
            <a:spLocks/>
          </p:cNvSpPr>
          <p:nvPr/>
        </p:nvSpPr>
        <p:spPr bwMode="auto">
          <a:xfrm>
            <a:off x="3175" y="955623"/>
            <a:ext cx="9140825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defTabSz="457200">
              <a:defRPr sz="32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  <a:lvl2pPr defTabSz="457200">
              <a:defRPr sz="3600">
                <a:solidFill>
                  <a:srgbClr val="012E7F"/>
                </a:solidFill>
              </a:defRPr>
            </a:lvl2pPr>
            <a:lvl3pPr defTabSz="457200">
              <a:defRPr sz="3600">
                <a:solidFill>
                  <a:srgbClr val="012E7F"/>
                </a:solidFill>
              </a:defRPr>
            </a:lvl3pPr>
            <a:lvl4pPr defTabSz="457200">
              <a:defRPr sz="3600">
                <a:solidFill>
                  <a:srgbClr val="012E7F"/>
                </a:solidFill>
              </a:defRPr>
            </a:lvl4pPr>
            <a:lvl5pPr defTabSz="457200">
              <a:defRPr sz="3600">
                <a:solidFill>
                  <a:srgbClr val="012E7F"/>
                </a:solidFill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9pPr>
          </a:lstStyle>
          <a:p>
            <a:r>
              <a:rPr lang="en-GB" altLang="en-US" sz="2800" dirty="0">
                <a:latin typeface="+mj-lt"/>
              </a:rPr>
              <a:t>Retailer Share of Trade £ - Frozen Pollock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54601" y="6458759"/>
            <a:ext cx="51435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1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40119360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21263" y="6473825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>
            <p:extLst>
              <p:ext uri="{D42A27DB-BD31-4B8C-83A1-F6EECF244321}">
                <p14:modId xmlns:p14="http://schemas.microsoft.com/office/powerpoint/2010/main" val="223065009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7663" y="1339850"/>
            <a:ext cx="8451850" cy="5186363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 txBox="1">
            <a:spLocks/>
          </p:cNvSpPr>
          <p:nvPr/>
        </p:nvSpPr>
        <p:spPr bwMode="auto">
          <a:xfrm>
            <a:off x="3175" y="967212"/>
            <a:ext cx="9140825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defTabSz="457200">
              <a:defRPr sz="32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  <a:lvl2pPr defTabSz="457200">
              <a:defRPr sz="3600">
                <a:solidFill>
                  <a:srgbClr val="012E7F"/>
                </a:solidFill>
              </a:defRPr>
            </a:lvl2pPr>
            <a:lvl3pPr defTabSz="457200">
              <a:defRPr sz="3600">
                <a:solidFill>
                  <a:srgbClr val="012E7F"/>
                </a:solidFill>
              </a:defRPr>
            </a:lvl3pPr>
            <a:lvl4pPr defTabSz="457200">
              <a:defRPr sz="3600">
                <a:solidFill>
                  <a:srgbClr val="012E7F"/>
                </a:solidFill>
              </a:defRPr>
            </a:lvl4pPr>
            <a:lvl5pPr defTabSz="457200">
              <a:defRPr sz="3600">
                <a:solidFill>
                  <a:srgbClr val="012E7F"/>
                </a:solidFill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9pPr>
          </a:lstStyle>
          <a:p>
            <a:r>
              <a:rPr lang="en-GB" altLang="en-US" sz="2800" dirty="0">
                <a:latin typeface="+mj-lt"/>
              </a:rPr>
              <a:t>Retailer Share of Trade £ - Chilled Pollock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54601" y="6458759"/>
            <a:ext cx="51435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1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0451029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21263" y="6473825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>
            <p:extLst>
              <p:ext uri="{D42A27DB-BD31-4B8C-83A1-F6EECF244321}">
                <p14:modId xmlns:p14="http://schemas.microsoft.com/office/powerpoint/2010/main" val="125444699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9900" y="1633538"/>
            <a:ext cx="8158163" cy="458311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-1588" y="825163"/>
            <a:ext cx="9145588" cy="533400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>
                <a:solidFill>
                  <a:srgbClr val="012E7F"/>
                </a:solidFill>
              </a:rPr>
              <a:t>Market Context – Total Fish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98696693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813" y="1549770"/>
            <a:ext cx="9061450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13648" y="6527099"/>
            <a:ext cx="5143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ScanTrack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MAT</a:t>
            </a:r>
            <a:r>
              <a:rPr lang="en-GB" altLang="en-US" sz="14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6403658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48250" y="6573838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1588" y="710223"/>
            <a:ext cx="9145588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defTabSz="457200">
              <a:defRPr sz="32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  <a:lvl2pPr defTabSz="457200">
              <a:defRPr sz="3600">
                <a:solidFill>
                  <a:srgbClr val="012E7F"/>
                </a:solidFill>
              </a:defRPr>
            </a:lvl2pPr>
            <a:lvl3pPr defTabSz="457200">
              <a:defRPr sz="3600">
                <a:solidFill>
                  <a:srgbClr val="012E7F"/>
                </a:solidFill>
              </a:defRPr>
            </a:lvl3pPr>
            <a:lvl4pPr defTabSz="457200">
              <a:defRPr sz="3600">
                <a:solidFill>
                  <a:srgbClr val="012E7F"/>
                </a:solidFill>
              </a:defRPr>
            </a:lvl4pPr>
            <a:lvl5pPr defTabSz="457200">
              <a:defRPr sz="3600">
                <a:solidFill>
                  <a:srgbClr val="012E7F"/>
                </a:solidFill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9pPr>
          </a:lstStyle>
          <a:p>
            <a:r>
              <a:rPr lang="en-GB" altLang="en-US" sz="2800" dirty="0">
                <a:latin typeface="+mj-lt"/>
              </a:rPr>
              <a:t>Market Context – Total Fish continued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80062378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4613" y="1438291"/>
            <a:ext cx="9021762" cy="462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13648" y="6527099"/>
            <a:ext cx="5143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ScanTrack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MAT</a:t>
            </a:r>
            <a:r>
              <a:rPr lang="en-GB" altLang="en-US" sz="14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7216984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48250" y="6573838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9525" y="428627"/>
            <a:ext cx="6481763" cy="650875"/>
          </a:xfrm>
        </p:spPr>
        <p:txBody>
          <a:bodyPr>
            <a:normAutofit/>
          </a:bodyPr>
          <a:lstStyle/>
          <a:p>
            <a:pPr eaLnBrk="1" fontAlgn="base" hangingPunct="1">
              <a:spcAft>
                <a:spcPct val="0"/>
              </a:spcAft>
            </a:pPr>
            <a:r>
              <a:rPr lang="en-GB" altLang="en-US" dirty="0">
                <a:solidFill>
                  <a:srgbClr val="012E7F"/>
                </a:solidFill>
              </a:rPr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998393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Scantrack – EPOS from key retailers </a:t>
            </a:r>
            <a:r>
              <a:rPr lang="en-GB" altLang="en-US" sz="1000" dirty="0" smtClean="0">
                <a:solidFill>
                  <a:srgbClr val="0062AE"/>
                </a:solidFill>
              </a:rPr>
              <a:t> and </a:t>
            </a:r>
            <a:r>
              <a:rPr lang="en-GB" altLang="en-US" sz="1000" dirty="0">
                <a:solidFill>
                  <a:srgbClr val="0062AE"/>
                </a:solidFill>
              </a:rPr>
              <a:t>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85680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4067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 txBox="1">
            <a:spLocks/>
          </p:cNvSpPr>
          <p:nvPr/>
        </p:nvSpPr>
        <p:spPr bwMode="auto">
          <a:xfrm>
            <a:off x="-1588" y="966450"/>
            <a:ext cx="9145588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defTabSz="457200">
              <a:defRPr sz="32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  <a:lvl2pPr defTabSz="457200">
              <a:defRPr sz="3600">
                <a:solidFill>
                  <a:srgbClr val="012E7F"/>
                </a:solidFill>
              </a:defRPr>
            </a:lvl2pPr>
            <a:lvl3pPr defTabSz="457200">
              <a:defRPr sz="3600">
                <a:solidFill>
                  <a:srgbClr val="012E7F"/>
                </a:solidFill>
              </a:defRPr>
            </a:lvl3pPr>
            <a:lvl4pPr defTabSz="457200">
              <a:defRPr sz="3600">
                <a:solidFill>
                  <a:srgbClr val="012E7F"/>
                </a:solidFill>
              </a:defRPr>
            </a:lvl4pPr>
            <a:lvl5pPr defTabSz="457200">
              <a:defRPr sz="3600">
                <a:solidFill>
                  <a:srgbClr val="012E7F"/>
                </a:solidFill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9pPr>
          </a:lstStyle>
          <a:p>
            <a:r>
              <a:rPr lang="en-US" altLang="en-US" sz="2800" dirty="0">
                <a:latin typeface="+mj-lt"/>
              </a:rPr>
              <a:t>Moving Annual Trends – Total Pollock</a:t>
            </a:r>
          </a:p>
        </p:txBody>
      </p:sp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-13648" y="6527099"/>
            <a:ext cx="5143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ScanTrack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MAT</a:t>
            </a:r>
            <a:r>
              <a:rPr lang="en-GB" altLang="en-US" sz="14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95098789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047964" y="6573776"/>
            <a:ext cx="1323975" cy="247650"/>
          </a:xfrm>
          <a:prstGeom prst="rect">
            <a:avLst/>
          </a:prstGeom>
        </p:spPr>
      </p:pic>
      <p:pic>
        <p:nvPicPr>
          <p:cNvPr id="5" name="Picture 4"/>
          <p:cNvPicPr/>
          <p:nvPr>
            <p:extLst>
              <p:ext uri="{D42A27DB-BD31-4B8C-83A1-F6EECF244321}">
                <p14:modId xmlns:p14="http://schemas.microsoft.com/office/powerpoint/2010/main" val="3556531976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64523" y="1649521"/>
            <a:ext cx="8814955" cy="442190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 txBox="1">
            <a:spLocks/>
          </p:cNvSpPr>
          <p:nvPr/>
        </p:nvSpPr>
        <p:spPr bwMode="auto">
          <a:xfrm>
            <a:off x="-1588" y="1029311"/>
            <a:ext cx="9145588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defTabSz="457200">
              <a:defRPr sz="32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  <a:lvl2pPr defTabSz="457200">
              <a:defRPr sz="3600">
                <a:solidFill>
                  <a:srgbClr val="012E7F"/>
                </a:solidFill>
              </a:defRPr>
            </a:lvl2pPr>
            <a:lvl3pPr defTabSz="457200">
              <a:defRPr sz="3600">
                <a:solidFill>
                  <a:srgbClr val="012E7F"/>
                </a:solidFill>
              </a:defRPr>
            </a:lvl3pPr>
            <a:lvl4pPr defTabSz="457200">
              <a:defRPr sz="3600">
                <a:solidFill>
                  <a:srgbClr val="012E7F"/>
                </a:solidFill>
              </a:defRPr>
            </a:lvl4pPr>
            <a:lvl5pPr defTabSz="457200">
              <a:defRPr sz="3600">
                <a:solidFill>
                  <a:srgbClr val="012E7F"/>
                </a:solidFill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9pPr>
          </a:lstStyle>
          <a:p>
            <a:r>
              <a:rPr lang="en-US" altLang="en-US" sz="2800" dirty="0">
                <a:latin typeface="+mj-lt"/>
              </a:rPr>
              <a:t>Moving Annual Trends – Total Pollock Continued</a:t>
            </a: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-13648" y="6527099"/>
            <a:ext cx="5143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ScanTrack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MAT</a:t>
            </a:r>
            <a:r>
              <a:rPr lang="en-GB" altLang="en-US" sz="14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06846236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48250" y="6573838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459676710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96883" y="1662185"/>
            <a:ext cx="8657111" cy="434837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175" y="768960"/>
            <a:ext cx="9140825" cy="47783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>
                <a:solidFill>
                  <a:srgbClr val="012E7F"/>
                </a:solidFill>
              </a:rPr>
              <a:t>Long Term Trends – Total Pollock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31543595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2550" y="1204026"/>
            <a:ext cx="8977313" cy="490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13648" y="6527099"/>
            <a:ext cx="5143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ScanTrack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MAT</a:t>
            </a:r>
            <a:r>
              <a:rPr lang="en-GB" altLang="en-US" sz="14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015583106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48250" y="6573838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175" y="868333"/>
            <a:ext cx="9140825" cy="47783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>
                <a:solidFill>
                  <a:srgbClr val="012E7F"/>
                </a:solidFill>
              </a:rPr>
              <a:t>Long Term Trends – Frozen Pollock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4704265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2550" y="1238025"/>
            <a:ext cx="8977313" cy="490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13648" y="6527099"/>
            <a:ext cx="5143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ScanTrack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MAT</a:t>
            </a:r>
            <a:r>
              <a:rPr lang="en-GB" altLang="en-US" sz="14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58551042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48250" y="6573838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-10473" y="877858"/>
            <a:ext cx="9140825" cy="506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>
                <a:solidFill>
                  <a:srgbClr val="012E7F"/>
                </a:solidFill>
              </a:rPr>
              <a:t>Long Term Trends – Chilled Pollock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24636486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4138" y="1360857"/>
            <a:ext cx="8975725" cy="490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13648" y="6527099"/>
            <a:ext cx="5143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ScanTrack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MAT</a:t>
            </a:r>
            <a:r>
              <a:rPr lang="en-GB" altLang="en-US" sz="14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471340350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48250" y="6573838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-54601" y="6458759"/>
            <a:ext cx="51435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1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763" y="523207"/>
            <a:ext cx="9139237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defTabSz="457200">
              <a:defRPr sz="32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  <a:lvl2pPr defTabSz="457200">
              <a:defRPr sz="3600">
                <a:solidFill>
                  <a:srgbClr val="012E7F"/>
                </a:solidFill>
              </a:defRPr>
            </a:lvl2pPr>
            <a:lvl3pPr defTabSz="457200">
              <a:defRPr sz="3600">
                <a:solidFill>
                  <a:srgbClr val="012E7F"/>
                </a:solidFill>
              </a:defRPr>
            </a:lvl3pPr>
            <a:lvl4pPr defTabSz="457200">
              <a:defRPr sz="3600">
                <a:solidFill>
                  <a:srgbClr val="012E7F"/>
                </a:solidFill>
              </a:defRPr>
            </a:lvl4pPr>
            <a:lvl5pPr defTabSz="457200">
              <a:defRPr sz="3600">
                <a:solidFill>
                  <a:srgbClr val="012E7F"/>
                </a:solidFill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Total Pollock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399761981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021594" y="6474180"/>
            <a:ext cx="1323975" cy="24765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5927"/>
            <a:ext cx="9144000" cy="534239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0" y="535267"/>
            <a:ext cx="91440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defTabSz="457200">
              <a:defRPr sz="32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  <a:lvl2pPr defTabSz="457200">
              <a:defRPr sz="3600">
                <a:solidFill>
                  <a:srgbClr val="012E7F"/>
                </a:solidFill>
              </a:defRPr>
            </a:lvl2pPr>
            <a:lvl3pPr defTabSz="457200">
              <a:defRPr sz="3600">
                <a:solidFill>
                  <a:srgbClr val="012E7F"/>
                </a:solidFill>
              </a:defRPr>
            </a:lvl3pPr>
            <a:lvl4pPr defTabSz="457200">
              <a:defRPr sz="3600">
                <a:solidFill>
                  <a:srgbClr val="012E7F"/>
                </a:solidFill>
              </a:defRPr>
            </a:lvl4pPr>
            <a:lvl5pPr defTabSz="457200">
              <a:defRPr sz="3600">
                <a:solidFill>
                  <a:srgbClr val="012E7F"/>
                </a:solidFill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Frozen Pollock</a:t>
            </a:r>
          </a:p>
        </p:txBody>
      </p:sp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-54601" y="6458759"/>
            <a:ext cx="51435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1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55757836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21263" y="6473825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9677"/>
            <a:ext cx="9144000" cy="534239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1588" y="521619"/>
            <a:ext cx="914558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defTabSz="457200">
              <a:defRPr sz="32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  <a:lvl2pPr defTabSz="457200">
              <a:defRPr sz="3600">
                <a:solidFill>
                  <a:srgbClr val="012E7F"/>
                </a:solidFill>
              </a:defRPr>
            </a:lvl2pPr>
            <a:lvl3pPr defTabSz="457200">
              <a:defRPr sz="3600">
                <a:solidFill>
                  <a:srgbClr val="012E7F"/>
                </a:solidFill>
              </a:defRPr>
            </a:lvl3pPr>
            <a:lvl4pPr defTabSz="457200">
              <a:defRPr sz="3600">
                <a:solidFill>
                  <a:srgbClr val="012E7F"/>
                </a:solidFill>
              </a:defRPr>
            </a:lvl4pPr>
            <a:lvl5pPr defTabSz="457200">
              <a:defRPr sz="3600">
                <a:solidFill>
                  <a:srgbClr val="012E7F"/>
                </a:solidFill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Chilled Pollock</a:t>
            </a:r>
          </a:p>
        </p:txBody>
      </p:sp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-54601" y="6458759"/>
            <a:ext cx="51435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1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89859893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21263" y="6473825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1552"/>
            <a:ext cx="9144000" cy="534239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afish - Light">
  <a:themeElements>
    <a:clrScheme name="Seafish">
      <a:dk1>
        <a:srgbClr val="54585A"/>
      </a:dk1>
      <a:lt1>
        <a:sysClr val="window" lastClr="FFFFFF"/>
      </a:lt1>
      <a:dk2>
        <a:srgbClr val="0077C8"/>
      </a:dk2>
      <a:lt2>
        <a:srgbClr val="FFFFFF"/>
      </a:lt2>
      <a:accent1>
        <a:srgbClr val="00A3E0"/>
      </a:accent1>
      <a:accent2>
        <a:srgbClr val="009CA6"/>
      </a:accent2>
      <a:accent3>
        <a:srgbClr val="FECC0C"/>
      </a:accent3>
      <a:accent4>
        <a:srgbClr val="ED6C05"/>
      </a:accent4>
      <a:accent5>
        <a:srgbClr val="B6C30C"/>
      </a:accent5>
      <a:accent6>
        <a:srgbClr val="E4002B"/>
      </a:accent6>
      <a:hlink>
        <a:srgbClr val="0077FF"/>
      </a:hlink>
      <a:folHlink>
        <a:srgbClr val="009CA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>
      <Value>Retail</Value>
    </DocumentTopic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 xsi:nil="true"/>
    <PublicationDate xmlns="cebd32e3-9ab6-41ee-b1af-b8405a8d4e68" xsi:nil="true"/>
    <DocumentAdded xmlns="cebd32e3-9ab6-41ee-b1af-b8405a8d4e68">2000-01-01T00:00:00+00:00</DocumentAdded>
    <TaxCatchAll xmlns="cebd32e3-9ab6-41ee-b1af-b8405a8d4e68">
      <Value>1616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09 - September 2020</TermName>
          <TermId xmlns="http://schemas.microsoft.com/office/infopath/2007/PartnerControls">3cd04854-e90f-450c-acd6-b9d10a48fc10</TermId>
        </TermInfo>
      </Terms>
    </j7c1b49d505545c2a69692ae734740bd>
    <DocumentSummary xmlns="cebd32e3-9ab6-41ee-b1af-b8405a8d4e68" xsi:nil="true"/>
    <ContentStartDate xmlns="cebd32e3-9ab6-41ee-b1af-b8405a8d4e68" xsi:nil="true"/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557CD0A3-8A12-402A-8CF7-92DC81287603}"/>
</file>

<file path=customXml/itemProps2.xml><?xml version="1.0" encoding="utf-8"?>
<ds:datastoreItem xmlns:ds="http://schemas.openxmlformats.org/officeDocument/2006/customXml" ds:itemID="{77099DDA-AAFB-4470-8123-9B23E70824BB}"/>
</file>

<file path=customXml/itemProps3.xml><?xml version="1.0" encoding="utf-8"?>
<ds:datastoreItem xmlns:ds="http://schemas.openxmlformats.org/officeDocument/2006/customXml" ds:itemID="{07FCE8B7-197A-4B90-A31C-9F141181084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9198</TotalTime>
  <Words>607</Words>
  <Application>Microsoft Office PowerPoint</Application>
  <PresentationFormat>On-screen Show (4:3)</PresentationFormat>
  <Paragraphs>72</Paragraphs>
  <Slides>19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Seafish - Light</vt:lpstr>
      <vt:lpstr>Microsoft Excel 97-2003 Worksheet</vt:lpstr>
      <vt:lpstr>PowerPoint Presentation</vt:lpstr>
      <vt:lpstr>PowerPoint Presentation</vt:lpstr>
      <vt:lpstr>PowerPoint Presentation</vt:lpstr>
      <vt:lpstr>Long Term Trends – Total Pollock</vt:lpstr>
      <vt:lpstr>Long Term Trends – Frozen Pollock</vt:lpstr>
      <vt:lpstr>Long Term Trends – Chilled Pollock</vt:lpstr>
      <vt:lpstr>PowerPoint Presentation</vt:lpstr>
      <vt:lpstr>PowerPoint Presentation</vt:lpstr>
      <vt:lpstr>PowerPoint Presentation</vt:lpstr>
      <vt:lpstr>Rolling Purchase KPI’s – Total Pollock</vt:lpstr>
      <vt:lpstr>Rolling Purchase KPI’s – Frozen Pollock</vt:lpstr>
      <vt:lpstr>Rolling Purchase KPI’s – Chilled Pollock</vt:lpstr>
      <vt:lpstr>PowerPoint Presentation</vt:lpstr>
      <vt:lpstr>PowerPoint Presentation</vt:lpstr>
      <vt:lpstr>PowerPoint Presentation</vt:lpstr>
      <vt:lpstr>Market Context – Total Fish</vt:lpstr>
      <vt:lpstr>PowerPoint Presentation</vt:lpstr>
      <vt:lpstr>Glossary</vt:lpstr>
      <vt:lpstr>PowerPoint Presentation</vt:lpstr>
    </vt:vector>
  </TitlesOfParts>
  <Company>ACNielsen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September Nielsen Pollock Report.pptx</dc:title>
  <dc:creator>anderi01</dc:creator>
  <cp:lastModifiedBy>Puri, Sandeep Rakeshpal</cp:lastModifiedBy>
  <cp:revision>787</cp:revision>
  <dcterms:created xsi:type="dcterms:W3CDTF">2009-04-16T08:15:59Z</dcterms:created>
  <dcterms:modified xsi:type="dcterms:W3CDTF">2020-09-23T10:36:50Z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White background PowerPoint template, 2007.</vt:lpwstr>
  </property>
  <property fmtid="{D5CDD505-2E9C-101B-9397-08002B2CF9AE}" pid="3" name="Order">
    <vt:lpwstr>1700.00000000000</vt:lpwstr>
  </property>
  <property fmtid="{D5CDD505-2E9C-101B-9397-08002B2CF9AE}" pid="4" name="Date of Announcement">
    <vt:lpwstr>2007-01-18T00:00:00Z</vt:lpwstr>
  </property>
  <property fmtid="{D5CDD505-2E9C-101B-9397-08002B2CF9AE}" pid="5" name="GeoScope">
    <vt:lpwstr>United States</vt:lpwstr>
  </property>
  <property fmtid="{D5CDD505-2E9C-101B-9397-08002B2CF9AE}" pid="6" name="Freshness Date">
    <vt:lpwstr>2008-12-22T00:00:00Z</vt:lpwstr>
  </property>
  <property fmtid="{D5CDD505-2E9C-101B-9397-08002B2CF9AE}" pid="7" name="Details">
    <vt:lpwstr>Presentation template with White background</vt:lpwstr>
  </property>
  <property fmtid="{D5CDD505-2E9C-101B-9397-08002B2CF9AE}" pid="8" name="Region">
    <vt:lpwstr>Global</vt:lpwstr>
  </property>
  <property fmtid="{D5CDD505-2E9C-101B-9397-08002B2CF9AE}" pid="9" name="display_urn:schemas-microsoft-com:office:office#Primary_x0020_Contact">
    <vt:lpwstr>Akhtar, Sonia</vt:lpwstr>
  </property>
  <property fmtid="{D5CDD505-2E9C-101B-9397-08002B2CF9AE}" pid="10" name="Topic">
    <vt:lpwstr>Templates</vt:lpwstr>
  </property>
  <property fmtid="{D5CDD505-2E9C-101B-9397-08002B2CF9AE}" pid="11" name="ContentType">
    <vt:lpwstr>iShare Document</vt:lpwstr>
  </property>
  <property fmtid="{D5CDD505-2E9C-101B-9397-08002B2CF9AE}" pid="12" name="Primary Contact">
    <vt:lpwstr>134</vt:lpwstr>
  </property>
  <property fmtid="{D5CDD505-2E9C-101B-9397-08002B2CF9AE}" pid="13" name="North American Consumer Group">
    <vt:lpwstr>0</vt:lpwstr>
  </property>
  <property fmtid="{D5CDD505-2E9C-101B-9397-08002B2CF9AE}" pid="14" name="ContentTypeId">
    <vt:lpwstr>0x010100FBC0F8BFD01A91498CA7837A71EEDFDB02005AE5335FCC83EB48B1308B6A764FBC1C</vt:lpwstr>
  </property>
  <property fmtid="{D5CDD505-2E9C-101B-9397-08002B2CF9AE}" pid="15" name="Market Data Document Path">
    <vt:lpwstr>1616;#09 - September 2020|3cd04854-e90f-450c-acd6-b9d10a48fc10</vt:lpwstr>
  </property>
</Properties>
</file>