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4.xml" ContentType="application/vnd.openxmlformats-officedocument.presentationml.tags+xml"/>
  <Override PartName="/ppt/tags/tag2.xml" ContentType="application/vnd.openxmlformats-officedocument.presentationml.tags+xml"/>
  <Override PartName="/docProps/custom.xml" ContentType="application/vnd.openxmlformats-officedocument.custom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1302" r:id="rId1"/>
    <p:sldMasterId id="2147491314" r:id="rId2"/>
  </p:sldMasterIdLst>
  <p:notesMasterIdLst>
    <p:notesMasterId r:id="rId26"/>
  </p:notesMasterIdLst>
  <p:handoutMasterIdLst>
    <p:handoutMasterId r:id="rId27"/>
  </p:handoutMasterIdLst>
  <p:sldIdLst>
    <p:sldId id="610" r:id="rId3"/>
    <p:sldId id="530" r:id="rId4"/>
    <p:sldId id="532" r:id="rId5"/>
    <p:sldId id="495" r:id="rId6"/>
    <p:sldId id="496" r:id="rId7"/>
    <p:sldId id="497" r:id="rId8"/>
    <p:sldId id="498" r:id="rId9"/>
    <p:sldId id="603" r:id="rId10"/>
    <p:sldId id="604" r:id="rId11"/>
    <p:sldId id="605" r:id="rId12"/>
    <p:sldId id="606" r:id="rId13"/>
    <p:sldId id="503" r:id="rId14"/>
    <p:sldId id="504" r:id="rId15"/>
    <p:sldId id="505" r:id="rId16"/>
    <p:sldId id="506" r:id="rId17"/>
    <p:sldId id="484" r:id="rId18"/>
    <p:sldId id="485" r:id="rId19"/>
    <p:sldId id="486" r:id="rId20"/>
    <p:sldId id="487" r:id="rId21"/>
    <p:sldId id="507" r:id="rId22"/>
    <p:sldId id="516" r:id="rId23"/>
    <p:sldId id="607" r:id="rId24"/>
    <p:sldId id="609" r:id="rId25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5BC"/>
    <a:srgbClr val="0082D1"/>
    <a:srgbClr val="D6BC38"/>
    <a:srgbClr val="ED8000"/>
    <a:srgbClr val="63B1E5"/>
    <a:srgbClr val="477F80"/>
    <a:srgbClr val="A8B400"/>
    <a:srgbClr val="007C9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0" autoAdjust="0"/>
    <p:restoredTop sz="88523" autoAdjust="0"/>
  </p:normalViewPr>
  <p:slideViewPr>
    <p:cSldViewPr snapToGrid="0">
      <p:cViewPr varScale="1">
        <p:scale>
          <a:sx n="113" d="100"/>
          <a:sy n="113" d="100"/>
        </p:scale>
        <p:origin x="1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384D02-DAA6-4F66-8EBC-8C2F63D5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F751FEE-26C0-4BD4-904C-EF1177735B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8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94B827-D9C8-41EA-B3FD-B558FB9A6E37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113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50CE81-A24E-425A-903E-282FDC63EC2D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1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CD8321-DE23-4552-9911-75B1718F04C4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2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FB31CF-A03D-43D3-AD79-312CCA7C7723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1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8DB839-1050-40D1-92E2-D65155EA4B3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2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2089-5C50-42B9-97E0-16FE3731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5AEEC-97E0-47F5-96D9-5B8832371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6FB71-CF4C-4986-86A1-8E358279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B8FA-25AD-4AB3-B86D-98D4932A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38D84-D2F4-46C9-917F-A374576F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8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3141E-6EBD-4DFC-ADFE-84964D9AF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5E8D1-BE92-4636-BC80-BA524B667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597D3-3921-482E-BF9A-0C06B8C74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BA90B-60A9-42F3-90C7-72D9DBAE4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8DA4E-CB47-4F55-BCB1-1F202A294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7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7CEE91-EBBA-45C2-9D8B-DAC1C8793F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A3340-EA52-41FD-81E3-0629D8956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46784-22D4-45AF-8905-B1CBE1FA7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947D8-A179-43C4-959B-E7A35641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ED9A5-A190-4D16-8261-E2E1A74E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88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586058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48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9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83591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1441340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844228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2089-5C50-42B9-97E0-16FE3731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5AEEC-97E0-47F5-96D9-5B8832371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6FB71-CF4C-4986-86A1-8E358279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B8FA-25AD-4AB3-B86D-98D4932A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38D84-D2F4-46C9-917F-A374576F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6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F6C6-8B52-4D9B-A467-8603478B7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50347-3FE8-4762-AE37-2CFCF760D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2311E-BFEB-422A-AED0-ED70E0AD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249B0-C16D-4172-A175-A8FDFB03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DDEE0-D3DD-48CF-B870-9307D792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9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1AA5-6FBB-4B23-8BE4-7E13CDD7B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93602-0062-454D-BD40-FF8622510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74B79-5F19-423C-8366-F8C8C6D1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6B13-F9C8-4FB5-A104-42458CD5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3ECF6-D420-44D7-9D07-AA2A1A85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3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94C57-0229-4FA0-A5B1-CFCEBCFA8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275C-9B47-4AA7-A8AE-CCD5D107E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09D29-179E-4DF1-9968-FF8B27838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C28F-6F98-4120-BE8D-EFAFEDB9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BD792-992E-41DE-B395-734D72779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2B0ED-75AC-4A49-ADB0-00D38C35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7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4635E-DEF1-4961-9233-9953C76B5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EA5D4-0B95-4480-B64C-1F2E30E85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01F20-A1F3-4637-A39C-170F48487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52EBE-9E33-483C-9BAB-446EA3180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D086B5-D704-4B56-8B29-DF57FDF446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BE498D-63A8-4963-A88B-408CE4B4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F0D68C-39BE-45F0-AAE6-D7516D4F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9F314F-24FB-4B23-B886-DF128321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6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7D19F-E5B7-4E5D-8117-B09737753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F4E2E2-F492-4F05-A5C3-6782EF7E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974EB2-1238-4181-8FFE-7144B825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4C1237-8073-4C26-BB6C-CDE785B8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2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AA81F8-3DEC-453A-9B88-110E12F17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42A4C6-FD8A-4DFA-9458-81E525E5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0B3B7-C62B-4002-B719-1B7E8CC17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5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BA4F-25C2-4E67-9262-C6735836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3F366-12A2-43E3-A467-C3D35A8BA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83D04D-8477-4C47-9E6A-398CF7C96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F79172-295B-4300-99C5-FBE23C13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D8C29-DD37-4412-B955-24E7ABB5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7CCF2-E20A-4B9A-A139-B04B5F1C2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8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614F-0FDC-4FDA-AFF1-EDE8C674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E393DA-91FC-4058-B3B2-C739AB2B01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E04C97-2970-4187-9739-5E1CD911E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AF304-1925-4093-A9A0-CEAF5F303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586F4-F916-4C4E-8938-F5EDD492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1C777-3EC0-4433-AE30-5B71A7CE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6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A29B3-60D3-414B-8DD4-7A97D5521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F0F33-5AF5-4283-9CF3-B4A2BCAE6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45534-57E0-4C81-9ACF-67A1DDBE6A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D7CE3-435A-4A89-96A8-027D50366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EA4C3-BC34-4D0A-B711-E09976E2B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9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303" r:id="rId1"/>
    <p:sldLayoutId id="2147491304" r:id="rId2"/>
    <p:sldLayoutId id="2147491305" r:id="rId3"/>
    <p:sldLayoutId id="2147491306" r:id="rId4"/>
    <p:sldLayoutId id="2147491307" r:id="rId5"/>
    <p:sldLayoutId id="2147491308" r:id="rId6"/>
    <p:sldLayoutId id="2147491309" r:id="rId7"/>
    <p:sldLayoutId id="2147491310" r:id="rId8"/>
    <p:sldLayoutId id="2147491311" r:id="rId9"/>
    <p:sldLayoutId id="2147491312" r:id="rId10"/>
    <p:sldLayoutId id="21474913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0FE-F0C3-45EB-BB14-03E6E6AD02E8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5177-0B3C-40E9-A19C-511B2DE4E12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399682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315" r:id="rId1"/>
    <p:sldLayoutId id="2147491316" r:id="rId2"/>
    <p:sldLayoutId id="2147491317" r:id="rId3"/>
    <p:sldLayoutId id="2147491318" r:id="rId4"/>
    <p:sldLayoutId id="2147491319" r:id="rId5"/>
    <p:sldLayoutId id="2147491320" r:id="rId6"/>
    <p:sldLayoutId id="214749132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" y="1188720"/>
            <a:ext cx="7006590" cy="891540"/>
          </a:xfrm>
        </p:spPr>
        <p:txBody>
          <a:bodyPr>
            <a:normAutofit/>
          </a:bodyPr>
          <a:lstStyle/>
          <a:p>
            <a:r>
              <a:rPr lang="en-GB" dirty="0"/>
              <a:t>UK Salmon Report Data to </a:t>
            </a:r>
            <a:r>
              <a:rPr lang="en-GB" dirty="0" smtClean="0"/>
              <a:t>18.05.24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" y="2400301"/>
            <a:ext cx="7452359" cy="2834639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/>
          </a:p>
          <a:p>
            <a:r>
              <a:rPr lang="en-GB" dirty="0" err="1"/>
              <a:t>HomeScan</a:t>
            </a:r>
            <a:r>
              <a:rPr lang="en-GB" dirty="0"/>
              <a:t> data is based upon a GB consumer panel and should only be used for trends, not absolute values.	</a:t>
            </a:r>
          </a:p>
          <a:p>
            <a:endParaRPr lang="en-GB" dirty="0"/>
          </a:p>
          <a:p>
            <a:r>
              <a:rPr lang="en-GB" dirty="0"/>
              <a:t>All data released after w/e 26.03.16 is coded according to refined definitions available from Seafish.</a:t>
            </a:r>
          </a:p>
          <a:p>
            <a:endParaRPr lang="en-GB" dirty="0"/>
          </a:p>
          <a:p>
            <a:r>
              <a:rPr lang="en-GB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41474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" y="466535"/>
            <a:ext cx="63785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Frozen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792" y="647195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HomeScan</a:t>
            </a: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0210569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5071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588D08-F155-8E53-442A-85C2AA2BB179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48"/>
          <a:stretch/>
        </p:blipFill>
        <p:spPr>
          <a:xfrm>
            <a:off x="-268317" y="727679"/>
            <a:ext cx="9702800" cy="515389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08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75" y="540837"/>
            <a:ext cx="65786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Ambient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latin typeface="Arial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4662711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483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F6C75E-3C7D-EDCF-2E8C-8FC1F6FD2BC3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73"/>
          <a:stretch/>
        </p:blipFill>
        <p:spPr>
          <a:xfrm>
            <a:off x="-235065" y="997527"/>
            <a:ext cx="9702800" cy="52619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7504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42437" y="944563"/>
            <a:ext cx="8642351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Total Salmon</a:t>
            </a:r>
          </a:p>
        </p:txBody>
      </p:sp>
      <p:graphicFrame>
        <p:nvGraphicFramePr>
          <p:cNvPr id="1638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864206"/>
              </p:ext>
            </p:extLst>
          </p:nvPr>
        </p:nvGraphicFramePr>
        <p:xfrm>
          <a:off x="688975" y="1837113"/>
          <a:ext cx="7381875" cy="437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" name="Worksheet" r:id="rId4" imgW="8544001" imgH="5067390" progId="Excel.Sheet.8">
                  <p:embed/>
                </p:oleObj>
              </mc:Choice>
              <mc:Fallback>
                <p:oleObj name="Worksheet" r:id="rId4" imgW="8544001" imgH="5067390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1837113"/>
                        <a:ext cx="7381875" cy="437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341017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6750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22225" y="947738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Chilled Total Salmon</a:t>
            </a:r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600701"/>
              </p:ext>
            </p:extLst>
          </p:nvPr>
        </p:nvGraphicFramePr>
        <p:xfrm>
          <a:off x="733425" y="1978025"/>
          <a:ext cx="7485063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7" name="Worksheet" r:id="rId3" imgW="8734515" imgH="4572154" progId="Excel.Sheet.8">
                  <p:embed/>
                </p:oleObj>
              </mc:Choice>
              <mc:Fallback>
                <p:oleObj name="Worksheet" r:id="rId3" imgW="8734515" imgH="457215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978025"/>
                        <a:ext cx="7485063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4750618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6750" y="64944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4619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Rolling Purchase KPI’s – Frozen Total Salmon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010426"/>
              </p:ext>
            </p:extLst>
          </p:nvPr>
        </p:nvGraphicFramePr>
        <p:xfrm>
          <a:off x="650875" y="1776413"/>
          <a:ext cx="7797800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" name="Worksheet" r:id="rId3" imgW="8524915" imgH="4800484" progId="Excel.Sheet.8">
                  <p:embed/>
                </p:oleObj>
              </mc:Choice>
              <mc:Fallback>
                <p:oleObj name="Worksheet" r:id="rId3" imgW="8524915" imgH="480048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1776413"/>
                        <a:ext cx="7797800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93212963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6750" y="65309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Ambient Total Salmon</a:t>
            </a:r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716698"/>
              </p:ext>
            </p:extLst>
          </p:nvPr>
        </p:nvGraphicFramePr>
        <p:xfrm>
          <a:off x="515938" y="1799013"/>
          <a:ext cx="7921625" cy="442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5" name="Worksheet" r:id="rId3" imgW="8544001" imgH="4771986" progId="Excel.Sheet.8">
                  <p:embed/>
                </p:oleObj>
              </mc:Choice>
              <mc:Fallback>
                <p:oleObj name="Worksheet" r:id="rId3" imgW="8544001" imgH="477198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1799013"/>
                        <a:ext cx="7921625" cy="442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98240870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6750" y="65309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23813" y="944563"/>
            <a:ext cx="8642351" cy="53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0291471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325" y="1189038"/>
            <a:ext cx="8267700" cy="516413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9870726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-17463" y="947738"/>
            <a:ext cx="8642351" cy="58896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Chilled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8670953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39725" y="1255713"/>
            <a:ext cx="8386763" cy="5114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214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6167280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54208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763" y="966788"/>
            <a:ext cx="8642350" cy="53181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Frozen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373477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850" y="1360488"/>
            <a:ext cx="8216900" cy="51038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6846965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763" y="969963"/>
            <a:ext cx="8642350" cy="487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Retailer Share of Trade £ - Ambient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8030402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3038" y="1397000"/>
            <a:ext cx="8697912" cy="51133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07106987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6750" y="64944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4348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0" y="944563"/>
            <a:ext cx="4237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dirty="0">
                <a:solidFill>
                  <a:srgbClr val="012E7F"/>
                </a:solidFill>
                <a:cs typeface="Arial" pitchFamily="34" charset="0"/>
              </a:rPr>
              <a:t>Executive </a:t>
            </a:r>
            <a:r>
              <a:rPr lang="en-GB" altLang="en-US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Overview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392923171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408488" y="6456363"/>
            <a:ext cx="2200275" cy="247650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332619744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17500" y="1698625"/>
            <a:ext cx="8509000" cy="441642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-14288" y="486689"/>
            <a:ext cx="9144001" cy="4587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Market Context – Total Fish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152948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7075" y="942975"/>
            <a:ext cx="7661275" cy="52752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579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Scanrack</a:t>
            </a: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113091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128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4288" y="302641"/>
            <a:ext cx="9104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Market</a:t>
            </a:r>
            <a:r>
              <a:rPr lang="en-GB" altLang="en-US" sz="25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Context – Total Fish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en-GB" altLang="en-US" sz="2800" i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continued</a:t>
            </a:r>
            <a:endParaRPr lang="en-US" sz="2800" i="1" kern="0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829792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4000" y="828675"/>
            <a:ext cx="8447088" cy="53228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8940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4423319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6198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06127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758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(including discounters)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3320770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54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525" y="946150"/>
            <a:ext cx="37861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ea typeface="MS PGothic" pitchFamily="34" charset="-128"/>
              </a:rPr>
              <a:t>Moving Annual Trends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ea typeface="MS PGothic" pitchFamily="34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7109255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6713" y="1462088"/>
            <a:ext cx="8570912" cy="48863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9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6009766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28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22225" y="927100"/>
            <a:ext cx="7805738" cy="4810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Long Term Trends –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7070795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663" y="1489075"/>
            <a:ext cx="8702675" cy="46815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63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1992083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0081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-28575" y="965200"/>
            <a:ext cx="86423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Chilled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0943407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2425" y="1201738"/>
            <a:ext cx="8439150" cy="52768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906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3626884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1351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63" y="936625"/>
            <a:ext cx="8642350" cy="5540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Frozen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3414907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9238" y="1166813"/>
            <a:ext cx="8645525" cy="53832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1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21983585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44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-9525" y="955675"/>
            <a:ext cx="8642350" cy="51911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Ambient Total Salmon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7864934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52550"/>
            <a:ext cx="8489950" cy="49339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1861759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83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63" y="535641"/>
            <a:ext cx="505936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 KPI’s –Total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3712060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65638" y="65182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9ECA69-A8DE-81A3-E3BE-EBC035A9938C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6" t="-1211" r="86" b="22423"/>
          <a:stretch/>
        </p:blipFill>
        <p:spPr>
          <a:xfrm>
            <a:off x="-251691" y="796785"/>
            <a:ext cx="9702800" cy="54032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835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988" y="427612"/>
            <a:ext cx="6324601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</a:t>
            </a:r>
            <a:r>
              <a:rPr lang="en-GB" altLang="en-US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KPI’s – Chilled 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8583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9833838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6750" y="65071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E87F73-ADFE-AAD1-A4AB-9B23C08A2EDD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67"/>
          <a:stretch/>
        </p:blipFill>
        <p:spPr>
          <a:xfrm>
            <a:off x="-235066" y="689549"/>
            <a:ext cx="9702800" cy="5029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97407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39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0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2,0,0"/>
  <p:tag name="LOCAL_PAGE_PANEL_TAG" val="Title"/>
  <p:tag name="WSP_FILE_DATA_TYPE" val="2"/>
  <p:tag name="IS APPENDED" val="0"/>
  <p:tag name="CONVERSION" val="NO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NielsenIQ</DocumentSource>
    <PublicationDate xmlns="cebd32e3-9ab6-41ee-b1af-b8405a8d4e68">2024-06-09T23:00:00+00:00</PublicationDate>
    <DocumentAdded xmlns="cebd32e3-9ab6-41ee-b1af-b8405a8d4e68">2024-06-09T23:00:00+00:00</DocumentAdded>
    <TaxCatchAll xmlns="cebd32e3-9ab6-41ee-b1af-b8405a8d4e68">
      <Value>1656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May 2024</TermName>
          <TermId xmlns="http://schemas.microsoft.com/office/infopath/2007/PartnerControls">ca2e229f-b637-4844-acd5-ece1af2d3f8a</TermId>
        </TermInfo>
      </Terms>
    </j7c1b49d505545c2a69692ae734740bd>
    <DocumentSummary xmlns="cebd32e3-9ab6-41ee-b1af-b8405a8d4e68">May 2024 NIQ Species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91F178C9-6A72-4CB8-9DA9-1EA06BBC959B}"/>
</file>

<file path=customXml/itemProps2.xml><?xml version="1.0" encoding="utf-8"?>
<ds:datastoreItem xmlns:ds="http://schemas.openxmlformats.org/officeDocument/2006/customXml" ds:itemID="{B5FA0289-1849-4F55-BF81-D7F38E4EEBCC}"/>
</file>

<file path=customXml/itemProps3.xml><?xml version="1.0" encoding="utf-8"?>
<ds:datastoreItem xmlns:ds="http://schemas.openxmlformats.org/officeDocument/2006/customXml" ds:itemID="{C9E94250-5E48-4B64-92E7-D8EC3E8E61A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6789</TotalTime>
  <Words>675</Words>
  <Application>Microsoft Office PowerPoint</Application>
  <PresentationFormat>On-screen Show (4:3)</PresentationFormat>
  <Paragraphs>76</Paragraphs>
  <Slides>23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MS PGothic</vt:lpstr>
      <vt:lpstr>MS PGothic</vt:lpstr>
      <vt:lpstr>Arial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Worksheet</vt:lpstr>
      <vt:lpstr>UK Salmon Report Data to 18.05.24</vt:lpstr>
      <vt:lpstr>PowerPoint Presentation</vt:lpstr>
      <vt:lpstr>PowerPoint Presentation</vt:lpstr>
      <vt:lpstr>Long Term Trends – Total Salmon</vt:lpstr>
      <vt:lpstr>Long Term Trends – Chilled Total Salmon</vt:lpstr>
      <vt:lpstr>Long Term Trends – Frozen Total Salmon</vt:lpstr>
      <vt:lpstr>Long Term Trends – Ambient Total Salmon </vt:lpstr>
      <vt:lpstr>PowerPoint Presentation</vt:lpstr>
      <vt:lpstr>PowerPoint Presentation</vt:lpstr>
      <vt:lpstr>PowerPoint Presentation</vt:lpstr>
      <vt:lpstr>PowerPoint Presentation</vt:lpstr>
      <vt:lpstr>Rolling Purchase KPI’s – Total Salmon</vt:lpstr>
      <vt:lpstr>Rolling Purchase KPI’s – Chilled Total Salmon</vt:lpstr>
      <vt:lpstr>Rolling Purchase KPI’s – Frozen Total Salmon</vt:lpstr>
      <vt:lpstr>Rolling Purchase KPI’s – Ambient Total Salmon</vt:lpstr>
      <vt:lpstr>Retailer Share of Trade £ - Total Salmon</vt:lpstr>
      <vt:lpstr>Retailer Share of Trade £ - Chilled Total Salmon</vt:lpstr>
      <vt:lpstr>Retailer Share of Trade £ - Frozen Total Salmon</vt:lpstr>
      <vt:lpstr>Retailer Share of Trade £ - Ambient Total Salmon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May NIQ Salmon Report</dc:title>
  <dc:creator>anderi01</dc:creator>
  <cp:lastModifiedBy>Mehera, Harjyot Kaur P</cp:lastModifiedBy>
  <cp:revision>769</cp:revision>
  <dcterms:created xsi:type="dcterms:W3CDTF">2009-04-16T08:15:59Z</dcterms:created>
  <dcterms:modified xsi:type="dcterms:W3CDTF">2024-06-05T12:13:52Z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1656;#May 2024|ca2e229f-b637-4844-acd5-ece1af2d3f8a</vt:lpwstr>
  </property>
</Properties>
</file>