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24" r:id="rId1"/>
    <p:sldMasterId id="2147485136" r:id="rId2"/>
  </p:sldMasterIdLst>
  <p:notesMasterIdLst>
    <p:notesMasterId r:id="rId22"/>
  </p:notesMasterIdLst>
  <p:handoutMasterIdLst>
    <p:handoutMasterId r:id="rId23"/>
  </p:handoutMasterIdLst>
  <p:sldIdLst>
    <p:sldId id="357" r:id="rId3"/>
    <p:sldId id="329" r:id="rId4"/>
    <p:sldId id="347" r:id="rId5"/>
    <p:sldId id="315" r:id="rId6"/>
    <p:sldId id="318" r:id="rId7"/>
    <p:sldId id="317" r:id="rId8"/>
    <p:sldId id="351" r:id="rId9"/>
    <p:sldId id="352" r:id="rId10"/>
    <p:sldId id="353" r:id="rId11"/>
    <p:sldId id="313" r:id="rId12"/>
    <p:sldId id="319" r:id="rId13"/>
    <p:sldId id="320" r:id="rId14"/>
    <p:sldId id="302" r:id="rId15"/>
    <p:sldId id="322" r:id="rId16"/>
    <p:sldId id="321" r:id="rId17"/>
    <p:sldId id="338" r:id="rId18"/>
    <p:sldId id="337" r:id="rId19"/>
    <p:sldId id="355" r:id="rId20"/>
    <p:sldId id="358" r:id="rId21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7548" autoAdjust="0"/>
  </p:normalViewPr>
  <p:slideViewPr>
    <p:cSldViewPr>
      <p:cViewPr varScale="1">
        <p:scale>
          <a:sx n="80" d="100"/>
          <a:sy n="80" d="100"/>
        </p:scale>
        <p:origin x="10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28/09/2022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Geneva"/>
              </a:rPr>
              <a:t>The data is not including meals</a:t>
            </a:r>
            <a:endParaRPr lang="en-GB" altLang="en-US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4119-F043-4D5F-B0CF-123E1F1F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00C0-DB0E-4C9E-A6FE-A6EEFA46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A102-7322-4141-8046-DEA0B0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01E6-62FD-4FF2-8896-D0D8A79E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C87D-BF06-4791-ABAA-0716E2F3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096-1163-486A-9E1B-EE3EA00D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81F21-14A7-4F9E-B60F-31BF6BC1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9B0E-D341-4725-ADAF-B03AB2CB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9774-62E5-46D8-A7A3-4E888AF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9177-237A-471D-A22A-BC56D0A6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1CB4B-5900-49B5-B6EB-4D738EF16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AC476-ED94-4A4F-8FD6-0B081A533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8005-2DA6-4AF4-85A3-370D9DA5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985E-B7E4-4419-A7DB-4DA5D331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61F6-B1E1-42A1-96BB-CFD9DB0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33885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601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94323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83156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4119-F043-4D5F-B0CF-123E1F1F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00C0-DB0E-4C9E-A6FE-A6EEFA46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A102-7322-4141-8046-DEA0B0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01E6-62FD-4FF2-8896-D0D8A79E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C87D-BF06-4791-ABAA-0716E2F3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1346-79BD-4CDA-85F9-C82A31C7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90C8-7331-486C-B2C2-3D714284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0A695-C013-42E0-86B3-915558D1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F872-17DA-455E-9DBF-E9DAF68F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8584-9449-48E4-A07F-9F3A4912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BA80-3330-4947-95DF-CFC8FF85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D0CD-7864-4229-BAB4-BFB348C1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3434-D98B-4409-B8D1-74DCF230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505D-6BD3-459B-9448-B1330E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07EA8-AE3F-4A90-84AE-8B7E384E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036B-4808-42DA-9665-F35DCD75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0346-F0D1-412D-88E0-4CDD3CE3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ED6A9-72B7-4C32-A12F-C58F21E9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5D644-463D-4A70-8740-44CCF498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DA69-DBE7-4F41-BE9A-2D9BF96F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88B7-469B-4FB3-8F93-9095B843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A830-A148-4925-9E43-842A2357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0C99-1A99-4CA8-BF9D-58214A97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5B0D-DDEE-4FDF-8B16-F84216AD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505CA-E30D-4B17-9794-1FDA0F50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897F7-7C0F-4684-89B1-F71E235DC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5AA75-24A5-4AC3-B135-15D855D8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65A4D-A570-4ECD-896F-0D1592BF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FF8B6-488B-4874-A136-AECA71F5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53B0-E250-450B-823F-DB8F692F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66B3A-A592-424E-8E99-F55D9B0D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B9EA2-C06C-4937-8D24-199BAA42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3F8CA-EFF7-4D74-9CDD-F36D3E0C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0AC7-5226-4052-B600-EB89AE20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C7AB0-0F18-460E-B242-8F8AF0B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1D86-884E-4D94-BBED-38EC84A8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F939-6482-411F-B249-41FE1DB5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3E56-3344-4023-839C-B0070744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56701-64F4-4529-8739-FB22B24EB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864C-3A5D-4D3F-A26B-E210E033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6B0CC-2C3F-40BF-B959-506F31A2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6FD9C-AAB5-45B0-87E0-C26CB799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5E7C-28A6-4CAA-B8EE-C0DF5912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0BFEA-8A0F-48BA-B979-3549E5069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9B10-0EF2-4AB1-A864-41F831B29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667EC-EA0E-4AB4-A17C-C61D1B27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2D3EB-5568-43B6-B224-649243B3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01164-DC9D-4FA9-B832-10D293C8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CE913-59F5-4F19-A76B-9DE62BA2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B23B-3EF5-4DE7-A6C6-D863EA291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2C6A-E306-4A23-B275-6029453FF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42CC-F764-405C-BF1E-F3FA13C70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681F-FABC-450D-B6F9-141C654A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A4D7-D883-4EBE-8916-FC78C46EA0E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63612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2712-2E0D-42A0-AE89-30323FFB3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94" y="1268760"/>
            <a:ext cx="8024555" cy="1152128"/>
          </a:xfrm>
        </p:spPr>
        <p:txBody>
          <a:bodyPr>
            <a:normAutofit/>
          </a:bodyPr>
          <a:lstStyle/>
          <a:p>
            <a:r>
              <a:rPr lang="en-US" dirty="0"/>
              <a:t>UK Haddock Report Data to 10.09.22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5" y="2274570"/>
            <a:ext cx="8081704" cy="374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>
                <a:latin typeface="Roboto Slab Light"/>
              </a:rPr>
              <a:t>ScanTrack</a:t>
            </a:r>
            <a:r>
              <a:rPr lang="en-GB" sz="1500" b="0" dirty="0">
                <a:latin typeface="Roboto Slab Light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>
                <a:latin typeface="Roboto Slab Light"/>
              </a:rPr>
              <a:t>HomeScan</a:t>
            </a:r>
            <a:r>
              <a:rPr lang="en-GB" sz="1500" b="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>
                <a:latin typeface="Roboto Slab Light"/>
              </a:rPr>
              <a:t>All data released after w/e 26.03.16 is coded according to refined definitions available from </a:t>
            </a:r>
            <a:r>
              <a:rPr lang="en-GB" sz="1500" b="0" dirty="0" err="1">
                <a:latin typeface="Roboto Slab Light"/>
              </a:rPr>
              <a:t>Seafish</a:t>
            </a:r>
            <a:r>
              <a:rPr lang="en-GB" sz="1500" b="0" dirty="0">
                <a:latin typeface="Roboto Slab Light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611499"/>
              </p:ext>
            </p:extLst>
          </p:nvPr>
        </p:nvGraphicFramePr>
        <p:xfrm>
          <a:off x="703263" y="1289050"/>
          <a:ext cx="7661275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" name="Worksheet" r:id="rId4" imgW="8750226" imgH="5289725" progId="Excel.Sheet.8">
                  <p:embed/>
                </p:oleObj>
              </mc:Choice>
              <mc:Fallback>
                <p:oleObj name="Worksheet" r:id="rId4" imgW="8750226" imgH="52897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289050"/>
                        <a:ext cx="7661275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F3444-A222-48DD-951D-A3FFD197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2170"/>
              </p:ext>
            </p:extLst>
          </p:nvPr>
        </p:nvGraphicFramePr>
        <p:xfrm>
          <a:off x="409575" y="1304925"/>
          <a:ext cx="831850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4" name="Worksheet" r:id="rId3" imgW="8515461" imgH="4864056" progId="Excel.Sheet.8">
                  <p:embed/>
                </p:oleObj>
              </mc:Choice>
              <mc:Fallback>
                <p:oleObj name="Worksheet" r:id="rId3" imgW="8515461" imgH="48640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04925"/>
                        <a:ext cx="8318500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6A440-C724-4410-B23D-D387007E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070517"/>
              </p:ext>
            </p:extLst>
          </p:nvPr>
        </p:nvGraphicFramePr>
        <p:xfrm>
          <a:off x="592138" y="1347788"/>
          <a:ext cx="795496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8" name="Worksheet" r:id="rId3" imgW="7264301" imgH="4273638" progId="Excel.Sheet.8">
                  <p:embed/>
                </p:oleObj>
              </mc:Choice>
              <mc:Fallback>
                <p:oleObj name="Worksheet" r:id="rId3" imgW="7264301" imgH="427363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7788"/>
                        <a:ext cx="795496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E9EE3-7CAD-4AB2-8A88-02E930E8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Total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53A72-6464-47B6-AC82-EB7F6B6A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666875"/>
            <a:ext cx="8940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74BAA-015F-4D93-B5B9-B61DEE6D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- Chilled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7066D-EE03-4A39-BDDC-910B768D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808163"/>
            <a:ext cx="87979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E0BA1-37A7-4AAD-B8B5-A9B20CFD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Frozen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85188-CB98-455F-94AC-CA25E3DD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668463"/>
            <a:ext cx="8861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9444E-5452-4B62-A674-4191C036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A93791-734A-498E-A1D7-DF8E9C71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268760"/>
            <a:ext cx="9102725" cy="4767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C037C-DBEE-41E4-B02A-ACD50FB3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01F68-94E8-4933-8B2A-403B90DD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96753"/>
            <a:ext cx="910907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811C0-9FAF-4A2A-A920-891074F9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b="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-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1E5DE-09F2-419C-90E9-48A4F828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68" y="1844824"/>
            <a:ext cx="9156468" cy="3957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329D2-CE5C-431D-85E5-D11ADF8E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– Haddock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51670-66CF-4F96-97FE-3FCA2A69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916832"/>
            <a:ext cx="910590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16038-40D4-42AD-84C6-1D3653E1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Total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84698-4F89-4CF4-96F7-4F30C012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554163"/>
            <a:ext cx="9150350" cy="4662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26B9A-C2A7-4E00-B7E2-B1F80685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Chilled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EFE62-D0E2-418F-AF66-AC29E088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449388"/>
            <a:ext cx="9117012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B773C-EB8D-4E54-BF5A-CCB98426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Frozen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22CE0-8A5A-4FB5-9A8E-338B9D0A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697038"/>
            <a:ext cx="8969375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9AE80-9D05-4C72-A649-CEE1F585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FF522-58B2-4E53-8EAC-F5791494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98338-41FF-41C2-BF70-3DADBCBB1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69"/>
          <a:stretch/>
        </p:blipFill>
        <p:spPr>
          <a:xfrm>
            <a:off x="-34925" y="836712"/>
            <a:ext cx="914400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5274F-C6B3-42FD-8CB7-2F862476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B9B4EA-28D4-4EB5-9DFB-6B8CCCFAB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69"/>
          <a:stretch/>
        </p:blipFill>
        <p:spPr>
          <a:xfrm>
            <a:off x="-13753" y="836711"/>
            <a:ext cx="9144000" cy="56688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142CE-09FD-4B94-8EC6-8AC46728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AA185C-6976-4629-8DA2-D4F7BA079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69"/>
          <a:stretch/>
        </p:blipFill>
        <p:spPr>
          <a:xfrm>
            <a:off x="-34925" y="836712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2022-09-29T23:00:00+00:00</DocumentAdded>
    <TaxCatchAll xmlns="cebd32e3-9ab6-41ee-b1af-b8405a8d4e68">
      <Value>1594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September 2022</TermName>
          <TermId xmlns="http://schemas.microsoft.com/office/infopath/2007/PartnerControls">025d1ec8-5942-4927-a713-1ba2a7cd4fb9</TermId>
        </TermInfo>
      </Terms>
    </j7c1b49d505545c2a69692ae734740bd>
    <DocumentSummary xmlns="cebd32e3-9ab6-41ee-b1af-b8405a8d4e68">September 2022 Nielsen Grocery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A01CF24-6A20-41A0-BAA0-722C601E8372}"/>
</file>

<file path=customXml/itemProps2.xml><?xml version="1.0" encoding="utf-8"?>
<ds:datastoreItem xmlns:ds="http://schemas.openxmlformats.org/officeDocument/2006/customXml" ds:itemID="{FE60789F-B835-4831-B978-11A86FDAE52C}"/>
</file>

<file path=customXml/itemProps3.xml><?xml version="1.0" encoding="utf-8"?>
<ds:datastoreItem xmlns:ds="http://schemas.openxmlformats.org/officeDocument/2006/customXml" ds:itemID="{FAB4BAE4-07ED-4A1C-9330-8A81AB0A6C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Haddock Report Data to 10.09.22 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September NielsenIQ Haddock Report</dc:title>
  <dc:creator/>
  <cp:lastModifiedBy/>
  <cp:revision>18</cp:revision>
  <dcterms:created xsi:type="dcterms:W3CDTF">2012-10-25T12:49:19Z</dcterms:created>
  <dcterms:modified xsi:type="dcterms:W3CDTF">2022-09-28T07:39:04Z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1594;#09 September 2022|025d1ec8-5942-4927-a713-1ba2a7cd4fb9</vt:lpwstr>
  </property>
</Properties>
</file>