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2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22.xml" ContentType="application/vnd.openxmlformats-officedocument.presentationml.slide+xml"/>
  <Override PartName="/ppt/slides/slide38.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charts/chart2.xml" ContentType="application/vnd.openxmlformats-officedocument.drawingml.chart+xml"/>
  <Override PartName="/ppt/charts/chart1.xml" ContentType="application/vnd.openxmlformats-officedocument.drawingml.chart+xml"/>
  <Override PartName="/ppt/theme/theme2.xml" ContentType="application/vnd.openxmlformats-officedocument.theme+xml"/>
  <Override PartName="/ppt/theme/theme1.xml" ContentType="application/vnd.openxmlformats-officedocument.theme+xml"/>
  <Override PartName="/ppt/charts/chart6.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charts/chart7.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50"/>
  </p:notesMasterIdLst>
  <p:sldIdLst>
    <p:sldId id="257" r:id="rId2"/>
    <p:sldId id="286" r:id="rId3"/>
    <p:sldId id="287" r:id="rId4"/>
    <p:sldId id="288" r:id="rId5"/>
    <p:sldId id="289" r:id="rId6"/>
    <p:sldId id="328" r:id="rId7"/>
    <p:sldId id="349" r:id="rId8"/>
    <p:sldId id="350" r:id="rId9"/>
    <p:sldId id="351" r:id="rId10"/>
    <p:sldId id="355" r:id="rId11"/>
    <p:sldId id="356" r:id="rId12"/>
    <p:sldId id="316" r:id="rId13"/>
    <p:sldId id="317" r:id="rId14"/>
    <p:sldId id="318" r:id="rId15"/>
    <p:sldId id="353" r:id="rId16"/>
    <p:sldId id="354" r:id="rId17"/>
    <p:sldId id="352" r:id="rId18"/>
    <p:sldId id="331" r:id="rId19"/>
    <p:sldId id="332" r:id="rId20"/>
    <p:sldId id="336" r:id="rId21"/>
    <p:sldId id="310" r:id="rId22"/>
    <p:sldId id="342" r:id="rId23"/>
    <p:sldId id="312" r:id="rId24"/>
    <p:sldId id="361" r:id="rId25"/>
    <p:sldId id="362" r:id="rId26"/>
    <p:sldId id="363" r:id="rId27"/>
    <p:sldId id="341" r:id="rId28"/>
    <p:sldId id="306" r:id="rId29"/>
    <p:sldId id="364" r:id="rId30"/>
    <p:sldId id="365" r:id="rId31"/>
    <p:sldId id="366" r:id="rId32"/>
    <p:sldId id="291" r:id="rId33"/>
    <p:sldId id="367" r:id="rId34"/>
    <p:sldId id="368" r:id="rId35"/>
    <p:sldId id="369" r:id="rId36"/>
    <p:sldId id="370" r:id="rId37"/>
    <p:sldId id="371" r:id="rId38"/>
    <p:sldId id="372" r:id="rId39"/>
    <p:sldId id="373" r:id="rId40"/>
    <p:sldId id="374" r:id="rId41"/>
    <p:sldId id="295" r:id="rId42"/>
    <p:sldId id="375" r:id="rId43"/>
    <p:sldId id="376" r:id="rId44"/>
    <p:sldId id="377" r:id="rId45"/>
    <p:sldId id="378" r:id="rId46"/>
    <p:sldId id="379" r:id="rId47"/>
    <p:sldId id="302" r:id="rId48"/>
    <p:sldId id="25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4660"/>
  </p:normalViewPr>
  <p:slideViewPr>
    <p:cSldViewPr snapToGrid="0" snapToObjects="1">
      <p:cViewPr>
        <p:scale>
          <a:sx n="70" d="100"/>
          <a:sy n="70" d="100"/>
        </p:scale>
        <p:origin x="-1038" y="-984"/>
      </p:cViewPr>
      <p:guideLst>
        <p:guide orient="horz" pos="4015"/>
        <p:guide orient="horz" pos="453"/>
        <p:guide orient="horz" pos="2163"/>
        <p:guide pos="2878"/>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Consumer Price Index</a:t>
            </a:r>
            <a:endParaRPr lang="en-GB" dirty="0"/>
          </a:p>
        </c:rich>
      </c:tx>
      <c:layout/>
      <c:overlay val="1"/>
    </c:title>
    <c:autoTitleDeleted val="0"/>
    <c:plotArea>
      <c:layout>
        <c:manualLayout>
          <c:layoutTarget val="inner"/>
          <c:xMode val="edge"/>
          <c:yMode val="edge"/>
          <c:x val="0.18656237220141381"/>
          <c:y val="8.2633061278299114E-2"/>
          <c:w val="0.77716392623222175"/>
          <c:h val="0.6983681491868311"/>
        </c:manualLayout>
      </c:layout>
      <c:lineChart>
        <c:grouping val="standard"/>
        <c:varyColors val="0"/>
        <c:ser>
          <c:idx val="0"/>
          <c:order val="0"/>
          <c:tx>
            <c:strRef>
              <c:f>Sheet1!$A$2</c:f>
              <c:strCache>
                <c:ptCount val="1"/>
                <c:pt idx="0">
                  <c:v>CPI</c:v>
                </c:pt>
              </c:strCache>
            </c:strRef>
          </c:tx>
          <c:cat>
            <c:strRef>
              <c:f>Sheet1!$B$1:$J$1</c:f>
              <c:strCache>
                <c:ptCount val="9"/>
                <c:pt idx="0">
                  <c:v>Dec-18</c:v>
                </c:pt>
                <c:pt idx="1">
                  <c:v>Jan-19</c:v>
                </c:pt>
                <c:pt idx="2">
                  <c:v>Feb-19</c:v>
                </c:pt>
                <c:pt idx="3">
                  <c:v>Mar-19</c:v>
                </c:pt>
                <c:pt idx="4">
                  <c:v>Apr-19</c:v>
                </c:pt>
                <c:pt idx="5">
                  <c:v>May-19</c:v>
                </c:pt>
                <c:pt idx="6">
                  <c:v>Jun-19</c:v>
                </c:pt>
                <c:pt idx="7">
                  <c:v>Jul-19</c:v>
                </c:pt>
                <c:pt idx="8">
                  <c:v>Aug-19</c:v>
                </c:pt>
              </c:strCache>
            </c:strRef>
          </c:cat>
          <c:val>
            <c:numRef>
              <c:f>Sheet1!$B$2:$J$2</c:f>
              <c:numCache>
                <c:formatCode>0.0</c:formatCode>
                <c:ptCount val="9"/>
                <c:pt idx="0">
                  <c:v>2.1</c:v>
                </c:pt>
                <c:pt idx="1">
                  <c:v>1.8</c:v>
                </c:pt>
                <c:pt idx="2">
                  <c:v>1.9</c:v>
                </c:pt>
                <c:pt idx="3">
                  <c:v>1.9</c:v>
                </c:pt>
                <c:pt idx="4">
                  <c:v>2.1</c:v>
                </c:pt>
                <c:pt idx="5">
                  <c:v>2</c:v>
                </c:pt>
                <c:pt idx="6">
                  <c:v>2</c:v>
                </c:pt>
                <c:pt idx="7">
                  <c:v>2.1</c:v>
                </c:pt>
                <c:pt idx="8">
                  <c:v>1.7</c:v>
                </c:pt>
              </c:numCache>
            </c:numRef>
          </c:val>
          <c:smooth val="0"/>
        </c:ser>
        <c:ser>
          <c:idx val="1"/>
          <c:order val="1"/>
          <c:tx>
            <c:strRef>
              <c:f>Sheet1!$A$3</c:f>
              <c:strCache>
                <c:ptCount val="1"/>
                <c:pt idx="0">
                  <c:v>Food</c:v>
                </c:pt>
              </c:strCache>
            </c:strRef>
          </c:tx>
          <c:cat>
            <c:strRef>
              <c:f>Sheet1!$B$1:$J$1</c:f>
              <c:strCache>
                <c:ptCount val="9"/>
                <c:pt idx="0">
                  <c:v>Dec-18</c:v>
                </c:pt>
                <c:pt idx="1">
                  <c:v>Jan-19</c:v>
                </c:pt>
                <c:pt idx="2">
                  <c:v>Feb-19</c:v>
                </c:pt>
                <c:pt idx="3">
                  <c:v>Mar-19</c:v>
                </c:pt>
                <c:pt idx="4">
                  <c:v>Apr-19</c:v>
                </c:pt>
                <c:pt idx="5">
                  <c:v>May-19</c:v>
                </c:pt>
                <c:pt idx="6">
                  <c:v>Jun-19</c:v>
                </c:pt>
                <c:pt idx="7">
                  <c:v>Jul-19</c:v>
                </c:pt>
                <c:pt idx="8">
                  <c:v>Aug-19</c:v>
                </c:pt>
              </c:strCache>
            </c:strRef>
          </c:cat>
          <c:val>
            <c:numRef>
              <c:f>Sheet1!$B$3:$J$3</c:f>
              <c:numCache>
                <c:formatCode>0.0</c:formatCode>
                <c:ptCount val="9"/>
                <c:pt idx="0">
                  <c:v>0.4</c:v>
                </c:pt>
                <c:pt idx="1">
                  <c:v>0.5</c:v>
                </c:pt>
                <c:pt idx="2">
                  <c:v>0.7</c:v>
                </c:pt>
                <c:pt idx="3">
                  <c:v>0.3</c:v>
                </c:pt>
                <c:pt idx="4">
                  <c:v>0.5</c:v>
                </c:pt>
                <c:pt idx="5">
                  <c:v>0.8</c:v>
                </c:pt>
                <c:pt idx="6">
                  <c:v>1.5</c:v>
                </c:pt>
                <c:pt idx="7">
                  <c:v>1.3</c:v>
                </c:pt>
                <c:pt idx="8">
                  <c:v>1.6</c:v>
                </c:pt>
              </c:numCache>
            </c:numRef>
          </c:val>
          <c:smooth val="0"/>
        </c:ser>
        <c:ser>
          <c:idx val="2"/>
          <c:order val="2"/>
          <c:tx>
            <c:strRef>
              <c:f>Sheet1!$A$4</c:f>
              <c:strCache>
                <c:ptCount val="1"/>
                <c:pt idx="0">
                  <c:v>Meat</c:v>
                </c:pt>
              </c:strCache>
            </c:strRef>
          </c:tx>
          <c:cat>
            <c:strRef>
              <c:f>Sheet1!$B$1:$J$1</c:f>
              <c:strCache>
                <c:ptCount val="9"/>
                <c:pt idx="0">
                  <c:v>Dec-18</c:v>
                </c:pt>
                <c:pt idx="1">
                  <c:v>Jan-19</c:v>
                </c:pt>
                <c:pt idx="2">
                  <c:v>Feb-19</c:v>
                </c:pt>
                <c:pt idx="3">
                  <c:v>Mar-19</c:v>
                </c:pt>
                <c:pt idx="4">
                  <c:v>Apr-19</c:v>
                </c:pt>
                <c:pt idx="5">
                  <c:v>May-19</c:v>
                </c:pt>
                <c:pt idx="6">
                  <c:v>Jun-19</c:v>
                </c:pt>
                <c:pt idx="7">
                  <c:v>Jul-19</c:v>
                </c:pt>
                <c:pt idx="8">
                  <c:v>Aug-19</c:v>
                </c:pt>
              </c:strCache>
            </c:strRef>
          </c:cat>
          <c:val>
            <c:numRef>
              <c:f>Sheet1!$B$4:$J$4</c:f>
              <c:numCache>
                <c:formatCode>0.0</c:formatCode>
                <c:ptCount val="9"/>
                <c:pt idx="0">
                  <c:v>-1.8</c:v>
                </c:pt>
                <c:pt idx="1">
                  <c:v>-0.7</c:v>
                </c:pt>
                <c:pt idx="2">
                  <c:v>-1.1000000000000001</c:v>
                </c:pt>
                <c:pt idx="3">
                  <c:v>-1.8</c:v>
                </c:pt>
                <c:pt idx="4">
                  <c:v>-1.9</c:v>
                </c:pt>
                <c:pt idx="5">
                  <c:v>-1</c:v>
                </c:pt>
                <c:pt idx="6">
                  <c:v>-0.2</c:v>
                </c:pt>
                <c:pt idx="7">
                  <c:v>-0.6</c:v>
                </c:pt>
                <c:pt idx="8">
                  <c:v>0.5</c:v>
                </c:pt>
              </c:numCache>
            </c:numRef>
          </c:val>
          <c:smooth val="0"/>
        </c:ser>
        <c:ser>
          <c:idx val="3"/>
          <c:order val="3"/>
          <c:tx>
            <c:strRef>
              <c:f>Sheet1!$A$5</c:f>
              <c:strCache>
                <c:ptCount val="1"/>
                <c:pt idx="0">
                  <c:v>Fish</c:v>
                </c:pt>
              </c:strCache>
            </c:strRef>
          </c:tx>
          <c:cat>
            <c:strRef>
              <c:f>Sheet1!$B$1:$J$1</c:f>
              <c:strCache>
                <c:ptCount val="9"/>
                <c:pt idx="0">
                  <c:v>Dec-18</c:v>
                </c:pt>
                <c:pt idx="1">
                  <c:v>Jan-19</c:v>
                </c:pt>
                <c:pt idx="2">
                  <c:v>Feb-19</c:v>
                </c:pt>
                <c:pt idx="3">
                  <c:v>Mar-19</c:v>
                </c:pt>
                <c:pt idx="4">
                  <c:v>Apr-19</c:v>
                </c:pt>
                <c:pt idx="5">
                  <c:v>May-19</c:v>
                </c:pt>
                <c:pt idx="6">
                  <c:v>Jun-19</c:v>
                </c:pt>
                <c:pt idx="7">
                  <c:v>Jul-19</c:v>
                </c:pt>
                <c:pt idx="8">
                  <c:v>Aug-19</c:v>
                </c:pt>
              </c:strCache>
            </c:strRef>
          </c:cat>
          <c:val>
            <c:numRef>
              <c:f>Sheet1!$B$5:$J$5</c:f>
              <c:numCache>
                <c:formatCode>0.0</c:formatCode>
                <c:ptCount val="9"/>
                <c:pt idx="0">
                  <c:v>1.4</c:v>
                </c:pt>
                <c:pt idx="1">
                  <c:v>2.1</c:v>
                </c:pt>
                <c:pt idx="2">
                  <c:v>1.7</c:v>
                </c:pt>
                <c:pt idx="3">
                  <c:v>1.4</c:v>
                </c:pt>
                <c:pt idx="4">
                  <c:v>0</c:v>
                </c:pt>
                <c:pt idx="5">
                  <c:v>0.5</c:v>
                </c:pt>
                <c:pt idx="6">
                  <c:v>1.1000000000000001</c:v>
                </c:pt>
                <c:pt idx="7">
                  <c:v>4</c:v>
                </c:pt>
                <c:pt idx="8">
                  <c:v>0.7</c:v>
                </c:pt>
              </c:numCache>
            </c:numRef>
          </c:val>
          <c:smooth val="0"/>
        </c:ser>
        <c:dLbls>
          <c:showLegendKey val="0"/>
          <c:showVal val="0"/>
          <c:showCatName val="0"/>
          <c:showSerName val="0"/>
          <c:showPercent val="0"/>
          <c:showBubbleSize val="0"/>
        </c:dLbls>
        <c:marker val="1"/>
        <c:smooth val="0"/>
        <c:axId val="58855808"/>
        <c:axId val="58857344"/>
      </c:lineChart>
      <c:catAx>
        <c:axId val="58855808"/>
        <c:scaling>
          <c:orientation val="minMax"/>
        </c:scaling>
        <c:delete val="0"/>
        <c:axPos val="b"/>
        <c:majorTickMark val="out"/>
        <c:minorTickMark val="none"/>
        <c:tickLblPos val="low"/>
        <c:txPr>
          <a:bodyPr/>
          <a:lstStyle/>
          <a:p>
            <a:pPr>
              <a:defRPr sz="1000"/>
            </a:pPr>
            <a:endParaRPr lang="en-US"/>
          </a:p>
        </c:txPr>
        <c:crossAx val="58857344"/>
        <c:crosses val="autoZero"/>
        <c:auto val="1"/>
        <c:lblAlgn val="ctr"/>
        <c:lblOffset val="100"/>
        <c:noMultiLvlLbl val="0"/>
      </c:catAx>
      <c:valAx>
        <c:axId val="58857344"/>
        <c:scaling>
          <c:orientation val="minMax"/>
        </c:scaling>
        <c:delete val="0"/>
        <c:axPos val="l"/>
        <c:majorGridlines/>
        <c:title>
          <c:tx>
            <c:rich>
              <a:bodyPr rot="-5400000" vert="horz"/>
              <a:lstStyle/>
              <a:p>
                <a:pPr>
                  <a:defRPr/>
                </a:pPr>
                <a:r>
                  <a:rPr lang="en-GB" dirty="0" smtClean="0"/>
                  <a:t>Percentage change over 12 months</a:t>
                </a:r>
                <a:endParaRPr lang="en-GB" dirty="0"/>
              </a:p>
            </c:rich>
          </c:tx>
          <c:layout/>
          <c:overlay val="0"/>
        </c:title>
        <c:numFmt formatCode="0.0" sourceLinked="1"/>
        <c:majorTickMark val="out"/>
        <c:minorTickMark val="none"/>
        <c:tickLblPos val="nextTo"/>
        <c:crossAx val="58855808"/>
        <c:crosses val="autoZero"/>
        <c:crossBetween val="between"/>
      </c:valAx>
    </c:plotArea>
    <c:legend>
      <c:legendPos val="b"/>
      <c:layout/>
      <c:overlay val="0"/>
    </c:legend>
    <c:plotVisOnly val="1"/>
    <c:dispBlanksAs val="gap"/>
    <c:showDLblsOverMax val="0"/>
  </c:chart>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Sheet1!$A$2</c:f>
              <c:strCache>
                <c:ptCount val="1"/>
                <c:pt idx="0">
                  <c:v>Total Seafood</c:v>
                </c:pt>
              </c:strCache>
            </c:strRef>
          </c:tx>
          <c:spPr>
            <a:solidFill>
              <a:srgbClr val="CC99FF"/>
            </a:solidFill>
          </c:spPr>
          <c:invertIfNegative val="0"/>
          <c:dLbls>
            <c:txPr>
              <a:bodyPr rot="-5400000" vert="horz"/>
              <a:lstStyle/>
              <a:p>
                <a:pPr>
                  <a:defRPr sz="1200"/>
                </a:pPr>
                <a:endParaRPr lang="en-US"/>
              </a:p>
            </c:txPr>
            <c:dLblPos val="outEnd"/>
            <c:showLegendKey val="0"/>
            <c:showVal val="1"/>
            <c:showCatName val="0"/>
            <c:showSerName val="0"/>
            <c:showPercent val="0"/>
            <c:showBubbleSize val="0"/>
            <c:showLeaderLines val="0"/>
          </c:dLbls>
          <c:cat>
            <c:strRef>
              <c:f>Sheet1!$B$1:$G$1</c:f>
              <c:strCache>
                <c:ptCount val="6"/>
                <c:pt idx="0">
                  <c:v>Penetration 52w</c:v>
                </c:pt>
                <c:pt idx="1">
                  <c:v>Frequency of Purchase 52w</c:v>
                </c:pt>
                <c:pt idx="2">
                  <c:v>AWOP (Volume) 52w</c:v>
                </c:pt>
                <c:pt idx="3">
                  <c:v>Value per Occasion 52w</c:v>
                </c:pt>
                <c:pt idx="4">
                  <c:v>Volume per Occasion 52w</c:v>
                </c:pt>
                <c:pt idx="5">
                  <c:v>Price pr Eq 52w</c:v>
                </c:pt>
              </c:strCache>
            </c:strRef>
          </c:cat>
          <c:val>
            <c:numRef>
              <c:f>Sheet1!$B$2:$G$2</c:f>
              <c:numCache>
                <c:formatCode>0.0%</c:formatCode>
                <c:ptCount val="6"/>
                <c:pt idx="0">
                  <c:v>-9.3090608191981339E-4</c:v>
                </c:pt>
                <c:pt idx="1">
                  <c:v>-6.5811122079630913E-3</c:v>
                </c:pt>
                <c:pt idx="2">
                  <c:v>-1.0921501706484649E-2</c:v>
                </c:pt>
                <c:pt idx="3">
                  <c:v>7.9433047788173283E-3</c:v>
                </c:pt>
                <c:pt idx="4">
                  <c:v>-4.3769577032380935E-3</c:v>
                </c:pt>
                <c:pt idx="5">
                  <c:v>1.2373453318335059E-2</c:v>
                </c:pt>
              </c:numCache>
            </c:numRef>
          </c:val>
        </c:ser>
        <c:ser>
          <c:idx val="1"/>
          <c:order val="1"/>
          <c:tx>
            <c:strRef>
              <c:f>Sheet1!$A$3</c:f>
              <c:strCache>
                <c:ptCount val="1"/>
                <c:pt idx="0">
                  <c:v>Chilled</c:v>
                </c:pt>
              </c:strCache>
            </c:strRef>
          </c:tx>
          <c:spPr>
            <a:solidFill>
              <a:srgbClr val="92D050"/>
            </a:solidFill>
          </c:spPr>
          <c:invertIfNegative val="0"/>
          <c:dLbls>
            <c:txPr>
              <a:bodyPr rot="-5400000" vert="horz"/>
              <a:lstStyle/>
              <a:p>
                <a:pPr>
                  <a:defRPr sz="1200"/>
                </a:pPr>
                <a:endParaRPr lang="en-US"/>
              </a:p>
            </c:txPr>
            <c:dLblPos val="outEnd"/>
            <c:showLegendKey val="0"/>
            <c:showVal val="1"/>
            <c:showCatName val="0"/>
            <c:showSerName val="0"/>
            <c:showPercent val="0"/>
            <c:showBubbleSize val="0"/>
            <c:showLeaderLines val="0"/>
          </c:dLbls>
          <c:cat>
            <c:strRef>
              <c:f>Sheet1!$B$1:$G$1</c:f>
              <c:strCache>
                <c:ptCount val="6"/>
                <c:pt idx="0">
                  <c:v>Penetration 52w</c:v>
                </c:pt>
                <c:pt idx="1">
                  <c:v>Frequency of Purchase 52w</c:v>
                </c:pt>
                <c:pt idx="2">
                  <c:v>AWOP (Volume) 52w</c:v>
                </c:pt>
                <c:pt idx="3">
                  <c:v>Value per Occasion 52w</c:v>
                </c:pt>
                <c:pt idx="4">
                  <c:v>Volume per Occasion 52w</c:v>
                </c:pt>
                <c:pt idx="5">
                  <c:v>Price pr Eq 52w</c:v>
                </c:pt>
              </c:strCache>
            </c:strRef>
          </c:cat>
          <c:val>
            <c:numRef>
              <c:f>Sheet1!$B$3:$G$3</c:f>
              <c:numCache>
                <c:formatCode>0.0%</c:formatCode>
                <c:ptCount val="6"/>
                <c:pt idx="0">
                  <c:v>3.438536166032069E-3</c:v>
                </c:pt>
                <c:pt idx="1">
                  <c:v>9.6056622851363738E-3</c:v>
                </c:pt>
                <c:pt idx="2">
                  <c:v>1.1889035667107084E-2</c:v>
                </c:pt>
                <c:pt idx="3">
                  <c:v>-5.5643709181425471E-3</c:v>
                </c:pt>
                <c:pt idx="4">
                  <c:v>2.2732617386531651E-3</c:v>
                </c:pt>
                <c:pt idx="5">
                  <c:v>-7.3710073710074875E-3</c:v>
                </c:pt>
              </c:numCache>
            </c:numRef>
          </c:val>
        </c:ser>
        <c:ser>
          <c:idx val="2"/>
          <c:order val="2"/>
          <c:tx>
            <c:strRef>
              <c:f>Sheet1!$A$4</c:f>
              <c:strCache>
                <c:ptCount val="1"/>
                <c:pt idx="0">
                  <c:v>Frozen</c:v>
                </c:pt>
              </c:strCache>
            </c:strRef>
          </c:tx>
          <c:spPr>
            <a:solidFill>
              <a:schemeClr val="bg2">
                <a:lumMod val="40000"/>
                <a:lumOff val="60000"/>
              </a:schemeClr>
            </a:solidFill>
          </c:spPr>
          <c:invertIfNegative val="0"/>
          <c:dLbls>
            <c:txPr>
              <a:bodyPr rot="-5400000" vert="horz"/>
              <a:lstStyle/>
              <a:p>
                <a:pPr>
                  <a:defRPr sz="1200"/>
                </a:pPr>
                <a:endParaRPr lang="en-US"/>
              </a:p>
            </c:txPr>
            <c:dLblPos val="outEnd"/>
            <c:showLegendKey val="0"/>
            <c:showVal val="1"/>
            <c:showCatName val="0"/>
            <c:showSerName val="0"/>
            <c:showPercent val="0"/>
            <c:showBubbleSize val="0"/>
            <c:showLeaderLines val="0"/>
          </c:dLbls>
          <c:cat>
            <c:strRef>
              <c:f>Sheet1!$B$1:$G$1</c:f>
              <c:strCache>
                <c:ptCount val="6"/>
                <c:pt idx="0">
                  <c:v>Penetration 52w</c:v>
                </c:pt>
                <c:pt idx="1">
                  <c:v>Frequency of Purchase 52w</c:v>
                </c:pt>
                <c:pt idx="2">
                  <c:v>AWOP (Volume) 52w</c:v>
                </c:pt>
                <c:pt idx="3">
                  <c:v>Value per Occasion 52w</c:v>
                </c:pt>
                <c:pt idx="4">
                  <c:v>Volume per Occasion 52w</c:v>
                </c:pt>
                <c:pt idx="5">
                  <c:v>Price pr Eq 52w</c:v>
                </c:pt>
              </c:strCache>
            </c:strRef>
          </c:cat>
          <c:val>
            <c:numRef>
              <c:f>Sheet1!$B$4:$G$4</c:f>
              <c:numCache>
                <c:formatCode>0.0%</c:formatCode>
                <c:ptCount val="6"/>
                <c:pt idx="0">
                  <c:v>-1.1660124682521422E-2</c:v>
                </c:pt>
                <c:pt idx="1">
                  <c:v>-1.377410468319562E-2</c:v>
                </c:pt>
                <c:pt idx="2">
                  <c:v>-3.6082474226804107E-2</c:v>
                </c:pt>
                <c:pt idx="3">
                  <c:v>7.8748397561676509E-3</c:v>
                </c:pt>
                <c:pt idx="4">
                  <c:v>-2.2621809744779675E-2</c:v>
                </c:pt>
                <c:pt idx="5">
                  <c:v>3.2659409020217689E-2</c:v>
                </c:pt>
              </c:numCache>
            </c:numRef>
          </c:val>
        </c:ser>
        <c:ser>
          <c:idx val="3"/>
          <c:order val="3"/>
          <c:tx>
            <c:strRef>
              <c:f>Sheet1!$A$5</c:f>
              <c:strCache>
                <c:ptCount val="1"/>
                <c:pt idx="0">
                  <c:v>Ambient</c:v>
                </c:pt>
              </c:strCache>
            </c:strRef>
          </c:tx>
          <c:spPr>
            <a:solidFill>
              <a:srgbClr val="FFC000"/>
            </a:solidFill>
          </c:spPr>
          <c:invertIfNegative val="0"/>
          <c:dLbls>
            <c:txPr>
              <a:bodyPr rot="-5400000" vert="horz"/>
              <a:lstStyle/>
              <a:p>
                <a:pPr>
                  <a:defRPr sz="1200"/>
                </a:pPr>
                <a:endParaRPr lang="en-US"/>
              </a:p>
            </c:txPr>
            <c:dLblPos val="outEnd"/>
            <c:showLegendKey val="0"/>
            <c:showVal val="1"/>
            <c:showCatName val="0"/>
            <c:showSerName val="0"/>
            <c:showPercent val="0"/>
            <c:showBubbleSize val="0"/>
            <c:showLeaderLines val="0"/>
          </c:dLbls>
          <c:cat>
            <c:strRef>
              <c:f>Sheet1!$B$1:$G$1</c:f>
              <c:strCache>
                <c:ptCount val="6"/>
                <c:pt idx="0">
                  <c:v>Penetration 52w</c:v>
                </c:pt>
                <c:pt idx="1">
                  <c:v>Frequency of Purchase 52w</c:v>
                </c:pt>
                <c:pt idx="2">
                  <c:v>AWOP (Volume) 52w</c:v>
                </c:pt>
                <c:pt idx="3">
                  <c:v>Value per Occasion 52w</c:v>
                </c:pt>
                <c:pt idx="4">
                  <c:v>Volume per Occasion 52w</c:v>
                </c:pt>
                <c:pt idx="5">
                  <c:v>Price pr Eq 52w</c:v>
                </c:pt>
              </c:strCache>
            </c:strRef>
          </c:cat>
          <c:val>
            <c:numRef>
              <c:f>Sheet1!$B$5:$G$5</c:f>
              <c:numCache>
                <c:formatCode>0.0%</c:formatCode>
                <c:ptCount val="6"/>
                <c:pt idx="0">
                  <c:v>1.6583747927030323E-3</c:v>
                </c:pt>
                <c:pt idx="1">
                  <c:v>-3.5031847133757954E-2</c:v>
                </c:pt>
                <c:pt idx="2">
                  <c:v>-1.0610079575596787E-2</c:v>
                </c:pt>
                <c:pt idx="3">
                  <c:v>3.7813209990146701E-2</c:v>
                </c:pt>
                <c:pt idx="4">
                  <c:v>2.5311711351540422E-2</c:v>
                </c:pt>
                <c:pt idx="5">
                  <c:v>1.1400651465798051E-2</c:v>
                </c:pt>
              </c:numCache>
            </c:numRef>
          </c:val>
        </c:ser>
        <c:dLbls>
          <c:dLblPos val="outEnd"/>
          <c:showLegendKey val="0"/>
          <c:showVal val="1"/>
          <c:showCatName val="0"/>
          <c:showSerName val="0"/>
          <c:showPercent val="0"/>
          <c:showBubbleSize val="0"/>
        </c:dLbls>
        <c:gapWidth val="150"/>
        <c:axId val="112329088"/>
        <c:axId val="112330624"/>
      </c:barChart>
      <c:catAx>
        <c:axId val="112329088"/>
        <c:scaling>
          <c:orientation val="minMax"/>
        </c:scaling>
        <c:delete val="0"/>
        <c:axPos val="b"/>
        <c:majorTickMark val="out"/>
        <c:minorTickMark val="none"/>
        <c:tickLblPos val="low"/>
        <c:txPr>
          <a:bodyPr/>
          <a:lstStyle/>
          <a:p>
            <a:pPr>
              <a:defRPr sz="1400"/>
            </a:pPr>
            <a:endParaRPr lang="en-US"/>
          </a:p>
        </c:txPr>
        <c:crossAx val="112330624"/>
        <c:crosses val="autoZero"/>
        <c:auto val="1"/>
        <c:lblAlgn val="ctr"/>
        <c:lblOffset val="100"/>
        <c:noMultiLvlLbl val="0"/>
      </c:catAx>
      <c:valAx>
        <c:axId val="112330624"/>
        <c:scaling>
          <c:orientation val="minMax"/>
          <c:min val="-5.000000000000001E-2"/>
        </c:scaling>
        <c:delete val="0"/>
        <c:axPos val="l"/>
        <c:majorGridlines/>
        <c:numFmt formatCode="0.0%" sourceLinked="1"/>
        <c:majorTickMark val="out"/>
        <c:minorTickMark val="none"/>
        <c:tickLblPos val="nextTo"/>
        <c:txPr>
          <a:bodyPr/>
          <a:lstStyle/>
          <a:p>
            <a:pPr>
              <a:defRPr sz="1400"/>
            </a:pPr>
            <a:endParaRPr lang="en-US"/>
          </a:p>
        </c:txPr>
        <c:crossAx val="11232908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Total Grocery</c:v>
                </c:pt>
              </c:strCache>
            </c:strRef>
          </c:tx>
          <c:invertIfNegative val="0"/>
          <c:dLbls>
            <c:numFmt formatCode="#,##0.0" sourceLinked="0"/>
            <c:txPr>
              <a:bodyPr rot="-5400000" vert="horz"/>
              <a:lstStyle/>
              <a:p>
                <a:pPr>
                  <a:defRPr sz="1100"/>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Asda</c:v>
                </c:pt>
                <c:pt idx="3">
                  <c:v>Morrisons</c:v>
                </c:pt>
                <c:pt idx="4">
                  <c:v>Aldi</c:v>
                </c:pt>
                <c:pt idx="5">
                  <c:v>Lidl</c:v>
                </c:pt>
                <c:pt idx="6">
                  <c:v>Coop</c:v>
                </c:pt>
                <c:pt idx="7">
                  <c:v>Waitrose</c:v>
                </c:pt>
                <c:pt idx="8">
                  <c:v>M&amp;S</c:v>
                </c:pt>
                <c:pt idx="9">
                  <c:v>Iceland</c:v>
                </c:pt>
              </c:strCache>
            </c:strRef>
          </c:cat>
          <c:val>
            <c:numRef>
              <c:f>Sheet1!$B$2:$B$11</c:f>
              <c:numCache>
                <c:formatCode>General</c:formatCode>
                <c:ptCount val="10"/>
                <c:pt idx="0">
                  <c:v>27.2</c:v>
                </c:pt>
                <c:pt idx="1">
                  <c:v>14.2</c:v>
                </c:pt>
                <c:pt idx="2">
                  <c:v>12.9</c:v>
                </c:pt>
                <c:pt idx="3">
                  <c:v>9.9</c:v>
                </c:pt>
                <c:pt idx="4">
                  <c:v>9.9</c:v>
                </c:pt>
                <c:pt idx="5">
                  <c:v>6</c:v>
                </c:pt>
                <c:pt idx="6">
                  <c:v>5.2</c:v>
                </c:pt>
                <c:pt idx="7">
                  <c:v>4.4000000000000004</c:v>
                </c:pt>
                <c:pt idx="8">
                  <c:v>3.5</c:v>
                </c:pt>
                <c:pt idx="9">
                  <c:v>2.5</c:v>
                </c:pt>
              </c:numCache>
            </c:numRef>
          </c:val>
        </c:ser>
        <c:ser>
          <c:idx val="1"/>
          <c:order val="1"/>
          <c:tx>
            <c:strRef>
              <c:f>Sheet1!$C$1</c:f>
              <c:strCache>
                <c:ptCount val="1"/>
                <c:pt idx="0">
                  <c:v>Total Seafood</c:v>
                </c:pt>
              </c:strCache>
            </c:strRef>
          </c:tx>
          <c:invertIfNegative val="0"/>
          <c:dLbls>
            <c:numFmt formatCode="#,##0.0" sourceLinked="0"/>
            <c:txPr>
              <a:bodyPr rot="-5400000" vert="horz"/>
              <a:lstStyle/>
              <a:p>
                <a:pPr>
                  <a:defRPr sz="1100"/>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Asda</c:v>
                </c:pt>
                <c:pt idx="3">
                  <c:v>Morrisons</c:v>
                </c:pt>
                <c:pt idx="4">
                  <c:v>Aldi</c:v>
                </c:pt>
                <c:pt idx="5">
                  <c:v>Lidl</c:v>
                </c:pt>
                <c:pt idx="6">
                  <c:v>Coop</c:v>
                </c:pt>
                <c:pt idx="7">
                  <c:v>Waitrose</c:v>
                </c:pt>
                <c:pt idx="8">
                  <c:v>M&amp;S</c:v>
                </c:pt>
                <c:pt idx="9">
                  <c:v>Iceland</c:v>
                </c:pt>
              </c:strCache>
            </c:strRef>
          </c:cat>
          <c:val>
            <c:numRef>
              <c:f>Sheet1!$C$2:$C$11</c:f>
              <c:numCache>
                <c:formatCode>General</c:formatCode>
                <c:ptCount val="10"/>
                <c:pt idx="0">
                  <c:v>21.964434140880691</c:v>
                </c:pt>
                <c:pt idx="1">
                  <c:v>14.446918853009386</c:v>
                </c:pt>
                <c:pt idx="2">
                  <c:v>8.3097092311448115</c:v>
                </c:pt>
                <c:pt idx="3">
                  <c:v>9.3669869387867486</c:v>
                </c:pt>
                <c:pt idx="4">
                  <c:v>10.994434254004339</c:v>
                </c:pt>
                <c:pt idx="5">
                  <c:v>7.4139307301345143</c:v>
                </c:pt>
                <c:pt idx="6">
                  <c:v>2.836567810783488</c:v>
                </c:pt>
                <c:pt idx="7">
                  <c:v>7.8254155860853549</c:v>
                </c:pt>
                <c:pt idx="8">
                  <c:v>6.7496824171470262</c:v>
                </c:pt>
                <c:pt idx="9">
                  <c:v>3.9633077566124308</c:v>
                </c:pt>
              </c:numCache>
            </c:numRef>
          </c:val>
        </c:ser>
        <c:ser>
          <c:idx val="2"/>
          <c:order val="2"/>
          <c:tx>
            <c:strRef>
              <c:f>Sheet1!$D$1</c:f>
              <c:strCache>
                <c:ptCount val="1"/>
                <c:pt idx="0">
                  <c:v>Chilled Seafood</c:v>
                </c:pt>
              </c:strCache>
            </c:strRef>
          </c:tx>
          <c:invertIfNegative val="0"/>
          <c:dLbls>
            <c:numFmt formatCode="#,##0.0" sourceLinked="0"/>
            <c:txPr>
              <a:bodyPr rot="-5400000" vert="horz"/>
              <a:lstStyle/>
              <a:p>
                <a:pPr>
                  <a:defRPr sz="1100"/>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Asda</c:v>
                </c:pt>
                <c:pt idx="3">
                  <c:v>Morrisons</c:v>
                </c:pt>
                <c:pt idx="4">
                  <c:v>Aldi</c:v>
                </c:pt>
                <c:pt idx="5">
                  <c:v>Lidl</c:v>
                </c:pt>
                <c:pt idx="6">
                  <c:v>Coop</c:v>
                </c:pt>
                <c:pt idx="7">
                  <c:v>Waitrose</c:v>
                </c:pt>
                <c:pt idx="8">
                  <c:v>M&amp;S</c:v>
                </c:pt>
                <c:pt idx="9">
                  <c:v>Iceland</c:v>
                </c:pt>
              </c:strCache>
            </c:strRef>
          </c:cat>
          <c:val>
            <c:numRef>
              <c:f>Sheet1!$D$2:$D$11</c:f>
              <c:numCache>
                <c:formatCode>General</c:formatCode>
                <c:ptCount val="10"/>
                <c:pt idx="0">
                  <c:v>21.416626103078801</c:v>
                </c:pt>
                <c:pt idx="1">
                  <c:v>16.435337192649889</c:v>
                </c:pt>
                <c:pt idx="2">
                  <c:v>6.4509237393010883</c:v>
                </c:pt>
                <c:pt idx="3">
                  <c:v>10.009165156140048</c:v>
                </c:pt>
                <c:pt idx="4">
                  <c:v>9.3989444372511972</c:v>
                </c:pt>
                <c:pt idx="5">
                  <c:v>7.3900238085068306</c:v>
                </c:pt>
                <c:pt idx="6">
                  <c:v>3.0923025184520427</c:v>
                </c:pt>
                <c:pt idx="7">
                  <c:v>10.916073865192425</c:v>
                </c:pt>
                <c:pt idx="8">
                  <c:v>10.326425965685868</c:v>
                </c:pt>
                <c:pt idx="9">
                  <c:v>4.9708058640438438E-2</c:v>
                </c:pt>
              </c:numCache>
            </c:numRef>
          </c:val>
        </c:ser>
        <c:ser>
          <c:idx val="3"/>
          <c:order val="3"/>
          <c:tx>
            <c:strRef>
              <c:f>Sheet1!$E$1</c:f>
              <c:strCache>
                <c:ptCount val="1"/>
                <c:pt idx="0">
                  <c:v>Frozen Seafood</c:v>
                </c:pt>
              </c:strCache>
            </c:strRef>
          </c:tx>
          <c:invertIfNegative val="0"/>
          <c:dLbls>
            <c:numFmt formatCode="#,##0.0" sourceLinked="0"/>
            <c:txPr>
              <a:bodyPr rot="-5400000" vert="horz"/>
              <a:lstStyle/>
              <a:p>
                <a:pPr>
                  <a:defRPr sz="1100"/>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Asda</c:v>
                </c:pt>
                <c:pt idx="3">
                  <c:v>Morrisons</c:v>
                </c:pt>
                <c:pt idx="4">
                  <c:v>Aldi</c:v>
                </c:pt>
                <c:pt idx="5">
                  <c:v>Lidl</c:v>
                </c:pt>
                <c:pt idx="6">
                  <c:v>Coop</c:v>
                </c:pt>
                <c:pt idx="7">
                  <c:v>Waitrose</c:v>
                </c:pt>
                <c:pt idx="8">
                  <c:v>M&amp;S</c:v>
                </c:pt>
                <c:pt idx="9">
                  <c:v>Iceland</c:v>
                </c:pt>
              </c:strCache>
            </c:strRef>
          </c:cat>
          <c:val>
            <c:numRef>
              <c:f>Sheet1!$E$2:$E$11</c:f>
              <c:numCache>
                <c:formatCode>General</c:formatCode>
                <c:ptCount val="10"/>
                <c:pt idx="0">
                  <c:v>22.916220779943327</c:v>
                </c:pt>
                <c:pt idx="1">
                  <c:v>10.194352980573141</c:v>
                </c:pt>
                <c:pt idx="2">
                  <c:v>10.120904781694366</c:v>
                </c:pt>
                <c:pt idx="3">
                  <c:v>7.8016151577687847</c:v>
                </c:pt>
                <c:pt idx="4">
                  <c:v>13.661270711979611</c:v>
                </c:pt>
                <c:pt idx="5">
                  <c:v>7.4111892696670942</c:v>
                </c:pt>
                <c:pt idx="6">
                  <c:v>2.1724179184109258</c:v>
                </c:pt>
                <c:pt idx="7">
                  <c:v>2.7349734317639469</c:v>
                </c:pt>
                <c:pt idx="8">
                  <c:v>1.6055670771680968</c:v>
                </c:pt>
                <c:pt idx="9">
                  <c:v>14.274665308713027</c:v>
                </c:pt>
              </c:numCache>
            </c:numRef>
          </c:val>
        </c:ser>
        <c:ser>
          <c:idx val="4"/>
          <c:order val="4"/>
          <c:tx>
            <c:strRef>
              <c:f>Sheet1!$F$1</c:f>
              <c:strCache>
                <c:ptCount val="1"/>
                <c:pt idx="0">
                  <c:v>Ambient Seafood</c:v>
                </c:pt>
              </c:strCache>
            </c:strRef>
          </c:tx>
          <c:invertIfNegative val="0"/>
          <c:dLbls>
            <c:numFmt formatCode="#,##0.0" sourceLinked="0"/>
            <c:txPr>
              <a:bodyPr rot="-5400000" vert="horz"/>
              <a:lstStyle/>
              <a:p>
                <a:pPr>
                  <a:defRPr sz="1100"/>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Asda</c:v>
                </c:pt>
                <c:pt idx="3">
                  <c:v>Morrisons</c:v>
                </c:pt>
                <c:pt idx="4">
                  <c:v>Aldi</c:v>
                </c:pt>
                <c:pt idx="5">
                  <c:v>Lidl</c:v>
                </c:pt>
                <c:pt idx="6">
                  <c:v>Coop</c:v>
                </c:pt>
                <c:pt idx="7">
                  <c:v>Waitrose</c:v>
                </c:pt>
                <c:pt idx="8">
                  <c:v>M&amp;S</c:v>
                </c:pt>
                <c:pt idx="9">
                  <c:v>Iceland</c:v>
                </c:pt>
              </c:strCache>
            </c:strRef>
          </c:cat>
          <c:val>
            <c:numRef>
              <c:f>Sheet1!$F$2:$F$11</c:f>
              <c:numCache>
                <c:formatCode>General</c:formatCode>
                <c:ptCount val="10"/>
                <c:pt idx="0">
                  <c:v>22.581462063204238</c:v>
                </c:pt>
                <c:pt idx="1">
                  <c:v>13.605350749031578</c:v>
                </c:pt>
                <c:pt idx="2">
                  <c:v>12.888949216187562</c:v>
                </c:pt>
                <c:pt idx="3">
                  <c:v>9.4316042737087482</c:v>
                </c:pt>
                <c:pt idx="4">
                  <c:v>12.975955456266838</c:v>
                </c:pt>
                <c:pt idx="5">
                  <c:v>7.5184543805148811</c:v>
                </c:pt>
                <c:pt idx="6">
                  <c:v>2.9337516766182126</c:v>
                </c:pt>
                <c:pt idx="7">
                  <c:v>3.8545780437319115</c:v>
                </c:pt>
                <c:pt idx="8">
                  <c:v>0.84536981939896327</c:v>
                </c:pt>
                <c:pt idx="9">
                  <c:v>2.2173442430458099</c:v>
                </c:pt>
              </c:numCache>
            </c:numRef>
          </c:val>
        </c:ser>
        <c:dLbls>
          <c:dLblPos val="outEnd"/>
          <c:showLegendKey val="0"/>
          <c:showVal val="1"/>
          <c:showCatName val="0"/>
          <c:showSerName val="0"/>
          <c:showPercent val="0"/>
          <c:showBubbleSize val="0"/>
        </c:dLbls>
        <c:gapWidth val="150"/>
        <c:axId val="112446848"/>
        <c:axId val="114496640"/>
      </c:barChart>
      <c:catAx>
        <c:axId val="112446848"/>
        <c:scaling>
          <c:orientation val="minMax"/>
        </c:scaling>
        <c:delete val="0"/>
        <c:axPos val="b"/>
        <c:majorTickMark val="out"/>
        <c:minorTickMark val="none"/>
        <c:tickLblPos val="nextTo"/>
        <c:txPr>
          <a:bodyPr/>
          <a:lstStyle/>
          <a:p>
            <a:pPr>
              <a:defRPr sz="1200"/>
            </a:pPr>
            <a:endParaRPr lang="en-US"/>
          </a:p>
        </c:txPr>
        <c:crossAx val="114496640"/>
        <c:crosses val="autoZero"/>
        <c:auto val="1"/>
        <c:lblAlgn val="ctr"/>
        <c:lblOffset val="100"/>
        <c:noMultiLvlLbl val="0"/>
      </c:catAx>
      <c:valAx>
        <c:axId val="114496640"/>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112446848"/>
        <c:crosses val="autoZero"/>
        <c:crossBetween val="between"/>
      </c:valAx>
    </c:plotArea>
    <c:legend>
      <c:legendPos val="b"/>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09 SEP 2017</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Sainsbury</c:v>
                </c:pt>
                <c:pt idx="2">
                  <c:v>Aldi</c:v>
                </c:pt>
                <c:pt idx="3">
                  <c:v>Morrisons</c:v>
                </c:pt>
                <c:pt idx="4">
                  <c:v>Asda</c:v>
                </c:pt>
                <c:pt idx="5">
                  <c:v>Waitrose</c:v>
                </c:pt>
                <c:pt idx="6">
                  <c:v>Lidl</c:v>
                </c:pt>
                <c:pt idx="7">
                  <c:v>M&amp;S</c:v>
                </c:pt>
                <c:pt idx="8">
                  <c:v>Iceland</c:v>
                </c:pt>
                <c:pt idx="9">
                  <c:v>Coop</c:v>
                </c:pt>
                <c:pt idx="10">
                  <c:v>Farmfoods</c:v>
                </c:pt>
                <c:pt idx="11">
                  <c:v>All Others</c:v>
                </c:pt>
              </c:strCache>
            </c:strRef>
          </c:cat>
          <c:val>
            <c:numRef>
              <c:f>Sheet1!$B$2:$B$13</c:f>
              <c:numCache>
                <c:formatCode>General</c:formatCode>
                <c:ptCount val="12"/>
                <c:pt idx="0">
                  <c:v>0.23100182967922947</c:v>
                </c:pt>
                <c:pt idx="1">
                  <c:v>0.15178859337837816</c:v>
                </c:pt>
                <c:pt idx="2">
                  <c:v>9.0492209192668108E-2</c:v>
                </c:pt>
                <c:pt idx="3">
                  <c:v>9.657401795018207E-2</c:v>
                </c:pt>
                <c:pt idx="4">
                  <c:v>8.0041996992477465E-2</c:v>
                </c:pt>
                <c:pt idx="5">
                  <c:v>7.5091127108878414E-2</c:v>
                </c:pt>
                <c:pt idx="6">
                  <c:v>6.7965037961778926E-2</c:v>
                </c:pt>
                <c:pt idx="7">
                  <c:v>7.5924462035634535E-2</c:v>
                </c:pt>
                <c:pt idx="8">
                  <c:v>4.0630968155838117E-2</c:v>
                </c:pt>
                <c:pt idx="9">
                  <c:v>2.8449673282365445E-2</c:v>
                </c:pt>
                <c:pt idx="10">
                  <c:v>9.1905840540829342E-3</c:v>
                </c:pt>
                <c:pt idx="11">
                  <c:v>5.2849500208486375E-2</c:v>
                </c:pt>
              </c:numCache>
            </c:numRef>
          </c:val>
        </c:ser>
        <c:ser>
          <c:idx val="1"/>
          <c:order val="1"/>
          <c:tx>
            <c:strRef>
              <c:f>Sheet1!$C$1</c:f>
              <c:strCache>
                <c:ptCount val="1"/>
                <c:pt idx="0">
                  <c:v>08 SEP 2018</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Sainsbury</c:v>
                </c:pt>
                <c:pt idx="2">
                  <c:v>Aldi</c:v>
                </c:pt>
                <c:pt idx="3">
                  <c:v>Morrisons</c:v>
                </c:pt>
                <c:pt idx="4">
                  <c:v>Asda</c:v>
                </c:pt>
                <c:pt idx="5">
                  <c:v>Waitrose</c:v>
                </c:pt>
                <c:pt idx="6">
                  <c:v>Lidl</c:v>
                </c:pt>
                <c:pt idx="7">
                  <c:v>M&amp;S</c:v>
                </c:pt>
                <c:pt idx="8">
                  <c:v>Iceland</c:v>
                </c:pt>
                <c:pt idx="9">
                  <c:v>Coop</c:v>
                </c:pt>
                <c:pt idx="10">
                  <c:v>Farmfoods</c:v>
                </c:pt>
                <c:pt idx="11">
                  <c:v>All Others</c:v>
                </c:pt>
              </c:strCache>
            </c:strRef>
          </c:cat>
          <c:val>
            <c:numRef>
              <c:f>Sheet1!$C$2:$C$13</c:f>
              <c:numCache>
                <c:formatCode>General</c:formatCode>
                <c:ptCount val="12"/>
                <c:pt idx="0">
                  <c:v>0.22639089342319393</c:v>
                </c:pt>
                <c:pt idx="1">
                  <c:v>0.14835303740093414</c:v>
                </c:pt>
                <c:pt idx="2">
                  <c:v>0.10213290290631806</c:v>
                </c:pt>
                <c:pt idx="3">
                  <c:v>9.5500526447882567E-2</c:v>
                </c:pt>
                <c:pt idx="4">
                  <c:v>8.2608985944750565E-2</c:v>
                </c:pt>
                <c:pt idx="5">
                  <c:v>7.6371321335449341E-2</c:v>
                </c:pt>
                <c:pt idx="6">
                  <c:v>6.789591402470159E-2</c:v>
                </c:pt>
                <c:pt idx="7">
                  <c:v>7.0512327902469821E-2</c:v>
                </c:pt>
                <c:pt idx="8">
                  <c:v>4.0392390541182412E-2</c:v>
                </c:pt>
                <c:pt idx="9">
                  <c:v>2.7992425520864197E-2</c:v>
                </c:pt>
                <c:pt idx="10">
                  <c:v>9.8327517183871942E-3</c:v>
                </c:pt>
                <c:pt idx="11">
                  <c:v>5.201652283386627E-2</c:v>
                </c:pt>
              </c:numCache>
            </c:numRef>
          </c:val>
        </c:ser>
        <c:ser>
          <c:idx val="2"/>
          <c:order val="2"/>
          <c:tx>
            <c:strRef>
              <c:f>Sheet1!$D$1</c:f>
              <c:strCache>
                <c:ptCount val="1"/>
                <c:pt idx="0">
                  <c:v>07 SEP 2019</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Sainsbury</c:v>
                </c:pt>
                <c:pt idx="2">
                  <c:v>Aldi</c:v>
                </c:pt>
                <c:pt idx="3">
                  <c:v>Morrisons</c:v>
                </c:pt>
                <c:pt idx="4">
                  <c:v>Asda</c:v>
                </c:pt>
                <c:pt idx="5">
                  <c:v>Waitrose</c:v>
                </c:pt>
                <c:pt idx="6">
                  <c:v>Lidl</c:v>
                </c:pt>
                <c:pt idx="7">
                  <c:v>M&amp;S</c:v>
                </c:pt>
                <c:pt idx="8">
                  <c:v>Iceland</c:v>
                </c:pt>
                <c:pt idx="9">
                  <c:v>Coop</c:v>
                </c:pt>
                <c:pt idx="10">
                  <c:v>Farmfoods</c:v>
                </c:pt>
                <c:pt idx="11">
                  <c:v>All Others</c:v>
                </c:pt>
              </c:strCache>
            </c:strRef>
          </c:cat>
          <c:val>
            <c:numRef>
              <c:f>Sheet1!$D$2:$D$13</c:f>
              <c:numCache>
                <c:formatCode>General</c:formatCode>
                <c:ptCount val="12"/>
                <c:pt idx="0">
                  <c:v>0.2196443414088069</c:v>
                </c:pt>
                <c:pt idx="1">
                  <c:v>0.14446918853009386</c:v>
                </c:pt>
                <c:pt idx="2">
                  <c:v>0.1099443425400434</c:v>
                </c:pt>
                <c:pt idx="3">
                  <c:v>9.3669869387867491E-2</c:v>
                </c:pt>
                <c:pt idx="4">
                  <c:v>8.3097092311448115E-2</c:v>
                </c:pt>
                <c:pt idx="5">
                  <c:v>7.8254155860853547E-2</c:v>
                </c:pt>
                <c:pt idx="6">
                  <c:v>7.4139307301345145E-2</c:v>
                </c:pt>
                <c:pt idx="7">
                  <c:v>6.7496824171470265E-2</c:v>
                </c:pt>
                <c:pt idx="8">
                  <c:v>3.963307756612431E-2</c:v>
                </c:pt>
                <c:pt idx="9">
                  <c:v>2.8365678107834882E-2</c:v>
                </c:pt>
                <c:pt idx="10">
                  <c:v>9.0261847609854982E-3</c:v>
                </c:pt>
                <c:pt idx="11">
                  <c:v>5.2259938053126606E-2</c:v>
                </c:pt>
              </c:numCache>
            </c:numRef>
          </c:val>
        </c:ser>
        <c:dLbls>
          <c:dLblPos val="outEnd"/>
          <c:showLegendKey val="0"/>
          <c:showVal val="1"/>
          <c:showCatName val="0"/>
          <c:showSerName val="0"/>
          <c:showPercent val="0"/>
          <c:showBubbleSize val="0"/>
        </c:dLbls>
        <c:gapWidth val="150"/>
        <c:axId val="114048384"/>
        <c:axId val="114058368"/>
      </c:barChart>
      <c:catAx>
        <c:axId val="114048384"/>
        <c:scaling>
          <c:orientation val="minMax"/>
        </c:scaling>
        <c:delete val="0"/>
        <c:axPos val="b"/>
        <c:majorTickMark val="out"/>
        <c:minorTickMark val="none"/>
        <c:tickLblPos val="nextTo"/>
        <c:txPr>
          <a:bodyPr/>
          <a:lstStyle/>
          <a:p>
            <a:pPr>
              <a:defRPr sz="1100"/>
            </a:pPr>
            <a:endParaRPr lang="en-US"/>
          </a:p>
        </c:txPr>
        <c:crossAx val="114058368"/>
        <c:crosses val="autoZero"/>
        <c:auto val="1"/>
        <c:lblAlgn val="ctr"/>
        <c:lblOffset val="100"/>
        <c:noMultiLvlLbl val="0"/>
      </c:catAx>
      <c:valAx>
        <c:axId val="114058368"/>
        <c:scaling>
          <c:orientation val="minMax"/>
        </c:scaling>
        <c:delete val="0"/>
        <c:axPos val="l"/>
        <c:majorGridlines/>
        <c:numFmt formatCode="0%" sourceLinked="0"/>
        <c:majorTickMark val="out"/>
        <c:minorTickMark val="none"/>
        <c:tickLblPos val="nextTo"/>
        <c:crossAx val="114048384"/>
        <c:crosses val="autoZero"/>
        <c:crossBetween val="between"/>
      </c:valAx>
    </c:plotArea>
    <c:legend>
      <c:legendPos val="b"/>
      <c:layout/>
      <c:overlay val="0"/>
    </c:legend>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09 SEP 2017</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Waitrose</c:v>
                </c:pt>
                <c:pt idx="3">
                  <c:v>M&amp;S</c:v>
                </c:pt>
                <c:pt idx="4">
                  <c:v>Morrisons</c:v>
                </c:pt>
                <c:pt idx="5">
                  <c:v>Aldi</c:v>
                </c:pt>
                <c:pt idx="6">
                  <c:v>Lidl</c:v>
                </c:pt>
                <c:pt idx="7">
                  <c:v>Asda</c:v>
                </c:pt>
                <c:pt idx="8">
                  <c:v>Coop</c:v>
                </c:pt>
                <c:pt idx="9">
                  <c:v>All Others</c:v>
                </c:pt>
              </c:strCache>
            </c:strRef>
          </c:cat>
          <c:val>
            <c:numRef>
              <c:f>Sheet1!$B$2:$B$11</c:f>
              <c:numCache>
                <c:formatCode>General</c:formatCode>
                <c:ptCount val="10"/>
                <c:pt idx="0">
                  <c:v>0.22685419268070409</c:v>
                </c:pt>
                <c:pt idx="1">
                  <c:v>0.17280485444615395</c:v>
                </c:pt>
                <c:pt idx="2">
                  <c:v>0.10418171453023395</c:v>
                </c:pt>
                <c:pt idx="3">
                  <c:v>0.11836498177825548</c:v>
                </c:pt>
                <c:pt idx="4">
                  <c:v>0.10481953237363489</c:v>
                </c:pt>
                <c:pt idx="5">
                  <c:v>7.2212699740830541E-2</c:v>
                </c:pt>
                <c:pt idx="6">
                  <c:v>6.7605928347506797E-2</c:v>
                </c:pt>
                <c:pt idx="7">
                  <c:v>5.8597441458158837E-2</c:v>
                </c:pt>
                <c:pt idx="8">
                  <c:v>3.1118043631831981E-2</c:v>
                </c:pt>
                <c:pt idx="9">
                  <c:v>4.3440611012689465E-2</c:v>
                </c:pt>
              </c:numCache>
            </c:numRef>
          </c:val>
        </c:ser>
        <c:ser>
          <c:idx val="1"/>
          <c:order val="1"/>
          <c:tx>
            <c:strRef>
              <c:f>Sheet1!$C$1</c:f>
              <c:strCache>
                <c:ptCount val="1"/>
                <c:pt idx="0">
                  <c:v>08 SEP 2018</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Waitrose</c:v>
                </c:pt>
                <c:pt idx="3">
                  <c:v>M&amp;S</c:v>
                </c:pt>
                <c:pt idx="4">
                  <c:v>Morrisons</c:v>
                </c:pt>
                <c:pt idx="5">
                  <c:v>Aldi</c:v>
                </c:pt>
                <c:pt idx="6">
                  <c:v>Lidl</c:v>
                </c:pt>
                <c:pt idx="7">
                  <c:v>Asda</c:v>
                </c:pt>
                <c:pt idx="8">
                  <c:v>Coop</c:v>
                </c:pt>
                <c:pt idx="9">
                  <c:v>All Others</c:v>
                </c:pt>
              </c:strCache>
            </c:strRef>
          </c:cat>
          <c:val>
            <c:numRef>
              <c:f>Sheet1!$C$2:$C$11</c:f>
              <c:numCache>
                <c:formatCode>General</c:formatCode>
                <c:ptCount val="10"/>
                <c:pt idx="0">
                  <c:v>0.22402873641295099</c:v>
                </c:pt>
                <c:pt idx="1">
                  <c:v>0.16910500433501643</c:v>
                </c:pt>
                <c:pt idx="2">
                  <c:v>0.10634318120410978</c:v>
                </c:pt>
                <c:pt idx="3">
                  <c:v>0.10957529209982066</c:v>
                </c:pt>
                <c:pt idx="4">
                  <c:v>0.10239616612805745</c:v>
                </c:pt>
                <c:pt idx="5">
                  <c:v>8.2804371754239978E-2</c:v>
                </c:pt>
                <c:pt idx="6">
                  <c:v>6.6137047206174304E-2</c:v>
                </c:pt>
                <c:pt idx="7">
                  <c:v>6.308250195249801E-2</c:v>
                </c:pt>
                <c:pt idx="8">
                  <c:v>3.1687998806683694E-2</c:v>
                </c:pt>
                <c:pt idx="9">
                  <c:v>4.483970010044866E-2</c:v>
                </c:pt>
              </c:numCache>
            </c:numRef>
          </c:val>
        </c:ser>
        <c:ser>
          <c:idx val="2"/>
          <c:order val="2"/>
          <c:tx>
            <c:strRef>
              <c:f>Sheet1!$D$1</c:f>
              <c:strCache>
                <c:ptCount val="1"/>
                <c:pt idx="0">
                  <c:v>07 SEP 2019</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Sheet1!$A$2:$A$11</c:f>
              <c:strCache>
                <c:ptCount val="10"/>
                <c:pt idx="0">
                  <c:v>Tesco</c:v>
                </c:pt>
                <c:pt idx="1">
                  <c:v>Sainsbury</c:v>
                </c:pt>
                <c:pt idx="2">
                  <c:v>Waitrose</c:v>
                </c:pt>
                <c:pt idx="3">
                  <c:v>M&amp;S</c:v>
                </c:pt>
                <c:pt idx="4">
                  <c:v>Morrisons</c:v>
                </c:pt>
                <c:pt idx="5">
                  <c:v>Aldi</c:v>
                </c:pt>
                <c:pt idx="6">
                  <c:v>Lidl</c:v>
                </c:pt>
                <c:pt idx="7">
                  <c:v>Asda</c:v>
                </c:pt>
                <c:pt idx="8">
                  <c:v>Coop</c:v>
                </c:pt>
                <c:pt idx="9">
                  <c:v>All Others</c:v>
                </c:pt>
              </c:strCache>
            </c:strRef>
          </c:cat>
          <c:val>
            <c:numRef>
              <c:f>Sheet1!$D$2:$D$11</c:f>
              <c:numCache>
                <c:formatCode>General</c:formatCode>
                <c:ptCount val="10"/>
                <c:pt idx="0">
                  <c:v>0.21416626103078801</c:v>
                </c:pt>
                <c:pt idx="1">
                  <c:v>0.1643533719264989</c:v>
                </c:pt>
                <c:pt idx="2">
                  <c:v>0.10916073865192426</c:v>
                </c:pt>
                <c:pt idx="3">
                  <c:v>0.10326425965685868</c:v>
                </c:pt>
                <c:pt idx="4">
                  <c:v>0.10009165156140049</c:v>
                </c:pt>
                <c:pt idx="5">
                  <c:v>9.3989444372511971E-2</c:v>
                </c:pt>
                <c:pt idx="6">
                  <c:v>7.3900238085068307E-2</c:v>
                </c:pt>
                <c:pt idx="7">
                  <c:v>6.4509237393010885E-2</c:v>
                </c:pt>
                <c:pt idx="8">
                  <c:v>3.0923025184520427E-2</c:v>
                </c:pt>
                <c:pt idx="9">
                  <c:v>4.5641772137417956E-2</c:v>
                </c:pt>
              </c:numCache>
            </c:numRef>
          </c:val>
        </c:ser>
        <c:dLbls>
          <c:dLblPos val="outEnd"/>
          <c:showLegendKey val="0"/>
          <c:showVal val="1"/>
          <c:showCatName val="0"/>
          <c:showSerName val="0"/>
          <c:showPercent val="0"/>
          <c:showBubbleSize val="0"/>
        </c:dLbls>
        <c:gapWidth val="150"/>
        <c:axId val="114161920"/>
        <c:axId val="114176000"/>
      </c:barChart>
      <c:catAx>
        <c:axId val="114161920"/>
        <c:scaling>
          <c:orientation val="minMax"/>
        </c:scaling>
        <c:delete val="0"/>
        <c:axPos val="b"/>
        <c:numFmt formatCode="General" sourceLinked="1"/>
        <c:majorTickMark val="out"/>
        <c:minorTickMark val="none"/>
        <c:tickLblPos val="nextTo"/>
        <c:txPr>
          <a:bodyPr/>
          <a:lstStyle/>
          <a:p>
            <a:pPr>
              <a:defRPr sz="1100"/>
            </a:pPr>
            <a:endParaRPr lang="en-US"/>
          </a:p>
        </c:txPr>
        <c:crossAx val="114176000"/>
        <c:crosses val="autoZero"/>
        <c:auto val="1"/>
        <c:lblAlgn val="ctr"/>
        <c:lblOffset val="100"/>
        <c:noMultiLvlLbl val="0"/>
      </c:catAx>
      <c:valAx>
        <c:axId val="114176000"/>
        <c:scaling>
          <c:orientation val="minMax"/>
        </c:scaling>
        <c:delete val="0"/>
        <c:axPos val="l"/>
        <c:majorGridlines/>
        <c:numFmt formatCode="0%" sourceLinked="0"/>
        <c:majorTickMark val="out"/>
        <c:minorTickMark val="none"/>
        <c:tickLblPos val="nextTo"/>
        <c:crossAx val="114161920"/>
        <c:crosses val="autoZero"/>
        <c:crossBetween val="between"/>
      </c:valAx>
    </c:plotArea>
    <c:legend>
      <c:legendPos val="b"/>
      <c:layout/>
      <c:overlay val="0"/>
    </c:legend>
    <c:plotVisOnly val="1"/>
    <c:dispBlanksAs val="gap"/>
    <c:showDLblsOverMax val="0"/>
  </c:chart>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09 SEP 2017</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Iceland</c:v>
                </c:pt>
                <c:pt idx="2">
                  <c:v>Aldi</c:v>
                </c:pt>
                <c:pt idx="3">
                  <c:v>Sainsbury</c:v>
                </c:pt>
                <c:pt idx="4">
                  <c:v>Asda</c:v>
                </c:pt>
                <c:pt idx="5">
                  <c:v>Morrisons</c:v>
                </c:pt>
                <c:pt idx="6">
                  <c:v>Lidl</c:v>
                </c:pt>
                <c:pt idx="7">
                  <c:v>Farmfoods</c:v>
                </c:pt>
                <c:pt idx="8">
                  <c:v>Waitrose</c:v>
                </c:pt>
                <c:pt idx="9">
                  <c:v>Coop</c:v>
                </c:pt>
                <c:pt idx="10">
                  <c:v>M&amp;S</c:v>
                </c:pt>
                <c:pt idx="11">
                  <c:v>All Others</c:v>
                </c:pt>
              </c:strCache>
            </c:strRef>
          </c:cat>
          <c:val>
            <c:numRef>
              <c:f>Sheet1!$B$2:$B$13</c:f>
              <c:numCache>
                <c:formatCode>0.00%</c:formatCode>
                <c:ptCount val="12"/>
                <c:pt idx="0">
                  <c:v>0.23958565150115416</c:v>
                </c:pt>
                <c:pt idx="1">
                  <c:v>0.14401406170433925</c:v>
                </c:pt>
                <c:pt idx="2">
                  <c:v>0.12861529864309668</c:v>
                </c:pt>
                <c:pt idx="3">
                  <c:v>0.10649296489417868</c:v>
                </c:pt>
                <c:pt idx="4">
                  <c:v>0.10218194968989142</c:v>
                </c:pt>
                <c:pt idx="5">
                  <c:v>7.4517437685883856E-2</c:v>
                </c:pt>
                <c:pt idx="6">
                  <c:v>6.8213931015955465E-2</c:v>
                </c:pt>
                <c:pt idx="7">
                  <c:v>2.8827327263980056E-2</c:v>
                </c:pt>
                <c:pt idx="8">
                  <c:v>2.635481554748461E-2</c:v>
                </c:pt>
                <c:pt idx="9">
                  <c:v>2.0281573221462873E-2</c:v>
                </c:pt>
                <c:pt idx="10">
                  <c:v>1.4673153745895876E-2</c:v>
                </c:pt>
                <c:pt idx="11">
                  <c:v>4.6241835086677119E-2</c:v>
                </c:pt>
              </c:numCache>
            </c:numRef>
          </c:val>
        </c:ser>
        <c:ser>
          <c:idx val="1"/>
          <c:order val="1"/>
          <c:tx>
            <c:strRef>
              <c:f>Sheet1!$C$1</c:f>
              <c:strCache>
                <c:ptCount val="1"/>
                <c:pt idx="0">
                  <c:v>08 SEP 2018</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Iceland</c:v>
                </c:pt>
                <c:pt idx="2">
                  <c:v>Aldi</c:v>
                </c:pt>
                <c:pt idx="3">
                  <c:v>Sainsbury</c:v>
                </c:pt>
                <c:pt idx="4">
                  <c:v>Asda</c:v>
                </c:pt>
                <c:pt idx="5">
                  <c:v>Morrisons</c:v>
                </c:pt>
                <c:pt idx="6">
                  <c:v>Lidl</c:v>
                </c:pt>
                <c:pt idx="7">
                  <c:v>Farmfoods</c:v>
                </c:pt>
                <c:pt idx="8">
                  <c:v>Waitrose</c:v>
                </c:pt>
                <c:pt idx="9">
                  <c:v>Coop</c:v>
                </c:pt>
                <c:pt idx="10">
                  <c:v>M&amp;S</c:v>
                </c:pt>
                <c:pt idx="11">
                  <c:v>All Others</c:v>
                </c:pt>
              </c:strCache>
            </c:strRef>
          </c:cat>
          <c:val>
            <c:numRef>
              <c:f>Sheet1!$C$2:$C$13</c:f>
              <c:numCache>
                <c:formatCode>0.00%</c:formatCode>
                <c:ptCount val="12"/>
                <c:pt idx="0">
                  <c:v>0.23173040447106885</c:v>
                </c:pt>
                <c:pt idx="1">
                  <c:v>0.14299532799714507</c:v>
                </c:pt>
                <c:pt idx="2">
                  <c:v>0.14386040735904446</c:v>
                </c:pt>
                <c:pt idx="3">
                  <c:v>0.10475236710938127</c:v>
                </c:pt>
                <c:pt idx="4">
                  <c:v>0.10019432287300284</c:v>
                </c:pt>
                <c:pt idx="5">
                  <c:v>7.6765247827885741E-2</c:v>
                </c:pt>
                <c:pt idx="6">
                  <c:v>6.5739153251959823E-2</c:v>
                </c:pt>
                <c:pt idx="7">
                  <c:v>3.2292749462750611E-2</c:v>
                </c:pt>
                <c:pt idx="8">
                  <c:v>2.7341999308078971E-2</c:v>
                </c:pt>
                <c:pt idx="9">
                  <c:v>1.7969345343073651E-2</c:v>
                </c:pt>
                <c:pt idx="10">
                  <c:v>1.4745381565152788E-2</c:v>
                </c:pt>
                <c:pt idx="11">
                  <c:v>4.1613293431456075E-2</c:v>
                </c:pt>
              </c:numCache>
            </c:numRef>
          </c:val>
        </c:ser>
        <c:ser>
          <c:idx val="2"/>
          <c:order val="2"/>
          <c:tx>
            <c:strRef>
              <c:f>Sheet1!$D$1</c:f>
              <c:strCache>
                <c:ptCount val="1"/>
                <c:pt idx="0">
                  <c:v>07 SEP 2019</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Iceland</c:v>
                </c:pt>
                <c:pt idx="2">
                  <c:v>Aldi</c:v>
                </c:pt>
                <c:pt idx="3">
                  <c:v>Sainsbury</c:v>
                </c:pt>
                <c:pt idx="4">
                  <c:v>Asda</c:v>
                </c:pt>
                <c:pt idx="5">
                  <c:v>Morrisons</c:v>
                </c:pt>
                <c:pt idx="6">
                  <c:v>Lidl</c:v>
                </c:pt>
                <c:pt idx="7">
                  <c:v>Farmfoods</c:v>
                </c:pt>
                <c:pt idx="8">
                  <c:v>Waitrose</c:v>
                </c:pt>
                <c:pt idx="9">
                  <c:v>Coop</c:v>
                </c:pt>
                <c:pt idx="10">
                  <c:v>M&amp;S</c:v>
                </c:pt>
                <c:pt idx="11">
                  <c:v>All Others</c:v>
                </c:pt>
              </c:strCache>
            </c:strRef>
          </c:cat>
          <c:val>
            <c:numRef>
              <c:f>Sheet1!$D$2:$D$13</c:f>
              <c:numCache>
                <c:formatCode>0.00%</c:formatCode>
                <c:ptCount val="12"/>
                <c:pt idx="0">
                  <c:v>0.22916220779943328</c:v>
                </c:pt>
                <c:pt idx="1">
                  <c:v>0.14274665308713028</c:v>
                </c:pt>
                <c:pt idx="2">
                  <c:v>0.13661270711979612</c:v>
                </c:pt>
                <c:pt idx="3">
                  <c:v>0.10194352980573142</c:v>
                </c:pt>
                <c:pt idx="4">
                  <c:v>0.10120904781694366</c:v>
                </c:pt>
                <c:pt idx="5">
                  <c:v>7.8016151577687848E-2</c:v>
                </c:pt>
                <c:pt idx="6">
                  <c:v>7.4111892696670942E-2</c:v>
                </c:pt>
                <c:pt idx="7">
                  <c:v>2.9639030723065084E-2</c:v>
                </c:pt>
                <c:pt idx="8">
                  <c:v>2.7349734317639467E-2</c:v>
                </c:pt>
                <c:pt idx="9">
                  <c:v>2.1724179184109259E-2</c:v>
                </c:pt>
                <c:pt idx="10">
                  <c:v>1.6055670771680967E-2</c:v>
                </c:pt>
                <c:pt idx="11">
                  <c:v>4.1429195100111692E-2</c:v>
                </c:pt>
              </c:numCache>
            </c:numRef>
          </c:val>
        </c:ser>
        <c:dLbls>
          <c:dLblPos val="outEnd"/>
          <c:showLegendKey val="0"/>
          <c:showVal val="1"/>
          <c:showCatName val="0"/>
          <c:showSerName val="0"/>
          <c:showPercent val="0"/>
          <c:showBubbleSize val="0"/>
        </c:dLbls>
        <c:gapWidth val="150"/>
        <c:axId val="114205440"/>
        <c:axId val="114206976"/>
      </c:barChart>
      <c:catAx>
        <c:axId val="114205440"/>
        <c:scaling>
          <c:orientation val="minMax"/>
        </c:scaling>
        <c:delete val="0"/>
        <c:axPos val="b"/>
        <c:numFmt formatCode="General" sourceLinked="1"/>
        <c:majorTickMark val="out"/>
        <c:minorTickMark val="none"/>
        <c:tickLblPos val="nextTo"/>
        <c:txPr>
          <a:bodyPr/>
          <a:lstStyle/>
          <a:p>
            <a:pPr>
              <a:defRPr sz="1100"/>
            </a:pPr>
            <a:endParaRPr lang="en-US"/>
          </a:p>
        </c:txPr>
        <c:crossAx val="114206976"/>
        <c:crosses val="autoZero"/>
        <c:auto val="1"/>
        <c:lblAlgn val="ctr"/>
        <c:lblOffset val="100"/>
        <c:noMultiLvlLbl val="0"/>
      </c:catAx>
      <c:valAx>
        <c:axId val="114206976"/>
        <c:scaling>
          <c:orientation val="minMax"/>
        </c:scaling>
        <c:delete val="0"/>
        <c:axPos val="l"/>
        <c:majorGridlines/>
        <c:numFmt formatCode="0%" sourceLinked="0"/>
        <c:majorTickMark val="out"/>
        <c:minorTickMark val="none"/>
        <c:tickLblPos val="nextTo"/>
        <c:crossAx val="114205440"/>
        <c:crosses val="autoZero"/>
        <c:crossBetween val="between"/>
      </c:valAx>
    </c:plotArea>
    <c:legend>
      <c:legendPos val="b"/>
      <c:layout/>
      <c:overlay val="0"/>
    </c:legend>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09 SEP 2017</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Sainsbury</c:v>
                </c:pt>
                <c:pt idx="2">
                  <c:v>Aldi</c:v>
                </c:pt>
                <c:pt idx="3">
                  <c:v>Asda</c:v>
                </c:pt>
                <c:pt idx="4">
                  <c:v>Morrisons</c:v>
                </c:pt>
                <c:pt idx="5">
                  <c:v>Lidl</c:v>
                </c:pt>
                <c:pt idx="6">
                  <c:v>Waitrose</c:v>
                </c:pt>
                <c:pt idx="7">
                  <c:v>Coop</c:v>
                </c:pt>
                <c:pt idx="8">
                  <c:v>Iceland</c:v>
                </c:pt>
                <c:pt idx="9">
                  <c:v>Farmfoods</c:v>
                </c:pt>
                <c:pt idx="10">
                  <c:v>M&amp;S</c:v>
                </c:pt>
                <c:pt idx="11">
                  <c:v>All Others</c:v>
                </c:pt>
              </c:strCache>
            </c:strRef>
          </c:cat>
          <c:val>
            <c:numRef>
              <c:f>Sheet1!$B$2:$B$13</c:f>
              <c:numCache>
                <c:formatCode>0.00%</c:formatCode>
                <c:ptCount val="12"/>
                <c:pt idx="0">
                  <c:v>0.23314811752785383</c:v>
                </c:pt>
                <c:pt idx="1">
                  <c:v>0.14418717716565724</c:v>
                </c:pt>
                <c:pt idx="2">
                  <c:v>9.9419770008168165E-2</c:v>
                </c:pt>
                <c:pt idx="3">
                  <c:v>0.13156721008451133</c:v>
                </c:pt>
                <c:pt idx="4">
                  <c:v>0.10138124239671188</c:v>
                </c:pt>
                <c:pt idx="5">
                  <c:v>6.9049411965398155E-2</c:v>
                </c:pt>
                <c:pt idx="6">
                  <c:v>3.9190692974679087E-2</c:v>
                </c:pt>
                <c:pt idx="7">
                  <c:v>3.1878134217874034E-2</c:v>
                </c:pt>
                <c:pt idx="8">
                  <c:v>2.5104523810330324E-2</c:v>
                </c:pt>
                <c:pt idx="9">
                  <c:v>1.2602335963224265E-2</c:v>
                </c:pt>
                <c:pt idx="10">
                  <c:v>5.6433042642205214E-3</c:v>
                </c:pt>
                <c:pt idx="11">
                  <c:v>0.10682807962137103</c:v>
                </c:pt>
              </c:numCache>
            </c:numRef>
          </c:val>
        </c:ser>
        <c:ser>
          <c:idx val="1"/>
          <c:order val="1"/>
          <c:tx>
            <c:strRef>
              <c:f>Sheet1!$C$1</c:f>
              <c:strCache>
                <c:ptCount val="1"/>
                <c:pt idx="0">
                  <c:v>08 SEP 2018</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Sainsbury</c:v>
                </c:pt>
                <c:pt idx="2">
                  <c:v>Aldi</c:v>
                </c:pt>
                <c:pt idx="3">
                  <c:v>Asda</c:v>
                </c:pt>
                <c:pt idx="4">
                  <c:v>Morrisons</c:v>
                </c:pt>
                <c:pt idx="5">
                  <c:v>Lidl</c:v>
                </c:pt>
                <c:pt idx="6">
                  <c:v>Waitrose</c:v>
                </c:pt>
                <c:pt idx="7">
                  <c:v>Coop</c:v>
                </c:pt>
                <c:pt idx="8">
                  <c:v>Iceland</c:v>
                </c:pt>
                <c:pt idx="9">
                  <c:v>Farmfoods</c:v>
                </c:pt>
                <c:pt idx="10">
                  <c:v>M&amp;S</c:v>
                </c:pt>
                <c:pt idx="11">
                  <c:v>All Others</c:v>
                </c:pt>
              </c:strCache>
            </c:strRef>
          </c:cat>
          <c:val>
            <c:numRef>
              <c:f>Sheet1!$C$2:$C$13</c:f>
              <c:numCache>
                <c:formatCode>0.00%</c:formatCode>
                <c:ptCount val="12"/>
                <c:pt idx="0">
                  <c:v>0.22664732189031586</c:v>
                </c:pt>
                <c:pt idx="1">
                  <c:v>0.14018184296870231</c:v>
                </c:pt>
                <c:pt idx="2">
                  <c:v>0.10774415541583443</c:v>
                </c:pt>
                <c:pt idx="3">
                  <c:v>0.1322374094567727</c:v>
                </c:pt>
                <c:pt idx="4">
                  <c:v>0.10038454175059712</c:v>
                </c:pt>
                <c:pt idx="5">
                  <c:v>7.9059227825126116E-2</c:v>
                </c:pt>
                <c:pt idx="6">
                  <c:v>3.9623496136998865E-2</c:v>
                </c:pt>
                <c:pt idx="7">
                  <c:v>3.0578244008713038E-2</c:v>
                </c:pt>
                <c:pt idx="8">
                  <c:v>2.2075395959159309E-2</c:v>
                </c:pt>
                <c:pt idx="9">
                  <c:v>1.0293331122137619E-2</c:v>
                </c:pt>
                <c:pt idx="10">
                  <c:v>8.0647509156927064E-3</c:v>
                </c:pt>
                <c:pt idx="11">
                  <c:v>0.10311028254994985</c:v>
                </c:pt>
              </c:numCache>
            </c:numRef>
          </c:val>
        </c:ser>
        <c:ser>
          <c:idx val="2"/>
          <c:order val="2"/>
          <c:tx>
            <c:strRef>
              <c:f>Sheet1!$D$1</c:f>
              <c:strCache>
                <c:ptCount val="1"/>
                <c:pt idx="0">
                  <c:v>07 SEP 2019</c:v>
                </c:pt>
              </c:strCache>
            </c:strRef>
          </c:tx>
          <c:invertIfNegative val="0"/>
          <c:dLbls>
            <c:numFmt formatCode="0.0%" sourceLinked="0"/>
            <c:txPr>
              <a:bodyPr rot="-5400000" vert="horz"/>
              <a:lstStyle/>
              <a:p>
                <a:pPr>
                  <a:defRPr/>
                </a:pPr>
                <a:endParaRPr lang="en-US"/>
              </a:p>
            </c:txPr>
            <c:dLblPos val="outEnd"/>
            <c:showLegendKey val="0"/>
            <c:showVal val="1"/>
            <c:showCatName val="0"/>
            <c:showSerName val="0"/>
            <c:showPercent val="0"/>
            <c:showBubbleSize val="0"/>
            <c:showLeaderLines val="0"/>
          </c:dLbls>
          <c:cat>
            <c:strRef>
              <c:f>Sheet1!$A$2:$A$13</c:f>
              <c:strCache>
                <c:ptCount val="12"/>
                <c:pt idx="0">
                  <c:v>Tesco</c:v>
                </c:pt>
                <c:pt idx="1">
                  <c:v>Sainsbury</c:v>
                </c:pt>
                <c:pt idx="2">
                  <c:v>Aldi</c:v>
                </c:pt>
                <c:pt idx="3">
                  <c:v>Asda</c:v>
                </c:pt>
                <c:pt idx="4">
                  <c:v>Morrisons</c:v>
                </c:pt>
                <c:pt idx="5">
                  <c:v>Lidl</c:v>
                </c:pt>
                <c:pt idx="6">
                  <c:v>Waitrose</c:v>
                </c:pt>
                <c:pt idx="7">
                  <c:v>Coop</c:v>
                </c:pt>
                <c:pt idx="8">
                  <c:v>Iceland</c:v>
                </c:pt>
                <c:pt idx="9">
                  <c:v>Farmfoods</c:v>
                </c:pt>
                <c:pt idx="10">
                  <c:v>M&amp;S</c:v>
                </c:pt>
                <c:pt idx="11">
                  <c:v>All Others</c:v>
                </c:pt>
              </c:strCache>
            </c:strRef>
          </c:cat>
          <c:val>
            <c:numRef>
              <c:f>Sheet1!$D$2:$D$13</c:f>
              <c:numCache>
                <c:formatCode>0.00%</c:formatCode>
                <c:ptCount val="12"/>
                <c:pt idx="0">
                  <c:v>0.22581462063204238</c:v>
                </c:pt>
                <c:pt idx="1">
                  <c:v>0.13605350749031578</c:v>
                </c:pt>
                <c:pt idx="2">
                  <c:v>0.12975955456266838</c:v>
                </c:pt>
                <c:pt idx="3">
                  <c:v>0.12888949216187562</c:v>
                </c:pt>
                <c:pt idx="4">
                  <c:v>9.4316042737087477E-2</c:v>
                </c:pt>
                <c:pt idx="5">
                  <c:v>7.5184543805148815E-2</c:v>
                </c:pt>
                <c:pt idx="6">
                  <c:v>3.8545780437319113E-2</c:v>
                </c:pt>
                <c:pt idx="7">
                  <c:v>2.9337516766182126E-2</c:v>
                </c:pt>
                <c:pt idx="8">
                  <c:v>2.2173442430458098E-2</c:v>
                </c:pt>
                <c:pt idx="9">
                  <c:v>1.0524932534513705E-2</c:v>
                </c:pt>
                <c:pt idx="10">
                  <c:v>8.4536981939896325E-3</c:v>
                </c:pt>
                <c:pt idx="11">
                  <c:v>0.1009468682483988</c:v>
                </c:pt>
              </c:numCache>
            </c:numRef>
          </c:val>
        </c:ser>
        <c:dLbls>
          <c:dLblPos val="outEnd"/>
          <c:showLegendKey val="0"/>
          <c:showVal val="1"/>
          <c:showCatName val="0"/>
          <c:showSerName val="0"/>
          <c:showPercent val="0"/>
          <c:showBubbleSize val="0"/>
        </c:dLbls>
        <c:gapWidth val="150"/>
        <c:axId val="116858880"/>
        <c:axId val="116860416"/>
      </c:barChart>
      <c:catAx>
        <c:axId val="116858880"/>
        <c:scaling>
          <c:orientation val="minMax"/>
        </c:scaling>
        <c:delete val="0"/>
        <c:axPos val="b"/>
        <c:numFmt formatCode="General" sourceLinked="1"/>
        <c:majorTickMark val="out"/>
        <c:minorTickMark val="none"/>
        <c:tickLblPos val="nextTo"/>
        <c:txPr>
          <a:bodyPr/>
          <a:lstStyle/>
          <a:p>
            <a:pPr>
              <a:defRPr sz="1100"/>
            </a:pPr>
            <a:endParaRPr lang="en-US"/>
          </a:p>
        </c:txPr>
        <c:crossAx val="116860416"/>
        <c:crosses val="autoZero"/>
        <c:auto val="1"/>
        <c:lblAlgn val="ctr"/>
        <c:lblOffset val="100"/>
        <c:noMultiLvlLbl val="0"/>
      </c:catAx>
      <c:valAx>
        <c:axId val="116860416"/>
        <c:scaling>
          <c:orientation val="minMax"/>
        </c:scaling>
        <c:delete val="0"/>
        <c:axPos val="l"/>
        <c:majorGridlines/>
        <c:numFmt formatCode="0%" sourceLinked="0"/>
        <c:majorTickMark val="out"/>
        <c:minorTickMark val="none"/>
        <c:tickLblPos val="nextTo"/>
        <c:crossAx val="116858880"/>
        <c:crosses val="autoZero"/>
        <c:crossBetween val="between"/>
      </c:valAx>
    </c:plotArea>
    <c:legend>
      <c:legendPos val="b"/>
      <c:layout/>
      <c:overlay val="0"/>
    </c:legend>
    <c:plotVisOnly val="1"/>
    <c:dispBlanksAs val="gap"/>
    <c:showDLblsOverMax val="0"/>
  </c:chart>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12D66-B891-4D87-8070-F35D753D5937}" type="datetimeFigureOut">
              <a:rPr lang="en-GB" smtClean="0"/>
              <a:t>07/10/2019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2308D3-7EB2-41E9-AECB-6E037A80CF21}" type="slidenum">
              <a:rPr lang="en-GB" smtClean="0"/>
              <a:t>‹#›</a:t>
            </a:fld>
            <a:endParaRPr lang="en-GB"/>
          </a:p>
        </p:txBody>
      </p:sp>
    </p:spTree>
    <p:extLst>
      <p:ext uri="{BB962C8B-B14F-4D97-AF65-F5344CB8AC3E}">
        <p14:creationId xmlns:p14="http://schemas.microsoft.com/office/powerpoint/2010/main" val="197999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eafish_PPT template_2_.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Placeholder 10"/>
          <p:cNvSpPr>
            <a:spLocks noGrp="1"/>
          </p:cNvSpPr>
          <p:nvPr>
            <p:ph type="body" sz="quarter" idx="10"/>
          </p:nvPr>
        </p:nvSpPr>
        <p:spPr>
          <a:xfrm>
            <a:off x="525009" y="2504394"/>
            <a:ext cx="4681538" cy="3156631"/>
          </a:xfrm>
        </p:spPr>
        <p:txBody>
          <a:bodyPr lIns="0" bIns="0" anchor="b" anchorCtr="0">
            <a:normAutofit/>
          </a:bodyPr>
          <a:lstStyle>
            <a:lvl1pPr marL="0" indent="0">
              <a:buFontTx/>
              <a:buNone/>
              <a:defRPr sz="3600" b="1" i="0">
                <a:solidFill>
                  <a:schemeClr val="bg1"/>
                </a:solidFill>
              </a:defRPr>
            </a:lvl1pPr>
          </a:lstStyle>
          <a:p>
            <a:pPr lvl="0"/>
            <a:r>
              <a:rPr lang="en-US" smtClean="0"/>
              <a:t>Click to edit Master text styles</a:t>
            </a:r>
          </a:p>
        </p:txBody>
      </p:sp>
      <p:sp>
        <p:nvSpPr>
          <p:cNvPr id="14" name="Text Placeholder 13"/>
          <p:cNvSpPr>
            <a:spLocks noGrp="1"/>
          </p:cNvSpPr>
          <p:nvPr>
            <p:ph type="body" sz="quarter" idx="11"/>
          </p:nvPr>
        </p:nvSpPr>
        <p:spPr>
          <a:xfrm>
            <a:off x="525009" y="5778500"/>
            <a:ext cx="3656919" cy="544059"/>
          </a:xfrm>
        </p:spPr>
        <p:txBody>
          <a:bodyPr lIns="0" bIns="0" anchor="b" anchorCtr="0">
            <a:normAutofit/>
          </a:bodyPr>
          <a:lstStyle>
            <a:lvl1pPr marL="0" indent="0">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13207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302625" cy="5824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9043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descr="Seafish_PPT template_2_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10"/>
          <p:cNvSpPr>
            <a:spLocks noGrp="1"/>
          </p:cNvSpPr>
          <p:nvPr>
            <p:ph type="body" sz="quarter" idx="10"/>
          </p:nvPr>
        </p:nvSpPr>
        <p:spPr>
          <a:xfrm>
            <a:off x="4661581" y="2504394"/>
            <a:ext cx="4219348" cy="3156631"/>
          </a:xfrm>
        </p:spPr>
        <p:txBody>
          <a:bodyPr lIns="0" bIns="0" anchor="b" anchorCtr="0">
            <a:normAutofit/>
          </a:bodyPr>
          <a:lstStyle>
            <a:lvl1pPr marL="0" indent="0">
              <a:buFontTx/>
              <a:buNone/>
              <a:defRPr sz="3600" b="1" i="0">
                <a:solidFill>
                  <a:schemeClr val="bg2"/>
                </a:solidFill>
              </a:defRPr>
            </a:lvl1pPr>
          </a:lstStyle>
          <a:p>
            <a:pPr lvl="0"/>
            <a:r>
              <a:rPr lang="en-US" smtClean="0"/>
              <a:t>Click to edit Master text styles</a:t>
            </a:r>
          </a:p>
        </p:txBody>
      </p:sp>
      <p:sp>
        <p:nvSpPr>
          <p:cNvPr id="4" name="Text Placeholder 13"/>
          <p:cNvSpPr>
            <a:spLocks noGrp="1"/>
          </p:cNvSpPr>
          <p:nvPr>
            <p:ph type="body" sz="quarter" idx="11"/>
          </p:nvPr>
        </p:nvSpPr>
        <p:spPr>
          <a:xfrm>
            <a:off x="4661581" y="5778500"/>
            <a:ext cx="3656919" cy="544059"/>
          </a:xfrm>
        </p:spPr>
        <p:txBody>
          <a:bodyPr lIns="0" bIns="0" anchor="b" anchorCtr="0">
            <a:normAutofit/>
          </a:bodyPr>
          <a:lstStyle>
            <a:lvl1pPr marL="0" indent="0">
              <a:buFontTx/>
              <a:buNone/>
              <a:defRPr sz="140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920633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7" name="Picture 6" descr="Seafish_PPT template_2_.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10"/>
          <p:cNvSpPr>
            <a:spLocks noGrp="1"/>
          </p:cNvSpPr>
          <p:nvPr>
            <p:ph type="body" sz="quarter" idx="10"/>
          </p:nvPr>
        </p:nvSpPr>
        <p:spPr>
          <a:xfrm>
            <a:off x="525009" y="5661025"/>
            <a:ext cx="4681538" cy="661534"/>
          </a:xfrm>
        </p:spPr>
        <p:txBody>
          <a:bodyPr lIns="0" bIns="0" anchor="b" anchorCtr="0">
            <a:normAutofit/>
          </a:bodyPr>
          <a:lstStyle>
            <a:lvl1pPr marL="0" indent="0">
              <a:buFontTx/>
              <a:buNone/>
              <a:defRPr sz="3600" b="1" i="0">
                <a:solidFill>
                  <a:schemeClr val="bg1"/>
                </a:solidFill>
              </a:defRPr>
            </a:lvl1pPr>
          </a:lstStyle>
          <a:p>
            <a:pPr lvl="0"/>
            <a:r>
              <a:rPr lang="en-US" smtClean="0"/>
              <a:t>Click to edit Master text styles</a:t>
            </a:r>
          </a:p>
        </p:txBody>
      </p:sp>
      <p:sp>
        <p:nvSpPr>
          <p:cNvPr id="4" name="Text Placeholder 13"/>
          <p:cNvSpPr>
            <a:spLocks noGrp="1"/>
          </p:cNvSpPr>
          <p:nvPr>
            <p:ph type="body" sz="quarter" idx="11"/>
          </p:nvPr>
        </p:nvSpPr>
        <p:spPr>
          <a:xfrm>
            <a:off x="525009" y="2794008"/>
            <a:ext cx="3656919" cy="2721882"/>
          </a:xfrm>
        </p:spPr>
        <p:txBody>
          <a:bodyPr lIns="0" bIns="0" anchor="b" anchorCtr="0">
            <a:normAutofit/>
          </a:bodyPr>
          <a:lstStyle>
            <a:lvl1pPr marL="0" indent="0">
              <a:spcBef>
                <a:spcPts val="250"/>
              </a:spcBef>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73872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descr="Seafish_PPT template_2_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10"/>
          <p:cNvSpPr>
            <a:spLocks noGrp="1"/>
          </p:cNvSpPr>
          <p:nvPr>
            <p:ph type="body" sz="quarter" idx="12"/>
          </p:nvPr>
        </p:nvSpPr>
        <p:spPr>
          <a:xfrm>
            <a:off x="4661581" y="5661025"/>
            <a:ext cx="3656919" cy="661534"/>
          </a:xfrm>
        </p:spPr>
        <p:txBody>
          <a:bodyPr lIns="0" bIns="0" anchor="b" anchorCtr="0">
            <a:normAutofit/>
          </a:bodyPr>
          <a:lstStyle>
            <a:lvl1pPr marL="0" indent="0">
              <a:buFontTx/>
              <a:buNone/>
              <a:defRPr sz="3600" b="1" i="0">
                <a:solidFill>
                  <a:schemeClr val="bg2"/>
                </a:solidFill>
              </a:defRPr>
            </a:lvl1pPr>
          </a:lstStyle>
          <a:p>
            <a:pPr lvl="0"/>
            <a:r>
              <a:rPr lang="en-US" smtClean="0"/>
              <a:t>Click to edit Master text styles</a:t>
            </a:r>
          </a:p>
        </p:txBody>
      </p:sp>
      <p:sp>
        <p:nvSpPr>
          <p:cNvPr id="6" name="Text Placeholder 13"/>
          <p:cNvSpPr>
            <a:spLocks noGrp="1"/>
          </p:cNvSpPr>
          <p:nvPr>
            <p:ph type="body" sz="quarter" idx="13"/>
          </p:nvPr>
        </p:nvSpPr>
        <p:spPr>
          <a:xfrm>
            <a:off x="4661581" y="2794008"/>
            <a:ext cx="3656919" cy="2721882"/>
          </a:xfrm>
        </p:spPr>
        <p:txBody>
          <a:bodyPr lIns="0" bIns="0" anchor="b" anchorCtr="0">
            <a:normAutofit/>
          </a:bodyPr>
          <a:lstStyle>
            <a:lvl1pPr marL="0" indent="0">
              <a:spcBef>
                <a:spcPts val="250"/>
              </a:spcBef>
              <a:buFontTx/>
              <a:buNone/>
              <a:defRPr sz="140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405366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7FEF27-9120-2943-9098-E5350D780A7A}" type="datetimeFigureOut">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C5A28-6055-F642-847B-C1724C6C4937}" type="slidenum">
              <a:rPr lang="en-US" smtClean="0"/>
              <a:t>‹#›</a:t>
            </a:fld>
            <a:endParaRPr lang="en-US"/>
          </a:p>
        </p:txBody>
      </p:sp>
    </p:spTree>
    <p:extLst>
      <p:ext uri="{BB962C8B-B14F-4D97-AF65-F5344CB8AC3E}">
        <p14:creationId xmlns:p14="http://schemas.microsoft.com/office/powerpoint/2010/main" val="81985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6900" y="1855787"/>
            <a:ext cx="3852000" cy="4171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95100" y="1855787"/>
            <a:ext cx="3852000" cy="4171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3F17AC1C-9FE1-42FA-99A3-80DA8DDB6D2B}" type="slidenum">
              <a:rPr lang="en-GB" smtClean="0"/>
              <a:t>‹#›</a:t>
            </a:fld>
            <a:endParaRPr lang="en-GB"/>
          </a:p>
        </p:txBody>
      </p:sp>
    </p:spTree>
    <p:extLst>
      <p:ext uri="{BB962C8B-B14F-4D97-AF65-F5344CB8AC3E}">
        <p14:creationId xmlns:p14="http://schemas.microsoft.com/office/powerpoint/2010/main" val="33252528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6463" y="1340768"/>
            <a:ext cx="4166492" cy="3743325"/>
          </a:xfrm>
          <a:prstGeom prst="rect">
            <a:avLst/>
          </a:prstGeom>
        </p:spPr>
        <p:txBody>
          <a:bodyPr>
            <a:noAutofit/>
          </a:bodyPr>
          <a:lstStyle>
            <a:lvl1pPr marL="180975" indent="-180975">
              <a:lnSpc>
                <a:spcPct val="100000"/>
              </a:lnSpc>
              <a:spcBef>
                <a:spcPts val="600"/>
              </a:spcBef>
              <a:buFont typeface="Arial" pitchFamily="34" charset="0"/>
              <a:buChar char="•"/>
              <a:defRPr sz="1400"/>
            </a:lvl1pPr>
            <a:lvl2pPr marL="361950" indent="-180975">
              <a:lnSpc>
                <a:spcPct val="100000"/>
              </a:lnSpc>
              <a:spcBef>
                <a:spcPts val="600"/>
              </a:spcBef>
              <a:defRPr sz="1400" baseline="0">
                <a:solidFill>
                  <a:srgbClr val="002163"/>
                </a:solidFill>
              </a:defRPr>
            </a:lvl2pPr>
            <a:lvl3pPr>
              <a:defRPr sz="1400">
                <a:solidFill>
                  <a:schemeClr val="tx1"/>
                </a:solidFill>
              </a:defRPr>
            </a:lvl3pPr>
            <a:lvl4pPr>
              <a:defRPr sz="1400" baseline="0">
                <a:solidFill>
                  <a:srgbClr val="002163"/>
                </a:solidFill>
              </a:defRPr>
            </a:lvl4pPr>
            <a:lvl5pPr>
              <a:defRPr sz="1400" baseline="0">
                <a:solidFill>
                  <a:srgbClr val="002163"/>
                </a:solidFill>
              </a:defRPr>
            </a:lvl5pPr>
          </a:lstStyle>
          <a:p>
            <a:pPr lvl="0"/>
            <a:r>
              <a:rPr lang="en-US" dirty="0" smtClean="0"/>
              <a:t>Click to edit Master text styles</a:t>
            </a:r>
          </a:p>
          <a:p>
            <a:pPr lvl="1"/>
            <a:r>
              <a:rPr lang="en-US" dirty="0" smtClean="0"/>
              <a:t>Second level</a:t>
            </a:r>
            <a:endParaRPr lang="en-GB" dirty="0" smtClean="0"/>
          </a:p>
        </p:txBody>
      </p:sp>
      <p:sp>
        <p:nvSpPr>
          <p:cNvPr id="2" name="Title 1"/>
          <p:cNvSpPr>
            <a:spLocks noGrp="1"/>
          </p:cNvSpPr>
          <p:nvPr>
            <p:ph type="title"/>
          </p:nvPr>
        </p:nvSpPr>
        <p:spPr>
          <a:xfrm>
            <a:off x="251520" y="274638"/>
            <a:ext cx="7272808" cy="654032"/>
          </a:xfrm>
          <a:prstGeom prst="rect">
            <a:avLst/>
          </a:prstGeom>
        </p:spPr>
        <p:txBody>
          <a:bodyPr/>
          <a:lstStyle>
            <a:lvl1pPr>
              <a:defRPr sz="2800" b="1">
                <a:solidFill>
                  <a:schemeClr val="accent1">
                    <a:lumMod val="50000"/>
                  </a:schemeClr>
                </a:solidFill>
                <a:effectLst/>
              </a:defRPr>
            </a:lvl1pPr>
          </a:lstStyle>
          <a:p>
            <a:r>
              <a:rPr lang="en-US" dirty="0" smtClean="0"/>
              <a:t>Click to edit Master title style</a:t>
            </a:r>
            <a:endParaRPr lang="en-GB" dirty="0"/>
          </a:p>
        </p:txBody>
      </p:sp>
      <p:sp>
        <p:nvSpPr>
          <p:cNvPr id="7" name="Content Placeholder 8"/>
          <p:cNvSpPr>
            <a:spLocks noGrp="1"/>
          </p:cNvSpPr>
          <p:nvPr>
            <p:ph sz="quarter" idx="10"/>
          </p:nvPr>
        </p:nvSpPr>
        <p:spPr>
          <a:xfrm>
            <a:off x="0" y="6525344"/>
            <a:ext cx="8172400" cy="332680"/>
          </a:xfrm>
          <a:prstGeom prst="rect">
            <a:avLst/>
          </a:prstGeom>
        </p:spPr>
        <p:txBody>
          <a:bodyPr anchor="b">
            <a:noAutofit/>
          </a:bodyPr>
          <a:lstStyle>
            <a:lvl1pPr>
              <a:buNone/>
              <a:defRPr sz="1000">
                <a:solidFill>
                  <a:schemeClr val="bg1"/>
                </a:solidFill>
              </a:defRPr>
            </a:lvl1pPr>
          </a:lstStyle>
          <a:p>
            <a:pPr lvl="0"/>
            <a:r>
              <a:rPr lang="en-US" dirty="0" smtClean="0"/>
              <a:t>Click to edit Master text styles</a:t>
            </a:r>
          </a:p>
        </p:txBody>
      </p:sp>
      <p:sp>
        <p:nvSpPr>
          <p:cNvPr id="5" name="Content Placeholder 2"/>
          <p:cNvSpPr>
            <a:spLocks noGrp="1"/>
          </p:cNvSpPr>
          <p:nvPr>
            <p:ph idx="11"/>
          </p:nvPr>
        </p:nvSpPr>
        <p:spPr>
          <a:xfrm>
            <a:off x="250825" y="1052736"/>
            <a:ext cx="4176714" cy="5329014"/>
          </a:xfrm>
          <a:prstGeom prst="rect">
            <a:avLst/>
          </a:prstGeom>
        </p:spPr>
        <p:txBody>
          <a:bodyPr>
            <a:noAutofit/>
          </a:bodyPr>
          <a:lstStyle>
            <a:lvl1pPr marL="180975" indent="-180975">
              <a:lnSpc>
                <a:spcPct val="100000"/>
              </a:lnSpc>
              <a:spcBef>
                <a:spcPts val="600"/>
              </a:spcBef>
              <a:buFont typeface="Arial" pitchFamily="34" charset="0"/>
              <a:buChar char="•"/>
              <a:defRPr sz="1400"/>
            </a:lvl1pPr>
            <a:lvl2pPr marL="361950" indent="-180975">
              <a:lnSpc>
                <a:spcPct val="100000"/>
              </a:lnSpc>
              <a:spcBef>
                <a:spcPts val="600"/>
              </a:spcBef>
              <a:defRPr sz="1400" baseline="0">
                <a:solidFill>
                  <a:srgbClr val="002163"/>
                </a:solidFill>
              </a:defRPr>
            </a:lvl2pPr>
            <a:lvl3pPr>
              <a:defRPr sz="1400">
                <a:solidFill>
                  <a:schemeClr val="tx1"/>
                </a:solidFill>
              </a:defRPr>
            </a:lvl3pPr>
            <a:lvl4pPr>
              <a:defRPr sz="1100" baseline="0">
                <a:solidFill>
                  <a:srgbClr val="002163"/>
                </a:solidFill>
              </a:defRPr>
            </a:lvl4pPr>
            <a:lvl5pPr>
              <a:defRPr sz="1100" baseline="0">
                <a:solidFill>
                  <a:srgbClr val="002163"/>
                </a:solidFill>
              </a:defRPr>
            </a:lvl5pPr>
          </a:lstStyle>
          <a:p>
            <a:pPr lvl="0"/>
            <a:r>
              <a:rPr lang="en-US" dirty="0" smtClean="0"/>
              <a:t>Click to edit Master text styles</a:t>
            </a:r>
          </a:p>
          <a:p>
            <a:pPr lvl="1"/>
            <a:r>
              <a:rPr lang="en-US" dirty="0" smtClean="0"/>
              <a:t>Second level</a:t>
            </a:r>
            <a:endParaRPr lang="en-GB" dirty="0" smtClean="0"/>
          </a:p>
        </p:txBody>
      </p:sp>
      <p:sp>
        <p:nvSpPr>
          <p:cNvPr id="6" name="Content Placeholder 2"/>
          <p:cNvSpPr>
            <a:spLocks noGrp="1"/>
          </p:cNvSpPr>
          <p:nvPr>
            <p:ph idx="12"/>
          </p:nvPr>
        </p:nvSpPr>
        <p:spPr>
          <a:xfrm>
            <a:off x="4716463" y="1052513"/>
            <a:ext cx="4166491" cy="288925"/>
          </a:xfrm>
          <a:prstGeom prst="rect">
            <a:avLst/>
          </a:prstGeom>
        </p:spPr>
        <p:txBody>
          <a:bodyPr>
            <a:noAutofit/>
          </a:bodyPr>
          <a:lstStyle>
            <a:lvl1pPr marL="0" indent="0" algn="ctr">
              <a:lnSpc>
                <a:spcPct val="90000"/>
              </a:lnSpc>
              <a:spcBef>
                <a:spcPts val="300"/>
              </a:spcBef>
              <a:buNone/>
              <a:defRPr sz="1400" b="1"/>
            </a:lvl1pPr>
            <a:lvl2pPr marL="361950" indent="-180975">
              <a:spcBef>
                <a:spcPts val="300"/>
              </a:spcBef>
              <a:defRPr sz="1400" baseline="0">
                <a:solidFill>
                  <a:srgbClr val="002163"/>
                </a:solidFill>
              </a:defRPr>
            </a:lvl2pPr>
            <a:lvl3pPr>
              <a:defRPr sz="1400">
                <a:solidFill>
                  <a:schemeClr val="tx1"/>
                </a:solidFill>
              </a:defRPr>
            </a:lvl3pPr>
            <a:lvl4pPr>
              <a:defRPr sz="1100" baseline="0">
                <a:solidFill>
                  <a:srgbClr val="002163"/>
                </a:solidFill>
              </a:defRPr>
            </a:lvl4pPr>
            <a:lvl5pPr>
              <a:defRPr sz="1100" baseline="0">
                <a:solidFill>
                  <a:srgbClr val="002163"/>
                </a:solidFill>
              </a:defRPr>
            </a:lvl5pPr>
          </a:lstStyle>
          <a:p>
            <a:pPr lvl="0"/>
            <a:r>
              <a:rPr lang="en-US" dirty="0" smtClean="0"/>
              <a:t>Click to edit Master text styles</a:t>
            </a:r>
            <a:endParaRPr lang="en-GB" dirty="0" smtClean="0"/>
          </a:p>
        </p:txBody>
      </p:sp>
      <p:sp>
        <p:nvSpPr>
          <p:cNvPr id="8" name="Content Placeholder 2"/>
          <p:cNvSpPr>
            <a:spLocks noGrp="1"/>
          </p:cNvSpPr>
          <p:nvPr>
            <p:ph idx="13"/>
          </p:nvPr>
        </p:nvSpPr>
        <p:spPr>
          <a:xfrm>
            <a:off x="4716463" y="5084763"/>
            <a:ext cx="4176712" cy="1296987"/>
          </a:xfrm>
          <a:prstGeom prst="rect">
            <a:avLst/>
          </a:prstGeom>
        </p:spPr>
        <p:txBody>
          <a:bodyPr>
            <a:noAutofit/>
          </a:bodyPr>
          <a:lstStyle>
            <a:lvl1pPr marL="180975" indent="-180975">
              <a:lnSpc>
                <a:spcPct val="100000"/>
              </a:lnSpc>
              <a:spcBef>
                <a:spcPts val="600"/>
              </a:spcBef>
              <a:buFont typeface="Arial" pitchFamily="34" charset="0"/>
              <a:buChar char="•"/>
              <a:defRPr sz="1400"/>
            </a:lvl1pPr>
            <a:lvl2pPr marL="361950" indent="-180975">
              <a:lnSpc>
                <a:spcPct val="100000"/>
              </a:lnSpc>
              <a:spcBef>
                <a:spcPts val="600"/>
              </a:spcBef>
              <a:defRPr sz="1400" baseline="0">
                <a:solidFill>
                  <a:srgbClr val="002163"/>
                </a:solidFill>
              </a:defRPr>
            </a:lvl2pPr>
            <a:lvl3pPr>
              <a:defRPr sz="1400">
                <a:solidFill>
                  <a:schemeClr val="tx1"/>
                </a:solidFill>
              </a:defRPr>
            </a:lvl3pPr>
            <a:lvl4pPr>
              <a:defRPr sz="1400" baseline="0">
                <a:solidFill>
                  <a:srgbClr val="002163"/>
                </a:solidFill>
              </a:defRPr>
            </a:lvl4pPr>
            <a:lvl5pPr>
              <a:defRPr sz="1400" baseline="0">
                <a:solidFill>
                  <a:srgbClr val="002163"/>
                </a:solidFill>
              </a:defRPr>
            </a:lvl5pPr>
          </a:lstStyle>
          <a:p>
            <a:pPr lvl="0"/>
            <a:r>
              <a:rPr lang="en-US" dirty="0" smtClean="0"/>
              <a:t>Click to edit Master text styles</a:t>
            </a:r>
          </a:p>
          <a:p>
            <a:pPr lvl="1"/>
            <a:r>
              <a:rPr lang="en-US" dirty="0" smtClean="0"/>
              <a:t>Second level</a:t>
            </a:r>
            <a:endParaRPr lang="en-GB" dirty="0" smtClean="0"/>
          </a:p>
        </p:txBody>
      </p:sp>
    </p:spTree>
    <p:extLst>
      <p:ext uri="{BB962C8B-B14F-4D97-AF65-F5344CB8AC3E}">
        <p14:creationId xmlns:p14="http://schemas.microsoft.com/office/powerpoint/2010/main" val="7727462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6870A246-C0C6-490A-8548-17F82964863C}" type="slidenum">
              <a:rPr lang="en-GB"/>
              <a:pPr>
                <a:defRPr/>
              </a:pPr>
              <a:t>‹#›</a:t>
            </a:fld>
            <a:endParaRPr lang="en-GB"/>
          </a:p>
        </p:txBody>
      </p:sp>
    </p:spTree>
    <p:extLst>
      <p:ext uri="{BB962C8B-B14F-4D97-AF65-F5344CB8AC3E}">
        <p14:creationId xmlns:p14="http://schemas.microsoft.com/office/powerpoint/2010/main" val="10615412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FEF27-9120-2943-9098-E5350D780A7A}" type="datetimeFigureOut">
              <a:rPr lang="en-US" smtClean="0"/>
              <a:t>10/7/2019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5A28-6055-F642-847B-C1724C6C4937}" type="slidenum">
              <a:rPr lang="en-US" smtClean="0"/>
              <a:t>‹#›</a:t>
            </a:fld>
            <a:endParaRPr lang="en-US"/>
          </a:p>
        </p:txBody>
      </p:sp>
    </p:spTree>
    <p:extLst>
      <p:ext uri="{BB962C8B-B14F-4D97-AF65-F5344CB8AC3E}">
        <p14:creationId xmlns:p14="http://schemas.microsoft.com/office/powerpoint/2010/main" val="211623435"/>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82" r:id="rId4"/>
    <p:sldLayoutId id="2147483688" r:id="rId5"/>
    <p:sldLayoutId id="2147483662" r:id="rId6"/>
    <p:sldLayoutId id="2147483686" r:id="rId7"/>
    <p:sldLayoutId id="2147483687" r:id="rId8"/>
    <p:sldLayoutId id="2147483689" r:id="rId9"/>
    <p:sldLayoutId id="214748369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hyperlink" Target="outbind://28-00000000894BFBB0181A444084A26230E9468468070063F5D43EC78ED311A7344000000A303800000D6633EC000063F5D43EC78ED311A7344000000A303800000D66359E0000/" TargetMode="Externa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5.xml"/><Relationship Id="rId7" Type="http://schemas.openxmlformats.org/officeDocument/2006/relationships/slide" Target="slide32.xml"/><Relationship Id="rId2" Type="http://schemas.openxmlformats.org/officeDocument/2006/relationships/slide" Target="slide4.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1.xml"/><Relationship Id="rId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GB" dirty="0" smtClean="0"/>
              <a:t>Retail Overview:</a:t>
            </a:r>
            <a:r>
              <a:rPr lang="en-GB" dirty="0"/>
              <a:t/>
            </a:r>
            <a:br>
              <a:rPr lang="en-GB" dirty="0"/>
            </a:br>
            <a:r>
              <a:rPr lang="en-GB" dirty="0" smtClean="0"/>
              <a:t>Q3 2019</a:t>
            </a:r>
            <a:endParaRPr lang="en-US" dirty="0"/>
          </a:p>
        </p:txBody>
      </p:sp>
      <p:sp>
        <p:nvSpPr>
          <p:cNvPr id="3" name="Text Placeholder 2"/>
          <p:cNvSpPr>
            <a:spLocks noGrp="1"/>
          </p:cNvSpPr>
          <p:nvPr>
            <p:ph type="body" sz="quarter" idx="11"/>
          </p:nvPr>
        </p:nvSpPr>
        <p:spPr/>
        <p:txBody>
          <a:bodyPr/>
          <a:lstStyle/>
          <a:p>
            <a:r>
              <a:rPr lang="en-US" dirty="0" smtClean="0"/>
              <a:t>Retail Data: Nielsen 52 we 07.09.2019</a:t>
            </a:r>
          </a:p>
        </p:txBody>
      </p:sp>
    </p:spTree>
    <p:extLst>
      <p:ext uri="{BB962C8B-B14F-4D97-AF65-F5344CB8AC3E}">
        <p14:creationId xmlns:p14="http://schemas.microsoft.com/office/powerpoint/2010/main" val="3029923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3" r="54867" b="25000"/>
          <a:stretch/>
        </p:blipFill>
        <p:spPr bwMode="auto">
          <a:xfrm>
            <a:off x="214771" y="177424"/>
            <a:ext cx="8708107" cy="656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08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a:extLst>
              <a:ext uri="{FF2B5EF4-FFF2-40B4-BE49-F238E27FC236}"/>
            </a:extLst>
          </p:cNvPr>
          <p:cNvSpPr txBox="1">
            <a:spLocks noChangeArrowheads="1"/>
          </p:cNvSpPr>
          <p:nvPr/>
        </p:nvSpPr>
        <p:spPr bwMode="auto">
          <a:xfrm>
            <a:off x="1139825" y="650875"/>
            <a:ext cx="7896225" cy="5770563"/>
          </a:xfrm>
          <a:prstGeom prst="rect">
            <a:avLst/>
          </a:prstGeom>
          <a:noFill/>
          <a:ln w="12700">
            <a:noFill/>
            <a:miter lim="800000"/>
            <a:headEnd/>
            <a:tailEnd/>
          </a:ln>
        </p:spPr>
        <p:txBody>
          <a:bodyPr>
            <a:spAutoFit/>
          </a:bodyPr>
          <a:lstStyle/>
          <a:p>
            <a:pPr marL="190500" indent="-190500">
              <a:buClr>
                <a:srgbClr val="FF7A00"/>
              </a:buClr>
              <a:buFont typeface="Wingdings" pitchFamily="2" charset="2"/>
              <a:buChar char="Ø"/>
              <a:defRPr/>
            </a:pPr>
            <a:endParaRPr lang="en-GB" sz="900" dirty="0">
              <a:solidFill>
                <a:srgbClr val="FF0000"/>
              </a:solidFill>
              <a:latin typeface="Calibri" panose="020F0502020204030204" pitchFamily="34" charset="0"/>
              <a:cs typeface="Calibri" panose="020F0502020204030204" pitchFamily="34" charset="0"/>
            </a:endParaRPr>
          </a:p>
          <a:p>
            <a:pPr marL="190500" indent="-190500">
              <a:buClr>
                <a:srgbClr val="FF7A00"/>
              </a:buClr>
              <a:buFont typeface="Wingdings" pitchFamily="2" charset="2"/>
              <a:buChar char="Ø"/>
              <a:defRPr/>
            </a:pPr>
            <a:r>
              <a:rPr lang="en-GB" sz="900" dirty="0">
                <a:solidFill>
                  <a:srgbClr val="FF0000"/>
                </a:solidFill>
                <a:latin typeface="Calibri" panose="020F0502020204030204" pitchFamily="34" charset="0"/>
                <a:cs typeface="Calibri" panose="020F0502020204030204" pitchFamily="34" charset="0"/>
              </a:rPr>
              <a:t>Tesco </a:t>
            </a:r>
            <a:r>
              <a:rPr lang="en-GB" sz="900" dirty="0">
                <a:latin typeface="Calibri" panose="020F0502020204030204" pitchFamily="34" charset="0"/>
                <a:cs typeface="Calibri" panose="020F0502020204030204" pitchFamily="34" charset="0"/>
              </a:rPr>
              <a:t>has reduced the price of another 100 products as part of its centenary year celebrations that began in January. The third phase of the 100-year anniversary price cut campaign will run until 2 October and includes brands such as </a:t>
            </a:r>
            <a:r>
              <a:rPr lang="en-GB" sz="900" dirty="0" err="1">
                <a:latin typeface="Calibri" panose="020F0502020204030204" pitchFamily="34" charset="0"/>
                <a:cs typeface="Calibri" panose="020F0502020204030204" pitchFamily="34" charset="0"/>
              </a:rPr>
              <a:t>McVities</a:t>
            </a:r>
            <a:r>
              <a:rPr lang="en-GB" sz="900" dirty="0">
                <a:latin typeface="Calibri" panose="020F0502020204030204" pitchFamily="34" charset="0"/>
                <a:cs typeface="Calibri" panose="020F0502020204030204" pitchFamily="34" charset="0"/>
              </a:rPr>
              <a:t>, McCain, and Chicago Town. The retailer has also bought back its </a:t>
            </a:r>
            <a:r>
              <a:rPr lang="en-GB" sz="900" dirty="0" err="1">
                <a:latin typeface="Calibri" panose="020F0502020204030204" pitchFamily="34" charset="0"/>
                <a:cs typeface="Calibri" panose="020F0502020204030204" pitchFamily="34" charset="0"/>
              </a:rPr>
              <a:t>Clubcard</a:t>
            </a:r>
            <a:r>
              <a:rPr lang="en-GB" sz="900" dirty="0">
                <a:latin typeface="Calibri" panose="020F0502020204030204" pitchFamily="34" charset="0"/>
                <a:cs typeface="Calibri" panose="020F0502020204030204" pitchFamily="34" charset="0"/>
              </a:rPr>
              <a:t> Prices promotion which offers the retailers 19 million loyalty card holders special discounts on selected items in-store and online. </a:t>
            </a:r>
          </a:p>
          <a:p>
            <a:pPr marL="190500" indent="-190500">
              <a:buClr>
                <a:srgbClr val="FF7A00"/>
              </a:buClr>
              <a:buFont typeface="Wingdings" pitchFamily="2" charset="2"/>
              <a:buChar char="Ø"/>
              <a:defRPr/>
            </a:pPr>
            <a:endParaRPr lang="en-GB" sz="900" b="0" dirty="0">
              <a:latin typeface="Calibri" panose="020F0502020204030204" pitchFamily="34" charset="0"/>
              <a:cs typeface="Calibri" panose="020F0502020204030204" pitchFamily="34" charset="0"/>
            </a:endParaRPr>
          </a:p>
          <a:p>
            <a:pPr marL="171450" indent="-171450">
              <a:buClr>
                <a:srgbClr val="FF6600"/>
              </a:buClr>
              <a:buFont typeface="Wingdings" panose="05000000000000000000" pitchFamily="2" charset="2"/>
              <a:buChar char="Ø"/>
              <a:defRPr/>
            </a:pPr>
            <a:r>
              <a:rPr lang="en-GB" sz="900" dirty="0">
                <a:solidFill>
                  <a:srgbClr val="FF7A00"/>
                </a:solidFill>
                <a:latin typeface="Calibri" pitchFamily="34" charset="0"/>
                <a:cs typeface="Calibri" panose="020F0502020204030204" pitchFamily="34" charset="0"/>
              </a:rPr>
              <a:t>Sainsbury’s </a:t>
            </a:r>
            <a:r>
              <a:rPr lang="en-GB" sz="900" dirty="0">
                <a:latin typeface="Calibri" pitchFamily="34" charset="0"/>
                <a:cs typeface="Calibri" panose="020F0502020204030204" pitchFamily="34" charset="0"/>
              </a:rPr>
              <a:t>has reinstalled the tills in an experimental till-less shop opened by supermarket Sainsbury’s/ It had been totally refurbished to remove the entire checkout area, freeing up shop assistants to help customers on the shop floor. Customers had to scan their groceries using Sainsbury’s Pay &amp; Go app, paying for them as they went around the shop.</a:t>
            </a:r>
          </a:p>
          <a:p>
            <a:pPr marL="171450" indent="-171450">
              <a:buClr>
                <a:srgbClr val="FF6600"/>
              </a:buClr>
              <a:buFont typeface="Wingdings" panose="05000000000000000000" pitchFamily="2" charset="2"/>
              <a:buChar char="Ø"/>
              <a:defRPr/>
            </a:pPr>
            <a:endParaRPr lang="en-US" sz="900" b="0" dirty="0">
              <a:solidFill>
                <a:srgbClr val="009900"/>
              </a:solidFill>
              <a:latin typeface="Calibri" pitchFamily="34" charset="0"/>
              <a:cs typeface="Calibri" panose="020F0502020204030204" pitchFamily="34" charset="0"/>
            </a:endParaRPr>
          </a:p>
          <a:p>
            <a:pPr marL="171450" indent="-171450">
              <a:buClr>
                <a:srgbClr val="FF6600"/>
              </a:buClr>
              <a:buFont typeface="Wingdings" panose="05000000000000000000" pitchFamily="2" charset="2"/>
              <a:buChar char="Ø"/>
              <a:defRPr/>
            </a:pPr>
            <a:r>
              <a:rPr lang="en-GB" sz="900" dirty="0">
                <a:solidFill>
                  <a:srgbClr val="009900"/>
                </a:solidFill>
                <a:latin typeface="Calibri" pitchFamily="34" charset="0"/>
                <a:cs typeface="Calibri" panose="020F0502020204030204" pitchFamily="34" charset="0"/>
              </a:rPr>
              <a:t>Asda  </a:t>
            </a:r>
            <a:r>
              <a:rPr lang="en-GB" sz="900" dirty="0">
                <a:latin typeface="Calibri" pitchFamily="34" charset="0"/>
                <a:cs typeface="Calibri" panose="020F0502020204030204" pitchFamily="34" charset="0"/>
              </a:rPr>
              <a:t>has moved slightly away from its traditional focus on price in its latest ad by linking up with popular TV drama Downtown Abbey to highlight the quality of its food. Set in Downtown Abbey’s famous kitchen, the 0-second ad sees the character Mrs Patmore prepare a feast for a visit from the Royal family, before reverting to present day with the voiceover saying ‘When it comes to quality, you can rely on Asda.’</a:t>
            </a:r>
            <a:endParaRPr lang="en-GB" sz="900" dirty="0">
              <a:solidFill>
                <a:srgbClr val="009900"/>
              </a:solidFill>
              <a:latin typeface="Calibri" pitchFamily="34" charset="0"/>
              <a:cs typeface="Calibri" panose="020F0502020204030204" pitchFamily="34" charset="0"/>
            </a:endParaRPr>
          </a:p>
          <a:p>
            <a:pPr>
              <a:buClr>
                <a:srgbClr val="FF6600"/>
              </a:buClr>
              <a:defRPr/>
            </a:pPr>
            <a:endParaRPr lang="en-GB" sz="900" b="0" dirty="0">
              <a:solidFill>
                <a:srgbClr val="009900"/>
              </a:solidFill>
              <a:latin typeface="Calibri" pitchFamily="34" charset="0"/>
              <a:cs typeface="Calibri" panose="020F0502020204030204" pitchFamily="34" charset="0"/>
            </a:endParaRPr>
          </a:p>
          <a:p>
            <a:pPr marL="171450" indent="-171450">
              <a:buClr>
                <a:srgbClr val="FF6600"/>
              </a:buClr>
              <a:buFont typeface="Wingdings" panose="05000000000000000000" pitchFamily="2" charset="2"/>
              <a:buChar char="Ø"/>
              <a:defRPr/>
            </a:pPr>
            <a:r>
              <a:rPr lang="en-GB" sz="900" dirty="0" err="1">
                <a:solidFill>
                  <a:srgbClr val="009900"/>
                </a:solidFill>
                <a:latin typeface="Calibri" pitchFamily="34" charset="0"/>
                <a:cs typeface="Calibri" panose="020F0502020204030204" pitchFamily="34" charset="0"/>
              </a:rPr>
              <a:t>Morrisons</a:t>
            </a:r>
            <a:r>
              <a:rPr lang="en-GB" sz="900" dirty="0">
                <a:solidFill>
                  <a:srgbClr val="009900"/>
                </a:solidFill>
                <a:latin typeface="Calibri" pitchFamily="34" charset="0"/>
                <a:cs typeface="Calibri" panose="020F0502020204030204" pitchFamily="34" charset="0"/>
              </a:rPr>
              <a:t> </a:t>
            </a:r>
            <a:r>
              <a:rPr lang="en-GB" sz="900" dirty="0">
                <a:latin typeface="Calibri" pitchFamily="34" charset="0"/>
                <a:cs typeface="Calibri" panose="020F0502020204030204" pitchFamily="34" charset="0"/>
              </a:rPr>
              <a:t>has confirmed that its set to close four of its supermarkets following a review of the performance of its store estate. The outlets set for closure over the coming months are in </a:t>
            </a:r>
            <a:r>
              <a:rPr lang="en-GB" sz="900" dirty="0" err="1">
                <a:latin typeface="Calibri" pitchFamily="34" charset="0"/>
                <a:cs typeface="Calibri" panose="020F0502020204030204" pitchFamily="34" charset="0"/>
              </a:rPr>
              <a:t>Ince</a:t>
            </a:r>
            <a:r>
              <a:rPr lang="en-GB" sz="900" dirty="0">
                <a:latin typeface="Calibri" pitchFamily="34" charset="0"/>
                <a:cs typeface="Calibri" panose="020F0502020204030204" pitchFamily="34" charset="0"/>
              </a:rPr>
              <a:t> in Wigan, Shirley in Solihull, Swindon in Wiltshire, and Crawley in West Sussex. The four stores employ around 400 staff. A spokesperson for </a:t>
            </a:r>
            <a:r>
              <a:rPr lang="en-GB" sz="900" dirty="0" err="1">
                <a:latin typeface="Calibri" pitchFamily="34" charset="0"/>
                <a:cs typeface="Calibri" panose="020F0502020204030204" pitchFamily="34" charset="0"/>
              </a:rPr>
              <a:t>Morrisons</a:t>
            </a:r>
            <a:r>
              <a:rPr lang="en-GB" sz="900" dirty="0">
                <a:latin typeface="Calibri" pitchFamily="34" charset="0"/>
                <a:cs typeface="Calibri" panose="020F0502020204030204" pitchFamily="34" charset="0"/>
              </a:rPr>
              <a:t> said: ‘Following a review of all our supermarkets performance, we’ve unfortunately identified four unprofitable stores, where even our best estimates suggest losses will continue to worsen.</a:t>
            </a:r>
          </a:p>
          <a:p>
            <a:pPr marL="171450" indent="-171450">
              <a:buClr>
                <a:srgbClr val="FF6600"/>
              </a:buClr>
              <a:buFont typeface="Wingdings" panose="05000000000000000000" pitchFamily="2" charset="2"/>
              <a:buChar char="Ø"/>
              <a:defRPr/>
            </a:pPr>
            <a:endParaRPr lang="en-US" sz="900" dirty="0">
              <a:latin typeface="Calibri" panose="020F0502020204030204" pitchFamily="34" charset="0"/>
              <a:cs typeface="Calibri" panose="020F0502020204030204" pitchFamily="34" charset="0"/>
            </a:endParaRPr>
          </a:p>
          <a:p>
            <a:pPr marL="171450" indent="-171450">
              <a:buClr>
                <a:srgbClr val="FF6600"/>
              </a:buClr>
              <a:buFont typeface="Wingdings" panose="05000000000000000000" pitchFamily="2" charset="2"/>
              <a:buChar char="Ø"/>
              <a:defRPr/>
            </a:pPr>
            <a:r>
              <a:rPr lang="en-GB" sz="900" dirty="0">
                <a:solidFill>
                  <a:srgbClr val="006666"/>
                </a:solidFill>
                <a:latin typeface="Calibri" pitchFamily="34" charset="0"/>
                <a:cs typeface="Calibri" panose="020F0502020204030204" pitchFamily="34" charset="0"/>
              </a:rPr>
              <a:t>Aldi </a:t>
            </a:r>
            <a:r>
              <a:rPr lang="en-GB" sz="900" dirty="0">
                <a:latin typeface="Calibri" pitchFamily="34" charset="0"/>
                <a:cs typeface="Calibri" panose="020F0502020204030204" pitchFamily="34" charset="0"/>
              </a:rPr>
              <a:t>along with other FMCG retailers have committed to not having glitter on there Christmas cards, wrapping papers, crackers or gift bags. They will do this to reduce plastic waste and to also encourage people to recycle their items. Campaigners are calling on the government to ban sale of glitter because standard glitter contains micro plastics that can harm marine life. As a result of this some companies have created biodegradable glitter or plastic free glitter as an alternative. </a:t>
            </a:r>
          </a:p>
          <a:p>
            <a:pPr>
              <a:buClr>
                <a:srgbClr val="FF6600"/>
              </a:buClr>
              <a:defRPr/>
            </a:pPr>
            <a:endParaRPr lang="en-GB" sz="900" b="0" dirty="0">
              <a:solidFill>
                <a:srgbClr val="00279F"/>
              </a:solidFill>
              <a:latin typeface="Calibri" pitchFamily="34" charset="0"/>
              <a:cs typeface="Calibri" panose="020F0502020204030204" pitchFamily="34" charset="0"/>
            </a:endParaRPr>
          </a:p>
          <a:p>
            <a:pPr marL="171450" indent="-171450">
              <a:buClr>
                <a:srgbClr val="FF6600"/>
              </a:buClr>
              <a:buFont typeface="Wingdings" panose="05000000000000000000" pitchFamily="2" charset="2"/>
              <a:buChar char="Ø"/>
              <a:defRPr/>
            </a:pPr>
            <a:r>
              <a:rPr lang="en-GB" sz="900" dirty="0">
                <a:solidFill>
                  <a:srgbClr val="00279F"/>
                </a:solidFill>
                <a:latin typeface="Calibri" pitchFamily="34" charset="0"/>
                <a:cs typeface="Calibri" panose="020F0502020204030204" pitchFamily="34" charset="0"/>
              </a:rPr>
              <a:t>Co-operatives </a:t>
            </a:r>
            <a:r>
              <a:rPr lang="en-GB" sz="900" dirty="0">
                <a:latin typeface="Calibri" panose="020F0502020204030204" pitchFamily="34" charset="0"/>
                <a:cs typeface="Calibri" panose="020F0502020204030204" pitchFamily="34" charset="0"/>
              </a:rPr>
              <a:t>has spent more than £1.1m on a fleet of new vehicles in Central England. The new fleet comprises three new trailers, one tractor and seven rigid lorries, based at the retailers food distribution and chilled distribution centres in Leicester. Transport manager Gary Tomlinson said staff at both centres were the ‘hidden gems’ of the society’s operation. </a:t>
            </a:r>
          </a:p>
          <a:p>
            <a:pPr marL="171450" indent="-171450">
              <a:buClr>
                <a:srgbClr val="FF6600"/>
              </a:buClr>
              <a:buFont typeface="Wingdings" panose="05000000000000000000" pitchFamily="2" charset="2"/>
              <a:buChar char="Ø"/>
              <a:defRPr/>
            </a:pPr>
            <a:endParaRPr lang="en-GB" sz="900" dirty="0">
              <a:solidFill>
                <a:srgbClr val="009900"/>
              </a:solidFill>
              <a:latin typeface="Calibri" panose="020F0502020204030204" pitchFamily="34" charset="0"/>
              <a:cs typeface="Calibri" panose="020F0502020204030204" pitchFamily="34" charset="0"/>
            </a:endParaRPr>
          </a:p>
          <a:p>
            <a:pPr marL="171450" indent="-171450">
              <a:buClr>
                <a:srgbClr val="FF6600"/>
              </a:buClr>
              <a:buFont typeface="Wingdings" panose="05000000000000000000" pitchFamily="2" charset="2"/>
              <a:buChar char="Ø"/>
              <a:defRPr/>
            </a:pPr>
            <a:r>
              <a:rPr lang="en-GB" sz="900" dirty="0">
                <a:solidFill>
                  <a:srgbClr val="009900"/>
                </a:solidFill>
                <a:latin typeface="Calibri" panose="020F0502020204030204" pitchFamily="34" charset="0"/>
                <a:cs typeface="Calibri" panose="020F0502020204030204" pitchFamily="34" charset="0"/>
              </a:rPr>
              <a:t>Waitrose </a:t>
            </a:r>
            <a:r>
              <a:rPr lang="en-GB" sz="900" dirty="0">
                <a:latin typeface="Calibri" panose="020F0502020204030204" pitchFamily="34" charset="0"/>
                <a:cs typeface="Calibri" panose="020F0502020204030204" pitchFamily="34" charset="0"/>
              </a:rPr>
              <a:t>has become the first major supermarket in the UK to stock ‘</a:t>
            </a:r>
            <a:r>
              <a:rPr lang="en-GB" sz="900" dirty="0" err="1">
                <a:latin typeface="Calibri" panose="020F0502020204030204" pitchFamily="34" charset="0"/>
                <a:cs typeface="Calibri" panose="020F0502020204030204" pitchFamily="34" charset="0"/>
              </a:rPr>
              <a:t>Nim’s</a:t>
            </a:r>
            <a:r>
              <a:rPr lang="en-GB" sz="900" dirty="0">
                <a:latin typeface="Calibri" panose="020F0502020204030204" pitchFamily="34" charset="0"/>
                <a:cs typeface="Calibri" panose="020F0502020204030204" pitchFamily="34" charset="0"/>
              </a:rPr>
              <a:t> Kids’ multi-packs after signing a new deal with the fast-growing fruit and vegetable crisp manufacturer. Around 70% of the supermarkets outlets across the country will sell the brands apple and pineapple crisps in a multi-pack format. The range is designed to offer a healthier alternative to mainstream snacks for children. </a:t>
            </a:r>
          </a:p>
          <a:p>
            <a:pPr>
              <a:buClr>
                <a:srgbClr val="FF6600"/>
              </a:buClr>
              <a:defRPr/>
            </a:pPr>
            <a:endParaRPr lang="en-GB" sz="900" dirty="0">
              <a:latin typeface="Calibri" panose="020F0502020204030204" pitchFamily="34" charset="0"/>
              <a:cs typeface="Calibri" panose="020F0502020204030204" pitchFamily="34" charset="0"/>
            </a:endParaRPr>
          </a:p>
          <a:p>
            <a:pPr marL="190500" indent="-190500">
              <a:buClr>
                <a:srgbClr val="FF6600"/>
              </a:buClr>
              <a:buFont typeface="Wingdings" pitchFamily="2" charset="2"/>
              <a:buChar char="Ø"/>
              <a:defRPr/>
            </a:pPr>
            <a:r>
              <a:rPr lang="en-GB" sz="900" dirty="0">
                <a:solidFill>
                  <a:srgbClr val="00279F"/>
                </a:solidFill>
                <a:latin typeface="Calibri" pitchFamily="34" charset="0"/>
                <a:cs typeface="Calibri" panose="020F0502020204030204" pitchFamily="34" charset="0"/>
              </a:rPr>
              <a:t>Lidl</a:t>
            </a:r>
            <a:r>
              <a:rPr lang="en-GB" sz="900" dirty="0">
                <a:latin typeface="Calibri" panose="020F0502020204030204" pitchFamily="34" charset="0"/>
                <a:cs typeface="Calibri" panose="020F0502020204030204" pitchFamily="34" charset="0"/>
              </a:rPr>
              <a:t> has confirmed that it will take some of the burden when it comes to a no deal </a:t>
            </a:r>
            <a:r>
              <a:rPr lang="en-GB" sz="900" dirty="0" err="1">
                <a:latin typeface="Calibri" panose="020F0502020204030204" pitchFamily="34" charset="0"/>
                <a:cs typeface="Calibri" panose="020F0502020204030204" pitchFamily="34" charset="0"/>
              </a:rPr>
              <a:t>brexit</a:t>
            </a:r>
            <a:r>
              <a:rPr lang="en-GB" sz="900" dirty="0">
                <a:latin typeface="Calibri" panose="020F0502020204030204" pitchFamily="34" charset="0"/>
                <a:cs typeface="Calibri" panose="020F0502020204030204" pitchFamily="34" charset="0"/>
              </a:rPr>
              <a:t>. It was revealed that Lidl in Ireland had been reminding suppliers that its contracts included a clause which states that all goods must be delivered with tariffs paid. This would mean British suppliers would have to pay EU import tariffs for goods delivered to Ireland. However, Lidl’s UK Chief Commercial Officer Ryan McDonnell states that British suppliers exporting to the discounters stores across the EU will not be expected to bear the ‘full financial burden that may arise.’</a:t>
            </a:r>
            <a:endParaRPr lang="en-GB" sz="900" b="0" dirty="0">
              <a:solidFill>
                <a:srgbClr val="FF0000"/>
              </a:solidFill>
              <a:latin typeface="Calibri" panose="020F0502020204030204" pitchFamily="34" charset="0"/>
              <a:cs typeface="Calibri" panose="020F0502020204030204" pitchFamily="34" charset="0"/>
            </a:endParaRPr>
          </a:p>
          <a:p>
            <a:pPr marL="190500" indent="-190500">
              <a:buClr>
                <a:srgbClr val="FF6600"/>
              </a:buClr>
              <a:buFont typeface="Wingdings" pitchFamily="2" charset="2"/>
              <a:buChar char="Ø"/>
              <a:defRPr/>
            </a:pPr>
            <a:endParaRPr lang="en-GB" sz="900" b="0" dirty="0">
              <a:solidFill>
                <a:srgbClr val="FF0000"/>
              </a:solidFill>
              <a:latin typeface="Calibri" panose="020F0502020204030204" pitchFamily="34" charset="0"/>
              <a:cs typeface="Calibri" panose="020F0502020204030204" pitchFamily="34" charset="0"/>
            </a:endParaRPr>
          </a:p>
          <a:p>
            <a:pPr marL="190500" indent="-190500">
              <a:buClr>
                <a:srgbClr val="FF6600"/>
              </a:buClr>
              <a:buFont typeface="Wingdings" pitchFamily="2" charset="2"/>
              <a:buChar char="Ø"/>
              <a:defRPr/>
            </a:pPr>
            <a:r>
              <a:rPr lang="en-US" sz="900" dirty="0">
                <a:solidFill>
                  <a:srgbClr val="FF0000"/>
                </a:solidFill>
                <a:latin typeface="Calibri" panose="020F0502020204030204" pitchFamily="34" charset="0"/>
                <a:cs typeface="Calibri" panose="020F0502020204030204" pitchFamily="34" charset="0"/>
              </a:rPr>
              <a:t>Iceland </a:t>
            </a:r>
            <a:r>
              <a:rPr lang="en-GB" sz="900" dirty="0">
                <a:latin typeface="Calibri" panose="020F0502020204030204" pitchFamily="34" charset="0"/>
                <a:cs typeface="Calibri" panose="020F0502020204030204" pitchFamily="34" charset="0"/>
              </a:rPr>
              <a:t>has undertaken what it describes as the biggest ever shake up of its own label offer with over 550 new and improved products rolled out to its stores yesterday. The frozen food specialist revealed that the overhaul had followed months of market trends, social media and sales analysis in order to create an own label range driven directly by customer feedback. The new lines will comprise of dishes well known to its customers, which have been given a recipe revival, alongside new products. Iceland's most popular ranges including fish, ready meals, pizza and vegan will all see significant expansions. </a:t>
            </a:r>
          </a:p>
        </p:txBody>
      </p:sp>
      <p:pic>
        <p:nvPicPr>
          <p:cNvPr id="4" name="Picture 3" descr="logoTopBa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800100"/>
            <a:ext cx="958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1749425"/>
            <a:ext cx="914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2238375"/>
            <a:ext cx="914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3" y="3651250"/>
            <a:ext cx="4572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17" descr="W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 y="4335463"/>
            <a:ext cx="952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75" y="1376363"/>
            <a:ext cx="9509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1950" y="5635625"/>
            <a:ext cx="7112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Lidl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588" y="4916488"/>
            <a:ext cx="415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s://cdn.aldi-digital.co.uk/32FDVWu4Lhbxgj9Z3v03ji0pGJIp?&amp;w=70&amp;h=8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825" y="2971800"/>
            <a:ext cx="4000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0" y="0"/>
            <a:ext cx="6878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itchFamily="66" charset="0"/>
              </a:defRPr>
            </a:lvl1pPr>
            <a:lvl2pPr marL="742950" indent="-285750">
              <a:defRPr sz="2400" b="1">
                <a:solidFill>
                  <a:schemeClr val="tx1"/>
                </a:solidFill>
                <a:latin typeface="Comic Sans MS" pitchFamily="66" charset="0"/>
              </a:defRPr>
            </a:lvl2pPr>
            <a:lvl3pPr marL="1143000" indent="-228600">
              <a:defRPr sz="2400" b="1">
                <a:solidFill>
                  <a:schemeClr val="tx1"/>
                </a:solidFill>
                <a:latin typeface="Comic Sans MS" pitchFamily="66" charset="0"/>
              </a:defRPr>
            </a:lvl3pPr>
            <a:lvl4pPr marL="1600200" indent="-228600">
              <a:defRPr sz="2400" b="1">
                <a:solidFill>
                  <a:schemeClr val="tx1"/>
                </a:solidFill>
                <a:latin typeface="Comic Sans MS" pitchFamily="66" charset="0"/>
              </a:defRPr>
            </a:lvl4pPr>
            <a:lvl5pPr marL="2057400" indent="-22860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pPr>
              <a:spcBef>
                <a:spcPct val="50000"/>
              </a:spcBef>
            </a:pPr>
            <a:r>
              <a:rPr lang="en-GB" altLang="en-US" sz="4000" dirty="0">
                <a:solidFill>
                  <a:srgbClr val="00B0F0"/>
                </a:solidFill>
                <a:latin typeface="Calibri" pitchFamily="34" charset="0"/>
              </a:rPr>
              <a:t> FMCG Essential Retail</a:t>
            </a:r>
          </a:p>
        </p:txBody>
      </p:sp>
      <p:pic>
        <p:nvPicPr>
          <p:cNvPr id="14" name="Picture 18" descr="Image result for niels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7150" y="95250"/>
            <a:ext cx="13239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a:solidFill>
                  <a:schemeClr val="bg2"/>
                </a:solidFill>
              </a:rPr>
              <a:t>Nielsen </a:t>
            </a:r>
            <a:r>
              <a:rPr lang="en-GB" sz="900" i="1" dirty="0" err="1">
                <a:solidFill>
                  <a:schemeClr val="bg2"/>
                </a:solidFill>
              </a:rPr>
              <a:t>HomeScan</a:t>
            </a:r>
            <a:r>
              <a:rPr lang="en-GB" sz="900" i="1" dirty="0">
                <a:solidFill>
                  <a:schemeClr val="bg2"/>
                </a:solidFill>
              </a:rPr>
              <a:t>, Grocers &amp; </a:t>
            </a:r>
            <a:r>
              <a:rPr lang="en-GB" sz="900" i="1" dirty="0" err="1" smtClean="0">
                <a:solidFill>
                  <a:schemeClr val="bg2"/>
                </a:solidFill>
              </a:rPr>
              <a:t>NamNews</a:t>
            </a:r>
            <a:endParaRPr lang="en-GB" sz="900" i="1" dirty="0">
              <a:solidFill>
                <a:schemeClr val="bg2"/>
              </a:solidFill>
            </a:endParaRPr>
          </a:p>
        </p:txBody>
      </p:sp>
    </p:spTree>
    <p:extLst>
      <p:ext uri="{BB962C8B-B14F-4D97-AF65-F5344CB8AC3E}">
        <p14:creationId xmlns:p14="http://schemas.microsoft.com/office/powerpoint/2010/main" val="2936323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pPr>
              <a:buClr>
                <a:srgbClr val="0062AE"/>
              </a:buClr>
              <a:defRPr/>
            </a:pPr>
            <a:r>
              <a:rPr lang="en-GB" altLang="en-US" sz="2800" dirty="0" smtClean="0"/>
              <a:t>SEAFOOD PERFORMANCE</a:t>
            </a:r>
            <a:endParaRPr lang="en-GB" altLang="en-US" sz="2800" dirty="0">
              <a:solidFill>
                <a:schemeClr val="accent4"/>
              </a:solidFill>
              <a:latin typeface="Arial" panose="020B0604020202020204" pitchFamily="34" charset="0"/>
              <a:ea typeface="Arial" panose="020B0604020202020204" pitchFamily="34" charset="0"/>
            </a:endParaRPr>
          </a:p>
        </p:txBody>
      </p:sp>
      <p:sp>
        <p:nvSpPr>
          <p:cNvPr id="4" name="Text Placeholder 3"/>
          <p:cNvSpPr>
            <a:spLocks noGrp="1"/>
          </p:cNvSpPr>
          <p:nvPr>
            <p:ph type="body" sz="quarter" idx="11"/>
          </p:nvPr>
        </p:nvSpPr>
        <p:spPr/>
        <p:txBody>
          <a:bodyPr>
            <a:normAutofit/>
          </a:bodyPr>
          <a:lstStyle/>
          <a:p>
            <a:r>
              <a:rPr lang="en-GB" dirty="0" smtClean="0"/>
              <a:t>Source: Nielsen </a:t>
            </a:r>
            <a:r>
              <a:rPr lang="en-GB" dirty="0" err="1" smtClean="0"/>
              <a:t>ScanTrack</a:t>
            </a:r>
            <a:r>
              <a:rPr lang="en-GB" dirty="0" smtClean="0"/>
              <a:t> and </a:t>
            </a:r>
            <a:r>
              <a:rPr lang="en-GB" dirty="0" err="1" smtClean="0"/>
              <a:t>HomeScan</a:t>
            </a:r>
            <a:r>
              <a:rPr lang="en-GB" dirty="0" smtClean="0"/>
              <a:t> we </a:t>
            </a:r>
            <a:r>
              <a:rPr lang="en-GB" dirty="0" smtClean="0"/>
              <a:t>07 09 19</a:t>
            </a:r>
            <a:endParaRPr lang="en-GB" dirty="0"/>
          </a:p>
        </p:txBody>
      </p:sp>
    </p:spTree>
    <p:extLst>
      <p:ext uri="{BB962C8B-B14F-4D97-AF65-F5344CB8AC3E}">
        <p14:creationId xmlns:p14="http://schemas.microsoft.com/office/powerpoint/2010/main" val="3468068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UK Seafood Market Sector Summary</a:t>
            </a:r>
            <a:endParaRPr lang="en-GB" dirty="0"/>
          </a:p>
        </p:txBody>
      </p:sp>
      <p:sp>
        <p:nvSpPr>
          <p:cNvPr id="13" name="Content Placeholder 12"/>
          <p:cNvSpPr>
            <a:spLocks noGrp="1"/>
          </p:cNvSpPr>
          <p:nvPr>
            <p:ph idx="1"/>
          </p:nvPr>
        </p:nvSpPr>
        <p:spPr>
          <a:xfrm>
            <a:off x="457200" y="3433764"/>
            <a:ext cx="8229600" cy="2692400"/>
          </a:xfrm>
          <a:solidFill>
            <a:schemeClr val="bg1"/>
          </a:solidFill>
        </p:spPr>
        <p:txBody>
          <a:bodyPr>
            <a:normAutofit/>
          </a:bodyPr>
          <a:lstStyle/>
          <a:p>
            <a:pPr marL="360363" lvl="1" indent="-182563">
              <a:spcBef>
                <a:spcPts val="0"/>
              </a:spcBef>
              <a:spcAft>
                <a:spcPts val="1200"/>
              </a:spcAft>
              <a:buClr>
                <a:srgbClr val="0062AE"/>
              </a:buClr>
              <a:buFont typeface="Arial" panose="020B0604020202020204" pitchFamily="34" charset="0"/>
              <a:buChar char="•"/>
              <a:defRPr/>
            </a:pPr>
            <a:r>
              <a:rPr lang="en-GB" altLang="en-US" sz="1800" dirty="0">
                <a:solidFill>
                  <a:srgbClr val="0070C0"/>
                </a:solidFill>
                <a:ea typeface="Geneva"/>
                <a:cs typeface="Geneva"/>
              </a:rPr>
              <a:t>Total seafood continues </a:t>
            </a:r>
            <a:r>
              <a:rPr lang="en-GB" altLang="en-US" sz="1800" dirty="0" smtClean="0">
                <a:solidFill>
                  <a:srgbClr val="0070C0"/>
                </a:solidFill>
                <a:ea typeface="Geneva"/>
                <a:cs typeface="Geneva"/>
              </a:rPr>
              <a:t>to be in </a:t>
            </a:r>
            <a:r>
              <a:rPr lang="en-GB" altLang="en-US" sz="1800" dirty="0">
                <a:solidFill>
                  <a:srgbClr val="0070C0"/>
                </a:solidFill>
                <a:ea typeface="Geneva"/>
                <a:cs typeface="Geneva"/>
              </a:rPr>
              <a:t>price driven growth with </a:t>
            </a:r>
            <a:r>
              <a:rPr lang="en-GB" altLang="en-US" sz="1800" dirty="0" smtClean="0">
                <a:solidFill>
                  <a:srgbClr val="0070C0"/>
                </a:solidFill>
                <a:ea typeface="Geneva"/>
                <a:cs typeface="Geneva"/>
              </a:rPr>
              <a:t>the average </a:t>
            </a:r>
            <a:r>
              <a:rPr lang="en-GB" altLang="en-US" sz="1800" dirty="0">
                <a:solidFill>
                  <a:srgbClr val="0070C0"/>
                </a:solidFill>
                <a:ea typeface="Geneva"/>
                <a:cs typeface="Geneva"/>
              </a:rPr>
              <a:t>price </a:t>
            </a:r>
            <a:r>
              <a:rPr lang="en-GB" altLang="en-US" sz="1800" dirty="0" smtClean="0">
                <a:solidFill>
                  <a:srgbClr val="0070C0"/>
                </a:solidFill>
                <a:ea typeface="Geneva"/>
                <a:cs typeface="Geneva"/>
              </a:rPr>
              <a:t>per kg and per unit increasing, whilst volume </a:t>
            </a:r>
            <a:r>
              <a:rPr lang="en-GB" altLang="en-US" sz="1800" dirty="0" smtClean="0">
                <a:solidFill>
                  <a:srgbClr val="0070C0"/>
                </a:solidFill>
                <a:ea typeface="Geneva"/>
                <a:cs typeface="Geneva"/>
              </a:rPr>
              <a:t>sales </a:t>
            </a:r>
            <a:r>
              <a:rPr lang="en-GB" altLang="en-US" sz="1800" dirty="0" smtClean="0">
                <a:solidFill>
                  <a:srgbClr val="0070C0"/>
                </a:solidFill>
                <a:ea typeface="Geneva"/>
                <a:cs typeface="Geneva"/>
              </a:rPr>
              <a:t>decline.</a:t>
            </a:r>
          </a:p>
          <a:p>
            <a:pPr marL="360363" lvl="1" indent="-182563">
              <a:spcBef>
                <a:spcPts val="0"/>
              </a:spcBef>
              <a:spcAft>
                <a:spcPts val="1200"/>
              </a:spcAft>
              <a:buClr>
                <a:srgbClr val="0062AE"/>
              </a:buClr>
              <a:buFont typeface="Arial" panose="020B0604020202020204" pitchFamily="34" charset="0"/>
              <a:buChar char="•"/>
              <a:defRPr/>
            </a:pPr>
            <a:r>
              <a:rPr lang="en-GB" altLang="en-US" sz="1800" dirty="0" smtClean="0">
                <a:solidFill>
                  <a:srgbClr val="0070C0"/>
                </a:solidFill>
                <a:ea typeface="Geneva"/>
                <a:cs typeface="Geneva"/>
              </a:rPr>
              <a:t>In contrast the chilled sector is reporting sales volume and unit growth, whilst lower average pricing is driving a decline in value sales</a:t>
            </a:r>
          </a:p>
          <a:p>
            <a:pPr marL="360363" lvl="1" indent="-182563">
              <a:spcBef>
                <a:spcPts val="0"/>
              </a:spcBef>
              <a:spcAft>
                <a:spcPts val="1200"/>
              </a:spcAft>
              <a:buClr>
                <a:srgbClr val="0062AE"/>
              </a:buClr>
              <a:buFont typeface="Arial" panose="020B0604020202020204" pitchFamily="34" charset="0"/>
              <a:buChar char="•"/>
              <a:defRPr/>
            </a:pPr>
            <a:r>
              <a:rPr lang="en-GB" altLang="en-US" sz="1800" dirty="0" smtClean="0">
                <a:solidFill>
                  <a:srgbClr val="0070C0"/>
                </a:solidFill>
                <a:ea typeface="Geneva"/>
                <a:cs typeface="Geneva"/>
              </a:rPr>
              <a:t>The frozen and ambient sectors </a:t>
            </a:r>
            <a:r>
              <a:rPr lang="en-GB" altLang="en-US" sz="1800" dirty="0" smtClean="0">
                <a:solidFill>
                  <a:srgbClr val="0070C0"/>
                </a:solidFill>
                <a:ea typeface="Geneva"/>
                <a:cs typeface="Geneva"/>
              </a:rPr>
              <a:t>are both </a:t>
            </a:r>
            <a:r>
              <a:rPr lang="en-GB" altLang="en-US" sz="1800" dirty="0" smtClean="0">
                <a:solidFill>
                  <a:srgbClr val="0070C0"/>
                </a:solidFill>
                <a:ea typeface="Geneva"/>
                <a:cs typeface="Geneva"/>
              </a:rPr>
              <a:t>reporting price driven sales value growth, whilst volume and unit sales  decline.</a:t>
            </a:r>
          </a:p>
          <a:p>
            <a:pPr marL="177800" lvl="1" indent="0">
              <a:spcBef>
                <a:spcPts val="0"/>
              </a:spcBef>
              <a:spcAft>
                <a:spcPts val="1200"/>
              </a:spcAft>
              <a:buClr>
                <a:srgbClr val="0062AE"/>
              </a:buClr>
              <a:buNone/>
              <a:defRPr/>
            </a:pPr>
            <a:r>
              <a:rPr lang="en-GB" sz="1600" i="1" dirty="0" smtClean="0"/>
              <a:t>NB</a:t>
            </a:r>
            <a:r>
              <a:rPr lang="en-GB" sz="1600" i="1" dirty="0"/>
              <a:t>: Please see appendices for ranked species and pricing data</a:t>
            </a:r>
          </a:p>
          <a:p>
            <a:pPr marL="360363" lvl="1" indent="-182563">
              <a:spcBef>
                <a:spcPts val="0"/>
              </a:spcBef>
              <a:spcAft>
                <a:spcPts val="1200"/>
              </a:spcAft>
              <a:buClr>
                <a:srgbClr val="0062AE"/>
              </a:buClr>
              <a:buFont typeface="Arial" panose="020B0604020202020204" pitchFamily="34" charset="0"/>
              <a:buChar char="•"/>
              <a:defRPr/>
            </a:pPr>
            <a:endParaRPr lang="en-GB" altLang="en-US" sz="1800" dirty="0">
              <a:solidFill>
                <a:srgbClr val="0070C0"/>
              </a:solidFill>
              <a:ea typeface="Geneva"/>
              <a:cs typeface="Geneva"/>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497014"/>
            <a:ext cx="8674101" cy="18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2863300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9027" y="2972441"/>
            <a:ext cx="3911457" cy="2478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p:cNvSpPr>
            <a:spLocks noGrp="1"/>
          </p:cNvSpPr>
          <p:nvPr>
            <p:ph type="title"/>
          </p:nvPr>
        </p:nvSpPr>
        <p:spPr/>
        <p:txBody>
          <a:bodyPr>
            <a:normAutofit/>
          </a:bodyPr>
          <a:lstStyle/>
          <a:p>
            <a:r>
              <a:rPr lang="en-GB" dirty="0" smtClean="0"/>
              <a:t>UK Market Sector Share</a:t>
            </a:r>
            <a:endParaRPr lang="en-GB" dirty="0"/>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0884" y="2972441"/>
            <a:ext cx="3911457" cy="2478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1" name="Group 3"/>
          <p:cNvGraphicFramePr>
            <a:graphicFrameLocks noGrp="1"/>
          </p:cNvGraphicFramePr>
          <p:nvPr>
            <p:extLst>
              <p:ext uri="{D42A27DB-BD31-4B8C-83A1-F6EECF244321}">
                <p14:modId xmlns:p14="http://schemas.microsoft.com/office/powerpoint/2010/main" val="637861012"/>
              </p:ext>
            </p:extLst>
          </p:nvPr>
        </p:nvGraphicFramePr>
        <p:xfrm>
          <a:off x="460884" y="1600200"/>
          <a:ext cx="8229600" cy="1097516"/>
        </p:xfrm>
        <a:graphic>
          <a:graphicData uri="http://schemas.openxmlformats.org/drawingml/2006/table">
            <a:tbl>
              <a:tblPr/>
              <a:tblGrid>
                <a:gridCol w="4116229"/>
                <a:gridCol w="4113371"/>
              </a:tblGrid>
              <a:tr h="979065">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2400" b="1" i="0" u="none" strike="noStrike" cap="none" normalizeH="0" baseline="0" dirty="0" smtClean="0">
                          <a:ln>
                            <a:noFill/>
                          </a:ln>
                          <a:solidFill>
                            <a:srgbClr val="0062AE"/>
                          </a:solidFill>
                          <a:effectLst/>
                          <a:latin typeface="Arial" pitchFamily="34" charset="0"/>
                          <a:cs typeface="Arial" pitchFamily="34" charset="0"/>
                        </a:rPr>
                        <a:t>Value</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GB" altLang="en-US" sz="1200" b="1" i="0" u="none" strike="noStrike" cap="none" normalizeH="0" baseline="0" dirty="0" smtClean="0">
                        <a:ln>
                          <a:noFill/>
                        </a:ln>
                        <a:solidFill>
                          <a:srgbClr val="0062AE"/>
                        </a:solidFill>
                        <a:effectLst/>
                        <a:latin typeface="Arial" pitchFamily="34" charset="0"/>
                        <a:cs typeface="Arial" pitchFamily="34" charset="0"/>
                      </a:endParaRP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800" b="1" i="0" u="none" strike="noStrike" cap="none" normalizeH="0" baseline="0" dirty="0" smtClean="0">
                          <a:ln>
                            <a:noFill/>
                          </a:ln>
                          <a:solidFill>
                            <a:srgbClr val="0062AE"/>
                          </a:solidFill>
                          <a:effectLst/>
                          <a:latin typeface="Arial" pitchFamily="34" charset="0"/>
                          <a:cs typeface="Arial" pitchFamily="34" charset="0"/>
                        </a:rPr>
                        <a:t>£3,833m</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800" b="1" i="0" u="none" strike="noStrike" cap="none" normalizeH="0" baseline="0" dirty="0" smtClean="0">
                          <a:ln>
                            <a:noFill/>
                          </a:ln>
                          <a:solidFill>
                            <a:srgbClr val="92D050"/>
                          </a:solidFill>
                          <a:effectLst/>
                          <a:latin typeface="Arial" pitchFamily="34" charset="0"/>
                          <a:cs typeface="Arial" pitchFamily="34" charset="0"/>
                        </a:rPr>
                        <a:t>(+0.1%)</a:t>
                      </a:r>
                    </a:p>
                  </a:txBody>
                  <a:tcPr marL="90000" marR="90000" marT="96120" marB="468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2400" b="1" i="0" u="none" strike="noStrike" cap="none" normalizeH="0" baseline="0" dirty="0" smtClean="0">
                          <a:ln>
                            <a:noFill/>
                          </a:ln>
                          <a:solidFill>
                            <a:srgbClr val="0062AE"/>
                          </a:solidFill>
                          <a:effectLst/>
                          <a:latin typeface="Arial" pitchFamily="34" charset="0"/>
                          <a:cs typeface="Arial" pitchFamily="34" charset="0"/>
                        </a:rPr>
                        <a:t>Volume</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GB" altLang="en-US" sz="1200" b="1" i="0" u="none" strike="noStrike" cap="none" normalizeH="0" baseline="0" dirty="0" smtClean="0">
                        <a:ln>
                          <a:noFill/>
                        </a:ln>
                        <a:solidFill>
                          <a:srgbClr val="0062AE"/>
                        </a:solidFill>
                        <a:effectLst/>
                        <a:latin typeface="Arial" pitchFamily="34" charset="0"/>
                        <a:cs typeface="Arial" pitchFamily="34" charset="0"/>
                      </a:endParaRP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800" b="1" i="0" u="none" strike="noStrike" cap="none" normalizeH="0" baseline="0" dirty="0" smtClean="0">
                          <a:ln>
                            <a:noFill/>
                          </a:ln>
                          <a:solidFill>
                            <a:srgbClr val="0062AE"/>
                          </a:solidFill>
                          <a:effectLst/>
                          <a:latin typeface="Arial" pitchFamily="34" charset="0"/>
                          <a:cs typeface="Arial" pitchFamily="34" charset="0"/>
                        </a:rPr>
                        <a:t>394m kg’s </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800" b="1" i="0" u="none" strike="noStrike" cap="none" normalizeH="0" baseline="0" dirty="0" smtClean="0">
                          <a:ln>
                            <a:noFill/>
                          </a:ln>
                          <a:solidFill>
                            <a:srgbClr val="FF0000"/>
                          </a:solidFill>
                          <a:effectLst/>
                          <a:latin typeface="Arial" pitchFamily="34" charset="0"/>
                          <a:cs typeface="Arial" pitchFamily="34" charset="0"/>
                        </a:rPr>
                        <a:t>(-0.5%)</a:t>
                      </a:r>
                    </a:p>
                  </a:txBody>
                  <a:tcPr marL="90000" marR="90000" marT="96120" marB="46800"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12" name="Rectangle 11"/>
          <p:cNvSpPr/>
          <p:nvPr/>
        </p:nvSpPr>
        <p:spPr>
          <a:xfrm>
            <a:off x="3910601" y="5297806"/>
            <a:ext cx="1361270" cy="230832"/>
          </a:xfrm>
          <a:prstGeom prst="rect">
            <a:avLst/>
          </a:prstGeom>
        </p:spPr>
        <p:txBody>
          <a:bodyPr wrap="none">
            <a:spAutoFit/>
          </a:bodyPr>
          <a:lstStyle/>
          <a:p>
            <a:r>
              <a:rPr lang="en-GB" altLang="en-US" sz="900" b="1" dirty="0" smtClean="0">
                <a:latin typeface="Arial" pitchFamily="34" charset="0"/>
                <a:cs typeface="Arial" pitchFamily="34" charset="0"/>
              </a:rPr>
              <a:t>(Chg = % Share </a:t>
            </a:r>
            <a:r>
              <a:rPr lang="en-GB" altLang="en-US" sz="900" b="1" dirty="0" err="1" smtClean="0">
                <a:latin typeface="Arial" pitchFamily="34" charset="0"/>
                <a:cs typeface="Arial" pitchFamily="34" charset="0"/>
              </a:rPr>
              <a:t>Chg</a:t>
            </a:r>
            <a:r>
              <a:rPr lang="en-GB" altLang="en-US" sz="900" b="1" dirty="0" smtClean="0">
                <a:latin typeface="Arial" pitchFamily="34" charset="0"/>
                <a:cs typeface="Arial" pitchFamily="34" charset="0"/>
              </a:rPr>
              <a:t>) </a:t>
            </a:r>
            <a:endParaRPr lang="en-GB" sz="900" dirty="0"/>
          </a:p>
        </p:txBody>
      </p:sp>
      <p:sp>
        <p:nvSpPr>
          <p:cNvPr id="17" name="Rectangle 58"/>
          <p:cNvSpPr>
            <a:spLocks noChangeArrowheads="1"/>
          </p:cNvSpPr>
          <p:nvPr/>
        </p:nvSpPr>
        <p:spPr bwMode="auto">
          <a:xfrm>
            <a:off x="250825" y="5799917"/>
            <a:ext cx="864235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9pPr>
          </a:lstStyle>
          <a:p>
            <a:pPr algn="ctr" eaLnBrk="1" hangingPunct="1">
              <a:spcBef>
                <a:spcPct val="0"/>
              </a:spcBef>
              <a:buClrTx/>
              <a:buFontTx/>
              <a:buNone/>
            </a:pPr>
            <a:r>
              <a:rPr lang="en-GB" altLang="en-US" sz="2000" b="0" dirty="0" smtClean="0"/>
              <a:t>Only the ambient sector has increased its value and volume market share.</a:t>
            </a:r>
            <a:endParaRPr lang="en-GB" altLang="en-US" sz="2000" b="0" dirty="0"/>
          </a:p>
        </p:txBody>
      </p:sp>
      <p:graphicFrame>
        <p:nvGraphicFramePr>
          <p:cNvPr id="18" name="Group 13"/>
          <p:cNvGraphicFramePr>
            <a:graphicFrameLocks noGrp="1"/>
          </p:cNvGraphicFramePr>
          <p:nvPr>
            <p:extLst>
              <p:ext uri="{D42A27DB-BD31-4B8C-83A1-F6EECF244321}">
                <p14:modId xmlns:p14="http://schemas.microsoft.com/office/powerpoint/2010/main" val="3402499"/>
              </p:ext>
            </p:extLst>
          </p:nvPr>
        </p:nvGraphicFramePr>
        <p:xfrm>
          <a:off x="1342814" y="3872625"/>
          <a:ext cx="2903758" cy="678420"/>
        </p:xfrm>
        <a:graphic>
          <a:graphicData uri="http://schemas.openxmlformats.org/drawingml/2006/table">
            <a:tbl>
              <a:tblPr/>
              <a:tblGrid>
                <a:gridCol w="1046135"/>
                <a:gridCol w="1046135"/>
                <a:gridCol w="811488"/>
              </a:tblGrid>
              <a:tr h="678420">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Chilled</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61.7%	</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(-0.4%)</a:t>
                      </a:r>
                    </a:p>
                  </a:txBody>
                  <a:tcPr marL="90000" marR="90000" marT="76896" marB="46800" horzOverflow="overflow">
                    <a:lnL>
                      <a:noFill/>
                    </a:lnL>
                    <a:lnR>
                      <a:noFill/>
                    </a:lnR>
                    <a:lnT>
                      <a:noFill/>
                    </a:lnT>
                    <a:lnB>
                      <a:noFill/>
                    </a:lnB>
                    <a:lnTlToBr>
                      <a:noFill/>
                    </a:lnTlToBr>
                    <a:lnBlToTr>
                      <a:noFill/>
                    </a:lnBlToTr>
                    <a:noFill/>
                  </a:tcPr>
                </a:tc>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Frozen</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23.9%	(+0.3%)</a:t>
                      </a:r>
                    </a:p>
                  </a:txBody>
                  <a:tcPr marL="90000" marR="90000" marT="76896" marB="46800" horzOverflow="overflow">
                    <a:lnL>
                      <a:noFill/>
                    </a:lnL>
                    <a:lnR>
                      <a:noFill/>
                    </a:lnR>
                    <a:lnT>
                      <a:noFill/>
                    </a:lnT>
                    <a:lnB>
                      <a:noFill/>
                    </a:lnB>
                    <a:lnTlToBr>
                      <a:noFill/>
                    </a:lnTlToBr>
                    <a:lnBlToTr>
                      <a:noFill/>
                    </a:lnBlToTr>
                    <a:noFill/>
                  </a:tcPr>
                </a:tc>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Ambient</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14.4%	(+1.3%)</a:t>
                      </a:r>
                    </a:p>
                  </a:txBody>
                  <a:tcPr marL="90000" marR="90000" marT="76896" marB="46800" horzOverflow="overflow">
                    <a:lnL>
                      <a:noFill/>
                    </a:lnL>
                    <a:lnR>
                      <a:noFill/>
                    </a:lnR>
                    <a:lnT>
                      <a:noFill/>
                    </a:lnT>
                    <a:lnB>
                      <a:noFill/>
                    </a:lnB>
                    <a:lnTlToBr>
                      <a:noFill/>
                    </a:lnTlToBr>
                    <a:lnBlToTr>
                      <a:noFill/>
                    </a:lnBlToTr>
                    <a:noFill/>
                  </a:tcPr>
                </a:tc>
              </a:tr>
            </a:tbl>
          </a:graphicData>
        </a:graphic>
      </p:graphicFrame>
      <p:graphicFrame>
        <p:nvGraphicFramePr>
          <p:cNvPr id="19" name="Group 13"/>
          <p:cNvGraphicFramePr>
            <a:graphicFrameLocks noGrp="1"/>
          </p:cNvGraphicFramePr>
          <p:nvPr>
            <p:extLst>
              <p:ext uri="{D42A27DB-BD31-4B8C-83A1-F6EECF244321}">
                <p14:modId xmlns:p14="http://schemas.microsoft.com/office/powerpoint/2010/main" val="3728313424"/>
              </p:ext>
            </p:extLst>
          </p:nvPr>
        </p:nvGraphicFramePr>
        <p:xfrm>
          <a:off x="5702377" y="3872625"/>
          <a:ext cx="2903758" cy="678420"/>
        </p:xfrm>
        <a:graphic>
          <a:graphicData uri="http://schemas.openxmlformats.org/drawingml/2006/table">
            <a:tbl>
              <a:tblPr/>
              <a:tblGrid>
                <a:gridCol w="1046135"/>
                <a:gridCol w="1046135"/>
                <a:gridCol w="811488"/>
              </a:tblGrid>
              <a:tr h="678420">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Chilled</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45.5%	(+1.6%)</a:t>
                      </a:r>
                    </a:p>
                  </a:txBody>
                  <a:tcPr marL="90000" marR="90000" marT="76896" marB="46800" horzOverflow="overflow">
                    <a:lnL>
                      <a:noFill/>
                    </a:lnL>
                    <a:lnR>
                      <a:noFill/>
                    </a:lnR>
                    <a:lnT>
                      <a:noFill/>
                    </a:lnT>
                    <a:lnB>
                      <a:noFill/>
                    </a:lnB>
                    <a:lnTlToBr>
                      <a:noFill/>
                    </a:lnTlToBr>
                    <a:lnBlToTr>
                      <a:noFill/>
                    </a:lnBlToTr>
                    <a:noFill/>
                  </a:tcPr>
                </a:tc>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Frozen</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33.3%	</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(-2.2%)</a:t>
                      </a:r>
                    </a:p>
                  </a:txBody>
                  <a:tcPr marL="90000" marR="90000" marT="76896" marB="46800" horzOverflow="overflow">
                    <a:lnL>
                      <a:noFill/>
                    </a:lnL>
                    <a:lnR>
                      <a:noFill/>
                    </a:lnR>
                    <a:lnT>
                      <a:noFill/>
                    </a:lnT>
                    <a:lnB>
                      <a:noFill/>
                    </a:lnB>
                    <a:lnTlToBr>
                      <a:noFill/>
                    </a:lnTlToBr>
                    <a:lnBlToTr>
                      <a:noFill/>
                    </a:lnBlToTr>
                    <a:noFill/>
                  </a:tcPr>
                </a:tc>
                <a:tc>
                  <a:txBody>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cs typeface="Arial" pitchFamily="34"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Ambient</a:t>
                      </a:r>
                    </a:p>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altLang="en-US" sz="1200" b="1" i="0" u="none" strike="noStrike" cap="none" normalizeH="0" baseline="0" dirty="0" smtClean="0">
                          <a:ln>
                            <a:noFill/>
                          </a:ln>
                          <a:solidFill>
                            <a:schemeClr val="bg1"/>
                          </a:solidFill>
                          <a:effectLst/>
                          <a:latin typeface="Arial" pitchFamily="34" charset="0"/>
                          <a:cs typeface="Arial" pitchFamily="34" charset="0"/>
                        </a:rPr>
                        <a:t>21.2%	(+0.1%)</a:t>
                      </a:r>
                    </a:p>
                  </a:txBody>
                  <a:tcPr marL="90000" marR="90000" marT="76896" marB="46800" horzOverflow="overflow">
                    <a:lnL>
                      <a:noFill/>
                    </a:lnL>
                    <a:lnR>
                      <a:noFill/>
                    </a:lnR>
                    <a:lnT>
                      <a:noFill/>
                    </a:lnT>
                    <a:lnB>
                      <a:noFill/>
                    </a:lnB>
                    <a:lnTlToBr>
                      <a:noFill/>
                    </a:lnTlToBr>
                    <a:lnBlToTr>
                      <a:noFill/>
                    </a:lnBlToTr>
                    <a:noFill/>
                  </a:tcPr>
                </a:tc>
              </a:tr>
            </a:tbl>
          </a:graphicData>
        </a:graphic>
      </p:graphicFrame>
      <p:sp>
        <p:nvSpPr>
          <p:cNvPr id="10" name="Rectangle 9"/>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2077015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Seafood Sector KPI’s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5032772"/>
              </p:ext>
            </p:extLst>
          </p:nvPr>
        </p:nvGraphicFramePr>
        <p:xfrm>
          <a:off x="1416050" y="1331146"/>
          <a:ext cx="6311900" cy="2809875"/>
        </p:xfrm>
        <a:graphic>
          <a:graphicData uri="http://schemas.openxmlformats.org/drawingml/2006/table">
            <a:tbl>
              <a:tblPr>
                <a:tableStyleId>{5C22544A-7EE6-4342-B048-85BDC9FD1C3A}</a:tableStyleId>
              </a:tblPr>
              <a:tblGrid>
                <a:gridCol w="798493"/>
                <a:gridCol w="798493"/>
                <a:gridCol w="785819"/>
                <a:gridCol w="785819"/>
                <a:gridCol w="785819"/>
                <a:gridCol w="785819"/>
                <a:gridCol w="785819"/>
                <a:gridCol w="785819"/>
              </a:tblGrid>
              <a:tr h="523875">
                <a:tc>
                  <a:txBody>
                    <a:bodyPr/>
                    <a:lstStyle/>
                    <a:p>
                      <a:pPr algn="l" fontAlgn="b"/>
                      <a:endParaRPr lang="en-GB" sz="1100" b="0" i="0" u="none" strike="noStrike" dirty="0">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0" i="0" u="none" strike="noStrike" dirty="0">
                          <a:solidFill>
                            <a:srgbClr val="000000"/>
                          </a:solidFill>
                          <a:effectLst/>
                          <a:latin typeface="Arial"/>
                        </a:rPr>
                        <a:t>Penetration 52w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0" i="0" u="none" strike="noStrike">
                          <a:solidFill>
                            <a:srgbClr val="000000"/>
                          </a:solidFill>
                          <a:effectLst/>
                          <a:latin typeface="Arial"/>
                        </a:rPr>
                        <a:t>Frequency of Purchase 52w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0" i="0" u="none" strike="noStrike">
                          <a:solidFill>
                            <a:srgbClr val="000000"/>
                          </a:solidFill>
                          <a:effectLst/>
                          <a:latin typeface="Arial"/>
                        </a:rPr>
                        <a:t>AWOP (Volume) 52w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0" i="0" u="none" strike="noStrike">
                          <a:solidFill>
                            <a:srgbClr val="000000"/>
                          </a:solidFill>
                          <a:effectLst/>
                          <a:latin typeface="Arial"/>
                        </a:rPr>
                        <a:t>Value per Occasion 52w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0" i="0" u="none" strike="noStrike">
                          <a:solidFill>
                            <a:srgbClr val="000000"/>
                          </a:solidFill>
                          <a:effectLst/>
                          <a:latin typeface="Arial"/>
                        </a:rPr>
                        <a:t>Volume per Occasion 52w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0" i="0" u="none" strike="noStrike">
                          <a:solidFill>
                            <a:srgbClr val="000000"/>
                          </a:solidFill>
                          <a:effectLst/>
                          <a:latin typeface="Arial"/>
                        </a:rPr>
                        <a:t>Price pr Eq 52w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
                <a:tc rowSpan="3">
                  <a:txBody>
                    <a:bodyPr/>
                    <a:lstStyle/>
                    <a:p>
                      <a:pPr algn="ctr" fontAlgn="ctr"/>
                      <a:r>
                        <a:rPr lang="en-GB" sz="900" b="0" i="0" u="none" strike="noStrike">
                          <a:solidFill>
                            <a:srgbClr val="000000"/>
                          </a:solidFill>
                          <a:effectLst/>
                          <a:latin typeface="Arial"/>
                        </a:rPr>
                        <a:t>TOTAL FISH</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900" b="0" i="0" u="none" strike="noStrike">
                          <a:solidFill>
                            <a:srgbClr val="000000"/>
                          </a:solidFill>
                          <a:effectLst/>
                          <a:latin typeface="Arial"/>
                        </a:rPr>
                        <a:t>08 SEP 2018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dirty="0">
                          <a:solidFill>
                            <a:srgbClr val="000000"/>
                          </a:solidFill>
                          <a:effectLst/>
                          <a:latin typeface="Arial"/>
                        </a:rPr>
                        <a:t>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30.4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14.7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£4.29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£8.89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190500">
                <a:tc vMerge="1">
                  <a:txBody>
                    <a:bodyPr/>
                    <a:lstStyle/>
                    <a:p>
                      <a:endParaRPr lang="en-GB"/>
                    </a:p>
                  </a:txBody>
                  <a:tcPr/>
                </a:tc>
                <a:tc>
                  <a:txBody>
                    <a:bodyPr/>
                    <a:lstStyle/>
                    <a:p>
                      <a:pPr algn="l" fontAlgn="t"/>
                      <a:r>
                        <a:rPr lang="en-GB" sz="900" b="0" i="0" u="none" strike="noStrike">
                          <a:solidFill>
                            <a:srgbClr val="000000"/>
                          </a:solidFill>
                          <a:effectLst/>
                          <a:latin typeface="Arial"/>
                        </a:rPr>
                        <a:t>07 SEP 2019</a:t>
                      </a: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96.6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30.2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14.5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£4.32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190500">
                <a:tc vMerge="1">
                  <a:txBody>
                    <a:bodyPr/>
                    <a:lstStyle/>
                    <a:p>
                      <a:endParaRPr lang="en-GB"/>
                    </a:p>
                  </a:txBody>
                  <a:tcPr/>
                </a:tc>
                <a:tc>
                  <a:txBody>
                    <a:bodyPr/>
                    <a:lstStyle/>
                    <a:p>
                      <a:pPr algn="l" fontAlgn="t"/>
                      <a:r>
                        <a:rPr lang="en-GB" sz="1100" b="0" i="0" u="none" strike="noStrike">
                          <a:solidFill>
                            <a:srgbClr val="000000"/>
                          </a:solidFill>
                          <a:effectLst/>
                          <a:latin typeface="Calibri"/>
                        </a:rPr>
                        <a:t>% Change</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FF0000"/>
                          </a:solidFill>
                          <a:effectLst/>
                          <a:latin typeface="Arial"/>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00B050"/>
                          </a:solidFill>
                          <a:effectLst/>
                          <a:latin typeface="Arial"/>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00B050"/>
                          </a:solidFill>
                          <a:effectLst/>
                          <a:latin typeface="Aria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190500">
                <a:tc rowSpan="3">
                  <a:txBody>
                    <a:bodyPr/>
                    <a:lstStyle/>
                    <a:p>
                      <a:pPr algn="ctr" fontAlgn="ctr"/>
                      <a:r>
                        <a:rPr lang="en-GB" sz="900" b="0" i="0" u="none" strike="noStrike" dirty="0" smtClean="0">
                          <a:solidFill>
                            <a:srgbClr val="000000"/>
                          </a:solidFill>
                          <a:effectLst/>
                          <a:latin typeface="Arial"/>
                        </a:rPr>
                        <a:t>CHILLED</a:t>
                      </a:r>
                      <a:endParaRPr lang="en-GB" sz="9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900" b="0" i="0" u="none" strike="noStrike">
                          <a:solidFill>
                            <a:srgbClr val="000000"/>
                          </a:solidFill>
                          <a:effectLst/>
                          <a:latin typeface="Arial"/>
                        </a:rPr>
                        <a:t>08 SEP 2018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81.4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dirty="0">
                          <a:solidFill>
                            <a:srgbClr val="000000"/>
                          </a:solidFill>
                          <a:effectLst/>
                          <a:latin typeface="Arial"/>
                        </a:rPr>
                        <a:t>19.8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£4.68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£12.21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190500">
                <a:tc vMerge="1">
                  <a:txBody>
                    <a:bodyPr/>
                    <a:lstStyle/>
                    <a:p>
                      <a:endParaRPr lang="en-GB"/>
                    </a:p>
                  </a:txBody>
                  <a:tcPr/>
                </a:tc>
                <a:tc>
                  <a:txBody>
                    <a:bodyPr/>
                    <a:lstStyle/>
                    <a:p>
                      <a:pPr algn="l" fontAlgn="t"/>
                      <a:r>
                        <a:rPr lang="en-GB" sz="900" b="0" i="0" u="none" strike="noStrike">
                          <a:solidFill>
                            <a:srgbClr val="000000"/>
                          </a:solidFill>
                          <a:effectLst/>
                          <a:latin typeface="Arial"/>
                        </a:rPr>
                        <a:t>07 SEP 2019</a:t>
                      </a: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81.7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£4.65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£12.12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190500">
                <a:tc vMerge="1">
                  <a:txBody>
                    <a:bodyPr/>
                    <a:lstStyle/>
                    <a:p>
                      <a:endParaRPr lang="en-GB"/>
                    </a:p>
                  </a:txBody>
                  <a:tcPr/>
                </a:tc>
                <a:tc>
                  <a:txBody>
                    <a:bodyPr/>
                    <a:lstStyle/>
                    <a:p>
                      <a:pPr algn="l" fontAlgn="t"/>
                      <a:r>
                        <a:rPr lang="en-GB" sz="1100" b="0" i="0" u="none" strike="noStrike">
                          <a:solidFill>
                            <a:srgbClr val="000000"/>
                          </a:solidFill>
                          <a:effectLst/>
                          <a:latin typeface="Calibri"/>
                        </a:rPr>
                        <a:t>% Change</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00B050"/>
                          </a:solidFill>
                          <a:effectLst/>
                          <a:latin typeface="Arial"/>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00B050"/>
                          </a:solidFill>
                          <a:effectLst/>
                          <a:latin typeface="Aria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00B050"/>
                          </a:solidFill>
                          <a:effectLst/>
                          <a:latin typeface="Aria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00B050"/>
                          </a:solidFill>
                          <a:effectLst/>
                          <a:latin typeface="Arial"/>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190500">
                <a:tc rowSpan="3">
                  <a:txBody>
                    <a:bodyPr/>
                    <a:lstStyle/>
                    <a:p>
                      <a:pPr algn="ctr" fontAlgn="ctr"/>
                      <a:r>
                        <a:rPr lang="en-GB" sz="900" b="0" i="0" u="none" strike="noStrike">
                          <a:solidFill>
                            <a:srgbClr val="000000"/>
                          </a:solidFill>
                          <a:effectLst/>
                          <a:latin typeface="Arial"/>
                        </a:rPr>
                        <a:t>FROZEN</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900" b="0" i="0" u="none" strike="noStrike">
                          <a:solidFill>
                            <a:srgbClr val="000000"/>
                          </a:solidFill>
                          <a:effectLst/>
                          <a:latin typeface="Arial"/>
                        </a:rPr>
                        <a:t>08 SEP 2018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86.6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dirty="0">
                          <a:solidFill>
                            <a:srgbClr val="000000"/>
                          </a:solidFill>
                          <a:effectLst/>
                          <a:latin typeface="Arial"/>
                        </a:rPr>
                        <a:t>10.9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£3.44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£6.43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190500">
                <a:tc vMerge="1">
                  <a:txBody>
                    <a:bodyPr/>
                    <a:lstStyle/>
                    <a:p>
                      <a:endParaRPr lang="en-GB"/>
                    </a:p>
                  </a:txBody>
                  <a:tcPr/>
                </a:tc>
                <a:tc>
                  <a:txBody>
                    <a:bodyPr/>
                    <a:lstStyle/>
                    <a:p>
                      <a:pPr algn="l" fontAlgn="t"/>
                      <a:r>
                        <a:rPr lang="en-GB" sz="900" b="0" i="0" u="none" strike="noStrike">
                          <a:solidFill>
                            <a:srgbClr val="000000"/>
                          </a:solidFill>
                          <a:effectLst/>
                          <a:latin typeface="Arial"/>
                        </a:rPr>
                        <a:t>07 SEP 2019</a:t>
                      </a: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85.6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10.7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£6.64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190500">
                <a:tc vMerge="1">
                  <a:txBody>
                    <a:bodyPr/>
                    <a:lstStyle/>
                    <a:p>
                      <a:endParaRPr lang="en-GB"/>
                    </a:p>
                  </a:txBody>
                  <a:tcPr/>
                </a:tc>
                <a:tc>
                  <a:txBody>
                    <a:bodyPr/>
                    <a:lstStyle/>
                    <a:p>
                      <a:pPr algn="l" fontAlgn="t"/>
                      <a:r>
                        <a:rPr lang="en-GB" sz="1100" b="0" i="0" u="none" strike="noStrike">
                          <a:solidFill>
                            <a:srgbClr val="000000"/>
                          </a:solidFill>
                          <a:effectLst/>
                          <a:latin typeface="Calibri"/>
                        </a:rPr>
                        <a:t>% Change</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FF0000"/>
                          </a:solidFill>
                          <a:effectLst/>
                          <a:latin typeface="Arial"/>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00B050"/>
                          </a:solidFill>
                          <a:effectLst/>
                          <a:latin typeface="Arial"/>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FF0000"/>
                          </a:solidFill>
                          <a:effectLst/>
                          <a:latin typeface="Arial"/>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a:solidFill>
                            <a:srgbClr val="00B050"/>
                          </a:solidFill>
                          <a:effectLst/>
                          <a:latin typeface="Arial"/>
                        </a:rPr>
                        <a:t>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190500">
                <a:tc rowSpan="3">
                  <a:txBody>
                    <a:bodyPr/>
                    <a:lstStyle/>
                    <a:p>
                      <a:pPr algn="ctr" fontAlgn="ctr"/>
                      <a:r>
                        <a:rPr lang="en-GB" sz="900" b="0" i="0" u="none" strike="noStrike">
                          <a:solidFill>
                            <a:srgbClr val="000000"/>
                          </a:solidFill>
                          <a:effectLst/>
                          <a:latin typeface="Arial"/>
                        </a:rPr>
                        <a:t>AMBIENT</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GB" sz="900" b="0" i="0" u="none" strike="noStrike">
                          <a:solidFill>
                            <a:srgbClr val="000000"/>
                          </a:solidFill>
                          <a:effectLst/>
                          <a:latin typeface="Arial"/>
                        </a:rPr>
                        <a:t>08 SEP 2018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78.4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dirty="0">
                          <a:solidFill>
                            <a:srgbClr val="000000"/>
                          </a:solidFill>
                          <a:effectLst/>
                          <a:latin typeface="Arial"/>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£2.46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GB" sz="900" b="0" i="0" u="none" strike="noStrike">
                          <a:solidFill>
                            <a:srgbClr val="000000"/>
                          </a:solidFill>
                          <a:effectLst/>
                          <a:latin typeface="Arial"/>
                        </a:rPr>
                        <a:t>£6.14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190500">
                <a:tc vMerge="1">
                  <a:txBody>
                    <a:bodyPr/>
                    <a:lstStyle/>
                    <a:p>
                      <a:endParaRPr lang="en-GB"/>
                    </a:p>
                  </a:txBody>
                  <a:tcPr/>
                </a:tc>
                <a:tc>
                  <a:txBody>
                    <a:bodyPr/>
                    <a:lstStyle/>
                    <a:p>
                      <a:pPr algn="l" fontAlgn="t"/>
                      <a:r>
                        <a:rPr lang="en-GB" sz="900" b="0" i="0" u="none" strike="noStrike">
                          <a:solidFill>
                            <a:srgbClr val="000000"/>
                          </a:solidFill>
                          <a:effectLst/>
                          <a:latin typeface="Arial"/>
                        </a:rPr>
                        <a:t>07 SEP 2019</a:t>
                      </a: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78.5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dirty="0">
                          <a:solidFill>
                            <a:srgbClr val="000000"/>
                          </a:solidFill>
                          <a:effectLst/>
                          <a:latin typeface="Arial"/>
                        </a:rPr>
                        <a:t>£2.55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ctr"/>
                      <a:r>
                        <a:rPr lang="en-GB" sz="900" b="0" i="0" u="none" strike="noStrike">
                          <a:solidFill>
                            <a:srgbClr val="000000"/>
                          </a:solidFill>
                          <a:effectLst/>
                          <a:latin typeface="Arial"/>
                        </a:rPr>
                        <a:t>£6.21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190500">
                <a:tc vMerge="1">
                  <a:txBody>
                    <a:bodyPr/>
                    <a:lstStyle/>
                    <a:p>
                      <a:endParaRPr lang="en-GB"/>
                    </a:p>
                  </a:txBody>
                  <a:tcPr/>
                </a:tc>
                <a:tc>
                  <a:txBody>
                    <a:bodyPr/>
                    <a:lstStyle/>
                    <a:p>
                      <a:pPr algn="l" fontAlgn="t"/>
                      <a:r>
                        <a:rPr lang="en-GB" sz="1100" b="0" i="0" u="none" strike="noStrike">
                          <a:solidFill>
                            <a:srgbClr val="000000"/>
                          </a:solidFill>
                          <a:effectLst/>
                          <a:latin typeface="Calibri"/>
                        </a:rPr>
                        <a:t>% Change</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00B050"/>
                          </a:solidFill>
                          <a:effectLst/>
                          <a:latin typeface="Arial"/>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FF0000"/>
                          </a:solidFill>
                          <a:effectLst/>
                          <a:latin typeface="Arial"/>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FF0000"/>
                          </a:solidFill>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00B050"/>
                          </a:solidFill>
                          <a:effectLst/>
                          <a:latin typeface="Arial"/>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00B050"/>
                          </a:solidFill>
                          <a:effectLst/>
                          <a:latin typeface="Arial"/>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900" b="1" i="0" u="none" strike="noStrike" dirty="0">
                          <a:solidFill>
                            <a:srgbClr val="00B050"/>
                          </a:solidFill>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 Box 3"/>
          <p:cNvSpPr txBox="1">
            <a:spLocks noChangeArrowheads="1"/>
          </p:cNvSpPr>
          <p:nvPr/>
        </p:nvSpPr>
        <p:spPr bwMode="auto">
          <a:xfrm>
            <a:off x="239711" y="4418771"/>
            <a:ext cx="864235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168275" indent="-168275">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1pPr>
            <a:lvl2pPr>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2pPr>
            <a:lvl3pPr>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3pPr>
            <a:lvl4pPr>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4pPr>
            <a:lvl5pPr>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5pPr>
            <a:lvl6pPr marL="2514600" indent="-228600" defTabSz="449263" fontAlgn="base">
              <a:spcBef>
                <a:spcPct val="0"/>
              </a:spcBef>
              <a:spcAft>
                <a:spcPct val="0"/>
              </a:spcAft>
              <a:buClr>
                <a:srgbClr val="000000"/>
              </a:buClr>
              <a:buSzPct val="100000"/>
              <a:buFont typeface="Times New Roman" pitchFamily="18" charset="0"/>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6pPr>
            <a:lvl7pPr marL="2971800" indent="-228600" defTabSz="449263" fontAlgn="base">
              <a:spcBef>
                <a:spcPct val="0"/>
              </a:spcBef>
              <a:spcAft>
                <a:spcPct val="0"/>
              </a:spcAft>
              <a:buClr>
                <a:srgbClr val="000000"/>
              </a:buClr>
              <a:buSzPct val="100000"/>
              <a:buFont typeface="Times New Roman" pitchFamily="18" charset="0"/>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7pPr>
            <a:lvl8pPr marL="3429000" indent="-228600" defTabSz="449263" fontAlgn="base">
              <a:spcBef>
                <a:spcPct val="0"/>
              </a:spcBef>
              <a:spcAft>
                <a:spcPct val="0"/>
              </a:spcAft>
              <a:buClr>
                <a:srgbClr val="000000"/>
              </a:buClr>
              <a:buSzPct val="100000"/>
              <a:buFont typeface="Times New Roman" pitchFamily="18" charset="0"/>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8pPr>
            <a:lvl9pPr marL="3886200" indent="-228600" defTabSz="449263" fontAlgn="base">
              <a:spcBef>
                <a:spcPct val="0"/>
              </a:spcBef>
              <a:spcAft>
                <a:spcPct val="0"/>
              </a:spcAft>
              <a:buClr>
                <a:srgbClr val="000000"/>
              </a:buClr>
              <a:buSzPct val="100000"/>
              <a:buFont typeface="Times New Roman" pitchFamily="18" charset="0"/>
              <a:tabLst>
                <a:tab pos="168275" algn="l"/>
                <a:tab pos="615950" algn="l"/>
                <a:tab pos="1065213" algn="l"/>
                <a:tab pos="1514475" algn="l"/>
                <a:tab pos="1963738" algn="l"/>
                <a:tab pos="2413000" algn="l"/>
                <a:tab pos="2862263" algn="l"/>
                <a:tab pos="3311525" algn="l"/>
                <a:tab pos="3760788" algn="l"/>
                <a:tab pos="4210050" algn="l"/>
                <a:tab pos="4659313" algn="l"/>
                <a:tab pos="5108575" algn="l"/>
                <a:tab pos="5557838" algn="l"/>
                <a:tab pos="6007100" algn="l"/>
                <a:tab pos="6456363" algn="l"/>
                <a:tab pos="6905625" algn="l"/>
                <a:tab pos="7354888" algn="l"/>
                <a:tab pos="7804150" algn="l"/>
                <a:tab pos="8253413" algn="l"/>
                <a:tab pos="8702675" algn="l"/>
                <a:tab pos="9151938" algn="l"/>
              </a:tabLst>
              <a:defRPr sz="4000" b="1">
                <a:solidFill>
                  <a:srgbClr val="FFFFFF"/>
                </a:solidFill>
                <a:latin typeface="Arial Unicode MS" pitchFamily="34" charset="-128"/>
                <a:cs typeface="Arial" pitchFamily="34" charset="0"/>
              </a:defRPr>
            </a:lvl9pPr>
          </a:lstStyle>
          <a:p>
            <a:pPr algn="just">
              <a:lnSpc>
                <a:spcPct val="150000"/>
              </a:lnSpc>
              <a:buClr>
                <a:srgbClr val="0062AE"/>
              </a:buClr>
              <a:buFont typeface="Arial Unicode MS" pitchFamily="34" charset="-128"/>
              <a:buChar char="•"/>
              <a:defRPr/>
            </a:pPr>
            <a:r>
              <a:rPr lang="en-GB" altLang="en-US" sz="1400" dirty="0" smtClean="0">
                <a:solidFill>
                  <a:schemeClr val="tx1"/>
                </a:solidFill>
                <a:latin typeface="+mn-lt"/>
              </a:rPr>
              <a:t>Total seafood: </a:t>
            </a:r>
            <a:r>
              <a:rPr lang="en-GB" altLang="en-US" sz="1400" b="0" dirty="0" smtClean="0">
                <a:solidFill>
                  <a:srgbClr val="FF0000"/>
                </a:solidFill>
                <a:latin typeface="+mn-lt"/>
              </a:rPr>
              <a:t>fewer</a:t>
            </a:r>
            <a:r>
              <a:rPr lang="en-GB" altLang="en-US" sz="1400" b="0" dirty="0" smtClean="0">
                <a:solidFill>
                  <a:schemeClr val="tx1"/>
                </a:solidFill>
                <a:latin typeface="+mn-lt"/>
              </a:rPr>
              <a:t> shoppers are shopping </a:t>
            </a:r>
            <a:r>
              <a:rPr lang="en-GB" altLang="en-US" sz="1400" b="0" dirty="0" smtClean="0">
                <a:solidFill>
                  <a:srgbClr val="FF0000"/>
                </a:solidFill>
                <a:latin typeface="+mn-lt"/>
              </a:rPr>
              <a:t>less</a:t>
            </a:r>
            <a:r>
              <a:rPr lang="en-GB" altLang="en-US" sz="1400" b="0" dirty="0" smtClean="0">
                <a:solidFill>
                  <a:schemeClr val="tx1"/>
                </a:solidFill>
                <a:latin typeface="+mn-lt"/>
              </a:rPr>
              <a:t> often, and spending </a:t>
            </a:r>
            <a:r>
              <a:rPr lang="en-GB" altLang="en-US" sz="1400" b="0" dirty="0" smtClean="0">
                <a:solidFill>
                  <a:srgbClr val="00B050"/>
                </a:solidFill>
                <a:latin typeface="+mn-lt"/>
              </a:rPr>
              <a:t>more</a:t>
            </a:r>
            <a:r>
              <a:rPr lang="en-GB" altLang="en-US" sz="1400" b="0" dirty="0" smtClean="0">
                <a:solidFill>
                  <a:schemeClr val="tx1"/>
                </a:solidFill>
                <a:latin typeface="+mn-lt"/>
              </a:rPr>
              <a:t> on </a:t>
            </a:r>
            <a:r>
              <a:rPr lang="en-GB" altLang="en-US" sz="1400" b="0" dirty="0" smtClean="0">
                <a:solidFill>
                  <a:srgbClr val="FF0000"/>
                </a:solidFill>
                <a:latin typeface="+mn-lt"/>
              </a:rPr>
              <a:t>smaller</a:t>
            </a:r>
            <a:r>
              <a:rPr lang="en-GB" altLang="en-US" sz="1400" b="0" dirty="0" smtClean="0">
                <a:solidFill>
                  <a:schemeClr val="tx1"/>
                </a:solidFill>
                <a:latin typeface="+mn-lt"/>
              </a:rPr>
              <a:t> baskets</a:t>
            </a:r>
          </a:p>
          <a:p>
            <a:pPr algn="just">
              <a:lnSpc>
                <a:spcPct val="150000"/>
              </a:lnSpc>
              <a:buClr>
                <a:srgbClr val="0062AE"/>
              </a:buClr>
              <a:buFont typeface="Arial Unicode MS" pitchFamily="34" charset="-128"/>
              <a:buChar char="•"/>
              <a:defRPr/>
            </a:pPr>
            <a:r>
              <a:rPr lang="en-GB" altLang="en-US" sz="1400" dirty="0">
                <a:solidFill>
                  <a:schemeClr val="tx1"/>
                </a:solidFill>
                <a:latin typeface="+mn-lt"/>
              </a:rPr>
              <a:t>Chilled seafood:</a:t>
            </a:r>
            <a:r>
              <a:rPr lang="en-GB" altLang="en-US" sz="1400" b="0" dirty="0">
                <a:solidFill>
                  <a:schemeClr val="tx1"/>
                </a:solidFill>
                <a:latin typeface="+mn-lt"/>
              </a:rPr>
              <a:t> </a:t>
            </a:r>
            <a:r>
              <a:rPr lang="en-GB" altLang="en-US" sz="1400" b="0" dirty="0" smtClean="0">
                <a:solidFill>
                  <a:srgbClr val="00B050"/>
                </a:solidFill>
                <a:latin typeface="+mn-lt"/>
              </a:rPr>
              <a:t>more</a:t>
            </a:r>
            <a:r>
              <a:rPr lang="en-GB" altLang="en-US" sz="1400" b="0" dirty="0" smtClean="0">
                <a:solidFill>
                  <a:schemeClr val="tx1"/>
                </a:solidFill>
                <a:latin typeface="+mn-lt"/>
              </a:rPr>
              <a:t> </a:t>
            </a:r>
            <a:r>
              <a:rPr lang="en-GB" altLang="en-US" sz="1400" b="0" dirty="0">
                <a:solidFill>
                  <a:schemeClr val="tx1"/>
                </a:solidFill>
                <a:latin typeface="+mn-lt"/>
              </a:rPr>
              <a:t>shoppers </a:t>
            </a:r>
            <a:r>
              <a:rPr lang="en-GB" altLang="en-US" sz="1400" b="0" dirty="0" smtClean="0">
                <a:solidFill>
                  <a:schemeClr val="tx1"/>
                </a:solidFill>
                <a:latin typeface="+mn-lt"/>
              </a:rPr>
              <a:t>are </a:t>
            </a:r>
            <a:r>
              <a:rPr lang="en-GB" altLang="en-US" sz="1400" b="0" dirty="0">
                <a:solidFill>
                  <a:schemeClr val="tx1"/>
                </a:solidFill>
                <a:latin typeface="+mn-lt"/>
              </a:rPr>
              <a:t>shopping </a:t>
            </a:r>
            <a:r>
              <a:rPr lang="en-GB" altLang="en-US" sz="1400" b="0" dirty="0" smtClean="0">
                <a:solidFill>
                  <a:srgbClr val="00B050"/>
                </a:solidFill>
                <a:latin typeface="+mn-lt"/>
              </a:rPr>
              <a:t>more </a:t>
            </a:r>
            <a:r>
              <a:rPr lang="en-GB" altLang="en-US" sz="1400" b="0" dirty="0" smtClean="0">
                <a:solidFill>
                  <a:schemeClr val="tx1"/>
                </a:solidFill>
                <a:latin typeface="+mn-lt"/>
              </a:rPr>
              <a:t>often, and </a:t>
            </a:r>
            <a:r>
              <a:rPr lang="en-GB" altLang="en-US" sz="1400" b="0" dirty="0">
                <a:solidFill>
                  <a:schemeClr val="tx1"/>
                </a:solidFill>
                <a:latin typeface="+mn-lt"/>
              </a:rPr>
              <a:t>spending </a:t>
            </a:r>
            <a:r>
              <a:rPr lang="en-GB" altLang="en-US" sz="1400" b="0" dirty="0" smtClean="0">
                <a:solidFill>
                  <a:srgbClr val="FF0000"/>
                </a:solidFill>
                <a:latin typeface="+mn-lt"/>
              </a:rPr>
              <a:t>less</a:t>
            </a:r>
            <a:r>
              <a:rPr lang="en-GB" altLang="en-US" sz="1400" b="0" dirty="0" smtClean="0">
                <a:solidFill>
                  <a:schemeClr val="tx1"/>
                </a:solidFill>
                <a:latin typeface="+mn-lt"/>
              </a:rPr>
              <a:t> on </a:t>
            </a:r>
            <a:r>
              <a:rPr lang="en-GB" altLang="en-US" sz="1400" b="0" dirty="0" smtClean="0">
                <a:solidFill>
                  <a:srgbClr val="00B050"/>
                </a:solidFill>
                <a:latin typeface="+mn-lt"/>
              </a:rPr>
              <a:t>larger</a:t>
            </a:r>
            <a:r>
              <a:rPr lang="en-GB" altLang="en-US" sz="1400" b="0" dirty="0" smtClean="0">
                <a:solidFill>
                  <a:schemeClr val="tx1"/>
                </a:solidFill>
                <a:latin typeface="+mn-lt"/>
              </a:rPr>
              <a:t> baskets</a:t>
            </a:r>
            <a:endParaRPr lang="en-GB" altLang="en-US" sz="1400" b="0" dirty="0">
              <a:solidFill>
                <a:schemeClr val="tx1"/>
              </a:solidFill>
              <a:latin typeface="+mn-lt"/>
            </a:endParaRPr>
          </a:p>
          <a:p>
            <a:pPr algn="just">
              <a:lnSpc>
                <a:spcPct val="150000"/>
              </a:lnSpc>
              <a:buClr>
                <a:srgbClr val="0062AE"/>
              </a:buClr>
              <a:buFont typeface="Arial Unicode MS" pitchFamily="34" charset="-128"/>
              <a:buChar char="•"/>
              <a:defRPr/>
            </a:pPr>
            <a:r>
              <a:rPr lang="en-GB" altLang="en-US" sz="1400" dirty="0">
                <a:solidFill>
                  <a:schemeClr val="tx1"/>
                </a:solidFill>
                <a:latin typeface="+mn-lt"/>
              </a:rPr>
              <a:t>Frozen seafood:</a:t>
            </a:r>
            <a:r>
              <a:rPr lang="en-GB" altLang="en-US" sz="1400" b="0" dirty="0">
                <a:solidFill>
                  <a:schemeClr val="tx1"/>
                </a:solidFill>
                <a:latin typeface="+mn-lt"/>
              </a:rPr>
              <a:t> </a:t>
            </a:r>
            <a:r>
              <a:rPr lang="en-GB" altLang="en-US" sz="1400" b="0" dirty="0">
                <a:solidFill>
                  <a:srgbClr val="FF0000"/>
                </a:solidFill>
                <a:latin typeface="+mn-lt"/>
              </a:rPr>
              <a:t>fewer</a:t>
            </a:r>
            <a:r>
              <a:rPr lang="en-GB" altLang="en-US" sz="1400" b="0" dirty="0">
                <a:solidFill>
                  <a:schemeClr val="tx1"/>
                </a:solidFill>
                <a:latin typeface="+mn-lt"/>
              </a:rPr>
              <a:t> shoppers </a:t>
            </a:r>
            <a:r>
              <a:rPr lang="en-GB" altLang="en-US" sz="1400" b="0" dirty="0" smtClean="0">
                <a:solidFill>
                  <a:schemeClr val="tx1"/>
                </a:solidFill>
                <a:latin typeface="+mn-lt"/>
              </a:rPr>
              <a:t>are </a:t>
            </a:r>
            <a:r>
              <a:rPr lang="en-GB" altLang="en-US" sz="1400" b="0" dirty="0">
                <a:solidFill>
                  <a:schemeClr val="tx1"/>
                </a:solidFill>
                <a:latin typeface="+mn-lt"/>
              </a:rPr>
              <a:t>shopping </a:t>
            </a:r>
            <a:r>
              <a:rPr lang="en-GB" altLang="en-US" sz="1400" b="0" dirty="0" smtClean="0">
                <a:solidFill>
                  <a:srgbClr val="FF0000"/>
                </a:solidFill>
                <a:latin typeface="+mn-lt"/>
              </a:rPr>
              <a:t>less</a:t>
            </a:r>
            <a:r>
              <a:rPr lang="en-GB" altLang="en-US" sz="1400" b="0" dirty="0" smtClean="0">
                <a:solidFill>
                  <a:schemeClr val="tx1"/>
                </a:solidFill>
                <a:latin typeface="+mn-lt"/>
              </a:rPr>
              <a:t> often, </a:t>
            </a:r>
            <a:r>
              <a:rPr lang="en-GB" altLang="en-US" sz="1400" b="0" dirty="0">
                <a:solidFill>
                  <a:schemeClr val="tx1"/>
                </a:solidFill>
                <a:latin typeface="+mn-lt"/>
              </a:rPr>
              <a:t>and spending </a:t>
            </a:r>
            <a:r>
              <a:rPr lang="en-GB" altLang="en-US" sz="1400" b="0" dirty="0">
                <a:solidFill>
                  <a:srgbClr val="00B050"/>
                </a:solidFill>
                <a:latin typeface="+mn-lt"/>
              </a:rPr>
              <a:t>more</a:t>
            </a:r>
            <a:r>
              <a:rPr lang="en-GB" altLang="en-US" sz="1400" b="0" dirty="0">
                <a:solidFill>
                  <a:schemeClr val="tx1"/>
                </a:solidFill>
                <a:latin typeface="+mn-lt"/>
              </a:rPr>
              <a:t> on </a:t>
            </a:r>
            <a:r>
              <a:rPr lang="en-GB" altLang="en-US" sz="1400" b="0" dirty="0">
                <a:solidFill>
                  <a:srgbClr val="FF0000"/>
                </a:solidFill>
                <a:latin typeface="+mn-lt"/>
              </a:rPr>
              <a:t>smaller</a:t>
            </a:r>
            <a:r>
              <a:rPr lang="en-GB" altLang="en-US" sz="1400" b="0" dirty="0">
                <a:solidFill>
                  <a:schemeClr val="tx1"/>
                </a:solidFill>
                <a:latin typeface="+mn-lt"/>
              </a:rPr>
              <a:t> baskets</a:t>
            </a:r>
          </a:p>
          <a:p>
            <a:pPr algn="just">
              <a:lnSpc>
                <a:spcPct val="150000"/>
              </a:lnSpc>
              <a:buClr>
                <a:srgbClr val="0062AE"/>
              </a:buClr>
              <a:buFont typeface="Arial Unicode MS" pitchFamily="34" charset="-128"/>
              <a:buChar char="•"/>
              <a:defRPr/>
            </a:pPr>
            <a:r>
              <a:rPr lang="en-GB" altLang="en-US" sz="1400" dirty="0" smtClean="0">
                <a:solidFill>
                  <a:schemeClr val="tx1"/>
                </a:solidFill>
                <a:latin typeface="+mn-lt"/>
              </a:rPr>
              <a:t>Ambient seafood:</a:t>
            </a:r>
            <a:r>
              <a:rPr lang="en-GB" altLang="en-US" sz="1400" b="0" dirty="0" smtClean="0">
                <a:solidFill>
                  <a:schemeClr val="tx1"/>
                </a:solidFill>
                <a:latin typeface="+mn-lt"/>
              </a:rPr>
              <a:t> </a:t>
            </a:r>
            <a:r>
              <a:rPr lang="en-GB" altLang="en-US" sz="1400" b="0" dirty="0" smtClean="0">
                <a:solidFill>
                  <a:srgbClr val="00B050"/>
                </a:solidFill>
                <a:latin typeface="+mn-lt"/>
              </a:rPr>
              <a:t>more</a:t>
            </a:r>
            <a:r>
              <a:rPr lang="en-GB" altLang="en-US" sz="1400" b="0" dirty="0" smtClean="0">
                <a:solidFill>
                  <a:schemeClr val="tx1"/>
                </a:solidFill>
                <a:latin typeface="+mn-lt"/>
              </a:rPr>
              <a:t> </a:t>
            </a:r>
            <a:r>
              <a:rPr lang="en-GB" altLang="en-US" sz="1400" b="0" dirty="0">
                <a:solidFill>
                  <a:schemeClr val="tx1"/>
                </a:solidFill>
                <a:latin typeface="+mn-lt"/>
              </a:rPr>
              <a:t>shoppers </a:t>
            </a:r>
            <a:r>
              <a:rPr lang="en-GB" altLang="en-US" sz="1400" b="0" dirty="0" smtClean="0">
                <a:solidFill>
                  <a:schemeClr val="tx1"/>
                </a:solidFill>
                <a:latin typeface="+mn-lt"/>
              </a:rPr>
              <a:t>are shopping </a:t>
            </a:r>
            <a:r>
              <a:rPr lang="en-GB" altLang="en-US" sz="1400" b="0" dirty="0" smtClean="0">
                <a:solidFill>
                  <a:srgbClr val="FF0000"/>
                </a:solidFill>
                <a:latin typeface="+mn-lt"/>
              </a:rPr>
              <a:t>less</a:t>
            </a:r>
            <a:r>
              <a:rPr lang="en-GB" altLang="en-US" sz="1400" b="0" dirty="0" smtClean="0">
                <a:solidFill>
                  <a:schemeClr val="tx1"/>
                </a:solidFill>
                <a:latin typeface="+mn-lt"/>
              </a:rPr>
              <a:t> often,, </a:t>
            </a:r>
            <a:r>
              <a:rPr lang="en-GB" altLang="en-US" sz="1400" b="0" dirty="0">
                <a:solidFill>
                  <a:schemeClr val="tx1"/>
                </a:solidFill>
                <a:latin typeface="+mn-lt"/>
              </a:rPr>
              <a:t>and spending </a:t>
            </a:r>
            <a:r>
              <a:rPr lang="en-GB" altLang="en-US" sz="1400" b="0" dirty="0">
                <a:solidFill>
                  <a:srgbClr val="00B050"/>
                </a:solidFill>
                <a:latin typeface="+mn-lt"/>
              </a:rPr>
              <a:t>more</a:t>
            </a:r>
            <a:r>
              <a:rPr lang="en-GB" altLang="en-US" sz="1400" b="0" dirty="0">
                <a:solidFill>
                  <a:schemeClr val="tx1"/>
                </a:solidFill>
                <a:latin typeface="+mn-lt"/>
              </a:rPr>
              <a:t> on </a:t>
            </a:r>
            <a:r>
              <a:rPr lang="en-GB" altLang="en-US" sz="1400" b="0" dirty="0" smtClean="0">
                <a:solidFill>
                  <a:srgbClr val="00B050"/>
                </a:solidFill>
                <a:latin typeface="+mn-lt"/>
              </a:rPr>
              <a:t>larger</a:t>
            </a:r>
            <a:r>
              <a:rPr lang="en-GB" altLang="en-US" sz="1400" b="0" dirty="0" smtClean="0">
                <a:solidFill>
                  <a:schemeClr val="tx1"/>
                </a:solidFill>
                <a:latin typeface="+mn-lt"/>
              </a:rPr>
              <a:t> baskets</a:t>
            </a:r>
            <a:endParaRPr lang="en-GB" altLang="en-US" sz="1400" b="0" dirty="0">
              <a:solidFill>
                <a:schemeClr val="tx1"/>
              </a:solidFill>
              <a:latin typeface="+mn-lt"/>
            </a:endParaRPr>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3416595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38"/>
            <a:ext cx="8229600" cy="1143000"/>
          </a:xfrm>
        </p:spPr>
        <p:txBody>
          <a:bodyPr>
            <a:noAutofit/>
          </a:bodyPr>
          <a:lstStyle/>
          <a:p>
            <a:r>
              <a:rPr lang="en-GB" sz="3200" dirty="0" smtClean="0"/>
              <a:t>Chilled deflation driving raised </a:t>
            </a:r>
            <a:r>
              <a:rPr lang="en-GB" sz="3200" dirty="0" err="1" smtClean="0"/>
              <a:t>AWoP</a:t>
            </a:r>
            <a:r>
              <a:rPr lang="en-GB" sz="3200" dirty="0" smtClean="0"/>
              <a:t> volume, purchase frequency and penetration</a:t>
            </a:r>
            <a:endParaRPr lang="en-GB"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9962639"/>
              </p:ext>
            </p:extLst>
          </p:nvPr>
        </p:nvGraphicFramePr>
        <p:xfrm>
          <a:off x="0" y="1600200"/>
          <a:ext cx="9144000" cy="48895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2595108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Total UK Seafood By Segment</a:t>
            </a:r>
            <a:endParaRPr lang="en-GB" dirty="0"/>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9" y="1308100"/>
            <a:ext cx="8559801" cy="521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37851076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Segment Performance</a:t>
            </a:r>
            <a:br>
              <a:rPr lang="en-GB" dirty="0" smtClean="0"/>
            </a:br>
            <a:r>
              <a:rPr lang="en-GB" dirty="0" smtClean="0"/>
              <a:t> Top 3 Volume Winners</a:t>
            </a:r>
            <a:endParaRPr lang="en-GB" dirty="0"/>
          </a:p>
        </p:txBody>
      </p:sp>
      <p:sp>
        <p:nvSpPr>
          <p:cNvPr id="5" name="Content Placeholder 4"/>
          <p:cNvSpPr>
            <a:spLocks noGrp="1"/>
          </p:cNvSpPr>
          <p:nvPr>
            <p:ph sz="half" idx="1"/>
          </p:nvPr>
        </p:nvSpPr>
        <p:spPr/>
        <p:txBody>
          <a:bodyPr/>
          <a:lstStyle/>
          <a:p>
            <a:pPr marL="0" indent="0" algn="ctr">
              <a:buNone/>
            </a:pPr>
            <a:r>
              <a:rPr lang="en-GB" sz="2400" b="1" dirty="0" smtClean="0"/>
              <a:t>Chilled</a:t>
            </a:r>
          </a:p>
          <a:p>
            <a:pPr marL="0" indent="0" algn="ctr">
              <a:buNone/>
            </a:pPr>
            <a:endParaRPr lang="en-GB" sz="900" b="1" dirty="0" smtClean="0"/>
          </a:p>
          <a:p>
            <a:pPr marL="0" indent="0" algn="ctr">
              <a:buNone/>
            </a:pPr>
            <a:r>
              <a:rPr lang="en-GB" sz="2400" dirty="0" smtClean="0"/>
              <a:t>Batter (</a:t>
            </a:r>
            <a:r>
              <a:rPr lang="en-GB" sz="2400" dirty="0" smtClean="0">
                <a:solidFill>
                  <a:srgbClr val="00B050"/>
                </a:solidFill>
              </a:rPr>
              <a:t>+17.3%</a:t>
            </a:r>
            <a:r>
              <a:rPr lang="en-GB" sz="2400" dirty="0" smtClean="0"/>
              <a:t>)</a:t>
            </a:r>
            <a:endParaRPr lang="en-GB" sz="2400" dirty="0"/>
          </a:p>
          <a:p>
            <a:pPr marL="0" indent="0" algn="ctr">
              <a:buNone/>
            </a:pPr>
            <a:r>
              <a:rPr lang="en-GB" sz="2400" dirty="0" smtClean="0"/>
              <a:t>Sushi (</a:t>
            </a:r>
            <a:r>
              <a:rPr lang="en-GB" sz="2400" dirty="0" smtClean="0">
                <a:solidFill>
                  <a:srgbClr val="00B050"/>
                </a:solidFill>
              </a:rPr>
              <a:t>+9.5%</a:t>
            </a:r>
            <a:r>
              <a:rPr lang="en-GB" sz="2400" dirty="0" smtClean="0"/>
              <a:t>)</a:t>
            </a:r>
            <a:endParaRPr lang="en-GB" sz="2400" dirty="0"/>
          </a:p>
          <a:p>
            <a:pPr marL="0" indent="0" algn="ctr">
              <a:buNone/>
            </a:pPr>
            <a:r>
              <a:rPr lang="en-GB" sz="2400" dirty="0" smtClean="0"/>
              <a:t>Fingers (</a:t>
            </a:r>
            <a:r>
              <a:rPr lang="en-GB" sz="2400" dirty="0" smtClean="0">
                <a:solidFill>
                  <a:srgbClr val="00B050"/>
                </a:solidFill>
              </a:rPr>
              <a:t>+4.9%</a:t>
            </a:r>
            <a:r>
              <a:rPr lang="en-GB" sz="2400" dirty="0" smtClean="0"/>
              <a:t>)</a:t>
            </a:r>
            <a:endParaRPr lang="en-GB" sz="2400" dirty="0"/>
          </a:p>
        </p:txBody>
      </p:sp>
      <p:sp>
        <p:nvSpPr>
          <p:cNvPr id="6" name="Content Placeholder 5"/>
          <p:cNvSpPr>
            <a:spLocks noGrp="1"/>
          </p:cNvSpPr>
          <p:nvPr>
            <p:ph sz="half" idx="2"/>
          </p:nvPr>
        </p:nvSpPr>
        <p:spPr/>
        <p:txBody>
          <a:bodyPr>
            <a:normAutofit/>
          </a:bodyPr>
          <a:lstStyle/>
          <a:p>
            <a:pPr marL="0" indent="0" algn="ctr">
              <a:buNone/>
            </a:pPr>
            <a:r>
              <a:rPr lang="en-GB" sz="2400" b="1" dirty="0" smtClean="0"/>
              <a:t>Frozen</a:t>
            </a:r>
          </a:p>
          <a:p>
            <a:pPr marL="0" indent="0" algn="ctr">
              <a:buNone/>
            </a:pPr>
            <a:endParaRPr lang="en-GB" sz="900" b="1" dirty="0" smtClean="0"/>
          </a:p>
          <a:p>
            <a:pPr marL="0" indent="0" algn="ctr">
              <a:buNone/>
            </a:pPr>
            <a:r>
              <a:rPr lang="de-DE" sz="2400" dirty="0" smtClean="0"/>
              <a:t>Sushi (</a:t>
            </a:r>
            <a:r>
              <a:rPr lang="de-DE" sz="2400" dirty="0" smtClean="0">
                <a:solidFill>
                  <a:srgbClr val="00B050"/>
                </a:solidFill>
              </a:rPr>
              <a:t>+22.1%</a:t>
            </a:r>
            <a:r>
              <a:rPr lang="de-DE" sz="2400" dirty="0" smtClean="0"/>
              <a:t>)</a:t>
            </a:r>
            <a:endParaRPr lang="de-DE" sz="2400" dirty="0"/>
          </a:p>
          <a:p>
            <a:pPr marL="0" indent="0" algn="ctr">
              <a:buNone/>
            </a:pPr>
            <a:r>
              <a:rPr lang="de-DE" sz="2400" dirty="0" smtClean="0"/>
              <a:t>Fingers (</a:t>
            </a:r>
            <a:r>
              <a:rPr lang="de-DE" sz="2400" dirty="0" smtClean="0">
                <a:solidFill>
                  <a:srgbClr val="00B050"/>
                </a:solidFill>
              </a:rPr>
              <a:t>+4.8%</a:t>
            </a:r>
            <a:r>
              <a:rPr lang="de-DE" sz="2400" dirty="0" smtClean="0"/>
              <a:t>)</a:t>
            </a:r>
            <a:endParaRPr lang="de-DE" sz="2400" dirty="0"/>
          </a:p>
          <a:p>
            <a:pPr marL="0" indent="0" algn="ctr">
              <a:buNone/>
            </a:pPr>
            <a:r>
              <a:rPr lang="de-DE" sz="2400" dirty="0" smtClean="0"/>
              <a:t>Batter (</a:t>
            </a:r>
            <a:r>
              <a:rPr lang="de-DE" sz="2400" dirty="0" smtClean="0">
                <a:solidFill>
                  <a:srgbClr val="00B050"/>
                </a:solidFill>
              </a:rPr>
              <a:t>+4.4%</a:t>
            </a:r>
            <a:r>
              <a:rPr lang="de-DE" sz="2400" dirty="0" smtClean="0"/>
              <a:t>)</a:t>
            </a:r>
            <a:endParaRPr lang="de-DE" sz="2400" dirty="0"/>
          </a:p>
        </p:txBody>
      </p:sp>
      <p:sp>
        <p:nvSpPr>
          <p:cNvPr id="7" name="Text Box 7"/>
          <p:cNvSpPr txBox="1">
            <a:spLocks noChangeArrowheads="1"/>
          </p:cNvSpPr>
          <p:nvPr/>
        </p:nvSpPr>
        <p:spPr bwMode="auto">
          <a:xfrm>
            <a:off x="5994400" y="6107255"/>
            <a:ext cx="288131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9pPr>
          </a:lstStyle>
          <a:p>
            <a:pPr algn="r" eaLnBrk="1" hangingPunct="1">
              <a:spcBef>
                <a:spcPct val="0"/>
              </a:spcBef>
              <a:buClrTx/>
              <a:buFontTx/>
              <a:buNone/>
            </a:pPr>
            <a:r>
              <a:rPr lang="en-GB" altLang="en-US" sz="800" b="0" i="1" dirty="0">
                <a:solidFill>
                  <a:schemeClr val="tx1"/>
                </a:solidFill>
                <a:latin typeface="Arial Unicode MS" pitchFamily="34" charset="-128"/>
              </a:rPr>
              <a:t>Brands and products are for illustrative purposes only and not indicative of brand or retailer specific performance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930" y="4402240"/>
            <a:ext cx="1525789" cy="14620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311" y="4567650"/>
            <a:ext cx="1617943" cy="1249940"/>
          </a:xfrm>
          <a:prstGeom prst="rect">
            <a:avLst/>
          </a:prstGeom>
          <a:ln>
            <a:noFill/>
          </a:ln>
          <a:effectLst>
            <a:softEdge rad="112500"/>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628426" y="4567650"/>
            <a:ext cx="2102501" cy="1249940"/>
          </a:xfrm>
          <a:prstGeom prst="rect">
            <a:avLst/>
          </a:prstGeom>
          <a:ln>
            <a:noFill/>
          </a:ln>
          <a:effectLst>
            <a:softEdge rad="112500"/>
          </a:effectLst>
        </p:spPr>
      </p:pic>
      <p:sp>
        <p:nvSpPr>
          <p:cNvPr id="9" name="Rectangle 8"/>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406919257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Segment Performance</a:t>
            </a:r>
            <a:br>
              <a:rPr lang="en-GB" dirty="0" smtClean="0"/>
            </a:br>
            <a:r>
              <a:rPr lang="en-GB" dirty="0" smtClean="0"/>
              <a:t> Focus Areas</a:t>
            </a:r>
            <a:endParaRPr lang="en-GB" dirty="0"/>
          </a:p>
        </p:txBody>
      </p:sp>
      <p:sp>
        <p:nvSpPr>
          <p:cNvPr id="5" name="Content Placeholder 4"/>
          <p:cNvSpPr>
            <a:spLocks noGrp="1"/>
          </p:cNvSpPr>
          <p:nvPr>
            <p:ph sz="half" idx="1"/>
          </p:nvPr>
        </p:nvSpPr>
        <p:spPr/>
        <p:txBody>
          <a:bodyPr>
            <a:normAutofit/>
          </a:bodyPr>
          <a:lstStyle/>
          <a:p>
            <a:pPr marL="0" indent="0" algn="ctr">
              <a:buNone/>
            </a:pPr>
            <a:r>
              <a:rPr lang="en-GB" sz="2400" b="1" dirty="0" smtClean="0"/>
              <a:t>Chilled</a:t>
            </a:r>
          </a:p>
          <a:p>
            <a:pPr marL="0" indent="0" algn="ctr">
              <a:buNone/>
            </a:pPr>
            <a:endParaRPr lang="en-GB" sz="900" b="1" dirty="0" smtClean="0"/>
          </a:p>
          <a:p>
            <a:pPr marL="0" indent="0" algn="ctr">
              <a:buNone/>
            </a:pPr>
            <a:r>
              <a:rPr lang="en-GB" sz="2400" dirty="0" smtClean="0"/>
              <a:t>Fingers </a:t>
            </a:r>
            <a:r>
              <a:rPr lang="en-GB" sz="2400" dirty="0"/>
              <a:t>(</a:t>
            </a:r>
            <a:r>
              <a:rPr lang="en-GB" sz="2400" dirty="0">
                <a:solidFill>
                  <a:srgbClr val="FF0000"/>
                </a:solidFill>
              </a:rPr>
              <a:t>-</a:t>
            </a:r>
            <a:r>
              <a:rPr lang="en-GB" sz="2400" dirty="0" smtClean="0">
                <a:solidFill>
                  <a:srgbClr val="FF0000"/>
                </a:solidFill>
              </a:rPr>
              <a:t>11.7%</a:t>
            </a:r>
            <a:r>
              <a:rPr lang="en-GB" sz="2400" dirty="0" smtClean="0"/>
              <a:t>)</a:t>
            </a:r>
            <a:endParaRPr lang="en-GB" sz="2400" dirty="0"/>
          </a:p>
          <a:p>
            <a:pPr marL="0" indent="0" algn="ctr">
              <a:buNone/>
            </a:pPr>
            <a:r>
              <a:rPr lang="en-GB" sz="2400" dirty="0" smtClean="0"/>
              <a:t>Sauce </a:t>
            </a:r>
            <a:r>
              <a:rPr lang="en-GB" sz="2400" dirty="0"/>
              <a:t>(</a:t>
            </a:r>
            <a:r>
              <a:rPr lang="en-GB" sz="2400" dirty="0">
                <a:solidFill>
                  <a:srgbClr val="FF0000"/>
                </a:solidFill>
              </a:rPr>
              <a:t>-</a:t>
            </a:r>
            <a:r>
              <a:rPr lang="en-GB" sz="2400" dirty="0" smtClean="0">
                <a:solidFill>
                  <a:srgbClr val="FF0000"/>
                </a:solidFill>
              </a:rPr>
              <a:t>6.7%</a:t>
            </a:r>
            <a:r>
              <a:rPr lang="en-GB" sz="2400" dirty="0" smtClean="0"/>
              <a:t>)</a:t>
            </a:r>
            <a:endParaRPr lang="en-GB" sz="2400" dirty="0"/>
          </a:p>
          <a:p>
            <a:pPr marL="0" indent="0" algn="ctr">
              <a:buNone/>
            </a:pPr>
            <a:r>
              <a:rPr lang="en-GB" sz="2400" dirty="0" smtClean="0"/>
              <a:t>Cakes </a:t>
            </a:r>
            <a:r>
              <a:rPr lang="en-GB" sz="2400" dirty="0"/>
              <a:t>(</a:t>
            </a:r>
            <a:r>
              <a:rPr lang="en-GB" sz="2400" dirty="0">
                <a:solidFill>
                  <a:srgbClr val="FF0000"/>
                </a:solidFill>
              </a:rPr>
              <a:t>-</a:t>
            </a:r>
            <a:r>
              <a:rPr lang="en-GB" sz="2400" dirty="0" smtClean="0">
                <a:solidFill>
                  <a:srgbClr val="FF0000"/>
                </a:solidFill>
              </a:rPr>
              <a:t>5.7%</a:t>
            </a:r>
            <a:r>
              <a:rPr lang="en-GB" sz="2400" dirty="0" smtClean="0"/>
              <a:t>)</a:t>
            </a:r>
            <a:endParaRPr lang="en-GB" sz="2400" dirty="0"/>
          </a:p>
        </p:txBody>
      </p:sp>
      <p:sp>
        <p:nvSpPr>
          <p:cNvPr id="6" name="Content Placeholder 5"/>
          <p:cNvSpPr>
            <a:spLocks noGrp="1"/>
          </p:cNvSpPr>
          <p:nvPr>
            <p:ph sz="half" idx="2"/>
          </p:nvPr>
        </p:nvSpPr>
        <p:spPr/>
        <p:txBody>
          <a:bodyPr>
            <a:normAutofit/>
          </a:bodyPr>
          <a:lstStyle/>
          <a:p>
            <a:pPr marL="0" indent="0" algn="ctr">
              <a:buNone/>
            </a:pPr>
            <a:r>
              <a:rPr lang="en-GB" sz="2400" b="1" dirty="0" smtClean="0"/>
              <a:t>Frozen</a:t>
            </a:r>
          </a:p>
          <a:p>
            <a:pPr marL="0" indent="0" algn="ctr">
              <a:buNone/>
            </a:pPr>
            <a:endParaRPr lang="en-GB" sz="900" b="1" dirty="0" smtClean="0"/>
          </a:p>
          <a:p>
            <a:pPr marL="0" indent="0" algn="ctr">
              <a:buNone/>
            </a:pPr>
            <a:r>
              <a:rPr lang="de-DE" sz="2400" dirty="0" smtClean="0"/>
              <a:t>Sauce </a:t>
            </a:r>
            <a:r>
              <a:rPr lang="de-DE" sz="2400" dirty="0"/>
              <a:t>(</a:t>
            </a:r>
            <a:r>
              <a:rPr lang="de-DE" sz="2400" dirty="0">
                <a:solidFill>
                  <a:srgbClr val="FF0000"/>
                </a:solidFill>
              </a:rPr>
              <a:t>-</a:t>
            </a:r>
            <a:r>
              <a:rPr lang="de-DE" sz="2400" dirty="0" smtClean="0">
                <a:solidFill>
                  <a:srgbClr val="FF0000"/>
                </a:solidFill>
              </a:rPr>
              <a:t>17.1%</a:t>
            </a:r>
            <a:r>
              <a:rPr lang="de-DE" sz="2400" dirty="0" smtClean="0"/>
              <a:t>)</a:t>
            </a:r>
            <a:endParaRPr lang="de-DE" sz="2400" dirty="0"/>
          </a:p>
          <a:p>
            <a:pPr marL="0" indent="0" algn="ctr">
              <a:buNone/>
            </a:pPr>
            <a:r>
              <a:rPr lang="de-DE" sz="2400" dirty="0" smtClean="0"/>
              <a:t>Dusted </a:t>
            </a:r>
            <a:r>
              <a:rPr lang="de-DE" sz="2400" dirty="0"/>
              <a:t>(</a:t>
            </a:r>
            <a:r>
              <a:rPr lang="de-DE" sz="2400" dirty="0">
                <a:solidFill>
                  <a:srgbClr val="FF0000"/>
                </a:solidFill>
              </a:rPr>
              <a:t>-</a:t>
            </a:r>
            <a:r>
              <a:rPr lang="de-DE" sz="2400" dirty="0" smtClean="0">
                <a:solidFill>
                  <a:srgbClr val="FF0000"/>
                </a:solidFill>
              </a:rPr>
              <a:t>14.8%</a:t>
            </a:r>
            <a:r>
              <a:rPr lang="de-DE" sz="2400" dirty="0" smtClean="0"/>
              <a:t>)</a:t>
            </a:r>
            <a:endParaRPr lang="de-DE" sz="2400" dirty="0"/>
          </a:p>
          <a:p>
            <a:pPr marL="0" indent="0" algn="ctr">
              <a:buNone/>
            </a:pPr>
            <a:r>
              <a:rPr lang="de-DE" sz="2400" dirty="0" smtClean="0"/>
              <a:t>Prepared </a:t>
            </a:r>
            <a:r>
              <a:rPr lang="de-DE" sz="2400" dirty="0"/>
              <a:t>(</a:t>
            </a:r>
            <a:r>
              <a:rPr lang="de-DE" sz="2400" dirty="0">
                <a:solidFill>
                  <a:srgbClr val="FF0000"/>
                </a:solidFill>
              </a:rPr>
              <a:t>-</a:t>
            </a:r>
            <a:r>
              <a:rPr lang="de-DE" sz="2400" dirty="0" smtClean="0">
                <a:solidFill>
                  <a:srgbClr val="FF0000"/>
                </a:solidFill>
              </a:rPr>
              <a:t>12%</a:t>
            </a:r>
            <a:r>
              <a:rPr lang="de-DE" sz="2400" dirty="0" smtClean="0"/>
              <a:t>)</a:t>
            </a:r>
            <a:endParaRPr lang="de-DE" sz="2400" dirty="0"/>
          </a:p>
        </p:txBody>
      </p:sp>
      <p:sp>
        <p:nvSpPr>
          <p:cNvPr id="7" name="Text Box 7"/>
          <p:cNvSpPr txBox="1">
            <a:spLocks noChangeArrowheads="1"/>
          </p:cNvSpPr>
          <p:nvPr/>
        </p:nvSpPr>
        <p:spPr bwMode="auto">
          <a:xfrm>
            <a:off x="5994400" y="6107255"/>
            <a:ext cx="288131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62AE"/>
                </a:solidFill>
                <a:latin typeface="Arial" pitchFamily="34" charset="0"/>
                <a:cs typeface="Arial" pitchFamily="34" charset="0"/>
              </a:defRPr>
            </a:lvl1pPr>
            <a:lvl2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itchFamily="34" charset="0"/>
                <a:cs typeface="Arial" pitchFamily="34" charset="0"/>
              </a:defRPr>
            </a:lvl2pPr>
            <a:lvl3pPr eaLnBrk="0" hangingPunct="0">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000000"/>
                </a:solidFill>
                <a:latin typeface="Arial" pitchFamily="34" charset="0"/>
                <a:cs typeface="Arial"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cs typeface="Arial" pitchFamily="34" charset="0"/>
              </a:defRPr>
            </a:lvl9pPr>
          </a:lstStyle>
          <a:p>
            <a:pPr algn="r" eaLnBrk="1" hangingPunct="1">
              <a:spcBef>
                <a:spcPct val="0"/>
              </a:spcBef>
              <a:buClrTx/>
              <a:buFontTx/>
              <a:buNone/>
            </a:pPr>
            <a:r>
              <a:rPr lang="en-GB" altLang="en-US" sz="800" b="0" i="1" dirty="0">
                <a:solidFill>
                  <a:schemeClr val="tx1"/>
                </a:solidFill>
                <a:latin typeface="Arial Unicode MS" pitchFamily="34" charset="-128"/>
              </a:rPr>
              <a:t>Brands and products are for illustrative purposes only and not indicative of brand or retailer specific performance</a:t>
            </a:r>
          </a:p>
        </p:txBody>
      </p:sp>
      <p:grpSp>
        <p:nvGrpSpPr>
          <p:cNvPr id="11" name="Group 10"/>
          <p:cNvGrpSpPr/>
          <p:nvPr/>
        </p:nvGrpSpPr>
        <p:grpSpPr>
          <a:xfrm>
            <a:off x="209542" y="4142380"/>
            <a:ext cx="8718558" cy="1428532"/>
            <a:chOff x="158742" y="4142380"/>
            <a:chExt cx="8718558" cy="142853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867399" y="4170642"/>
              <a:ext cx="1562101" cy="1394664"/>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222" y="4142380"/>
              <a:ext cx="1668978" cy="1428532"/>
            </a:xfrm>
            <a:prstGeom prst="rect">
              <a:avLst/>
            </a:prstGeom>
            <a:ln>
              <a:noFill/>
            </a:ln>
            <a:effectLst>
              <a:softEdge rad="1125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365" y="4155147"/>
              <a:ext cx="1387935" cy="1387935"/>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9864" y="4164602"/>
              <a:ext cx="2052071" cy="1368047"/>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42" y="4205947"/>
              <a:ext cx="1893380" cy="1259958"/>
            </a:xfrm>
            <a:prstGeom prst="rect">
              <a:avLst/>
            </a:prstGeom>
            <a:ln>
              <a:noFill/>
            </a:ln>
            <a:effectLst>
              <a:softEdge rad="112500"/>
            </a:effectLst>
          </p:spPr>
        </p:pic>
      </p:grpSp>
      <p:sp>
        <p:nvSpPr>
          <p:cNvPr id="12" name="Rectangle 11"/>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40770645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Note</a:t>
            </a:r>
            <a:endParaRPr lang="en-GB" dirty="0"/>
          </a:p>
        </p:txBody>
      </p:sp>
      <p:sp>
        <p:nvSpPr>
          <p:cNvPr id="3" name="Text Placeholder 2"/>
          <p:cNvSpPr>
            <a:spLocks noGrp="1"/>
          </p:cNvSpPr>
          <p:nvPr>
            <p:ph idx="1"/>
          </p:nvPr>
        </p:nvSpPr>
        <p:spPr/>
        <p:txBody>
          <a:bodyPr>
            <a:noAutofit/>
          </a:bodyPr>
          <a:lstStyle/>
          <a:p>
            <a:pPr marL="0" indent="0" algn="just">
              <a:spcBef>
                <a:spcPct val="0"/>
              </a:spcBef>
              <a:buNone/>
            </a:pPr>
            <a:r>
              <a:rPr lang="en-GB" altLang="en-US" sz="2000" b="1" dirty="0" err="1" smtClean="0">
                <a:solidFill>
                  <a:schemeClr val="bg2"/>
                </a:solidFill>
                <a:ea typeface="Arial" panose="020B0604020202020204" pitchFamily="34" charset="0"/>
              </a:rPr>
              <a:t>Scantrack</a:t>
            </a:r>
            <a:r>
              <a:rPr lang="en-GB" altLang="en-US" sz="2000" b="1" dirty="0" smtClean="0">
                <a:solidFill>
                  <a:schemeClr val="bg2"/>
                </a:solidFill>
                <a:ea typeface="Arial" panose="020B0604020202020204" pitchFamily="34" charset="0"/>
              </a:rPr>
              <a:t> </a:t>
            </a:r>
            <a:r>
              <a:rPr lang="en-GB" altLang="en-US" sz="2000" b="1" dirty="0">
                <a:solidFill>
                  <a:schemeClr val="bg2"/>
                </a:solidFill>
                <a:ea typeface="Arial" panose="020B0604020202020204" pitchFamily="34" charset="0"/>
              </a:rPr>
              <a:t>data is now reported as UK (including discounters), as apposed to previously GB (excluding discounters). </a:t>
            </a:r>
            <a:r>
              <a:rPr lang="en-GB" altLang="en-US" sz="2000" b="1" dirty="0" smtClean="0">
                <a:solidFill>
                  <a:schemeClr val="bg2"/>
                </a:solidFill>
                <a:ea typeface="Arial" panose="020B0604020202020204" pitchFamily="34" charset="0"/>
              </a:rPr>
              <a:t>However </a:t>
            </a:r>
            <a:r>
              <a:rPr lang="en-GB" altLang="en-US" sz="2000" b="1" dirty="0" err="1" smtClean="0">
                <a:solidFill>
                  <a:schemeClr val="bg2"/>
                </a:solidFill>
                <a:ea typeface="Arial" panose="020B0604020202020204" pitchFamily="34" charset="0"/>
              </a:rPr>
              <a:t>Homescan</a:t>
            </a:r>
            <a:r>
              <a:rPr lang="en-GB" altLang="en-US" sz="2000" b="1" dirty="0" smtClean="0">
                <a:solidFill>
                  <a:schemeClr val="bg2"/>
                </a:solidFill>
                <a:ea typeface="Arial" panose="020B0604020202020204" pitchFamily="34" charset="0"/>
              </a:rPr>
              <a:t> </a:t>
            </a:r>
            <a:r>
              <a:rPr lang="en-GB" altLang="en-US" sz="2000" b="1" dirty="0">
                <a:solidFill>
                  <a:schemeClr val="bg2"/>
                </a:solidFill>
                <a:ea typeface="Arial" panose="020B0604020202020204" pitchFamily="34" charset="0"/>
              </a:rPr>
              <a:t>remains unchanged as GB (including discounters</a:t>
            </a:r>
            <a:r>
              <a:rPr lang="en-GB" altLang="en-US" sz="2000" b="1" dirty="0" smtClean="0">
                <a:solidFill>
                  <a:schemeClr val="bg2"/>
                </a:solidFill>
                <a:ea typeface="Arial" panose="020B0604020202020204" pitchFamily="34" charset="0"/>
              </a:rPr>
              <a:t>).  </a:t>
            </a:r>
          </a:p>
          <a:p>
            <a:pPr marL="0" indent="0" algn="just">
              <a:spcBef>
                <a:spcPct val="0"/>
              </a:spcBef>
              <a:buNone/>
            </a:pPr>
            <a:endParaRPr lang="en-GB" altLang="en-US" sz="1800" b="1" dirty="0" smtClean="0">
              <a:solidFill>
                <a:schemeClr val="bg2"/>
              </a:solidFill>
              <a:ea typeface="Arial" panose="020B0604020202020204" pitchFamily="34" charset="0"/>
            </a:endParaRPr>
          </a:p>
          <a:p>
            <a:pPr marL="0" indent="0" algn="just">
              <a:spcBef>
                <a:spcPct val="0"/>
              </a:spcBef>
              <a:buNone/>
            </a:pPr>
            <a:r>
              <a:rPr lang="en-GB" altLang="en-US" sz="1800" dirty="0" smtClean="0">
                <a:solidFill>
                  <a:schemeClr val="bg2"/>
                </a:solidFill>
                <a:latin typeface="Arial Unicode MS" pitchFamily="34" charset="-128"/>
              </a:rPr>
              <a:t>Share </a:t>
            </a:r>
            <a:r>
              <a:rPr lang="en-GB" altLang="en-US" sz="1800" dirty="0">
                <a:solidFill>
                  <a:schemeClr val="bg2"/>
                </a:solidFill>
                <a:latin typeface="Arial Unicode MS" pitchFamily="34" charset="-128"/>
              </a:rPr>
              <a:t>of Trade  and switching  tables/ charts &amp; </a:t>
            </a:r>
            <a:r>
              <a:rPr lang="en-GB" altLang="en-US" sz="1800" dirty="0" err="1">
                <a:solidFill>
                  <a:schemeClr val="bg2"/>
                </a:solidFill>
                <a:latin typeface="Arial Unicode MS" pitchFamily="34" charset="-128"/>
              </a:rPr>
              <a:t>KPI</a:t>
            </a:r>
            <a:r>
              <a:rPr lang="en-GB" altLang="en-US" sz="1800" dirty="0">
                <a:solidFill>
                  <a:schemeClr val="bg2"/>
                </a:solidFill>
                <a:latin typeface="Arial Unicode MS" pitchFamily="34" charset="-128"/>
              </a:rPr>
              <a:t> Trees use </a:t>
            </a:r>
            <a:r>
              <a:rPr lang="en-GB" altLang="en-US" sz="1800" dirty="0" err="1">
                <a:solidFill>
                  <a:schemeClr val="bg2"/>
                </a:solidFill>
                <a:latin typeface="Arial Unicode MS" pitchFamily="34" charset="-128"/>
              </a:rPr>
              <a:t>Homescan</a:t>
            </a:r>
            <a:r>
              <a:rPr lang="en-GB" altLang="en-US" sz="1800" dirty="0">
                <a:solidFill>
                  <a:schemeClr val="bg2"/>
                </a:solidFill>
                <a:latin typeface="Arial Unicode MS" pitchFamily="34" charset="-128"/>
              </a:rPr>
              <a:t> data which is panel derived. As such, these charts should  only be  considered  indicative of trends. The stated values/ and % share may not reflect the true share due to limitations in pick up, panel size and penetration and scaling The data is considered robust  (within its limitations) when penetration (% of panel purchasing) is greater than 1.0%.  NB In July 2013 Nielsen introduced new algorithms to closely align </a:t>
            </a:r>
            <a:r>
              <a:rPr lang="en-GB" altLang="en-US" sz="1800" dirty="0" err="1">
                <a:solidFill>
                  <a:schemeClr val="bg2"/>
                </a:solidFill>
                <a:latin typeface="Arial Unicode MS" pitchFamily="34" charset="-128"/>
              </a:rPr>
              <a:t>homescan</a:t>
            </a:r>
            <a:r>
              <a:rPr lang="en-GB" altLang="en-US" sz="1800" dirty="0">
                <a:solidFill>
                  <a:schemeClr val="bg2"/>
                </a:solidFill>
                <a:latin typeface="Arial Unicode MS" pitchFamily="34" charset="-128"/>
              </a:rPr>
              <a:t> and </a:t>
            </a:r>
            <a:r>
              <a:rPr lang="en-GB" altLang="en-US" sz="1800" dirty="0" err="1">
                <a:solidFill>
                  <a:schemeClr val="bg2"/>
                </a:solidFill>
                <a:latin typeface="Arial Unicode MS" pitchFamily="34" charset="-128"/>
              </a:rPr>
              <a:t>scantrack</a:t>
            </a:r>
            <a:r>
              <a:rPr lang="en-GB" altLang="en-US" sz="1800" dirty="0">
                <a:solidFill>
                  <a:schemeClr val="bg2"/>
                </a:solidFill>
                <a:latin typeface="Arial Unicode MS" pitchFamily="34" charset="-128"/>
              </a:rPr>
              <a:t> trends. As a result, </a:t>
            </a:r>
            <a:r>
              <a:rPr lang="en-GB" altLang="en-US" sz="1800" dirty="0" err="1">
                <a:solidFill>
                  <a:schemeClr val="bg2"/>
                </a:solidFill>
                <a:latin typeface="Arial Unicode MS" pitchFamily="34" charset="-128"/>
              </a:rPr>
              <a:t>homescan</a:t>
            </a:r>
            <a:r>
              <a:rPr lang="en-GB" altLang="en-US" sz="1800" dirty="0">
                <a:solidFill>
                  <a:schemeClr val="bg2"/>
                </a:solidFill>
                <a:latin typeface="Arial Unicode MS" pitchFamily="34" charset="-128"/>
              </a:rPr>
              <a:t> data can only be compared up to and post this event</a:t>
            </a:r>
          </a:p>
        </p:txBody>
      </p:sp>
    </p:spTree>
    <p:extLst>
      <p:ext uri="{BB962C8B-B14F-4D97-AF65-F5344CB8AC3E}">
        <p14:creationId xmlns:p14="http://schemas.microsoft.com/office/powerpoint/2010/main" val="2681173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smtClean="0"/>
              <a:t>Top 50 </a:t>
            </a:r>
            <a:r>
              <a:rPr lang="en-GB" altLang="en-US" dirty="0" smtClean="0"/>
              <a:t>Species </a:t>
            </a:r>
            <a:r>
              <a:rPr lang="en-GB" altLang="en-US" dirty="0"/>
              <a:t>Performance </a:t>
            </a:r>
            <a:r>
              <a:rPr lang="en-GB" altLang="en-US" dirty="0" smtClean="0"/>
              <a:t/>
            </a:r>
            <a:br>
              <a:rPr lang="en-GB" altLang="en-US" dirty="0" smtClean="0"/>
            </a:br>
            <a:r>
              <a:rPr lang="en-GB" altLang="en-US" dirty="0" smtClean="0"/>
              <a:t>Volume </a:t>
            </a:r>
            <a:r>
              <a:rPr lang="en-GB" altLang="en-US" b="1" dirty="0" smtClean="0">
                <a:solidFill>
                  <a:srgbClr val="00B050"/>
                </a:solidFill>
              </a:rPr>
              <a:t>Winners</a:t>
            </a:r>
            <a:endParaRPr lang="en-GB" b="1" dirty="0">
              <a:solidFill>
                <a:srgbClr val="00B050"/>
              </a:solidFill>
            </a:endParaRPr>
          </a:p>
        </p:txBody>
      </p:sp>
      <p:sp>
        <p:nvSpPr>
          <p:cNvPr id="4" name="Content Placeholder 3"/>
          <p:cNvSpPr>
            <a:spLocks noGrp="1"/>
          </p:cNvSpPr>
          <p:nvPr>
            <p:ph sz="half" idx="2"/>
          </p:nvPr>
        </p:nvSpPr>
        <p:spPr/>
        <p:txBody>
          <a:bodyPr>
            <a:normAutofit fontScale="70000" lnSpcReduction="20000"/>
          </a:bodyPr>
          <a:lstStyle/>
          <a:p>
            <a:pPr marL="0" indent="0" algn="ctr">
              <a:buNone/>
            </a:pPr>
            <a:r>
              <a:rPr lang="en-GB" sz="2400" b="1" dirty="0" smtClean="0"/>
              <a:t>Volume Growth Winners</a:t>
            </a:r>
          </a:p>
          <a:p>
            <a:pPr marL="0" indent="0" algn="ctr">
              <a:buNone/>
            </a:pPr>
            <a:endParaRPr lang="en-GB" sz="1800" dirty="0"/>
          </a:p>
          <a:p>
            <a:pPr marL="0" indent="0" algn="ctr">
              <a:buNone/>
            </a:pPr>
            <a:r>
              <a:rPr lang="fr-FR" sz="2300" b="1" dirty="0"/>
              <a:t>Langoustine </a:t>
            </a:r>
            <a:endParaRPr lang="fr-FR" sz="2300" b="1" dirty="0" smtClean="0"/>
          </a:p>
          <a:p>
            <a:pPr marL="0" indent="0" algn="ctr">
              <a:buNone/>
            </a:pPr>
            <a:r>
              <a:rPr lang="fr-FR" sz="2300" dirty="0" smtClean="0"/>
              <a:t>54.2t (</a:t>
            </a:r>
            <a:r>
              <a:rPr lang="fr-FR" sz="2300" dirty="0" smtClean="0">
                <a:solidFill>
                  <a:srgbClr val="00B050"/>
                </a:solidFill>
              </a:rPr>
              <a:t>+86.8%</a:t>
            </a:r>
            <a:r>
              <a:rPr lang="fr-FR" sz="2300" dirty="0" smtClean="0"/>
              <a:t>)</a:t>
            </a:r>
            <a:endParaRPr lang="fr-FR" sz="2300" dirty="0"/>
          </a:p>
          <a:p>
            <a:pPr marL="0" indent="0" algn="ctr">
              <a:buNone/>
            </a:pPr>
            <a:endParaRPr lang="fr-FR" sz="2300" b="1" dirty="0" smtClean="0"/>
          </a:p>
          <a:p>
            <a:pPr marL="0" indent="0" algn="ctr">
              <a:buNone/>
            </a:pPr>
            <a:r>
              <a:rPr lang="fr-FR" sz="2300" b="1" dirty="0" err="1" smtClean="0"/>
              <a:t>Shrimps</a:t>
            </a:r>
            <a:r>
              <a:rPr lang="fr-FR" sz="2300" b="1" dirty="0" smtClean="0"/>
              <a:t> </a:t>
            </a:r>
          </a:p>
          <a:p>
            <a:pPr marL="0" indent="0" algn="ctr">
              <a:buNone/>
            </a:pPr>
            <a:r>
              <a:rPr lang="fr-FR" sz="2300" dirty="0" smtClean="0"/>
              <a:t>633.9t (</a:t>
            </a:r>
            <a:r>
              <a:rPr lang="fr-FR" sz="2300" dirty="0" smtClean="0">
                <a:solidFill>
                  <a:srgbClr val="00B050"/>
                </a:solidFill>
              </a:rPr>
              <a:t>+65.1%</a:t>
            </a:r>
            <a:r>
              <a:rPr lang="fr-FR" sz="2300" dirty="0" smtClean="0"/>
              <a:t>)</a:t>
            </a:r>
            <a:endParaRPr lang="fr-FR" sz="2300" dirty="0"/>
          </a:p>
          <a:p>
            <a:pPr marL="0" indent="0" algn="ctr">
              <a:buNone/>
            </a:pPr>
            <a:endParaRPr lang="fr-FR" sz="2300" b="1" dirty="0" smtClean="0"/>
          </a:p>
          <a:p>
            <a:pPr marL="0" indent="0" algn="ctr">
              <a:buNone/>
            </a:pPr>
            <a:r>
              <a:rPr lang="fr-FR" sz="2300" b="1" dirty="0" err="1" smtClean="0"/>
              <a:t>Sild</a:t>
            </a:r>
            <a:r>
              <a:rPr lang="fr-FR" sz="2300" b="1" dirty="0" smtClean="0"/>
              <a:t> </a:t>
            </a:r>
          </a:p>
          <a:p>
            <a:pPr marL="0" indent="0" algn="ctr">
              <a:buNone/>
            </a:pPr>
            <a:r>
              <a:rPr lang="fr-FR" sz="2300" dirty="0" smtClean="0"/>
              <a:t>79t (</a:t>
            </a:r>
            <a:r>
              <a:rPr lang="fr-FR" sz="2300" dirty="0" smtClean="0">
                <a:solidFill>
                  <a:srgbClr val="00B050"/>
                </a:solidFill>
              </a:rPr>
              <a:t>+29.6%</a:t>
            </a:r>
            <a:r>
              <a:rPr lang="fr-FR" sz="2300" dirty="0" smtClean="0"/>
              <a:t>)</a:t>
            </a:r>
            <a:endParaRPr lang="fr-FR" sz="2300" dirty="0"/>
          </a:p>
          <a:p>
            <a:pPr marL="0" indent="0" algn="ctr">
              <a:buNone/>
            </a:pPr>
            <a:endParaRPr lang="fr-FR" sz="2300" b="1" dirty="0" smtClean="0"/>
          </a:p>
          <a:p>
            <a:pPr marL="0" indent="0" algn="ctr">
              <a:buNone/>
            </a:pPr>
            <a:r>
              <a:rPr lang="fr-FR" sz="2300" b="1" dirty="0" err="1" smtClean="0"/>
              <a:t>Halibut</a:t>
            </a:r>
            <a:r>
              <a:rPr lang="fr-FR" sz="2300" b="1" dirty="0" smtClean="0"/>
              <a:t> </a:t>
            </a:r>
          </a:p>
          <a:p>
            <a:pPr marL="0" indent="0" algn="ctr">
              <a:buNone/>
            </a:pPr>
            <a:r>
              <a:rPr lang="fr-FR" sz="2300" dirty="0" smtClean="0"/>
              <a:t>31.9t (</a:t>
            </a:r>
            <a:r>
              <a:rPr lang="fr-FR" sz="2300" dirty="0" smtClean="0">
                <a:solidFill>
                  <a:srgbClr val="00B050"/>
                </a:solidFill>
              </a:rPr>
              <a:t>+18.9%</a:t>
            </a:r>
            <a:r>
              <a:rPr lang="fr-FR" sz="2300" dirty="0" smtClean="0"/>
              <a:t>)</a:t>
            </a:r>
            <a:endParaRPr lang="fr-FR" sz="2300" dirty="0"/>
          </a:p>
          <a:p>
            <a:pPr marL="0" indent="0" algn="ctr">
              <a:buNone/>
            </a:pPr>
            <a:endParaRPr lang="fr-FR" sz="2300" b="1" dirty="0" smtClean="0"/>
          </a:p>
          <a:p>
            <a:pPr marL="0" indent="0" algn="ctr">
              <a:buNone/>
            </a:pPr>
            <a:r>
              <a:rPr lang="fr-FR" sz="2300" b="1" dirty="0" err="1" smtClean="0"/>
              <a:t>Crabstick</a:t>
            </a:r>
            <a:r>
              <a:rPr lang="fr-FR" sz="2300" b="1" dirty="0" smtClean="0"/>
              <a:t> </a:t>
            </a:r>
          </a:p>
          <a:p>
            <a:pPr marL="0" indent="0" algn="ctr">
              <a:buNone/>
            </a:pPr>
            <a:r>
              <a:rPr lang="fr-FR" sz="2300" dirty="0" smtClean="0"/>
              <a:t>9,969.4t (</a:t>
            </a:r>
            <a:r>
              <a:rPr lang="fr-FR" sz="2300" dirty="0" smtClean="0">
                <a:solidFill>
                  <a:srgbClr val="00B050"/>
                </a:solidFill>
              </a:rPr>
              <a:t>+14.5%</a:t>
            </a:r>
            <a:r>
              <a:rPr lang="fr-FR" sz="2300" dirty="0" smtClean="0"/>
              <a:t>)</a:t>
            </a:r>
            <a:endParaRPr lang="fr-FR" sz="2300" dirty="0"/>
          </a:p>
        </p:txBody>
      </p:sp>
      <p:sp>
        <p:nvSpPr>
          <p:cNvPr id="5" name="TextBox 4">
            <a:hlinkClick r:id="rId2" action="ppaction://hlinksldjump"/>
          </p:cNvPr>
          <p:cNvSpPr txBox="1"/>
          <p:nvPr/>
        </p:nvSpPr>
        <p:spPr>
          <a:xfrm>
            <a:off x="2888080" y="6035025"/>
            <a:ext cx="3380874" cy="482636"/>
          </a:xfrm>
          <a:prstGeom prst="rect">
            <a:avLst/>
          </a:prstGeom>
        </p:spPr>
        <p:txBody>
          <a:bodyPr vert="horz" wrap="square" lIns="91440" tIns="45720" rIns="91440" bIns="45720" rtlCol="0" anchor="t">
            <a:normAutofit/>
          </a:bodyPr>
          <a:lstStyle/>
          <a:p>
            <a:pPr algn="ctr"/>
            <a:r>
              <a:rPr lang="en-GB" sz="1400" dirty="0" smtClean="0">
                <a:solidFill>
                  <a:schemeClr val="bg2"/>
                </a:solidFill>
              </a:rPr>
              <a:t>See </a:t>
            </a:r>
            <a:r>
              <a:rPr lang="en-GB" sz="1400" dirty="0" smtClean="0">
                <a:solidFill>
                  <a:schemeClr val="bg2"/>
                </a:solidFill>
                <a:hlinkClick r:id="rId3" action="ppaction://hlinksldjump"/>
              </a:rPr>
              <a:t>Ranked</a:t>
            </a:r>
            <a:r>
              <a:rPr lang="en-GB" sz="1400" dirty="0" smtClean="0">
                <a:solidFill>
                  <a:schemeClr val="bg2"/>
                </a:solidFill>
              </a:rPr>
              <a:t> Species Tables </a:t>
            </a:r>
          </a:p>
        </p:txBody>
      </p:sp>
      <p:sp>
        <p:nvSpPr>
          <p:cNvPr id="10" name="Content Placeholder 9"/>
          <p:cNvSpPr>
            <a:spLocks noGrp="1"/>
          </p:cNvSpPr>
          <p:nvPr>
            <p:ph sz="half" idx="1"/>
          </p:nvPr>
        </p:nvSpPr>
        <p:spPr/>
        <p:txBody>
          <a:bodyPr>
            <a:normAutofit fontScale="70000" lnSpcReduction="20000"/>
          </a:bodyPr>
          <a:lstStyle/>
          <a:p>
            <a:pPr marL="0" indent="0" algn="ctr">
              <a:buNone/>
            </a:pPr>
            <a:r>
              <a:rPr lang="en-GB" sz="2400" b="1" dirty="0" smtClean="0"/>
              <a:t>Total Volume Sellers</a:t>
            </a:r>
          </a:p>
          <a:p>
            <a:pPr marL="0" indent="0" algn="ctr">
              <a:buNone/>
            </a:pPr>
            <a:endParaRPr lang="en-GB" sz="1800" dirty="0"/>
          </a:p>
          <a:p>
            <a:pPr marL="0" indent="0" algn="ctr">
              <a:buNone/>
            </a:pPr>
            <a:r>
              <a:rPr lang="fr-FR" sz="2300" b="1" dirty="0"/>
              <a:t>Salmon </a:t>
            </a:r>
            <a:endParaRPr lang="fr-FR" sz="2300" b="1" dirty="0" smtClean="0"/>
          </a:p>
          <a:p>
            <a:pPr marL="0" indent="0" algn="ctr">
              <a:buNone/>
            </a:pPr>
            <a:r>
              <a:rPr lang="fr-FR" sz="2300" dirty="0" smtClean="0"/>
              <a:t>63,177t (</a:t>
            </a:r>
            <a:r>
              <a:rPr lang="fr-FR" sz="2300" dirty="0" smtClean="0">
                <a:solidFill>
                  <a:srgbClr val="00B050"/>
                </a:solidFill>
              </a:rPr>
              <a:t>+0.8%</a:t>
            </a:r>
            <a:r>
              <a:rPr lang="fr-FR" sz="2300" dirty="0" smtClean="0"/>
              <a:t>)</a:t>
            </a:r>
            <a:endParaRPr lang="fr-FR" sz="2300" dirty="0"/>
          </a:p>
          <a:p>
            <a:pPr marL="0" indent="0" algn="ctr">
              <a:buNone/>
            </a:pPr>
            <a:endParaRPr lang="fr-FR" sz="2300" b="1" dirty="0" smtClean="0"/>
          </a:p>
          <a:p>
            <a:pPr marL="0" indent="0" algn="ctr">
              <a:buNone/>
            </a:pPr>
            <a:r>
              <a:rPr lang="fr-FR" sz="2300" b="1" dirty="0" err="1" smtClean="0"/>
              <a:t>Tuna</a:t>
            </a:r>
            <a:r>
              <a:rPr lang="fr-FR" sz="2300" b="1" dirty="0" smtClean="0"/>
              <a:t> </a:t>
            </a:r>
          </a:p>
          <a:p>
            <a:pPr marL="0" indent="0" algn="ctr">
              <a:buNone/>
            </a:pPr>
            <a:r>
              <a:rPr lang="fr-FR" sz="2300" dirty="0" smtClean="0"/>
              <a:t>61,635t (</a:t>
            </a:r>
            <a:r>
              <a:rPr lang="fr-FR" sz="2300" dirty="0" smtClean="0">
                <a:solidFill>
                  <a:srgbClr val="00B050"/>
                </a:solidFill>
              </a:rPr>
              <a:t>+0.2%</a:t>
            </a:r>
            <a:r>
              <a:rPr lang="fr-FR" sz="2300" dirty="0" smtClean="0"/>
              <a:t>)</a:t>
            </a:r>
            <a:endParaRPr lang="fr-FR" sz="2300" dirty="0"/>
          </a:p>
          <a:p>
            <a:pPr marL="0" indent="0" algn="ctr">
              <a:buNone/>
            </a:pPr>
            <a:endParaRPr lang="fr-FR" sz="2300" b="1" dirty="0" smtClean="0"/>
          </a:p>
          <a:p>
            <a:pPr marL="0" indent="0" algn="ctr">
              <a:buNone/>
            </a:pPr>
            <a:r>
              <a:rPr lang="fr-FR" sz="2300" b="1" dirty="0" smtClean="0"/>
              <a:t>Cod </a:t>
            </a:r>
          </a:p>
          <a:p>
            <a:pPr marL="0" indent="0" algn="ctr">
              <a:buNone/>
            </a:pPr>
            <a:r>
              <a:rPr lang="fr-FR" sz="2300" dirty="0" smtClean="0"/>
              <a:t>58,956t </a:t>
            </a:r>
            <a:r>
              <a:rPr lang="fr-FR" sz="2300" dirty="0"/>
              <a:t>(</a:t>
            </a:r>
            <a:r>
              <a:rPr lang="fr-FR" sz="2300" dirty="0">
                <a:solidFill>
                  <a:srgbClr val="FF0000"/>
                </a:solidFill>
              </a:rPr>
              <a:t>-</a:t>
            </a:r>
            <a:r>
              <a:rPr lang="fr-FR" sz="2300" dirty="0" smtClean="0">
                <a:solidFill>
                  <a:srgbClr val="FF0000"/>
                </a:solidFill>
              </a:rPr>
              <a:t>4.1%</a:t>
            </a:r>
            <a:r>
              <a:rPr lang="fr-FR" sz="2300" dirty="0" smtClean="0"/>
              <a:t>)</a:t>
            </a:r>
            <a:endParaRPr lang="fr-FR" sz="2300" dirty="0"/>
          </a:p>
          <a:p>
            <a:pPr marL="0" indent="0" algn="ctr">
              <a:buNone/>
            </a:pPr>
            <a:endParaRPr lang="fr-FR" sz="2300" b="1" dirty="0" smtClean="0"/>
          </a:p>
          <a:p>
            <a:pPr marL="0" indent="0" algn="ctr">
              <a:buNone/>
            </a:pPr>
            <a:r>
              <a:rPr lang="fr-FR" sz="2300" b="1" dirty="0" smtClean="0"/>
              <a:t>Pollock </a:t>
            </a:r>
          </a:p>
          <a:p>
            <a:pPr marL="0" indent="0" algn="ctr">
              <a:buNone/>
            </a:pPr>
            <a:r>
              <a:rPr lang="fr-FR" sz="2300" dirty="0" smtClean="0"/>
              <a:t>31,220t (</a:t>
            </a:r>
            <a:r>
              <a:rPr lang="fr-FR" sz="2300" dirty="0" smtClean="0">
                <a:solidFill>
                  <a:srgbClr val="00B050"/>
                </a:solidFill>
              </a:rPr>
              <a:t>+9.5%</a:t>
            </a:r>
            <a:r>
              <a:rPr lang="fr-FR" sz="2300" dirty="0" smtClean="0"/>
              <a:t>)</a:t>
            </a:r>
            <a:endParaRPr lang="fr-FR" sz="2300" dirty="0"/>
          </a:p>
          <a:p>
            <a:pPr marL="0" indent="0" algn="ctr">
              <a:buNone/>
            </a:pPr>
            <a:endParaRPr lang="fr-FR" sz="2300" b="1" dirty="0" smtClean="0"/>
          </a:p>
          <a:p>
            <a:pPr marL="0" indent="0" algn="ctr">
              <a:buNone/>
            </a:pPr>
            <a:r>
              <a:rPr lang="fr-FR" sz="2300" b="1" dirty="0" smtClean="0"/>
              <a:t>Haddock </a:t>
            </a:r>
          </a:p>
          <a:p>
            <a:pPr marL="0" indent="0" algn="ctr">
              <a:buNone/>
            </a:pPr>
            <a:r>
              <a:rPr lang="fr-FR" sz="2300" dirty="0" smtClean="0"/>
              <a:t>24306t </a:t>
            </a:r>
            <a:r>
              <a:rPr lang="fr-FR" sz="2300" dirty="0"/>
              <a:t>(</a:t>
            </a:r>
            <a:r>
              <a:rPr lang="fr-FR" sz="2300" dirty="0">
                <a:solidFill>
                  <a:srgbClr val="FF0000"/>
                </a:solidFill>
              </a:rPr>
              <a:t>-</a:t>
            </a:r>
            <a:r>
              <a:rPr lang="fr-FR" sz="2300" dirty="0" smtClean="0">
                <a:solidFill>
                  <a:srgbClr val="FF0000"/>
                </a:solidFill>
              </a:rPr>
              <a:t>7.3%</a:t>
            </a:r>
            <a:r>
              <a:rPr lang="fr-FR" sz="2300" dirty="0" smtClean="0"/>
              <a:t>)</a:t>
            </a:r>
            <a:endParaRPr lang="fr-FR" sz="2300" dirty="0"/>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we 07.09.19</a:t>
            </a:r>
            <a:endParaRPr lang="en-GB" sz="900" i="1" dirty="0">
              <a:solidFill>
                <a:schemeClr val="bg2"/>
              </a:solidFill>
            </a:endParaRPr>
          </a:p>
        </p:txBody>
      </p:sp>
    </p:spTree>
    <p:extLst>
      <p:ext uri="{BB962C8B-B14F-4D97-AF65-F5344CB8AC3E}">
        <p14:creationId xmlns:p14="http://schemas.microsoft.com/office/powerpoint/2010/main" val="82083874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pPr>
              <a:buClr>
                <a:srgbClr val="0062AE"/>
              </a:buClr>
              <a:defRPr/>
            </a:pPr>
            <a:r>
              <a:rPr lang="en-GB" altLang="en-US" sz="2800" dirty="0" smtClean="0"/>
              <a:t>SHARE OF TRADE AND RETAIL PERFORMANCE DRIVERS</a:t>
            </a:r>
            <a:endParaRPr lang="en-GB" altLang="en-US" sz="2800" dirty="0">
              <a:solidFill>
                <a:schemeClr val="accent4"/>
              </a:solidFill>
              <a:latin typeface="Arial" panose="020B0604020202020204" pitchFamily="34" charset="0"/>
              <a:ea typeface="Arial" panose="020B0604020202020204" pitchFamily="34" charset="0"/>
            </a:endParaRPr>
          </a:p>
        </p:txBody>
      </p:sp>
      <p:sp>
        <p:nvSpPr>
          <p:cNvPr id="4" name="Text Placeholder 3"/>
          <p:cNvSpPr>
            <a:spLocks noGrp="1"/>
          </p:cNvSpPr>
          <p:nvPr>
            <p:ph type="body" sz="quarter" idx="11"/>
          </p:nvPr>
        </p:nvSpPr>
        <p:spPr/>
        <p:txBody>
          <a:bodyPr>
            <a:normAutofit/>
          </a:bodyPr>
          <a:lstStyle/>
          <a:p>
            <a:r>
              <a:rPr lang="en-GB" dirty="0" err="1" smtClean="0"/>
              <a:t>Sourdce</a:t>
            </a:r>
            <a:r>
              <a:rPr lang="en-GB" dirty="0" smtClean="0"/>
              <a:t>: Nielsen </a:t>
            </a:r>
            <a:r>
              <a:rPr lang="en-GB" dirty="0" err="1" smtClean="0"/>
              <a:t>HomeScan</a:t>
            </a:r>
            <a:r>
              <a:rPr lang="en-GB" dirty="0" smtClean="0"/>
              <a:t> we 07.09.19</a:t>
            </a:r>
            <a:endParaRPr lang="en-GB" dirty="0"/>
          </a:p>
        </p:txBody>
      </p:sp>
    </p:spTree>
    <p:extLst>
      <p:ext uri="{BB962C8B-B14F-4D97-AF65-F5344CB8AC3E}">
        <p14:creationId xmlns:p14="http://schemas.microsoft.com/office/powerpoint/2010/main" val="3102543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err="1"/>
              <a:t>52wks</a:t>
            </a:r>
            <a:r>
              <a:rPr lang="en-GB" altLang="en-US" dirty="0"/>
              <a:t> Total Grocery Context Share</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54379184"/>
              </p:ext>
            </p:extLst>
          </p:nvPr>
        </p:nvGraphicFramePr>
        <p:xfrm>
          <a:off x="0" y="1600200"/>
          <a:ext cx="9144000" cy="4773613"/>
        </p:xfrm>
        <a:graphic>
          <a:graphicData uri="http://schemas.openxmlformats.org/drawingml/2006/chart">
            <c:chart xmlns:c="http://schemas.openxmlformats.org/drawingml/2006/chart" xmlns:r="http://schemas.openxmlformats.org/officeDocument/2006/relationships" r:id="rId2"/>
          </a:graphicData>
        </a:graphic>
      </p:graphicFrame>
      <p:sp>
        <p:nvSpPr>
          <p:cNvPr id="7" name="5-Point Star 6"/>
          <p:cNvSpPr/>
          <p:nvPr/>
        </p:nvSpPr>
        <p:spPr>
          <a:xfrm>
            <a:off x="3975099" y="2933700"/>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5-Point Star 8"/>
          <p:cNvSpPr/>
          <p:nvPr/>
        </p:nvSpPr>
        <p:spPr>
          <a:xfrm>
            <a:off x="4838698" y="3746500"/>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0" name="5-Point Star 9"/>
          <p:cNvSpPr/>
          <p:nvPr/>
        </p:nvSpPr>
        <p:spPr>
          <a:xfrm>
            <a:off x="6562722" y="331311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1" name="5-Point Star 10"/>
          <p:cNvSpPr/>
          <p:nvPr/>
        </p:nvSpPr>
        <p:spPr>
          <a:xfrm>
            <a:off x="7426322" y="343376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ectangle 7"/>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2429153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Retailer Share of Trade £</a:t>
            </a:r>
            <a:br>
              <a:rPr lang="en-GB" dirty="0" smtClean="0"/>
            </a:br>
            <a:r>
              <a:rPr lang="en-GB" dirty="0" smtClean="0"/>
              <a:t>Total Seafood (52 we)</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071661202"/>
              </p:ext>
            </p:extLst>
          </p:nvPr>
        </p:nvGraphicFramePr>
        <p:xfrm>
          <a:off x="0" y="1600200"/>
          <a:ext cx="9144000" cy="4773613"/>
        </p:xfrm>
        <a:graphic>
          <a:graphicData uri="http://schemas.openxmlformats.org/drawingml/2006/chart">
            <c:chart xmlns:c="http://schemas.openxmlformats.org/drawingml/2006/chart" xmlns:r="http://schemas.openxmlformats.org/officeDocument/2006/relationships" r:id="rId2"/>
          </a:graphicData>
        </a:graphic>
      </p:graphicFrame>
      <p:sp>
        <p:nvSpPr>
          <p:cNvPr id="14" name="5-Point Star 13"/>
          <p:cNvSpPr/>
          <p:nvPr/>
        </p:nvSpPr>
        <p:spPr>
          <a:xfrm>
            <a:off x="1979610" y="293846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5" name="5-Point Star 14"/>
          <p:cNvSpPr/>
          <p:nvPr/>
        </p:nvSpPr>
        <p:spPr>
          <a:xfrm>
            <a:off x="3427410" y="341947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6" name="5-Point Star 15"/>
          <p:cNvSpPr/>
          <p:nvPr/>
        </p:nvSpPr>
        <p:spPr>
          <a:xfrm>
            <a:off x="4138610" y="343376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7" name="5-Point Star 16"/>
          <p:cNvSpPr/>
          <p:nvPr/>
        </p:nvSpPr>
        <p:spPr>
          <a:xfrm>
            <a:off x="4837110" y="358616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8" name="5-Point Star 17"/>
          <p:cNvSpPr/>
          <p:nvPr/>
        </p:nvSpPr>
        <p:spPr>
          <a:xfrm>
            <a:off x="6932610" y="428466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Rectangle 8"/>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41546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Retailer Share of Trade £</a:t>
            </a:r>
            <a:br>
              <a:rPr lang="en-GB" dirty="0" smtClean="0"/>
            </a:br>
            <a:r>
              <a:rPr lang="en-GB" dirty="0" smtClean="0"/>
              <a:t>Chilled Seafood (52 we)</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862195563"/>
              </p:ext>
            </p:extLst>
          </p:nvPr>
        </p:nvGraphicFramePr>
        <p:xfrm>
          <a:off x="0" y="1600200"/>
          <a:ext cx="9144000" cy="4773613"/>
        </p:xfrm>
        <a:graphic>
          <a:graphicData uri="http://schemas.openxmlformats.org/drawingml/2006/chart">
            <c:chart xmlns:c="http://schemas.openxmlformats.org/drawingml/2006/chart" xmlns:r="http://schemas.openxmlformats.org/officeDocument/2006/relationships" r:id="rId2"/>
          </a:graphicData>
        </a:graphic>
      </p:graphicFrame>
      <p:sp>
        <p:nvSpPr>
          <p:cNvPr id="14" name="5-Point Star 13"/>
          <p:cNvSpPr/>
          <p:nvPr/>
        </p:nvSpPr>
        <p:spPr>
          <a:xfrm>
            <a:off x="2373310" y="292417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6" name="5-Point Star 15"/>
          <p:cNvSpPr/>
          <p:nvPr/>
        </p:nvSpPr>
        <p:spPr>
          <a:xfrm>
            <a:off x="5751510" y="3586163"/>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7" name="5-Point Star 16"/>
          <p:cNvSpPr/>
          <p:nvPr/>
        </p:nvSpPr>
        <p:spPr>
          <a:xfrm>
            <a:off x="4938709" y="333057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8" name="5-Point Star 17"/>
          <p:cNvSpPr/>
          <p:nvPr/>
        </p:nvSpPr>
        <p:spPr>
          <a:xfrm>
            <a:off x="6551610" y="366712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ectangle 7"/>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99474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Retailer Share of Trade £</a:t>
            </a:r>
            <a:br>
              <a:rPr lang="en-GB" dirty="0" smtClean="0"/>
            </a:br>
            <a:r>
              <a:rPr lang="en-GB" dirty="0" smtClean="0"/>
              <a:t>Frozen Seafood (52 we)</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058646470"/>
              </p:ext>
            </p:extLst>
          </p:nvPr>
        </p:nvGraphicFramePr>
        <p:xfrm>
          <a:off x="0" y="1600200"/>
          <a:ext cx="9144000" cy="4773613"/>
        </p:xfrm>
        <a:graphic>
          <a:graphicData uri="http://schemas.openxmlformats.org/drawingml/2006/chart">
            <c:chart xmlns:c="http://schemas.openxmlformats.org/drawingml/2006/chart" xmlns:r="http://schemas.openxmlformats.org/officeDocument/2006/relationships" r:id="rId2"/>
          </a:graphicData>
        </a:graphic>
      </p:graphicFrame>
      <p:sp>
        <p:nvSpPr>
          <p:cNvPr id="14" name="5-Point Star 13"/>
          <p:cNvSpPr/>
          <p:nvPr/>
        </p:nvSpPr>
        <p:spPr>
          <a:xfrm>
            <a:off x="3365500" y="3313115"/>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6" name="5-Point Star 15"/>
          <p:cNvSpPr/>
          <p:nvPr/>
        </p:nvSpPr>
        <p:spPr>
          <a:xfrm>
            <a:off x="6273797" y="4321180"/>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7" name="5-Point Star 16"/>
          <p:cNvSpPr/>
          <p:nvPr/>
        </p:nvSpPr>
        <p:spPr>
          <a:xfrm>
            <a:off x="4833930" y="3714752"/>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8" name="5-Point Star 17"/>
          <p:cNvSpPr/>
          <p:nvPr/>
        </p:nvSpPr>
        <p:spPr>
          <a:xfrm>
            <a:off x="6945310" y="444182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5-Point Star 8"/>
          <p:cNvSpPr/>
          <p:nvPr/>
        </p:nvSpPr>
        <p:spPr>
          <a:xfrm>
            <a:off x="7653335" y="4559302"/>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0" name="5-Point Star 9"/>
          <p:cNvSpPr/>
          <p:nvPr/>
        </p:nvSpPr>
        <p:spPr>
          <a:xfrm>
            <a:off x="4122730" y="3740152"/>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1" name="Rectangle 10"/>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1610114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Retailer Share of Trade £</a:t>
            </a:r>
            <a:br>
              <a:rPr lang="en-GB" dirty="0" smtClean="0"/>
            </a:br>
            <a:r>
              <a:rPr lang="en-GB" dirty="0" smtClean="0"/>
              <a:t>Ambient Seafood (52 we)</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412581057"/>
              </p:ext>
            </p:extLst>
          </p:nvPr>
        </p:nvGraphicFramePr>
        <p:xfrm>
          <a:off x="0" y="1600200"/>
          <a:ext cx="9144000" cy="4773613"/>
        </p:xfrm>
        <a:graphic>
          <a:graphicData uri="http://schemas.openxmlformats.org/drawingml/2006/chart">
            <c:chart xmlns:c="http://schemas.openxmlformats.org/drawingml/2006/chart" xmlns:r="http://schemas.openxmlformats.org/officeDocument/2006/relationships" r:id="rId2"/>
          </a:graphicData>
        </a:graphic>
      </p:graphicFrame>
      <p:sp>
        <p:nvSpPr>
          <p:cNvPr id="14" name="5-Point Star 13"/>
          <p:cNvSpPr/>
          <p:nvPr/>
        </p:nvSpPr>
        <p:spPr>
          <a:xfrm>
            <a:off x="1968500" y="2525715"/>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6" name="5-Point Star 15"/>
          <p:cNvSpPr/>
          <p:nvPr/>
        </p:nvSpPr>
        <p:spPr>
          <a:xfrm>
            <a:off x="6273796" y="419417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8" name="5-Point Star 17"/>
          <p:cNvSpPr/>
          <p:nvPr/>
        </p:nvSpPr>
        <p:spPr>
          <a:xfrm>
            <a:off x="6945310" y="436562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5-Point Star 8"/>
          <p:cNvSpPr/>
          <p:nvPr/>
        </p:nvSpPr>
        <p:spPr>
          <a:xfrm>
            <a:off x="7653335" y="4441826"/>
            <a:ext cx="555625" cy="4953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ectangle 7"/>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1426451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t>Retailer Performance Drivers </a:t>
            </a:r>
            <a:r>
              <a:rPr lang="en-GB" altLang="en-US" sz="3200" dirty="0" err="1"/>
              <a:t>Chg</a:t>
            </a:r>
            <a:r>
              <a:rPr lang="en-GB" altLang="en-US" sz="3200" dirty="0"/>
              <a:t>: 52 </a:t>
            </a:r>
            <a:r>
              <a:rPr lang="en-GB" altLang="en-US" sz="3200" dirty="0" smtClean="0"/>
              <a:t>weeks</a:t>
            </a:r>
            <a:br>
              <a:rPr lang="en-GB" altLang="en-US" sz="3200" dirty="0" smtClean="0"/>
            </a:br>
            <a:r>
              <a:rPr lang="en-GB" altLang="en-US" sz="1800" dirty="0" smtClean="0"/>
              <a:t>Aldi, </a:t>
            </a:r>
            <a:r>
              <a:rPr lang="en-GB" altLang="en-US" sz="1800" dirty="0" err="1" smtClean="0"/>
              <a:t>Morrisons</a:t>
            </a:r>
            <a:r>
              <a:rPr lang="en-GB" altLang="en-US" sz="1800" dirty="0" smtClean="0"/>
              <a:t>, Lidl and Iceland are attracting </a:t>
            </a:r>
            <a:r>
              <a:rPr lang="en-GB" altLang="en-US" sz="1800" dirty="0"/>
              <a:t>new </a:t>
            </a:r>
            <a:r>
              <a:rPr lang="en-GB" altLang="en-US" sz="1800" dirty="0" smtClean="0"/>
              <a:t>shoppers to total seafood</a:t>
            </a:r>
            <a:endParaRPr lang="en-GB" altLang="en-US" sz="1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564819"/>
              </p:ext>
            </p:extLst>
          </p:nvPr>
        </p:nvGraphicFramePr>
        <p:xfrm>
          <a:off x="321685" y="1306273"/>
          <a:ext cx="8570388" cy="5067546"/>
        </p:xfrm>
        <a:graphic>
          <a:graphicData uri="http://schemas.openxmlformats.org/drawingml/2006/table">
            <a:tbl>
              <a:tblPr>
                <a:tableStyleId>{5C22544A-7EE6-4342-B048-85BDC9FD1C3A}</a:tableStyleId>
              </a:tblPr>
              <a:tblGrid>
                <a:gridCol w="350119"/>
                <a:gridCol w="1418253"/>
                <a:gridCol w="523232"/>
                <a:gridCol w="523232"/>
                <a:gridCol w="523232"/>
                <a:gridCol w="523232"/>
                <a:gridCol w="523232"/>
                <a:gridCol w="523232"/>
                <a:gridCol w="523232"/>
                <a:gridCol w="523232"/>
                <a:gridCol w="523232"/>
                <a:gridCol w="523232"/>
                <a:gridCol w="523232"/>
                <a:gridCol w="523232"/>
                <a:gridCol w="523232"/>
              </a:tblGrid>
              <a:tr h="120426">
                <a:tc>
                  <a:txBody>
                    <a:bodyPr/>
                    <a:lstStyle/>
                    <a:p>
                      <a:pPr algn="ctr" fontAlgn="t"/>
                      <a:r>
                        <a:rPr lang="en-GB" sz="600" b="1" i="0" u="none" strike="noStrike" dirty="0">
                          <a:solidFill>
                            <a:srgbClr val="000000"/>
                          </a:solidFill>
                          <a:effectLst/>
                          <a:latin typeface="+mn-lt"/>
                        </a:rPr>
                        <a:t> </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l" fontAlgn="b"/>
                      <a:r>
                        <a:rPr lang="en-GB" sz="600" b="0" i="0" u="none" strike="noStrike" dirty="0">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TOTAL 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0000"/>
                          </a:solidFill>
                          <a:effectLst/>
                          <a:latin typeface="+mn-lt"/>
                        </a:rPr>
                        <a:t>TESCO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0000"/>
                          </a:solidFill>
                          <a:effectLst/>
                          <a:latin typeface="+mn-lt"/>
                        </a:rPr>
                        <a:t>SAINSBURY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0000"/>
                          </a:solidFill>
                          <a:effectLst/>
                          <a:latin typeface="+mn-lt"/>
                        </a:rPr>
                        <a:t>ALDI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0000"/>
                          </a:solidFill>
                          <a:effectLst/>
                          <a:latin typeface="+mn-lt"/>
                        </a:rPr>
                        <a:t>MORRISONS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ASDA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WAITROSE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LIDL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0000"/>
                          </a:solidFill>
                          <a:effectLst/>
                          <a:latin typeface="+mn-lt"/>
                        </a:rPr>
                        <a:t>M&amp;S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ICELAND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0000"/>
                          </a:solidFill>
                          <a:effectLst/>
                          <a:latin typeface="+mn-lt"/>
                        </a:rPr>
                        <a:t>COOP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FARMFOODS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0000"/>
                          </a:solidFill>
                          <a:effectLst/>
                          <a:latin typeface="+mn-lt"/>
                        </a:rPr>
                        <a:t>BUDGENS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0426">
                <a:tc rowSpan="10">
                  <a:txBody>
                    <a:bodyPr/>
                    <a:lstStyle/>
                    <a:p>
                      <a:pPr algn="ctr" fontAlgn="ctr"/>
                      <a:r>
                        <a:rPr lang="en-GB" sz="600" b="1" i="0" u="none" strike="noStrike">
                          <a:solidFill>
                            <a:srgbClr val="000000"/>
                          </a:solidFill>
                          <a:effectLst/>
                          <a:latin typeface="+mn-lt"/>
                        </a:rPr>
                        <a:t>Total Seafood</a:t>
                      </a: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GB" sz="600" b="1" i="0" u="none" strike="noStrike">
                          <a:solidFill>
                            <a:srgbClr val="000000"/>
                          </a:solidFill>
                          <a:effectLst/>
                          <a:latin typeface="+mn-lt"/>
                        </a:rPr>
                        <a:t>Purchase Value ('MM) 52w</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£3,520.0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£773.2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£508.5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£387.0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£329.7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£292.5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£275.5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£261.0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£237.6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£139.5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£99.9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£31.8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dirty="0">
                          <a:solidFill>
                            <a:srgbClr val="000000"/>
                          </a:solidFill>
                          <a:effectLst/>
                          <a:latin typeface="+mn-lt"/>
                        </a:rPr>
                        <a:t>Penetration % </a:t>
                      </a:r>
                      <a:r>
                        <a:rPr lang="en-GB" sz="600" b="0" i="0" u="none" strike="noStrike" dirty="0" err="1">
                          <a:solidFill>
                            <a:srgbClr val="000000"/>
                          </a:solidFill>
                          <a:effectLst/>
                          <a:latin typeface="+mn-lt"/>
                        </a:rPr>
                        <a:t>Chg</a:t>
                      </a:r>
                      <a:r>
                        <a:rPr lang="en-GB" sz="600" b="0" i="0" u="none" strike="noStrike" dirty="0">
                          <a:solidFill>
                            <a:srgbClr val="000000"/>
                          </a:solidFill>
                          <a:effectLst/>
                          <a:latin typeface="+mn-lt"/>
                        </a:rPr>
                        <a:t>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Frequency of Purchase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AWOP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pl-PL" sz="600" b="0" i="0" u="none" strike="noStrike">
                          <a:solidFill>
                            <a:srgbClr val="000000"/>
                          </a:solidFill>
                          <a:effectLst/>
                          <a:latin typeface="+mn-lt"/>
                        </a:rPr>
                        <a:t>AWOP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Value per Occasion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Price pr Eq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it-IT" sz="600" b="0" i="0" u="none" strike="noStrike">
                          <a:solidFill>
                            <a:srgbClr val="000000"/>
                          </a:solidFill>
                          <a:effectLst/>
                          <a:latin typeface="+mn-lt"/>
                        </a:rPr>
                        <a:t>Volume per Occasion % Chg YA 52w</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20426">
                <a:tc rowSpan="10">
                  <a:txBody>
                    <a:bodyPr/>
                    <a:lstStyle/>
                    <a:p>
                      <a:pPr algn="ctr" fontAlgn="ctr"/>
                      <a:r>
                        <a:rPr lang="en-GB" sz="600" b="1" i="0" u="none" strike="noStrike">
                          <a:solidFill>
                            <a:srgbClr val="000000"/>
                          </a:solidFill>
                          <a:effectLst/>
                          <a:latin typeface="+mn-lt"/>
                        </a:rPr>
                        <a:t>Chilled Seafood</a:t>
                      </a: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GB" sz="600" b="1" i="0" u="none" strike="noStrike">
                          <a:solidFill>
                            <a:srgbClr val="000000"/>
                          </a:solidFill>
                          <a:effectLst/>
                          <a:latin typeface="+mn-lt"/>
                        </a:rPr>
                        <a:t>Purchase Value ('MM) 52w</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£2,120.7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£454.2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£348.5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£199.3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£212.3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£136.8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£231.5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£156.7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£219.0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£65.6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-85.1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dirty="0">
                          <a:solidFill>
                            <a:srgbClr val="000000"/>
                          </a:solidFill>
                          <a:effectLst/>
                          <a:latin typeface="+mn-lt"/>
                        </a:rPr>
                        <a:t>Penetration % </a:t>
                      </a:r>
                      <a:r>
                        <a:rPr lang="en-GB" sz="600" b="0" i="0" u="none" strike="noStrike" dirty="0" err="1">
                          <a:solidFill>
                            <a:srgbClr val="000000"/>
                          </a:solidFill>
                          <a:effectLst/>
                          <a:latin typeface="+mn-lt"/>
                        </a:rPr>
                        <a:t>Chg</a:t>
                      </a:r>
                      <a:r>
                        <a:rPr lang="en-GB" sz="600" b="0" i="0" u="none" strike="noStrike" dirty="0">
                          <a:solidFill>
                            <a:srgbClr val="000000"/>
                          </a:solidFill>
                          <a:effectLst/>
                          <a:latin typeface="+mn-lt"/>
                        </a:rPr>
                        <a:t>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00B05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D10007"/>
                          </a:solidFill>
                          <a:effectLst/>
                          <a:latin typeface="+mn-lt"/>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-30.0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Frequency of Purchase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AWOP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33.3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-62.6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pl-PL" sz="600" b="0" i="0" u="none" strike="noStrike">
                          <a:solidFill>
                            <a:srgbClr val="000000"/>
                          </a:solidFill>
                          <a:effectLst/>
                          <a:latin typeface="+mn-lt"/>
                        </a:rPr>
                        <a:t>AWOP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Value per Occasion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Price pr Eq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it-IT" sz="600" b="0" i="0" u="none" strike="noStrike">
                          <a:solidFill>
                            <a:srgbClr val="000000"/>
                          </a:solidFill>
                          <a:effectLst/>
                          <a:latin typeface="+mn-lt"/>
                        </a:rPr>
                        <a:t>Volume per Occasion % Chg YA 52w</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39.4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70.4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20426">
                <a:tc rowSpan="10">
                  <a:txBody>
                    <a:bodyPr/>
                    <a:lstStyle/>
                    <a:p>
                      <a:pPr algn="ctr" fontAlgn="ctr"/>
                      <a:r>
                        <a:rPr lang="en-GB" sz="600" b="1" i="0" u="none" strike="noStrike">
                          <a:solidFill>
                            <a:srgbClr val="000000"/>
                          </a:solidFill>
                          <a:effectLst/>
                          <a:latin typeface="+mn-lt"/>
                        </a:rPr>
                        <a:t>Frozen Seafood</a:t>
                      </a: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GB" sz="600" b="1" i="0" u="none" strike="noStrike">
                          <a:solidFill>
                            <a:srgbClr val="000000"/>
                          </a:solidFill>
                          <a:effectLst/>
                          <a:latin typeface="+mn-lt"/>
                        </a:rPr>
                        <a:t>Purchase Value ('MM) 52w</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£891.0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£204.2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£90.8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£121.7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£69.5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£90.2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£66.0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£127.2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£26.4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dirty="0">
                          <a:solidFill>
                            <a:srgbClr val="00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dirty="0">
                          <a:solidFill>
                            <a:srgbClr val="000000"/>
                          </a:solidFill>
                          <a:effectLst/>
                          <a:latin typeface="+mn-lt"/>
                        </a:rPr>
                        <a:t>Penetration % </a:t>
                      </a:r>
                      <a:r>
                        <a:rPr lang="en-GB" sz="600" b="0" i="0" u="none" strike="noStrike" dirty="0" err="1">
                          <a:solidFill>
                            <a:srgbClr val="000000"/>
                          </a:solidFill>
                          <a:effectLst/>
                          <a:latin typeface="+mn-lt"/>
                        </a:rPr>
                        <a:t>Chg</a:t>
                      </a:r>
                      <a:r>
                        <a:rPr lang="en-GB" sz="600" b="0" i="0" u="none" strike="noStrike" dirty="0">
                          <a:solidFill>
                            <a:srgbClr val="000000"/>
                          </a:solidFill>
                          <a:effectLst/>
                          <a:latin typeface="+mn-lt"/>
                        </a:rPr>
                        <a:t>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00B05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00B050"/>
                          </a:solidFill>
                          <a:effectLst/>
                          <a:latin typeface="+mn-lt"/>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00B05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-13.1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Frequency of Purchase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AWOP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pl-PL" sz="600" b="0" i="0" u="none" strike="noStrike">
                          <a:solidFill>
                            <a:srgbClr val="000000"/>
                          </a:solidFill>
                          <a:effectLst/>
                          <a:latin typeface="+mn-lt"/>
                        </a:rPr>
                        <a:t>AWOP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Value per Occasion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Price pr Eq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it-IT" sz="600" b="0" i="0" u="none" strike="noStrike">
                          <a:solidFill>
                            <a:srgbClr val="000000"/>
                          </a:solidFill>
                          <a:effectLst/>
                          <a:latin typeface="+mn-lt"/>
                        </a:rPr>
                        <a:t>Volume per Occasion % Chg YA 52w</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00B05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a:solidFill>
                            <a:srgbClr val="FF0000"/>
                          </a:solidFill>
                          <a:effectLst/>
                          <a:latin typeface="+mn-lt"/>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FF0000"/>
                          </a:solidFill>
                          <a:effectLst/>
                          <a:latin typeface="+mn-lt"/>
                        </a:rPr>
                        <a:t>-18.6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20426">
                <a:tc rowSpan="10">
                  <a:txBody>
                    <a:bodyPr/>
                    <a:lstStyle/>
                    <a:p>
                      <a:pPr algn="ctr" fontAlgn="ctr"/>
                      <a:r>
                        <a:rPr lang="en-GB" sz="600" b="1" i="0" u="none" strike="noStrike" dirty="0" smtClean="0">
                          <a:solidFill>
                            <a:srgbClr val="000000"/>
                          </a:solidFill>
                          <a:effectLst/>
                          <a:latin typeface="+mn-lt"/>
                        </a:rPr>
                        <a:t>Ambient Seafood</a:t>
                      </a:r>
                      <a:endParaRPr lang="en-GB" sz="600" b="1" i="0" u="none" strike="noStrike" dirty="0">
                        <a:solidFill>
                          <a:srgbClr val="000000"/>
                        </a:solidFill>
                        <a:effectLst/>
                        <a:latin typeface="+mn-lt"/>
                      </a:endParaRP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GB" sz="600" b="1" i="0" u="none" strike="noStrike">
                          <a:solidFill>
                            <a:srgbClr val="000000"/>
                          </a:solidFill>
                          <a:effectLst/>
                          <a:latin typeface="+mn-lt"/>
                        </a:rPr>
                        <a:t>Purchase Value ('MM) 52w</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£508.4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£114.8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£69.2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£66.0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£48.0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£65.5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£19.6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£38.2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£14.9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600" b="1" i="0" u="none" strike="noStrike">
                          <a:solidFill>
                            <a:srgbClr val="00000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Purchase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Penetration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pPr algn="ctr" fontAlgn="ctr"/>
                      <a:r>
                        <a:rPr lang="en-GB" sz="600" b="1" i="0" u="none" strike="noStrike" dirty="0">
                          <a:solidFill>
                            <a:srgbClr val="FF000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Frequency of Purchase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D10007"/>
                          </a:solidFill>
                          <a:effectLst/>
                          <a:latin typeface="+mn-lt"/>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83.8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AWOP (Volume)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pl-PL" sz="600" b="0" i="0" u="none" strike="noStrike">
                          <a:solidFill>
                            <a:srgbClr val="000000"/>
                          </a:solidFill>
                          <a:effectLst/>
                          <a:latin typeface="+mn-lt"/>
                        </a:rPr>
                        <a:t>AWOP (Value)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00B050"/>
                          </a:solidFill>
                          <a:effectLst/>
                          <a:latin typeface="+mn-lt"/>
                        </a:rPr>
                        <a:t>16.7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61.6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en-GB" sz="600" b="0" i="0" u="none" strike="noStrike">
                          <a:solidFill>
                            <a:srgbClr val="000000"/>
                          </a:solidFill>
                          <a:effectLst/>
                          <a:latin typeface="+mn-lt"/>
                        </a:rPr>
                        <a:t>Value per Occasion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-12.1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20426">
                <a:tc vMerge="1">
                  <a:txBody>
                    <a:bodyPr/>
                    <a:lstStyle/>
                    <a:p>
                      <a:endParaRPr lang="en-GB"/>
                    </a:p>
                  </a:txBody>
                  <a:tcPr/>
                </a:tc>
                <a:tc>
                  <a:txBody>
                    <a:bodyPr/>
                    <a:lstStyle/>
                    <a:p>
                      <a:pPr algn="l" fontAlgn="t"/>
                      <a:r>
                        <a:rPr lang="en-GB" sz="600" b="0" i="0" u="none" strike="noStrike">
                          <a:solidFill>
                            <a:srgbClr val="000000"/>
                          </a:solidFill>
                          <a:effectLst/>
                          <a:latin typeface="+mn-lt"/>
                        </a:rPr>
                        <a:t>Price pr Eq % Chg YA 52w</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dirty="0">
                          <a:solidFill>
                            <a:srgbClr val="FF000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17.6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FF0000"/>
                          </a:solidFill>
                          <a:effectLst/>
                          <a:latin typeface="+mn-lt"/>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600" b="1" i="0" u="none" strike="noStrike">
                          <a:solidFill>
                            <a:srgbClr val="00B050"/>
                          </a:solidFill>
                          <a:effectLst/>
                          <a:latin typeface="+mn-lt"/>
                        </a:rPr>
                        <a:t>23.6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1266">
                <a:tc vMerge="1">
                  <a:txBody>
                    <a:bodyPr/>
                    <a:lstStyle/>
                    <a:p>
                      <a:endParaRPr lang="en-GB"/>
                    </a:p>
                  </a:txBody>
                  <a:tcPr/>
                </a:tc>
                <a:tc>
                  <a:txBody>
                    <a:bodyPr/>
                    <a:lstStyle/>
                    <a:p>
                      <a:pPr algn="l" fontAlgn="t"/>
                      <a:r>
                        <a:rPr lang="it-IT" sz="600" b="0" i="0" u="none" strike="noStrike">
                          <a:solidFill>
                            <a:srgbClr val="000000"/>
                          </a:solidFill>
                          <a:effectLst/>
                          <a:latin typeface="+mn-lt"/>
                        </a:rPr>
                        <a:t>Volume per Occasion % Chg YA 52w</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FF0000"/>
                          </a:solidFill>
                          <a:effectLst/>
                          <a:latin typeface="+mn-lt"/>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FF0000"/>
                          </a:solidFill>
                          <a:effectLst/>
                          <a:latin typeface="+mn-lt"/>
                        </a:rPr>
                        <a:t>-10.9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FF0000"/>
                          </a:solidFill>
                          <a:effectLst/>
                          <a:latin typeface="+mn-lt"/>
                        </a:rPr>
                        <a:t>-11.0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15.7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00B050"/>
                          </a:solidFill>
                          <a:effectLst/>
                          <a:latin typeface="+mn-lt"/>
                        </a:rPr>
                        <a:t>33.3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600" b="1" i="0" u="none" strike="noStrike" dirty="0">
                          <a:solidFill>
                            <a:srgbClr val="FF0000"/>
                          </a:solidFill>
                          <a:effectLst/>
                          <a:latin typeface="+mn-lt"/>
                        </a:rPr>
                        <a:t>-29.4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7" name="Rectangle 6"/>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HomeScan</a:t>
            </a:r>
            <a:r>
              <a:rPr lang="en-GB" sz="900" i="1" dirty="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2240795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pPr>
              <a:buClr>
                <a:srgbClr val="0062AE"/>
              </a:buClr>
              <a:defRPr/>
            </a:pPr>
            <a:r>
              <a:rPr lang="en-GB" altLang="en-US" sz="2800" dirty="0" smtClean="0"/>
              <a:t>PROTEINS CONTEXT REPORT</a:t>
            </a:r>
            <a:endParaRPr lang="en-GB" altLang="en-US" sz="2800" dirty="0">
              <a:solidFill>
                <a:schemeClr val="accent4"/>
              </a:solidFill>
              <a:latin typeface="Arial" panose="020B0604020202020204" pitchFamily="34" charset="0"/>
              <a:ea typeface="Arial" panose="020B0604020202020204" pitchFamily="34" charset="0"/>
            </a:endParaRPr>
          </a:p>
        </p:txBody>
      </p:sp>
      <p:sp>
        <p:nvSpPr>
          <p:cNvPr id="4" name="Text Placeholder 3"/>
          <p:cNvSpPr>
            <a:spLocks noGrp="1"/>
          </p:cNvSpPr>
          <p:nvPr>
            <p:ph type="body" sz="quarter" idx="11"/>
          </p:nvPr>
        </p:nvSpPr>
        <p:spPr/>
        <p:txBody>
          <a:bodyPr>
            <a:normAutofit/>
          </a:bodyPr>
          <a:lstStyle/>
          <a:p>
            <a:r>
              <a:rPr lang="en-GB" dirty="0" smtClean="0"/>
              <a:t>Source: Nielsen </a:t>
            </a:r>
            <a:r>
              <a:rPr lang="en-GB" dirty="0" err="1" smtClean="0"/>
              <a:t>ScanTrack</a:t>
            </a:r>
            <a:r>
              <a:rPr lang="en-GB" dirty="0" smtClean="0"/>
              <a:t> we 07.09.19</a:t>
            </a:r>
            <a:endParaRPr lang="en-GB" dirty="0"/>
          </a:p>
        </p:txBody>
      </p:sp>
    </p:spTree>
    <p:extLst>
      <p:ext uri="{BB962C8B-B14F-4D97-AF65-F5344CB8AC3E}">
        <p14:creationId xmlns:p14="http://schemas.microsoft.com/office/powerpoint/2010/main" val="1675412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8398" cy="686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299169497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Text Placeholder 2"/>
          <p:cNvSpPr>
            <a:spLocks noGrp="1"/>
          </p:cNvSpPr>
          <p:nvPr>
            <p:ph idx="1"/>
          </p:nvPr>
        </p:nvSpPr>
        <p:spPr/>
        <p:txBody>
          <a:bodyPr>
            <a:noAutofit/>
          </a:bodyPr>
          <a:lstStyle/>
          <a:p>
            <a:pPr>
              <a:spcBef>
                <a:spcPct val="0"/>
              </a:spcBef>
            </a:pPr>
            <a:r>
              <a:rPr lang="en-GB" altLang="en-US" sz="1800" dirty="0">
                <a:solidFill>
                  <a:schemeClr val="bg2"/>
                </a:solidFill>
                <a:ea typeface="Arial" panose="020B0604020202020204" pitchFamily="34" charset="0"/>
                <a:hlinkClick r:id="rId2" action="ppaction://hlinksldjump"/>
              </a:rPr>
              <a:t>Executive </a:t>
            </a:r>
            <a:r>
              <a:rPr lang="en-GB" altLang="en-US" sz="1800" dirty="0" smtClean="0">
                <a:solidFill>
                  <a:schemeClr val="bg2"/>
                </a:solidFill>
                <a:ea typeface="Arial" panose="020B0604020202020204" pitchFamily="34" charset="0"/>
                <a:hlinkClick r:id="rId2" action="ppaction://hlinksldjump"/>
              </a:rPr>
              <a:t>Summary</a:t>
            </a:r>
            <a:endParaRPr lang="en-GB" altLang="en-US" sz="1800" dirty="0" smtClean="0">
              <a:solidFill>
                <a:schemeClr val="bg2"/>
              </a:solidFill>
              <a:ea typeface="Arial" panose="020B0604020202020204" pitchFamily="34" charset="0"/>
            </a:endParaRPr>
          </a:p>
          <a:p>
            <a:pPr>
              <a:spcBef>
                <a:spcPct val="0"/>
              </a:spcBef>
            </a:pPr>
            <a:endParaRPr lang="en-GB" altLang="en-US" sz="1800" dirty="0">
              <a:solidFill>
                <a:schemeClr val="bg2"/>
              </a:solidFill>
              <a:ea typeface="Arial" panose="020B0604020202020204" pitchFamily="34" charset="0"/>
            </a:endParaRPr>
          </a:p>
          <a:p>
            <a:pPr>
              <a:spcBef>
                <a:spcPct val="0"/>
              </a:spcBef>
            </a:pPr>
            <a:r>
              <a:rPr lang="en-GB" altLang="en-US" sz="1800" dirty="0">
                <a:solidFill>
                  <a:schemeClr val="bg2"/>
                </a:solidFill>
                <a:ea typeface="Arial" panose="020B0604020202020204" pitchFamily="34" charset="0"/>
                <a:hlinkClick r:id="rId3" action="ppaction://hlinksldjump"/>
              </a:rPr>
              <a:t>Economic Context, UK Shopper &amp; Retailer </a:t>
            </a:r>
            <a:r>
              <a:rPr lang="en-GB" altLang="en-US" sz="1800" dirty="0" smtClean="0">
                <a:solidFill>
                  <a:schemeClr val="bg2"/>
                </a:solidFill>
                <a:ea typeface="Arial" panose="020B0604020202020204" pitchFamily="34" charset="0"/>
                <a:hlinkClick r:id="rId3" action="ppaction://hlinksldjump"/>
              </a:rPr>
              <a:t>Performance</a:t>
            </a:r>
            <a:endParaRPr lang="en-GB" altLang="en-US" sz="1800" dirty="0" smtClean="0">
              <a:solidFill>
                <a:schemeClr val="bg2"/>
              </a:solidFill>
              <a:ea typeface="Arial" panose="020B0604020202020204" pitchFamily="34" charset="0"/>
            </a:endParaRPr>
          </a:p>
          <a:p>
            <a:pPr>
              <a:spcBef>
                <a:spcPct val="0"/>
              </a:spcBef>
            </a:pPr>
            <a:endParaRPr lang="en-GB" altLang="en-US" sz="1800" dirty="0">
              <a:solidFill>
                <a:schemeClr val="bg2"/>
              </a:solidFill>
              <a:ea typeface="Arial" panose="020B0604020202020204" pitchFamily="34" charset="0"/>
            </a:endParaRPr>
          </a:p>
          <a:p>
            <a:pPr>
              <a:spcBef>
                <a:spcPct val="0"/>
              </a:spcBef>
            </a:pPr>
            <a:r>
              <a:rPr lang="en-GB" altLang="en-US" sz="1800" dirty="0">
                <a:solidFill>
                  <a:schemeClr val="bg2"/>
                </a:solidFill>
                <a:ea typeface="Arial" panose="020B0604020202020204" pitchFamily="34" charset="0"/>
                <a:hlinkClick r:id="rId4" action="ppaction://hlinksldjump"/>
              </a:rPr>
              <a:t>Seafood Performance by </a:t>
            </a:r>
            <a:r>
              <a:rPr lang="en-GB" altLang="en-US" sz="1800" dirty="0" smtClean="0">
                <a:solidFill>
                  <a:schemeClr val="bg2"/>
                </a:solidFill>
                <a:ea typeface="Arial" panose="020B0604020202020204" pitchFamily="34" charset="0"/>
                <a:hlinkClick r:id="rId4" action="ppaction://hlinksldjump"/>
              </a:rPr>
              <a:t>Sector</a:t>
            </a:r>
            <a:endParaRPr lang="en-GB" altLang="en-US" sz="1800" dirty="0" smtClean="0">
              <a:solidFill>
                <a:schemeClr val="bg2"/>
              </a:solidFill>
              <a:ea typeface="Arial" panose="020B0604020202020204" pitchFamily="34" charset="0"/>
            </a:endParaRPr>
          </a:p>
          <a:p>
            <a:pPr>
              <a:spcBef>
                <a:spcPct val="0"/>
              </a:spcBef>
            </a:pPr>
            <a:endParaRPr lang="en-GB" altLang="en-US" sz="1800" dirty="0" smtClean="0">
              <a:solidFill>
                <a:schemeClr val="bg2"/>
              </a:solidFill>
              <a:ea typeface="Arial" panose="020B0604020202020204" pitchFamily="34" charset="0"/>
              <a:hlinkClick r:id="rId5" action="ppaction://hlinksldjump"/>
            </a:endParaRPr>
          </a:p>
          <a:p>
            <a:pPr>
              <a:spcBef>
                <a:spcPct val="0"/>
              </a:spcBef>
            </a:pPr>
            <a:r>
              <a:rPr lang="en-GB" altLang="en-US" sz="1800" dirty="0" smtClean="0">
                <a:solidFill>
                  <a:schemeClr val="bg2"/>
                </a:solidFill>
                <a:ea typeface="Arial" panose="020B0604020202020204" pitchFamily="34" charset="0"/>
                <a:hlinkClick r:id="rId5" action="ppaction://hlinksldjump"/>
              </a:rPr>
              <a:t>Share of Trade and Retail Performance Drivers</a:t>
            </a:r>
            <a:endParaRPr lang="en-GB" altLang="en-US" sz="1800" dirty="0" smtClean="0">
              <a:solidFill>
                <a:schemeClr val="bg2"/>
              </a:solidFill>
              <a:ea typeface="Arial" panose="020B0604020202020204" pitchFamily="34" charset="0"/>
            </a:endParaRPr>
          </a:p>
          <a:p>
            <a:pPr>
              <a:spcBef>
                <a:spcPct val="0"/>
              </a:spcBef>
            </a:pPr>
            <a:endParaRPr lang="en-GB" altLang="en-US" sz="1800" dirty="0">
              <a:solidFill>
                <a:schemeClr val="bg2"/>
              </a:solidFill>
              <a:ea typeface="Arial" panose="020B0604020202020204" pitchFamily="34" charset="0"/>
            </a:endParaRPr>
          </a:p>
          <a:p>
            <a:pPr>
              <a:spcBef>
                <a:spcPct val="0"/>
              </a:spcBef>
            </a:pPr>
            <a:r>
              <a:rPr lang="en-GB" altLang="en-US" sz="1800" dirty="0" smtClean="0">
                <a:solidFill>
                  <a:schemeClr val="bg2"/>
                </a:solidFill>
                <a:ea typeface="Arial" panose="020B0604020202020204" pitchFamily="34" charset="0"/>
                <a:hlinkClick r:id="rId6" action="ppaction://hlinksldjump"/>
              </a:rPr>
              <a:t>Proteins Context Report</a:t>
            </a:r>
            <a:endParaRPr lang="en-GB" altLang="en-US" sz="1800" dirty="0" smtClean="0">
              <a:solidFill>
                <a:schemeClr val="bg2"/>
              </a:solidFill>
              <a:ea typeface="Arial" panose="020B0604020202020204" pitchFamily="34" charset="0"/>
            </a:endParaRPr>
          </a:p>
          <a:p>
            <a:pPr marL="0" indent="0">
              <a:spcBef>
                <a:spcPct val="0"/>
              </a:spcBef>
              <a:buNone/>
            </a:pPr>
            <a:endParaRPr lang="en-GB" altLang="en-US" sz="1800" dirty="0">
              <a:solidFill>
                <a:schemeClr val="bg2"/>
              </a:solidFill>
              <a:ea typeface="Arial" panose="020B0604020202020204" pitchFamily="34" charset="0"/>
            </a:endParaRPr>
          </a:p>
          <a:p>
            <a:pPr>
              <a:spcBef>
                <a:spcPct val="0"/>
              </a:spcBef>
            </a:pPr>
            <a:r>
              <a:rPr lang="en-GB" altLang="en-US" sz="1800" dirty="0" smtClean="0">
                <a:solidFill>
                  <a:schemeClr val="bg2"/>
                </a:solidFill>
                <a:ea typeface="Arial" panose="020B0604020202020204" pitchFamily="34" charset="0"/>
                <a:hlinkClick r:id="rId7" action="ppaction://hlinksldjump"/>
              </a:rPr>
              <a:t>In-store </a:t>
            </a:r>
            <a:r>
              <a:rPr lang="en-GB" altLang="en-US" sz="1800" dirty="0" smtClean="0">
                <a:solidFill>
                  <a:schemeClr val="bg2"/>
                </a:solidFill>
                <a:ea typeface="Arial" panose="020B0604020202020204" pitchFamily="34" charset="0"/>
                <a:hlinkClick r:id="rId7" action="ppaction://hlinksldjump"/>
              </a:rPr>
              <a:t>Observations</a:t>
            </a:r>
            <a:endParaRPr lang="en-GB" altLang="en-US" sz="1800" dirty="0" smtClean="0">
              <a:solidFill>
                <a:schemeClr val="bg2"/>
              </a:solidFill>
              <a:ea typeface="Arial" panose="020B0604020202020204" pitchFamily="34" charset="0"/>
            </a:endParaRPr>
          </a:p>
          <a:p>
            <a:pPr>
              <a:spcBef>
                <a:spcPct val="0"/>
              </a:spcBef>
            </a:pPr>
            <a:endParaRPr lang="en-GB" altLang="en-US" sz="1800" dirty="0">
              <a:solidFill>
                <a:schemeClr val="bg2"/>
              </a:solidFill>
              <a:ea typeface="Arial" panose="020B0604020202020204" pitchFamily="34" charset="0"/>
            </a:endParaRPr>
          </a:p>
          <a:p>
            <a:pPr>
              <a:spcBef>
                <a:spcPct val="0"/>
              </a:spcBef>
            </a:pPr>
            <a:r>
              <a:rPr lang="en-GB" altLang="en-US" sz="1800" dirty="0">
                <a:solidFill>
                  <a:schemeClr val="bg2"/>
                </a:solidFill>
                <a:ea typeface="Arial" panose="020B0604020202020204" pitchFamily="34" charset="0"/>
                <a:hlinkClick r:id="rId8" action="ppaction://hlinksldjump"/>
              </a:rPr>
              <a:t>Appendix </a:t>
            </a:r>
            <a:r>
              <a:rPr lang="en-GB" altLang="en-US" sz="1800" dirty="0" smtClean="0">
                <a:solidFill>
                  <a:schemeClr val="bg2"/>
                </a:solidFill>
                <a:ea typeface="Arial" panose="020B0604020202020204" pitchFamily="34" charset="0"/>
                <a:hlinkClick r:id="rId8" action="ppaction://hlinksldjump"/>
              </a:rPr>
              <a:t>Species</a:t>
            </a:r>
            <a:r>
              <a:rPr lang="en-GB" altLang="en-US" sz="1800" dirty="0">
                <a:solidFill>
                  <a:schemeClr val="bg2"/>
                </a:solidFill>
                <a:ea typeface="Arial" panose="020B0604020202020204" pitchFamily="34" charset="0"/>
                <a:hlinkClick r:id="rId8" action="ppaction://hlinksldjump"/>
              </a:rPr>
              <a:t>, Sales &amp; Pricing</a:t>
            </a:r>
            <a:endParaRPr lang="en-GB" altLang="en-US" sz="1800" dirty="0">
              <a:solidFill>
                <a:schemeClr val="bg2"/>
              </a:solidFill>
              <a:ea typeface="Arial" panose="020B0604020202020204" pitchFamily="34" charset="0"/>
            </a:endParaRPr>
          </a:p>
        </p:txBody>
      </p:sp>
    </p:spTree>
    <p:extLst>
      <p:ext uri="{BB962C8B-B14F-4D97-AF65-F5344CB8AC3E}">
        <p14:creationId xmlns:p14="http://schemas.microsoft.com/office/powerpoint/2010/main" val="3662154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85" y="-1"/>
            <a:ext cx="9144286" cy="68580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40414643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3266"/>
            <a:ext cx="9144000" cy="684473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188845370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pPr>
              <a:buClr>
                <a:srgbClr val="0062AE"/>
              </a:buClr>
              <a:defRPr/>
            </a:pPr>
            <a:r>
              <a:rPr lang="en-GB" altLang="en-US" sz="2800" dirty="0" smtClean="0"/>
              <a:t>IN-STORE OBSERVATIONS, INCLUDING NEW AND RE-LAUNCHED PRODUCTS</a:t>
            </a:r>
            <a:endParaRPr lang="en-GB" altLang="en-US" sz="2800" dirty="0">
              <a:solidFill>
                <a:schemeClr val="accent4"/>
              </a:solidFill>
              <a:latin typeface="Arial" panose="020B0604020202020204" pitchFamily="34" charset="0"/>
              <a:ea typeface="Arial" panose="020B0604020202020204" pitchFamily="34" charset="0"/>
            </a:endParaRPr>
          </a:p>
        </p:txBody>
      </p:sp>
      <p:sp>
        <p:nvSpPr>
          <p:cNvPr id="4" name="Text Placeholder 3"/>
          <p:cNvSpPr>
            <a:spLocks noGrp="1"/>
          </p:cNvSpPr>
          <p:nvPr>
            <p:ph type="body" sz="quarter" idx="11"/>
          </p:nvPr>
        </p:nvSpPr>
        <p:spPr/>
        <p:txBody>
          <a:bodyPr/>
          <a:lstStyle/>
          <a:p>
            <a:r>
              <a:rPr lang="en-GB" dirty="0"/>
              <a:t>Source: In-Store (19/09/2019) and Retailer Website (</a:t>
            </a:r>
            <a:r>
              <a:rPr lang="en-GB" dirty="0" smtClean="0"/>
              <a:t>18/09/2019)</a:t>
            </a:r>
            <a:endParaRPr lang="en-GB" dirty="0"/>
          </a:p>
        </p:txBody>
      </p:sp>
    </p:spTree>
    <p:extLst>
      <p:ext uri="{BB962C8B-B14F-4D97-AF65-F5344CB8AC3E}">
        <p14:creationId xmlns:p14="http://schemas.microsoft.com/office/powerpoint/2010/main" val="3437278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Products Summary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9844218"/>
              </p:ext>
            </p:extLst>
          </p:nvPr>
        </p:nvGraphicFramePr>
        <p:xfrm>
          <a:off x="531627" y="1509827"/>
          <a:ext cx="8155172" cy="4667688"/>
        </p:xfrm>
        <a:graphic>
          <a:graphicData uri="http://schemas.openxmlformats.org/drawingml/2006/table">
            <a:tbl>
              <a:tblPr>
                <a:tableStyleId>{5940675A-B579-460E-94D1-54222C63F5DA}</a:tableStyleId>
              </a:tblPr>
              <a:tblGrid>
                <a:gridCol w="1790465"/>
                <a:gridCol w="771982"/>
                <a:gridCol w="765545"/>
                <a:gridCol w="563525"/>
                <a:gridCol w="999461"/>
                <a:gridCol w="754911"/>
                <a:gridCol w="552893"/>
                <a:gridCol w="808075"/>
                <a:gridCol w="1148315"/>
              </a:tblGrid>
              <a:tr h="259316">
                <a:tc>
                  <a:txBody>
                    <a:bodyPr/>
                    <a:lstStyle/>
                    <a:p>
                      <a:pPr algn="l" fontAlgn="b"/>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Asda</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Iceland</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err="1">
                          <a:effectLst/>
                          <a:latin typeface="+mn-lt"/>
                        </a:rPr>
                        <a:t>M&amp;S</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err="1">
                          <a:effectLst/>
                          <a:latin typeface="+mn-lt"/>
                        </a:rPr>
                        <a:t>Morrisons</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err="1">
                          <a:effectLst/>
                          <a:latin typeface="+mn-lt"/>
                        </a:rPr>
                        <a:t>Ocado</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Tesco</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Waitrose</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Grand Total</a:t>
                      </a:r>
                      <a:endParaRPr lang="en-GB" sz="1400" b="1" i="0" u="none" strike="noStrike" dirty="0">
                        <a:solidFill>
                          <a:srgbClr val="000000"/>
                        </a:solidFill>
                        <a:effectLst/>
                        <a:latin typeface="+mn-lt"/>
                      </a:endParaRPr>
                    </a:p>
                  </a:txBody>
                  <a:tcPr marL="9525" marR="9525" marT="9525" marB="0" anchor="b"/>
                </a:tc>
              </a:tr>
              <a:tr h="259316">
                <a:tc>
                  <a:txBody>
                    <a:bodyPr/>
                    <a:lstStyle/>
                    <a:p>
                      <a:pPr algn="l" fontAlgn="b"/>
                      <a:r>
                        <a:rPr lang="en-GB" sz="1400" b="1" u="none" strike="noStrike" dirty="0">
                          <a:effectLst/>
                          <a:latin typeface="+mn-lt"/>
                        </a:rPr>
                        <a:t>Ambient</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a:t>
                      </a:r>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11</a:t>
                      </a:r>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a:t>
                      </a:r>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13</a:t>
                      </a:r>
                      <a:endParaRPr lang="en-GB" sz="1400" b="1"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Prepared</a:t>
                      </a:r>
                      <a:endParaRPr lang="en-GB" sz="1400" b="0" i="0" u="none" strike="noStrike" dirty="0">
                        <a:solidFill>
                          <a:srgbClr val="000000"/>
                        </a:solidFill>
                        <a:effectLst/>
                        <a:latin typeface="+mn-lt"/>
                      </a:endParaRPr>
                    </a:p>
                  </a:txBody>
                  <a:tcPr marL="85725" marR="9525" marT="9525" marB="0" anchor="b"/>
                </a:tc>
                <a:tc>
                  <a:txBody>
                    <a:bodyPr/>
                    <a:lstStyle/>
                    <a:p>
                      <a:pPr algn="ctr" fontAlgn="b"/>
                      <a:r>
                        <a:rPr lang="en-GB" sz="1400" u="none" strike="noStrike" dirty="0">
                          <a:effectLst/>
                          <a:latin typeface="+mn-lt"/>
                        </a:rPr>
                        <a:t>1</a:t>
                      </a:r>
                      <a:endParaRPr lang="en-GB" sz="1400" b="0" i="0" u="none" strike="noStrike" dirty="0">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8</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9</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Sauce</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3</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4</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b="1" u="none" strike="noStrike" dirty="0">
                          <a:effectLst/>
                          <a:latin typeface="+mn-lt"/>
                        </a:rPr>
                        <a:t>Chilled</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2</a:t>
                      </a:r>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2</a:t>
                      </a:r>
                      <a:endParaRPr lang="en-GB" sz="1400" b="1"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Prepared</a:t>
                      </a:r>
                      <a:endParaRPr lang="en-GB" sz="1400" b="0" i="0" u="none" strike="noStrike" dirty="0">
                        <a:solidFill>
                          <a:srgbClr val="000000"/>
                        </a:solidFill>
                        <a:effectLst/>
                        <a:latin typeface="+mn-lt"/>
                      </a:endParaRPr>
                    </a:p>
                  </a:txBody>
                  <a:tcPr marL="857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dirty="0">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1</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Sauce</a:t>
                      </a:r>
                      <a:endParaRPr lang="en-GB" sz="1400" b="0" i="0" u="none" strike="noStrike" dirty="0">
                        <a:solidFill>
                          <a:srgbClr val="000000"/>
                        </a:solidFill>
                        <a:effectLst/>
                        <a:latin typeface="+mn-lt"/>
                      </a:endParaRPr>
                    </a:p>
                  </a:txBody>
                  <a:tcPr marL="857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dirty="0">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1</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b="1" u="none" strike="noStrike" dirty="0">
                          <a:effectLst/>
                          <a:latin typeface="+mn-lt"/>
                        </a:rPr>
                        <a:t>Frozen</a:t>
                      </a:r>
                      <a:endParaRPr lang="en-GB" sz="1400" b="1" i="0" u="none" strike="noStrike" dirty="0">
                        <a:solidFill>
                          <a:srgbClr val="000000"/>
                        </a:solidFill>
                        <a:effectLst/>
                        <a:latin typeface="+mn-lt"/>
                      </a:endParaRPr>
                    </a:p>
                  </a:txBody>
                  <a:tcPr marL="9525" marR="9525" marT="9525" marB="0" anchor="b"/>
                </a:tc>
                <a:tc>
                  <a:txBody>
                    <a:bodyPr/>
                    <a:lstStyle/>
                    <a:p>
                      <a:pPr algn="ctr" fontAlgn="b"/>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10</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2</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5</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2</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21</a:t>
                      </a:r>
                      <a:endParaRPr lang="en-GB" sz="1400" b="1"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Battered</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2</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dirty="0">
                        <a:solidFill>
                          <a:srgbClr val="000000"/>
                        </a:solidFill>
                        <a:effectLst/>
                        <a:latin typeface="+mn-lt"/>
                      </a:endParaRPr>
                    </a:p>
                  </a:txBody>
                  <a:tcPr marL="9525" marR="9525" marT="9525" marB="0" anchor="b"/>
                </a:tc>
                <a:tc>
                  <a:txBody>
                    <a:bodyPr/>
                    <a:lstStyle/>
                    <a:p>
                      <a:pPr algn="ctr" fontAlgn="b"/>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3</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Breaded</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1</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Cakes</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4</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5</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Dusted</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2</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Fingers</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2</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Meals</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3</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Natural</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2</a:t>
                      </a:r>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3</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Prepared</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1</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u="none" strike="noStrike" dirty="0">
                          <a:effectLst/>
                          <a:latin typeface="+mn-lt"/>
                        </a:rPr>
                        <a:t>Sauce</a:t>
                      </a:r>
                      <a:endParaRPr lang="en-GB" sz="1400" b="0" i="0" u="none" strike="noStrike" dirty="0">
                        <a:solidFill>
                          <a:srgbClr val="000000"/>
                        </a:solidFill>
                        <a:effectLst/>
                        <a:latin typeface="+mn-lt"/>
                      </a:endParaRPr>
                    </a:p>
                  </a:txBody>
                  <a:tcPr marL="857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a:effectLst/>
                          <a:latin typeface="+mn-lt"/>
                        </a:rPr>
                        <a:t>1</a:t>
                      </a:r>
                      <a:endParaRPr lang="en-GB" sz="1400" b="0" i="0" u="none" strike="noStrike">
                        <a:solidFill>
                          <a:srgbClr val="000000"/>
                        </a:solidFill>
                        <a:effectLst/>
                        <a:latin typeface="+mn-lt"/>
                      </a:endParaRPr>
                    </a:p>
                  </a:txBody>
                  <a:tcPr marL="9525" marR="9525" marT="9525" marB="0" anchor="b"/>
                </a:tc>
                <a:tc>
                  <a:txBody>
                    <a:bodyPr/>
                    <a:lstStyle/>
                    <a:p>
                      <a:pPr algn="ctr" fontAlgn="b"/>
                      <a:endParaRPr lang="en-GB" sz="1400" b="0" i="0" u="none" strike="noStrike">
                        <a:solidFill>
                          <a:srgbClr val="000000"/>
                        </a:solidFill>
                        <a:effectLst/>
                        <a:latin typeface="+mn-lt"/>
                      </a:endParaRPr>
                    </a:p>
                  </a:txBody>
                  <a:tcPr marL="9525" marR="9525" marT="9525" marB="0" anchor="b"/>
                </a:tc>
                <a:tc>
                  <a:txBody>
                    <a:bodyPr/>
                    <a:lstStyle/>
                    <a:p>
                      <a:pPr algn="ctr" fontAlgn="b"/>
                      <a:r>
                        <a:rPr lang="en-GB" sz="1400" u="none" strike="noStrike" dirty="0">
                          <a:effectLst/>
                          <a:latin typeface="+mn-lt"/>
                        </a:rPr>
                        <a:t>1</a:t>
                      </a:r>
                      <a:endParaRPr lang="en-GB" sz="1400" b="0" i="0" u="none" strike="noStrike" dirty="0">
                        <a:solidFill>
                          <a:srgbClr val="000000"/>
                        </a:solidFill>
                        <a:effectLst/>
                        <a:latin typeface="+mn-lt"/>
                      </a:endParaRPr>
                    </a:p>
                  </a:txBody>
                  <a:tcPr marL="9525" marR="9525" marT="9525" marB="0" anchor="b"/>
                </a:tc>
              </a:tr>
              <a:tr h="259316">
                <a:tc>
                  <a:txBody>
                    <a:bodyPr/>
                    <a:lstStyle/>
                    <a:p>
                      <a:pPr algn="l" fontAlgn="b"/>
                      <a:r>
                        <a:rPr lang="en-GB" sz="1400" b="1" u="none" strike="noStrike" dirty="0">
                          <a:effectLst/>
                          <a:latin typeface="+mn-lt"/>
                        </a:rPr>
                        <a:t>Grand Total</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3</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10</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2</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12</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5</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3</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1</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b="1" u="none" strike="noStrike" dirty="0">
                          <a:effectLst/>
                          <a:latin typeface="+mn-lt"/>
                        </a:rPr>
                        <a:t>36</a:t>
                      </a:r>
                      <a:endParaRPr lang="en-GB" sz="1400" b="1" i="0" u="none" strike="noStrike" dirty="0">
                        <a:solidFill>
                          <a:srgbClr val="000000"/>
                        </a:solidFill>
                        <a:effectLst/>
                        <a:latin typeface="+mn-lt"/>
                      </a:endParaRPr>
                    </a:p>
                  </a:txBody>
                  <a:tcPr marL="9525" marR="9525" marT="9525" marB="0" anchor="b"/>
                </a:tc>
              </a:tr>
            </a:tbl>
          </a:graphicData>
        </a:graphic>
      </p:graphicFrame>
      <p:sp>
        <p:nvSpPr>
          <p:cNvPr id="5" name="TextBox 4"/>
          <p:cNvSpPr txBox="1"/>
          <p:nvPr/>
        </p:nvSpPr>
        <p:spPr>
          <a:xfrm>
            <a:off x="482267" y="6341017"/>
            <a:ext cx="8173844" cy="276999"/>
          </a:xfrm>
          <a:prstGeom prst="rect">
            <a:avLst/>
          </a:prstGeom>
          <a:noFill/>
        </p:spPr>
        <p:txBody>
          <a:bodyPr wrap="square" rtlCol="0">
            <a:spAutoFit/>
          </a:bodyPr>
          <a:lstStyle/>
          <a:p>
            <a:r>
              <a:rPr lang="en-GB" sz="1200" i="1" dirty="0" smtClean="0"/>
              <a:t>Source: In-Store (19/09/2019) and Retailer Website (18/09/2019)</a:t>
            </a:r>
            <a:endParaRPr lang="en-GB" sz="1200" i="1" dirty="0"/>
          </a:p>
        </p:txBody>
      </p:sp>
    </p:spTree>
    <p:extLst>
      <p:ext uri="{BB962C8B-B14F-4D97-AF65-F5344CB8AC3E}">
        <p14:creationId xmlns:p14="http://schemas.microsoft.com/office/powerpoint/2010/main" val="4026600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18" y="3895836"/>
            <a:ext cx="1865860" cy="156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637" y="2183994"/>
            <a:ext cx="1705223" cy="1569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71" y="2183994"/>
            <a:ext cx="257175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457200" y="274638"/>
            <a:ext cx="8229600" cy="1143000"/>
          </a:xfrm>
        </p:spPr>
        <p:txBody>
          <a:bodyPr/>
          <a:lstStyle/>
          <a:p>
            <a:r>
              <a:rPr lang="en-GB" dirty="0" smtClean="0"/>
              <a:t>Asda</a:t>
            </a:r>
            <a:endParaRPr lang="en-GB" dirty="0"/>
          </a:p>
        </p:txBody>
      </p:sp>
      <p:sp>
        <p:nvSpPr>
          <p:cNvPr id="10" name="TextBox 9"/>
          <p:cNvSpPr txBox="1"/>
          <p:nvPr/>
        </p:nvSpPr>
        <p:spPr>
          <a:xfrm>
            <a:off x="482267" y="6341017"/>
            <a:ext cx="8173844" cy="276999"/>
          </a:xfrm>
          <a:prstGeom prst="rect">
            <a:avLst/>
          </a:prstGeom>
          <a:noFill/>
        </p:spPr>
        <p:txBody>
          <a:bodyPr wrap="square" rtlCol="0">
            <a:spAutoFit/>
          </a:bodyPr>
          <a:lstStyle/>
          <a:p>
            <a:r>
              <a:rPr lang="en-GB" sz="1200" i="1" dirty="0" smtClean="0"/>
              <a:t>Source: Retailer Website (18/09/2019)</a:t>
            </a:r>
            <a:endParaRPr lang="en-GB" sz="1200" i="1" dirty="0"/>
          </a:p>
        </p:txBody>
      </p:sp>
      <p:sp>
        <p:nvSpPr>
          <p:cNvPr id="11" name="TextBox 10"/>
          <p:cNvSpPr txBox="1"/>
          <p:nvPr/>
        </p:nvSpPr>
        <p:spPr>
          <a:xfrm>
            <a:off x="5357224" y="1585427"/>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Chilled (2)</a:t>
            </a:r>
            <a:endParaRPr lang="en-GB" b="1" dirty="0">
              <a:solidFill>
                <a:schemeClr val="bg1"/>
              </a:solidFill>
            </a:endParaRPr>
          </a:p>
        </p:txBody>
      </p:sp>
      <p:sp>
        <p:nvSpPr>
          <p:cNvPr id="12" name="TextBox 11"/>
          <p:cNvSpPr txBox="1"/>
          <p:nvPr/>
        </p:nvSpPr>
        <p:spPr>
          <a:xfrm>
            <a:off x="753021" y="1585427"/>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Ambient (</a:t>
            </a:r>
            <a:r>
              <a:rPr lang="en-GB" b="1" dirty="0">
                <a:solidFill>
                  <a:schemeClr val="bg1"/>
                </a:solidFill>
              </a:rPr>
              <a:t>1</a:t>
            </a:r>
            <a:r>
              <a:rPr lang="en-GB" b="1" dirty="0" smtClean="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3326681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Iceland</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919" y="2192719"/>
            <a:ext cx="1990170" cy="153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37392" y="1585426"/>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Frozen (10)</a:t>
            </a:r>
            <a:endParaRPr lang="en-GB" b="1" dirty="0">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24" y="5025548"/>
            <a:ext cx="2025968" cy="113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226" y="5667538"/>
            <a:ext cx="2097556" cy="93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735" y="3709688"/>
            <a:ext cx="1553478" cy="194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658" y="5115034"/>
            <a:ext cx="2076077" cy="95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658" y="3722295"/>
            <a:ext cx="2054604" cy="118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508" y="3665026"/>
            <a:ext cx="2054599" cy="1302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953" y="2343056"/>
            <a:ext cx="2011648" cy="123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658" y="2192719"/>
            <a:ext cx="2047442" cy="153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7547" y="3724721"/>
            <a:ext cx="1102469" cy="198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82267" y="6341017"/>
            <a:ext cx="8173844" cy="276999"/>
          </a:xfrm>
          <a:prstGeom prst="rect">
            <a:avLst/>
          </a:prstGeom>
          <a:noFill/>
        </p:spPr>
        <p:txBody>
          <a:bodyPr wrap="square" rtlCol="0">
            <a:spAutoFit/>
          </a:bodyPr>
          <a:lstStyle/>
          <a:p>
            <a:r>
              <a:rPr lang="en-GB" sz="1200" i="1" dirty="0" smtClean="0"/>
              <a:t>Source: Retailer Website (18/09/2019)</a:t>
            </a:r>
            <a:endParaRPr lang="en-GB" sz="1200" i="1" dirty="0"/>
          </a:p>
        </p:txBody>
      </p:sp>
    </p:spTree>
    <p:extLst>
      <p:ext uri="{BB962C8B-B14F-4D97-AF65-F5344CB8AC3E}">
        <p14:creationId xmlns:p14="http://schemas.microsoft.com/office/powerpoint/2010/main" val="879956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GB" dirty="0" err="1" smtClean="0"/>
              <a:t>M&amp;S</a:t>
            </a:r>
            <a:endParaRPr lang="en-GB" dirty="0"/>
          </a:p>
        </p:txBody>
      </p:sp>
      <p:sp>
        <p:nvSpPr>
          <p:cNvPr id="10" name="TextBox 9"/>
          <p:cNvSpPr txBox="1"/>
          <p:nvPr/>
        </p:nvSpPr>
        <p:spPr>
          <a:xfrm>
            <a:off x="482267" y="6341017"/>
            <a:ext cx="8173844" cy="276999"/>
          </a:xfrm>
          <a:prstGeom prst="rect">
            <a:avLst/>
          </a:prstGeom>
          <a:noFill/>
        </p:spPr>
        <p:txBody>
          <a:bodyPr wrap="square" rtlCol="0">
            <a:spAutoFit/>
          </a:bodyPr>
          <a:lstStyle/>
          <a:p>
            <a:r>
              <a:rPr lang="en-GB" sz="1200" i="1" dirty="0" smtClean="0"/>
              <a:t>Source: In-Store (19/09/2019)</a:t>
            </a:r>
            <a:endParaRPr lang="en-GB" sz="1200" i="1" dirty="0"/>
          </a:p>
        </p:txBody>
      </p:sp>
      <p:sp>
        <p:nvSpPr>
          <p:cNvPr id="14" name="TextBox 13"/>
          <p:cNvSpPr txBox="1"/>
          <p:nvPr/>
        </p:nvSpPr>
        <p:spPr>
          <a:xfrm>
            <a:off x="3225652" y="1585425"/>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Frozen (2)</a:t>
            </a:r>
            <a:endParaRPr lang="en-GB" b="1" dirty="0">
              <a:solidFill>
                <a:schemeClr val="bg1"/>
              </a:solidFill>
            </a:endParaRPr>
          </a:p>
        </p:txBody>
      </p:sp>
      <p:pic>
        <p:nvPicPr>
          <p:cNvPr id="3074" name="Picture 2" descr="C:\Users\S_Pegg\AppData\Local\Microsoft\Windows\Temporary Internet Files\Content.Outlook\1B8G4OVE\20190919_110414 (2).jpg"/>
          <p:cNvPicPr>
            <a:picLocks noChangeAspect="1" noChangeArrowheads="1"/>
          </p:cNvPicPr>
          <p:nvPr/>
        </p:nvPicPr>
        <p:blipFill rotWithShape="1">
          <a:blip r:embed="rId2">
            <a:extLst>
              <a:ext uri="{28A0092B-C50C-407E-A947-70E740481C1C}">
                <a14:useLocalDpi xmlns:a14="http://schemas.microsoft.com/office/drawing/2010/main" val="0"/>
              </a:ext>
            </a:extLst>
          </a:blip>
          <a:srcRect l="6396" t="36744" r="50036" b="31628"/>
          <a:stretch/>
        </p:blipFill>
        <p:spPr bwMode="auto">
          <a:xfrm rot="5400000">
            <a:off x="1564205" y="3440054"/>
            <a:ext cx="2906343" cy="158237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_Pegg\AppData\Local\Microsoft\Windows\Temporary Internet Files\Content.Outlook\1B8G4OVE\20190919_110406.jpg"/>
          <p:cNvPicPr>
            <a:picLocks noChangeAspect="1" noChangeArrowheads="1"/>
          </p:cNvPicPr>
          <p:nvPr/>
        </p:nvPicPr>
        <p:blipFill rotWithShape="1">
          <a:blip r:embed="rId3">
            <a:extLst>
              <a:ext uri="{28A0092B-C50C-407E-A947-70E740481C1C}">
                <a14:useLocalDpi xmlns:a14="http://schemas.microsoft.com/office/drawing/2010/main" val="0"/>
              </a:ext>
            </a:extLst>
          </a:blip>
          <a:srcRect l="44767" t="30698" r="16163"/>
          <a:stretch/>
        </p:blipFill>
        <p:spPr bwMode="auto">
          <a:xfrm>
            <a:off x="4688958" y="2497614"/>
            <a:ext cx="2606255" cy="34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613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453" y="5248746"/>
            <a:ext cx="1150151" cy="109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263" y="5246109"/>
            <a:ext cx="1124070" cy="108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Morrisons</a:t>
            </a:r>
            <a:endParaRPr lang="en-GB" dirty="0"/>
          </a:p>
        </p:txBody>
      </p:sp>
      <p:sp>
        <p:nvSpPr>
          <p:cNvPr id="17" name="TextBox 16"/>
          <p:cNvSpPr txBox="1"/>
          <p:nvPr/>
        </p:nvSpPr>
        <p:spPr>
          <a:xfrm>
            <a:off x="482267" y="6341017"/>
            <a:ext cx="8173844" cy="276999"/>
          </a:xfrm>
          <a:prstGeom prst="rect">
            <a:avLst/>
          </a:prstGeom>
          <a:noFill/>
        </p:spPr>
        <p:txBody>
          <a:bodyPr wrap="square" rtlCol="0">
            <a:spAutoFit/>
          </a:bodyPr>
          <a:lstStyle/>
          <a:p>
            <a:r>
              <a:rPr lang="en-GB" sz="1200" i="1" dirty="0" smtClean="0"/>
              <a:t>Source: Retailer Website (18/09/2019)</a:t>
            </a:r>
            <a:endParaRPr lang="en-GB" sz="1200" i="1" dirty="0"/>
          </a:p>
        </p:txBody>
      </p:sp>
      <p:sp>
        <p:nvSpPr>
          <p:cNvPr id="15" name="TextBox 14"/>
          <p:cNvSpPr txBox="1"/>
          <p:nvPr/>
        </p:nvSpPr>
        <p:spPr>
          <a:xfrm>
            <a:off x="5476875" y="1585424"/>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Frozen (1)</a:t>
            </a:r>
            <a:endParaRPr lang="en-GB" b="1" dirty="0">
              <a:solidFill>
                <a:schemeClr val="bg1"/>
              </a:solidFill>
            </a:endParaRPr>
          </a:p>
        </p:txBody>
      </p:sp>
      <p:sp>
        <p:nvSpPr>
          <p:cNvPr id="16" name="TextBox 15"/>
          <p:cNvSpPr txBox="1"/>
          <p:nvPr/>
        </p:nvSpPr>
        <p:spPr>
          <a:xfrm>
            <a:off x="1060466" y="1585425"/>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Ambient (11)</a:t>
            </a:r>
            <a:endParaRPr lang="en-GB" b="1" dirty="0">
              <a:solidFill>
                <a:schemeClr val="bg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362" y="2117338"/>
            <a:ext cx="2567076" cy="152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41251"/>
            <a:ext cx="1148321" cy="901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2881" y="2143193"/>
            <a:ext cx="1161220" cy="93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456" y="2124250"/>
            <a:ext cx="1164884" cy="93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47" y="3133276"/>
            <a:ext cx="1329026" cy="70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6452" y="3091480"/>
            <a:ext cx="1374077" cy="89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3915" y="3064149"/>
            <a:ext cx="1109965" cy="111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3302" y="4174454"/>
            <a:ext cx="1080378" cy="107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6586" y="4178171"/>
            <a:ext cx="1104623" cy="10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2106" y="3954627"/>
            <a:ext cx="878508" cy="129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975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GB" dirty="0" err="1" smtClean="0"/>
              <a:t>Ocado</a:t>
            </a:r>
            <a:endParaRPr lang="en-GB" dirty="0"/>
          </a:p>
        </p:txBody>
      </p:sp>
      <p:sp>
        <p:nvSpPr>
          <p:cNvPr id="14" name="TextBox 13"/>
          <p:cNvSpPr txBox="1"/>
          <p:nvPr/>
        </p:nvSpPr>
        <p:spPr>
          <a:xfrm>
            <a:off x="3225652" y="1585425"/>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Frozen (5)</a:t>
            </a:r>
            <a:endParaRPr lang="en-GB" b="1" dirty="0">
              <a:solidFill>
                <a:schemeClr val="bg1"/>
              </a:solidFill>
            </a:endParaRPr>
          </a:p>
        </p:txBody>
      </p:sp>
      <p:sp>
        <p:nvSpPr>
          <p:cNvPr id="8" name="TextBox 7"/>
          <p:cNvSpPr txBox="1"/>
          <p:nvPr/>
        </p:nvSpPr>
        <p:spPr>
          <a:xfrm>
            <a:off x="482267" y="6341017"/>
            <a:ext cx="8173844" cy="276999"/>
          </a:xfrm>
          <a:prstGeom prst="rect">
            <a:avLst/>
          </a:prstGeom>
          <a:noFill/>
        </p:spPr>
        <p:txBody>
          <a:bodyPr wrap="square" rtlCol="0">
            <a:spAutoFit/>
          </a:bodyPr>
          <a:lstStyle/>
          <a:p>
            <a:r>
              <a:rPr lang="en-GB" sz="1200" i="1" dirty="0" smtClean="0"/>
              <a:t>Source: Retailer Website (18/09/2019)</a:t>
            </a:r>
            <a:endParaRPr lang="en-GB" sz="1200"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419" y="2263771"/>
            <a:ext cx="2119202" cy="181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944" y="4242838"/>
            <a:ext cx="2629930" cy="138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810" y="4195762"/>
            <a:ext cx="2686420" cy="146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6266" y="2212742"/>
            <a:ext cx="2604822" cy="192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755" y="4205178"/>
            <a:ext cx="2692696" cy="144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361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GB" dirty="0" smtClean="0"/>
              <a:t>Tesco</a:t>
            </a:r>
            <a:endParaRPr lang="en-GB" dirty="0"/>
          </a:p>
        </p:txBody>
      </p:sp>
      <p:sp>
        <p:nvSpPr>
          <p:cNvPr id="8" name="TextBox 7"/>
          <p:cNvSpPr txBox="1"/>
          <p:nvPr/>
        </p:nvSpPr>
        <p:spPr>
          <a:xfrm>
            <a:off x="482267" y="6341017"/>
            <a:ext cx="8173844" cy="276999"/>
          </a:xfrm>
          <a:prstGeom prst="rect">
            <a:avLst/>
          </a:prstGeom>
          <a:noFill/>
        </p:spPr>
        <p:txBody>
          <a:bodyPr wrap="square" rtlCol="0">
            <a:spAutoFit/>
          </a:bodyPr>
          <a:lstStyle/>
          <a:p>
            <a:r>
              <a:rPr lang="en-GB" sz="1200" i="1" dirty="0" smtClean="0"/>
              <a:t>Source: Retailer Website (18/09/2019)</a:t>
            </a:r>
            <a:endParaRPr lang="en-GB" sz="12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032" y="2254891"/>
            <a:ext cx="2125736" cy="197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023" y="4363873"/>
            <a:ext cx="2639754" cy="197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324" y="2254892"/>
            <a:ext cx="2176334" cy="3326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476875" y="1585424"/>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Frozen (2)</a:t>
            </a:r>
            <a:endParaRPr lang="en-GB" b="1" dirty="0">
              <a:solidFill>
                <a:schemeClr val="bg1"/>
              </a:solidFill>
            </a:endParaRPr>
          </a:p>
        </p:txBody>
      </p:sp>
      <p:sp>
        <p:nvSpPr>
          <p:cNvPr id="11" name="TextBox 10"/>
          <p:cNvSpPr txBox="1"/>
          <p:nvPr/>
        </p:nvSpPr>
        <p:spPr>
          <a:xfrm>
            <a:off x="1060466" y="1585425"/>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Ambient (1)</a:t>
            </a:r>
            <a:endParaRPr lang="en-GB" b="1" dirty="0">
              <a:solidFill>
                <a:schemeClr val="bg1"/>
              </a:solidFill>
            </a:endParaRPr>
          </a:p>
        </p:txBody>
      </p:sp>
    </p:spTree>
    <p:extLst>
      <p:ext uri="{BB962C8B-B14F-4D97-AF65-F5344CB8AC3E}">
        <p14:creationId xmlns:p14="http://schemas.microsoft.com/office/powerpoint/2010/main" val="3477502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smtClean="0"/>
              <a:t>Executive Summary</a:t>
            </a:r>
            <a:endParaRPr lang="en-GB" dirty="0"/>
          </a:p>
        </p:txBody>
      </p:sp>
      <p:sp>
        <p:nvSpPr>
          <p:cNvPr id="3" name="Text Placeholder 2"/>
          <p:cNvSpPr>
            <a:spLocks noGrp="1"/>
          </p:cNvSpPr>
          <p:nvPr>
            <p:ph idx="1"/>
          </p:nvPr>
        </p:nvSpPr>
        <p:spPr/>
        <p:txBody>
          <a:bodyPr>
            <a:noAutofit/>
          </a:bodyPr>
          <a:lstStyle/>
          <a:p>
            <a:pPr marL="0" indent="0">
              <a:spcBef>
                <a:spcPts val="0"/>
              </a:spcBef>
              <a:buClr>
                <a:srgbClr val="0062AE"/>
              </a:buClr>
              <a:buNone/>
              <a:defRPr/>
            </a:pPr>
            <a:r>
              <a:rPr lang="en-GB" altLang="en-US" sz="1800" b="1" dirty="0" smtClean="0">
                <a:solidFill>
                  <a:schemeClr val="bg2"/>
                </a:solidFill>
                <a:latin typeface="Arial" panose="020B0604020202020204" pitchFamily="34" charset="0"/>
                <a:ea typeface="Arial" panose="020B0604020202020204" pitchFamily="34" charset="0"/>
              </a:rPr>
              <a:t>Economic </a:t>
            </a:r>
            <a:r>
              <a:rPr lang="en-GB" altLang="en-US" sz="1800" b="1" dirty="0">
                <a:solidFill>
                  <a:schemeClr val="bg2"/>
                </a:solidFill>
                <a:latin typeface="Arial" panose="020B0604020202020204" pitchFamily="34" charset="0"/>
                <a:ea typeface="Arial" panose="020B0604020202020204" pitchFamily="34" charset="0"/>
              </a:rPr>
              <a:t>Context   </a:t>
            </a:r>
          </a:p>
          <a:p>
            <a:pPr marL="0" lvl="0" indent="0">
              <a:spcAft>
                <a:spcPts val="600"/>
              </a:spcAft>
              <a:buClr>
                <a:srgbClr val="0070C0"/>
              </a:buClr>
              <a:buNone/>
            </a:pPr>
            <a:r>
              <a:rPr lang="en-GB" altLang="en-US" sz="1800" dirty="0">
                <a:solidFill>
                  <a:schemeClr val="bg2"/>
                </a:solidFill>
                <a:latin typeface="Arial" panose="020B0604020202020204" pitchFamily="34" charset="0"/>
                <a:ea typeface="Arial" panose="020B0604020202020204" pitchFamily="34" charset="0"/>
              </a:rPr>
              <a:t>The Consumer Prices Index (CPI) 12-month rate was 1.7% in August 2019, down from 2.1% in July 2019.</a:t>
            </a:r>
          </a:p>
          <a:p>
            <a:pPr marL="0" lvl="0" indent="0">
              <a:spcAft>
                <a:spcPts val="600"/>
              </a:spcAft>
              <a:buClr>
                <a:srgbClr val="0070C0"/>
              </a:buClr>
              <a:buNone/>
            </a:pPr>
            <a:r>
              <a:rPr lang="en-GB" altLang="en-US" sz="1800" dirty="0" smtClean="0">
                <a:solidFill>
                  <a:schemeClr val="bg2"/>
                </a:solidFill>
                <a:latin typeface="Arial" panose="020B0604020202020204" pitchFamily="34" charset="0"/>
                <a:ea typeface="Arial" panose="020B0604020202020204" pitchFamily="34" charset="0"/>
              </a:rPr>
              <a:t>Fish </a:t>
            </a:r>
            <a:r>
              <a:rPr lang="en-GB" altLang="en-US" sz="1800" dirty="0">
                <a:solidFill>
                  <a:schemeClr val="bg2"/>
                </a:solidFill>
                <a:latin typeface="Arial" panose="020B0604020202020204" pitchFamily="34" charset="0"/>
                <a:ea typeface="Arial" panose="020B0604020202020204" pitchFamily="34" charset="0"/>
              </a:rPr>
              <a:t>CPI fell from </a:t>
            </a:r>
            <a:r>
              <a:rPr lang="en-GB" altLang="en-US" sz="1800" dirty="0" smtClean="0">
                <a:solidFill>
                  <a:schemeClr val="bg2"/>
                </a:solidFill>
                <a:latin typeface="Arial" panose="020B0604020202020204" pitchFamily="34" charset="0"/>
                <a:ea typeface="Arial" panose="020B0604020202020204" pitchFamily="34" charset="0"/>
              </a:rPr>
              <a:t>4% </a:t>
            </a:r>
            <a:r>
              <a:rPr lang="en-GB" altLang="en-US" sz="1800" dirty="0">
                <a:solidFill>
                  <a:schemeClr val="bg2"/>
                </a:solidFill>
                <a:latin typeface="Arial" panose="020B0604020202020204" pitchFamily="34" charset="0"/>
                <a:ea typeface="Arial" panose="020B0604020202020204" pitchFamily="34" charset="0"/>
              </a:rPr>
              <a:t>in </a:t>
            </a:r>
            <a:r>
              <a:rPr lang="en-GB" altLang="en-US" sz="1800" dirty="0" smtClean="0">
                <a:solidFill>
                  <a:schemeClr val="bg2"/>
                </a:solidFill>
                <a:latin typeface="Arial" panose="020B0604020202020204" pitchFamily="34" charset="0"/>
                <a:ea typeface="Arial" panose="020B0604020202020204" pitchFamily="34" charset="0"/>
              </a:rPr>
              <a:t>July </a:t>
            </a:r>
            <a:r>
              <a:rPr lang="en-GB" altLang="en-US" sz="1800" dirty="0" smtClean="0">
                <a:solidFill>
                  <a:schemeClr val="bg2"/>
                </a:solidFill>
                <a:latin typeface="Arial" panose="020B0604020202020204" pitchFamily="34" charset="0"/>
                <a:ea typeface="Arial" panose="020B0604020202020204" pitchFamily="34" charset="0"/>
              </a:rPr>
              <a:t>2019 </a:t>
            </a:r>
            <a:r>
              <a:rPr lang="en-GB" altLang="en-US" sz="1800" dirty="0">
                <a:solidFill>
                  <a:schemeClr val="bg2"/>
                </a:solidFill>
                <a:latin typeface="Arial" panose="020B0604020202020204" pitchFamily="34" charset="0"/>
                <a:ea typeface="Arial" panose="020B0604020202020204" pitchFamily="34" charset="0"/>
              </a:rPr>
              <a:t>to </a:t>
            </a:r>
            <a:r>
              <a:rPr lang="en-GB" altLang="en-US" sz="1800" dirty="0" smtClean="0">
                <a:solidFill>
                  <a:schemeClr val="bg2"/>
                </a:solidFill>
                <a:latin typeface="Arial" panose="020B0604020202020204" pitchFamily="34" charset="0"/>
                <a:ea typeface="Arial" panose="020B0604020202020204" pitchFamily="34" charset="0"/>
              </a:rPr>
              <a:t>0.7% </a:t>
            </a:r>
            <a:r>
              <a:rPr lang="en-GB" altLang="en-US" sz="1800" dirty="0">
                <a:solidFill>
                  <a:schemeClr val="bg2"/>
                </a:solidFill>
                <a:latin typeface="Arial" panose="020B0604020202020204" pitchFamily="34" charset="0"/>
                <a:ea typeface="Arial" panose="020B0604020202020204" pitchFamily="34" charset="0"/>
              </a:rPr>
              <a:t>in </a:t>
            </a:r>
            <a:r>
              <a:rPr lang="en-GB" altLang="en-US" sz="1800" dirty="0" smtClean="0">
                <a:solidFill>
                  <a:schemeClr val="bg2"/>
                </a:solidFill>
                <a:latin typeface="Arial" panose="020B0604020202020204" pitchFamily="34" charset="0"/>
                <a:ea typeface="Arial" panose="020B0604020202020204" pitchFamily="34" charset="0"/>
              </a:rPr>
              <a:t>August </a:t>
            </a:r>
            <a:r>
              <a:rPr lang="en-GB" altLang="en-US" sz="1800" dirty="0" smtClean="0">
                <a:solidFill>
                  <a:schemeClr val="bg2"/>
                </a:solidFill>
                <a:latin typeface="Arial" panose="020B0604020202020204" pitchFamily="34" charset="0"/>
                <a:ea typeface="Arial" panose="020B0604020202020204" pitchFamily="34" charset="0"/>
              </a:rPr>
              <a:t>2019. </a:t>
            </a:r>
            <a:r>
              <a:rPr lang="en-GB" altLang="en-US" sz="1800" dirty="0" smtClean="0">
                <a:solidFill>
                  <a:schemeClr val="bg2"/>
                </a:solidFill>
                <a:latin typeface="Arial" panose="020B0604020202020204" pitchFamily="34" charset="0"/>
                <a:ea typeface="Arial" panose="020B0604020202020204" pitchFamily="34" charset="0"/>
              </a:rPr>
              <a:t>It is now below the overall food CPI (1.6%) and only slightly above meat (0.5%.).</a:t>
            </a:r>
            <a:endParaRPr lang="en-GB" altLang="en-US" sz="1800" dirty="0">
              <a:solidFill>
                <a:schemeClr val="bg2"/>
              </a:solidFill>
              <a:latin typeface="Arial" panose="020B0604020202020204" pitchFamily="34" charset="0"/>
              <a:ea typeface="Arial" panose="020B0604020202020204" pitchFamily="34" charset="0"/>
            </a:endParaRPr>
          </a:p>
          <a:p>
            <a:pPr marL="0" indent="0">
              <a:spcBef>
                <a:spcPts val="0"/>
              </a:spcBef>
              <a:buClr>
                <a:srgbClr val="0062AE"/>
              </a:buClr>
              <a:buNone/>
              <a:defRPr/>
            </a:pPr>
            <a:endParaRPr lang="en-GB" altLang="en-US" sz="1800" dirty="0">
              <a:solidFill>
                <a:schemeClr val="accent4"/>
              </a:solidFill>
              <a:latin typeface="Arial" panose="020B0604020202020204" pitchFamily="34" charset="0"/>
              <a:ea typeface="Arial" panose="020B0604020202020204" pitchFamily="34" charset="0"/>
            </a:endParaRPr>
          </a:p>
          <a:p>
            <a:pPr marL="0" indent="0">
              <a:spcBef>
                <a:spcPts val="0"/>
              </a:spcBef>
              <a:buClr>
                <a:srgbClr val="0062AE"/>
              </a:buClr>
              <a:buNone/>
              <a:defRPr/>
            </a:pPr>
            <a:r>
              <a:rPr lang="en-GB" altLang="en-US" sz="1800" b="1" dirty="0">
                <a:solidFill>
                  <a:schemeClr val="bg2"/>
                </a:solidFill>
                <a:latin typeface="Arial" panose="020B0604020202020204" pitchFamily="34" charset="0"/>
                <a:ea typeface="Arial" panose="020B0604020202020204" pitchFamily="34" charset="0"/>
              </a:rPr>
              <a:t>UK Shopper &amp; </a:t>
            </a:r>
            <a:r>
              <a:rPr lang="en-GB" altLang="en-US" sz="1800" b="1" dirty="0" smtClean="0">
                <a:solidFill>
                  <a:schemeClr val="bg2"/>
                </a:solidFill>
                <a:latin typeface="Arial" panose="020B0604020202020204" pitchFamily="34" charset="0"/>
                <a:ea typeface="Arial" panose="020B0604020202020204" pitchFamily="34" charset="0"/>
              </a:rPr>
              <a:t>Grocery</a:t>
            </a:r>
          </a:p>
          <a:p>
            <a:pPr marL="0" indent="0">
              <a:spcBef>
                <a:spcPts val="0"/>
              </a:spcBef>
              <a:buClr>
                <a:srgbClr val="0062AE"/>
              </a:buClr>
              <a:buNone/>
              <a:defRPr/>
            </a:pPr>
            <a:r>
              <a:rPr lang="en-GB" altLang="en-US" sz="1800" dirty="0">
                <a:solidFill>
                  <a:schemeClr val="bg2"/>
                </a:solidFill>
                <a:latin typeface="Arial" panose="020B0604020202020204" pitchFamily="34" charset="0"/>
                <a:ea typeface="Arial" panose="020B0604020202020204" pitchFamily="34" charset="0"/>
              </a:rPr>
              <a:t>C</a:t>
            </a:r>
            <a:r>
              <a:rPr lang="en-GB" altLang="en-US" sz="1800" dirty="0" smtClean="0">
                <a:solidFill>
                  <a:schemeClr val="bg2"/>
                </a:solidFill>
                <a:latin typeface="Arial" panose="020B0604020202020204" pitchFamily="34" charset="0"/>
                <a:ea typeface="Arial" panose="020B0604020202020204" pitchFamily="34" charset="0"/>
              </a:rPr>
              <a:t>ontinuing </a:t>
            </a:r>
            <a:r>
              <a:rPr lang="en-GB" altLang="en-US" sz="1800" dirty="0">
                <a:solidFill>
                  <a:schemeClr val="bg2"/>
                </a:solidFill>
                <a:latin typeface="Arial" panose="020B0604020202020204" pitchFamily="34" charset="0"/>
                <a:ea typeface="Arial" panose="020B0604020202020204" pitchFamily="34" charset="0"/>
              </a:rPr>
              <a:t>turmoil over the timing and nature of Brexit creates a highly uncertain environment affecting shoppers’ spending priorities and the prospects for the sector.</a:t>
            </a:r>
          </a:p>
          <a:p>
            <a:pPr marL="0" indent="0">
              <a:buClr>
                <a:srgbClr val="0062AE"/>
              </a:buClr>
              <a:buNone/>
              <a:defRPr/>
            </a:pPr>
            <a:r>
              <a:rPr lang="en-GB" altLang="en-US" sz="1800" dirty="0" smtClean="0">
                <a:solidFill>
                  <a:schemeClr val="accent4"/>
                </a:solidFill>
                <a:latin typeface="Arial" panose="020B0604020202020204" pitchFamily="34" charset="0"/>
                <a:ea typeface="Arial" panose="020B0604020202020204" pitchFamily="34" charset="0"/>
              </a:rPr>
              <a:t>       </a:t>
            </a:r>
            <a:endParaRPr lang="en-GB" altLang="en-US" sz="1800" dirty="0">
              <a:solidFill>
                <a:schemeClr val="accent4"/>
              </a:solidFill>
              <a:latin typeface="Arial" panose="020B0604020202020204" pitchFamily="34" charset="0"/>
              <a:ea typeface="Arial" panose="020B0604020202020204" pitchFamily="34" charset="0"/>
            </a:endParaRPr>
          </a:p>
          <a:p>
            <a:pPr marL="0" indent="0">
              <a:buClr>
                <a:srgbClr val="0062AE"/>
              </a:buClr>
              <a:buNone/>
              <a:defRPr/>
            </a:pPr>
            <a:r>
              <a:rPr lang="en-GB" altLang="en-US" sz="1800" b="1" dirty="0">
                <a:solidFill>
                  <a:schemeClr val="bg2"/>
                </a:solidFill>
                <a:latin typeface="Arial" panose="020B0604020202020204" pitchFamily="34" charset="0"/>
                <a:ea typeface="Arial" panose="020B0604020202020204" pitchFamily="34" charset="0"/>
              </a:rPr>
              <a:t>Seafood </a:t>
            </a:r>
            <a:r>
              <a:rPr lang="en-GB" altLang="en-US" sz="1800" b="1" dirty="0" smtClean="0">
                <a:solidFill>
                  <a:schemeClr val="bg2"/>
                </a:solidFill>
                <a:latin typeface="Arial" panose="020B0604020202020204" pitchFamily="34" charset="0"/>
                <a:ea typeface="Arial" panose="020B0604020202020204" pitchFamily="34" charset="0"/>
              </a:rPr>
              <a:t>Performance</a:t>
            </a:r>
          </a:p>
          <a:p>
            <a:pPr marL="0" indent="0">
              <a:buClr>
                <a:srgbClr val="0062AE"/>
              </a:buClr>
              <a:buNone/>
              <a:defRPr/>
            </a:pPr>
            <a:r>
              <a:rPr lang="en-GB" altLang="en-US" sz="1800" dirty="0">
                <a:solidFill>
                  <a:srgbClr val="0070C0"/>
                </a:solidFill>
                <a:ea typeface="Geneva"/>
                <a:cs typeface="Geneva"/>
              </a:rPr>
              <a:t>Total seafood continues to be in price driven growth with the average price per kg and per unit increasing, whilst volume sales decline. </a:t>
            </a:r>
            <a:r>
              <a:rPr lang="en-GB" altLang="en-US" sz="1800" dirty="0" smtClean="0">
                <a:solidFill>
                  <a:srgbClr val="0070C0"/>
                </a:solidFill>
                <a:ea typeface="Geneva"/>
                <a:cs typeface="Geneva"/>
              </a:rPr>
              <a:t>As fewer </a:t>
            </a:r>
            <a:r>
              <a:rPr lang="en-GB" altLang="en-US" sz="1800" dirty="0">
                <a:solidFill>
                  <a:srgbClr val="0070C0"/>
                </a:solidFill>
                <a:ea typeface="Geneva"/>
                <a:cs typeface="Geneva"/>
              </a:rPr>
              <a:t>shoppers are shopping less often, and spending more on smaller baskets</a:t>
            </a:r>
          </a:p>
          <a:p>
            <a:pPr marL="0" indent="0">
              <a:buClr>
                <a:srgbClr val="0062AE"/>
              </a:buClr>
              <a:buNone/>
              <a:defRPr/>
            </a:pPr>
            <a:endParaRPr lang="en-GB" altLang="en-US" sz="1800" dirty="0">
              <a:solidFill>
                <a:srgbClr val="0070C0"/>
              </a:solidFill>
              <a:ea typeface="Geneva"/>
              <a:cs typeface="Geneva"/>
            </a:endParaRPr>
          </a:p>
          <a:p>
            <a:pPr marL="0" indent="0">
              <a:buClr>
                <a:srgbClr val="0062AE"/>
              </a:buClr>
              <a:buNone/>
              <a:defRPr/>
            </a:pPr>
            <a:endParaRPr lang="en-GB" altLang="en-US" sz="1800" dirty="0">
              <a:solidFill>
                <a:schemeClr val="accent4"/>
              </a:solidFill>
              <a:latin typeface="Arial" panose="020B0604020202020204" pitchFamily="34" charset="0"/>
              <a:ea typeface="Arial" panose="020B0604020202020204" pitchFamily="34" charset="0"/>
            </a:endParaRPr>
          </a:p>
        </p:txBody>
      </p:sp>
      <p:sp>
        <p:nvSpPr>
          <p:cNvPr id="5" name="Rectangle 4"/>
          <p:cNvSpPr/>
          <p:nvPr/>
        </p:nvSpPr>
        <p:spPr>
          <a:xfrm>
            <a:off x="365348" y="6395242"/>
            <a:ext cx="8394376" cy="216982"/>
          </a:xfrm>
          <a:prstGeom prst="rect">
            <a:avLst/>
          </a:prstGeom>
        </p:spPr>
        <p:txBody>
          <a:bodyPr wrap="square">
            <a:spAutoFit/>
          </a:bodyPr>
          <a:lstStyle/>
          <a:p>
            <a:pPr>
              <a:lnSpc>
                <a:spcPct val="90000"/>
              </a:lnSpc>
            </a:pPr>
            <a:r>
              <a:rPr lang="en-GB" sz="900" i="1" dirty="0">
                <a:solidFill>
                  <a:schemeClr val="bg2"/>
                </a:solidFill>
              </a:rPr>
              <a:t>Source: ONS, Consumer price inflation, UK: August </a:t>
            </a:r>
            <a:r>
              <a:rPr lang="en-GB" sz="900" i="1" dirty="0" smtClean="0">
                <a:solidFill>
                  <a:schemeClr val="bg2"/>
                </a:solidFill>
              </a:rPr>
              <a:t>2019, </a:t>
            </a:r>
            <a:r>
              <a:rPr lang="en-GB" sz="900" i="1" dirty="0">
                <a:solidFill>
                  <a:schemeClr val="bg2"/>
                </a:solidFill>
              </a:rPr>
              <a:t>Source: IGD UK Channel Opportunities 2019-2024 </a:t>
            </a:r>
            <a:r>
              <a:rPr lang="en-GB" sz="900" i="1" dirty="0" smtClean="0">
                <a:solidFill>
                  <a:schemeClr val="bg2"/>
                </a:solidFill>
              </a:rPr>
              <a:t>, Nielsen </a:t>
            </a:r>
            <a:r>
              <a:rPr lang="en-GB" sz="900" i="1" dirty="0" err="1" smtClean="0">
                <a:solidFill>
                  <a:schemeClr val="bg2"/>
                </a:solidFill>
              </a:rPr>
              <a:t>ScanTrack</a:t>
            </a:r>
            <a:r>
              <a:rPr lang="en-GB" sz="900" i="1" dirty="0" smtClean="0">
                <a:solidFill>
                  <a:schemeClr val="bg2"/>
                </a:solidFill>
              </a:rPr>
              <a:t> and </a:t>
            </a:r>
            <a:r>
              <a:rPr lang="en-GB" sz="900" i="1" dirty="0" err="1" smtClean="0">
                <a:solidFill>
                  <a:schemeClr val="bg2"/>
                </a:solidFill>
              </a:rPr>
              <a:t>HomeScan</a:t>
            </a:r>
            <a:r>
              <a:rPr lang="en-GB" sz="900" i="1" dirty="0" smtClean="0">
                <a:solidFill>
                  <a:schemeClr val="bg2"/>
                </a:solidFill>
              </a:rPr>
              <a:t>  07.09.19</a:t>
            </a:r>
            <a:endParaRPr lang="en-GB" sz="900" i="1" dirty="0">
              <a:solidFill>
                <a:schemeClr val="bg2"/>
              </a:solidFill>
            </a:endParaRPr>
          </a:p>
        </p:txBody>
      </p:sp>
    </p:spTree>
    <p:extLst>
      <p:ext uri="{BB962C8B-B14F-4D97-AF65-F5344CB8AC3E}">
        <p14:creationId xmlns:p14="http://schemas.microsoft.com/office/powerpoint/2010/main" val="1356984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GB" dirty="0" smtClean="0"/>
              <a:t>Waitrose</a:t>
            </a:r>
            <a:endParaRPr lang="en-GB" dirty="0"/>
          </a:p>
        </p:txBody>
      </p:sp>
      <p:sp>
        <p:nvSpPr>
          <p:cNvPr id="14" name="TextBox 13"/>
          <p:cNvSpPr txBox="1"/>
          <p:nvPr/>
        </p:nvSpPr>
        <p:spPr>
          <a:xfrm>
            <a:off x="3225652" y="1585425"/>
            <a:ext cx="2686050" cy="408623"/>
          </a:xfrm>
          <a:prstGeom prst="roundRect">
            <a:avLst/>
          </a:prstGeom>
          <a:solidFill>
            <a:schemeClr val="bg2"/>
          </a:solidFill>
        </p:spPr>
        <p:txBody>
          <a:bodyPr wrap="square" rtlCol="0">
            <a:spAutoFit/>
          </a:bodyPr>
          <a:lstStyle/>
          <a:p>
            <a:pPr algn="ctr"/>
            <a:r>
              <a:rPr lang="en-GB" b="1" dirty="0" smtClean="0">
                <a:solidFill>
                  <a:schemeClr val="bg1"/>
                </a:solidFill>
              </a:rPr>
              <a:t>Frozen (1)</a:t>
            </a:r>
            <a:endParaRPr lang="en-GB" b="1" dirty="0">
              <a:solidFill>
                <a:schemeClr val="bg1"/>
              </a:solidFill>
            </a:endParaRPr>
          </a:p>
        </p:txBody>
      </p:sp>
      <p:sp>
        <p:nvSpPr>
          <p:cNvPr id="8" name="TextBox 7"/>
          <p:cNvSpPr txBox="1"/>
          <p:nvPr/>
        </p:nvSpPr>
        <p:spPr>
          <a:xfrm>
            <a:off x="482267" y="6341017"/>
            <a:ext cx="8173844" cy="276999"/>
          </a:xfrm>
          <a:prstGeom prst="rect">
            <a:avLst/>
          </a:prstGeom>
          <a:noFill/>
        </p:spPr>
        <p:txBody>
          <a:bodyPr wrap="square" rtlCol="0">
            <a:spAutoFit/>
          </a:bodyPr>
          <a:lstStyle/>
          <a:p>
            <a:r>
              <a:rPr lang="en-GB" sz="1200" i="1" dirty="0" smtClean="0"/>
              <a:t>Source: Retailer Website (18/09/2019)</a:t>
            </a:r>
            <a:endParaRPr lang="en-GB" sz="12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366" y="2524124"/>
            <a:ext cx="3212622" cy="209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65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pPr>
              <a:buClr>
                <a:srgbClr val="0062AE"/>
              </a:buClr>
              <a:defRPr/>
            </a:pPr>
            <a:r>
              <a:rPr lang="en-GB" altLang="en-US" sz="2800" dirty="0" smtClean="0"/>
              <a:t>APPENDIX </a:t>
            </a:r>
            <a:r>
              <a:rPr lang="en-GB" altLang="en-US" sz="2800" dirty="0" smtClean="0"/>
              <a:t>SPECIES</a:t>
            </a:r>
            <a:r>
              <a:rPr lang="en-GB" altLang="en-US" sz="2800" dirty="0" smtClean="0"/>
              <a:t>, SALES &amp; PRICING</a:t>
            </a:r>
            <a:endParaRPr lang="en-GB" altLang="en-US" sz="2800" dirty="0">
              <a:solidFill>
                <a:schemeClr val="accent4"/>
              </a:solidFill>
              <a:latin typeface="Arial" panose="020B0604020202020204" pitchFamily="34" charset="0"/>
              <a:ea typeface="Arial" panose="020B0604020202020204" pitchFamily="34" charset="0"/>
            </a:endParaRPr>
          </a:p>
        </p:txBody>
      </p:sp>
      <p:sp>
        <p:nvSpPr>
          <p:cNvPr id="4" name="Text Placeholder 3"/>
          <p:cNvSpPr>
            <a:spLocks noGrp="1"/>
          </p:cNvSpPr>
          <p:nvPr>
            <p:ph type="body" sz="quarter" idx="11"/>
          </p:nvPr>
        </p:nvSpPr>
        <p:spPr/>
        <p:txBody>
          <a:bodyPr/>
          <a:lstStyle/>
          <a:p>
            <a:r>
              <a:rPr lang="en-GB" dirty="0" smtClean="0"/>
              <a:t>SOURCE: NIELSEN </a:t>
            </a:r>
            <a:r>
              <a:rPr lang="en-GB" dirty="0" smtClean="0"/>
              <a:t>SCANTRACK 07.09.19</a:t>
            </a:r>
            <a:endParaRPr lang="en-GB" dirty="0"/>
          </a:p>
        </p:txBody>
      </p:sp>
    </p:spTree>
    <p:extLst>
      <p:ext uri="{BB962C8B-B14F-4D97-AF65-F5344CB8AC3E}">
        <p14:creationId xmlns:p14="http://schemas.microsoft.com/office/powerpoint/2010/main" val="15256973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34384338"/>
              </p:ext>
            </p:extLst>
          </p:nvPr>
        </p:nvGraphicFramePr>
        <p:xfrm>
          <a:off x="83968" y="1031420"/>
          <a:ext cx="8966725" cy="5342391"/>
        </p:xfrm>
        <a:graphic>
          <a:graphicData uri="http://schemas.openxmlformats.org/drawingml/2006/table">
            <a:tbl>
              <a:tblPr>
                <a:tableStyleId>{5C22544A-7EE6-4342-B048-85BDC9FD1C3A}</a:tableStyleId>
              </a:tblPr>
              <a:tblGrid>
                <a:gridCol w="1132201"/>
                <a:gridCol w="176581"/>
                <a:gridCol w="584279"/>
                <a:gridCol w="584279"/>
                <a:gridCol w="584279"/>
                <a:gridCol w="342776"/>
                <a:gridCol w="584279"/>
                <a:gridCol w="584279"/>
                <a:gridCol w="584279"/>
                <a:gridCol w="342776"/>
                <a:gridCol w="584279"/>
                <a:gridCol w="584279"/>
                <a:gridCol w="584279"/>
                <a:gridCol w="342776"/>
                <a:gridCol w="342776"/>
                <a:gridCol w="342776"/>
                <a:gridCol w="342776"/>
                <a:gridCol w="342776"/>
              </a:tblGrid>
              <a:tr h="333884">
                <a:tc>
                  <a:txBody>
                    <a:bodyPr/>
                    <a:lstStyle/>
                    <a:p>
                      <a:pPr algn="ctr" fontAlgn="t"/>
                      <a:r>
                        <a:rPr lang="en-GB" sz="800" b="1" i="0" u="none" strike="noStrike" dirty="0">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noFill/>
                  </a:tcPr>
                </a:tc>
                <a:tc rowSpan="2">
                  <a:txBody>
                    <a:bodyPr/>
                    <a:lstStyle/>
                    <a:p>
                      <a:pPr algn="ctr" fontAlgn="b"/>
                      <a:r>
                        <a:rPr lang="en-GB" sz="800" b="1" i="0" u="none" strike="noStrike">
                          <a:solidFill>
                            <a:srgbClr val="000000"/>
                          </a:solidFill>
                          <a:effectLst/>
                          <a:latin typeface="+mn-lt"/>
                        </a:rPr>
                        <a:t>Rank</a:t>
                      </a: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ctr"/>
                      <a:r>
                        <a:rPr lang="en-GB" sz="800" b="1" i="0" u="none" strike="noStrike">
                          <a:solidFill>
                            <a:srgbClr val="000000"/>
                          </a:solidFill>
                          <a:effectLst/>
                          <a:latin typeface="+mn-lt"/>
                        </a:rPr>
                        <a:t>Value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Volume Sales ('000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Unit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r>
              <a:tr h="434049">
                <a:tc>
                  <a:txBody>
                    <a:bodyPr/>
                    <a:lstStyle/>
                    <a:p>
                      <a:pPr algn="l" fontAlgn="ctr"/>
                      <a:r>
                        <a:rPr lang="en-GB" sz="800" b="1" i="0" u="none" strike="noStrike">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GB"/>
                    </a:p>
                  </a:txBody>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66942">
                <a:tc>
                  <a:txBody>
                    <a:bodyPr/>
                    <a:lstStyle/>
                    <a:p>
                      <a:pPr algn="l" fontAlgn="t"/>
                      <a:r>
                        <a:rPr lang="en-GB" sz="800" b="1" i="0" u="none" strike="noStrike">
                          <a:solidFill>
                            <a:srgbClr val="000000"/>
                          </a:solidFill>
                          <a:effectLst/>
                          <a:latin typeface="+mn-lt"/>
                        </a:rPr>
                        <a:t>TOTAL SEAFOOD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t"/>
                      <a:r>
                        <a:rPr lang="en-GB" sz="800" b="1" i="0" u="none" strike="noStrike">
                          <a:solidFill>
                            <a:srgbClr val="000000"/>
                          </a:solidFill>
                          <a:effectLst/>
                          <a:latin typeface="+mn-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dirty="0">
                          <a:solidFill>
                            <a:srgbClr val="000000"/>
                          </a:solidFill>
                          <a:effectLst/>
                          <a:latin typeface="+mn-lt"/>
                        </a:rPr>
                        <a:t>£3,694,860</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£3,830,628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£3,832,579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0.1</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399,232.1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395,479.5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393,501.6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mn-lt"/>
                        </a:rPr>
                        <a:t>-0.5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1,464,384.6</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1,470,724.2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1,471,391.8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£9.74</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£2.60</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66942">
                <a:tc>
                  <a:txBody>
                    <a:bodyPr/>
                    <a:lstStyle/>
                    <a:p>
                      <a:pPr algn="l" fontAlgn="t"/>
                      <a:r>
                        <a:rPr lang="en-GB" sz="800" b="0" i="0" u="none" strike="noStrike">
                          <a:solidFill>
                            <a:srgbClr val="000000"/>
                          </a:solidFill>
                          <a:effectLst/>
                          <a:latin typeface="+mn-lt"/>
                        </a:rPr>
                        <a:t>SALMON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mn-lt"/>
                        </a:rPr>
                        <a:t>£1,027,350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£1,071,839</a:t>
                      </a:r>
                    </a:p>
                  </a:txBody>
                  <a:tcPr marL="0" marR="0" marT="0" marB="0" anchor="ctr">
                    <a:noFill/>
                  </a:tcPr>
                </a:tc>
                <a:tc>
                  <a:txBody>
                    <a:bodyPr/>
                    <a:lstStyle/>
                    <a:p>
                      <a:pPr algn="ctr" fontAlgn="ctr"/>
                      <a:r>
                        <a:rPr lang="en-GB" sz="800" b="0" i="0" u="none" strike="noStrike">
                          <a:solidFill>
                            <a:srgbClr val="000000"/>
                          </a:solidFill>
                          <a:effectLst/>
                          <a:latin typeface="+mn-lt"/>
                        </a:rPr>
                        <a:t>£1,074,108</a:t>
                      </a:r>
                    </a:p>
                  </a:txBody>
                  <a:tcPr marL="0" marR="0" marT="0" marB="0" anchor="ctr">
                    <a:noFill/>
                  </a:tcPr>
                </a:tc>
                <a:tc>
                  <a:txBody>
                    <a:bodyPr/>
                    <a:lstStyle/>
                    <a:p>
                      <a:pPr algn="ctr" fontAlgn="ctr"/>
                      <a:r>
                        <a:rPr lang="en-GB" sz="800" b="1" i="0" u="none" strike="noStrike">
                          <a:solidFill>
                            <a:srgbClr val="00B050"/>
                          </a:solidFill>
                          <a:effectLst/>
                          <a:latin typeface="+mn-lt"/>
                        </a:rPr>
                        <a:t>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64,716.7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62,660.0</a:t>
                      </a:r>
                    </a:p>
                  </a:txBody>
                  <a:tcPr marL="0" marR="0" marT="0" marB="0" anchor="ctr">
                    <a:noFill/>
                  </a:tcPr>
                </a:tc>
                <a:tc>
                  <a:txBody>
                    <a:bodyPr/>
                    <a:lstStyle/>
                    <a:p>
                      <a:pPr algn="ctr" fontAlgn="ctr"/>
                      <a:r>
                        <a:rPr lang="en-GB" sz="800" b="0" i="0" u="none" strike="noStrike">
                          <a:solidFill>
                            <a:srgbClr val="000000"/>
                          </a:solidFill>
                          <a:effectLst/>
                          <a:latin typeface="+mn-lt"/>
                        </a:rPr>
                        <a:t>63,176.7</a:t>
                      </a:r>
                    </a:p>
                  </a:txBody>
                  <a:tcPr marL="0" marR="0" marT="0" marB="0" anchor="ctr">
                    <a:noFill/>
                  </a:tcPr>
                </a:tc>
                <a:tc>
                  <a:txBody>
                    <a:bodyPr/>
                    <a:lstStyle/>
                    <a:p>
                      <a:pPr algn="ctr" fontAlgn="ctr"/>
                      <a:r>
                        <a:rPr lang="en-GB" sz="800" b="1" i="0" u="none" strike="noStrike">
                          <a:solidFill>
                            <a:srgbClr val="00B050"/>
                          </a:solidFill>
                          <a:effectLst/>
                          <a:latin typeface="+mn-lt"/>
                        </a:rPr>
                        <a:t>0.8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281,692.6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276,821.6</a:t>
                      </a:r>
                    </a:p>
                  </a:txBody>
                  <a:tcPr marL="0" marR="0" marT="0" marB="0" anchor="ctr">
                    <a:noFill/>
                  </a:tcPr>
                </a:tc>
                <a:tc>
                  <a:txBody>
                    <a:bodyPr/>
                    <a:lstStyle/>
                    <a:p>
                      <a:pPr algn="ctr" fontAlgn="ctr"/>
                      <a:r>
                        <a:rPr lang="en-GB" sz="800" b="0" i="0" u="none" strike="noStrike">
                          <a:solidFill>
                            <a:srgbClr val="000000"/>
                          </a:solidFill>
                          <a:effectLst/>
                          <a:latin typeface="+mn-lt"/>
                        </a:rPr>
                        <a:t>278,633.7</a:t>
                      </a:r>
                    </a:p>
                  </a:txBody>
                  <a:tcPr marL="0" marR="0" marT="0" marB="0" anchor="ctr">
                    <a:noFill/>
                  </a:tcPr>
                </a:tc>
                <a:tc>
                  <a:txBody>
                    <a:bodyPr/>
                    <a:lstStyle/>
                    <a:p>
                      <a:pPr algn="ctr" fontAlgn="ctr"/>
                      <a:r>
                        <a:rPr lang="en-GB" sz="800" b="1" i="0" u="none" strike="noStrike">
                          <a:solidFill>
                            <a:srgbClr val="00B050"/>
                          </a:solidFill>
                          <a:effectLst/>
                          <a:latin typeface="+mn-lt"/>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-0.6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£3.85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-0.4</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COD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£456,166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£485,063</a:t>
                      </a:r>
                    </a:p>
                  </a:txBody>
                  <a:tcPr marL="0" marR="0" marT="0" marB="0" anchor="ctr">
                    <a:noFill/>
                  </a:tcPr>
                </a:tc>
                <a:tc>
                  <a:txBody>
                    <a:bodyPr/>
                    <a:lstStyle/>
                    <a:p>
                      <a:pPr algn="ctr" fontAlgn="ctr"/>
                      <a:r>
                        <a:rPr lang="en-GB" sz="800" b="0" i="0" u="none" strike="noStrike">
                          <a:solidFill>
                            <a:srgbClr val="000000"/>
                          </a:solidFill>
                          <a:effectLst/>
                          <a:latin typeface="+mn-lt"/>
                        </a:rPr>
                        <a:t>£482,475</a:t>
                      </a:r>
                    </a:p>
                  </a:txBody>
                  <a:tcPr marL="0" marR="0" marT="0" marB="0" anchor="ctr">
                    <a:noFill/>
                  </a:tcPr>
                </a:tc>
                <a:tc>
                  <a:txBody>
                    <a:bodyPr/>
                    <a:lstStyle/>
                    <a:p>
                      <a:pPr algn="ctr" fontAlgn="ctr"/>
                      <a:r>
                        <a:rPr lang="en-GB" sz="800" b="1" i="0" u="none" strike="noStrike">
                          <a:solidFill>
                            <a:srgbClr val="FF0000"/>
                          </a:solidFill>
                          <a:effectLst/>
                          <a:latin typeface="+mn-lt"/>
                        </a:rPr>
                        <a:t>-0.5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60,844.4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61,471.1</a:t>
                      </a:r>
                    </a:p>
                  </a:txBody>
                  <a:tcPr marL="0" marR="0" marT="0" marB="0" anchor="ctr">
                    <a:noFill/>
                  </a:tcPr>
                </a:tc>
                <a:tc>
                  <a:txBody>
                    <a:bodyPr/>
                    <a:lstStyle/>
                    <a:p>
                      <a:pPr algn="ctr" fontAlgn="ctr"/>
                      <a:r>
                        <a:rPr lang="en-GB" sz="800" b="0" i="0" u="none" strike="noStrike">
                          <a:solidFill>
                            <a:srgbClr val="000000"/>
                          </a:solidFill>
                          <a:effectLst/>
                          <a:latin typeface="+mn-lt"/>
                        </a:rPr>
                        <a:t>58,955.9</a:t>
                      </a:r>
                    </a:p>
                  </a:txBody>
                  <a:tcPr marL="0" marR="0" marT="0" marB="0" anchor="ctr">
                    <a:noFill/>
                  </a:tcPr>
                </a:tc>
                <a:tc>
                  <a:txBody>
                    <a:bodyPr/>
                    <a:lstStyle/>
                    <a:p>
                      <a:pPr algn="ctr" fontAlgn="ctr"/>
                      <a:r>
                        <a:rPr lang="en-GB" sz="800" b="1" i="0" u="none" strike="noStrike">
                          <a:solidFill>
                            <a:srgbClr val="FF0000"/>
                          </a:solidFill>
                          <a:effectLst/>
                          <a:latin typeface="+mn-lt"/>
                        </a:rPr>
                        <a:t>-4.1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169,940.2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173,364.7</a:t>
                      </a:r>
                    </a:p>
                  </a:txBody>
                  <a:tcPr marL="0" marR="0" marT="0" marB="0" anchor="ctr">
                    <a:noFill/>
                  </a:tcPr>
                </a:tc>
                <a:tc>
                  <a:txBody>
                    <a:bodyPr/>
                    <a:lstStyle/>
                    <a:p>
                      <a:pPr algn="ctr" fontAlgn="ctr"/>
                      <a:r>
                        <a:rPr lang="en-GB" sz="800" b="0" i="0" u="none" strike="noStrike">
                          <a:solidFill>
                            <a:srgbClr val="000000"/>
                          </a:solidFill>
                          <a:effectLst/>
                          <a:latin typeface="+mn-lt"/>
                        </a:rPr>
                        <a:t>168,753.5</a:t>
                      </a:r>
                    </a:p>
                  </a:txBody>
                  <a:tcPr marL="0" marR="0" marT="0" marB="0" anchor="ctr">
                    <a:noFill/>
                  </a:tcPr>
                </a:tc>
                <a:tc>
                  <a:txBody>
                    <a:bodyPr/>
                    <a:lstStyle/>
                    <a:p>
                      <a:pPr algn="ctr" fontAlgn="ctr"/>
                      <a:r>
                        <a:rPr lang="en-GB" sz="800" b="1" i="0" u="none" strike="noStrike">
                          <a:solidFill>
                            <a:srgbClr val="FF0000"/>
                          </a:solidFill>
                          <a:effectLst/>
                          <a:latin typeface="+mn-lt"/>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£8.18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2.2</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TUNA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£381,547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£407,933</a:t>
                      </a:r>
                    </a:p>
                  </a:txBody>
                  <a:tcPr marL="0" marR="0" marT="0" marB="0" anchor="ctr">
                    <a:noFill/>
                  </a:tcPr>
                </a:tc>
                <a:tc>
                  <a:txBody>
                    <a:bodyPr/>
                    <a:lstStyle/>
                    <a:p>
                      <a:pPr algn="ctr" fontAlgn="ctr"/>
                      <a:r>
                        <a:rPr lang="en-GB" sz="800" b="0" i="0" u="none" strike="noStrike">
                          <a:solidFill>
                            <a:srgbClr val="000000"/>
                          </a:solidFill>
                          <a:effectLst/>
                          <a:latin typeface="+mn-lt"/>
                        </a:rPr>
                        <a:t>£412,158</a:t>
                      </a:r>
                    </a:p>
                  </a:txBody>
                  <a:tcPr marL="0" marR="0" marT="0" marB="0" anchor="ctr">
                    <a:noFill/>
                  </a:tcPr>
                </a:tc>
                <a:tc>
                  <a:txBody>
                    <a:bodyPr/>
                    <a:lstStyle/>
                    <a:p>
                      <a:pPr algn="ctr" fontAlgn="ctr"/>
                      <a:r>
                        <a:rPr lang="en-GB" sz="800" b="1" i="0" u="none" strike="noStrike">
                          <a:solidFill>
                            <a:srgbClr val="00B050"/>
                          </a:solidFill>
                          <a:effectLst/>
                          <a:latin typeface="+mn-lt"/>
                        </a:rPr>
                        <a:t>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64,856.1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61,540.2</a:t>
                      </a:r>
                    </a:p>
                  </a:txBody>
                  <a:tcPr marL="0" marR="0" marT="0" marB="0" anchor="ctr">
                    <a:noFill/>
                  </a:tcPr>
                </a:tc>
                <a:tc>
                  <a:txBody>
                    <a:bodyPr/>
                    <a:lstStyle/>
                    <a:p>
                      <a:pPr algn="ctr" fontAlgn="ctr"/>
                      <a:r>
                        <a:rPr lang="en-GB" sz="800" b="0" i="0" u="none" strike="noStrike">
                          <a:solidFill>
                            <a:srgbClr val="000000"/>
                          </a:solidFill>
                          <a:effectLst/>
                          <a:latin typeface="+mn-lt"/>
                        </a:rPr>
                        <a:t>61,635.3</a:t>
                      </a:r>
                    </a:p>
                  </a:txBody>
                  <a:tcPr marL="0" marR="0" marT="0" marB="0" anchor="ctr">
                    <a:noFill/>
                  </a:tcPr>
                </a:tc>
                <a:tc>
                  <a:txBody>
                    <a:bodyPr/>
                    <a:lstStyle/>
                    <a:p>
                      <a:pPr algn="ctr" fontAlgn="ctr"/>
                      <a:r>
                        <a:rPr lang="en-GB" sz="800" b="1" i="0" u="none" strike="noStrike">
                          <a:solidFill>
                            <a:srgbClr val="00B050"/>
                          </a:solidFill>
                          <a:effectLst/>
                          <a:latin typeface="+mn-lt"/>
                        </a:rPr>
                        <a:t>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197,004.9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192,737.3</a:t>
                      </a:r>
                    </a:p>
                  </a:txBody>
                  <a:tcPr marL="0" marR="0" marT="0" marB="0" anchor="ctr">
                    <a:noFill/>
                  </a:tcPr>
                </a:tc>
                <a:tc>
                  <a:txBody>
                    <a:bodyPr/>
                    <a:lstStyle/>
                    <a:p>
                      <a:pPr algn="ctr" fontAlgn="ctr"/>
                      <a:r>
                        <a:rPr lang="en-GB" sz="800" b="0" i="0" u="none" strike="noStrike">
                          <a:solidFill>
                            <a:srgbClr val="000000"/>
                          </a:solidFill>
                          <a:effectLst/>
                          <a:latin typeface="+mn-lt"/>
                        </a:rPr>
                        <a:t>187,502.4</a:t>
                      </a:r>
                    </a:p>
                  </a:txBody>
                  <a:tcPr marL="0" marR="0" marT="0" marB="0" anchor="ctr">
                    <a:noFill/>
                  </a:tcPr>
                </a:tc>
                <a:tc>
                  <a:txBody>
                    <a:bodyPr/>
                    <a:lstStyle/>
                    <a:p>
                      <a:pPr algn="ctr" fontAlgn="ctr"/>
                      <a:r>
                        <a:rPr lang="en-GB" sz="800" b="1" i="0" u="none" strike="noStrike">
                          <a:solidFill>
                            <a:srgbClr val="FF0000"/>
                          </a:solidFill>
                          <a:effectLst/>
                          <a:latin typeface="+mn-lt"/>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£6.69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3.9</a:t>
                      </a:r>
                    </a:p>
                  </a:txBody>
                  <a:tcPr marL="0" marR="0" marT="0" marB="0" anchor="ctr">
                    <a:lnR w="12700" cap="flat" cmpd="sng" algn="ctr">
                      <a:solidFill>
                        <a:schemeClr val="tx1"/>
                      </a:solidFill>
                      <a:prstDash val="solid"/>
                      <a:round/>
                      <a:headEnd type="none" w="med" len="med"/>
                      <a:tailEnd type="none" w="med" len="med"/>
                    </a:lnR>
                    <a:noFill/>
                  </a:tcPr>
                </a:tc>
              </a:tr>
              <a:tr h="283925">
                <a:tc>
                  <a:txBody>
                    <a:bodyPr/>
                    <a:lstStyle/>
                    <a:p>
                      <a:pPr algn="l" fontAlgn="t"/>
                      <a:r>
                        <a:rPr lang="en-GB" sz="800" b="0" i="0" u="none" strike="noStrike">
                          <a:solidFill>
                            <a:srgbClr val="000000"/>
                          </a:solidFill>
                          <a:effectLst/>
                          <a:latin typeface="+mn-lt"/>
                        </a:rPr>
                        <a:t>WARM WATER PRAWNS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£311,861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£319,397</a:t>
                      </a:r>
                    </a:p>
                  </a:txBody>
                  <a:tcPr marL="0" marR="0" marT="0" marB="0" anchor="ctr">
                    <a:noFill/>
                  </a:tcPr>
                </a:tc>
                <a:tc>
                  <a:txBody>
                    <a:bodyPr/>
                    <a:lstStyle/>
                    <a:p>
                      <a:pPr algn="ctr" fontAlgn="ctr"/>
                      <a:r>
                        <a:rPr lang="en-GB" sz="800" b="0" i="0" u="none" strike="noStrike">
                          <a:solidFill>
                            <a:srgbClr val="000000"/>
                          </a:solidFill>
                          <a:effectLst/>
                          <a:latin typeface="+mn-lt"/>
                        </a:rPr>
                        <a:t>£323,017</a:t>
                      </a:r>
                    </a:p>
                  </a:txBody>
                  <a:tcPr marL="0" marR="0" marT="0" marB="0" anchor="ctr">
                    <a:noFill/>
                  </a:tcPr>
                </a:tc>
                <a:tc>
                  <a:txBody>
                    <a:bodyPr/>
                    <a:lstStyle/>
                    <a:p>
                      <a:pPr algn="ctr" fontAlgn="ctr"/>
                      <a:r>
                        <a:rPr lang="en-GB" sz="800" b="1" i="0" u="none" strike="noStrike">
                          <a:solidFill>
                            <a:srgbClr val="00B050"/>
                          </a:solidFill>
                          <a:effectLst/>
                          <a:latin typeface="+mn-lt"/>
                        </a:rPr>
                        <a:t>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22,616.4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22,505.7</a:t>
                      </a:r>
                    </a:p>
                  </a:txBody>
                  <a:tcPr marL="0" marR="0" marT="0" marB="0" anchor="ctr">
                    <a:noFill/>
                  </a:tcPr>
                </a:tc>
                <a:tc>
                  <a:txBody>
                    <a:bodyPr/>
                    <a:lstStyle/>
                    <a:p>
                      <a:pPr algn="ctr" fontAlgn="ctr"/>
                      <a:r>
                        <a:rPr lang="en-GB" sz="800" b="0" i="0" u="none" strike="noStrike">
                          <a:solidFill>
                            <a:srgbClr val="000000"/>
                          </a:solidFill>
                          <a:effectLst/>
                          <a:latin typeface="+mn-lt"/>
                        </a:rPr>
                        <a:t>23,435.9</a:t>
                      </a:r>
                    </a:p>
                  </a:txBody>
                  <a:tcPr marL="0" marR="0" marT="0" marB="0" anchor="ctr">
                    <a:noFill/>
                  </a:tcPr>
                </a:tc>
                <a:tc>
                  <a:txBody>
                    <a:bodyPr/>
                    <a:lstStyle/>
                    <a:p>
                      <a:pPr algn="ctr" fontAlgn="ctr"/>
                      <a:r>
                        <a:rPr lang="en-GB" sz="800" b="1" i="0" u="none" strike="noStrike">
                          <a:solidFill>
                            <a:srgbClr val="00B050"/>
                          </a:solidFill>
                          <a:effectLst/>
                          <a:latin typeface="+mn-lt"/>
                        </a:rPr>
                        <a:t>4.1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100,019.1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104,070.3</a:t>
                      </a:r>
                    </a:p>
                  </a:txBody>
                  <a:tcPr marL="0" marR="0" marT="0" marB="0" anchor="ctr">
                    <a:noFill/>
                  </a:tcPr>
                </a:tc>
                <a:tc>
                  <a:txBody>
                    <a:bodyPr/>
                    <a:lstStyle/>
                    <a:p>
                      <a:pPr algn="ctr" fontAlgn="ctr"/>
                      <a:r>
                        <a:rPr lang="en-GB" sz="800" b="0" i="0" u="none" strike="noStrike">
                          <a:solidFill>
                            <a:srgbClr val="000000"/>
                          </a:solidFill>
                          <a:effectLst/>
                          <a:latin typeface="+mn-lt"/>
                        </a:rPr>
                        <a:t>109,129.1</a:t>
                      </a:r>
                    </a:p>
                  </a:txBody>
                  <a:tcPr marL="0" marR="0" marT="0" marB="0" anchor="ctr">
                    <a:noFill/>
                  </a:tcPr>
                </a:tc>
                <a:tc>
                  <a:txBody>
                    <a:bodyPr/>
                    <a:lstStyle/>
                    <a:p>
                      <a:pPr algn="ctr" fontAlgn="ctr"/>
                      <a:r>
                        <a:rPr lang="en-GB" sz="800" b="1" i="0" u="none" strike="noStrike">
                          <a:solidFill>
                            <a:srgbClr val="00B050"/>
                          </a:solidFill>
                          <a:effectLst/>
                          <a:latin typeface="+mn-lt"/>
                        </a:rPr>
                        <a:t>4.9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£13.78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£2.96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-3.6</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HADDOCK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£242,438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£250,428</a:t>
                      </a:r>
                    </a:p>
                  </a:txBody>
                  <a:tcPr marL="0" marR="0" marT="0" marB="0" anchor="ctr">
                    <a:noFill/>
                  </a:tcPr>
                </a:tc>
                <a:tc>
                  <a:txBody>
                    <a:bodyPr/>
                    <a:lstStyle/>
                    <a:p>
                      <a:pPr algn="ctr" fontAlgn="ctr"/>
                      <a:r>
                        <a:rPr lang="en-GB" sz="800" b="0" i="0" u="none" strike="noStrike" dirty="0">
                          <a:solidFill>
                            <a:srgbClr val="000000"/>
                          </a:solidFill>
                          <a:effectLst/>
                          <a:latin typeface="+mn-lt"/>
                        </a:rPr>
                        <a:t>£239,804</a:t>
                      </a:r>
                    </a:p>
                  </a:txBody>
                  <a:tcPr marL="0" marR="0" marT="0" marB="0" anchor="ctr">
                    <a:noFill/>
                  </a:tcPr>
                </a:tc>
                <a:tc>
                  <a:txBody>
                    <a:bodyPr/>
                    <a:lstStyle/>
                    <a:p>
                      <a:pPr algn="ctr" fontAlgn="ctr"/>
                      <a:r>
                        <a:rPr lang="en-GB" sz="800" b="1" i="0" u="none" strike="noStrike">
                          <a:solidFill>
                            <a:srgbClr val="FF0000"/>
                          </a:solidFill>
                          <a:effectLst/>
                          <a:latin typeface="+mn-lt"/>
                        </a:rPr>
                        <a:t>-4.2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26,004.7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26,217.4</a:t>
                      </a:r>
                    </a:p>
                  </a:txBody>
                  <a:tcPr marL="0" marR="0" marT="0" marB="0" anchor="ctr">
                    <a:noFill/>
                  </a:tcPr>
                </a:tc>
                <a:tc>
                  <a:txBody>
                    <a:bodyPr/>
                    <a:lstStyle/>
                    <a:p>
                      <a:pPr algn="ctr" fontAlgn="ctr"/>
                      <a:r>
                        <a:rPr lang="en-GB" sz="800" b="0" i="0" u="none" strike="noStrike">
                          <a:solidFill>
                            <a:srgbClr val="000000"/>
                          </a:solidFill>
                          <a:effectLst/>
                          <a:latin typeface="+mn-lt"/>
                        </a:rPr>
                        <a:t>24,306.2</a:t>
                      </a:r>
                    </a:p>
                  </a:txBody>
                  <a:tcPr marL="0" marR="0" marT="0" marB="0" anchor="ctr">
                    <a:noFill/>
                  </a:tcPr>
                </a:tc>
                <a:tc>
                  <a:txBody>
                    <a:bodyPr/>
                    <a:lstStyle/>
                    <a:p>
                      <a:pPr algn="ctr" fontAlgn="ctr"/>
                      <a:r>
                        <a:rPr lang="en-GB" sz="800" b="1" i="0" u="none" strike="noStrike">
                          <a:solidFill>
                            <a:srgbClr val="FF0000"/>
                          </a:solidFill>
                          <a:effectLst/>
                          <a:latin typeface="+mn-lt"/>
                        </a:rPr>
                        <a:t>-7.3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83,349.9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84,084.8</a:t>
                      </a:r>
                    </a:p>
                  </a:txBody>
                  <a:tcPr marL="0" marR="0" marT="0" marB="0" anchor="ctr">
                    <a:noFill/>
                  </a:tcPr>
                </a:tc>
                <a:tc>
                  <a:txBody>
                    <a:bodyPr/>
                    <a:lstStyle/>
                    <a:p>
                      <a:pPr algn="ctr" fontAlgn="ctr"/>
                      <a:r>
                        <a:rPr lang="en-GB" sz="800" b="0" i="0" u="none" strike="noStrike">
                          <a:solidFill>
                            <a:srgbClr val="000000"/>
                          </a:solidFill>
                          <a:effectLst/>
                          <a:latin typeface="+mn-lt"/>
                        </a:rPr>
                        <a:t>78,300.5</a:t>
                      </a:r>
                    </a:p>
                  </a:txBody>
                  <a:tcPr marL="0" marR="0" marT="0" marB="0" anchor="ctr">
                    <a:noFill/>
                  </a:tcPr>
                </a:tc>
                <a:tc>
                  <a:txBody>
                    <a:bodyPr/>
                    <a:lstStyle/>
                    <a:p>
                      <a:pPr algn="ctr" fontAlgn="ctr"/>
                      <a:r>
                        <a:rPr lang="en-GB" sz="800" b="1" i="0" u="none" strike="noStrike">
                          <a:solidFill>
                            <a:srgbClr val="FF0000"/>
                          </a:solidFill>
                          <a:effectLst/>
                          <a:latin typeface="+mn-lt"/>
                        </a:rPr>
                        <a:t>-6.9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£9.87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£3.06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2.8</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MIXED SEAFOOD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£175,379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£184,942</a:t>
                      </a:r>
                    </a:p>
                  </a:txBody>
                  <a:tcPr marL="0" marR="0" marT="0" marB="0" anchor="ctr">
                    <a:noFill/>
                  </a:tcPr>
                </a:tc>
                <a:tc>
                  <a:txBody>
                    <a:bodyPr/>
                    <a:lstStyle/>
                    <a:p>
                      <a:pPr algn="ctr" fontAlgn="ctr"/>
                      <a:r>
                        <a:rPr lang="en-GB" sz="800" b="0" i="0" u="none" strike="noStrike" dirty="0">
                          <a:solidFill>
                            <a:srgbClr val="000000"/>
                          </a:solidFill>
                          <a:effectLst/>
                          <a:latin typeface="+mn-lt"/>
                        </a:rPr>
                        <a:t>£190,910</a:t>
                      </a:r>
                    </a:p>
                  </a:txBody>
                  <a:tcPr marL="0" marR="0" marT="0" marB="0" anchor="ctr">
                    <a:noFill/>
                  </a:tcPr>
                </a:tc>
                <a:tc>
                  <a:txBody>
                    <a:bodyPr/>
                    <a:lstStyle/>
                    <a:p>
                      <a:pPr algn="ctr" fontAlgn="ctr"/>
                      <a:r>
                        <a:rPr lang="en-GB" sz="800" b="1" i="0" u="none" strike="noStrike">
                          <a:solidFill>
                            <a:srgbClr val="00B050"/>
                          </a:solidFill>
                          <a:effectLst/>
                          <a:latin typeface="+mn-lt"/>
                        </a:rPr>
                        <a:t>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20,193.1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20,753.0</a:t>
                      </a:r>
                    </a:p>
                  </a:txBody>
                  <a:tcPr marL="0" marR="0" marT="0" marB="0" anchor="ctr">
                    <a:noFill/>
                  </a:tcPr>
                </a:tc>
                <a:tc>
                  <a:txBody>
                    <a:bodyPr/>
                    <a:lstStyle/>
                    <a:p>
                      <a:pPr algn="ctr" fontAlgn="ctr"/>
                      <a:r>
                        <a:rPr lang="en-GB" sz="800" b="0" i="0" u="none" strike="noStrike">
                          <a:solidFill>
                            <a:srgbClr val="000000"/>
                          </a:solidFill>
                          <a:effectLst/>
                          <a:latin typeface="+mn-lt"/>
                        </a:rPr>
                        <a:t>21,108.7</a:t>
                      </a:r>
                    </a:p>
                  </a:txBody>
                  <a:tcPr marL="0" marR="0" marT="0" marB="0" anchor="ctr">
                    <a:noFill/>
                  </a:tcPr>
                </a:tc>
                <a:tc>
                  <a:txBody>
                    <a:bodyPr/>
                    <a:lstStyle/>
                    <a:p>
                      <a:pPr algn="ctr" fontAlgn="ctr"/>
                      <a:r>
                        <a:rPr lang="en-GB" sz="800" b="1" i="0" u="none" strike="noStrike">
                          <a:solidFill>
                            <a:srgbClr val="00B050"/>
                          </a:solidFill>
                          <a:effectLst/>
                          <a:latin typeface="+mn-lt"/>
                        </a:rPr>
                        <a:t>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57,508.8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60,393.1</a:t>
                      </a:r>
                    </a:p>
                  </a:txBody>
                  <a:tcPr marL="0" marR="0" marT="0" marB="0" anchor="ctr">
                    <a:noFill/>
                  </a:tcPr>
                </a:tc>
                <a:tc>
                  <a:txBody>
                    <a:bodyPr/>
                    <a:lstStyle/>
                    <a:p>
                      <a:pPr algn="ctr" fontAlgn="ctr"/>
                      <a:r>
                        <a:rPr lang="en-GB" sz="800" b="0" i="0" u="none" strike="noStrike">
                          <a:solidFill>
                            <a:srgbClr val="000000"/>
                          </a:solidFill>
                          <a:effectLst/>
                          <a:latin typeface="+mn-lt"/>
                        </a:rPr>
                        <a:t>62,125.5</a:t>
                      </a:r>
                    </a:p>
                  </a:txBody>
                  <a:tcPr marL="0" marR="0" marT="0" marB="0" anchor="ctr">
                    <a:noFill/>
                  </a:tcPr>
                </a:tc>
                <a:tc>
                  <a:txBody>
                    <a:bodyPr/>
                    <a:lstStyle/>
                    <a:p>
                      <a:pPr algn="ctr" fontAlgn="ctr"/>
                      <a:r>
                        <a:rPr lang="en-GB" sz="800" b="1" i="0" u="none" strike="noStrike">
                          <a:solidFill>
                            <a:srgbClr val="00B050"/>
                          </a:solidFill>
                          <a:effectLst/>
                          <a:latin typeface="+mn-lt"/>
                        </a:rPr>
                        <a:t>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£9.04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1.5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0.3</a:t>
                      </a:r>
                    </a:p>
                  </a:txBody>
                  <a:tcPr marL="0" marR="0" marT="0" marB="0" anchor="ctr">
                    <a:lnR w="12700" cap="flat" cmpd="sng" algn="ctr">
                      <a:solidFill>
                        <a:schemeClr val="tx1"/>
                      </a:solidFill>
                      <a:prstDash val="solid"/>
                      <a:round/>
                      <a:headEnd type="none" w="med" len="med"/>
                      <a:tailEnd type="none" w="med" len="med"/>
                    </a:lnR>
                    <a:noFill/>
                  </a:tcPr>
                </a:tc>
              </a:tr>
              <a:tr h="283925">
                <a:tc>
                  <a:txBody>
                    <a:bodyPr/>
                    <a:lstStyle/>
                    <a:p>
                      <a:pPr algn="l" fontAlgn="t"/>
                      <a:r>
                        <a:rPr lang="en-GB" sz="800" b="0" i="0" u="none" strike="noStrike">
                          <a:solidFill>
                            <a:srgbClr val="000000"/>
                          </a:solidFill>
                          <a:effectLst/>
                          <a:latin typeface="+mn-lt"/>
                        </a:rPr>
                        <a:t>COLD WATER PRAWNS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£198,339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£193,775</a:t>
                      </a:r>
                    </a:p>
                  </a:txBody>
                  <a:tcPr marL="0" marR="0" marT="0" marB="0" anchor="ctr">
                    <a:noFill/>
                  </a:tcPr>
                </a:tc>
                <a:tc>
                  <a:txBody>
                    <a:bodyPr/>
                    <a:lstStyle/>
                    <a:p>
                      <a:pPr algn="ctr" fontAlgn="ctr"/>
                      <a:r>
                        <a:rPr lang="en-GB" sz="800" b="0" i="0" u="none" strike="noStrike">
                          <a:solidFill>
                            <a:srgbClr val="000000"/>
                          </a:solidFill>
                          <a:effectLst/>
                          <a:latin typeface="+mn-lt"/>
                        </a:rPr>
                        <a:t>£189,681</a:t>
                      </a:r>
                    </a:p>
                  </a:txBody>
                  <a:tcPr marL="0" marR="0" marT="0" marB="0" anchor="ctr">
                    <a:noFill/>
                  </a:tcPr>
                </a:tc>
                <a:tc>
                  <a:txBody>
                    <a:bodyPr/>
                    <a:lstStyle/>
                    <a:p>
                      <a:pPr algn="ctr" fontAlgn="ctr"/>
                      <a:r>
                        <a:rPr lang="en-GB" sz="800" b="1" i="0" u="none" strike="noStrike">
                          <a:solidFill>
                            <a:srgbClr val="FF0000"/>
                          </a:solidFill>
                          <a:effectLst/>
                          <a:latin typeface="+mn-lt"/>
                        </a:rPr>
                        <a:t>-2.1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15,500.3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15,517.9</a:t>
                      </a:r>
                    </a:p>
                  </a:txBody>
                  <a:tcPr marL="0" marR="0" marT="0" marB="0" anchor="ctr">
                    <a:noFill/>
                  </a:tcPr>
                </a:tc>
                <a:tc>
                  <a:txBody>
                    <a:bodyPr/>
                    <a:lstStyle/>
                    <a:p>
                      <a:pPr algn="ctr" fontAlgn="ctr"/>
                      <a:r>
                        <a:rPr lang="en-GB" sz="800" b="0" i="0" u="none" strike="noStrike">
                          <a:solidFill>
                            <a:srgbClr val="000000"/>
                          </a:solidFill>
                          <a:effectLst/>
                          <a:latin typeface="+mn-lt"/>
                        </a:rPr>
                        <a:t>14,951.6</a:t>
                      </a:r>
                    </a:p>
                  </a:txBody>
                  <a:tcPr marL="0" marR="0" marT="0" marB="0" anchor="ctr">
                    <a:noFill/>
                  </a:tcPr>
                </a:tc>
                <a:tc>
                  <a:txBody>
                    <a:bodyPr/>
                    <a:lstStyle/>
                    <a:p>
                      <a:pPr algn="ctr" fontAlgn="ctr"/>
                      <a:r>
                        <a:rPr lang="en-GB" sz="800" b="1" i="0" u="none" strike="noStrike">
                          <a:solidFill>
                            <a:srgbClr val="FF0000"/>
                          </a:solidFill>
                          <a:effectLst/>
                          <a:latin typeface="+mn-lt"/>
                        </a:rPr>
                        <a:t>-3.6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71,633.6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69,271.6</a:t>
                      </a:r>
                    </a:p>
                  </a:txBody>
                  <a:tcPr marL="0" marR="0" marT="0" marB="0" anchor="ctr">
                    <a:noFill/>
                  </a:tcPr>
                </a:tc>
                <a:tc>
                  <a:txBody>
                    <a:bodyPr/>
                    <a:lstStyle/>
                    <a:p>
                      <a:pPr algn="ctr" fontAlgn="ctr"/>
                      <a:r>
                        <a:rPr lang="en-GB" sz="800" b="0" i="0" u="none" strike="noStrike">
                          <a:solidFill>
                            <a:srgbClr val="000000"/>
                          </a:solidFill>
                          <a:effectLst/>
                          <a:latin typeface="+mn-lt"/>
                        </a:rPr>
                        <a:t>69,239.7</a:t>
                      </a:r>
                    </a:p>
                  </a:txBody>
                  <a:tcPr marL="0" marR="0" marT="0" marB="0" anchor="ctr">
                    <a:noFill/>
                  </a:tcPr>
                </a:tc>
                <a:tc>
                  <a:txBody>
                    <a:bodyPr/>
                    <a:lstStyle/>
                    <a:p>
                      <a:pPr algn="ctr" fontAlgn="ctr"/>
                      <a:r>
                        <a:rPr lang="en-GB" sz="800" b="1" i="0" u="none" strike="noStrike">
                          <a:solidFill>
                            <a:srgbClr val="FF0000"/>
                          </a:solidFill>
                          <a:effectLst/>
                          <a:latin typeface="+mn-lt"/>
                        </a:rPr>
                        <a:t>0.0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£12.69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1.6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£2.74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-2.1</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POLLOCK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£114,970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£129,067</a:t>
                      </a:r>
                    </a:p>
                  </a:txBody>
                  <a:tcPr marL="0" marR="0" marT="0" marB="0" anchor="ctr">
                    <a:noFill/>
                  </a:tcPr>
                </a:tc>
                <a:tc>
                  <a:txBody>
                    <a:bodyPr/>
                    <a:lstStyle/>
                    <a:p>
                      <a:pPr algn="ctr" fontAlgn="ctr"/>
                      <a:r>
                        <a:rPr lang="en-GB" sz="800" b="0" i="0" u="none" strike="noStrike">
                          <a:solidFill>
                            <a:srgbClr val="000000"/>
                          </a:solidFill>
                          <a:effectLst/>
                          <a:latin typeface="+mn-lt"/>
                        </a:rPr>
                        <a:t>£149,547</a:t>
                      </a:r>
                    </a:p>
                  </a:txBody>
                  <a:tcPr marL="0" marR="0" marT="0" marB="0" anchor="ctr">
                    <a:noFill/>
                  </a:tcPr>
                </a:tc>
                <a:tc>
                  <a:txBody>
                    <a:bodyPr/>
                    <a:lstStyle/>
                    <a:p>
                      <a:pPr algn="ctr" fontAlgn="ctr"/>
                      <a:r>
                        <a:rPr lang="en-GB" sz="800" b="1" i="0" u="none" strike="noStrike">
                          <a:solidFill>
                            <a:srgbClr val="00B050"/>
                          </a:solidFill>
                          <a:effectLst/>
                          <a:latin typeface="+mn-lt"/>
                        </a:rPr>
                        <a:t>15.9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26,531.1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28,512.5</a:t>
                      </a:r>
                    </a:p>
                  </a:txBody>
                  <a:tcPr marL="0" marR="0" marT="0" marB="0" anchor="ctr">
                    <a:noFill/>
                  </a:tcPr>
                </a:tc>
                <a:tc>
                  <a:txBody>
                    <a:bodyPr/>
                    <a:lstStyle/>
                    <a:p>
                      <a:pPr algn="ctr" fontAlgn="ctr"/>
                      <a:r>
                        <a:rPr lang="en-GB" sz="800" b="0" i="0" u="none" strike="noStrike">
                          <a:solidFill>
                            <a:srgbClr val="000000"/>
                          </a:solidFill>
                          <a:effectLst/>
                          <a:latin typeface="+mn-lt"/>
                        </a:rPr>
                        <a:t>31,219.9</a:t>
                      </a:r>
                    </a:p>
                  </a:txBody>
                  <a:tcPr marL="0" marR="0" marT="0" marB="0" anchor="ctr">
                    <a:noFill/>
                  </a:tcPr>
                </a:tc>
                <a:tc>
                  <a:txBody>
                    <a:bodyPr/>
                    <a:lstStyle/>
                    <a:p>
                      <a:pPr algn="ctr" fontAlgn="ctr"/>
                      <a:r>
                        <a:rPr lang="en-GB" sz="800" b="1" i="0" u="none" strike="noStrike">
                          <a:solidFill>
                            <a:srgbClr val="00B050"/>
                          </a:solidFill>
                          <a:effectLst/>
                          <a:latin typeface="+mn-lt"/>
                        </a:rPr>
                        <a:t>9.5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68,969.9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73,391.6</a:t>
                      </a:r>
                    </a:p>
                  </a:txBody>
                  <a:tcPr marL="0" marR="0" marT="0" marB="0" anchor="ctr">
                    <a:noFill/>
                  </a:tcPr>
                </a:tc>
                <a:tc>
                  <a:txBody>
                    <a:bodyPr/>
                    <a:lstStyle/>
                    <a:p>
                      <a:pPr algn="ctr" fontAlgn="ctr"/>
                      <a:r>
                        <a:rPr lang="en-GB" sz="800" b="0" i="0" u="none" strike="noStrike">
                          <a:solidFill>
                            <a:srgbClr val="000000"/>
                          </a:solidFill>
                          <a:effectLst/>
                          <a:latin typeface="+mn-lt"/>
                        </a:rPr>
                        <a:t>83,519.9</a:t>
                      </a:r>
                    </a:p>
                  </a:txBody>
                  <a:tcPr marL="0" marR="0" marT="0" marB="0" anchor="ctr">
                    <a:noFill/>
                  </a:tcPr>
                </a:tc>
                <a:tc>
                  <a:txBody>
                    <a:bodyPr/>
                    <a:lstStyle/>
                    <a:p>
                      <a:pPr algn="ctr" fontAlgn="ctr"/>
                      <a:r>
                        <a:rPr lang="en-GB" sz="800" b="1" i="0" u="none" strike="noStrike">
                          <a:solidFill>
                            <a:srgbClr val="00B050"/>
                          </a:solidFill>
                          <a:effectLst/>
                          <a:latin typeface="+mn-lt"/>
                        </a:rPr>
                        <a:t>13.8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5.8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1.8</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MACKEREL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£125,940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£131,491</a:t>
                      </a:r>
                    </a:p>
                  </a:txBody>
                  <a:tcPr marL="0" marR="0" marT="0" marB="0" anchor="ctr">
                    <a:noFill/>
                  </a:tcPr>
                </a:tc>
                <a:tc>
                  <a:txBody>
                    <a:bodyPr/>
                    <a:lstStyle/>
                    <a:p>
                      <a:pPr algn="ctr" fontAlgn="ctr"/>
                      <a:r>
                        <a:rPr lang="en-GB" sz="800" b="0" i="0" u="none" strike="noStrike">
                          <a:solidFill>
                            <a:srgbClr val="000000"/>
                          </a:solidFill>
                          <a:effectLst/>
                          <a:latin typeface="+mn-lt"/>
                        </a:rPr>
                        <a:t>£130,427</a:t>
                      </a:r>
                    </a:p>
                  </a:txBody>
                  <a:tcPr marL="0" marR="0" marT="0" marB="0" anchor="ctr">
                    <a:noFill/>
                  </a:tcPr>
                </a:tc>
                <a:tc>
                  <a:txBody>
                    <a:bodyPr/>
                    <a:lstStyle/>
                    <a:p>
                      <a:pPr algn="ctr" fontAlgn="ctr"/>
                      <a:r>
                        <a:rPr lang="en-GB" sz="800" b="1" i="0" u="none" strike="noStrike">
                          <a:solidFill>
                            <a:srgbClr val="FF0000"/>
                          </a:solidFill>
                          <a:effectLst/>
                          <a:latin typeface="+mn-lt"/>
                        </a:rPr>
                        <a:t>-0.8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17,580.6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18,060.2</a:t>
                      </a:r>
                    </a:p>
                  </a:txBody>
                  <a:tcPr marL="0" marR="0" marT="0" marB="0" anchor="ctr">
                    <a:noFill/>
                  </a:tcPr>
                </a:tc>
                <a:tc>
                  <a:txBody>
                    <a:bodyPr/>
                    <a:lstStyle/>
                    <a:p>
                      <a:pPr algn="ctr" fontAlgn="ctr"/>
                      <a:r>
                        <a:rPr lang="en-GB" sz="800" b="0" i="0" u="none" strike="noStrike">
                          <a:solidFill>
                            <a:srgbClr val="000000"/>
                          </a:solidFill>
                          <a:effectLst/>
                          <a:latin typeface="+mn-lt"/>
                        </a:rPr>
                        <a:t>17,313.8</a:t>
                      </a:r>
                    </a:p>
                  </a:txBody>
                  <a:tcPr marL="0" marR="0" marT="0" marB="0" anchor="ctr">
                    <a:noFill/>
                  </a:tcPr>
                </a:tc>
                <a:tc>
                  <a:txBody>
                    <a:bodyPr/>
                    <a:lstStyle/>
                    <a:p>
                      <a:pPr algn="ctr" fontAlgn="ctr"/>
                      <a:r>
                        <a:rPr lang="en-GB" sz="800" b="1" i="0" u="none" strike="noStrike">
                          <a:solidFill>
                            <a:srgbClr val="FF0000"/>
                          </a:solidFill>
                          <a:effectLst/>
                          <a:latin typeface="+mn-lt"/>
                        </a:rPr>
                        <a:t>-4.1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94,934.6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100,932.4</a:t>
                      </a:r>
                    </a:p>
                  </a:txBody>
                  <a:tcPr marL="0" marR="0" marT="0" marB="0" anchor="ctr">
                    <a:noFill/>
                  </a:tcPr>
                </a:tc>
                <a:tc>
                  <a:txBody>
                    <a:bodyPr/>
                    <a:lstStyle/>
                    <a:p>
                      <a:pPr algn="ctr" fontAlgn="ctr"/>
                      <a:r>
                        <a:rPr lang="en-GB" sz="800" b="0" i="0" u="none" strike="noStrike">
                          <a:solidFill>
                            <a:srgbClr val="000000"/>
                          </a:solidFill>
                          <a:effectLst/>
                          <a:latin typeface="+mn-lt"/>
                        </a:rPr>
                        <a:t>101,652.2</a:t>
                      </a:r>
                    </a:p>
                  </a:txBody>
                  <a:tcPr marL="0" marR="0" marT="0" marB="0" anchor="ctr">
                    <a:noFill/>
                  </a:tcPr>
                </a:tc>
                <a:tc>
                  <a:txBody>
                    <a:bodyPr/>
                    <a:lstStyle/>
                    <a:p>
                      <a:pPr algn="ctr" fontAlgn="ctr"/>
                      <a:r>
                        <a:rPr lang="en-GB" sz="800" b="1" i="0" u="none" strike="noStrike">
                          <a:solidFill>
                            <a:srgbClr val="00B050"/>
                          </a:solidFill>
                          <a:effectLst/>
                          <a:latin typeface="+mn-lt"/>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£7.53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£1.28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-1.5</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SEA BASS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£64,782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£68,897</a:t>
                      </a:r>
                    </a:p>
                  </a:txBody>
                  <a:tcPr marL="0" marR="0" marT="0" marB="0" anchor="ctr">
                    <a:noFill/>
                  </a:tcPr>
                </a:tc>
                <a:tc>
                  <a:txBody>
                    <a:bodyPr/>
                    <a:lstStyle/>
                    <a:p>
                      <a:pPr algn="ctr" fontAlgn="ctr"/>
                      <a:r>
                        <a:rPr lang="en-GB" sz="800" b="0" i="0" u="none" strike="noStrike">
                          <a:solidFill>
                            <a:srgbClr val="000000"/>
                          </a:solidFill>
                          <a:effectLst/>
                          <a:latin typeface="+mn-lt"/>
                        </a:rPr>
                        <a:t>£68,091</a:t>
                      </a:r>
                    </a:p>
                  </a:txBody>
                  <a:tcPr marL="0" marR="0" marT="0" marB="0" anchor="ctr">
                    <a:noFill/>
                  </a:tcPr>
                </a:tc>
                <a:tc>
                  <a:txBody>
                    <a:bodyPr/>
                    <a:lstStyle/>
                    <a:p>
                      <a:pPr algn="ctr" fontAlgn="ctr"/>
                      <a:r>
                        <a:rPr lang="en-GB" sz="800" b="1" i="0" u="none" strike="noStrike">
                          <a:solidFill>
                            <a:srgbClr val="FF0000"/>
                          </a:solidFill>
                          <a:effectLst/>
                          <a:latin typeface="+mn-lt"/>
                        </a:rPr>
                        <a:t>-1.2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4,005.7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4,265.9</a:t>
                      </a:r>
                    </a:p>
                  </a:txBody>
                  <a:tcPr marL="0" marR="0" marT="0" marB="0" anchor="ctr">
                    <a:noFill/>
                  </a:tcPr>
                </a:tc>
                <a:tc>
                  <a:txBody>
                    <a:bodyPr/>
                    <a:lstStyle/>
                    <a:p>
                      <a:pPr algn="ctr" fontAlgn="ctr"/>
                      <a:r>
                        <a:rPr lang="en-GB" sz="800" b="0" i="0" u="none" strike="noStrike">
                          <a:solidFill>
                            <a:srgbClr val="000000"/>
                          </a:solidFill>
                          <a:effectLst/>
                          <a:latin typeface="+mn-lt"/>
                        </a:rPr>
                        <a:t>4,261.4</a:t>
                      </a:r>
                    </a:p>
                  </a:txBody>
                  <a:tcPr marL="0" marR="0" marT="0" marB="0" anchor="ctr">
                    <a:noFill/>
                  </a:tcPr>
                </a:tc>
                <a:tc>
                  <a:txBody>
                    <a:bodyPr/>
                    <a:lstStyle/>
                    <a:p>
                      <a:pPr algn="ctr" fontAlgn="ctr"/>
                      <a:r>
                        <a:rPr lang="en-GB" sz="800" b="1" i="0" u="none" strike="noStrike">
                          <a:solidFill>
                            <a:srgbClr val="FF0000"/>
                          </a:solidFill>
                          <a:effectLst/>
                          <a:latin typeface="+mn-lt"/>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16,040.7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17,047.3</a:t>
                      </a:r>
                    </a:p>
                  </a:txBody>
                  <a:tcPr marL="0" marR="0" marT="0" marB="0" anchor="ctr">
                    <a:noFill/>
                  </a:tcPr>
                </a:tc>
                <a:tc>
                  <a:txBody>
                    <a:bodyPr/>
                    <a:lstStyle/>
                    <a:p>
                      <a:pPr algn="ctr" fontAlgn="ctr"/>
                      <a:r>
                        <a:rPr lang="en-GB" sz="800" b="0" i="0" u="none" strike="noStrike">
                          <a:solidFill>
                            <a:srgbClr val="000000"/>
                          </a:solidFill>
                          <a:effectLst/>
                          <a:latin typeface="+mn-lt"/>
                        </a:rPr>
                        <a:t>17,661.4</a:t>
                      </a:r>
                    </a:p>
                  </a:txBody>
                  <a:tcPr marL="0" marR="0" marT="0" marB="0" anchor="ctr">
                    <a:noFill/>
                  </a:tcPr>
                </a:tc>
                <a:tc>
                  <a:txBody>
                    <a:bodyPr/>
                    <a:lstStyle/>
                    <a:p>
                      <a:pPr algn="ctr" fontAlgn="ctr"/>
                      <a:r>
                        <a:rPr lang="en-GB" sz="800" b="1" i="0" u="none" strike="noStrike">
                          <a:solidFill>
                            <a:srgbClr val="00B050"/>
                          </a:solidFill>
                          <a:effectLst/>
                          <a:latin typeface="+mn-lt"/>
                        </a:rPr>
                        <a:t>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£15.98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-4.6</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BASA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£59,890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£63,007</a:t>
                      </a:r>
                    </a:p>
                  </a:txBody>
                  <a:tcPr marL="0" marR="0" marT="0" marB="0" anchor="ctr">
                    <a:noFill/>
                  </a:tcPr>
                </a:tc>
                <a:tc>
                  <a:txBody>
                    <a:bodyPr/>
                    <a:lstStyle/>
                    <a:p>
                      <a:pPr algn="ctr" fontAlgn="ctr"/>
                      <a:r>
                        <a:rPr lang="en-GB" sz="800" b="0" i="0" u="none" strike="noStrike">
                          <a:solidFill>
                            <a:srgbClr val="000000"/>
                          </a:solidFill>
                          <a:effectLst/>
                          <a:latin typeface="+mn-lt"/>
                        </a:rPr>
                        <a:t>£59,172</a:t>
                      </a:r>
                    </a:p>
                  </a:txBody>
                  <a:tcPr marL="0" marR="0" marT="0" marB="0" anchor="ctr">
                    <a:noFill/>
                  </a:tcPr>
                </a:tc>
                <a:tc>
                  <a:txBody>
                    <a:bodyPr/>
                    <a:lstStyle/>
                    <a:p>
                      <a:pPr algn="ctr" fontAlgn="ctr"/>
                      <a:r>
                        <a:rPr lang="en-GB" sz="800" b="1" i="0" u="none" strike="noStrike">
                          <a:solidFill>
                            <a:srgbClr val="FF0000"/>
                          </a:solidFill>
                          <a:effectLst/>
                          <a:latin typeface="+mn-lt"/>
                        </a:rPr>
                        <a:t>-6.1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8,197.7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8,040.2</a:t>
                      </a:r>
                    </a:p>
                  </a:txBody>
                  <a:tcPr marL="0" marR="0" marT="0" marB="0" anchor="ctr">
                    <a:noFill/>
                  </a:tcPr>
                </a:tc>
                <a:tc>
                  <a:txBody>
                    <a:bodyPr/>
                    <a:lstStyle/>
                    <a:p>
                      <a:pPr algn="ctr" fontAlgn="ctr"/>
                      <a:r>
                        <a:rPr lang="en-GB" sz="800" b="0" i="0" u="none" strike="noStrike">
                          <a:solidFill>
                            <a:srgbClr val="000000"/>
                          </a:solidFill>
                          <a:effectLst/>
                          <a:latin typeface="+mn-lt"/>
                        </a:rPr>
                        <a:t>7,532.3</a:t>
                      </a:r>
                    </a:p>
                  </a:txBody>
                  <a:tcPr marL="0" marR="0" marT="0" marB="0" anchor="ctr">
                    <a:noFill/>
                  </a:tcPr>
                </a:tc>
                <a:tc>
                  <a:txBody>
                    <a:bodyPr/>
                    <a:lstStyle/>
                    <a:p>
                      <a:pPr algn="ctr" fontAlgn="ctr"/>
                      <a:r>
                        <a:rPr lang="en-GB" sz="800" b="1" i="0" u="none" strike="noStrike">
                          <a:solidFill>
                            <a:srgbClr val="FF0000"/>
                          </a:solidFill>
                          <a:effectLst/>
                          <a:latin typeface="+mn-lt"/>
                        </a:rPr>
                        <a:t>-6.3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26,175.8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26,109.8</a:t>
                      </a:r>
                    </a:p>
                  </a:txBody>
                  <a:tcPr marL="0" marR="0" marT="0" marB="0" anchor="ctr">
                    <a:noFill/>
                  </a:tcPr>
                </a:tc>
                <a:tc>
                  <a:txBody>
                    <a:bodyPr/>
                    <a:lstStyle/>
                    <a:p>
                      <a:pPr algn="ctr" fontAlgn="ctr"/>
                      <a:r>
                        <a:rPr lang="en-GB" sz="800" b="0" i="0" u="none" strike="noStrike">
                          <a:solidFill>
                            <a:srgbClr val="000000"/>
                          </a:solidFill>
                          <a:effectLst/>
                          <a:latin typeface="+mn-lt"/>
                        </a:rPr>
                        <a:t>23,924.8</a:t>
                      </a:r>
                    </a:p>
                  </a:txBody>
                  <a:tcPr marL="0" marR="0" marT="0" marB="0" anchor="ctr">
                    <a:noFill/>
                  </a:tcPr>
                </a:tc>
                <a:tc>
                  <a:txBody>
                    <a:bodyPr/>
                    <a:lstStyle/>
                    <a:p>
                      <a:pPr algn="ctr" fontAlgn="ctr"/>
                      <a:r>
                        <a:rPr lang="en-GB" sz="800" b="1" i="0" u="none" strike="noStrike">
                          <a:solidFill>
                            <a:srgbClr val="FF0000"/>
                          </a:solidFill>
                          <a:effectLst/>
                          <a:latin typeface="+mn-lt"/>
                        </a:rPr>
                        <a:t>-8.4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£7.86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2.5</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SCAMPI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£55,058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£57,647</a:t>
                      </a:r>
                    </a:p>
                  </a:txBody>
                  <a:tcPr marL="0" marR="0" marT="0" marB="0" anchor="ctr">
                    <a:noFill/>
                  </a:tcPr>
                </a:tc>
                <a:tc>
                  <a:txBody>
                    <a:bodyPr/>
                    <a:lstStyle/>
                    <a:p>
                      <a:pPr algn="ctr" fontAlgn="ctr"/>
                      <a:r>
                        <a:rPr lang="en-GB" sz="800" b="0" i="0" u="none" strike="noStrike">
                          <a:solidFill>
                            <a:srgbClr val="000000"/>
                          </a:solidFill>
                          <a:effectLst/>
                          <a:latin typeface="+mn-lt"/>
                        </a:rPr>
                        <a:t>£57,795</a:t>
                      </a:r>
                    </a:p>
                  </a:txBody>
                  <a:tcPr marL="0" marR="0" marT="0" marB="0" anchor="ctr">
                    <a:noFill/>
                  </a:tcPr>
                </a:tc>
                <a:tc>
                  <a:txBody>
                    <a:bodyPr/>
                    <a:lstStyle/>
                    <a:p>
                      <a:pPr algn="ctr" fontAlgn="ctr"/>
                      <a:r>
                        <a:rPr lang="en-GB" sz="800" b="1" i="0" u="none" strike="noStrike">
                          <a:solidFill>
                            <a:srgbClr val="00B050"/>
                          </a:solidFill>
                          <a:effectLst/>
                          <a:latin typeface="+mn-lt"/>
                        </a:rPr>
                        <a:t>0.3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5,196.3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5,469.8</a:t>
                      </a:r>
                    </a:p>
                  </a:txBody>
                  <a:tcPr marL="0" marR="0" marT="0" marB="0" anchor="ctr">
                    <a:noFill/>
                  </a:tcPr>
                </a:tc>
                <a:tc>
                  <a:txBody>
                    <a:bodyPr/>
                    <a:lstStyle/>
                    <a:p>
                      <a:pPr algn="ctr" fontAlgn="ctr"/>
                      <a:r>
                        <a:rPr lang="en-GB" sz="800" b="0" i="0" u="none" strike="noStrike">
                          <a:solidFill>
                            <a:srgbClr val="000000"/>
                          </a:solidFill>
                          <a:effectLst/>
                          <a:latin typeface="+mn-lt"/>
                        </a:rPr>
                        <a:t>5,260.9</a:t>
                      </a:r>
                    </a:p>
                  </a:txBody>
                  <a:tcPr marL="0" marR="0" marT="0" marB="0" anchor="ctr">
                    <a:noFill/>
                  </a:tcPr>
                </a:tc>
                <a:tc>
                  <a:txBody>
                    <a:bodyPr/>
                    <a:lstStyle/>
                    <a:p>
                      <a:pPr algn="ctr" fontAlgn="ctr"/>
                      <a:r>
                        <a:rPr lang="en-GB" sz="800" b="1" i="0" u="none" strike="noStrike">
                          <a:solidFill>
                            <a:srgbClr val="FF0000"/>
                          </a:solidFill>
                          <a:effectLst/>
                          <a:latin typeface="+mn-lt"/>
                        </a:rPr>
                        <a:t>-3.8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22,246.6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24,102.0</a:t>
                      </a:r>
                    </a:p>
                  </a:txBody>
                  <a:tcPr marL="0" marR="0" marT="0" marB="0" anchor="ctr">
                    <a:noFill/>
                  </a:tcPr>
                </a:tc>
                <a:tc>
                  <a:txBody>
                    <a:bodyPr/>
                    <a:lstStyle/>
                    <a:p>
                      <a:pPr algn="ctr" fontAlgn="ctr"/>
                      <a:r>
                        <a:rPr lang="en-GB" sz="800" b="0" i="0" u="none" strike="noStrike">
                          <a:solidFill>
                            <a:srgbClr val="000000"/>
                          </a:solidFill>
                          <a:effectLst/>
                          <a:latin typeface="+mn-lt"/>
                        </a:rPr>
                        <a:t>22,987.8</a:t>
                      </a:r>
                    </a:p>
                  </a:txBody>
                  <a:tcPr marL="0" marR="0" marT="0" marB="0" anchor="ctr">
                    <a:noFill/>
                  </a:tcPr>
                </a:tc>
                <a:tc>
                  <a:txBody>
                    <a:bodyPr/>
                    <a:lstStyle/>
                    <a:p>
                      <a:pPr algn="ctr" fontAlgn="ctr"/>
                      <a:r>
                        <a:rPr lang="en-GB" sz="800" b="1" i="0" u="none" strike="noStrike">
                          <a:solidFill>
                            <a:srgbClr val="FF0000"/>
                          </a:solidFill>
                          <a:effectLst/>
                          <a:latin typeface="+mn-lt"/>
                        </a:rPr>
                        <a:t>-4.6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£10.99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4.2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5.1</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SARDINES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£38,395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£39,981</a:t>
                      </a:r>
                    </a:p>
                  </a:txBody>
                  <a:tcPr marL="0" marR="0" marT="0" marB="0" anchor="ctr">
                    <a:noFill/>
                  </a:tcPr>
                </a:tc>
                <a:tc>
                  <a:txBody>
                    <a:bodyPr/>
                    <a:lstStyle/>
                    <a:p>
                      <a:pPr algn="ctr" fontAlgn="ctr"/>
                      <a:r>
                        <a:rPr lang="en-GB" sz="800" b="0" i="0" u="none" strike="noStrike">
                          <a:solidFill>
                            <a:srgbClr val="000000"/>
                          </a:solidFill>
                          <a:effectLst/>
                          <a:latin typeface="+mn-lt"/>
                        </a:rPr>
                        <a:t>£41,105</a:t>
                      </a:r>
                    </a:p>
                  </a:txBody>
                  <a:tcPr marL="0" marR="0" marT="0" marB="0" anchor="ctr">
                    <a:noFill/>
                  </a:tcPr>
                </a:tc>
                <a:tc>
                  <a:txBody>
                    <a:bodyPr/>
                    <a:lstStyle/>
                    <a:p>
                      <a:pPr algn="ctr" fontAlgn="ctr"/>
                      <a:r>
                        <a:rPr lang="en-GB" sz="800" b="1" i="0" u="none" strike="noStrike">
                          <a:solidFill>
                            <a:srgbClr val="00B050"/>
                          </a:solidFill>
                          <a:effectLst/>
                          <a:latin typeface="+mn-lt"/>
                        </a:rPr>
                        <a:t>2.8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8,144.8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8,509.9</a:t>
                      </a:r>
                    </a:p>
                  </a:txBody>
                  <a:tcPr marL="0" marR="0" marT="0" marB="0" anchor="ctr">
                    <a:noFill/>
                  </a:tcPr>
                </a:tc>
                <a:tc>
                  <a:txBody>
                    <a:bodyPr/>
                    <a:lstStyle/>
                    <a:p>
                      <a:pPr algn="ctr" fontAlgn="ctr"/>
                      <a:r>
                        <a:rPr lang="en-GB" sz="800" b="0" i="0" u="none" strike="noStrike">
                          <a:solidFill>
                            <a:srgbClr val="000000"/>
                          </a:solidFill>
                          <a:effectLst/>
                          <a:latin typeface="+mn-lt"/>
                        </a:rPr>
                        <a:t>8,487.0</a:t>
                      </a:r>
                    </a:p>
                  </a:txBody>
                  <a:tcPr marL="0" marR="0" marT="0" marB="0" anchor="ctr">
                    <a:noFill/>
                  </a:tcPr>
                </a:tc>
                <a:tc>
                  <a:txBody>
                    <a:bodyPr/>
                    <a:lstStyle/>
                    <a:p>
                      <a:pPr algn="ctr" fontAlgn="ctr"/>
                      <a:r>
                        <a:rPr lang="en-GB" sz="800" b="1" i="0" u="none" strike="noStrike">
                          <a:solidFill>
                            <a:srgbClr val="FF0000"/>
                          </a:solidFill>
                          <a:effectLst/>
                          <a:latin typeface="+mn-lt"/>
                        </a:rPr>
                        <a:t>-0.3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67,709.3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69,948.4</a:t>
                      </a:r>
                    </a:p>
                  </a:txBody>
                  <a:tcPr marL="0" marR="0" marT="0" marB="0" anchor="ctr">
                    <a:noFill/>
                  </a:tcPr>
                </a:tc>
                <a:tc>
                  <a:txBody>
                    <a:bodyPr/>
                    <a:lstStyle/>
                    <a:p>
                      <a:pPr algn="ctr" fontAlgn="ctr"/>
                      <a:r>
                        <a:rPr lang="en-GB" sz="800" b="0" i="0" u="none" strike="noStrike">
                          <a:solidFill>
                            <a:srgbClr val="000000"/>
                          </a:solidFill>
                          <a:effectLst/>
                          <a:latin typeface="+mn-lt"/>
                        </a:rPr>
                        <a:t>70,626.9</a:t>
                      </a:r>
                    </a:p>
                  </a:txBody>
                  <a:tcPr marL="0" marR="0" marT="0" marB="0" anchor="ctr">
                    <a:noFill/>
                  </a:tcPr>
                </a:tc>
                <a:tc>
                  <a:txBody>
                    <a:bodyPr/>
                    <a:lstStyle/>
                    <a:p>
                      <a:pPr algn="ctr" fontAlgn="ctr"/>
                      <a:r>
                        <a:rPr lang="en-GB" sz="800" b="1" i="0" u="none" strike="noStrike">
                          <a:solidFill>
                            <a:srgbClr val="00B050"/>
                          </a:solidFill>
                          <a:effectLst/>
                          <a:latin typeface="+mn-lt"/>
                        </a:rPr>
                        <a:t>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£4.84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£0.58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1.8</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CRABSTICK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£33,475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£36,423</a:t>
                      </a:r>
                    </a:p>
                  </a:txBody>
                  <a:tcPr marL="0" marR="0" marT="0" marB="0" anchor="ctr">
                    <a:noFill/>
                  </a:tcPr>
                </a:tc>
                <a:tc>
                  <a:txBody>
                    <a:bodyPr/>
                    <a:lstStyle/>
                    <a:p>
                      <a:pPr algn="ctr" fontAlgn="ctr"/>
                      <a:r>
                        <a:rPr lang="en-GB" sz="800" b="0" i="0" u="none" strike="noStrike">
                          <a:solidFill>
                            <a:srgbClr val="000000"/>
                          </a:solidFill>
                          <a:effectLst/>
                          <a:latin typeface="+mn-lt"/>
                        </a:rPr>
                        <a:t>£38,997</a:t>
                      </a:r>
                    </a:p>
                  </a:txBody>
                  <a:tcPr marL="0" marR="0" marT="0" marB="0" anchor="ctr">
                    <a:noFill/>
                  </a:tcPr>
                </a:tc>
                <a:tc>
                  <a:txBody>
                    <a:bodyPr/>
                    <a:lstStyle/>
                    <a:p>
                      <a:pPr algn="ctr" fontAlgn="ctr"/>
                      <a:r>
                        <a:rPr lang="en-GB" sz="800" b="1" i="0" u="none" strike="noStrike">
                          <a:solidFill>
                            <a:srgbClr val="00B050"/>
                          </a:solidFill>
                          <a:effectLst/>
                          <a:latin typeface="+mn-lt"/>
                        </a:rPr>
                        <a:t>7.1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7,915.6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8,709.5</a:t>
                      </a:r>
                    </a:p>
                  </a:txBody>
                  <a:tcPr marL="0" marR="0" marT="0" marB="0" anchor="ctr">
                    <a:noFill/>
                  </a:tcPr>
                </a:tc>
                <a:tc>
                  <a:txBody>
                    <a:bodyPr/>
                    <a:lstStyle/>
                    <a:p>
                      <a:pPr algn="ctr" fontAlgn="ctr"/>
                      <a:r>
                        <a:rPr lang="en-GB" sz="800" b="0" i="0" u="none" strike="noStrike" dirty="0">
                          <a:solidFill>
                            <a:srgbClr val="000000"/>
                          </a:solidFill>
                          <a:effectLst/>
                          <a:latin typeface="+mn-lt"/>
                        </a:rPr>
                        <a:t>9,969.4</a:t>
                      </a:r>
                    </a:p>
                  </a:txBody>
                  <a:tcPr marL="0" marR="0" marT="0" marB="0" anchor="ctr">
                    <a:noFill/>
                  </a:tcPr>
                </a:tc>
                <a:tc>
                  <a:txBody>
                    <a:bodyPr/>
                    <a:lstStyle/>
                    <a:p>
                      <a:pPr algn="ctr" fontAlgn="ctr"/>
                      <a:r>
                        <a:rPr lang="en-GB" sz="800" b="1" i="0" u="none" strike="noStrike">
                          <a:solidFill>
                            <a:srgbClr val="00B050"/>
                          </a:solidFill>
                          <a:effectLst/>
                          <a:latin typeface="+mn-lt"/>
                        </a:rPr>
                        <a:t>14.5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33,900.0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36,695.5</a:t>
                      </a:r>
                    </a:p>
                  </a:txBody>
                  <a:tcPr marL="0" marR="0" marT="0" marB="0" anchor="ctr">
                    <a:noFill/>
                  </a:tcPr>
                </a:tc>
                <a:tc>
                  <a:txBody>
                    <a:bodyPr/>
                    <a:lstStyle/>
                    <a:p>
                      <a:pPr algn="ctr" fontAlgn="ctr"/>
                      <a:r>
                        <a:rPr lang="en-GB" sz="800" b="0" i="0" u="none" strike="noStrike">
                          <a:solidFill>
                            <a:srgbClr val="000000"/>
                          </a:solidFill>
                          <a:effectLst/>
                          <a:latin typeface="+mn-lt"/>
                        </a:rPr>
                        <a:t>41,177.5</a:t>
                      </a:r>
                    </a:p>
                  </a:txBody>
                  <a:tcPr marL="0" marR="0" marT="0" marB="0" anchor="ctr">
                    <a:noFill/>
                  </a:tcPr>
                </a:tc>
                <a:tc>
                  <a:txBody>
                    <a:bodyPr/>
                    <a:lstStyle/>
                    <a:p>
                      <a:pPr algn="ctr" fontAlgn="ctr"/>
                      <a:r>
                        <a:rPr lang="en-GB" sz="800" b="1" i="0" u="none" strike="noStrike">
                          <a:solidFill>
                            <a:srgbClr val="00B050"/>
                          </a:solidFill>
                          <a:effectLst/>
                          <a:latin typeface="+mn-lt"/>
                        </a:rPr>
                        <a:t>12.2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-6.5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£0.95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-4.6</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TROUT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£36,986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£37,789</a:t>
                      </a:r>
                    </a:p>
                  </a:txBody>
                  <a:tcPr marL="0" marR="0" marT="0" marB="0" anchor="ctr">
                    <a:noFill/>
                  </a:tcPr>
                </a:tc>
                <a:tc>
                  <a:txBody>
                    <a:bodyPr/>
                    <a:lstStyle/>
                    <a:p>
                      <a:pPr algn="ctr" fontAlgn="ctr"/>
                      <a:r>
                        <a:rPr lang="en-GB" sz="800" b="0" i="0" u="none" strike="noStrike">
                          <a:solidFill>
                            <a:srgbClr val="000000"/>
                          </a:solidFill>
                          <a:effectLst/>
                          <a:latin typeface="+mn-lt"/>
                        </a:rPr>
                        <a:t>£35,860</a:t>
                      </a:r>
                    </a:p>
                  </a:txBody>
                  <a:tcPr marL="0" marR="0" marT="0" marB="0" anchor="ctr">
                    <a:noFill/>
                  </a:tcPr>
                </a:tc>
                <a:tc>
                  <a:txBody>
                    <a:bodyPr/>
                    <a:lstStyle/>
                    <a:p>
                      <a:pPr algn="ctr" fontAlgn="ctr"/>
                      <a:r>
                        <a:rPr lang="en-GB" sz="800" b="1" i="0" u="none" strike="noStrike">
                          <a:solidFill>
                            <a:srgbClr val="FF0000"/>
                          </a:solidFill>
                          <a:effectLst/>
                          <a:latin typeface="+mn-lt"/>
                        </a:rPr>
                        <a:t>-5.1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2,993.6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2,812.2</a:t>
                      </a:r>
                    </a:p>
                  </a:txBody>
                  <a:tcPr marL="0" marR="0" marT="0" marB="0" anchor="ctr">
                    <a:noFill/>
                  </a:tcPr>
                </a:tc>
                <a:tc>
                  <a:txBody>
                    <a:bodyPr/>
                    <a:lstStyle/>
                    <a:p>
                      <a:pPr algn="ctr" fontAlgn="ctr"/>
                      <a:r>
                        <a:rPr lang="en-GB" sz="800" b="0" i="0" u="none" strike="noStrike" dirty="0">
                          <a:solidFill>
                            <a:srgbClr val="000000"/>
                          </a:solidFill>
                          <a:effectLst/>
                          <a:latin typeface="+mn-lt"/>
                        </a:rPr>
                        <a:t>2,451.1</a:t>
                      </a:r>
                    </a:p>
                  </a:txBody>
                  <a:tcPr marL="0" marR="0" marT="0" marB="0" anchor="ctr">
                    <a:noFill/>
                  </a:tcPr>
                </a:tc>
                <a:tc>
                  <a:txBody>
                    <a:bodyPr/>
                    <a:lstStyle/>
                    <a:p>
                      <a:pPr algn="ctr" fontAlgn="ctr"/>
                      <a:r>
                        <a:rPr lang="en-GB" sz="800" b="1" i="0" u="none" strike="noStrike">
                          <a:solidFill>
                            <a:srgbClr val="FF0000"/>
                          </a:solidFill>
                          <a:effectLst/>
                          <a:latin typeface="+mn-lt"/>
                        </a:rPr>
                        <a:t>-12.8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10,399.4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10,208.1</a:t>
                      </a:r>
                    </a:p>
                  </a:txBody>
                  <a:tcPr marL="0" marR="0" marT="0" marB="0" anchor="ctr">
                    <a:noFill/>
                  </a:tcPr>
                </a:tc>
                <a:tc>
                  <a:txBody>
                    <a:bodyPr/>
                    <a:lstStyle/>
                    <a:p>
                      <a:pPr algn="ctr" fontAlgn="ctr"/>
                      <a:r>
                        <a:rPr lang="en-GB" sz="800" b="0" i="0" u="none" strike="noStrike">
                          <a:solidFill>
                            <a:srgbClr val="000000"/>
                          </a:solidFill>
                          <a:effectLst/>
                          <a:latin typeface="+mn-lt"/>
                        </a:rPr>
                        <a:t>9,548.9</a:t>
                      </a:r>
                    </a:p>
                  </a:txBody>
                  <a:tcPr marL="0" marR="0" marT="0" marB="0" anchor="ctr">
                    <a:noFill/>
                  </a:tcPr>
                </a:tc>
                <a:tc>
                  <a:txBody>
                    <a:bodyPr/>
                    <a:lstStyle/>
                    <a:p>
                      <a:pPr algn="ctr" fontAlgn="ctr"/>
                      <a:r>
                        <a:rPr lang="en-GB" sz="800" b="1" i="0" u="none" strike="noStrike">
                          <a:solidFill>
                            <a:srgbClr val="FF0000"/>
                          </a:solidFill>
                          <a:effectLst/>
                          <a:latin typeface="+mn-lt"/>
                        </a:rPr>
                        <a:t>-6.5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£14.63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8.9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1.4</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SOLE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£32,679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£29,417</a:t>
                      </a:r>
                    </a:p>
                  </a:txBody>
                  <a:tcPr marL="0" marR="0" marT="0" marB="0" anchor="ctr">
                    <a:noFill/>
                  </a:tcPr>
                </a:tc>
                <a:tc>
                  <a:txBody>
                    <a:bodyPr/>
                    <a:lstStyle/>
                    <a:p>
                      <a:pPr algn="ctr" fontAlgn="ctr"/>
                      <a:r>
                        <a:rPr lang="en-GB" sz="800" b="0" i="0" u="none" strike="noStrike">
                          <a:solidFill>
                            <a:srgbClr val="000000"/>
                          </a:solidFill>
                          <a:effectLst/>
                          <a:latin typeface="+mn-lt"/>
                        </a:rPr>
                        <a:t>£29,888</a:t>
                      </a:r>
                    </a:p>
                  </a:txBody>
                  <a:tcPr marL="0" marR="0" marT="0" marB="0" anchor="ctr">
                    <a:noFill/>
                  </a:tcPr>
                </a:tc>
                <a:tc>
                  <a:txBody>
                    <a:bodyPr/>
                    <a:lstStyle/>
                    <a:p>
                      <a:pPr algn="ctr" fontAlgn="ctr"/>
                      <a:r>
                        <a:rPr lang="en-GB" sz="800" b="1" i="0" u="none" strike="noStrike">
                          <a:solidFill>
                            <a:srgbClr val="00B050"/>
                          </a:solidFill>
                          <a:effectLst/>
                          <a:latin typeface="+mn-lt"/>
                        </a:rPr>
                        <a:t>1.6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2,746.1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2,354.9</a:t>
                      </a:r>
                    </a:p>
                  </a:txBody>
                  <a:tcPr marL="0" marR="0" marT="0" marB="0" anchor="ctr">
                    <a:noFill/>
                  </a:tcPr>
                </a:tc>
                <a:tc>
                  <a:txBody>
                    <a:bodyPr/>
                    <a:lstStyle/>
                    <a:p>
                      <a:pPr algn="ctr" fontAlgn="ctr"/>
                      <a:r>
                        <a:rPr lang="en-GB" sz="800" b="0" i="0" u="none" strike="noStrike">
                          <a:solidFill>
                            <a:srgbClr val="000000"/>
                          </a:solidFill>
                          <a:effectLst/>
                          <a:latin typeface="+mn-lt"/>
                        </a:rPr>
                        <a:t>2,445.5</a:t>
                      </a:r>
                    </a:p>
                  </a:txBody>
                  <a:tcPr marL="0" marR="0" marT="0" marB="0" anchor="ctr">
                    <a:noFill/>
                  </a:tcPr>
                </a:tc>
                <a:tc>
                  <a:txBody>
                    <a:bodyPr/>
                    <a:lstStyle/>
                    <a:p>
                      <a:pPr algn="ctr" fontAlgn="ctr"/>
                      <a:r>
                        <a:rPr lang="en-GB" sz="800" b="1" i="0" u="none" strike="noStrike">
                          <a:solidFill>
                            <a:srgbClr val="00B050"/>
                          </a:solidFill>
                          <a:effectLst/>
                          <a:latin typeface="+mn-lt"/>
                        </a:rPr>
                        <a:t>3.8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10,285.1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8,684.3</a:t>
                      </a:r>
                    </a:p>
                  </a:txBody>
                  <a:tcPr marL="0" marR="0" marT="0" marB="0" anchor="ctr">
                    <a:noFill/>
                  </a:tcPr>
                </a:tc>
                <a:tc>
                  <a:txBody>
                    <a:bodyPr/>
                    <a:lstStyle/>
                    <a:p>
                      <a:pPr algn="ctr" fontAlgn="ctr"/>
                      <a:r>
                        <a:rPr lang="en-GB" sz="800" b="0" i="0" u="none" strike="noStrike">
                          <a:solidFill>
                            <a:srgbClr val="000000"/>
                          </a:solidFill>
                          <a:effectLst/>
                          <a:latin typeface="+mn-lt"/>
                        </a:rPr>
                        <a:t>8,964.4</a:t>
                      </a:r>
                    </a:p>
                  </a:txBody>
                  <a:tcPr marL="0" marR="0" marT="0" marB="0" anchor="ctr">
                    <a:noFill/>
                  </a:tcPr>
                </a:tc>
                <a:tc>
                  <a:txBody>
                    <a:bodyPr/>
                    <a:lstStyle/>
                    <a:p>
                      <a:pPr algn="ctr" fontAlgn="ctr"/>
                      <a:r>
                        <a:rPr lang="en-GB" sz="800" b="1" i="0" u="none" strike="noStrike">
                          <a:solidFill>
                            <a:srgbClr val="00B050"/>
                          </a:solidFill>
                          <a:effectLst/>
                          <a:latin typeface="+mn-lt"/>
                        </a:rPr>
                        <a:t>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£12.22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-2.2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£3.33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-1.6</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CRAB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£28,546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£27,862</a:t>
                      </a:r>
                    </a:p>
                  </a:txBody>
                  <a:tcPr marL="0" marR="0" marT="0" marB="0" anchor="ctr">
                    <a:noFill/>
                  </a:tcPr>
                </a:tc>
                <a:tc>
                  <a:txBody>
                    <a:bodyPr/>
                    <a:lstStyle/>
                    <a:p>
                      <a:pPr algn="ctr" fontAlgn="ctr"/>
                      <a:r>
                        <a:rPr lang="en-GB" sz="800" b="0" i="0" u="none" strike="noStrike">
                          <a:solidFill>
                            <a:srgbClr val="000000"/>
                          </a:solidFill>
                          <a:effectLst/>
                          <a:latin typeface="+mn-lt"/>
                        </a:rPr>
                        <a:t>£26,016</a:t>
                      </a:r>
                    </a:p>
                  </a:txBody>
                  <a:tcPr marL="0" marR="0" marT="0" marB="0" anchor="ctr">
                    <a:noFill/>
                  </a:tcPr>
                </a:tc>
                <a:tc>
                  <a:txBody>
                    <a:bodyPr/>
                    <a:lstStyle/>
                    <a:p>
                      <a:pPr algn="ctr" fontAlgn="ctr"/>
                      <a:r>
                        <a:rPr lang="en-GB" sz="800" b="1" i="0" u="none" strike="noStrike">
                          <a:solidFill>
                            <a:srgbClr val="FF0000"/>
                          </a:solidFill>
                          <a:effectLst/>
                          <a:latin typeface="+mn-lt"/>
                        </a:rPr>
                        <a:t>-6.6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1,469.9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1,459.0</a:t>
                      </a:r>
                    </a:p>
                  </a:txBody>
                  <a:tcPr marL="0" marR="0" marT="0" marB="0" anchor="ctr">
                    <a:noFill/>
                  </a:tcPr>
                </a:tc>
                <a:tc>
                  <a:txBody>
                    <a:bodyPr/>
                    <a:lstStyle/>
                    <a:p>
                      <a:pPr algn="ctr" fontAlgn="ctr"/>
                      <a:r>
                        <a:rPr lang="en-GB" sz="800" b="0" i="0" u="none" strike="noStrike">
                          <a:solidFill>
                            <a:srgbClr val="000000"/>
                          </a:solidFill>
                          <a:effectLst/>
                          <a:latin typeface="+mn-lt"/>
                        </a:rPr>
                        <a:t>1,326.8</a:t>
                      </a:r>
                    </a:p>
                  </a:txBody>
                  <a:tcPr marL="0" marR="0" marT="0" marB="0" anchor="ctr">
                    <a:noFill/>
                  </a:tcPr>
                </a:tc>
                <a:tc>
                  <a:txBody>
                    <a:bodyPr/>
                    <a:lstStyle/>
                    <a:p>
                      <a:pPr algn="ctr" fontAlgn="ctr"/>
                      <a:r>
                        <a:rPr lang="en-GB" sz="800" b="1" i="0" u="none" strike="noStrike">
                          <a:solidFill>
                            <a:srgbClr val="FF0000"/>
                          </a:solidFill>
                          <a:effectLst/>
                          <a:latin typeface="+mn-lt"/>
                        </a:rPr>
                        <a:t>-9.1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8,904.7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8,535.3</a:t>
                      </a:r>
                    </a:p>
                  </a:txBody>
                  <a:tcPr marL="0" marR="0" marT="0" marB="0" anchor="ctr">
                    <a:noFill/>
                  </a:tcPr>
                </a:tc>
                <a:tc>
                  <a:txBody>
                    <a:bodyPr/>
                    <a:lstStyle/>
                    <a:p>
                      <a:pPr algn="ctr" fontAlgn="ctr"/>
                      <a:r>
                        <a:rPr lang="en-GB" sz="800" b="0" i="0" u="none" strike="noStrike">
                          <a:solidFill>
                            <a:srgbClr val="000000"/>
                          </a:solidFill>
                          <a:effectLst/>
                          <a:latin typeface="+mn-lt"/>
                        </a:rPr>
                        <a:t>7,563.3</a:t>
                      </a:r>
                    </a:p>
                  </a:txBody>
                  <a:tcPr marL="0" marR="0" marT="0" marB="0" anchor="ctr">
                    <a:noFill/>
                  </a:tcPr>
                </a:tc>
                <a:tc>
                  <a:txBody>
                    <a:bodyPr/>
                    <a:lstStyle/>
                    <a:p>
                      <a:pPr algn="ctr" fontAlgn="ctr"/>
                      <a:r>
                        <a:rPr lang="en-GB" sz="800" b="1" i="0" u="none" strike="noStrike">
                          <a:solidFill>
                            <a:srgbClr val="FF0000"/>
                          </a:solidFill>
                          <a:effectLst/>
                          <a:latin typeface="+mn-lt"/>
                        </a:rPr>
                        <a:t>-11.4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£19.61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5.4</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MUSSELS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£27,126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£25,300</a:t>
                      </a:r>
                    </a:p>
                  </a:txBody>
                  <a:tcPr marL="0" marR="0" marT="0" marB="0" anchor="ctr">
                    <a:noFill/>
                  </a:tcPr>
                </a:tc>
                <a:tc>
                  <a:txBody>
                    <a:bodyPr/>
                    <a:lstStyle/>
                    <a:p>
                      <a:pPr algn="ctr" fontAlgn="ctr"/>
                      <a:r>
                        <a:rPr lang="en-GB" sz="800" b="0" i="0" u="none" strike="noStrike">
                          <a:solidFill>
                            <a:srgbClr val="000000"/>
                          </a:solidFill>
                          <a:effectLst/>
                          <a:latin typeface="+mn-lt"/>
                        </a:rPr>
                        <a:t>£24,877</a:t>
                      </a:r>
                    </a:p>
                  </a:txBody>
                  <a:tcPr marL="0" marR="0" marT="0" marB="0" anchor="ctr">
                    <a:noFill/>
                  </a:tcPr>
                </a:tc>
                <a:tc>
                  <a:txBody>
                    <a:bodyPr/>
                    <a:lstStyle/>
                    <a:p>
                      <a:pPr algn="ctr" fontAlgn="ctr"/>
                      <a:r>
                        <a:rPr lang="en-GB" sz="800" b="1" i="0" u="none" strike="noStrike">
                          <a:solidFill>
                            <a:srgbClr val="FF0000"/>
                          </a:solidFill>
                          <a:effectLst/>
                          <a:latin typeface="+mn-lt"/>
                        </a:rPr>
                        <a:t>-1.7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4,835.1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4,543.3</a:t>
                      </a:r>
                    </a:p>
                  </a:txBody>
                  <a:tcPr marL="0" marR="0" marT="0" marB="0" anchor="ctr">
                    <a:noFill/>
                  </a:tcPr>
                </a:tc>
                <a:tc>
                  <a:txBody>
                    <a:bodyPr/>
                    <a:lstStyle/>
                    <a:p>
                      <a:pPr algn="ctr" fontAlgn="ctr"/>
                      <a:r>
                        <a:rPr lang="en-GB" sz="800" b="0" i="0" u="none" strike="noStrike">
                          <a:solidFill>
                            <a:srgbClr val="000000"/>
                          </a:solidFill>
                          <a:effectLst/>
                          <a:latin typeface="+mn-lt"/>
                        </a:rPr>
                        <a:t>4,329.2</a:t>
                      </a:r>
                    </a:p>
                  </a:txBody>
                  <a:tcPr marL="0" marR="0" marT="0" marB="0" anchor="ctr">
                    <a:noFill/>
                  </a:tcPr>
                </a:tc>
                <a:tc>
                  <a:txBody>
                    <a:bodyPr/>
                    <a:lstStyle/>
                    <a:p>
                      <a:pPr algn="ctr" fontAlgn="ctr"/>
                      <a:r>
                        <a:rPr lang="en-GB" sz="800" b="1" i="0" u="none" strike="noStrike">
                          <a:solidFill>
                            <a:srgbClr val="FF0000"/>
                          </a:solidFill>
                          <a:effectLst/>
                          <a:latin typeface="+mn-lt"/>
                        </a:rPr>
                        <a:t>-4.7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13,713.0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mn-lt"/>
                        </a:rPr>
                        <a:t>12,888.3</a:t>
                      </a:r>
                    </a:p>
                  </a:txBody>
                  <a:tcPr marL="0" marR="0" marT="0" marB="0" anchor="ctr">
                    <a:noFill/>
                  </a:tcPr>
                </a:tc>
                <a:tc>
                  <a:txBody>
                    <a:bodyPr/>
                    <a:lstStyle/>
                    <a:p>
                      <a:pPr algn="ctr" fontAlgn="ctr"/>
                      <a:r>
                        <a:rPr lang="en-GB" sz="800" b="0" i="0" u="none" strike="noStrike">
                          <a:solidFill>
                            <a:srgbClr val="000000"/>
                          </a:solidFill>
                          <a:effectLst/>
                          <a:latin typeface="+mn-lt"/>
                        </a:rPr>
                        <a:t>12,778.7</a:t>
                      </a:r>
                    </a:p>
                  </a:txBody>
                  <a:tcPr marL="0" marR="0" marT="0" marB="0" anchor="ctr">
                    <a:noFill/>
                  </a:tcPr>
                </a:tc>
                <a:tc>
                  <a:txBody>
                    <a:bodyPr/>
                    <a:lstStyle/>
                    <a:p>
                      <a:pPr algn="ctr" fontAlgn="ctr"/>
                      <a:r>
                        <a:rPr lang="en-GB" sz="800" b="1" i="0" u="none" strike="noStrike">
                          <a:solidFill>
                            <a:srgbClr val="FF0000"/>
                          </a:solidFill>
                          <a:effectLst/>
                          <a:latin typeface="+mn-lt"/>
                        </a:rPr>
                        <a:t>-0.9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£5.75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-0.8</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PLAICE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£28,807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£25,223</a:t>
                      </a:r>
                    </a:p>
                  </a:txBody>
                  <a:tcPr marL="0" marR="0" marT="0" marB="0" anchor="ctr">
                    <a:noFill/>
                  </a:tcPr>
                </a:tc>
                <a:tc>
                  <a:txBody>
                    <a:bodyPr/>
                    <a:lstStyle/>
                    <a:p>
                      <a:pPr algn="ctr" fontAlgn="ctr"/>
                      <a:r>
                        <a:rPr lang="en-GB" sz="800" b="0" i="0" u="none" strike="noStrike">
                          <a:solidFill>
                            <a:srgbClr val="000000"/>
                          </a:solidFill>
                          <a:effectLst/>
                          <a:latin typeface="+mn-lt"/>
                        </a:rPr>
                        <a:t>£18,633</a:t>
                      </a:r>
                    </a:p>
                  </a:txBody>
                  <a:tcPr marL="0" marR="0" marT="0" marB="0" anchor="ctr">
                    <a:noFill/>
                  </a:tcPr>
                </a:tc>
                <a:tc>
                  <a:txBody>
                    <a:bodyPr/>
                    <a:lstStyle/>
                    <a:p>
                      <a:pPr algn="ctr" fontAlgn="ctr"/>
                      <a:r>
                        <a:rPr lang="en-GB" sz="800" b="1" i="0" u="none" strike="noStrike">
                          <a:solidFill>
                            <a:srgbClr val="FF0000"/>
                          </a:solidFill>
                          <a:effectLst/>
                          <a:latin typeface="+mn-lt"/>
                        </a:rPr>
                        <a:t>-26.1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3,037.9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2,470.5</a:t>
                      </a:r>
                    </a:p>
                  </a:txBody>
                  <a:tcPr marL="0" marR="0" marT="0" marB="0" anchor="ctr">
                    <a:noFill/>
                  </a:tcPr>
                </a:tc>
                <a:tc>
                  <a:txBody>
                    <a:bodyPr/>
                    <a:lstStyle/>
                    <a:p>
                      <a:pPr algn="ctr" fontAlgn="ctr"/>
                      <a:r>
                        <a:rPr lang="en-GB" sz="800" b="0" i="0" u="none" strike="noStrike">
                          <a:solidFill>
                            <a:srgbClr val="000000"/>
                          </a:solidFill>
                          <a:effectLst/>
                          <a:latin typeface="+mn-lt"/>
                        </a:rPr>
                        <a:t>1,629.3</a:t>
                      </a:r>
                    </a:p>
                  </a:txBody>
                  <a:tcPr marL="0" marR="0" marT="0" marB="0" anchor="ctr">
                    <a:noFill/>
                  </a:tcPr>
                </a:tc>
                <a:tc>
                  <a:txBody>
                    <a:bodyPr/>
                    <a:lstStyle/>
                    <a:p>
                      <a:pPr algn="ctr" fontAlgn="ctr"/>
                      <a:r>
                        <a:rPr lang="en-GB" sz="800" b="1" i="0" u="none" strike="noStrike">
                          <a:solidFill>
                            <a:srgbClr val="FF0000"/>
                          </a:solidFill>
                          <a:effectLst/>
                          <a:latin typeface="+mn-lt"/>
                        </a:rPr>
                        <a:t>-34.1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10,184.4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8,369.3</a:t>
                      </a:r>
                    </a:p>
                  </a:txBody>
                  <a:tcPr marL="0" marR="0" marT="0" marB="0" anchor="ctr">
                    <a:noFill/>
                  </a:tcPr>
                </a:tc>
                <a:tc>
                  <a:txBody>
                    <a:bodyPr/>
                    <a:lstStyle/>
                    <a:p>
                      <a:pPr algn="ctr" fontAlgn="ctr"/>
                      <a:r>
                        <a:rPr lang="en-GB" sz="800" b="0" i="0" u="none" strike="noStrike" dirty="0">
                          <a:solidFill>
                            <a:srgbClr val="000000"/>
                          </a:solidFill>
                          <a:effectLst/>
                          <a:latin typeface="+mn-lt"/>
                        </a:rPr>
                        <a:t>5,775.8</a:t>
                      </a:r>
                    </a:p>
                  </a:txBody>
                  <a:tcPr marL="0" marR="0" marT="0" marB="0" anchor="ctr">
                    <a:noFill/>
                  </a:tcPr>
                </a:tc>
                <a:tc>
                  <a:txBody>
                    <a:bodyPr/>
                    <a:lstStyle/>
                    <a:p>
                      <a:pPr algn="ctr" fontAlgn="ctr"/>
                      <a:r>
                        <a:rPr lang="en-GB" sz="800" b="1" i="0" u="none" strike="noStrike">
                          <a:solidFill>
                            <a:srgbClr val="FF0000"/>
                          </a:solidFill>
                          <a:effectLst/>
                          <a:latin typeface="+mn-lt"/>
                        </a:rPr>
                        <a:t>-31.0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£11.44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12.0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7.0</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SCALLOPS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£17,527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£16,508</a:t>
                      </a:r>
                    </a:p>
                  </a:txBody>
                  <a:tcPr marL="0" marR="0" marT="0" marB="0" anchor="ctr">
                    <a:noFill/>
                  </a:tcPr>
                </a:tc>
                <a:tc>
                  <a:txBody>
                    <a:bodyPr/>
                    <a:lstStyle/>
                    <a:p>
                      <a:pPr algn="ctr" fontAlgn="ctr"/>
                      <a:r>
                        <a:rPr lang="en-GB" sz="800" b="0" i="0" u="none" strike="noStrike">
                          <a:solidFill>
                            <a:srgbClr val="000000"/>
                          </a:solidFill>
                          <a:effectLst/>
                          <a:latin typeface="+mn-lt"/>
                        </a:rPr>
                        <a:t>£17,436</a:t>
                      </a:r>
                    </a:p>
                  </a:txBody>
                  <a:tcPr marL="0" marR="0" marT="0" marB="0" anchor="ctr">
                    <a:noFill/>
                  </a:tcPr>
                </a:tc>
                <a:tc>
                  <a:txBody>
                    <a:bodyPr/>
                    <a:lstStyle/>
                    <a:p>
                      <a:pPr algn="ctr" fontAlgn="ctr"/>
                      <a:r>
                        <a:rPr lang="en-GB" sz="800" b="1" i="0" u="none" strike="noStrike">
                          <a:solidFill>
                            <a:srgbClr val="00B050"/>
                          </a:solidFill>
                          <a:effectLst/>
                          <a:latin typeface="+mn-lt"/>
                        </a:rPr>
                        <a:t>5.6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839.9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750.6</a:t>
                      </a:r>
                    </a:p>
                  </a:txBody>
                  <a:tcPr marL="0" marR="0" marT="0" marB="0" anchor="ctr">
                    <a:noFill/>
                  </a:tcPr>
                </a:tc>
                <a:tc>
                  <a:txBody>
                    <a:bodyPr/>
                    <a:lstStyle/>
                    <a:p>
                      <a:pPr algn="ctr" fontAlgn="ctr"/>
                      <a:r>
                        <a:rPr lang="en-GB" sz="800" b="0" i="0" u="none" strike="noStrike">
                          <a:solidFill>
                            <a:srgbClr val="000000"/>
                          </a:solidFill>
                          <a:effectLst/>
                          <a:latin typeface="+mn-lt"/>
                        </a:rPr>
                        <a:t>730.3</a:t>
                      </a:r>
                    </a:p>
                  </a:txBody>
                  <a:tcPr marL="0" marR="0" marT="0" marB="0" anchor="ctr">
                    <a:noFill/>
                  </a:tcPr>
                </a:tc>
                <a:tc>
                  <a:txBody>
                    <a:bodyPr/>
                    <a:lstStyle/>
                    <a:p>
                      <a:pPr algn="ctr" fontAlgn="ctr"/>
                      <a:r>
                        <a:rPr lang="en-GB" sz="800" b="1" i="0" u="none" strike="noStrike">
                          <a:solidFill>
                            <a:srgbClr val="FF0000"/>
                          </a:solidFill>
                          <a:effectLst/>
                          <a:latin typeface="+mn-lt"/>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3,817.8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3,425.2</a:t>
                      </a:r>
                    </a:p>
                  </a:txBody>
                  <a:tcPr marL="0" marR="0" marT="0" marB="0" anchor="ctr">
                    <a:noFill/>
                  </a:tcPr>
                </a:tc>
                <a:tc>
                  <a:txBody>
                    <a:bodyPr/>
                    <a:lstStyle/>
                    <a:p>
                      <a:pPr algn="ctr" fontAlgn="ctr"/>
                      <a:r>
                        <a:rPr lang="en-GB" sz="800" b="0" i="0" u="none" strike="noStrike">
                          <a:solidFill>
                            <a:srgbClr val="000000"/>
                          </a:solidFill>
                          <a:effectLst/>
                          <a:latin typeface="+mn-lt"/>
                        </a:rPr>
                        <a:t>3,505.8</a:t>
                      </a:r>
                    </a:p>
                  </a:txBody>
                  <a:tcPr marL="0" marR="0" marT="0" marB="0" anchor="ctr">
                    <a:noFill/>
                  </a:tcPr>
                </a:tc>
                <a:tc>
                  <a:txBody>
                    <a:bodyPr/>
                    <a:lstStyle/>
                    <a:p>
                      <a:pPr algn="ctr" fontAlgn="ctr"/>
                      <a:r>
                        <a:rPr lang="en-GB" sz="800" b="1" i="0" u="none" strike="noStrike">
                          <a:solidFill>
                            <a:srgbClr val="00B050"/>
                          </a:solidFill>
                          <a:effectLst/>
                          <a:latin typeface="+mn-lt"/>
                        </a:rPr>
                        <a:t>2.4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£23.87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8.6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£4.97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3.2</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SEA-BRM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£17,513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£16,857</a:t>
                      </a:r>
                    </a:p>
                  </a:txBody>
                  <a:tcPr marL="0" marR="0" marT="0" marB="0" anchor="ctr">
                    <a:noFill/>
                  </a:tcPr>
                </a:tc>
                <a:tc>
                  <a:txBody>
                    <a:bodyPr/>
                    <a:lstStyle/>
                    <a:p>
                      <a:pPr algn="ctr" fontAlgn="ctr"/>
                      <a:r>
                        <a:rPr lang="en-GB" sz="800" b="0" i="0" u="none" strike="noStrike">
                          <a:solidFill>
                            <a:srgbClr val="000000"/>
                          </a:solidFill>
                          <a:effectLst/>
                          <a:latin typeface="+mn-lt"/>
                        </a:rPr>
                        <a:t>£15,113</a:t>
                      </a:r>
                    </a:p>
                  </a:txBody>
                  <a:tcPr marL="0" marR="0" marT="0" marB="0" anchor="ctr">
                    <a:noFill/>
                  </a:tcPr>
                </a:tc>
                <a:tc>
                  <a:txBody>
                    <a:bodyPr/>
                    <a:lstStyle/>
                    <a:p>
                      <a:pPr algn="ctr" fontAlgn="ctr"/>
                      <a:r>
                        <a:rPr lang="en-GB" sz="800" b="1" i="0" u="none" strike="noStrike">
                          <a:solidFill>
                            <a:srgbClr val="FF0000"/>
                          </a:solidFill>
                          <a:effectLst/>
                          <a:latin typeface="+mn-lt"/>
                        </a:rPr>
                        <a:t>-10.3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1,147.2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1,174.6</a:t>
                      </a:r>
                    </a:p>
                  </a:txBody>
                  <a:tcPr marL="0" marR="0" marT="0" marB="0" anchor="ctr">
                    <a:noFill/>
                  </a:tcPr>
                </a:tc>
                <a:tc>
                  <a:txBody>
                    <a:bodyPr/>
                    <a:lstStyle/>
                    <a:p>
                      <a:pPr algn="ctr" fontAlgn="ctr"/>
                      <a:r>
                        <a:rPr lang="en-GB" sz="800" b="0" i="0" u="none" strike="noStrike">
                          <a:solidFill>
                            <a:srgbClr val="000000"/>
                          </a:solidFill>
                          <a:effectLst/>
                          <a:latin typeface="+mn-lt"/>
                        </a:rPr>
                        <a:t>1,092.5</a:t>
                      </a:r>
                    </a:p>
                  </a:txBody>
                  <a:tcPr marL="0" marR="0" marT="0" marB="0" anchor="ctr">
                    <a:noFill/>
                  </a:tcPr>
                </a:tc>
                <a:tc>
                  <a:txBody>
                    <a:bodyPr/>
                    <a:lstStyle/>
                    <a:p>
                      <a:pPr algn="ctr" fontAlgn="ctr"/>
                      <a:r>
                        <a:rPr lang="en-GB" sz="800" b="1" i="0" u="none" strike="noStrike">
                          <a:solidFill>
                            <a:srgbClr val="FF0000"/>
                          </a:solidFill>
                          <a:effectLst/>
                          <a:latin typeface="+mn-lt"/>
                        </a:rPr>
                        <a:t>-7.0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4,046.9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4,075.5</a:t>
                      </a:r>
                    </a:p>
                  </a:txBody>
                  <a:tcPr marL="0" marR="0" marT="0" marB="0" anchor="ctr">
                    <a:noFill/>
                  </a:tcPr>
                </a:tc>
                <a:tc>
                  <a:txBody>
                    <a:bodyPr/>
                    <a:lstStyle/>
                    <a:p>
                      <a:pPr algn="ctr" fontAlgn="ctr"/>
                      <a:r>
                        <a:rPr lang="en-GB" sz="800" b="0" i="0" u="none" strike="noStrike">
                          <a:solidFill>
                            <a:srgbClr val="000000"/>
                          </a:solidFill>
                          <a:effectLst/>
                          <a:latin typeface="+mn-lt"/>
                        </a:rPr>
                        <a:t>3,800.2</a:t>
                      </a:r>
                    </a:p>
                  </a:txBody>
                  <a:tcPr marL="0" marR="0" marT="0" marB="0" anchor="ctr">
                    <a:noFill/>
                  </a:tcPr>
                </a:tc>
                <a:tc>
                  <a:txBody>
                    <a:bodyPr/>
                    <a:lstStyle/>
                    <a:p>
                      <a:pPr algn="ctr" fontAlgn="ctr"/>
                      <a:r>
                        <a:rPr lang="en-GB" sz="800" b="1" i="0" u="none" strike="noStrike">
                          <a:solidFill>
                            <a:srgbClr val="FF0000"/>
                          </a:solidFill>
                          <a:effectLst/>
                          <a:latin typeface="+mn-lt"/>
                        </a:rPr>
                        <a:t>-6.8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£13.83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FF0000"/>
                          </a:solidFill>
                          <a:effectLst/>
                          <a:latin typeface="+mn-lt"/>
                        </a:rPr>
                        <a:t>-3.6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£3.98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-3.8</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KIPPER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£16,075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£14,908</a:t>
                      </a:r>
                    </a:p>
                  </a:txBody>
                  <a:tcPr marL="0" marR="0" marT="0" marB="0" anchor="ctr">
                    <a:noFill/>
                  </a:tcPr>
                </a:tc>
                <a:tc>
                  <a:txBody>
                    <a:bodyPr/>
                    <a:lstStyle/>
                    <a:p>
                      <a:pPr algn="ctr" fontAlgn="ctr"/>
                      <a:r>
                        <a:rPr lang="en-GB" sz="800" b="0" i="0" u="none" strike="noStrike">
                          <a:solidFill>
                            <a:srgbClr val="000000"/>
                          </a:solidFill>
                          <a:effectLst/>
                          <a:latin typeface="+mn-lt"/>
                        </a:rPr>
                        <a:t>£14,739</a:t>
                      </a:r>
                    </a:p>
                  </a:txBody>
                  <a:tcPr marL="0" marR="0" marT="0" marB="0" anchor="ctr">
                    <a:noFill/>
                  </a:tcPr>
                </a:tc>
                <a:tc>
                  <a:txBody>
                    <a:bodyPr/>
                    <a:lstStyle/>
                    <a:p>
                      <a:pPr algn="ctr" fontAlgn="ctr"/>
                      <a:r>
                        <a:rPr lang="en-GB" sz="800" b="1" i="0" u="none" strike="noStrike">
                          <a:solidFill>
                            <a:srgbClr val="FF0000"/>
                          </a:solidFill>
                          <a:effectLst/>
                          <a:latin typeface="+mn-lt"/>
                        </a:rPr>
                        <a:t>-1.1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2,113.4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1,871.5</a:t>
                      </a:r>
                    </a:p>
                  </a:txBody>
                  <a:tcPr marL="0" marR="0" marT="0" marB="0" anchor="ctr">
                    <a:noFill/>
                  </a:tcPr>
                </a:tc>
                <a:tc>
                  <a:txBody>
                    <a:bodyPr/>
                    <a:lstStyle/>
                    <a:p>
                      <a:pPr algn="ctr" fontAlgn="ctr"/>
                      <a:r>
                        <a:rPr lang="en-GB" sz="800" b="0" i="0" u="none" strike="noStrike">
                          <a:solidFill>
                            <a:srgbClr val="000000"/>
                          </a:solidFill>
                          <a:effectLst/>
                          <a:latin typeface="+mn-lt"/>
                        </a:rPr>
                        <a:t>1,760.5</a:t>
                      </a:r>
                    </a:p>
                  </a:txBody>
                  <a:tcPr marL="0" marR="0" marT="0" marB="0" anchor="ctr">
                    <a:noFill/>
                  </a:tcPr>
                </a:tc>
                <a:tc>
                  <a:txBody>
                    <a:bodyPr/>
                    <a:lstStyle/>
                    <a:p>
                      <a:pPr algn="ctr" fontAlgn="ctr"/>
                      <a:r>
                        <a:rPr lang="en-GB" sz="800" b="1" i="0" u="none" strike="noStrike">
                          <a:solidFill>
                            <a:srgbClr val="FF0000"/>
                          </a:solidFill>
                          <a:effectLst/>
                          <a:latin typeface="+mn-lt"/>
                        </a:rPr>
                        <a:t>-5.9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11,646.6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10,329.4</a:t>
                      </a:r>
                    </a:p>
                  </a:txBody>
                  <a:tcPr marL="0" marR="0" marT="0" marB="0" anchor="ctr">
                    <a:noFill/>
                  </a:tcPr>
                </a:tc>
                <a:tc>
                  <a:txBody>
                    <a:bodyPr/>
                    <a:lstStyle/>
                    <a:p>
                      <a:pPr algn="ctr" fontAlgn="ctr"/>
                      <a:r>
                        <a:rPr lang="en-GB" sz="800" b="0" i="0" u="none" strike="noStrike">
                          <a:solidFill>
                            <a:srgbClr val="000000"/>
                          </a:solidFill>
                          <a:effectLst/>
                          <a:latin typeface="+mn-lt"/>
                        </a:rPr>
                        <a:t>9,798.6</a:t>
                      </a:r>
                    </a:p>
                  </a:txBody>
                  <a:tcPr marL="0" marR="0" marT="0" marB="0" anchor="ctr">
                    <a:noFill/>
                  </a:tcPr>
                </a:tc>
                <a:tc>
                  <a:txBody>
                    <a:bodyPr/>
                    <a:lstStyle/>
                    <a:p>
                      <a:pPr algn="ctr" fontAlgn="ctr"/>
                      <a:r>
                        <a:rPr lang="en-GB" sz="800" b="1" i="0" u="none" strike="noStrike">
                          <a:solidFill>
                            <a:srgbClr val="FF0000"/>
                          </a:solidFill>
                          <a:effectLst/>
                          <a:latin typeface="+mn-lt"/>
                        </a:rPr>
                        <a:t>-5.1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£1.50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00B050"/>
                          </a:solidFill>
                          <a:effectLst/>
                          <a:latin typeface="+mn-lt"/>
                        </a:rPr>
                        <a:t>4.2</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SQUID (CALAMARI)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£13,470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£15,110</a:t>
                      </a:r>
                    </a:p>
                  </a:txBody>
                  <a:tcPr marL="0" marR="0" marT="0" marB="0" anchor="ctr">
                    <a:noFill/>
                  </a:tcPr>
                </a:tc>
                <a:tc>
                  <a:txBody>
                    <a:bodyPr/>
                    <a:lstStyle/>
                    <a:p>
                      <a:pPr algn="ctr" fontAlgn="ctr"/>
                      <a:r>
                        <a:rPr lang="en-GB" sz="800" b="0" i="0" u="none" strike="noStrike">
                          <a:solidFill>
                            <a:srgbClr val="000000"/>
                          </a:solidFill>
                          <a:effectLst/>
                          <a:latin typeface="+mn-lt"/>
                        </a:rPr>
                        <a:t>£14,410</a:t>
                      </a:r>
                    </a:p>
                  </a:txBody>
                  <a:tcPr marL="0" marR="0" marT="0" marB="0" anchor="ctr">
                    <a:noFill/>
                  </a:tcPr>
                </a:tc>
                <a:tc>
                  <a:txBody>
                    <a:bodyPr/>
                    <a:lstStyle/>
                    <a:p>
                      <a:pPr algn="ctr" fontAlgn="ctr"/>
                      <a:r>
                        <a:rPr lang="en-GB" sz="800" b="1" i="0" u="none" strike="noStrike">
                          <a:solidFill>
                            <a:srgbClr val="FF0000"/>
                          </a:solidFill>
                          <a:effectLst/>
                          <a:latin typeface="+mn-lt"/>
                        </a:rPr>
                        <a:t>-4.6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963.9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1,190.1</a:t>
                      </a:r>
                    </a:p>
                  </a:txBody>
                  <a:tcPr marL="0" marR="0" marT="0" marB="0" anchor="ctr">
                    <a:noFill/>
                  </a:tcPr>
                </a:tc>
                <a:tc>
                  <a:txBody>
                    <a:bodyPr/>
                    <a:lstStyle/>
                    <a:p>
                      <a:pPr algn="ctr" fontAlgn="ctr"/>
                      <a:r>
                        <a:rPr lang="en-GB" sz="800" b="0" i="0" u="none" strike="noStrike">
                          <a:solidFill>
                            <a:srgbClr val="000000"/>
                          </a:solidFill>
                          <a:effectLst/>
                          <a:latin typeface="+mn-lt"/>
                        </a:rPr>
                        <a:t>1,343.1</a:t>
                      </a:r>
                    </a:p>
                  </a:txBody>
                  <a:tcPr marL="0" marR="0" marT="0" marB="0" anchor="ctr">
                    <a:noFill/>
                  </a:tcPr>
                </a:tc>
                <a:tc>
                  <a:txBody>
                    <a:bodyPr/>
                    <a:lstStyle/>
                    <a:p>
                      <a:pPr algn="ctr" fontAlgn="ctr"/>
                      <a:r>
                        <a:rPr lang="en-GB" sz="800" b="1" i="0" u="none" strike="noStrike">
                          <a:solidFill>
                            <a:srgbClr val="00B050"/>
                          </a:solidFill>
                          <a:effectLst/>
                          <a:latin typeface="+mn-lt"/>
                        </a:rPr>
                        <a:t>12.9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4,666.9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5,321.3</a:t>
                      </a:r>
                    </a:p>
                  </a:txBody>
                  <a:tcPr marL="0" marR="0" marT="0" marB="0" anchor="ctr">
                    <a:noFill/>
                  </a:tcPr>
                </a:tc>
                <a:tc>
                  <a:txBody>
                    <a:bodyPr/>
                    <a:lstStyle/>
                    <a:p>
                      <a:pPr algn="ctr" fontAlgn="ctr"/>
                      <a:r>
                        <a:rPr lang="en-GB" sz="800" b="0" i="0" u="none" strike="noStrike">
                          <a:solidFill>
                            <a:srgbClr val="000000"/>
                          </a:solidFill>
                          <a:effectLst/>
                          <a:latin typeface="+mn-lt"/>
                        </a:rPr>
                        <a:t>5,183.7</a:t>
                      </a:r>
                    </a:p>
                  </a:txBody>
                  <a:tcPr marL="0" marR="0" marT="0" marB="0" anchor="ctr">
                    <a:noFill/>
                  </a:tcPr>
                </a:tc>
                <a:tc>
                  <a:txBody>
                    <a:bodyPr/>
                    <a:lstStyle/>
                    <a:p>
                      <a:pPr algn="ctr" fontAlgn="ctr"/>
                      <a:r>
                        <a:rPr lang="en-GB" sz="800" b="1" i="0" u="none" strike="noStrike">
                          <a:solidFill>
                            <a:srgbClr val="FF0000"/>
                          </a:solidFill>
                          <a:effectLst/>
                          <a:latin typeface="+mn-lt"/>
                        </a:rPr>
                        <a:t>-2.6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£10.73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-15.5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mn-lt"/>
                        </a:rPr>
                        <a:t>-2.1</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HERRING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mn-l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£12,710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£12,627</a:t>
                      </a:r>
                    </a:p>
                  </a:txBody>
                  <a:tcPr marL="0" marR="0" marT="0" marB="0" anchor="ctr">
                    <a:noFill/>
                  </a:tcPr>
                </a:tc>
                <a:tc>
                  <a:txBody>
                    <a:bodyPr/>
                    <a:lstStyle/>
                    <a:p>
                      <a:pPr algn="ctr" fontAlgn="ctr"/>
                      <a:r>
                        <a:rPr lang="en-GB" sz="800" b="0" i="0" u="none" strike="noStrike">
                          <a:solidFill>
                            <a:srgbClr val="000000"/>
                          </a:solidFill>
                          <a:effectLst/>
                          <a:latin typeface="+mn-lt"/>
                        </a:rPr>
                        <a:t>£13,371</a:t>
                      </a:r>
                    </a:p>
                  </a:txBody>
                  <a:tcPr marL="0" marR="0" marT="0" marB="0" anchor="ctr">
                    <a:noFill/>
                  </a:tcPr>
                </a:tc>
                <a:tc>
                  <a:txBody>
                    <a:bodyPr/>
                    <a:lstStyle/>
                    <a:p>
                      <a:pPr algn="ctr" fontAlgn="ctr"/>
                      <a:r>
                        <a:rPr lang="en-GB" sz="800" b="1" i="0" u="none" strike="noStrike">
                          <a:solidFill>
                            <a:srgbClr val="00B050"/>
                          </a:solidFill>
                          <a:effectLst/>
                          <a:latin typeface="+mn-lt"/>
                        </a:rPr>
                        <a:t>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2,209.3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1,939.5</a:t>
                      </a:r>
                    </a:p>
                  </a:txBody>
                  <a:tcPr marL="0" marR="0" marT="0" marB="0" anchor="ctr">
                    <a:noFill/>
                  </a:tcPr>
                </a:tc>
                <a:tc>
                  <a:txBody>
                    <a:bodyPr/>
                    <a:lstStyle/>
                    <a:p>
                      <a:pPr algn="ctr" fontAlgn="ctr"/>
                      <a:r>
                        <a:rPr lang="en-GB" sz="800" b="0" i="0" u="none" strike="noStrike">
                          <a:solidFill>
                            <a:srgbClr val="000000"/>
                          </a:solidFill>
                          <a:effectLst/>
                          <a:latin typeface="+mn-lt"/>
                        </a:rPr>
                        <a:t>2,007.6</a:t>
                      </a:r>
                    </a:p>
                  </a:txBody>
                  <a:tcPr marL="0" marR="0" marT="0" marB="0" anchor="ctr">
                    <a:noFill/>
                  </a:tcPr>
                </a:tc>
                <a:tc>
                  <a:txBody>
                    <a:bodyPr/>
                    <a:lstStyle/>
                    <a:p>
                      <a:pPr algn="ctr" fontAlgn="ctr"/>
                      <a:r>
                        <a:rPr lang="en-GB" sz="800" b="1" i="0" u="none" strike="noStrike">
                          <a:solidFill>
                            <a:srgbClr val="00B050"/>
                          </a:solidFill>
                          <a:effectLst/>
                          <a:latin typeface="+mn-lt"/>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8,533.1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mn-lt"/>
                        </a:rPr>
                        <a:t>7,352.7</a:t>
                      </a:r>
                    </a:p>
                  </a:txBody>
                  <a:tcPr marL="0" marR="0" marT="0" marB="0" anchor="ctr">
                    <a:noFill/>
                  </a:tcPr>
                </a:tc>
                <a:tc>
                  <a:txBody>
                    <a:bodyPr/>
                    <a:lstStyle/>
                    <a:p>
                      <a:pPr algn="ctr" fontAlgn="ctr"/>
                      <a:r>
                        <a:rPr lang="en-GB" sz="800" b="0" i="0" u="none" strike="noStrike">
                          <a:solidFill>
                            <a:srgbClr val="000000"/>
                          </a:solidFill>
                          <a:effectLst/>
                          <a:latin typeface="+mn-lt"/>
                        </a:rPr>
                        <a:t>7,837.1</a:t>
                      </a:r>
                    </a:p>
                  </a:txBody>
                  <a:tcPr marL="0" marR="0" marT="0" marB="0" anchor="ctr">
                    <a:noFill/>
                  </a:tcPr>
                </a:tc>
                <a:tc>
                  <a:txBody>
                    <a:bodyPr/>
                    <a:lstStyle/>
                    <a:p>
                      <a:pPr algn="ctr" fontAlgn="ctr"/>
                      <a:r>
                        <a:rPr lang="en-GB" sz="800" b="1" i="0" u="none" strike="noStrike">
                          <a:solidFill>
                            <a:srgbClr val="00B050"/>
                          </a:solidFill>
                          <a:effectLst/>
                          <a:latin typeface="+mn-lt"/>
                        </a:rPr>
                        <a:t>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£6.66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mn-lt"/>
                        </a:rPr>
                        <a:t>2.3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mn-lt"/>
                        </a:rPr>
                        <a:t>£1.71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FF0000"/>
                          </a:solidFill>
                          <a:effectLst/>
                          <a:latin typeface="+mn-lt"/>
                        </a:rPr>
                        <a:t>-0.7</a:t>
                      </a:r>
                    </a:p>
                  </a:txBody>
                  <a:tcPr marL="0" marR="0" marT="0" marB="0" anchor="ctr">
                    <a:lnR w="12700" cap="flat" cmpd="sng" algn="ctr">
                      <a:solidFill>
                        <a:schemeClr val="tx1"/>
                      </a:solidFill>
                      <a:prstDash val="solid"/>
                      <a:round/>
                      <a:headEnd type="none" w="med" len="med"/>
                      <a:tailEnd type="none" w="med" len="med"/>
                    </a:lnR>
                    <a:noFill/>
                  </a:tcPr>
                </a:tc>
              </a:tr>
              <a:tr h="166942">
                <a:tc>
                  <a:txBody>
                    <a:bodyPr/>
                    <a:lstStyle/>
                    <a:p>
                      <a:pPr algn="l" fontAlgn="t"/>
                      <a:r>
                        <a:rPr lang="en-GB" sz="800" b="0" i="0" u="none" strike="noStrike">
                          <a:solidFill>
                            <a:srgbClr val="000000"/>
                          </a:solidFill>
                          <a:effectLst/>
                          <a:latin typeface="+mn-lt"/>
                        </a:rPr>
                        <a:t>ANCHOVY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t"/>
                      <a:r>
                        <a:rPr lang="en-GB" sz="800" b="0" i="0" u="none" strike="noStrike">
                          <a:solidFill>
                            <a:srgbClr val="00000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£13,050</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£13,136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£12,846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mn-lt"/>
                        </a:rPr>
                        <a:t>-2.2</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814.5</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808.1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791.1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mn-lt"/>
                        </a:rPr>
                        <a:t>-2.1</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10,234.8</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10,463.1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10,595.8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mn-lt"/>
                        </a:rPr>
                        <a:t>1.3</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£16.24</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mn-lt"/>
                        </a:rPr>
                        <a:t>-0.1</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£1.21</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FF0000"/>
                          </a:solidFill>
                          <a:effectLst/>
                          <a:latin typeface="+mn-lt"/>
                        </a:rPr>
                        <a:t>-3.4</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5" name="Title 1"/>
          <p:cNvSpPr txBox="1">
            <a:spLocks/>
          </p:cNvSpPr>
          <p:nvPr/>
        </p:nvSpPr>
        <p:spPr>
          <a:xfrm>
            <a:off x="457200" y="11072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mtClean="0"/>
              <a:t>Total Seafood By Species</a:t>
            </a:r>
            <a:endParaRPr lang="en-GB" dirty="0"/>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229052905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3012213"/>
              </p:ext>
            </p:extLst>
          </p:nvPr>
        </p:nvGraphicFramePr>
        <p:xfrm>
          <a:off x="83968" y="1031421"/>
          <a:ext cx="8966725" cy="5342390"/>
        </p:xfrm>
        <a:graphic>
          <a:graphicData uri="http://schemas.openxmlformats.org/drawingml/2006/table">
            <a:tbl>
              <a:tblPr>
                <a:tableStyleId>{5C22544A-7EE6-4342-B048-85BDC9FD1C3A}</a:tableStyleId>
              </a:tblPr>
              <a:tblGrid>
                <a:gridCol w="1132201"/>
                <a:gridCol w="176581"/>
                <a:gridCol w="584279"/>
                <a:gridCol w="584279"/>
                <a:gridCol w="584279"/>
                <a:gridCol w="342776"/>
                <a:gridCol w="584279"/>
                <a:gridCol w="584279"/>
                <a:gridCol w="584279"/>
                <a:gridCol w="342776"/>
                <a:gridCol w="584279"/>
                <a:gridCol w="584279"/>
                <a:gridCol w="584279"/>
                <a:gridCol w="342776"/>
                <a:gridCol w="342776"/>
                <a:gridCol w="342776"/>
                <a:gridCol w="342776"/>
                <a:gridCol w="342776"/>
              </a:tblGrid>
              <a:tr h="249334">
                <a:tc>
                  <a:txBody>
                    <a:bodyPr/>
                    <a:lstStyle/>
                    <a:p>
                      <a:pPr algn="ctr" fontAlgn="t"/>
                      <a:r>
                        <a:rPr lang="en-GB" sz="800" b="1" i="0" u="none" strike="noStrike" dirty="0">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noFill/>
                  </a:tcPr>
                </a:tc>
                <a:tc rowSpan="2">
                  <a:txBody>
                    <a:bodyPr/>
                    <a:lstStyle/>
                    <a:p>
                      <a:pPr algn="ctr" fontAlgn="b"/>
                      <a:r>
                        <a:rPr lang="en-GB" sz="800" b="1" i="0" u="none" strike="noStrike">
                          <a:solidFill>
                            <a:srgbClr val="000000"/>
                          </a:solidFill>
                          <a:effectLst/>
                          <a:latin typeface="+mn-lt"/>
                        </a:rPr>
                        <a:t>Rank</a:t>
                      </a: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ctr"/>
                      <a:r>
                        <a:rPr lang="en-GB" sz="800" b="1" i="0" u="none" strike="noStrike">
                          <a:solidFill>
                            <a:srgbClr val="000000"/>
                          </a:solidFill>
                          <a:effectLst/>
                          <a:latin typeface="+mn-lt"/>
                        </a:rPr>
                        <a:t>Value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Volume Sales ('000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Unit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r>
              <a:tr h="518778">
                <a:tc>
                  <a:txBody>
                    <a:bodyPr/>
                    <a:lstStyle/>
                    <a:p>
                      <a:pPr algn="l" fontAlgn="ctr"/>
                      <a:r>
                        <a:rPr lang="en-GB" sz="800" b="1" i="0" u="none" strike="noStrike">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GB"/>
                    </a:p>
                  </a:txBody>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72926">
                <a:tc>
                  <a:txBody>
                    <a:bodyPr/>
                    <a:lstStyle/>
                    <a:p>
                      <a:pPr algn="l" fontAlgn="t"/>
                      <a:r>
                        <a:rPr lang="en-GB" sz="800" b="1" i="0" u="none" strike="noStrike">
                          <a:solidFill>
                            <a:srgbClr val="000000"/>
                          </a:solidFill>
                          <a:effectLst/>
                          <a:latin typeface="+mn-lt"/>
                        </a:rPr>
                        <a:t>TOTAL SEAFOOD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t"/>
                      <a:r>
                        <a:rPr lang="en-GB" sz="800" b="1" i="0" u="none" strike="noStrike">
                          <a:solidFill>
                            <a:srgbClr val="000000"/>
                          </a:solidFill>
                          <a:effectLst/>
                          <a:latin typeface="+mn-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dirty="0">
                          <a:solidFill>
                            <a:srgbClr val="000000"/>
                          </a:solidFill>
                          <a:effectLst/>
                          <a:latin typeface="+mn-lt"/>
                        </a:rPr>
                        <a:t>£3,694,860</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£3,830,628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£3,832,579</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0.1</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399,232.1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395,479.5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393,501.6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mn-lt"/>
                        </a:rPr>
                        <a:t>-0.5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1,464,384.6</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1,470,724.2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1,471,391.8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£9.74</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0.6</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mn-lt"/>
                        </a:rPr>
                        <a:t>£2.60</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mn-lt"/>
                        </a:rPr>
                        <a:t>0.0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72926">
                <a:tc>
                  <a:txBody>
                    <a:bodyPr/>
                    <a:lstStyle/>
                    <a:p>
                      <a:pPr algn="l" fontAlgn="t"/>
                      <a:r>
                        <a:rPr lang="en-GB" sz="800" b="0" i="0" u="none" strike="noStrike" dirty="0">
                          <a:solidFill>
                            <a:srgbClr val="000000"/>
                          </a:solidFill>
                          <a:effectLst/>
                          <a:latin typeface="Arial"/>
                        </a:rPr>
                        <a:t>SHRIMPS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£4,553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£7,461</a:t>
                      </a:r>
                    </a:p>
                  </a:txBody>
                  <a:tcPr marL="0" marR="0" marT="0" marB="0" anchor="ctr">
                    <a:noFill/>
                  </a:tcPr>
                </a:tc>
                <a:tc>
                  <a:txBody>
                    <a:bodyPr/>
                    <a:lstStyle/>
                    <a:p>
                      <a:pPr algn="ctr" fontAlgn="ctr"/>
                      <a:r>
                        <a:rPr lang="en-GB" sz="800" b="0" i="0" u="none" strike="noStrike">
                          <a:solidFill>
                            <a:srgbClr val="000000"/>
                          </a:solidFill>
                          <a:effectLst/>
                          <a:latin typeface="Arial"/>
                        </a:rPr>
                        <a:t>£10,518</a:t>
                      </a:r>
                    </a:p>
                  </a:txBody>
                  <a:tcPr marL="0" marR="0" marT="0" marB="0" anchor="ctr">
                    <a:noFill/>
                  </a:tcPr>
                </a:tc>
                <a:tc>
                  <a:txBody>
                    <a:bodyPr/>
                    <a:lstStyle/>
                    <a:p>
                      <a:pPr algn="ctr" fontAlgn="ctr"/>
                      <a:r>
                        <a:rPr lang="en-GB" sz="800" b="1" i="0" u="none" strike="noStrike">
                          <a:solidFill>
                            <a:srgbClr val="00B050"/>
                          </a:solidFill>
                          <a:effectLst/>
                          <a:latin typeface="Arial"/>
                        </a:rPr>
                        <a:t>41.0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383.9</a:t>
                      </a:r>
                    </a:p>
                  </a:txBody>
                  <a:tcPr marL="0" marR="0" marT="0" marB="0" anchor="ctr">
                    <a:noFill/>
                  </a:tcPr>
                </a:tc>
                <a:tc>
                  <a:txBody>
                    <a:bodyPr/>
                    <a:lstStyle/>
                    <a:p>
                      <a:pPr algn="ctr" fontAlgn="ctr"/>
                      <a:r>
                        <a:rPr lang="en-GB" sz="800" b="0" i="0" u="none" strike="noStrike">
                          <a:solidFill>
                            <a:srgbClr val="000000"/>
                          </a:solidFill>
                          <a:effectLst/>
                          <a:latin typeface="Arial"/>
                        </a:rPr>
                        <a:t>633.9</a:t>
                      </a:r>
                    </a:p>
                  </a:txBody>
                  <a:tcPr marL="0" marR="0" marT="0" marB="0" anchor="ctr">
                    <a:noFill/>
                  </a:tcPr>
                </a:tc>
                <a:tc>
                  <a:txBody>
                    <a:bodyPr/>
                    <a:lstStyle/>
                    <a:p>
                      <a:pPr algn="ctr" fontAlgn="ctr"/>
                      <a:r>
                        <a:rPr lang="en-GB" sz="800" b="1" i="0" u="none" strike="noStrike">
                          <a:solidFill>
                            <a:srgbClr val="00B050"/>
                          </a:solidFill>
                          <a:effectLst/>
                          <a:latin typeface="Arial"/>
                        </a:rPr>
                        <a:t>65.1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1,090.2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1,590.0</a:t>
                      </a:r>
                    </a:p>
                  </a:txBody>
                  <a:tcPr marL="0" marR="0" marT="0" marB="0" anchor="ctr">
                    <a:noFill/>
                  </a:tcPr>
                </a:tc>
                <a:tc>
                  <a:txBody>
                    <a:bodyPr/>
                    <a:lstStyle/>
                    <a:p>
                      <a:pPr algn="ctr" fontAlgn="ctr"/>
                      <a:r>
                        <a:rPr lang="en-GB" sz="800" b="0" i="0" u="none" strike="noStrike">
                          <a:solidFill>
                            <a:srgbClr val="000000"/>
                          </a:solidFill>
                          <a:effectLst/>
                          <a:latin typeface="Arial"/>
                        </a:rPr>
                        <a:t>2,633.0</a:t>
                      </a:r>
                    </a:p>
                  </a:txBody>
                  <a:tcPr marL="0" marR="0" marT="0" marB="0" anchor="ctr">
                    <a:noFill/>
                  </a:tcPr>
                </a:tc>
                <a:tc>
                  <a:txBody>
                    <a:bodyPr/>
                    <a:lstStyle/>
                    <a:p>
                      <a:pPr algn="ctr" fontAlgn="ctr"/>
                      <a:r>
                        <a:rPr lang="en-GB" sz="800" b="1" i="0" u="none" strike="noStrike">
                          <a:solidFill>
                            <a:srgbClr val="00B050"/>
                          </a:solidFill>
                          <a:effectLst/>
                          <a:latin typeface="Arial"/>
                        </a:rPr>
                        <a:t>65.6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£16.59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-14.6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-14.9</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HAKE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£8,517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£8,046</a:t>
                      </a:r>
                    </a:p>
                  </a:txBody>
                  <a:tcPr marL="0" marR="0" marT="0" marB="0" anchor="ctr">
                    <a:noFill/>
                  </a:tcPr>
                </a:tc>
                <a:tc>
                  <a:txBody>
                    <a:bodyPr/>
                    <a:lstStyle/>
                    <a:p>
                      <a:pPr algn="ctr" fontAlgn="ctr"/>
                      <a:r>
                        <a:rPr lang="en-GB" sz="800" b="0" i="0" u="none" strike="noStrike">
                          <a:solidFill>
                            <a:srgbClr val="000000"/>
                          </a:solidFill>
                          <a:effectLst/>
                          <a:latin typeface="Arial"/>
                        </a:rPr>
                        <a:t>£7,022</a:t>
                      </a:r>
                    </a:p>
                  </a:txBody>
                  <a:tcPr marL="0" marR="0" marT="0" marB="0" anchor="ctr">
                    <a:noFill/>
                  </a:tcPr>
                </a:tc>
                <a:tc>
                  <a:txBody>
                    <a:bodyPr/>
                    <a:lstStyle/>
                    <a:p>
                      <a:pPr algn="ctr" fontAlgn="ctr"/>
                      <a:r>
                        <a:rPr lang="en-GB" sz="800" b="1" i="0" u="none" strike="noStrike">
                          <a:solidFill>
                            <a:srgbClr val="FF0000"/>
                          </a:solidFill>
                          <a:effectLst/>
                          <a:latin typeface="Arial"/>
                        </a:rPr>
                        <a:t>-12.7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682.4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645.2</a:t>
                      </a:r>
                    </a:p>
                  </a:txBody>
                  <a:tcPr marL="0" marR="0" marT="0" marB="0" anchor="ctr">
                    <a:noFill/>
                  </a:tcPr>
                </a:tc>
                <a:tc>
                  <a:txBody>
                    <a:bodyPr/>
                    <a:lstStyle/>
                    <a:p>
                      <a:pPr algn="ctr" fontAlgn="ctr"/>
                      <a:r>
                        <a:rPr lang="en-GB" sz="800" b="0" i="0" u="none" strike="noStrike">
                          <a:solidFill>
                            <a:srgbClr val="000000"/>
                          </a:solidFill>
                          <a:effectLst/>
                          <a:latin typeface="Arial"/>
                        </a:rPr>
                        <a:t>538.8</a:t>
                      </a:r>
                    </a:p>
                  </a:txBody>
                  <a:tcPr marL="0" marR="0" marT="0" marB="0" anchor="ctr">
                    <a:noFill/>
                  </a:tcPr>
                </a:tc>
                <a:tc>
                  <a:txBody>
                    <a:bodyPr/>
                    <a:lstStyle/>
                    <a:p>
                      <a:pPr algn="ctr" fontAlgn="ctr"/>
                      <a:r>
                        <a:rPr lang="en-GB" sz="800" b="1" i="0" u="none" strike="noStrike">
                          <a:solidFill>
                            <a:srgbClr val="FF0000"/>
                          </a:solidFill>
                          <a:effectLst/>
                          <a:latin typeface="Arial"/>
                        </a:rPr>
                        <a:t>-16.5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2,388.8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2,175.0</a:t>
                      </a:r>
                    </a:p>
                  </a:txBody>
                  <a:tcPr marL="0" marR="0" marT="0" marB="0" anchor="ctr">
                    <a:noFill/>
                  </a:tcPr>
                </a:tc>
                <a:tc>
                  <a:txBody>
                    <a:bodyPr/>
                    <a:lstStyle/>
                    <a:p>
                      <a:pPr algn="ctr" fontAlgn="ctr"/>
                      <a:r>
                        <a:rPr lang="en-GB" sz="800" b="0" i="0" u="none" strike="noStrike">
                          <a:solidFill>
                            <a:srgbClr val="000000"/>
                          </a:solidFill>
                          <a:effectLst/>
                          <a:latin typeface="Arial"/>
                        </a:rPr>
                        <a:t>1,940.3</a:t>
                      </a:r>
                    </a:p>
                  </a:txBody>
                  <a:tcPr marL="0" marR="0" marT="0" marB="0" anchor="ctr">
                    <a:noFill/>
                  </a:tcPr>
                </a:tc>
                <a:tc>
                  <a:txBody>
                    <a:bodyPr/>
                    <a:lstStyle/>
                    <a:p>
                      <a:pPr algn="ctr" fontAlgn="ctr"/>
                      <a:r>
                        <a:rPr lang="en-GB" sz="800" b="1" i="0" u="none" strike="noStrike">
                          <a:solidFill>
                            <a:srgbClr val="FF0000"/>
                          </a:solidFill>
                          <a:effectLst/>
                          <a:latin typeface="Arial"/>
                        </a:rPr>
                        <a:t>-10.8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£13.03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-2.2</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LOBSTER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£11,846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£9,324</a:t>
                      </a:r>
                    </a:p>
                  </a:txBody>
                  <a:tcPr marL="0" marR="0" marT="0" marB="0" anchor="ctr">
                    <a:noFill/>
                  </a:tcPr>
                </a:tc>
                <a:tc>
                  <a:txBody>
                    <a:bodyPr/>
                    <a:lstStyle/>
                    <a:p>
                      <a:pPr algn="ctr" fontAlgn="ctr"/>
                      <a:r>
                        <a:rPr lang="en-GB" sz="800" b="0" i="0" u="none" strike="noStrike" dirty="0">
                          <a:solidFill>
                            <a:srgbClr val="000000"/>
                          </a:solidFill>
                          <a:effectLst/>
                          <a:latin typeface="Arial"/>
                        </a:rPr>
                        <a:t>£6,960</a:t>
                      </a:r>
                    </a:p>
                  </a:txBody>
                  <a:tcPr marL="0" marR="0" marT="0" marB="0" anchor="ctr">
                    <a:noFill/>
                  </a:tcPr>
                </a:tc>
                <a:tc>
                  <a:txBody>
                    <a:bodyPr/>
                    <a:lstStyle/>
                    <a:p>
                      <a:pPr algn="ctr" fontAlgn="ctr"/>
                      <a:r>
                        <a:rPr lang="en-GB" sz="800" b="1" i="0" u="none" strike="noStrike">
                          <a:solidFill>
                            <a:srgbClr val="FF0000"/>
                          </a:solidFill>
                          <a:effectLst/>
                          <a:latin typeface="Arial"/>
                        </a:rPr>
                        <a:t>-25.4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517.7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334.6</a:t>
                      </a:r>
                    </a:p>
                  </a:txBody>
                  <a:tcPr marL="0" marR="0" marT="0" marB="0" anchor="ctr">
                    <a:noFill/>
                  </a:tcPr>
                </a:tc>
                <a:tc>
                  <a:txBody>
                    <a:bodyPr/>
                    <a:lstStyle/>
                    <a:p>
                      <a:pPr algn="ctr" fontAlgn="ctr"/>
                      <a:r>
                        <a:rPr lang="en-GB" sz="800" b="0" i="0" u="none" strike="noStrike">
                          <a:solidFill>
                            <a:srgbClr val="000000"/>
                          </a:solidFill>
                          <a:effectLst/>
                          <a:latin typeface="Arial"/>
                        </a:rPr>
                        <a:t>233.6</a:t>
                      </a:r>
                    </a:p>
                  </a:txBody>
                  <a:tcPr marL="0" marR="0" marT="0" marB="0" anchor="ctr">
                    <a:noFill/>
                  </a:tcPr>
                </a:tc>
                <a:tc>
                  <a:txBody>
                    <a:bodyPr/>
                    <a:lstStyle/>
                    <a:p>
                      <a:pPr algn="ctr" fontAlgn="ctr"/>
                      <a:r>
                        <a:rPr lang="en-GB" sz="800" b="1" i="0" u="none" strike="noStrike">
                          <a:solidFill>
                            <a:srgbClr val="FF0000"/>
                          </a:solidFill>
                          <a:effectLst/>
                          <a:latin typeface="Arial"/>
                        </a:rPr>
                        <a:t>-30.2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1,752.2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1,199.4</a:t>
                      </a:r>
                    </a:p>
                  </a:txBody>
                  <a:tcPr marL="0" marR="0" marT="0" marB="0" anchor="ctr">
                    <a:noFill/>
                  </a:tcPr>
                </a:tc>
                <a:tc>
                  <a:txBody>
                    <a:bodyPr/>
                    <a:lstStyle/>
                    <a:p>
                      <a:pPr algn="ctr" fontAlgn="ctr"/>
                      <a:r>
                        <a:rPr lang="en-GB" sz="800" b="0" i="0" u="none" strike="noStrike">
                          <a:solidFill>
                            <a:srgbClr val="000000"/>
                          </a:solidFill>
                          <a:effectLst/>
                          <a:latin typeface="Arial"/>
                        </a:rPr>
                        <a:t>841.0</a:t>
                      </a:r>
                    </a:p>
                  </a:txBody>
                  <a:tcPr marL="0" marR="0" marT="0" marB="0" anchor="ctr">
                    <a:noFill/>
                  </a:tcPr>
                </a:tc>
                <a:tc>
                  <a:txBody>
                    <a:bodyPr/>
                    <a:lstStyle/>
                    <a:p>
                      <a:pPr algn="ctr" fontAlgn="ctr"/>
                      <a:r>
                        <a:rPr lang="en-GB" sz="800" b="1" i="0" u="none" strike="noStrike">
                          <a:solidFill>
                            <a:srgbClr val="FF0000"/>
                          </a:solidFill>
                          <a:effectLst/>
                          <a:latin typeface="Arial"/>
                        </a:rPr>
                        <a:t>-29.9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£29.80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£8.28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6.5</a:t>
                      </a:r>
                    </a:p>
                  </a:txBody>
                  <a:tcPr marL="0" marR="0" marT="0" marB="0" anchor="ctr">
                    <a:lnR w="12700" cap="flat" cmpd="sng" algn="ctr">
                      <a:solidFill>
                        <a:schemeClr val="tx1"/>
                      </a:solidFill>
                      <a:prstDash val="solid"/>
                      <a:round/>
                      <a:headEnd type="none" w="med" len="med"/>
                      <a:tailEnd type="none" w="med" len="med"/>
                    </a:lnR>
                    <a:noFill/>
                  </a:tcPr>
                </a:tc>
              </a:tr>
              <a:tr h="212027">
                <a:tc>
                  <a:txBody>
                    <a:bodyPr/>
                    <a:lstStyle/>
                    <a:p>
                      <a:pPr algn="l" fontAlgn="t"/>
                      <a:r>
                        <a:rPr lang="en-GB" sz="800" b="0" i="0" u="none" strike="noStrike">
                          <a:solidFill>
                            <a:srgbClr val="000000"/>
                          </a:solidFill>
                          <a:effectLst/>
                          <a:latin typeface="Arial"/>
                        </a:rPr>
                        <a:t>PILCHARDS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£5,978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£6,030</a:t>
                      </a:r>
                    </a:p>
                  </a:txBody>
                  <a:tcPr marL="0" marR="0" marT="0" marB="0" anchor="ctr">
                    <a:noFill/>
                  </a:tcPr>
                </a:tc>
                <a:tc>
                  <a:txBody>
                    <a:bodyPr/>
                    <a:lstStyle/>
                    <a:p>
                      <a:pPr algn="ctr" fontAlgn="ctr"/>
                      <a:r>
                        <a:rPr lang="en-GB" sz="800" b="0" i="0" u="none" strike="noStrike" dirty="0">
                          <a:solidFill>
                            <a:srgbClr val="000000"/>
                          </a:solidFill>
                          <a:effectLst/>
                          <a:latin typeface="Arial"/>
                        </a:rPr>
                        <a:t>£6,024</a:t>
                      </a:r>
                    </a:p>
                  </a:txBody>
                  <a:tcPr marL="0" marR="0" marT="0" marB="0" anchor="ctr">
                    <a:noFill/>
                  </a:tcPr>
                </a:tc>
                <a:tc>
                  <a:txBody>
                    <a:bodyPr/>
                    <a:lstStyle/>
                    <a:p>
                      <a:pPr algn="ctr" fontAlgn="ctr"/>
                      <a:r>
                        <a:rPr lang="en-GB" sz="800" b="1" i="0" u="none" strike="noStrike" dirty="0">
                          <a:solidFill>
                            <a:srgbClr val="FF0000"/>
                          </a:solidFill>
                          <a:effectLst/>
                          <a:latin typeface="Arial"/>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1,970.8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1,950.6</a:t>
                      </a:r>
                    </a:p>
                  </a:txBody>
                  <a:tcPr marL="0" marR="0" marT="0" marB="0" anchor="ctr">
                    <a:noFill/>
                  </a:tcPr>
                </a:tc>
                <a:tc>
                  <a:txBody>
                    <a:bodyPr/>
                    <a:lstStyle/>
                    <a:p>
                      <a:pPr algn="ctr" fontAlgn="ctr"/>
                      <a:r>
                        <a:rPr lang="en-GB" sz="800" b="0" i="0" u="none" strike="noStrike">
                          <a:solidFill>
                            <a:srgbClr val="000000"/>
                          </a:solidFill>
                          <a:effectLst/>
                          <a:latin typeface="Arial"/>
                        </a:rPr>
                        <a:t>1,952.2</a:t>
                      </a:r>
                    </a:p>
                  </a:txBody>
                  <a:tcPr marL="0" marR="0" marT="0" marB="0" anchor="ctr">
                    <a:noFill/>
                  </a:tcPr>
                </a:tc>
                <a:tc>
                  <a:txBody>
                    <a:bodyPr/>
                    <a:lstStyle/>
                    <a:p>
                      <a:pPr algn="ctr" fontAlgn="ctr"/>
                      <a:r>
                        <a:rPr lang="en-GB" sz="800" b="1" i="0" u="none" strike="noStrike">
                          <a:solidFill>
                            <a:srgbClr val="00B050"/>
                          </a:solidFill>
                          <a:effectLst/>
                          <a:latin typeface="Arial"/>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8,648.4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8,591.5</a:t>
                      </a:r>
                    </a:p>
                  </a:txBody>
                  <a:tcPr marL="0" marR="0" marT="0" marB="0" anchor="ctr">
                    <a:noFill/>
                  </a:tcPr>
                </a:tc>
                <a:tc>
                  <a:txBody>
                    <a:bodyPr/>
                    <a:lstStyle/>
                    <a:p>
                      <a:pPr algn="ctr" fontAlgn="ctr"/>
                      <a:r>
                        <a:rPr lang="en-GB" sz="800" b="0" i="0" u="none" strike="noStrike">
                          <a:solidFill>
                            <a:srgbClr val="000000"/>
                          </a:solidFill>
                          <a:effectLst/>
                          <a:latin typeface="Arial"/>
                        </a:rPr>
                        <a:t>8,286.9</a:t>
                      </a:r>
                    </a:p>
                  </a:txBody>
                  <a:tcPr marL="0" marR="0" marT="0" marB="0" anchor="ctr">
                    <a:noFill/>
                  </a:tcPr>
                </a:tc>
                <a:tc>
                  <a:txBody>
                    <a:bodyPr/>
                    <a:lstStyle/>
                    <a:p>
                      <a:pPr algn="ctr" fontAlgn="ctr"/>
                      <a:r>
                        <a:rPr lang="en-GB" sz="800" b="1" i="0" u="none" strike="noStrike">
                          <a:solidFill>
                            <a:srgbClr val="FF000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£0.73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3.6</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COCKLES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£5,827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£5,887</a:t>
                      </a:r>
                    </a:p>
                  </a:txBody>
                  <a:tcPr marL="0" marR="0" marT="0" marB="0" anchor="ctr">
                    <a:noFill/>
                  </a:tcPr>
                </a:tc>
                <a:tc>
                  <a:txBody>
                    <a:bodyPr/>
                    <a:lstStyle/>
                    <a:p>
                      <a:pPr algn="ctr" fontAlgn="ctr"/>
                      <a:r>
                        <a:rPr lang="en-GB" sz="800" b="0" i="0" u="none" strike="noStrike">
                          <a:solidFill>
                            <a:srgbClr val="000000"/>
                          </a:solidFill>
                          <a:effectLst/>
                          <a:latin typeface="Arial"/>
                        </a:rPr>
                        <a:t>£5,636</a:t>
                      </a:r>
                    </a:p>
                  </a:txBody>
                  <a:tcPr marL="0" marR="0" marT="0" marB="0" anchor="ctr">
                    <a:noFill/>
                  </a:tcPr>
                </a:tc>
                <a:tc>
                  <a:txBody>
                    <a:bodyPr/>
                    <a:lstStyle/>
                    <a:p>
                      <a:pPr algn="ctr" fontAlgn="ctr"/>
                      <a:r>
                        <a:rPr lang="en-GB" sz="800" b="1" i="0" u="none" strike="noStrike" dirty="0">
                          <a:solidFill>
                            <a:srgbClr val="FF000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541.1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552.8</a:t>
                      </a:r>
                    </a:p>
                  </a:txBody>
                  <a:tcPr marL="0" marR="0" marT="0" marB="0" anchor="ctr">
                    <a:noFill/>
                  </a:tcPr>
                </a:tc>
                <a:tc>
                  <a:txBody>
                    <a:bodyPr/>
                    <a:lstStyle/>
                    <a:p>
                      <a:pPr algn="ctr" fontAlgn="ctr"/>
                      <a:r>
                        <a:rPr lang="en-GB" sz="800" b="0" i="0" u="none" strike="noStrike">
                          <a:solidFill>
                            <a:srgbClr val="000000"/>
                          </a:solidFill>
                          <a:effectLst/>
                          <a:latin typeface="Arial"/>
                        </a:rPr>
                        <a:t>493.8</a:t>
                      </a:r>
                    </a:p>
                  </a:txBody>
                  <a:tcPr marL="0" marR="0" marT="0" marB="0" anchor="ctr">
                    <a:noFill/>
                  </a:tcPr>
                </a:tc>
                <a:tc>
                  <a:txBody>
                    <a:bodyPr/>
                    <a:lstStyle/>
                    <a:p>
                      <a:pPr algn="ctr" fontAlgn="ctr"/>
                      <a:r>
                        <a:rPr lang="en-GB" sz="800" b="1" i="0" u="none" strike="noStrike">
                          <a:solidFill>
                            <a:srgbClr val="FF0000"/>
                          </a:solidFill>
                          <a:effectLst/>
                          <a:latin typeface="Arial"/>
                        </a:rPr>
                        <a:t>-10.7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3,118.1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3,098.8</a:t>
                      </a:r>
                    </a:p>
                  </a:txBody>
                  <a:tcPr marL="0" marR="0" marT="0" marB="0" anchor="ctr">
                    <a:noFill/>
                  </a:tcPr>
                </a:tc>
                <a:tc>
                  <a:txBody>
                    <a:bodyPr/>
                    <a:lstStyle/>
                    <a:p>
                      <a:pPr algn="ctr" fontAlgn="ctr"/>
                      <a:r>
                        <a:rPr lang="en-GB" sz="800" b="0" i="0" u="none" strike="noStrike">
                          <a:solidFill>
                            <a:srgbClr val="000000"/>
                          </a:solidFill>
                          <a:effectLst/>
                          <a:latin typeface="Arial"/>
                        </a:rPr>
                        <a:t>2,862.8</a:t>
                      </a:r>
                    </a:p>
                  </a:txBody>
                  <a:tcPr marL="0" marR="0" marT="0" marB="0" anchor="ctr">
                    <a:noFill/>
                  </a:tcPr>
                </a:tc>
                <a:tc>
                  <a:txBody>
                    <a:bodyPr/>
                    <a:lstStyle/>
                    <a:p>
                      <a:pPr algn="ctr" fontAlgn="ctr"/>
                      <a:r>
                        <a:rPr lang="en-GB" sz="800" b="1" i="0" u="none" strike="noStrike">
                          <a:solidFill>
                            <a:srgbClr val="FF0000"/>
                          </a:solidFill>
                          <a:effectLst/>
                          <a:latin typeface="Arial"/>
                        </a:rPr>
                        <a:t>-7.6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£11.41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3.6</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CRAYFISH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£6,552</a:t>
                      </a:r>
                    </a:p>
                  </a:txBody>
                  <a:tcPr marL="0" marR="0" marT="0" marB="0" anchor="ctr">
                    <a:noFill/>
                  </a:tcPr>
                </a:tc>
                <a:tc>
                  <a:txBody>
                    <a:bodyPr/>
                    <a:lstStyle/>
                    <a:p>
                      <a:pPr algn="ctr" fontAlgn="ctr"/>
                      <a:r>
                        <a:rPr lang="en-GB" sz="800" b="0" i="0" u="none" strike="noStrike">
                          <a:solidFill>
                            <a:srgbClr val="000000"/>
                          </a:solidFill>
                          <a:effectLst/>
                          <a:latin typeface="Arial"/>
                        </a:rPr>
                        <a:t>£5,109</a:t>
                      </a:r>
                    </a:p>
                  </a:txBody>
                  <a:tcPr marL="0" marR="0" marT="0" marB="0" anchor="ctr">
                    <a:noFill/>
                  </a:tcPr>
                </a:tc>
                <a:tc>
                  <a:txBody>
                    <a:bodyPr/>
                    <a:lstStyle/>
                    <a:p>
                      <a:pPr algn="ctr" fontAlgn="ctr"/>
                      <a:r>
                        <a:rPr lang="en-GB" sz="800" b="1" i="0" u="none" strike="noStrike">
                          <a:solidFill>
                            <a:srgbClr val="FF0000"/>
                          </a:solidFill>
                          <a:effectLst/>
                          <a:latin typeface="Arial"/>
                        </a:rPr>
                        <a:t>-22.0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304.4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254.1</a:t>
                      </a:r>
                    </a:p>
                  </a:txBody>
                  <a:tcPr marL="0" marR="0" marT="0" marB="0" anchor="ctr">
                    <a:noFill/>
                  </a:tcPr>
                </a:tc>
                <a:tc>
                  <a:txBody>
                    <a:bodyPr/>
                    <a:lstStyle/>
                    <a:p>
                      <a:pPr algn="ctr" fontAlgn="ctr"/>
                      <a:r>
                        <a:rPr lang="en-GB" sz="800" b="0" i="0" u="none" strike="noStrike">
                          <a:solidFill>
                            <a:srgbClr val="000000"/>
                          </a:solidFill>
                          <a:effectLst/>
                          <a:latin typeface="Arial"/>
                        </a:rPr>
                        <a:t>183.0</a:t>
                      </a:r>
                    </a:p>
                  </a:txBody>
                  <a:tcPr marL="0" marR="0" marT="0" marB="0" anchor="ctr">
                    <a:noFill/>
                  </a:tcPr>
                </a:tc>
                <a:tc>
                  <a:txBody>
                    <a:bodyPr/>
                    <a:lstStyle/>
                    <a:p>
                      <a:pPr algn="ctr" fontAlgn="ctr"/>
                      <a:r>
                        <a:rPr lang="en-GB" sz="800" b="1" i="0" u="none" strike="noStrike">
                          <a:solidFill>
                            <a:srgbClr val="FF0000"/>
                          </a:solidFill>
                          <a:effectLst/>
                          <a:latin typeface="Arial"/>
                        </a:rPr>
                        <a:t>-28.0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2,501.6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2,116.0</a:t>
                      </a:r>
                    </a:p>
                  </a:txBody>
                  <a:tcPr marL="0" marR="0" marT="0" marB="0" anchor="ctr">
                    <a:noFill/>
                  </a:tcPr>
                </a:tc>
                <a:tc>
                  <a:txBody>
                    <a:bodyPr/>
                    <a:lstStyle/>
                    <a:p>
                      <a:pPr algn="ctr" fontAlgn="ctr"/>
                      <a:r>
                        <a:rPr lang="en-GB" sz="800" b="0" i="0" u="none" strike="noStrike">
                          <a:solidFill>
                            <a:srgbClr val="000000"/>
                          </a:solidFill>
                          <a:effectLst/>
                          <a:latin typeface="Arial"/>
                        </a:rPr>
                        <a:t>1,604.0</a:t>
                      </a:r>
                    </a:p>
                  </a:txBody>
                  <a:tcPr marL="0" marR="0" marT="0" marB="0" anchor="ctr">
                    <a:noFill/>
                  </a:tcPr>
                </a:tc>
                <a:tc>
                  <a:txBody>
                    <a:bodyPr/>
                    <a:lstStyle/>
                    <a:p>
                      <a:pPr algn="ctr" fontAlgn="ctr"/>
                      <a:r>
                        <a:rPr lang="en-GB" sz="800" b="1" i="0" u="none" strike="noStrike">
                          <a:solidFill>
                            <a:srgbClr val="FF0000"/>
                          </a:solidFill>
                          <a:effectLst/>
                          <a:latin typeface="Arial"/>
                        </a:rPr>
                        <a:t>-24.2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£27.91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2.9</a:t>
                      </a:r>
                    </a:p>
                  </a:txBody>
                  <a:tcPr marL="0" marR="0" marT="0" marB="0" anchor="ctr">
                    <a:lnR w="12700" cap="flat" cmpd="sng" algn="ctr">
                      <a:solidFill>
                        <a:schemeClr val="tx1"/>
                      </a:solidFill>
                      <a:prstDash val="solid"/>
                      <a:round/>
                      <a:headEnd type="none" w="med" len="med"/>
                      <a:tailEnd type="none" w="med" len="med"/>
                    </a:lnR>
                    <a:noFill/>
                  </a:tcPr>
                </a:tc>
              </a:tr>
              <a:tr h="212027">
                <a:tc>
                  <a:txBody>
                    <a:bodyPr/>
                    <a:lstStyle/>
                    <a:p>
                      <a:pPr algn="l" fontAlgn="t"/>
                      <a:r>
                        <a:rPr lang="en-GB" sz="800" b="0" i="0" u="none" strike="noStrike">
                          <a:solidFill>
                            <a:srgbClr val="000000"/>
                          </a:solidFill>
                          <a:effectLst/>
                          <a:latin typeface="Arial"/>
                        </a:rPr>
                        <a:t>MONKFISH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£4,481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£3,628</a:t>
                      </a:r>
                    </a:p>
                  </a:txBody>
                  <a:tcPr marL="0" marR="0" marT="0" marB="0" anchor="ctr">
                    <a:noFill/>
                  </a:tcPr>
                </a:tc>
                <a:tc>
                  <a:txBody>
                    <a:bodyPr/>
                    <a:lstStyle/>
                    <a:p>
                      <a:pPr algn="ctr" fontAlgn="ctr"/>
                      <a:r>
                        <a:rPr lang="en-GB" sz="800" b="0" i="0" u="none" strike="noStrike">
                          <a:solidFill>
                            <a:srgbClr val="000000"/>
                          </a:solidFill>
                          <a:effectLst/>
                          <a:latin typeface="Arial"/>
                        </a:rPr>
                        <a:t>£4,064</a:t>
                      </a:r>
                    </a:p>
                  </a:txBody>
                  <a:tcPr marL="0" marR="0" marT="0" marB="0" anchor="ctr">
                    <a:noFill/>
                  </a:tcPr>
                </a:tc>
                <a:tc>
                  <a:txBody>
                    <a:bodyPr/>
                    <a:lstStyle/>
                    <a:p>
                      <a:pPr algn="ctr" fontAlgn="ctr"/>
                      <a:r>
                        <a:rPr lang="en-GB" sz="800" b="1" i="0" u="none" strike="noStrike">
                          <a:solidFill>
                            <a:srgbClr val="00B050"/>
                          </a:solidFill>
                          <a:effectLst/>
                          <a:latin typeface="Arial"/>
                        </a:rPr>
                        <a:t>12.0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101.5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77.3</a:t>
                      </a:r>
                    </a:p>
                  </a:txBody>
                  <a:tcPr marL="0" marR="0" marT="0" marB="0" anchor="ctr">
                    <a:noFill/>
                  </a:tcPr>
                </a:tc>
                <a:tc>
                  <a:txBody>
                    <a:bodyPr/>
                    <a:lstStyle/>
                    <a:p>
                      <a:pPr algn="ctr" fontAlgn="ctr"/>
                      <a:r>
                        <a:rPr lang="en-GB" sz="800" b="0" i="0" u="none" strike="noStrike">
                          <a:solidFill>
                            <a:srgbClr val="000000"/>
                          </a:solidFill>
                          <a:effectLst/>
                          <a:latin typeface="Arial"/>
                        </a:rPr>
                        <a:t>86.3</a:t>
                      </a:r>
                    </a:p>
                  </a:txBody>
                  <a:tcPr marL="0" marR="0" marT="0" marB="0" anchor="ctr">
                    <a:noFill/>
                  </a:tcPr>
                </a:tc>
                <a:tc>
                  <a:txBody>
                    <a:bodyPr/>
                    <a:lstStyle/>
                    <a:p>
                      <a:pPr algn="ctr" fontAlgn="ctr"/>
                      <a:r>
                        <a:rPr lang="en-GB" sz="800" b="1" i="0" u="none" strike="noStrike">
                          <a:solidFill>
                            <a:srgbClr val="00B050"/>
                          </a:solidFill>
                          <a:effectLst/>
                          <a:latin typeface="Arial"/>
                        </a:rPr>
                        <a:t>11.6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493.6</a:t>
                      </a:r>
                    </a:p>
                  </a:txBody>
                  <a:tcPr marL="0" marR="0" marT="0" marB="0" anchor="ctr">
                    <a:noFill/>
                  </a:tcPr>
                </a:tc>
                <a:tc>
                  <a:txBody>
                    <a:bodyPr/>
                    <a:lstStyle/>
                    <a:p>
                      <a:pPr algn="ctr" fontAlgn="ctr"/>
                      <a:r>
                        <a:rPr lang="en-GB" sz="800" b="0" i="0" u="none" strike="noStrike">
                          <a:solidFill>
                            <a:srgbClr val="000000"/>
                          </a:solidFill>
                          <a:effectLst/>
                          <a:latin typeface="Arial"/>
                        </a:rPr>
                        <a:t>561.9</a:t>
                      </a:r>
                    </a:p>
                  </a:txBody>
                  <a:tcPr marL="0" marR="0" marT="0" marB="0" anchor="ctr">
                    <a:noFill/>
                  </a:tcPr>
                </a:tc>
                <a:tc>
                  <a:txBody>
                    <a:bodyPr/>
                    <a:lstStyle/>
                    <a:p>
                      <a:pPr algn="ctr" fontAlgn="ctr"/>
                      <a:r>
                        <a:rPr lang="en-GB" sz="800" b="1" i="0" u="none" strike="noStrike">
                          <a:solidFill>
                            <a:srgbClr val="00B050"/>
                          </a:solidFill>
                          <a:effectLst/>
                          <a:latin typeface="Arial"/>
                        </a:rPr>
                        <a:t>13.8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£47.08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-1.6</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SKAT/RY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£2,369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£2,513</a:t>
                      </a:r>
                    </a:p>
                  </a:txBody>
                  <a:tcPr marL="0" marR="0" marT="0" marB="0" anchor="ctr">
                    <a:noFill/>
                  </a:tcPr>
                </a:tc>
                <a:tc>
                  <a:txBody>
                    <a:bodyPr/>
                    <a:lstStyle/>
                    <a:p>
                      <a:pPr algn="ctr" fontAlgn="ctr"/>
                      <a:r>
                        <a:rPr lang="en-GB" sz="800" b="0" i="0" u="none" strike="noStrike">
                          <a:solidFill>
                            <a:srgbClr val="000000"/>
                          </a:solidFill>
                          <a:effectLst/>
                          <a:latin typeface="Arial"/>
                        </a:rPr>
                        <a:t>£2,176</a:t>
                      </a:r>
                    </a:p>
                  </a:txBody>
                  <a:tcPr marL="0" marR="0" marT="0" marB="0" anchor="ctr">
                    <a:noFill/>
                  </a:tcPr>
                </a:tc>
                <a:tc>
                  <a:txBody>
                    <a:bodyPr/>
                    <a:lstStyle/>
                    <a:p>
                      <a:pPr algn="ctr" fontAlgn="ctr"/>
                      <a:r>
                        <a:rPr lang="en-GB" sz="800" b="1" i="0" u="none" strike="noStrike">
                          <a:solidFill>
                            <a:srgbClr val="FF0000"/>
                          </a:solidFill>
                          <a:effectLst/>
                          <a:latin typeface="Arial"/>
                        </a:rPr>
                        <a:t>-13.4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84.0</a:t>
                      </a:r>
                    </a:p>
                  </a:txBody>
                  <a:tcPr marL="0" marR="0" marT="0" marB="0" anchor="ctr">
                    <a:noFill/>
                  </a:tcPr>
                </a:tc>
                <a:tc>
                  <a:txBody>
                    <a:bodyPr/>
                    <a:lstStyle/>
                    <a:p>
                      <a:pPr algn="ctr" fontAlgn="ctr"/>
                      <a:r>
                        <a:rPr lang="en-GB" sz="800" b="0" i="0" u="none" strike="noStrike">
                          <a:solidFill>
                            <a:srgbClr val="000000"/>
                          </a:solidFill>
                          <a:effectLst/>
                          <a:latin typeface="Arial"/>
                        </a:rPr>
                        <a:t>73.1</a:t>
                      </a:r>
                    </a:p>
                  </a:txBody>
                  <a:tcPr marL="0" marR="0" marT="0" marB="0" anchor="ctr">
                    <a:noFill/>
                  </a:tcPr>
                </a:tc>
                <a:tc>
                  <a:txBody>
                    <a:bodyPr/>
                    <a:lstStyle/>
                    <a:p>
                      <a:pPr algn="ctr" fontAlgn="ctr"/>
                      <a:r>
                        <a:rPr lang="en-GB" sz="800" b="1" i="0" u="none" strike="noStrike">
                          <a:solidFill>
                            <a:srgbClr val="FF0000"/>
                          </a:solidFill>
                          <a:effectLst/>
                          <a:latin typeface="Arial"/>
                        </a:rPr>
                        <a:t>-13.0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568.0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599.7</a:t>
                      </a:r>
                    </a:p>
                  </a:txBody>
                  <a:tcPr marL="0" marR="0" marT="0" marB="0" anchor="ctr">
                    <a:noFill/>
                  </a:tcPr>
                </a:tc>
                <a:tc>
                  <a:txBody>
                    <a:bodyPr/>
                    <a:lstStyle/>
                    <a:p>
                      <a:pPr algn="ctr" fontAlgn="ctr"/>
                      <a:r>
                        <a:rPr lang="en-GB" sz="800" b="0" i="0" u="none" strike="noStrike">
                          <a:solidFill>
                            <a:srgbClr val="000000"/>
                          </a:solidFill>
                          <a:effectLst/>
                          <a:latin typeface="Arial"/>
                        </a:rPr>
                        <a:t>521.8</a:t>
                      </a:r>
                    </a:p>
                  </a:txBody>
                  <a:tcPr marL="0" marR="0" marT="0" marB="0" anchor="ctr">
                    <a:noFill/>
                  </a:tcPr>
                </a:tc>
                <a:tc>
                  <a:txBody>
                    <a:bodyPr/>
                    <a:lstStyle/>
                    <a:p>
                      <a:pPr algn="ctr" fontAlgn="ctr"/>
                      <a:r>
                        <a:rPr lang="en-GB" sz="800" b="1" i="0" u="none" strike="noStrike">
                          <a:solidFill>
                            <a:srgbClr val="FF0000"/>
                          </a:solidFill>
                          <a:effectLst/>
                          <a:latin typeface="Arial"/>
                        </a:rPr>
                        <a:t>-13.0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£29.78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£4.17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-0.5</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COD ROE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£1,367</a:t>
                      </a:r>
                    </a:p>
                  </a:txBody>
                  <a:tcPr marL="0" marR="0" marT="0" marB="0" anchor="ctr">
                    <a:noFill/>
                  </a:tcPr>
                </a:tc>
                <a:tc>
                  <a:txBody>
                    <a:bodyPr/>
                    <a:lstStyle/>
                    <a:p>
                      <a:pPr algn="ctr" fontAlgn="ctr"/>
                      <a:r>
                        <a:rPr lang="en-GB" sz="800" b="0" i="0" u="none" strike="noStrike">
                          <a:solidFill>
                            <a:srgbClr val="000000"/>
                          </a:solidFill>
                          <a:effectLst/>
                          <a:latin typeface="Arial"/>
                        </a:rPr>
                        <a:t>£1,611</a:t>
                      </a:r>
                    </a:p>
                  </a:txBody>
                  <a:tcPr marL="0" marR="0" marT="0" marB="0" anchor="ctr">
                    <a:noFill/>
                  </a:tcPr>
                </a:tc>
                <a:tc>
                  <a:txBody>
                    <a:bodyPr/>
                    <a:lstStyle/>
                    <a:p>
                      <a:pPr algn="ctr" fontAlgn="ctr"/>
                      <a:r>
                        <a:rPr lang="en-GB" sz="800" b="1" i="0" u="none" strike="noStrike">
                          <a:solidFill>
                            <a:srgbClr val="00B050"/>
                          </a:solidFill>
                          <a:effectLst/>
                          <a:latin typeface="Arial"/>
                        </a:rPr>
                        <a:t>17.8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147.7</a:t>
                      </a:r>
                    </a:p>
                  </a:txBody>
                  <a:tcPr marL="0" marR="0" marT="0" marB="0" anchor="ctr">
                    <a:noFill/>
                  </a:tcPr>
                </a:tc>
                <a:tc>
                  <a:txBody>
                    <a:bodyPr/>
                    <a:lstStyle/>
                    <a:p>
                      <a:pPr algn="ctr" fontAlgn="ctr"/>
                      <a:r>
                        <a:rPr lang="en-GB" sz="800" b="0" i="0" u="none" strike="noStrike">
                          <a:solidFill>
                            <a:srgbClr val="000000"/>
                          </a:solidFill>
                          <a:effectLst/>
                          <a:latin typeface="Arial"/>
                        </a:rPr>
                        <a:t>139.1</a:t>
                      </a:r>
                    </a:p>
                  </a:txBody>
                  <a:tcPr marL="0" marR="0" marT="0" marB="0" anchor="ctr">
                    <a:noFill/>
                  </a:tcPr>
                </a:tc>
                <a:tc>
                  <a:txBody>
                    <a:bodyPr/>
                    <a:lstStyle/>
                    <a:p>
                      <a:pPr algn="ctr" fontAlgn="ctr"/>
                      <a:r>
                        <a:rPr lang="en-GB" sz="800" b="1" i="0" u="none" strike="noStrike">
                          <a:solidFill>
                            <a:srgbClr val="FF0000"/>
                          </a:solidFill>
                          <a:effectLst/>
                          <a:latin typeface="Arial"/>
                        </a:rPr>
                        <a:t>-5.8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878.0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792.4</a:t>
                      </a:r>
                    </a:p>
                  </a:txBody>
                  <a:tcPr marL="0" marR="0" marT="0" marB="0" anchor="ctr">
                    <a:noFill/>
                  </a:tcPr>
                </a:tc>
                <a:tc>
                  <a:txBody>
                    <a:bodyPr/>
                    <a:lstStyle/>
                    <a:p>
                      <a:pPr algn="ctr" fontAlgn="ctr"/>
                      <a:r>
                        <a:rPr lang="en-GB" sz="800" b="0" i="0" u="none" strike="noStrike">
                          <a:solidFill>
                            <a:srgbClr val="000000"/>
                          </a:solidFill>
                          <a:effectLst/>
                          <a:latin typeface="Arial"/>
                        </a:rPr>
                        <a:t>840.3</a:t>
                      </a:r>
                    </a:p>
                  </a:txBody>
                  <a:tcPr marL="0" marR="0" marT="0" marB="0" anchor="ctr">
                    <a:noFill/>
                  </a:tcPr>
                </a:tc>
                <a:tc>
                  <a:txBody>
                    <a:bodyPr/>
                    <a:lstStyle/>
                    <a:p>
                      <a:pPr algn="ctr" fontAlgn="ctr"/>
                      <a:r>
                        <a:rPr lang="en-GB" sz="800" b="1" i="0" u="none" strike="noStrike">
                          <a:solidFill>
                            <a:srgbClr val="00B050"/>
                          </a:solidFill>
                          <a:effectLst/>
                          <a:latin typeface="Arial"/>
                        </a:rPr>
                        <a:t>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11.1</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WHITEBAIT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£2,608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£2,356</a:t>
                      </a:r>
                    </a:p>
                  </a:txBody>
                  <a:tcPr marL="0" marR="0" marT="0" marB="0" anchor="ctr">
                    <a:noFill/>
                  </a:tcPr>
                </a:tc>
                <a:tc>
                  <a:txBody>
                    <a:bodyPr/>
                    <a:lstStyle/>
                    <a:p>
                      <a:pPr algn="ctr" fontAlgn="ctr"/>
                      <a:r>
                        <a:rPr lang="en-GB" sz="800" b="0" i="0" u="none" strike="noStrike">
                          <a:solidFill>
                            <a:srgbClr val="000000"/>
                          </a:solidFill>
                          <a:effectLst/>
                          <a:latin typeface="Arial"/>
                        </a:rPr>
                        <a:t>£1,504</a:t>
                      </a:r>
                    </a:p>
                  </a:txBody>
                  <a:tcPr marL="0" marR="0" marT="0" marB="0" anchor="ctr">
                    <a:noFill/>
                  </a:tcPr>
                </a:tc>
                <a:tc>
                  <a:txBody>
                    <a:bodyPr/>
                    <a:lstStyle/>
                    <a:p>
                      <a:pPr algn="ctr" fontAlgn="ctr"/>
                      <a:r>
                        <a:rPr lang="en-GB" sz="800" b="1" i="0" u="none" strike="noStrike">
                          <a:solidFill>
                            <a:srgbClr val="FF0000"/>
                          </a:solidFill>
                          <a:effectLst/>
                          <a:latin typeface="Arial"/>
                        </a:rPr>
                        <a:t>-36.2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382.6</a:t>
                      </a:r>
                    </a:p>
                  </a:txBody>
                  <a:tcPr marL="0" marR="0" marT="0" marB="0" anchor="ctr">
                    <a:noFill/>
                  </a:tcPr>
                </a:tc>
                <a:tc>
                  <a:txBody>
                    <a:bodyPr/>
                    <a:lstStyle/>
                    <a:p>
                      <a:pPr algn="ctr" fontAlgn="ctr"/>
                      <a:r>
                        <a:rPr lang="en-GB" sz="800" b="0" i="0" u="none" strike="noStrike" dirty="0">
                          <a:solidFill>
                            <a:srgbClr val="000000"/>
                          </a:solidFill>
                          <a:effectLst/>
                          <a:latin typeface="Arial"/>
                        </a:rPr>
                        <a:t>292.5</a:t>
                      </a:r>
                    </a:p>
                  </a:txBody>
                  <a:tcPr marL="0" marR="0" marT="0" marB="0" anchor="ctr">
                    <a:noFill/>
                  </a:tcPr>
                </a:tc>
                <a:tc>
                  <a:txBody>
                    <a:bodyPr/>
                    <a:lstStyle/>
                    <a:p>
                      <a:pPr algn="ctr" fontAlgn="ctr"/>
                      <a:r>
                        <a:rPr lang="en-GB" sz="800" b="1" i="0" u="none" strike="noStrike">
                          <a:solidFill>
                            <a:srgbClr val="FF0000"/>
                          </a:solidFill>
                          <a:effectLst/>
                          <a:latin typeface="Arial"/>
                        </a:rPr>
                        <a:t>-23.6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986.3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1,001.1</a:t>
                      </a:r>
                    </a:p>
                  </a:txBody>
                  <a:tcPr marL="0" marR="0" marT="0" marB="0" anchor="ctr">
                    <a:noFill/>
                  </a:tcPr>
                </a:tc>
                <a:tc>
                  <a:txBody>
                    <a:bodyPr/>
                    <a:lstStyle/>
                    <a:p>
                      <a:pPr algn="ctr" fontAlgn="ctr"/>
                      <a:r>
                        <a:rPr lang="en-GB" sz="800" b="0" i="0" u="none" strike="noStrike">
                          <a:solidFill>
                            <a:srgbClr val="000000"/>
                          </a:solidFill>
                          <a:effectLst/>
                          <a:latin typeface="Arial"/>
                        </a:rPr>
                        <a:t>717.1</a:t>
                      </a:r>
                    </a:p>
                  </a:txBody>
                  <a:tcPr marL="0" marR="0" marT="0" marB="0" anchor="ctr">
                    <a:noFill/>
                  </a:tcPr>
                </a:tc>
                <a:tc>
                  <a:txBody>
                    <a:bodyPr/>
                    <a:lstStyle/>
                    <a:p>
                      <a:pPr algn="ctr" fontAlgn="ctr"/>
                      <a:r>
                        <a:rPr lang="en-GB" sz="800" b="1" i="0" u="none" strike="noStrike">
                          <a:solidFill>
                            <a:srgbClr val="FF0000"/>
                          </a:solidFill>
                          <a:effectLst/>
                          <a:latin typeface="Arial"/>
                        </a:rPr>
                        <a:t>-28.4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£5.14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-16.5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-10.9</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HALIBUT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£1,114</a:t>
                      </a:r>
                    </a:p>
                  </a:txBody>
                  <a:tcPr marL="0" marR="0" marT="0" marB="0" anchor="ctr">
                    <a:noFill/>
                  </a:tcPr>
                </a:tc>
                <a:tc>
                  <a:txBody>
                    <a:bodyPr/>
                    <a:lstStyle/>
                    <a:p>
                      <a:pPr algn="ctr" fontAlgn="ctr"/>
                      <a:r>
                        <a:rPr lang="en-GB" sz="800" b="0" i="0" u="none" strike="noStrike">
                          <a:solidFill>
                            <a:srgbClr val="000000"/>
                          </a:solidFill>
                          <a:effectLst/>
                          <a:latin typeface="Arial"/>
                        </a:rPr>
                        <a:t>£1,433</a:t>
                      </a:r>
                    </a:p>
                  </a:txBody>
                  <a:tcPr marL="0" marR="0" marT="0" marB="0" anchor="ctr">
                    <a:noFill/>
                  </a:tcPr>
                </a:tc>
                <a:tc>
                  <a:txBody>
                    <a:bodyPr/>
                    <a:lstStyle/>
                    <a:p>
                      <a:pPr algn="ctr" fontAlgn="ctr"/>
                      <a:r>
                        <a:rPr lang="en-GB" sz="800" b="1" i="0" u="none" strike="noStrike">
                          <a:solidFill>
                            <a:srgbClr val="00B050"/>
                          </a:solidFill>
                          <a:effectLst/>
                          <a:latin typeface="Arial"/>
                        </a:rPr>
                        <a:t>28.7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26.8</a:t>
                      </a:r>
                    </a:p>
                  </a:txBody>
                  <a:tcPr marL="0" marR="0" marT="0" marB="0" anchor="ctr">
                    <a:noFill/>
                  </a:tcPr>
                </a:tc>
                <a:tc>
                  <a:txBody>
                    <a:bodyPr/>
                    <a:lstStyle/>
                    <a:p>
                      <a:pPr algn="ctr" fontAlgn="ctr"/>
                      <a:r>
                        <a:rPr lang="en-GB" sz="800" b="0" i="0" u="none" strike="noStrike">
                          <a:solidFill>
                            <a:srgbClr val="000000"/>
                          </a:solidFill>
                          <a:effectLst/>
                          <a:latin typeface="Arial"/>
                        </a:rPr>
                        <a:t>31.9</a:t>
                      </a:r>
                    </a:p>
                  </a:txBody>
                  <a:tcPr marL="0" marR="0" marT="0" marB="0" anchor="ctr">
                    <a:noFill/>
                  </a:tcPr>
                </a:tc>
                <a:tc>
                  <a:txBody>
                    <a:bodyPr/>
                    <a:lstStyle/>
                    <a:p>
                      <a:pPr algn="ctr" fontAlgn="ctr"/>
                      <a:r>
                        <a:rPr lang="en-GB" sz="800" b="1" i="0" u="none" strike="noStrike" dirty="0">
                          <a:solidFill>
                            <a:srgbClr val="00B050"/>
                          </a:solidFill>
                          <a:effectLst/>
                          <a:latin typeface="Arial"/>
                        </a:rPr>
                        <a:t>18.9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130.5</a:t>
                      </a:r>
                    </a:p>
                  </a:txBody>
                  <a:tcPr marL="0" marR="0" marT="0" marB="0" anchor="ctr">
                    <a:noFill/>
                  </a:tcPr>
                </a:tc>
                <a:tc>
                  <a:txBody>
                    <a:bodyPr/>
                    <a:lstStyle/>
                    <a:p>
                      <a:pPr algn="ctr" fontAlgn="ctr"/>
                      <a:r>
                        <a:rPr lang="en-GB" sz="800" b="0" i="0" u="none" strike="noStrike">
                          <a:solidFill>
                            <a:srgbClr val="000000"/>
                          </a:solidFill>
                          <a:effectLst/>
                          <a:latin typeface="Arial"/>
                        </a:rPr>
                        <a:t>152.9</a:t>
                      </a:r>
                    </a:p>
                  </a:txBody>
                  <a:tcPr marL="0" marR="0" marT="0" marB="0" anchor="ctr">
                    <a:noFill/>
                  </a:tcPr>
                </a:tc>
                <a:tc>
                  <a:txBody>
                    <a:bodyPr/>
                    <a:lstStyle/>
                    <a:p>
                      <a:pPr algn="ctr" fontAlgn="ctr"/>
                      <a:r>
                        <a:rPr lang="en-GB" sz="800" b="1" i="0" u="none" strike="noStrike">
                          <a:solidFill>
                            <a:srgbClr val="00B050"/>
                          </a:solidFill>
                          <a:effectLst/>
                          <a:latin typeface="Arial"/>
                        </a:rPr>
                        <a:t>17.1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£44.98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9.9</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OYSTERS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£1,252</a:t>
                      </a:r>
                    </a:p>
                  </a:txBody>
                  <a:tcPr marL="0" marR="0" marT="0" marB="0" anchor="ctr">
                    <a:noFill/>
                  </a:tcPr>
                </a:tc>
                <a:tc>
                  <a:txBody>
                    <a:bodyPr/>
                    <a:lstStyle/>
                    <a:p>
                      <a:pPr algn="ctr" fontAlgn="ctr"/>
                      <a:r>
                        <a:rPr lang="en-GB" sz="800" b="0" i="0" u="none" strike="noStrike">
                          <a:solidFill>
                            <a:srgbClr val="000000"/>
                          </a:solidFill>
                          <a:effectLst/>
                          <a:latin typeface="Arial"/>
                        </a:rPr>
                        <a:t>£1,294</a:t>
                      </a:r>
                    </a:p>
                  </a:txBody>
                  <a:tcPr marL="0" marR="0" marT="0" marB="0" anchor="ctr">
                    <a:noFill/>
                  </a:tcPr>
                </a:tc>
                <a:tc>
                  <a:txBody>
                    <a:bodyPr/>
                    <a:lstStyle/>
                    <a:p>
                      <a:pPr algn="ctr" fontAlgn="ctr"/>
                      <a:r>
                        <a:rPr lang="en-GB" sz="800" b="1" i="0" u="none" strike="noStrike">
                          <a:solidFill>
                            <a:srgbClr val="00B050"/>
                          </a:solidFill>
                          <a:effectLst/>
                          <a:latin typeface="Arial"/>
                        </a:rPr>
                        <a:t>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63.2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55.5</a:t>
                      </a:r>
                    </a:p>
                  </a:txBody>
                  <a:tcPr marL="0" marR="0" marT="0" marB="0" anchor="ctr">
                    <a:noFill/>
                  </a:tcPr>
                </a:tc>
                <a:tc>
                  <a:txBody>
                    <a:bodyPr/>
                    <a:lstStyle/>
                    <a:p>
                      <a:pPr algn="ctr" fontAlgn="ctr"/>
                      <a:r>
                        <a:rPr lang="en-GB" sz="800" b="0" i="0" u="none" strike="noStrike">
                          <a:solidFill>
                            <a:srgbClr val="000000"/>
                          </a:solidFill>
                          <a:effectLst/>
                          <a:latin typeface="Arial"/>
                        </a:rPr>
                        <a:t>50.4</a:t>
                      </a:r>
                    </a:p>
                  </a:txBody>
                  <a:tcPr marL="0" marR="0" marT="0" marB="0" anchor="ctr">
                    <a:noFill/>
                  </a:tcPr>
                </a:tc>
                <a:tc>
                  <a:txBody>
                    <a:bodyPr/>
                    <a:lstStyle/>
                    <a:p>
                      <a:pPr algn="ctr" fontAlgn="ctr"/>
                      <a:r>
                        <a:rPr lang="en-GB" sz="800" b="1" i="0" u="none" strike="noStrike">
                          <a:solidFill>
                            <a:srgbClr val="FF0000"/>
                          </a:solidFill>
                          <a:effectLst/>
                          <a:latin typeface="Arial"/>
                        </a:rPr>
                        <a:t>-9.3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535.6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464.5</a:t>
                      </a:r>
                    </a:p>
                  </a:txBody>
                  <a:tcPr marL="0" marR="0" marT="0" marB="0" anchor="ctr">
                    <a:noFill/>
                  </a:tcPr>
                </a:tc>
                <a:tc>
                  <a:txBody>
                    <a:bodyPr/>
                    <a:lstStyle/>
                    <a:p>
                      <a:pPr algn="ctr" fontAlgn="ctr"/>
                      <a:r>
                        <a:rPr lang="en-GB" sz="800" b="0" i="0" u="none" strike="noStrike">
                          <a:solidFill>
                            <a:srgbClr val="000000"/>
                          </a:solidFill>
                          <a:effectLst/>
                          <a:latin typeface="Arial"/>
                        </a:rPr>
                        <a:t>444.6</a:t>
                      </a:r>
                    </a:p>
                  </a:txBody>
                  <a:tcPr marL="0" marR="0" marT="0" marB="0" anchor="ctr">
                    <a:noFill/>
                  </a:tcPr>
                </a:tc>
                <a:tc>
                  <a:txBody>
                    <a:bodyPr/>
                    <a:lstStyle/>
                    <a:p>
                      <a:pPr algn="ctr" fontAlgn="ctr"/>
                      <a:r>
                        <a:rPr lang="en-GB" sz="800" b="1" i="0" u="none" strike="noStrike">
                          <a:solidFill>
                            <a:srgbClr val="FF000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8.0</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LANGOUSTINE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£606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£824</a:t>
                      </a:r>
                    </a:p>
                  </a:txBody>
                  <a:tcPr marL="0" marR="0" marT="0" marB="0" anchor="ctr">
                    <a:noFill/>
                  </a:tcPr>
                </a:tc>
                <a:tc>
                  <a:txBody>
                    <a:bodyPr/>
                    <a:lstStyle/>
                    <a:p>
                      <a:pPr algn="ctr" fontAlgn="ctr"/>
                      <a:r>
                        <a:rPr lang="en-GB" sz="800" b="0" i="0" u="none" strike="noStrike">
                          <a:solidFill>
                            <a:srgbClr val="000000"/>
                          </a:solidFill>
                          <a:effectLst/>
                          <a:latin typeface="Arial"/>
                        </a:rPr>
                        <a:t>£1,179</a:t>
                      </a:r>
                    </a:p>
                  </a:txBody>
                  <a:tcPr marL="0" marR="0" marT="0" marB="0" anchor="ctr">
                    <a:noFill/>
                  </a:tcPr>
                </a:tc>
                <a:tc>
                  <a:txBody>
                    <a:bodyPr/>
                    <a:lstStyle/>
                    <a:p>
                      <a:pPr algn="ctr" fontAlgn="ctr"/>
                      <a:r>
                        <a:rPr lang="en-GB" sz="800" b="1" i="0" u="none" strike="noStrike">
                          <a:solidFill>
                            <a:srgbClr val="00B050"/>
                          </a:solidFill>
                          <a:effectLst/>
                          <a:latin typeface="Arial"/>
                        </a:rPr>
                        <a:t>43.1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29.0</a:t>
                      </a:r>
                    </a:p>
                  </a:txBody>
                  <a:tcPr marL="0" marR="0" marT="0" marB="0" anchor="ctr">
                    <a:noFill/>
                  </a:tcPr>
                </a:tc>
                <a:tc>
                  <a:txBody>
                    <a:bodyPr/>
                    <a:lstStyle/>
                    <a:p>
                      <a:pPr algn="ctr" fontAlgn="ctr"/>
                      <a:r>
                        <a:rPr lang="en-GB" sz="800" b="0" i="0" u="none" strike="noStrike">
                          <a:solidFill>
                            <a:srgbClr val="000000"/>
                          </a:solidFill>
                          <a:effectLst/>
                          <a:latin typeface="Arial"/>
                        </a:rPr>
                        <a:t>54.2</a:t>
                      </a:r>
                    </a:p>
                  </a:txBody>
                  <a:tcPr marL="0" marR="0" marT="0" marB="0" anchor="ctr">
                    <a:noFill/>
                  </a:tcPr>
                </a:tc>
                <a:tc>
                  <a:txBody>
                    <a:bodyPr/>
                    <a:lstStyle/>
                    <a:p>
                      <a:pPr algn="ctr" fontAlgn="ctr"/>
                      <a:r>
                        <a:rPr lang="en-GB" sz="800" b="1" i="0" u="none" strike="noStrike">
                          <a:solidFill>
                            <a:srgbClr val="00B050"/>
                          </a:solidFill>
                          <a:effectLst/>
                          <a:latin typeface="Arial"/>
                        </a:rPr>
                        <a:t>86.8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127.3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140.0</a:t>
                      </a:r>
                    </a:p>
                  </a:txBody>
                  <a:tcPr marL="0" marR="0" marT="0" marB="0" anchor="ctr">
                    <a:noFill/>
                  </a:tcPr>
                </a:tc>
                <a:tc>
                  <a:txBody>
                    <a:bodyPr/>
                    <a:lstStyle/>
                    <a:p>
                      <a:pPr algn="ctr" fontAlgn="ctr"/>
                      <a:r>
                        <a:rPr lang="en-GB" sz="800" b="0" i="0" u="none" strike="noStrike">
                          <a:solidFill>
                            <a:srgbClr val="000000"/>
                          </a:solidFill>
                          <a:effectLst/>
                          <a:latin typeface="Arial"/>
                        </a:rPr>
                        <a:t>198.5</a:t>
                      </a:r>
                    </a:p>
                  </a:txBody>
                  <a:tcPr marL="0" marR="0" marT="0" marB="0" anchor="ctr">
                    <a:noFill/>
                  </a:tcPr>
                </a:tc>
                <a:tc>
                  <a:txBody>
                    <a:bodyPr/>
                    <a:lstStyle/>
                    <a:p>
                      <a:pPr algn="ctr" fontAlgn="ctr"/>
                      <a:r>
                        <a:rPr lang="en-GB" sz="800" b="1" i="0" u="none" strike="noStrike">
                          <a:solidFill>
                            <a:srgbClr val="00B050"/>
                          </a:solidFill>
                          <a:effectLst/>
                          <a:latin typeface="Arial"/>
                        </a:rPr>
                        <a:t>41.7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£5.94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1.0</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COLEY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£1,541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£1,593</a:t>
                      </a:r>
                    </a:p>
                  </a:txBody>
                  <a:tcPr marL="0" marR="0" marT="0" marB="0" anchor="ctr">
                    <a:noFill/>
                  </a:tcPr>
                </a:tc>
                <a:tc>
                  <a:txBody>
                    <a:bodyPr/>
                    <a:lstStyle/>
                    <a:p>
                      <a:pPr algn="ctr" fontAlgn="ctr"/>
                      <a:r>
                        <a:rPr lang="en-GB" sz="800" b="0" i="0" u="none" strike="noStrike">
                          <a:solidFill>
                            <a:srgbClr val="000000"/>
                          </a:solidFill>
                          <a:effectLst/>
                          <a:latin typeface="Arial"/>
                        </a:rPr>
                        <a:t>£1,156</a:t>
                      </a:r>
                    </a:p>
                  </a:txBody>
                  <a:tcPr marL="0" marR="0" marT="0" marB="0" anchor="ctr">
                    <a:noFill/>
                  </a:tcPr>
                </a:tc>
                <a:tc>
                  <a:txBody>
                    <a:bodyPr/>
                    <a:lstStyle/>
                    <a:p>
                      <a:pPr algn="ctr" fontAlgn="ctr"/>
                      <a:r>
                        <a:rPr lang="en-GB" sz="800" b="1" i="0" u="none" strike="noStrike">
                          <a:solidFill>
                            <a:srgbClr val="FF0000"/>
                          </a:solidFill>
                          <a:effectLst/>
                          <a:latin typeface="Arial"/>
                        </a:rPr>
                        <a:t>-27.4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190.5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192.7</a:t>
                      </a:r>
                    </a:p>
                  </a:txBody>
                  <a:tcPr marL="0" marR="0" marT="0" marB="0" anchor="ctr">
                    <a:noFill/>
                  </a:tcPr>
                </a:tc>
                <a:tc>
                  <a:txBody>
                    <a:bodyPr/>
                    <a:lstStyle/>
                    <a:p>
                      <a:pPr algn="ctr" fontAlgn="ctr"/>
                      <a:r>
                        <a:rPr lang="en-GB" sz="800" b="0" i="0" u="none" strike="noStrike">
                          <a:solidFill>
                            <a:srgbClr val="000000"/>
                          </a:solidFill>
                          <a:effectLst/>
                          <a:latin typeface="Arial"/>
                        </a:rPr>
                        <a:t>131.6</a:t>
                      </a:r>
                    </a:p>
                  </a:txBody>
                  <a:tcPr marL="0" marR="0" marT="0" marB="0" anchor="ctr">
                    <a:noFill/>
                  </a:tcPr>
                </a:tc>
                <a:tc>
                  <a:txBody>
                    <a:bodyPr/>
                    <a:lstStyle/>
                    <a:p>
                      <a:pPr algn="ctr" fontAlgn="ctr"/>
                      <a:r>
                        <a:rPr lang="en-GB" sz="800" b="1" i="0" u="none" strike="noStrike">
                          <a:solidFill>
                            <a:srgbClr val="FF0000"/>
                          </a:solidFill>
                          <a:effectLst/>
                          <a:latin typeface="Arial"/>
                        </a:rPr>
                        <a:t>-31.7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536.8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525.7</a:t>
                      </a:r>
                    </a:p>
                  </a:txBody>
                  <a:tcPr marL="0" marR="0" marT="0" marB="0" anchor="ctr">
                    <a:noFill/>
                  </a:tcPr>
                </a:tc>
                <a:tc>
                  <a:txBody>
                    <a:bodyPr/>
                    <a:lstStyle/>
                    <a:p>
                      <a:pPr algn="ctr" fontAlgn="ctr"/>
                      <a:r>
                        <a:rPr lang="en-GB" sz="800" b="0" i="0" u="none" strike="noStrike">
                          <a:solidFill>
                            <a:srgbClr val="000000"/>
                          </a:solidFill>
                          <a:effectLst/>
                          <a:latin typeface="Arial"/>
                        </a:rPr>
                        <a:t>370.3</a:t>
                      </a:r>
                    </a:p>
                  </a:txBody>
                  <a:tcPr marL="0" marR="0" marT="0" marB="0" anchor="ctr">
                    <a:noFill/>
                  </a:tcPr>
                </a:tc>
                <a:tc>
                  <a:txBody>
                    <a:bodyPr/>
                    <a:lstStyle/>
                    <a:p>
                      <a:pPr algn="ctr" fontAlgn="ctr"/>
                      <a:r>
                        <a:rPr lang="en-GB" sz="800" b="1" i="0" u="none" strike="noStrike">
                          <a:solidFill>
                            <a:srgbClr val="FF0000"/>
                          </a:solidFill>
                          <a:effectLst/>
                          <a:latin typeface="Arial"/>
                        </a:rPr>
                        <a:t>-29.6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3.0</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SWORDFISH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£1,843</a:t>
                      </a:r>
                    </a:p>
                  </a:txBody>
                  <a:tcPr marL="0" marR="0" marT="0" marB="0" anchor="ctr">
                    <a:noFill/>
                  </a:tcPr>
                </a:tc>
                <a:tc>
                  <a:txBody>
                    <a:bodyPr/>
                    <a:lstStyle/>
                    <a:p>
                      <a:pPr algn="ctr" fontAlgn="ctr"/>
                      <a:r>
                        <a:rPr lang="en-GB" sz="800" b="0" i="0" u="none" strike="noStrike">
                          <a:solidFill>
                            <a:srgbClr val="000000"/>
                          </a:solidFill>
                          <a:effectLst/>
                          <a:latin typeface="Arial"/>
                        </a:rPr>
                        <a:t>£1,133</a:t>
                      </a:r>
                    </a:p>
                  </a:txBody>
                  <a:tcPr marL="0" marR="0" marT="0" marB="0" anchor="ctr">
                    <a:noFill/>
                  </a:tcPr>
                </a:tc>
                <a:tc>
                  <a:txBody>
                    <a:bodyPr/>
                    <a:lstStyle/>
                    <a:p>
                      <a:pPr algn="ctr" fontAlgn="ctr"/>
                      <a:r>
                        <a:rPr lang="en-GB" sz="800" b="1" i="0" u="none" strike="noStrike">
                          <a:solidFill>
                            <a:srgbClr val="FF0000"/>
                          </a:solidFill>
                          <a:effectLst/>
                          <a:latin typeface="Arial"/>
                        </a:rPr>
                        <a:t>-38.5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55.8</a:t>
                      </a:r>
                    </a:p>
                  </a:txBody>
                  <a:tcPr marL="0" marR="0" marT="0" marB="0" anchor="ctr">
                    <a:noFill/>
                  </a:tcPr>
                </a:tc>
                <a:tc>
                  <a:txBody>
                    <a:bodyPr/>
                    <a:lstStyle/>
                    <a:p>
                      <a:pPr algn="ctr" fontAlgn="ctr"/>
                      <a:r>
                        <a:rPr lang="en-GB" sz="800" b="0" i="0" u="none" strike="noStrike">
                          <a:solidFill>
                            <a:srgbClr val="000000"/>
                          </a:solidFill>
                          <a:effectLst/>
                          <a:latin typeface="Arial"/>
                        </a:rPr>
                        <a:t>35.7</a:t>
                      </a:r>
                    </a:p>
                  </a:txBody>
                  <a:tcPr marL="0" marR="0" marT="0" marB="0" anchor="ctr">
                    <a:noFill/>
                  </a:tcPr>
                </a:tc>
                <a:tc>
                  <a:txBody>
                    <a:bodyPr/>
                    <a:lstStyle/>
                    <a:p>
                      <a:pPr algn="ctr" fontAlgn="ctr"/>
                      <a:r>
                        <a:rPr lang="en-GB" sz="800" b="1" i="0" u="none" strike="noStrike">
                          <a:solidFill>
                            <a:srgbClr val="FF0000"/>
                          </a:solidFill>
                          <a:effectLst/>
                          <a:latin typeface="Arial"/>
                        </a:rPr>
                        <a:t>-36.0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657.8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388.8</a:t>
                      </a:r>
                    </a:p>
                  </a:txBody>
                  <a:tcPr marL="0" marR="0" marT="0" marB="0" anchor="ctr">
                    <a:noFill/>
                  </a:tcPr>
                </a:tc>
                <a:tc>
                  <a:txBody>
                    <a:bodyPr/>
                    <a:lstStyle/>
                    <a:p>
                      <a:pPr algn="ctr" fontAlgn="ctr"/>
                      <a:r>
                        <a:rPr lang="en-GB" sz="800" b="0" i="0" u="none" strike="noStrike">
                          <a:solidFill>
                            <a:srgbClr val="000000"/>
                          </a:solidFill>
                          <a:effectLst/>
                          <a:latin typeface="Arial"/>
                        </a:rPr>
                        <a:t>242.5</a:t>
                      </a:r>
                    </a:p>
                  </a:txBody>
                  <a:tcPr marL="0" marR="0" marT="0" marB="0" anchor="ctr">
                    <a:noFill/>
                  </a:tcPr>
                </a:tc>
                <a:tc>
                  <a:txBody>
                    <a:bodyPr/>
                    <a:lstStyle/>
                    <a:p>
                      <a:pPr algn="ctr" fontAlgn="ctr"/>
                      <a:r>
                        <a:rPr lang="en-GB" sz="800" b="1" i="0" u="none" strike="noStrike">
                          <a:solidFill>
                            <a:srgbClr val="FF0000"/>
                          </a:solidFill>
                          <a:effectLst/>
                          <a:latin typeface="Arial"/>
                        </a:rPr>
                        <a:t>-37.6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£4.67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EEL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£1,287</a:t>
                      </a:r>
                    </a:p>
                  </a:txBody>
                  <a:tcPr marL="0" marR="0" marT="0" marB="0" anchor="ctr">
                    <a:noFill/>
                  </a:tcPr>
                </a:tc>
                <a:tc>
                  <a:txBody>
                    <a:bodyPr/>
                    <a:lstStyle/>
                    <a:p>
                      <a:pPr algn="ctr" fontAlgn="ctr"/>
                      <a:r>
                        <a:rPr lang="en-GB" sz="800" b="0" i="0" u="none" strike="noStrike">
                          <a:solidFill>
                            <a:srgbClr val="000000"/>
                          </a:solidFill>
                          <a:effectLst/>
                          <a:latin typeface="Arial"/>
                        </a:rPr>
                        <a:t>£1,103</a:t>
                      </a:r>
                    </a:p>
                  </a:txBody>
                  <a:tcPr marL="0" marR="0" marT="0" marB="0" anchor="ctr">
                    <a:noFill/>
                  </a:tcPr>
                </a:tc>
                <a:tc>
                  <a:txBody>
                    <a:bodyPr/>
                    <a:lstStyle/>
                    <a:p>
                      <a:pPr algn="ctr" fontAlgn="ctr"/>
                      <a:r>
                        <a:rPr lang="en-GB" sz="800" b="1" i="0" u="none" strike="noStrike">
                          <a:solidFill>
                            <a:srgbClr val="FF0000"/>
                          </a:solidFill>
                          <a:effectLst/>
                          <a:latin typeface="Arial"/>
                        </a:rPr>
                        <a:t>-14.3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92.8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83.3</a:t>
                      </a:r>
                    </a:p>
                  </a:txBody>
                  <a:tcPr marL="0" marR="0" marT="0" marB="0" anchor="ctr">
                    <a:noFill/>
                  </a:tcPr>
                </a:tc>
                <a:tc>
                  <a:txBody>
                    <a:bodyPr/>
                    <a:lstStyle/>
                    <a:p>
                      <a:pPr algn="ctr" fontAlgn="ctr"/>
                      <a:r>
                        <a:rPr lang="en-GB" sz="800" b="0" i="0" u="none" strike="noStrike">
                          <a:solidFill>
                            <a:srgbClr val="000000"/>
                          </a:solidFill>
                          <a:effectLst/>
                          <a:latin typeface="Arial"/>
                        </a:rPr>
                        <a:t>73.5</a:t>
                      </a:r>
                    </a:p>
                  </a:txBody>
                  <a:tcPr marL="0" marR="0" marT="0" marB="0" anchor="ctr">
                    <a:noFill/>
                  </a:tcPr>
                </a:tc>
                <a:tc>
                  <a:txBody>
                    <a:bodyPr/>
                    <a:lstStyle/>
                    <a:p>
                      <a:pPr algn="ctr" fontAlgn="ctr"/>
                      <a:r>
                        <a:rPr lang="en-GB" sz="800" b="1" i="0" u="none" strike="noStrike">
                          <a:solidFill>
                            <a:srgbClr val="FF0000"/>
                          </a:solidFill>
                          <a:effectLst/>
                          <a:latin typeface="Arial"/>
                        </a:rPr>
                        <a:t>-11.8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532.4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485.0</a:t>
                      </a:r>
                    </a:p>
                  </a:txBody>
                  <a:tcPr marL="0" marR="0" marT="0" marB="0" anchor="ctr">
                    <a:noFill/>
                  </a:tcPr>
                </a:tc>
                <a:tc>
                  <a:txBody>
                    <a:bodyPr/>
                    <a:lstStyle/>
                    <a:p>
                      <a:pPr algn="ctr" fontAlgn="ctr"/>
                      <a:r>
                        <a:rPr lang="en-GB" sz="800" b="0" i="0" u="none" strike="noStrike">
                          <a:solidFill>
                            <a:srgbClr val="000000"/>
                          </a:solidFill>
                          <a:effectLst/>
                          <a:latin typeface="Arial"/>
                        </a:rPr>
                        <a:t>431.4</a:t>
                      </a:r>
                    </a:p>
                  </a:txBody>
                  <a:tcPr marL="0" marR="0" marT="0" marB="0" anchor="ctr">
                    <a:noFill/>
                  </a:tcPr>
                </a:tc>
                <a:tc>
                  <a:txBody>
                    <a:bodyPr/>
                    <a:lstStyle/>
                    <a:p>
                      <a:pPr algn="ctr" fontAlgn="ctr"/>
                      <a:r>
                        <a:rPr lang="en-GB" sz="800" b="1" i="0" u="none" strike="noStrike">
                          <a:solidFill>
                            <a:srgbClr val="FF0000"/>
                          </a:solidFill>
                          <a:effectLst/>
                          <a:latin typeface="Arial"/>
                        </a:rPr>
                        <a:t>-11.1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LUMPFISH ROE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£886</a:t>
                      </a:r>
                    </a:p>
                  </a:txBody>
                  <a:tcPr marL="0" marR="0" marT="0" marB="0" anchor="ctr">
                    <a:noFill/>
                  </a:tcPr>
                </a:tc>
                <a:tc>
                  <a:txBody>
                    <a:bodyPr/>
                    <a:lstStyle/>
                    <a:p>
                      <a:pPr algn="ctr" fontAlgn="ctr"/>
                      <a:r>
                        <a:rPr lang="en-GB" sz="800" b="0" i="0" u="none" strike="noStrike">
                          <a:solidFill>
                            <a:srgbClr val="000000"/>
                          </a:solidFill>
                          <a:effectLst/>
                          <a:latin typeface="Arial"/>
                        </a:rPr>
                        <a:t>£983</a:t>
                      </a:r>
                    </a:p>
                  </a:txBody>
                  <a:tcPr marL="0" marR="0" marT="0" marB="0" anchor="ctr">
                    <a:noFill/>
                  </a:tcPr>
                </a:tc>
                <a:tc>
                  <a:txBody>
                    <a:bodyPr/>
                    <a:lstStyle/>
                    <a:p>
                      <a:pPr algn="ctr" fontAlgn="ctr"/>
                      <a:r>
                        <a:rPr lang="en-GB" sz="800" b="1" i="0" u="none" strike="noStrike">
                          <a:solidFill>
                            <a:srgbClr val="00B050"/>
                          </a:solidFill>
                          <a:effectLst/>
                          <a:latin typeface="Arial"/>
                        </a:rPr>
                        <a:t>10.9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27.1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26.0</a:t>
                      </a:r>
                    </a:p>
                  </a:txBody>
                  <a:tcPr marL="0" marR="0" marT="0" marB="0" anchor="ctr">
                    <a:noFill/>
                  </a:tcPr>
                </a:tc>
                <a:tc>
                  <a:txBody>
                    <a:bodyPr/>
                    <a:lstStyle/>
                    <a:p>
                      <a:pPr algn="ctr" fontAlgn="ctr"/>
                      <a:r>
                        <a:rPr lang="en-GB" sz="800" b="0" i="0" u="none" strike="noStrike">
                          <a:solidFill>
                            <a:srgbClr val="000000"/>
                          </a:solidFill>
                          <a:effectLst/>
                          <a:latin typeface="Arial"/>
                        </a:rPr>
                        <a:t>27.3</a:t>
                      </a:r>
                    </a:p>
                  </a:txBody>
                  <a:tcPr marL="0" marR="0" marT="0" marB="0" anchor="ctr">
                    <a:noFill/>
                  </a:tcPr>
                </a:tc>
                <a:tc>
                  <a:txBody>
                    <a:bodyPr/>
                    <a:lstStyle/>
                    <a:p>
                      <a:pPr algn="ctr" fontAlgn="ctr"/>
                      <a:r>
                        <a:rPr lang="en-GB" sz="800" b="1" i="0" u="none" strike="noStrike">
                          <a:solidFill>
                            <a:srgbClr val="00B050"/>
                          </a:solidFill>
                          <a:effectLst/>
                          <a:latin typeface="Arial"/>
                        </a:rPr>
                        <a:t>5.0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370.2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353.6</a:t>
                      </a:r>
                    </a:p>
                  </a:txBody>
                  <a:tcPr marL="0" marR="0" marT="0" marB="0" anchor="ctr">
                    <a:noFill/>
                  </a:tcPr>
                </a:tc>
                <a:tc>
                  <a:txBody>
                    <a:bodyPr/>
                    <a:lstStyle/>
                    <a:p>
                      <a:pPr algn="ctr" fontAlgn="ctr"/>
                      <a:r>
                        <a:rPr lang="en-GB" sz="800" b="0" i="0" u="none" strike="noStrike" dirty="0">
                          <a:solidFill>
                            <a:srgbClr val="000000"/>
                          </a:solidFill>
                          <a:effectLst/>
                          <a:latin typeface="Arial"/>
                        </a:rPr>
                        <a:t>364.3</a:t>
                      </a:r>
                    </a:p>
                  </a:txBody>
                  <a:tcPr marL="0" marR="0" marT="0" marB="0" anchor="ctr">
                    <a:noFill/>
                  </a:tcPr>
                </a:tc>
                <a:tc>
                  <a:txBody>
                    <a:bodyPr/>
                    <a:lstStyle/>
                    <a:p>
                      <a:pPr algn="ctr" fontAlgn="ctr"/>
                      <a:r>
                        <a:rPr lang="en-GB" sz="800" b="1" i="0" u="none" strike="noStrike">
                          <a:solidFill>
                            <a:srgbClr val="00B050"/>
                          </a:solidFill>
                          <a:effectLst/>
                          <a:latin typeface="Arial"/>
                        </a:rPr>
                        <a:t>3.0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£36.04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5.6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7.6</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TILAPIA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£641</a:t>
                      </a:r>
                    </a:p>
                  </a:txBody>
                  <a:tcPr marL="0" marR="0" marT="0" marB="0" anchor="ctr">
                    <a:noFill/>
                  </a:tcPr>
                </a:tc>
                <a:tc>
                  <a:txBody>
                    <a:bodyPr/>
                    <a:lstStyle/>
                    <a:p>
                      <a:pPr algn="ctr" fontAlgn="ctr"/>
                      <a:r>
                        <a:rPr lang="en-GB" sz="800" b="0" i="0" u="none" strike="noStrike">
                          <a:solidFill>
                            <a:srgbClr val="000000"/>
                          </a:solidFill>
                          <a:effectLst/>
                          <a:latin typeface="Arial"/>
                        </a:rPr>
                        <a:t>£967</a:t>
                      </a:r>
                    </a:p>
                  </a:txBody>
                  <a:tcPr marL="0" marR="0" marT="0" marB="0" anchor="ctr">
                    <a:noFill/>
                  </a:tcPr>
                </a:tc>
                <a:tc>
                  <a:txBody>
                    <a:bodyPr/>
                    <a:lstStyle/>
                    <a:p>
                      <a:pPr algn="ctr" fontAlgn="ctr"/>
                      <a:r>
                        <a:rPr lang="en-GB" sz="800" b="1" i="0" u="none" strike="noStrike">
                          <a:solidFill>
                            <a:srgbClr val="00B050"/>
                          </a:solidFill>
                          <a:effectLst/>
                          <a:latin typeface="Arial"/>
                        </a:rPr>
                        <a:t>50.9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92.5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83.5</a:t>
                      </a:r>
                    </a:p>
                  </a:txBody>
                  <a:tcPr marL="0" marR="0" marT="0" marB="0" anchor="ctr">
                    <a:noFill/>
                  </a:tcPr>
                </a:tc>
                <a:tc>
                  <a:txBody>
                    <a:bodyPr/>
                    <a:lstStyle/>
                    <a:p>
                      <a:pPr algn="ctr" fontAlgn="ctr"/>
                      <a:r>
                        <a:rPr lang="en-GB" sz="800" b="0" i="0" u="none" strike="noStrike">
                          <a:solidFill>
                            <a:srgbClr val="000000"/>
                          </a:solidFill>
                          <a:effectLst/>
                          <a:latin typeface="Arial"/>
                        </a:rPr>
                        <a:t>86.6</a:t>
                      </a:r>
                    </a:p>
                  </a:txBody>
                  <a:tcPr marL="0" marR="0" marT="0" marB="0" anchor="ctr">
                    <a:noFill/>
                  </a:tcPr>
                </a:tc>
                <a:tc>
                  <a:txBody>
                    <a:bodyPr/>
                    <a:lstStyle/>
                    <a:p>
                      <a:pPr algn="ctr" fontAlgn="ctr"/>
                      <a:r>
                        <a:rPr lang="en-GB" sz="800" b="1" i="0" u="none" strike="noStrike">
                          <a:solidFill>
                            <a:srgbClr val="00B05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166.9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153.1</a:t>
                      </a:r>
                    </a:p>
                  </a:txBody>
                  <a:tcPr marL="0" marR="0" marT="0" marB="0" anchor="ctr">
                    <a:noFill/>
                  </a:tcPr>
                </a:tc>
                <a:tc>
                  <a:txBody>
                    <a:bodyPr/>
                    <a:lstStyle/>
                    <a:p>
                      <a:pPr algn="ctr" fontAlgn="ctr"/>
                      <a:r>
                        <a:rPr lang="en-GB" sz="800" b="0" i="0" u="none" strike="noStrike" dirty="0">
                          <a:solidFill>
                            <a:srgbClr val="000000"/>
                          </a:solidFill>
                          <a:effectLst/>
                          <a:latin typeface="Arial"/>
                        </a:rPr>
                        <a:t>210.7</a:t>
                      </a:r>
                    </a:p>
                  </a:txBody>
                  <a:tcPr marL="0" marR="0" marT="0" marB="0" anchor="ctr">
                    <a:noFill/>
                  </a:tcPr>
                </a:tc>
                <a:tc>
                  <a:txBody>
                    <a:bodyPr/>
                    <a:lstStyle/>
                    <a:p>
                      <a:pPr algn="ctr" fontAlgn="ctr"/>
                      <a:r>
                        <a:rPr lang="en-GB" sz="800" b="1" i="0" u="none" strike="noStrike">
                          <a:solidFill>
                            <a:srgbClr val="00B050"/>
                          </a:solidFill>
                          <a:effectLst/>
                          <a:latin typeface="Arial"/>
                        </a:rPr>
                        <a:t>37.6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£11.17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£4.59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9.7</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CLAMS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£1,560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£879</a:t>
                      </a:r>
                    </a:p>
                  </a:txBody>
                  <a:tcPr marL="0" marR="0" marT="0" marB="0" anchor="ctr">
                    <a:noFill/>
                  </a:tcPr>
                </a:tc>
                <a:tc>
                  <a:txBody>
                    <a:bodyPr/>
                    <a:lstStyle/>
                    <a:p>
                      <a:pPr algn="ctr" fontAlgn="ctr"/>
                      <a:r>
                        <a:rPr lang="en-GB" sz="800" b="0" i="0" u="none" strike="noStrike">
                          <a:solidFill>
                            <a:srgbClr val="000000"/>
                          </a:solidFill>
                          <a:effectLst/>
                          <a:latin typeface="Arial"/>
                        </a:rPr>
                        <a:t>£891</a:t>
                      </a:r>
                    </a:p>
                  </a:txBody>
                  <a:tcPr marL="0" marR="0" marT="0" marB="0" anchor="ctr">
                    <a:noFill/>
                  </a:tcPr>
                </a:tc>
                <a:tc>
                  <a:txBody>
                    <a:bodyPr/>
                    <a:lstStyle/>
                    <a:p>
                      <a:pPr algn="ctr" fontAlgn="ctr"/>
                      <a:r>
                        <a:rPr lang="en-GB" sz="800" b="1" i="0" u="none" strike="noStrike">
                          <a:solidFill>
                            <a:srgbClr val="00B050"/>
                          </a:solidFill>
                          <a:effectLst/>
                          <a:latin typeface="Arial"/>
                        </a:rPr>
                        <a:t>1.3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120.2</a:t>
                      </a:r>
                    </a:p>
                  </a:txBody>
                  <a:tcPr marL="0" marR="0" marT="0" marB="0" anchor="ctr">
                    <a:noFill/>
                  </a:tcPr>
                </a:tc>
                <a:tc>
                  <a:txBody>
                    <a:bodyPr/>
                    <a:lstStyle/>
                    <a:p>
                      <a:pPr algn="ctr" fontAlgn="ctr"/>
                      <a:r>
                        <a:rPr lang="en-GB" sz="800" b="0" i="0" u="none" strike="noStrike">
                          <a:solidFill>
                            <a:srgbClr val="000000"/>
                          </a:solidFill>
                          <a:effectLst/>
                          <a:latin typeface="Arial"/>
                        </a:rPr>
                        <a:t>119.6</a:t>
                      </a:r>
                    </a:p>
                  </a:txBody>
                  <a:tcPr marL="0" marR="0" marT="0" marB="0" anchor="ctr">
                    <a:noFill/>
                  </a:tcPr>
                </a:tc>
                <a:tc>
                  <a:txBody>
                    <a:bodyPr/>
                    <a:lstStyle/>
                    <a:p>
                      <a:pPr algn="ctr" fontAlgn="ctr"/>
                      <a:r>
                        <a:rPr lang="en-GB" sz="800" b="1" i="0" u="none" strike="noStrike">
                          <a:solidFill>
                            <a:srgbClr val="FF0000"/>
                          </a:solidFill>
                          <a:effectLst/>
                          <a:latin typeface="Arial"/>
                        </a:rPr>
                        <a:t>-0.6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464.1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223.8</a:t>
                      </a:r>
                    </a:p>
                  </a:txBody>
                  <a:tcPr marL="0" marR="0" marT="0" marB="0" anchor="ctr">
                    <a:noFill/>
                  </a:tcPr>
                </a:tc>
                <a:tc>
                  <a:txBody>
                    <a:bodyPr/>
                    <a:lstStyle/>
                    <a:p>
                      <a:pPr algn="ctr" fontAlgn="ctr"/>
                      <a:r>
                        <a:rPr lang="en-GB" sz="800" b="0" i="0" u="none" strike="noStrike">
                          <a:solidFill>
                            <a:srgbClr val="000000"/>
                          </a:solidFill>
                          <a:effectLst/>
                          <a:latin typeface="Arial"/>
                        </a:rPr>
                        <a:t>209.4</a:t>
                      </a:r>
                    </a:p>
                  </a:txBody>
                  <a:tcPr marL="0" marR="0" marT="0" marB="0" anchor="ctr">
                    <a:noFill/>
                  </a:tcPr>
                </a:tc>
                <a:tc>
                  <a:txBody>
                    <a:bodyPr/>
                    <a:lstStyle/>
                    <a:p>
                      <a:pPr algn="ctr" fontAlgn="ctr"/>
                      <a:r>
                        <a:rPr lang="en-GB" sz="800" b="1" i="0" u="none" strike="noStrike" dirty="0">
                          <a:solidFill>
                            <a:srgbClr val="FF0000"/>
                          </a:solidFill>
                          <a:effectLst/>
                          <a:latin typeface="Arial"/>
                        </a:rPr>
                        <a:t>-6.4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£7.45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£4.25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8.3</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OCTOPUS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£772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£669</a:t>
                      </a:r>
                    </a:p>
                  </a:txBody>
                  <a:tcPr marL="0" marR="0" marT="0" marB="0" anchor="ctr">
                    <a:noFill/>
                  </a:tcPr>
                </a:tc>
                <a:tc>
                  <a:txBody>
                    <a:bodyPr/>
                    <a:lstStyle/>
                    <a:p>
                      <a:pPr algn="ctr" fontAlgn="ctr"/>
                      <a:r>
                        <a:rPr lang="en-GB" sz="800" b="0" i="0" u="none" strike="noStrike">
                          <a:solidFill>
                            <a:srgbClr val="000000"/>
                          </a:solidFill>
                          <a:effectLst/>
                          <a:latin typeface="Arial"/>
                        </a:rPr>
                        <a:t>£858</a:t>
                      </a:r>
                    </a:p>
                  </a:txBody>
                  <a:tcPr marL="0" marR="0" marT="0" marB="0" anchor="ctr">
                    <a:noFill/>
                  </a:tcPr>
                </a:tc>
                <a:tc>
                  <a:txBody>
                    <a:bodyPr/>
                    <a:lstStyle/>
                    <a:p>
                      <a:pPr algn="ctr" fontAlgn="ctr"/>
                      <a:r>
                        <a:rPr lang="en-GB" sz="800" b="1" i="0" u="none" strike="noStrike">
                          <a:solidFill>
                            <a:srgbClr val="00B050"/>
                          </a:solidFill>
                          <a:effectLst/>
                          <a:latin typeface="Arial"/>
                        </a:rPr>
                        <a:t>28.4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53.4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47.1</a:t>
                      </a:r>
                    </a:p>
                  </a:txBody>
                  <a:tcPr marL="0" marR="0" marT="0" marB="0" anchor="ctr">
                    <a:noFill/>
                  </a:tcPr>
                </a:tc>
                <a:tc>
                  <a:txBody>
                    <a:bodyPr/>
                    <a:lstStyle/>
                    <a:p>
                      <a:pPr algn="ctr" fontAlgn="ctr"/>
                      <a:r>
                        <a:rPr lang="en-GB" sz="800" b="0" i="0" u="none" strike="noStrike">
                          <a:solidFill>
                            <a:srgbClr val="000000"/>
                          </a:solidFill>
                          <a:effectLst/>
                          <a:latin typeface="Arial"/>
                        </a:rPr>
                        <a:t>51.9</a:t>
                      </a:r>
                    </a:p>
                  </a:txBody>
                  <a:tcPr marL="0" marR="0" marT="0" marB="0" anchor="ctr">
                    <a:noFill/>
                  </a:tcPr>
                </a:tc>
                <a:tc>
                  <a:txBody>
                    <a:bodyPr/>
                    <a:lstStyle/>
                    <a:p>
                      <a:pPr algn="ctr" fontAlgn="ctr"/>
                      <a:r>
                        <a:rPr lang="en-GB" sz="800" b="1" i="0" u="none" strike="noStrike">
                          <a:solidFill>
                            <a:srgbClr val="00B050"/>
                          </a:solidFill>
                          <a:effectLst/>
                          <a:latin typeface="Arial"/>
                        </a:rPr>
                        <a:t>10.1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280.2</a:t>
                      </a:r>
                    </a:p>
                  </a:txBody>
                  <a:tcPr marL="0" marR="0" marT="0" marB="0" anchor="ctr">
                    <a:noFill/>
                  </a:tcPr>
                </a:tc>
                <a:tc>
                  <a:txBody>
                    <a:bodyPr/>
                    <a:lstStyle/>
                    <a:p>
                      <a:pPr algn="ctr" fontAlgn="ctr"/>
                      <a:r>
                        <a:rPr lang="en-GB" sz="800" b="0" i="0" u="none" strike="noStrike">
                          <a:solidFill>
                            <a:srgbClr val="000000"/>
                          </a:solidFill>
                          <a:effectLst/>
                          <a:latin typeface="Arial"/>
                        </a:rPr>
                        <a:t>324.7</a:t>
                      </a:r>
                    </a:p>
                  </a:txBody>
                  <a:tcPr marL="0" marR="0" marT="0" marB="0" anchor="ctr">
                    <a:noFill/>
                  </a:tcPr>
                </a:tc>
                <a:tc>
                  <a:txBody>
                    <a:bodyPr/>
                    <a:lstStyle/>
                    <a:p>
                      <a:pPr algn="ctr" fontAlgn="ctr"/>
                      <a:r>
                        <a:rPr lang="en-GB" sz="800" b="1" i="0" u="none" strike="noStrike">
                          <a:solidFill>
                            <a:srgbClr val="00B050"/>
                          </a:solidFill>
                          <a:effectLst/>
                          <a:latin typeface="Arial"/>
                        </a:rPr>
                        <a:t>15.9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£16.55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£2.64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10.8</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WHITING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£826</a:t>
                      </a:r>
                    </a:p>
                  </a:txBody>
                  <a:tcPr marL="0" marR="0" marT="0" marB="0" anchor="ctr">
                    <a:noFill/>
                  </a:tcPr>
                </a:tc>
                <a:tc>
                  <a:txBody>
                    <a:bodyPr/>
                    <a:lstStyle/>
                    <a:p>
                      <a:pPr algn="ctr" fontAlgn="ctr"/>
                      <a:r>
                        <a:rPr lang="en-GB" sz="800" b="0" i="0" u="none" strike="noStrike">
                          <a:solidFill>
                            <a:srgbClr val="000000"/>
                          </a:solidFill>
                          <a:effectLst/>
                          <a:latin typeface="Arial"/>
                        </a:rPr>
                        <a:t>£847</a:t>
                      </a:r>
                    </a:p>
                  </a:txBody>
                  <a:tcPr marL="0" marR="0" marT="0" marB="0" anchor="ctr">
                    <a:noFill/>
                  </a:tcPr>
                </a:tc>
                <a:tc>
                  <a:txBody>
                    <a:bodyPr/>
                    <a:lstStyle/>
                    <a:p>
                      <a:pPr algn="ctr" fontAlgn="ctr"/>
                      <a:r>
                        <a:rPr lang="en-GB" sz="800" b="1" i="0" u="none" strike="noStrike">
                          <a:solidFill>
                            <a:srgbClr val="00B050"/>
                          </a:solidFill>
                          <a:effectLst/>
                          <a:latin typeface="Arial"/>
                        </a:rPr>
                        <a:t>2.5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49.8</a:t>
                      </a:r>
                    </a:p>
                  </a:txBody>
                  <a:tcPr marL="0" marR="0" marT="0" marB="0" anchor="ctr">
                    <a:noFill/>
                  </a:tcPr>
                </a:tc>
                <a:tc>
                  <a:txBody>
                    <a:bodyPr/>
                    <a:lstStyle/>
                    <a:p>
                      <a:pPr algn="ctr" fontAlgn="ctr"/>
                      <a:r>
                        <a:rPr lang="en-GB" sz="800" b="0" i="0" u="none" strike="noStrike">
                          <a:solidFill>
                            <a:srgbClr val="000000"/>
                          </a:solidFill>
                          <a:effectLst/>
                          <a:latin typeface="Arial"/>
                        </a:rPr>
                        <a:t>52.3</a:t>
                      </a:r>
                    </a:p>
                  </a:txBody>
                  <a:tcPr marL="0" marR="0" marT="0" marB="0" anchor="ctr">
                    <a:noFill/>
                  </a:tcPr>
                </a:tc>
                <a:tc>
                  <a:txBody>
                    <a:bodyPr/>
                    <a:lstStyle/>
                    <a:p>
                      <a:pPr algn="ctr" fontAlgn="ctr"/>
                      <a:r>
                        <a:rPr lang="en-GB" sz="800" b="1" i="0" u="none" strike="noStrike">
                          <a:solidFill>
                            <a:srgbClr val="00B050"/>
                          </a:solidFill>
                          <a:effectLst/>
                          <a:latin typeface="Arial"/>
                        </a:rPr>
                        <a:t>5.0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357.6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319.6</a:t>
                      </a:r>
                    </a:p>
                  </a:txBody>
                  <a:tcPr marL="0" marR="0" marT="0" marB="0" anchor="ctr">
                    <a:noFill/>
                  </a:tcPr>
                </a:tc>
                <a:tc>
                  <a:txBody>
                    <a:bodyPr/>
                    <a:lstStyle/>
                    <a:p>
                      <a:pPr algn="ctr" fontAlgn="ctr"/>
                      <a:r>
                        <a:rPr lang="en-GB" sz="800" b="0" i="0" u="none" strike="noStrike">
                          <a:solidFill>
                            <a:srgbClr val="000000"/>
                          </a:solidFill>
                          <a:effectLst/>
                          <a:latin typeface="Arial"/>
                        </a:rPr>
                        <a:t>335.3</a:t>
                      </a:r>
                    </a:p>
                  </a:txBody>
                  <a:tcPr marL="0" marR="0" marT="0" marB="0" anchor="ctr">
                    <a:noFill/>
                  </a:tcPr>
                </a:tc>
                <a:tc>
                  <a:txBody>
                    <a:bodyPr/>
                    <a:lstStyle/>
                    <a:p>
                      <a:pPr algn="ctr" fontAlgn="ctr"/>
                      <a:r>
                        <a:rPr lang="en-GB" sz="800" b="1" i="0" u="none" strike="noStrike">
                          <a:solidFill>
                            <a:srgbClr val="00B050"/>
                          </a:solidFill>
                          <a:effectLst/>
                          <a:latin typeface="Arial"/>
                        </a:rPr>
                        <a:t>4.9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FF0000"/>
                          </a:solidFill>
                          <a:effectLst/>
                          <a:latin typeface="Arial"/>
                        </a:rPr>
                        <a:t>-2.3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-2.3</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SILD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£803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£717</a:t>
                      </a:r>
                    </a:p>
                  </a:txBody>
                  <a:tcPr marL="0" marR="0" marT="0" marB="0" anchor="ctr">
                    <a:noFill/>
                  </a:tcPr>
                </a:tc>
                <a:tc>
                  <a:txBody>
                    <a:bodyPr/>
                    <a:lstStyle/>
                    <a:p>
                      <a:pPr algn="ctr" fontAlgn="ctr"/>
                      <a:r>
                        <a:rPr lang="en-GB" sz="800" b="0" i="0" u="none" strike="noStrike">
                          <a:solidFill>
                            <a:srgbClr val="000000"/>
                          </a:solidFill>
                          <a:effectLst/>
                          <a:latin typeface="Arial"/>
                        </a:rPr>
                        <a:t>£808</a:t>
                      </a:r>
                    </a:p>
                  </a:txBody>
                  <a:tcPr marL="0" marR="0" marT="0" marB="0" anchor="ctr">
                    <a:noFill/>
                  </a:tcPr>
                </a:tc>
                <a:tc>
                  <a:txBody>
                    <a:bodyPr/>
                    <a:lstStyle/>
                    <a:p>
                      <a:pPr algn="ctr" fontAlgn="ctr"/>
                      <a:r>
                        <a:rPr lang="en-GB" sz="800" b="1" i="0" u="none" strike="noStrike">
                          <a:solidFill>
                            <a:srgbClr val="00B050"/>
                          </a:solidFill>
                          <a:effectLst/>
                          <a:latin typeface="Arial"/>
                        </a:rPr>
                        <a:t>12.7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60.9</a:t>
                      </a:r>
                    </a:p>
                  </a:txBody>
                  <a:tcPr marL="0" marR="0" marT="0" marB="0" anchor="ctr">
                    <a:noFill/>
                  </a:tcPr>
                </a:tc>
                <a:tc>
                  <a:txBody>
                    <a:bodyPr/>
                    <a:lstStyle/>
                    <a:p>
                      <a:pPr algn="ctr" fontAlgn="ctr"/>
                      <a:r>
                        <a:rPr lang="en-GB" sz="800" b="0" i="0" u="none" strike="noStrike">
                          <a:solidFill>
                            <a:srgbClr val="000000"/>
                          </a:solidFill>
                          <a:effectLst/>
                          <a:latin typeface="Arial"/>
                        </a:rPr>
                        <a:t>79.0</a:t>
                      </a:r>
                    </a:p>
                  </a:txBody>
                  <a:tcPr marL="0" marR="0" marT="0" marB="0" anchor="ctr">
                    <a:noFill/>
                  </a:tcPr>
                </a:tc>
                <a:tc>
                  <a:txBody>
                    <a:bodyPr/>
                    <a:lstStyle/>
                    <a:p>
                      <a:pPr algn="ctr" fontAlgn="ctr"/>
                      <a:r>
                        <a:rPr lang="en-GB" sz="800" b="1" i="0" u="none" strike="noStrike">
                          <a:solidFill>
                            <a:srgbClr val="00B050"/>
                          </a:solidFill>
                          <a:effectLst/>
                          <a:latin typeface="Arial"/>
                        </a:rPr>
                        <a:t>29.6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636.1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554.0</a:t>
                      </a:r>
                    </a:p>
                  </a:txBody>
                  <a:tcPr marL="0" marR="0" marT="0" marB="0" anchor="ctr">
                    <a:noFill/>
                  </a:tcPr>
                </a:tc>
                <a:tc>
                  <a:txBody>
                    <a:bodyPr/>
                    <a:lstStyle/>
                    <a:p>
                      <a:pPr algn="ctr" fontAlgn="ctr"/>
                      <a:r>
                        <a:rPr lang="en-GB" sz="800" b="0" i="0" u="none" strike="noStrike">
                          <a:solidFill>
                            <a:srgbClr val="000000"/>
                          </a:solidFill>
                          <a:effectLst/>
                          <a:latin typeface="Arial"/>
                        </a:rPr>
                        <a:t>642.4</a:t>
                      </a:r>
                    </a:p>
                  </a:txBody>
                  <a:tcPr marL="0" marR="0" marT="0" marB="0" anchor="ctr">
                    <a:noFill/>
                  </a:tcPr>
                </a:tc>
                <a:tc>
                  <a:txBody>
                    <a:bodyPr/>
                    <a:lstStyle/>
                    <a:p>
                      <a:pPr algn="ctr" fontAlgn="ctr"/>
                      <a:r>
                        <a:rPr lang="en-GB" sz="800" b="1" i="0" u="none" strike="noStrike">
                          <a:solidFill>
                            <a:srgbClr val="00B050"/>
                          </a:solidFill>
                          <a:effectLst/>
                          <a:latin typeface="Arial"/>
                        </a:rPr>
                        <a:t>16.0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-13.1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£1.26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-2.8</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CAVIAR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£635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£613</a:t>
                      </a:r>
                    </a:p>
                  </a:txBody>
                  <a:tcPr marL="0" marR="0" marT="0" marB="0" anchor="ctr">
                    <a:noFill/>
                  </a:tcPr>
                </a:tc>
                <a:tc>
                  <a:txBody>
                    <a:bodyPr/>
                    <a:lstStyle/>
                    <a:p>
                      <a:pPr algn="ctr" fontAlgn="ctr"/>
                      <a:r>
                        <a:rPr lang="en-GB" sz="800" b="0" i="0" u="none" strike="noStrike">
                          <a:solidFill>
                            <a:srgbClr val="000000"/>
                          </a:solidFill>
                          <a:effectLst/>
                          <a:latin typeface="Arial"/>
                        </a:rPr>
                        <a:t>£778</a:t>
                      </a:r>
                    </a:p>
                  </a:txBody>
                  <a:tcPr marL="0" marR="0" marT="0" marB="0" anchor="ctr">
                    <a:noFill/>
                  </a:tcPr>
                </a:tc>
                <a:tc>
                  <a:txBody>
                    <a:bodyPr/>
                    <a:lstStyle/>
                    <a:p>
                      <a:pPr algn="ctr" fontAlgn="ctr"/>
                      <a:r>
                        <a:rPr lang="en-GB" sz="800" b="1" i="0" u="none" strike="noStrike">
                          <a:solidFill>
                            <a:srgbClr val="00B050"/>
                          </a:solidFill>
                          <a:effectLst/>
                          <a:latin typeface="Arial"/>
                        </a:rPr>
                        <a:t>27.0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13.8</a:t>
                      </a:r>
                    </a:p>
                  </a:txBody>
                  <a:tcPr marL="0" marR="0" marT="0" marB="0" anchor="ctr">
                    <a:noFill/>
                  </a:tcPr>
                </a:tc>
                <a:tc>
                  <a:txBody>
                    <a:bodyPr/>
                    <a:lstStyle/>
                    <a:p>
                      <a:pPr algn="ctr" fontAlgn="ctr"/>
                      <a:r>
                        <a:rPr lang="en-GB" sz="800" b="0" i="0" u="none" strike="noStrike">
                          <a:solidFill>
                            <a:srgbClr val="000000"/>
                          </a:solidFill>
                          <a:effectLst/>
                          <a:latin typeface="Arial"/>
                        </a:rPr>
                        <a:t>14.3</a:t>
                      </a:r>
                    </a:p>
                  </a:txBody>
                  <a:tcPr marL="0" marR="0" marT="0" marB="0" anchor="ctr">
                    <a:noFill/>
                  </a:tcPr>
                </a:tc>
                <a:tc>
                  <a:txBody>
                    <a:bodyPr/>
                    <a:lstStyle/>
                    <a:p>
                      <a:pPr algn="ctr" fontAlgn="ctr"/>
                      <a:r>
                        <a:rPr lang="en-GB" sz="800" b="1" i="0" u="none" strike="noStrike">
                          <a:solidFill>
                            <a:srgbClr val="00B050"/>
                          </a:solidFill>
                          <a:effectLst/>
                          <a:latin typeface="Arial"/>
                        </a:rPr>
                        <a:t>3.3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172.0</a:t>
                      </a:r>
                    </a:p>
                  </a:txBody>
                  <a:tcPr marL="0" marR="0" marT="0" marB="0" anchor="ctr">
                    <a:noFill/>
                  </a:tcPr>
                </a:tc>
                <a:tc>
                  <a:txBody>
                    <a:bodyPr/>
                    <a:lstStyle/>
                    <a:p>
                      <a:pPr algn="ctr" fontAlgn="ctr"/>
                      <a:r>
                        <a:rPr lang="en-GB" sz="800" b="0" i="0" u="none" strike="noStrike">
                          <a:solidFill>
                            <a:srgbClr val="000000"/>
                          </a:solidFill>
                          <a:effectLst/>
                          <a:latin typeface="Arial"/>
                        </a:rPr>
                        <a:t>173.9</a:t>
                      </a:r>
                    </a:p>
                  </a:txBody>
                  <a:tcPr marL="0" marR="0" marT="0" marB="0" anchor="ctr">
                    <a:noFill/>
                  </a:tcPr>
                </a:tc>
                <a:tc>
                  <a:txBody>
                    <a:bodyPr/>
                    <a:lstStyle/>
                    <a:p>
                      <a:pPr algn="ctr" fontAlgn="ctr"/>
                      <a:r>
                        <a:rPr lang="en-GB" sz="800" b="1" i="0" u="none" strike="noStrike">
                          <a:solidFill>
                            <a:srgbClr val="00B050"/>
                          </a:solidFill>
                          <a:effectLst/>
                          <a:latin typeface="Arial"/>
                        </a:rPr>
                        <a:t>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£54.60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00B050"/>
                          </a:solidFill>
                          <a:effectLst/>
                          <a:latin typeface="Arial"/>
                        </a:rPr>
                        <a:t>25.6</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SPRATS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£774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£892</a:t>
                      </a:r>
                    </a:p>
                  </a:txBody>
                  <a:tcPr marL="0" marR="0" marT="0" marB="0" anchor="ctr">
                    <a:noFill/>
                  </a:tcPr>
                </a:tc>
                <a:tc>
                  <a:txBody>
                    <a:bodyPr/>
                    <a:lstStyle/>
                    <a:p>
                      <a:pPr algn="ctr" fontAlgn="ctr"/>
                      <a:r>
                        <a:rPr lang="en-GB" sz="800" b="0" i="0" u="none" strike="noStrike">
                          <a:solidFill>
                            <a:srgbClr val="000000"/>
                          </a:solidFill>
                          <a:effectLst/>
                          <a:latin typeface="Arial"/>
                        </a:rPr>
                        <a:t>£758</a:t>
                      </a:r>
                    </a:p>
                  </a:txBody>
                  <a:tcPr marL="0" marR="0" marT="0" marB="0" anchor="ctr">
                    <a:noFill/>
                  </a:tcPr>
                </a:tc>
                <a:tc>
                  <a:txBody>
                    <a:bodyPr/>
                    <a:lstStyle/>
                    <a:p>
                      <a:pPr algn="ctr" fontAlgn="ctr"/>
                      <a:r>
                        <a:rPr lang="en-GB" sz="800" b="1" i="0" u="none" strike="noStrike">
                          <a:solidFill>
                            <a:srgbClr val="FF0000"/>
                          </a:solidFill>
                          <a:effectLst/>
                          <a:latin typeface="Arial"/>
                        </a:rPr>
                        <a:t>-15.0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87.2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107.5</a:t>
                      </a:r>
                    </a:p>
                  </a:txBody>
                  <a:tcPr marL="0" marR="0" marT="0" marB="0" anchor="ctr">
                    <a:noFill/>
                  </a:tcPr>
                </a:tc>
                <a:tc>
                  <a:txBody>
                    <a:bodyPr/>
                    <a:lstStyle/>
                    <a:p>
                      <a:pPr algn="ctr" fontAlgn="ctr"/>
                      <a:r>
                        <a:rPr lang="en-GB" sz="800" b="0" i="0" u="none" strike="noStrike">
                          <a:solidFill>
                            <a:srgbClr val="000000"/>
                          </a:solidFill>
                          <a:effectLst/>
                          <a:latin typeface="Arial"/>
                        </a:rPr>
                        <a:t>85.0</a:t>
                      </a:r>
                    </a:p>
                  </a:txBody>
                  <a:tcPr marL="0" marR="0" marT="0" marB="0" anchor="ctr">
                    <a:noFill/>
                  </a:tcPr>
                </a:tc>
                <a:tc>
                  <a:txBody>
                    <a:bodyPr/>
                    <a:lstStyle/>
                    <a:p>
                      <a:pPr algn="ctr" fontAlgn="ctr"/>
                      <a:r>
                        <a:rPr lang="en-GB" sz="800" b="1" i="0" u="none" strike="noStrike">
                          <a:solidFill>
                            <a:srgbClr val="FF0000"/>
                          </a:solidFill>
                          <a:effectLst/>
                          <a:latin typeface="Arial"/>
                        </a:rPr>
                        <a:t>-21.0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668.7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772.6</a:t>
                      </a:r>
                    </a:p>
                  </a:txBody>
                  <a:tcPr marL="0" marR="0" marT="0" marB="0" anchor="ctr">
                    <a:noFill/>
                  </a:tcPr>
                </a:tc>
                <a:tc>
                  <a:txBody>
                    <a:bodyPr/>
                    <a:lstStyle/>
                    <a:p>
                      <a:pPr algn="ctr" fontAlgn="ctr"/>
                      <a:r>
                        <a:rPr lang="en-GB" sz="800" b="0" i="0" u="none" strike="noStrike">
                          <a:solidFill>
                            <a:srgbClr val="000000"/>
                          </a:solidFill>
                          <a:effectLst/>
                          <a:latin typeface="Arial"/>
                        </a:rPr>
                        <a:t>618.6</a:t>
                      </a:r>
                    </a:p>
                  </a:txBody>
                  <a:tcPr marL="0" marR="0" marT="0" marB="0" anchor="ctr">
                    <a:noFill/>
                  </a:tcPr>
                </a:tc>
                <a:tc>
                  <a:txBody>
                    <a:bodyPr/>
                    <a:lstStyle/>
                    <a:p>
                      <a:pPr algn="ctr" fontAlgn="ctr"/>
                      <a:r>
                        <a:rPr lang="en-GB" sz="800" b="1" i="0" u="none" strike="noStrike">
                          <a:solidFill>
                            <a:srgbClr val="FF0000"/>
                          </a:solidFill>
                          <a:effectLst/>
                          <a:latin typeface="Arial"/>
                        </a:rPr>
                        <a:t>-19.9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£8.92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00B050"/>
                          </a:solidFill>
                          <a:effectLst/>
                          <a:latin typeface="Arial"/>
                        </a:rPr>
                        <a:t>6.1</a:t>
                      </a:r>
                    </a:p>
                  </a:txBody>
                  <a:tcPr marL="0" marR="0" marT="0" marB="0" anchor="ctr">
                    <a:lnR w="12700" cap="flat" cmpd="sng" algn="ctr">
                      <a:solidFill>
                        <a:schemeClr val="tx1"/>
                      </a:solidFill>
                      <a:prstDash val="solid"/>
                      <a:round/>
                      <a:headEnd type="none" w="med" len="med"/>
                      <a:tailEnd type="none" w="med" len="med"/>
                    </a:lnR>
                    <a:noFill/>
                  </a:tcPr>
                </a:tc>
              </a:tr>
              <a:tr h="172926">
                <a:tc>
                  <a:txBody>
                    <a:bodyPr/>
                    <a:lstStyle/>
                    <a:p>
                      <a:pPr algn="l" fontAlgn="t"/>
                      <a:r>
                        <a:rPr lang="en-GB" sz="800" b="0" i="0" u="none" strike="noStrike">
                          <a:solidFill>
                            <a:srgbClr val="000000"/>
                          </a:solidFill>
                          <a:effectLst/>
                          <a:latin typeface="Arial"/>
                        </a:rPr>
                        <a:t>HERRING ROE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t"/>
                      <a:r>
                        <a:rPr lang="en-GB" sz="800" b="0" i="0" u="none" strike="noStrike">
                          <a:solidFill>
                            <a:srgbClr val="000000"/>
                          </a:solidFill>
                          <a:effectLst/>
                          <a:latin typeface="Arial"/>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£557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£579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£480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-17.1</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23.6</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27.6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13.0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-52.7</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265.2</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286.5</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178.8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-37.6</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£36.83</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75.2</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£2.69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00B050"/>
                          </a:solidFill>
                          <a:effectLst/>
                          <a:latin typeface="Arial"/>
                        </a:rPr>
                        <a:t>32.8</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5" name="Title 1"/>
          <p:cNvSpPr txBox="1">
            <a:spLocks/>
          </p:cNvSpPr>
          <p:nvPr/>
        </p:nvSpPr>
        <p:spPr>
          <a:xfrm>
            <a:off x="457200" y="11072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Total Seafood By Species Cont.</a:t>
            </a:r>
            <a:endParaRPr lang="en-GB" dirty="0"/>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80140045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7936749"/>
              </p:ext>
            </p:extLst>
          </p:nvPr>
        </p:nvGraphicFramePr>
        <p:xfrm>
          <a:off x="83968" y="1031420"/>
          <a:ext cx="8966725" cy="5342392"/>
        </p:xfrm>
        <a:graphic>
          <a:graphicData uri="http://schemas.openxmlformats.org/drawingml/2006/table">
            <a:tbl>
              <a:tblPr>
                <a:tableStyleId>{5C22544A-7EE6-4342-B048-85BDC9FD1C3A}</a:tableStyleId>
              </a:tblPr>
              <a:tblGrid>
                <a:gridCol w="1132201"/>
                <a:gridCol w="176581"/>
                <a:gridCol w="584279"/>
                <a:gridCol w="584279"/>
                <a:gridCol w="584279"/>
                <a:gridCol w="342776"/>
                <a:gridCol w="584279"/>
                <a:gridCol w="584279"/>
                <a:gridCol w="584279"/>
                <a:gridCol w="342776"/>
                <a:gridCol w="584279"/>
                <a:gridCol w="584279"/>
                <a:gridCol w="584279"/>
                <a:gridCol w="342776"/>
                <a:gridCol w="342776"/>
                <a:gridCol w="342776"/>
                <a:gridCol w="342776"/>
                <a:gridCol w="342776"/>
              </a:tblGrid>
              <a:tr h="200621">
                <a:tc>
                  <a:txBody>
                    <a:bodyPr/>
                    <a:lstStyle/>
                    <a:p>
                      <a:pPr algn="ctr" fontAlgn="t"/>
                      <a:r>
                        <a:rPr lang="en-GB" sz="800" b="1" i="0" u="none" strike="noStrike" dirty="0">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noFill/>
                  </a:tcPr>
                </a:tc>
                <a:tc rowSpan="2">
                  <a:txBody>
                    <a:bodyPr/>
                    <a:lstStyle/>
                    <a:p>
                      <a:pPr algn="ctr" fontAlgn="b"/>
                      <a:r>
                        <a:rPr lang="en-GB" sz="800" b="1" i="0" u="none" strike="noStrike">
                          <a:solidFill>
                            <a:srgbClr val="000000"/>
                          </a:solidFill>
                          <a:effectLst/>
                          <a:latin typeface="+mn-lt"/>
                        </a:rPr>
                        <a:t>Rank</a:t>
                      </a: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ctr"/>
                      <a:r>
                        <a:rPr lang="en-GB" sz="800" b="1" i="0" u="none" strike="noStrike">
                          <a:solidFill>
                            <a:srgbClr val="000000"/>
                          </a:solidFill>
                          <a:effectLst/>
                          <a:latin typeface="+mn-lt"/>
                        </a:rPr>
                        <a:t>Value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Volume Sales ('000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Unit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r>
              <a:tr h="464571">
                <a:tc>
                  <a:txBody>
                    <a:bodyPr/>
                    <a:lstStyle/>
                    <a:p>
                      <a:pPr algn="ctr" fontAlgn="ctr"/>
                      <a:r>
                        <a:rPr lang="en-GB" sz="800" b="1" i="0" u="none" strike="noStrike">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GB"/>
                    </a:p>
                  </a:txBody>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54857">
                <a:tc>
                  <a:txBody>
                    <a:bodyPr/>
                    <a:lstStyle/>
                    <a:p>
                      <a:pPr algn="l" fontAlgn="t"/>
                      <a:r>
                        <a:rPr lang="en-GB" sz="800" b="1" i="0" u="none" strike="noStrike" dirty="0">
                          <a:solidFill>
                            <a:srgbClr val="000000"/>
                          </a:solidFill>
                          <a:effectLst/>
                          <a:latin typeface="Arial"/>
                        </a:rPr>
                        <a:t>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t"/>
                      <a:r>
                        <a:rPr lang="en-GB" sz="800" b="1" i="0" u="none" strike="noStrike">
                          <a:solidFill>
                            <a:srgbClr val="000000"/>
                          </a:solidFill>
                          <a:effectLst/>
                          <a:latin typeface="Arial"/>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dirty="0">
                          <a:solidFill>
                            <a:srgbClr val="000000"/>
                          </a:solidFill>
                          <a:effectLst/>
                          <a:latin typeface="Arial"/>
                        </a:rPr>
                        <a:t>£2,308,568</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£2,373,455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£2,365,180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-0.3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177,746.7</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176,972.1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178,958.3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1.1</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733,883.1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733,716.1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744,450.3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1.5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£13.22</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-1.5</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£3.18</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54857">
                <a:tc>
                  <a:txBody>
                    <a:bodyPr/>
                    <a:lstStyle/>
                    <a:p>
                      <a:pPr algn="l" fontAlgn="t"/>
                      <a:r>
                        <a:rPr lang="en-GB" sz="800" b="0" i="0" u="none" strike="noStrike">
                          <a:solidFill>
                            <a:srgbClr val="000000"/>
                          </a:solidFill>
                          <a:effectLst/>
                          <a:latin typeface="Arial"/>
                        </a:rPr>
                        <a:t>SALMON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£903,444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£941,797</a:t>
                      </a:r>
                    </a:p>
                  </a:txBody>
                  <a:tcPr marL="0" marR="0" marT="0" marB="0" anchor="ctr">
                    <a:noFill/>
                  </a:tcPr>
                </a:tc>
                <a:tc>
                  <a:txBody>
                    <a:bodyPr/>
                    <a:lstStyle/>
                    <a:p>
                      <a:pPr algn="ctr" fontAlgn="ctr"/>
                      <a:r>
                        <a:rPr lang="en-GB" sz="800" b="0" i="0" u="none" strike="noStrike">
                          <a:solidFill>
                            <a:srgbClr val="000000"/>
                          </a:solidFill>
                          <a:effectLst/>
                          <a:latin typeface="Arial"/>
                        </a:rPr>
                        <a:t>£954,369</a:t>
                      </a:r>
                    </a:p>
                  </a:txBody>
                  <a:tcPr marL="0" marR="0" marT="0" marB="0" anchor="ctr">
                    <a:noFill/>
                  </a:tcPr>
                </a:tc>
                <a:tc>
                  <a:txBody>
                    <a:bodyPr/>
                    <a:lstStyle/>
                    <a:p>
                      <a:pPr algn="ctr" fontAlgn="ctr"/>
                      <a:r>
                        <a:rPr lang="en-GB" sz="800" b="1" i="0" u="none" strike="noStrike">
                          <a:solidFill>
                            <a:srgbClr val="00B050"/>
                          </a:solidFill>
                          <a:effectLst/>
                          <a:latin typeface="Arial"/>
                        </a:rPr>
                        <a:t>1.3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50,727.3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49,070.3</a:t>
                      </a:r>
                    </a:p>
                  </a:txBody>
                  <a:tcPr marL="0" marR="0" marT="0" marB="0" anchor="ctr">
                    <a:noFill/>
                  </a:tcPr>
                </a:tc>
                <a:tc>
                  <a:txBody>
                    <a:bodyPr/>
                    <a:lstStyle/>
                    <a:p>
                      <a:pPr algn="ctr" fontAlgn="ctr"/>
                      <a:r>
                        <a:rPr lang="en-GB" sz="800" b="0" i="0" u="none" strike="noStrike">
                          <a:solidFill>
                            <a:srgbClr val="000000"/>
                          </a:solidFill>
                          <a:effectLst/>
                          <a:latin typeface="Arial"/>
                        </a:rPr>
                        <a:t>51,539.1</a:t>
                      </a:r>
                    </a:p>
                  </a:txBody>
                  <a:tcPr marL="0" marR="0" marT="0" marB="0" anchor="ctr">
                    <a:noFill/>
                  </a:tcPr>
                </a:tc>
                <a:tc>
                  <a:txBody>
                    <a:bodyPr/>
                    <a:lstStyle/>
                    <a:p>
                      <a:pPr algn="ctr" fontAlgn="ctr"/>
                      <a:r>
                        <a:rPr lang="en-GB" sz="800" b="1" i="0" u="none" strike="noStrike">
                          <a:solidFill>
                            <a:srgbClr val="00B050"/>
                          </a:solidFill>
                          <a:effectLst/>
                          <a:latin typeface="Arial"/>
                        </a:rPr>
                        <a:t>5.0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229,152.3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225,058.5</a:t>
                      </a:r>
                    </a:p>
                  </a:txBody>
                  <a:tcPr marL="0" marR="0" marT="0" marB="0" anchor="ctr">
                    <a:noFill/>
                  </a:tcPr>
                </a:tc>
                <a:tc>
                  <a:txBody>
                    <a:bodyPr/>
                    <a:lstStyle/>
                    <a:p>
                      <a:pPr algn="ctr" fontAlgn="ctr"/>
                      <a:r>
                        <a:rPr lang="en-GB" sz="800" b="0" i="0" u="none" strike="noStrike">
                          <a:solidFill>
                            <a:srgbClr val="000000"/>
                          </a:solidFill>
                          <a:effectLst/>
                          <a:latin typeface="Arial"/>
                        </a:rPr>
                        <a:t>235,822.2</a:t>
                      </a:r>
                    </a:p>
                  </a:txBody>
                  <a:tcPr marL="0" marR="0" marT="0" marB="0" anchor="ctr">
                    <a:noFill/>
                  </a:tcPr>
                </a:tc>
                <a:tc>
                  <a:txBody>
                    <a:bodyPr/>
                    <a:lstStyle/>
                    <a:p>
                      <a:pPr algn="ctr" fontAlgn="ctr"/>
                      <a:r>
                        <a:rPr lang="en-GB" sz="800" b="1" i="0" u="none" strike="noStrike">
                          <a:solidFill>
                            <a:srgbClr val="00B050"/>
                          </a:solidFill>
                          <a:effectLst/>
                          <a:latin typeface="Arial"/>
                        </a:rPr>
                        <a:t>4.8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£4.05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-3.3</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dirty="0">
                          <a:solidFill>
                            <a:srgbClr val="000000"/>
                          </a:solidFill>
                          <a:effectLst/>
                          <a:latin typeface="Arial"/>
                        </a:rPr>
                        <a:t>COD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£204,776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£221,622</a:t>
                      </a:r>
                    </a:p>
                  </a:txBody>
                  <a:tcPr marL="0" marR="0" marT="0" marB="0" anchor="ctr">
                    <a:noFill/>
                  </a:tcPr>
                </a:tc>
                <a:tc>
                  <a:txBody>
                    <a:bodyPr/>
                    <a:lstStyle/>
                    <a:p>
                      <a:pPr algn="ctr" fontAlgn="ctr"/>
                      <a:r>
                        <a:rPr lang="en-GB" sz="800" b="0" i="0" u="none" strike="noStrike">
                          <a:solidFill>
                            <a:srgbClr val="000000"/>
                          </a:solidFill>
                          <a:effectLst/>
                          <a:latin typeface="Arial"/>
                        </a:rPr>
                        <a:t>£227,498</a:t>
                      </a:r>
                    </a:p>
                  </a:txBody>
                  <a:tcPr marL="0" marR="0" marT="0" marB="0" anchor="ctr">
                    <a:noFill/>
                  </a:tcPr>
                </a:tc>
                <a:tc>
                  <a:txBody>
                    <a:bodyPr/>
                    <a:lstStyle/>
                    <a:p>
                      <a:pPr algn="ctr" fontAlgn="ctr"/>
                      <a:r>
                        <a:rPr lang="en-GB" sz="800" b="1" i="0" u="none" strike="noStrike">
                          <a:solidFill>
                            <a:srgbClr val="00B050"/>
                          </a:solidFill>
                          <a:effectLst/>
                          <a:latin typeface="Arial"/>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18,174.4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19,228.4</a:t>
                      </a:r>
                    </a:p>
                  </a:txBody>
                  <a:tcPr marL="0" marR="0" marT="0" marB="0" anchor="ctr">
                    <a:noFill/>
                  </a:tcPr>
                </a:tc>
                <a:tc>
                  <a:txBody>
                    <a:bodyPr/>
                    <a:lstStyle/>
                    <a:p>
                      <a:pPr algn="ctr" fontAlgn="ctr"/>
                      <a:r>
                        <a:rPr lang="en-GB" sz="800" b="0" i="0" u="none" strike="noStrike">
                          <a:solidFill>
                            <a:srgbClr val="000000"/>
                          </a:solidFill>
                          <a:effectLst/>
                          <a:latin typeface="Arial"/>
                        </a:rPr>
                        <a:t>20,110.2</a:t>
                      </a:r>
                    </a:p>
                  </a:txBody>
                  <a:tcPr marL="0" marR="0" marT="0" marB="0" anchor="ctr">
                    <a:noFill/>
                  </a:tcPr>
                </a:tc>
                <a:tc>
                  <a:txBody>
                    <a:bodyPr/>
                    <a:lstStyle/>
                    <a:p>
                      <a:pPr algn="ctr" fontAlgn="ctr"/>
                      <a:r>
                        <a:rPr lang="en-GB" sz="800" b="1" i="0" u="none" strike="noStrike">
                          <a:solidFill>
                            <a:srgbClr val="00B050"/>
                          </a:solidFill>
                          <a:effectLst/>
                          <a:latin typeface="Arial"/>
                        </a:rPr>
                        <a:t>4.6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67,757.7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71,273.2</a:t>
                      </a:r>
                    </a:p>
                  </a:txBody>
                  <a:tcPr marL="0" marR="0" marT="0" marB="0" anchor="ctr">
                    <a:noFill/>
                  </a:tcPr>
                </a:tc>
                <a:tc>
                  <a:txBody>
                    <a:bodyPr/>
                    <a:lstStyle/>
                    <a:p>
                      <a:pPr algn="ctr" fontAlgn="ctr"/>
                      <a:r>
                        <a:rPr lang="en-GB" sz="800" b="0" i="0" u="none" strike="noStrike">
                          <a:solidFill>
                            <a:srgbClr val="000000"/>
                          </a:solidFill>
                          <a:effectLst/>
                          <a:latin typeface="Arial"/>
                        </a:rPr>
                        <a:t>72,715.6</a:t>
                      </a:r>
                    </a:p>
                  </a:txBody>
                  <a:tcPr marL="0" marR="0" marT="0" marB="0" anchor="ctr">
                    <a:noFill/>
                  </a:tcPr>
                </a:tc>
                <a:tc>
                  <a:txBody>
                    <a:bodyPr/>
                    <a:lstStyle/>
                    <a:p>
                      <a:pPr algn="ctr" fontAlgn="ctr"/>
                      <a:r>
                        <a:rPr lang="en-GB" sz="800" b="1" i="0" u="none" strike="noStrike">
                          <a:solidFill>
                            <a:srgbClr val="00B050"/>
                          </a:solidFill>
                          <a:effectLst/>
                          <a:latin typeface="Arial"/>
                        </a:rPr>
                        <a:t>2.0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0.6</a:t>
                      </a:r>
                    </a:p>
                  </a:txBody>
                  <a:tcPr marL="0" marR="0" marT="0" marB="0" anchor="ctr">
                    <a:lnR w="12700" cap="flat" cmpd="sng" algn="ctr">
                      <a:solidFill>
                        <a:schemeClr val="tx1"/>
                      </a:solidFill>
                      <a:prstDash val="solid"/>
                      <a:round/>
                      <a:headEnd type="none" w="med" len="med"/>
                      <a:tailEnd type="none" w="med" len="med"/>
                    </a:lnR>
                    <a:noFill/>
                  </a:tcPr>
                </a:tc>
              </a:tr>
              <a:tr h="309714">
                <a:tc>
                  <a:txBody>
                    <a:bodyPr/>
                    <a:lstStyle/>
                    <a:p>
                      <a:pPr algn="l" fontAlgn="t"/>
                      <a:r>
                        <a:rPr lang="en-GB" sz="800" b="0" i="0" u="none" strike="noStrike" dirty="0">
                          <a:solidFill>
                            <a:srgbClr val="000000"/>
                          </a:solidFill>
                          <a:effectLst/>
                          <a:latin typeface="Arial"/>
                        </a:rPr>
                        <a:t>WARM WATER PRAWNS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£217,246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£216,638</a:t>
                      </a:r>
                    </a:p>
                  </a:txBody>
                  <a:tcPr marL="0" marR="0" marT="0" marB="0" anchor="ctr">
                    <a:noFill/>
                  </a:tcPr>
                </a:tc>
                <a:tc>
                  <a:txBody>
                    <a:bodyPr/>
                    <a:lstStyle/>
                    <a:p>
                      <a:pPr algn="ctr" fontAlgn="ctr"/>
                      <a:r>
                        <a:rPr lang="en-GB" sz="800" b="0" i="0" u="none" strike="noStrike" dirty="0">
                          <a:solidFill>
                            <a:srgbClr val="000000"/>
                          </a:solidFill>
                          <a:effectLst/>
                          <a:latin typeface="Arial"/>
                        </a:rPr>
                        <a:t>£220,513</a:t>
                      </a:r>
                    </a:p>
                  </a:txBody>
                  <a:tcPr marL="0" marR="0" marT="0" marB="0" anchor="ctr">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14,724.3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14,251.5</a:t>
                      </a:r>
                    </a:p>
                  </a:txBody>
                  <a:tcPr marL="0" marR="0" marT="0" marB="0" anchor="ctr">
                    <a:noFill/>
                  </a:tcPr>
                </a:tc>
                <a:tc>
                  <a:txBody>
                    <a:bodyPr/>
                    <a:lstStyle/>
                    <a:p>
                      <a:pPr algn="ctr" fontAlgn="ctr"/>
                      <a:r>
                        <a:rPr lang="en-GB" sz="800" b="0" i="0" u="none" strike="noStrike">
                          <a:solidFill>
                            <a:srgbClr val="000000"/>
                          </a:solidFill>
                          <a:effectLst/>
                          <a:latin typeface="Arial"/>
                        </a:rPr>
                        <a:t>15,108.0</a:t>
                      </a:r>
                    </a:p>
                  </a:txBody>
                  <a:tcPr marL="0" marR="0" marT="0" marB="0" anchor="ctr">
                    <a:noFill/>
                  </a:tcPr>
                </a:tc>
                <a:tc>
                  <a:txBody>
                    <a:bodyPr/>
                    <a:lstStyle/>
                    <a:p>
                      <a:pPr algn="ctr" fontAlgn="ctr"/>
                      <a:r>
                        <a:rPr lang="en-GB" sz="800" b="1" i="0" u="none" strike="noStrike">
                          <a:solidFill>
                            <a:srgbClr val="00B050"/>
                          </a:solidFill>
                          <a:effectLst/>
                          <a:latin typeface="Arial"/>
                        </a:rPr>
                        <a:t>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70,943.7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71,901.6</a:t>
                      </a:r>
                    </a:p>
                  </a:txBody>
                  <a:tcPr marL="0" marR="0" marT="0" marB="0" anchor="ctr">
                    <a:noFill/>
                  </a:tcPr>
                </a:tc>
                <a:tc>
                  <a:txBody>
                    <a:bodyPr/>
                    <a:lstStyle/>
                    <a:p>
                      <a:pPr algn="ctr" fontAlgn="ctr"/>
                      <a:r>
                        <a:rPr lang="en-GB" sz="800" b="0" i="0" u="none" strike="noStrike">
                          <a:solidFill>
                            <a:srgbClr val="000000"/>
                          </a:solidFill>
                          <a:effectLst/>
                          <a:latin typeface="Arial"/>
                        </a:rPr>
                        <a:t>76,132.7</a:t>
                      </a:r>
                    </a:p>
                  </a:txBody>
                  <a:tcPr marL="0" marR="0" marT="0" marB="0" anchor="ctr">
                    <a:noFill/>
                  </a:tcPr>
                </a:tc>
                <a:tc>
                  <a:txBody>
                    <a:bodyPr/>
                    <a:lstStyle/>
                    <a:p>
                      <a:pPr algn="ctr" fontAlgn="ctr"/>
                      <a:r>
                        <a:rPr lang="en-GB" sz="800" b="1" i="0" u="none" strike="noStrike">
                          <a:solidFill>
                            <a:srgbClr val="00B050"/>
                          </a:solidFill>
                          <a:effectLst/>
                          <a:latin typeface="Arial"/>
                        </a:rPr>
                        <a:t>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£14.60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r>
              <a:tr h="170602">
                <a:tc>
                  <a:txBody>
                    <a:bodyPr/>
                    <a:lstStyle/>
                    <a:p>
                      <a:pPr algn="l" fontAlgn="t"/>
                      <a:r>
                        <a:rPr lang="en-GB" sz="800" b="0" i="0" u="none" strike="noStrike">
                          <a:solidFill>
                            <a:srgbClr val="000000"/>
                          </a:solidFill>
                          <a:effectLst/>
                          <a:latin typeface="Arial"/>
                        </a:rPr>
                        <a:t>HADDOCK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£169,162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£175,093</a:t>
                      </a:r>
                    </a:p>
                  </a:txBody>
                  <a:tcPr marL="0" marR="0" marT="0" marB="0" anchor="ctr">
                    <a:noFill/>
                  </a:tcPr>
                </a:tc>
                <a:tc>
                  <a:txBody>
                    <a:bodyPr/>
                    <a:lstStyle/>
                    <a:p>
                      <a:pPr algn="ctr" fontAlgn="ctr"/>
                      <a:r>
                        <a:rPr lang="en-GB" sz="800" b="0" i="0" u="none" strike="noStrike">
                          <a:solidFill>
                            <a:srgbClr val="000000"/>
                          </a:solidFill>
                          <a:effectLst/>
                          <a:latin typeface="Arial"/>
                        </a:rPr>
                        <a:t>£169,170</a:t>
                      </a:r>
                    </a:p>
                  </a:txBody>
                  <a:tcPr marL="0" marR="0" marT="0" marB="0" anchor="ctr">
                    <a:noFill/>
                  </a:tcPr>
                </a:tc>
                <a:tc>
                  <a:txBody>
                    <a:bodyPr/>
                    <a:lstStyle/>
                    <a:p>
                      <a:pPr algn="ctr" fontAlgn="ctr"/>
                      <a:r>
                        <a:rPr lang="en-GB" sz="800" b="1" i="0" u="none" strike="noStrike">
                          <a:solidFill>
                            <a:srgbClr val="FF0000"/>
                          </a:solidFill>
                          <a:effectLst/>
                          <a:latin typeface="Arial"/>
                        </a:rPr>
                        <a:t>-3.4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15,208.5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15,533.9</a:t>
                      </a:r>
                    </a:p>
                  </a:txBody>
                  <a:tcPr marL="0" marR="0" marT="0" marB="0" anchor="ctr">
                    <a:noFill/>
                  </a:tcPr>
                </a:tc>
                <a:tc>
                  <a:txBody>
                    <a:bodyPr/>
                    <a:lstStyle/>
                    <a:p>
                      <a:pPr algn="ctr" fontAlgn="ctr"/>
                      <a:r>
                        <a:rPr lang="en-GB" sz="800" b="0" i="0" u="none" strike="noStrike">
                          <a:solidFill>
                            <a:srgbClr val="000000"/>
                          </a:solidFill>
                          <a:effectLst/>
                          <a:latin typeface="Arial"/>
                        </a:rPr>
                        <a:t>14,789.8</a:t>
                      </a:r>
                    </a:p>
                  </a:txBody>
                  <a:tcPr marL="0" marR="0" marT="0" marB="0" anchor="ctr">
                    <a:noFill/>
                  </a:tcPr>
                </a:tc>
                <a:tc>
                  <a:txBody>
                    <a:bodyPr/>
                    <a:lstStyle/>
                    <a:p>
                      <a:pPr algn="ctr" fontAlgn="ctr"/>
                      <a:r>
                        <a:rPr lang="en-GB" sz="800" b="1" i="0" u="none" strike="noStrike">
                          <a:solidFill>
                            <a:srgbClr val="FF0000"/>
                          </a:solidFill>
                          <a:effectLst/>
                          <a:latin typeface="Arial"/>
                        </a:rPr>
                        <a:t>-4.8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57,887.8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58,341.4</a:t>
                      </a:r>
                    </a:p>
                  </a:txBody>
                  <a:tcPr marL="0" marR="0" marT="0" marB="0" anchor="ctr">
                    <a:noFill/>
                  </a:tcPr>
                </a:tc>
                <a:tc>
                  <a:txBody>
                    <a:bodyPr/>
                    <a:lstStyle/>
                    <a:p>
                      <a:pPr algn="ctr" fontAlgn="ctr"/>
                      <a:r>
                        <a:rPr lang="en-GB" sz="800" b="0" i="0" u="none" strike="noStrike">
                          <a:solidFill>
                            <a:srgbClr val="000000"/>
                          </a:solidFill>
                          <a:effectLst/>
                          <a:latin typeface="Arial"/>
                        </a:rPr>
                        <a:t>55,563.0</a:t>
                      </a:r>
                    </a:p>
                  </a:txBody>
                  <a:tcPr marL="0" marR="0" marT="0" marB="0" anchor="ctr">
                    <a:noFill/>
                  </a:tcPr>
                </a:tc>
                <a:tc>
                  <a:txBody>
                    <a:bodyPr/>
                    <a:lstStyle/>
                    <a:p>
                      <a:pPr algn="ctr" fontAlgn="ctr"/>
                      <a:r>
                        <a:rPr lang="en-GB" sz="800" b="1" i="0" u="none" strike="noStrike">
                          <a:solidFill>
                            <a:srgbClr val="FF0000"/>
                          </a:solidFill>
                          <a:effectLst/>
                          <a:latin typeface="Arial"/>
                        </a:rPr>
                        <a:t>-4.8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£3.04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r>
              <a:tr h="309714">
                <a:tc>
                  <a:txBody>
                    <a:bodyPr/>
                    <a:lstStyle/>
                    <a:p>
                      <a:pPr algn="l" fontAlgn="t"/>
                      <a:r>
                        <a:rPr lang="en-GB" sz="800" b="0" i="0" u="none" strike="noStrike">
                          <a:solidFill>
                            <a:srgbClr val="000000"/>
                          </a:solidFill>
                          <a:effectLst/>
                          <a:latin typeface="Arial"/>
                        </a:rPr>
                        <a:t>MIXED SEAFOOD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£153,278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£157,632</a:t>
                      </a:r>
                    </a:p>
                  </a:txBody>
                  <a:tcPr marL="0" marR="0" marT="0" marB="0" anchor="ctr">
                    <a:noFill/>
                  </a:tcPr>
                </a:tc>
                <a:tc>
                  <a:txBody>
                    <a:bodyPr/>
                    <a:lstStyle/>
                    <a:p>
                      <a:pPr algn="ctr" fontAlgn="ctr"/>
                      <a:r>
                        <a:rPr lang="en-GB" sz="800" b="0" i="0" u="none" strike="noStrike">
                          <a:solidFill>
                            <a:srgbClr val="000000"/>
                          </a:solidFill>
                          <a:effectLst/>
                          <a:latin typeface="Arial"/>
                        </a:rPr>
                        <a:t>£161,725</a:t>
                      </a:r>
                    </a:p>
                  </a:txBody>
                  <a:tcPr marL="0" marR="0" marT="0" marB="0" anchor="ctr">
                    <a:noFill/>
                  </a:tcPr>
                </a:tc>
                <a:tc>
                  <a:txBody>
                    <a:bodyPr/>
                    <a:lstStyle/>
                    <a:p>
                      <a:pPr algn="ctr" fontAlgn="ctr"/>
                      <a:r>
                        <a:rPr lang="en-GB" sz="800" b="1" i="0" u="none" strike="noStrike">
                          <a:solidFill>
                            <a:srgbClr val="00B050"/>
                          </a:solidFill>
                          <a:effectLst/>
                          <a:latin typeface="Arial"/>
                        </a:rPr>
                        <a:t>2.6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17,290.5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17,055.4</a:t>
                      </a:r>
                    </a:p>
                  </a:txBody>
                  <a:tcPr marL="0" marR="0" marT="0" marB="0" anchor="ctr">
                    <a:noFill/>
                  </a:tcPr>
                </a:tc>
                <a:tc>
                  <a:txBody>
                    <a:bodyPr/>
                    <a:lstStyle/>
                    <a:p>
                      <a:pPr algn="ctr" fontAlgn="ctr"/>
                      <a:r>
                        <a:rPr lang="en-GB" sz="800" b="0" i="0" u="none" strike="noStrike">
                          <a:solidFill>
                            <a:srgbClr val="000000"/>
                          </a:solidFill>
                          <a:effectLst/>
                          <a:latin typeface="Arial"/>
                        </a:rPr>
                        <a:t>17,247.7</a:t>
                      </a:r>
                    </a:p>
                  </a:txBody>
                  <a:tcPr marL="0" marR="0" marT="0" marB="0" anchor="ctr">
                    <a:noFill/>
                  </a:tcPr>
                </a:tc>
                <a:tc>
                  <a:txBody>
                    <a:bodyPr/>
                    <a:lstStyle/>
                    <a:p>
                      <a:pPr algn="ctr" fontAlgn="ctr"/>
                      <a:r>
                        <a:rPr lang="en-GB" sz="800" b="1" i="0" u="none" strike="noStrike">
                          <a:solidFill>
                            <a:srgbClr val="00B050"/>
                          </a:solidFill>
                          <a:effectLst/>
                          <a:latin typeface="Arial"/>
                        </a:rPr>
                        <a:t>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50,312.2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50,676.9</a:t>
                      </a:r>
                    </a:p>
                  </a:txBody>
                  <a:tcPr marL="0" marR="0" marT="0" marB="0" anchor="ctr">
                    <a:noFill/>
                  </a:tcPr>
                </a:tc>
                <a:tc>
                  <a:txBody>
                    <a:bodyPr/>
                    <a:lstStyle/>
                    <a:p>
                      <a:pPr algn="ctr" fontAlgn="ctr"/>
                      <a:r>
                        <a:rPr lang="en-GB" sz="800" b="0" i="0" u="none" strike="noStrike">
                          <a:solidFill>
                            <a:srgbClr val="000000"/>
                          </a:solidFill>
                          <a:effectLst/>
                          <a:latin typeface="Arial"/>
                        </a:rPr>
                        <a:t>52,118.3</a:t>
                      </a:r>
                    </a:p>
                  </a:txBody>
                  <a:tcPr marL="0" marR="0" marT="0" marB="0" anchor="ctr">
                    <a:noFill/>
                  </a:tcPr>
                </a:tc>
                <a:tc>
                  <a:txBody>
                    <a:bodyPr/>
                    <a:lstStyle/>
                    <a:p>
                      <a:pPr algn="ctr" fontAlgn="ctr"/>
                      <a:r>
                        <a:rPr lang="en-GB" sz="800" b="1" i="0" u="none" strike="noStrike">
                          <a:solidFill>
                            <a:srgbClr val="00B050"/>
                          </a:solidFill>
                          <a:effectLst/>
                          <a:latin typeface="Arial"/>
                        </a:rPr>
                        <a:t>2.8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£9.38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-0.2</a:t>
                      </a:r>
                    </a:p>
                  </a:txBody>
                  <a:tcPr marL="0" marR="0" marT="0" marB="0" anchor="ctr">
                    <a:lnR w="12700" cap="flat" cmpd="sng" algn="ctr">
                      <a:solidFill>
                        <a:schemeClr val="tx1"/>
                      </a:solidFill>
                      <a:prstDash val="solid"/>
                      <a:round/>
                      <a:headEnd type="none" w="med" len="med"/>
                      <a:tailEnd type="none" w="med" len="med"/>
                    </a:lnR>
                    <a:noFill/>
                  </a:tcPr>
                </a:tc>
              </a:tr>
              <a:tr h="309714">
                <a:tc>
                  <a:txBody>
                    <a:bodyPr/>
                    <a:lstStyle/>
                    <a:p>
                      <a:pPr algn="l" fontAlgn="t"/>
                      <a:r>
                        <a:rPr lang="en-GB" sz="800" b="0" i="0" u="none" strike="noStrike">
                          <a:solidFill>
                            <a:srgbClr val="000000"/>
                          </a:solidFill>
                          <a:effectLst/>
                          <a:latin typeface="Arial"/>
                        </a:rPr>
                        <a:t>COLD WATER PRAWNS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£134,970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£131,006</a:t>
                      </a:r>
                    </a:p>
                  </a:txBody>
                  <a:tcPr marL="0" marR="0" marT="0" marB="0" anchor="ctr">
                    <a:noFill/>
                  </a:tcPr>
                </a:tc>
                <a:tc>
                  <a:txBody>
                    <a:bodyPr/>
                    <a:lstStyle/>
                    <a:p>
                      <a:pPr algn="ctr" fontAlgn="ctr"/>
                      <a:r>
                        <a:rPr lang="en-GB" sz="800" b="0" i="0" u="none" strike="noStrike">
                          <a:solidFill>
                            <a:srgbClr val="000000"/>
                          </a:solidFill>
                          <a:effectLst/>
                          <a:latin typeface="Arial"/>
                        </a:rPr>
                        <a:t>£126,855</a:t>
                      </a:r>
                    </a:p>
                  </a:txBody>
                  <a:tcPr marL="0" marR="0" marT="0" marB="0" anchor="ctr">
                    <a:noFill/>
                  </a:tcPr>
                </a:tc>
                <a:tc>
                  <a:txBody>
                    <a:bodyPr/>
                    <a:lstStyle/>
                    <a:p>
                      <a:pPr algn="ctr" fontAlgn="ctr"/>
                      <a:r>
                        <a:rPr lang="en-GB" sz="800" b="1" i="0" u="none" strike="noStrike">
                          <a:solidFill>
                            <a:srgbClr val="FF0000"/>
                          </a:solidFill>
                          <a:effectLst/>
                          <a:latin typeface="Arial"/>
                        </a:rPr>
                        <a:t>-3.2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9,656.0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9,460.0</a:t>
                      </a:r>
                    </a:p>
                  </a:txBody>
                  <a:tcPr marL="0" marR="0" marT="0" marB="0" anchor="ctr">
                    <a:noFill/>
                  </a:tcPr>
                </a:tc>
                <a:tc>
                  <a:txBody>
                    <a:bodyPr/>
                    <a:lstStyle/>
                    <a:p>
                      <a:pPr algn="ctr" fontAlgn="ctr"/>
                      <a:r>
                        <a:rPr lang="en-GB" sz="800" b="0" i="0" u="none" strike="noStrike">
                          <a:solidFill>
                            <a:srgbClr val="000000"/>
                          </a:solidFill>
                          <a:effectLst/>
                          <a:latin typeface="Arial"/>
                        </a:rPr>
                        <a:t>9,388.1</a:t>
                      </a:r>
                    </a:p>
                  </a:txBody>
                  <a:tcPr marL="0" marR="0" marT="0" marB="0" anchor="ctr">
                    <a:noFill/>
                  </a:tcPr>
                </a:tc>
                <a:tc>
                  <a:txBody>
                    <a:bodyPr/>
                    <a:lstStyle/>
                    <a:p>
                      <a:pPr algn="ctr" fontAlgn="ctr"/>
                      <a:r>
                        <a:rPr lang="en-GB" sz="800" b="1" i="0" u="none" strike="noStrike">
                          <a:solidFill>
                            <a:srgbClr val="FF0000"/>
                          </a:solidFill>
                          <a:effectLst/>
                          <a:latin typeface="Arial"/>
                        </a:rPr>
                        <a:t>-0.8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50,964.4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49,398.6</a:t>
                      </a:r>
                    </a:p>
                  </a:txBody>
                  <a:tcPr marL="0" marR="0" marT="0" marB="0" anchor="ctr">
                    <a:noFill/>
                  </a:tcPr>
                </a:tc>
                <a:tc>
                  <a:txBody>
                    <a:bodyPr/>
                    <a:lstStyle/>
                    <a:p>
                      <a:pPr algn="ctr" fontAlgn="ctr"/>
                      <a:r>
                        <a:rPr lang="en-GB" sz="800" b="0" i="0" u="none" strike="noStrike">
                          <a:solidFill>
                            <a:srgbClr val="000000"/>
                          </a:solidFill>
                          <a:effectLst/>
                          <a:latin typeface="Arial"/>
                        </a:rPr>
                        <a:t>49,651.9</a:t>
                      </a:r>
                    </a:p>
                  </a:txBody>
                  <a:tcPr marL="0" marR="0" marT="0" marB="0" anchor="ctr">
                    <a:noFill/>
                  </a:tcPr>
                </a:tc>
                <a:tc>
                  <a:txBody>
                    <a:bodyPr/>
                    <a:lstStyle/>
                    <a:p>
                      <a:pPr algn="ctr" fontAlgn="ctr"/>
                      <a:r>
                        <a:rPr lang="en-GB" sz="800" b="1" i="0" u="none" strike="noStrike">
                          <a:solidFill>
                            <a:srgbClr val="00B050"/>
                          </a:solidFill>
                          <a:effectLst/>
                          <a:latin typeface="Arial"/>
                        </a:rPr>
                        <a:t>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r>
              <a:tr h="170602">
                <a:tc>
                  <a:txBody>
                    <a:bodyPr/>
                    <a:lstStyle/>
                    <a:p>
                      <a:pPr algn="l" fontAlgn="t"/>
                      <a:r>
                        <a:rPr lang="en-GB" sz="800" b="0" i="0" u="none" strike="noStrike">
                          <a:solidFill>
                            <a:srgbClr val="000000"/>
                          </a:solidFill>
                          <a:effectLst/>
                          <a:latin typeface="Arial"/>
                        </a:rPr>
                        <a:t>MACKEREL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£78,776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£81,125</a:t>
                      </a:r>
                    </a:p>
                  </a:txBody>
                  <a:tcPr marL="0" marR="0" marT="0" marB="0" anchor="ctr">
                    <a:noFill/>
                  </a:tcPr>
                </a:tc>
                <a:tc>
                  <a:txBody>
                    <a:bodyPr/>
                    <a:lstStyle/>
                    <a:p>
                      <a:pPr algn="ctr" fontAlgn="ctr"/>
                      <a:r>
                        <a:rPr lang="en-GB" sz="800" b="0" i="0" u="none" strike="noStrike">
                          <a:solidFill>
                            <a:srgbClr val="000000"/>
                          </a:solidFill>
                          <a:effectLst/>
                          <a:latin typeface="Arial"/>
                        </a:rPr>
                        <a:t>£77,840</a:t>
                      </a:r>
                    </a:p>
                  </a:txBody>
                  <a:tcPr marL="0" marR="0" marT="0" marB="0" anchor="ctr">
                    <a:noFill/>
                  </a:tcPr>
                </a:tc>
                <a:tc>
                  <a:txBody>
                    <a:bodyPr/>
                    <a:lstStyle/>
                    <a:p>
                      <a:pPr algn="ctr" fontAlgn="ctr"/>
                      <a:r>
                        <a:rPr lang="en-GB" sz="800" b="1" i="0" u="none" strike="noStrike">
                          <a:solidFill>
                            <a:srgbClr val="FF000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10,007.5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9,794.6</a:t>
                      </a:r>
                    </a:p>
                  </a:txBody>
                  <a:tcPr marL="0" marR="0" marT="0" marB="0" anchor="ctr">
                    <a:noFill/>
                  </a:tcPr>
                </a:tc>
                <a:tc>
                  <a:txBody>
                    <a:bodyPr/>
                    <a:lstStyle/>
                    <a:p>
                      <a:pPr algn="ctr" fontAlgn="ctr"/>
                      <a:r>
                        <a:rPr lang="en-GB" sz="800" b="0" i="0" u="none" strike="noStrike">
                          <a:solidFill>
                            <a:srgbClr val="000000"/>
                          </a:solidFill>
                          <a:effectLst/>
                          <a:latin typeface="Arial"/>
                        </a:rPr>
                        <a:t>8,816.1</a:t>
                      </a:r>
                    </a:p>
                  </a:txBody>
                  <a:tcPr marL="0" marR="0" marT="0" marB="0" anchor="ctr">
                    <a:noFill/>
                  </a:tcPr>
                </a:tc>
                <a:tc>
                  <a:txBody>
                    <a:bodyPr/>
                    <a:lstStyle/>
                    <a:p>
                      <a:pPr algn="ctr" fontAlgn="ctr"/>
                      <a:r>
                        <a:rPr lang="en-GB" sz="800" b="1" i="0" u="none" strike="noStrike">
                          <a:solidFill>
                            <a:srgbClr val="FF0000"/>
                          </a:solidFill>
                          <a:effectLst/>
                          <a:latin typeface="Arial"/>
                        </a:rPr>
                        <a:t>-10.0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36,553.2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36,793.1</a:t>
                      </a:r>
                    </a:p>
                  </a:txBody>
                  <a:tcPr marL="0" marR="0" marT="0" marB="0" anchor="ctr">
                    <a:noFill/>
                  </a:tcPr>
                </a:tc>
                <a:tc>
                  <a:txBody>
                    <a:bodyPr/>
                    <a:lstStyle/>
                    <a:p>
                      <a:pPr algn="ctr" fontAlgn="ctr"/>
                      <a:r>
                        <a:rPr lang="en-GB" sz="800" b="0" i="0" u="none" strike="noStrike">
                          <a:solidFill>
                            <a:srgbClr val="000000"/>
                          </a:solidFill>
                          <a:effectLst/>
                          <a:latin typeface="Arial"/>
                        </a:rPr>
                        <a:t>35,145.2</a:t>
                      </a:r>
                    </a:p>
                  </a:txBody>
                  <a:tcPr marL="0" marR="0" marT="0" marB="0" anchor="ctr">
                    <a:noFill/>
                  </a:tcPr>
                </a:tc>
                <a:tc>
                  <a:txBody>
                    <a:bodyPr/>
                    <a:lstStyle/>
                    <a:p>
                      <a:pPr algn="ctr" fontAlgn="ctr"/>
                      <a:r>
                        <a:rPr lang="en-GB" sz="800" b="1" i="0" u="none" strike="noStrike">
                          <a:solidFill>
                            <a:srgbClr val="FF0000"/>
                          </a:solidFill>
                          <a:effectLst/>
                          <a:latin typeface="Arial"/>
                        </a:rPr>
                        <a:t>-4.5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£8.83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0.4</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dirty="0">
                          <a:solidFill>
                            <a:srgbClr val="000000"/>
                          </a:solidFill>
                          <a:effectLst/>
                          <a:latin typeface="Arial"/>
                        </a:rPr>
                        <a:t>SEA BASS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£59,934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£64,142</a:t>
                      </a:r>
                    </a:p>
                  </a:txBody>
                  <a:tcPr marL="0" marR="0" marT="0" marB="0" anchor="ctr">
                    <a:noFill/>
                  </a:tcPr>
                </a:tc>
                <a:tc>
                  <a:txBody>
                    <a:bodyPr/>
                    <a:lstStyle/>
                    <a:p>
                      <a:pPr algn="ctr" fontAlgn="ctr"/>
                      <a:r>
                        <a:rPr lang="en-GB" sz="800" b="0" i="0" u="none" strike="noStrike">
                          <a:solidFill>
                            <a:srgbClr val="000000"/>
                          </a:solidFill>
                          <a:effectLst/>
                          <a:latin typeface="Arial"/>
                        </a:rPr>
                        <a:t>£63,355</a:t>
                      </a:r>
                    </a:p>
                  </a:txBody>
                  <a:tcPr marL="0" marR="0" marT="0" marB="0" anchor="ctr">
                    <a:noFill/>
                  </a:tcPr>
                </a:tc>
                <a:tc>
                  <a:txBody>
                    <a:bodyPr/>
                    <a:lstStyle/>
                    <a:p>
                      <a:pPr algn="ctr" fontAlgn="ctr"/>
                      <a:r>
                        <a:rPr lang="en-GB" sz="800" b="1" i="0" u="none" strike="noStrike">
                          <a:solidFill>
                            <a:srgbClr val="FF0000"/>
                          </a:solidFill>
                          <a:effectLst/>
                          <a:latin typeface="Arial"/>
                        </a:rPr>
                        <a:t>-1.2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3,651.1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3,922.8</a:t>
                      </a:r>
                    </a:p>
                  </a:txBody>
                  <a:tcPr marL="0" marR="0" marT="0" marB="0" anchor="ctr">
                    <a:noFill/>
                  </a:tcPr>
                </a:tc>
                <a:tc>
                  <a:txBody>
                    <a:bodyPr/>
                    <a:lstStyle/>
                    <a:p>
                      <a:pPr algn="ctr" fontAlgn="ctr"/>
                      <a:r>
                        <a:rPr lang="en-GB" sz="800" b="0" i="0" u="none" strike="noStrike">
                          <a:solidFill>
                            <a:srgbClr val="000000"/>
                          </a:solidFill>
                          <a:effectLst/>
                          <a:latin typeface="Arial"/>
                        </a:rPr>
                        <a:t>3,896.6</a:t>
                      </a:r>
                    </a:p>
                  </a:txBody>
                  <a:tcPr marL="0" marR="0" marT="0" marB="0" anchor="ctr">
                    <a:noFill/>
                  </a:tcPr>
                </a:tc>
                <a:tc>
                  <a:txBody>
                    <a:bodyPr/>
                    <a:lstStyle/>
                    <a:p>
                      <a:pPr algn="ctr" fontAlgn="ctr"/>
                      <a:r>
                        <a:rPr lang="en-GB" sz="800" b="1" i="0" u="none" strike="noStrike">
                          <a:solidFill>
                            <a:srgbClr val="FF0000"/>
                          </a:solidFill>
                          <a:effectLst/>
                          <a:latin typeface="Arial"/>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14,964.1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16,099.2</a:t>
                      </a:r>
                    </a:p>
                  </a:txBody>
                  <a:tcPr marL="0" marR="0" marT="0" marB="0" anchor="ctr">
                    <a:noFill/>
                  </a:tcPr>
                </a:tc>
                <a:tc>
                  <a:txBody>
                    <a:bodyPr/>
                    <a:lstStyle/>
                    <a:p>
                      <a:pPr algn="ctr" fontAlgn="ctr"/>
                      <a:r>
                        <a:rPr lang="en-GB" sz="800" b="0" i="0" u="none" strike="noStrike">
                          <a:solidFill>
                            <a:srgbClr val="000000"/>
                          </a:solidFill>
                          <a:effectLst/>
                          <a:latin typeface="Arial"/>
                        </a:rPr>
                        <a:t>16,502.1</a:t>
                      </a:r>
                    </a:p>
                  </a:txBody>
                  <a:tcPr marL="0" marR="0" marT="0" marB="0" anchor="ctr">
                    <a:noFill/>
                  </a:tcPr>
                </a:tc>
                <a:tc>
                  <a:txBody>
                    <a:bodyPr/>
                    <a:lstStyle/>
                    <a:p>
                      <a:pPr algn="ctr" fontAlgn="ctr"/>
                      <a:r>
                        <a:rPr lang="en-GB" sz="800" b="1" i="0" u="none" strike="noStrike">
                          <a:solidFill>
                            <a:srgbClr val="00B050"/>
                          </a:solidFill>
                          <a:effectLst/>
                          <a:latin typeface="Arial"/>
                        </a:rPr>
                        <a:t>2.5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£16.26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£3.84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-3.6</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OTHER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£51,309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£50,560</a:t>
                      </a:r>
                    </a:p>
                  </a:txBody>
                  <a:tcPr marL="0" marR="0" marT="0" marB="0" anchor="ctr">
                    <a:noFill/>
                  </a:tcPr>
                </a:tc>
                <a:tc>
                  <a:txBody>
                    <a:bodyPr/>
                    <a:lstStyle/>
                    <a:p>
                      <a:pPr algn="ctr" fontAlgn="ctr"/>
                      <a:r>
                        <a:rPr lang="en-GB" sz="800" b="0" i="0" u="none" strike="noStrike">
                          <a:solidFill>
                            <a:srgbClr val="000000"/>
                          </a:solidFill>
                          <a:effectLst/>
                          <a:latin typeface="Arial"/>
                        </a:rPr>
                        <a:t>£48,336</a:t>
                      </a:r>
                    </a:p>
                  </a:txBody>
                  <a:tcPr marL="0" marR="0" marT="0" marB="0" anchor="ctr">
                    <a:noFill/>
                  </a:tcPr>
                </a:tc>
                <a:tc>
                  <a:txBody>
                    <a:bodyPr/>
                    <a:lstStyle/>
                    <a:p>
                      <a:pPr algn="ctr" fontAlgn="ctr"/>
                      <a:r>
                        <a:rPr lang="en-GB" sz="800" b="1" i="0" u="none" strike="noStrike">
                          <a:solidFill>
                            <a:srgbClr val="FF0000"/>
                          </a:solidFill>
                          <a:effectLst/>
                          <a:latin typeface="Arial"/>
                        </a:rPr>
                        <a:t>-4.4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5,530.9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5,747.6</a:t>
                      </a:r>
                    </a:p>
                  </a:txBody>
                  <a:tcPr marL="0" marR="0" marT="0" marB="0" anchor="ctr">
                    <a:noFill/>
                  </a:tcPr>
                </a:tc>
                <a:tc>
                  <a:txBody>
                    <a:bodyPr/>
                    <a:lstStyle/>
                    <a:p>
                      <a:pPr algn="ctr" fontAlgn="ctr"/>
                      <a:r>
                        <a:rPr lang="en-GB" sz="800" b="0" i="0" u="none" strike="noStrike">
                          <a:solidFill>
                            <a:srgbClr val="000000"/>
                          </a:solidFill>
                          <a:effectLst/>
                          <a:latin typeface="Arial"/>
                        </a:rPr>
                        <a:t>5,991.9</a:t>
                      </a:r>
                    </a:p>
                  </a:txBody>
                  <a:tcPr marL="0" marR="0" marT="0" marB="0" anchor="ctr">
                    <a:noFill/>
                  </a:tcPr>
                </a:tc>
                <a:tc>
                  <a:txBody>
                    <a:bodyPr/>
                    <a:lstStyle/>
                    <a:p>
                      <a:pPr algn="ctr" fontAlgn="ctr"/>
                      <a:r>
                        <a:rPr lang="en-GB" sz="800" b="1" i="0" u="none" strike="noStrike">
                          <a:solidFill>
                            <a:srgbClr val="00B05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23,125.8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22,103.2</a:t>
                      </a:r>
                    </a:p>
                  </a:txBody>
                  <a:tcPr marL="0" marR="0" marT="0" marB="0" anchor="ctr">
                    <a:noFill/>
                  </a:tcPr>
                </a:tc>
                <a:tc>
                  <a:txBody>
                    <a:bodyPr/>
                    <a:lstStyle/>
                    <a:p>
                      <a:pPr algn="ctr" fontAlgn="ctr"/>
                      <a:r>
                        <a:rPr lang="en-GB" sz="800" b="0" i="0" u="none" strike="noStrike">
                          <a:solidFill>
                            <a:srgbClr val="000000"/>
                          </a:solidFill>
                          <a:effectLst/>
                          <a:latin typeface="Arial"/>
                        </a:rPr>
                        <a:t>21,595.2</a:t>
                      </a:r>
                    </a:p>
                  </a:txBody>
                  <a:tcPr marL="0" marR="0" marT="0" marB="0" anchor="ctr">
                    <a:noFill/>
                  </a:tcPr>
                </a:tc>
                <a:tc>
                  <a:txBody>
                    <a:bodyPr/>
                    <a:lstStyle/>
                    <a:p>
                      <a:pPr algn="ctr" fontAlgn="ctr"/>
                      <a:r>
                        <a:rPr lang="en-GB" sz="800" b="1" i="0" u="none" strike="noStrike">
                          <a:solidFill>
                            <a:srgbClr val="FF0000"/>
                          </a:solidFill>
                          <a:effectLst/>
                          <a:latin typeface="Arial"/>
                        </a:rPr>
                        <a:t>-2.3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-8.3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-2.1</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TUNA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£44,552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£46,181</a:t>
                      </a:r>
                    </a:p>
                  </a:txBody>
                  <a:tcPr marL="0" marR="0" marT="0" marB="0" anchor="ctr">
                    <a:noFill/>
                  </a:tcPr>
                </a:tc>
                <a:tc>
                  <a:txBody>
                    <a:bodyPr/>
                    <a:lstStyle/>
                    <a:p>
                      <a:pPr algn="ctr" fontAlgn="ctr"/>
                      <a:r>
                        <a:rPr lang="en-GB" sz="800" b="0" i="0" u="none" strike="noStrike">
                          <a:solidFill>
                            <a:srgbClr val="000000"/>
                          </a:solidFill>
                          <a:effectLst/>
                          <a:latin typeface="Arial"/>
                        </a:rPr>
                        <a:t>£43,622</a:t>
                      </a:r>
                    </a:p>
                  </a:txBody>
                  <a:tcPr marL="0" marR="0" marT="0" marB="0" anchor="ctr">
                    <a:noFill/>
                  </a:tcPr>
                </a:tc>
                <a:tc>
                  <a:txBody>
                    <a:bodyPr/>
                    <a:lstStyle/>
                    <a:p>
                      <a:pPr algn="ctr" fontAlgn="ctr"/>
                      <a:r>
                        <a:rPr lang="en-GB" sz="800" b="1" i="0" u="none" strike="noStrike">
                          <a:solidFill>
                            <a:srgbClr val="FF0000"/>
                          </a:solidFill>
                          <a:effectLst/>
                          <a:latin typeface="Arial"/>
                        </a:rPr>
                        <a:t>-5.5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3,241.0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3,290.1</a:t>
                      </a:r>
                    </a:p>
                  </a:txBody>
                  <a:tcPr marL="0" marR="0" marT="0" marB="0" anchor="ctr">
                    <a:noFill/>
                  </a:tcPr>
                </a:tc>
                <a:tc>
                  <a:txBody>
                    <a:bodyPr/>
                    <a:lstStyle/>
                    <a:p>
                      <a:pPr algn="ctr" fontAlgn="ctr"/>
                      <a:r>
                        <a:rPr lang="en-GB" sz="800" b="0" i="0" u="none" strike="noStrike" dirty="0">
                          <a:solidFill>
                            <a:srgbClr val="000000"/>
                          </a:solidFill>
                          <a:effectLst/>
                          <a:latin typeface="Arial"/>
                        </a:rPr>
                        <a:t>3,314.2</a:t>
                      </a:r>
                    </a:p>
                  </a:txBody>
                  <a:tcPr marL="0" marR="0" marT="0" marB="0" anchor="ctr">
                    <a:noFill/>
                  </a:tcPr>
                </a:tc>
                <a:tc>
                  <a:txBody>
                    <a:bodyPr/>
                    <a:lstStyle/>
                    <a:p>
                      <a:pPr algn="ctr" fontAlgn="ctr"/>
                      <a:r>
                        <a:rPr lang="en-GB" sz="800" b="1" i="0" u="none" strike="noStrike">
                          <a:solidFill>
                            <a:srgbClr val="00B050"/>
                          </a:solidFill>
                          <a:effectLst/>
                          <a:latin typeface="Arial"/>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11,107.6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11,748.1</a:t>
                      </a:r>
                    </a:p>
                  </a:txBody>
                  <a:tcPr marL="0" marR="0" marT="0" marB="0" anchor="ctr">
                    <a:noFill/>
                  </a:tcPr>
                </a:tc>
                <a:tc>
                  <a:txBody>
                    <a:bodyPr/>
                    <a:lstStyle/>
                    <a:p>
                      <a:pPr algn="ctr" fontAlgn="ctr"/>
                      <a:r>
                        <a:rPr lang="en-GB" sz="800" b="0" i="0" u="none" strike="noStrike">
                          <a:solidFill>
                            <a:srgbClr val="000000"/>
                          </a:solidFill>
                          <a:effectLst/>
                          <a:latin typeface="Arial"/>
                        </a:rPr>
                        <a:t>11,643.0</a:t>
                      </a:r>
                    </a:p>
                  </a:txBody>
                  <a:tcPr marL="0" marR="0" marT="0" marB="0" anchor="ctr">
                    <a:noFill/>
                  </a:tcPr>
                </a:tc>
                <a:tc>
                  <a:txBody>
                    <a:bodyPr/>
                    <a:lstStyle/>
                    <a:p>
                      <a:pPr algn="ctr" fontAlgn="ctr"/>
                      <a:r>
                        <a:rPr lang="en-GB" sz="800" b="1" i="0" u="none" strike="noStrike">
                          <a:solidFill>
                            <a:srgbClr val="FF0000"/>
                          </a:solidFill>
                          <a:effectLst/>
                          <a:latin typeface="Arial"/>
                        </a:rPr>
                        <a:t>-0.9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-6.2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-4.7</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CRABSTICK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£31,460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£33,980</a:t>
                      </a:r>
                    </a:p>
                  </a:txBody>
                  <a:tcPr marL="0" marR="0" marT="0" marB="0" anchor="ctr">
                    <a:noFill/>
                  </a:tcPr>
                </a:tc>
                <a:tc>
                  <a:txBody>
                    <a:bodyPr/>
                    <a:lstStyle/>
                    <a:p>
                      <a:pPr algn="ctr" fontAlgn="ctr"/>
                      <a:r>
                        <a:rPr lang="en-GB" sz="800" b="0" i="0" u="none" strike="noStrike">
                          <a:solidFill>
                            <a:srgbClr val="000000"/>
                          </a:solidFill>
                          <a:effectLst/>
                          <a:latin typeface="Arial"/>
                        </a:rPr>
                        <a:t>£36,812</a:t>
                      </a:r>
                    </a:p>
                  </a:txBody>
                  <a:tcPr marL="0" marR="0" marT="0" marB="0" anchor="ctr">
                    <a:noFill/>
                  </a:tcPr>
                </a:tc>
                <a:tc>
                  <a:txBody>
                    <a:bodyPr/>
                    <a:lstStyle/>
                    <a:p>
                      <a:pPr algn="ctr" fontAlgn="ctr"/>
                      <a:r>
                        <a:rPr lang="en-GB" sz="800" b="1" i="0" u="none" strike="noStrike">
                          <a:solidFill>
                            <a:srgbClr val="00B050"/>
                          </a:solidFill>
                          <a:effectLst/>
                          <a:latin typeface="Arial"/>
                        </a:rPr>
                        <a:t>8.3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7,351.3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8,094.5</a:t>
                      </a:r>
                    </a:p>
                  </a:txBody>
                  <a:tcPr marL="0" marR="0" marT="0" marB="0" anchor="ctr">
                    <a:noFill/>
                  </a:tcPr>
                </a:tc>
                <a:tc>
                  <a:txBody>
                    <a:bodyPr/>
                    <a:lstStyle/>
                    <a:p>
                      <a:pPr algn="ctr" fontAlgn="ctr"/>
                      <a:r>
                        <a:rPr lang="en-GB" sz="800" b="0" i="0" u="none" strike="noStrike" dirty="0">
                          <a:solidFill>
                            <a:srgbClr val="000000"/>
                          </a:solidFill>
                          <a:effectLst/>
                          <a:latin typeface="Arial"/>
                        </a:rPr>
                        <a:t>9,443.5</a:t>
                      </a:r>
                    </a:p>
                  </a:txBody>
                  <a:tcPr marL="0" marR="0" marT="0" marB="0" anchor="ctr">
                    <a:noFill/>
                  </a:tcPr>
                </a:tc>
                <a:tc>
                  <a:txBody>
                    <a:bodyPr/>
                    <a:lstStyle/>
                    <a:p>
                      <a:pPr algn="ctr" fontAlgn="ctr"/>
                      <a:r>
                        <a:rPr lang="en-GB" sz="800" b="1" i="0" u="none" strike="noStrike">
                          <a:solidFill>
                            <a:srgbClr val="00B050"/>
                          </a:solidFill>
                          <a:effectLst/>
                          <a:latin typeface="Arial"/>
                        </a:rPr>
                        <a:t>16.7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31,896.1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34,334.6</a:t>
                      </a:r>
                    </a:p>
                  </a:txBody>
                  <a:tcPr marL="0" marR="0" marT="0" marB="0" anchor="ctr">
                    <a:noFill/>
                  </a:tcPr>
                </a:tc>
                <a:tc>
                  <a:txBody>
                    <a:bodyPr/>
                    <a:lstStyle/>
                    <a:p>
                      <a:pPr algn="ctr" fontAlgn="ctr"/>
                      <a:r>
                        <a:rPr lang="en-GB" sz="800" b="0" i="0" u="none" strike="noStrike">
                          <a:solidFill>
                            <a:srgbClr val="000000"/>
                          </a:solidFill>
                          <a:effectLst/>
                          <a:latin typeface="Arial"/>
                        </a:rPr>
                        <a:t>39,128.1</a:t>
                      </a:r>
                    </a:p>
                  </a:txBody>
                  <a:tcPr marL="0" marR="0" marT="0" marB="0" anchor="ctr">
                    <a:noFill/>
                  </a:tcPr>
                </a:tc>
                <a:tc>
                  <a:txBody>
                    <a:bodyPr/>
                    <a:lstStyle/>
                    <a:p>
                      <a:pPr algn="ctr" fontAlgn="ctr"/>
                      <a:r>
                        <a:rPr lang="en-GB" sz="800" b="1" i="0" u="none" strike="noStrike">
                          <a:solidFill>
                            <a:srgbClr val="00B050"/>
                          </a:solidFill>
                          <a:effectLst/>
                          <a:latin typeface="Arial"/>
                        </a:rPr>
                        <a:t>14.0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-7.1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£0.94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-4.9</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TROUT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£35,485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£34,932</a:t>
                      </a:r>
                    </a:p>
                  </a:txBody>
                  <a:tcPr marL="0" marR="0" marT="0" marB="0" anchor="ctr">
                    <a:noFill/>
                  </a:tcPr>
                </a:tc>
                <a:tc>
                  <a:txBody>
                    <a:bodyPr/>
                    <a:lstStyle/>
                    <a:p>
                      <a:pPr algn="ctr" fontAlgn="ctr"/>
                      <a:r>
                        <a:rPr lang="en-GB" sz="800" b="0" i="0" u="none" strike="noStrike">
                          <a:solidFill>
                            <a:srgbClr val="000000"/>
                          </a:solidFill>
                          <a:effectLst/>
                          <a:latin typeface="Arial"/>
                        </a:rPr>
                        <a:t>£34,341</a:t>
                      </a:r>
                    </a:p>
                  </a:txBody>
                  <a:tcPr marL="0" marR="0" marT="0" marB="0" anchor="ctr">
                    <a:noFill/>
                  </a:tcPr>
                </a:tc>
                <a:tc>
                  <a:txBody>
                    <a:bodyPr/>
                    <a:lstStyle/>
                    <a:p>
                      <a:pPr algn="ctr" fontAlgn="ctr"/>
                      <a:r>
                        <a:rPr lang="en-GB" sz="800" b="1" i="0" u="none" strike="noStrike">
                          <a:solidFill>
                            <a:srgbClr val="FF0000"/>
                          </a:solidFill>
                          <a:effectLst/>
                          <a:latin typeface="Arial"/>
                        </a:rPr>
                        <a:t>-1.7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2,847.1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2,524.7</a:t>
                      </a:r>
                    </a:p>
                  </a:txBody>
                  <a:tcPr marL="0" marR="0" marT="0" marB="0" anchor="ctr">
                    <a:noFill/>
                  </a:tcPr>
                </a:tc>
                <a:tc>
                  <a:txBody>
                    <a:bodyPr/>
                    <a:lstStyle/>
                    <a:p>
                      <a:pPr algn="ctr" fontAlgn="ctr"/>
                      <a:r>
                        <a:rPr lang="en-GB" sz="800" b="0" i="0" u="none" strike="noStrike">
                          <a:solidFill>
                            <a:srgbClr val="000000"/>
                          </a:solidFill>
                          <a:effectLst/>
                          <a:latin typeface="Arial"/>
                        </a:rPr>
                        <a:t>2,282.9</a:t>
                      </a:r>
                    </a:p>
                  </a:txBody>
                  <a:tcPr marL="0" marR="0" marT="0" marB="0" anchor="ctr">
                    <a:noFill/>
                  </a:tcPr>
                </a:tc>
                <a:tc>
                  <a:txBody>
                    <a:bodyPr/>
                    <a:lstStyle/>
                    <a:p>
                      <a:pPr algn="ctr" fontAlgn="ctr"/>
                      <a:r>
                        <a:rPr lang="en-GB" sz="800" b="1" i="0" u="none" strike="noStrike">
                          <a:solidFill>
                            <a:srgbClr val="FF0000"/>
                          </a:solidFill>
                          <a:effectLst/>
                          <a:latin typeface="Arial"/>
                        </a:rPr>
                        <a:t>-9.6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9,997.6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9,454.0</a:t>
                      </a:r>
                    </a:p>
                  </a:txBody>
                  <a:tcPr marL="0" marR="0" marT="0" marB="0" anchor="ctr">
                    <a:noFill/>
                  </a:tcPr>
                </a:tc>
                <a:tc>
                  <a:txBody>
                    <a:bodyPr/>
                    <a:lstStyle/>
                    <a:p>
                      <a:pPr algn="ctr" fontAlgn="ctr"/>
                      <a:r>
                        <a:rPr lang="en-GB" sz="800" b="0" i="0" u="none" strike="noStrike">
                          <a:solidFill>
                            <a:srgbClr val="000000"/>
                          </a:solidFill>
                          <a:effectLst/>
                          <a:latin typeface="Arial"/>
                        </a:rPr>
                        <a:t>9,126.9</a:t>
                      </a:r>
                    </a:p>
                  </a:txBody>
                  <a:tcPr marL="0" marR="0" marT="0" marB="0" anchor="ctr">
                    <a:noFill/>
                  </a:tcPr>
                </a:tc>
                <a:tc>
                  <a:txBody>
                    <a:bodyPr/>
                    <a:lstStyle/>
                    <a:p>
                      <a:pPr algn="ctr" fontAlgn="ctr"/>
                      <a:r>
                        <a:rPr lang="en-GB" sz="800" b="1" i="0" u="none" strike="noStrike">
                          <a:solidFill>
                            <a:srgbClr val="FF000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£15.04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MUSSELS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£21,879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£20,663</a:t>
                      </a:r>
                    </a:p>
                  </a:txBody>
                  <a:tcPr marL="0" marR="0" marT="0" marB="0" anchor="ctr">
                    <a:noFill/>
                  </a:tcPr>
                </a:tc>
                <a:tc>
                  <a:txBody>
                    <a:bodyPr/>
                    <a:lstStyle/>
                    <a:p>
                      <a:pPr algn="ctr" fontAlgn="ctr"/>
                      <a:r>
                        <a:rPr lang="en-GB" sz="800" b="0" i="0" u="none" strike="noStrike">
                          <a:solidFill>
                            <a:srgbClr val="000000"/>
                          </a:solidFill>
                          <a:effectLst/>
                          <a:latin typeface="Arial"/>
                        </a:rPr>
                        <a:t>£20,163</a:t>
                      </a:r>
                    </a:p>
                  </a:txBody>
                  <a:tcPr marL="0" marR="0" marT="0" marB="0" anchor="ctr">
                    <a:noFill/>
                  </a:tcPr>
                </a:tc>
                <a:tc>
                  <a:txBody>
                    <a:bodyPr/>
                    <a:lstStyle/>
                    <a:p>
                      <a:pPr algn="ctr" fontAlgn="ctr"/>
                      <a:r>
                        <a:rPr lang="en-GB" sz="800" b="1" i="0" u="none" strike="noStrike">
                          <a:solidFill>
                            <a:srgbClr val="FF0000"/>
                          </a:solidFill>
                          <a:effectLst/>
                          <a:latin typeface="Arial"/>
                        </a:rPr>
                        <a:t>-2.4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4,063.1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3,863.2</a:t>
                      </a:r>
                    </a:p>
                  </a:txBody>
                  <a:tcPr marL="0" marR="0" marT="0" marB="0" anchor="ctr">
                    <a:noFill/>
                  </a:tcPr>
                </a:tc>
                <a:tc>
                  <a:txBody>
                    <a:bodyPr/>
                    <a:lstStyle/>
                    <a:p>
                      <a:pPr algn="ctr" fontAlgn="ctr"/>
                      <a:r>
                        <a:rPr lang="en-GB" sz="800" b="0" i="0" u="none" strike="noStrike">
                          <a:solidFill>
                            <a:srgbClr val="000000"/>
                          </a:solidFill>
                          <a:effectLst/>
                          <a:latin typeface="Arial"/>
                        </a:rPr>
                        <a:t>3,649.6</a:t>
                      </a:r>
                    </a:p>
                  </a:txBody>
                  <a:tcPr marL="0" marR="0" marT="0" marB="0" anchor="ctr">
                    <a:noFill/>
                  </a:tcPr>
                </a:tc>
                <a:tc>
                  <a:txBody>
                    <a:bodyPr/>
                    <a:lstStyle/>
                    <a:p>
                      <a:pPr algn="ctr" fontAlgn="ctr"/>
                      <a:r>
                        <a:rPr lang="en-GB" sz="800" b="1" i="0" u="none" strike="noStrike">
                          <a:solidFill>
                            <a:srgbClr val="FF0000"/>
                          </a:solidFill>
                          <a:effectLst/>
                          <a:latin typeface="Arial"/>
                        </a:rPr>
                        <a:t>-5.5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10,921.8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10,479.7</a:t>
                      </a:r>
                    </a:p>
                  </a:txBody>
                  <a:tcPr marL="0" marR="0" marT="0" marB="0" anchor="ctr">
                    <a:noFill/>
                  </a:tcPr>
                </a:tc>
                <a:tc>
                  <a:txBody>
                    <a:bodyPr/>
                    <a:lstStyle/>
                    <a:p>
                      <a:pPr algn="ctr" fontAlgn="ctr"/>
                      <a:r>
                        <a:rPr lang="en-GB" sz="800" b="0" i="0" u="none" strike="noStrike">
                          <a:solidFill>
                            <a:srgbClr val="000000"/>
                          </a:solidFill>
                          <a:effectLst/>
                          <a:latin typeface="Arial"/>
                        </a:rPr>
                        <a:t>10,425.3</a:t>
                      </a:r>
                    </a:p>
                  </a:txBody>
                  <a:tcPr marL="0" marR="0" marT="0" marB="0" anchor="ctr">
                    <a:noFill/>
                  </a:tcPr>
                </a:tc>
                <a:tc>
                  <a:txBody>
                    <a:bodyPr/>
                    <a:lstStyle/>
                    <a:p>
                      <a:pPr algn="ctr" fontAlgn="ctr"/>
                      <a:r>
                        <a:rPr lang="en-GB" sz="800" b="1" i="0" u="none" strike="noStrike">
                          <a:solidFill>
                            <a:srgbClr val="FF0000"/>
                          </a:solidFill>
                          <a:effectLst/>
                          <a:latin typeface="Arial"/>
                        </a:rPr>
                        <a:t>-0.5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-1.9</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dirty="0">
                          <a:solidFill>
                            <a:srgbClr val="000000"/>
                          </a:solidFill>
                          <a:effectLst/>
                          <a:latin typeface="Arial"/>
                        </a:rPr>
                        <a:t>CRAB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£22,536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£21,552</a:t>
                      </a:r>
                    </a:p>
                  </a:txBody>
                  <a:tcPr marL="0" marR="0" marT="0" marB="0" anchor="ctr">
                    <a:noFill/>
                  </a:tcPr>
                </a:tc>
                <a:tc>
                  <a:txBody>
                    <a:bodyPr/>
                    <a:lstStyle/>
                    <a:p>
                      <a:pPr algn="ctr" fontAlgn="ctr"/>
                      <a:r>
                        <a:rPr lang="en-GB" sz="800" b="0" i="0" u="none" strike="noStrike">
                          <a:solidFill>
                            <a:srgbClr val="000000"/>
                          </a:solidFill>
                          <a:effectLst/>
                          <a:latin typeface="Arial"/>
                        </a:rPr>
                        <a:t>£20,136</a:t>
                      </a:r>
                    </a:p>
                  </a:txBody>
                  <a:tcPr marL="0" marR="0" marT="0" marB="0" anchor="ctr">
                    <a:noFill/>
                  </a:tcPr>
                </a:tc>
                <a:tc>
                  <a:txBody>
                    <a:bodyPr/>
                    <a:lstStyle/>
                    <a:p>
                      <a:pPr algn="ctr" fontAlgn="ctr"/>
                      <a:r>
                        <a:rPr lang="en-GB" sz="800" b="1" i="0" u="none" strike="noStrike">
                          <a:solidFill>
                            <a:srgbClr val="FF0000"/>
                          </a:solidFill>
                          <a:effectLst/>
                          <a:latin typeface="Arial"/>
                        </a:rPr>
                        <a:t>-6.6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1,045.0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1,032.0</a:t>
                      </a:r>
                    </a:p>
                  </a:txBody>
                  <a:tcPr marL="0" marR="0" marT="0" marB="0" anchor="ctr">
                    <a:noFill/>
                  </a:tcPr>
                </a:tc>
                <a:tc>
                  <a:txBody>
                    <a:bodyPr/>
                    <a:lstStyle/>
                    <a:p>
                      <a:pPr algn="ctr" fontAlgn="ctr"/>
                      <a:r>
                        <a:rPr lang="en-GB" sz="800" b="0" i="0" u="none" strike="noStrike">
                          <a:solidFill>
                            <a:srgbClr val="000000"/>
                          </a:solidFill>
                          <a:effectLst/>
                          <a:latin typeface="Arial"/>
                        </a:rPr>
                        <a:t>872.8</a:t>
                      </a:r>
                    </a:p>
                  </a:txBody>
                  <a:tcPr marL="0" marR="0" marT="0" marB="0" anchor="ctr">
                    <a:noFill/>
                  </a:tcPr>
                </a:tc>
                <a:tc>
                  <a:txBody>
                    <a:bodyPr/>
                    <a:lstStyle/>
                    <a:p>
                      <a:pPr algn="ctr" fontAlgn="ctr"/>
                      <a:r>
                        <a:rPr lang="en-GB" sz="800" b="1" i="0" u="none" strike="noStrike">
                          <a:solidFill>
                            <a:srgbClr val="FF0000"/>
                          </a:solidFill>
                          <a:effectLst/>
                          <a:latin typeface="Arial"/>
                        </a:rPr>
                        <a:t>-15.4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6,189.0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5,835.5</a:t>
                      </a:r>
                    </a:p>
                  </a:txBody>
                  <a:tcPr marL="0" marR="0" marT="0" marB="0" anchor="ctr">
                    <a:noFill/>
                  </a:tcPr>
                </a:tc>
                <a:tc>
                  <a:txBody>
                    <a:bodyPr/>
                    <a:lstStyle/>
                    <a:p>
                      <a:pPr algn="ctr" fontAlgn="ctr"/>
                      <a:r>
                        <a:rPr lang="en-GB" sz="800" b="0" i="0" u="none" strike="noStrike">
                          <a:solidFill>
                            <a:srgbClr val="000000"/>
                          </a:solidFill>
                          <a:effectLst/>
                          <a:latin typeface="Arial"/>
                        </a:rPr>
                        <a:t>5,028.8</a:t>
                      </a:r>
                    </a:p>
                  </a:txBody>
                  <a:tcPr marL="0" marR="0" marT="0" marB="0" anchor="ctr">
                    <a:noFill/>
                  </a:tcPr>
                </a:tc>
                <a:tc>
                  <a:txBody>
                    <a:bodyPr/>
                    <a:lstStyle/>
                    <a:p>
                      <a:pPr algn="ctr" fontAlgn="ctr"/>
                      <a:r>
                        <a:rPr lang="en-GB" sz="800" b="1" i="0" u="none" strike="noStrike">
                          <a:solidFill>
                            <a:srgbClr val="FF0000"/>
                          </a:solidFill>
                          <a:effectLst/>
                          <a:latin typeface="Arial"/>
                        </a:rPr>
                        <a:t>-13.8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8.4</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dirty="0">
                          <a:solidFill>
                            <a:srgbClr val="000000"/>
                          </a:solidFill>
                          <a:effectLst/>
                          <a:latin typeface="Arial"/>
                        </a:rPr>
                        <a:t>SOLE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£22,457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£20,487</a:t>
                      </a:r>
                    </a:p>
                  </a:txBody>
                  <a:tcPr marL="0" marR="0" marT="0" marB="0" anchor="ctr">
                    <a:noFill/>
                  </a:tcPr>
                </a:tc>
                <a:tc>
                  <a:txBody>
                    <a:bodyPr/>
                    <a:lstStyle/>
                    <a:p>
                      <a:pPr algn="ctr" fontAlgn="ctr"/>
                      <a:r>
                        <a:rPr lang="en-GB" sz="800" b="0" i="0" u="none" strike="noStrike">
                          <a:solidFill>
                            <a:srgbClr val="000000"/>
                          </a:solidFill>
                          <a:effectLst/>
                          <a:latin typeface="Arial"/>
                        </a:rPr>
                        <a:t>£19,108</a:t>
                      </a:r>
                    </a:p>
                  </a:txBody>
                  <a:tcPr marL="0" marR="0" marT="0" marB="0" anchor="ctr">
                    <a:noFill/>
                  </a:tcPr>
                </a:tc>
                <a:tc>
                  <a:txBody>
                    <a:bodyPr/>
                    <a:lstStyle/>
                    <a:p>
                      <a:pPr algn="ctr" fontAlgn="ctr"/>
                      <a:r>
                        <a:rPr lang="en-GB" sz="800" b="1" i="0" u="none" strike="noStrike">
                          <a:solidFill>
                            <a:srgbClr val="FF0000"/>
                          </a:solidFill>
                          <a:effectLst/>
                          <a:latin typeface="Arial"/>
                        </a:rPr>
                        <a:t>-6.7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1,616.2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1,463.8</a:t>
                      </a:r>
                    </a:p>
                  </a:txBody>
                  <a:tcPr marL="0" marR="0" marT="0" marB="0" anchor="ctr">
                    <a:noFill/>
                  </a:tcPr>
                </a:tc>
                <a:tc>
                  <a:txBody>
                    <a:bodyPr/>
                    <a:lstStyle/>
                    <a:p>
                      <a:pPr algn="ctr" fontAlgn="ctr"/>
                      <a:r>
                        <a:rPr lang="en-GB" sz="800" b="0" i="0" u="none" strike="noStrike">
                          <a:solidFill>
                            <a:srgbClr val="000000"/>
                          </a:solidFill>
                          <a:effectLst/>
                          <a:latin typeface="Arial"/>
                        </a:rPr>
                        <a:t>1,340.9</a:t>
                      </a:r>
                    </a:p>
                  </a:txBody>
                  <a:tcPr marL="0" marR="0" marT="0" marB="0" anchor="ctr">
                    <a:noFill/>
                  </a:tcPr>
                </a:tc>
                <a:tc>
                  <a:txBody>
                    <a:bodyPr/>
                    <a:lstStyle/>
                    <a:p>
                      <a:pPr algn="ctr" fontAlgn="ctr"/>
                      <a:r>
                        <a:rPr lang="en-GB" sz="800" b="1" i="0" u="none" strike="noStrike">
                          <a:solidFill>
                            <a:srgbClr val="FF0000"/>
                          </a:solidFill>
                          <a:effectLst/>
                          <a:latin typeface="Arial"/>
                        </a:rPr>
                        <a:t>-8.4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5,884.6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5,226.8</a:t>
                      </a:r>
                    </a:p>
                  </a:txBody>
                  <a:tcPr marL="0" marR="0" marT="0" marB="0" anchor="ctr">
                    <a:noFill/>
                  </a:tcPr>
                </a:tc>
                <a:tc>
                  <a:txBody>
                    <a:bodyPr/>
                    <a:lstStyle/>
                    <a:p>
                      <a:pPr algn="ctr" fontAlgn="ctr"/>
                      <a:r>
                        <a:rPr lang="en-GB" sz="800" b="0" i="0" u="none" strike="noStrike">
                          <a:solidFill>
                            <a:srgbClr val="000000"/>
                          </a:solidFill>
                          <a:effectLst/>
                          <a:latin typeface="Arial"/>
                        </a:rPr>
                        <a:t>4,588.8</a:t>
                      </a:r>
                    </a:p>
                  </a:txBody>
                  <a:tcPr marL="0" marR="0" marT="0" marB="0" anchor="ctr">
                    <a:noFill/>
                  </a:tcPr>
                </a:tc>
                <a:tc>
                  <a:txBody>
                    <a:bodyPr/>
                    <a:lstStyle/>
                    <a:p>
                      <a:pPr algn="ctr" fontAlgn="ctr"/>
                      <a:r>
                        <a:rPr lang="en-GB" sz="800" b="1" i="0" u="none" strike="noStrike">
                          <a:solidFill>
                            <a:srgbClr val="FF0000"/>
                          </a:solidFill>
                          <a:effectLst/>
                          <a:latin typeface="Arial"/>
                        </a:rPr>
                        <a:t>-12.2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£14.25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6.2</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BASA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£13,437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£17,151</a:t>
                      </a:r>
                    </a:p>
                  </a:txBody>
                  <a:tcPr marL="0" marR="0" marT="0" marB="0" anchor="ctr">
                    <a:noFill/>
                  </a:tcPr>
                </a:tc>
                <a:tc>
                  <a:txBody>
                    <a:bodyPr/>
                    <a:lstStyle/>
                    <a:p>
                      <a:pPr algn="ctr" fontAlgn="ctr"/>
                      <a:r>
                        <a:rPr lang="en-GB" sz="800" b="0" i="0" u="none" strike="noStrike">
                          <a:solidFill>
                            <a:srgbClr val="000000"/>
                          </a:solidFill>
                          <a:effectLst/>
                          <a:latin typeface="Arial"/>
                        </a:rPr>
                        <a:t>£16,114</a:t>
                      </a:r>
                    </a:p>
                  </a:txBody>
                  <a:tcPr marL="0" marR="0" marT="0" marB="0" anchor="ctr">
                    <a:noFill/>
                  </a:tcPr>
                </a:tc>
                <a:tc>
                  <a:txBody>
                    <a:bodyPr/>
                    <a:lstStyle/>
                    <a:p>
                      <a:pPr algn="ctr" fontAlgn="ctr"/>
                      <a:r>
                        <a:rPr lang="en-GB" sz="800" b="1" i="0" u="none" strike="noStrike">
                          <a:solidFill>
                            <a:srgbClr val="FF0000"/>
                          </a:solidFill>
                          <a:effectLst/>
                          <a:latin typeface="Arial"/>
                        </a:rPr>
                        <a:t>-6.0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1,261.9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1,685.4</a:t>
                      </a:r>
                    </a:p>
                  </a:txBody>
                  <a:tcPr marL="0" marR="0" marT="0" marB="0" anchor="ctr">
                    <a:noFill/>
                  </a:tcPr>
                </a:tc>
                <a:tc>
                  <a:txBody>
                    <a:bodyPr/>
                    <a:lstStyle/>
                    <a:p>
                      <a:pPr algn="ctr" fontAlgn="ctr"/>
                      <a:r>
                        <a:rPr lang="en-GB" sz="800" b="0" i="0" u="none" strike="noStrike">
                          <a:solidFill>
                            <a:srgbClr val="000000"/>
                          </a:solidFill>
                          <a:effectLst/>
                          <a:latin typeface="Arial"/>
                        </a:rPr>
                        <a:t>1,516.4</a:t>
                      </a:r>
                    </a:p>
                  </a:txBody>
                  <a:tcPr marL="0" marR="0" marT="0" marB="0" anchor="ctr">
                    <a:noFill/>
                  </a:tcPr>
                </a:tc>
                <a:tc>
                  <a:txBody>
                    <a:bodyPr/>
                    <a:lstStyle/>
                    <a:p>
                      <a:pPr algn="ctr" fontAlgn="ctr"/>
                      <a:r>
                        <a:rPr lang="en-GB" sz="800" b="1" i="0" u="none" strike="noStrike">
                          <a:solidFill>
                            <a:srgbClr val="FF0000"/>
                          </a:solidFill>
                          <a:effectLst/>
                          <a:latin typeface="Arial"/>
                        </a:rPr>
                        <a:t>-10.0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5,618.6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7,305.8</a:t>
                      </a:r>
                    </a:p>
                  </a:txBody>
                  <a:tcPr marL="0" marR="0" marT="0" marB="0" anchor="ctr">
                    <a:noFill/>
                  </a:tcPr>
                </a:tc>
                <a:tc>
                  <a:txBody>
                    <a:bodyPr/>
                    <a:lstStyle/>
                    <a:p>
                      <a:pPr algn="ctr" fontAlgn="ctr"/>
                      <a:r>
                        <a:rPr lang="en-GB" sz="800" b="0" i="0" u="none" strike="noStrike">
                          <a:solidFill>
                            <a:srgbClr val="000000"/>
                          </a:solidFill>
                          <a:effectLst/>
                          <a:latin typeface="Arial"/>
                        </a:rPr>
                        <a:t>6,598.0</a:t>
                      </a:r>
                    </a:p>
                  </a:txBody>
                  <a:tcPr marL="0" marR="0" marT="0" marB="0" anchor="ctr">
                    <a:noFill/>
                  </a:tcPr>
                </a:tc>
                <a:tc>
                  <a:txBody>
                    <a:bodyPr/>
                    <a:lstStyle/>
                    <a:p>
                      <a:pPr algn="ctr" fontAlgn="ctr"/>
                      <a:r>
                        <a:rPr lang="en-GB" sz="800" b="1" i="0" u="none" strike="noStrike">
                          <a:solidFill>
                            <a:srgbClr val="FF0000"/>
                          </a:solidFill>
                          <a:effectLst/>
                          <a:latin typeface="Arial"/>
                        </a:rPr>
                        <a:t>-9.7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SEA-BRM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£17,295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£16,810</a:t>
                      </a:r>
                    </a:p>
                  </a:txBody>
                  <a:tcPr marL="0" marR="0" marT="0" marB="0" anchor="ctr">
                    <a:noFill/>
                  </a:tcPr>
                </a:tc>
                <a:tc>
                  <a:txBody>
                    <a:bodyPr/>
                    <a:lstStyle/>
                    <a:p>
                      <a:pPr algn="ctr" fontAlgn="ctr"/>
                      <a:r>
                        <a:rPr lang="en-GB" sz="800" b="0" i="0" u="none" strike="noStrike">
                          <a:solidFill>
                            <a:srgbClr val="000000"/>
                          </a:solidFill>
                          <a:effectLst/>
                          <a:latin typeface="Arial"/>
                        </a:rPr>
                        <a:t>£15,111</a:t>
                      </a:r>
                    </a:p>
                  </a:txBody>
                  <a:tcPr marL="0" marR="0" marT="0" marB="0" anchor="ctr">
                    <a:noFill/>
                  </a:tcPr>
                </a:tc>
                <a:tc>
                  <a:txBody>
                    <a:bodyPr/>
                    <a:lstStyle/>
                    <a:p>
                      <a:pPr algn="ctr" fontAlgn="ctr"/>
                      <a:r>
                        <a:rPr lang="en-GB" sz="800" b="1" i="0" u="none" strike="noStrike">
                          <a:solidFill>
                            <a:srgbClr val="FF0000"/>
                          </a:solidFill>
                          <a:effectLst/>
                          <a:latin typeface="Arial"/>
                        </a:rPr>
                        <a:t>-10.1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1,133.5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1,169.8</a:t>
                      </a:r>
                    </a:p>
                  </a:txBody>
                  <a:tcPr marL="0" marR="0" marT="0" marB="0" anchor="ctr">
                    <a:noFill/>
                  </a:tcPr>
                </a:tc>
                <a:tc>
                  <a:txBody>
                    <a:bodyPr/>
                    <a:lstStyle/>
                    <a:p>
                      <a:pPr algn="ctr" fontAlgn="ctr"/>
                      <a:r>
                        <a:rPr lang="en-GB" sz="800" b="0" i="0" u="none" strike="noStrike">
                          <a:solidFill>
                            <a:srgbClr val="000000"/>
                          </a:solidFill>
                          <a:effectLst/>
                          <a:latin typeface="Arial"/>
                        </a:rPr>
                        <a:t>1,092.2</a:t>
                      </a:r>
                    </a:p>
                  </a:txBody>
                  <a:tcPr marL="0" marR="0" marT="0" marB="0" anchor="ctr">
                    <a:noFill/>
                  </a:tcPr>
                </a:tc>
                <a:tc>
                  <a:txBody>
                    <a:bodyPr/>
                    <a:lstStyle/>
                    <a:p>
                      <a:pPr algn="ctr" fontAlgn="ctr"/>
                      <a:r>
                        <a:rPr lang="en-GB" sz="800" b="1" i="0" u="none" strike="noStrike">
                          <a:solidFill>
                            <a:srgbClr val="FF0000"/>
                          </a:solidFill>
                          <a:effectLst/>
                          <a:latin typeface="Arial"/>
                        </a:rPr>
                        <a:t>-6.6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3,983.1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4,063.4</a:t>
                      </a:r>
                    </a:p>
                  </a:txBody>
                  <a:tcPr marL="0" marR="0" marT="0" marB="0" anchor="ctr">
                    <a:noFill/>
                  </a:tcPr>
                </a:tc>
                <a:tc>
                  <a:txBody>
                    <a:bodyPr/>
                    <a:lstStyle/>
                    <a:p>
                      <a:pPr algn="ctr" fontAlgn="ctr"/>
                      <a:r>
                        <a:rPr lang="en-GB" sz="800" b="0" i="0" u="none" strike="noStrike">
                          <a:solidFill>
                            <a:srgbClr val="000000"/>
                          </a:solidFill>
                          <a:effectLst/>
                          <a:latin typeface="Arial"/>
                        </a:rPr>
                        <a:t>3,799.3</a:t>
                      </a:r>
                    </a:p>
                  </a:txBody>
                  <a:tcPr marL="0" marR="0" marT="0" marB="0" anchor="ctr">
                    <a:noFill/>
                  </a:tcPr>
                </a:tc>
                <a:tc>
                  <a:txBody>
                    <a:bodyPr/>
                    <a:lstStyle/>
                    <a:p>
                      <a:pPr algn="ctr" fontAlgn="ctr"/>
                      <a:r>
                        <a:rPr lang="en-GB" sz="800" b="1" i="0" u="none" strike="noStrike">
                          <a:solidFill>
                            <a:srgbClr val="FF0000"/>
                          </a:solidFill>
                          <a:effectLst/>
                          <a:latin typeface="Arial"/>
                        </a:rPr>
                        <a:t>-6.5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£13.84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PLAICE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£22,252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£20,197</a:t>
                      </a:r>
                    </a:p>
                  </a:txBody>
                  <a:tcPr marL="0" marR="0" marT="0" marB="0" anchor="ctr">
                    <a:noFill/>
                  </a:tcPr>
                </a:tc>
                <a:tc>
                  <a:txBody>
                    <a:bodyPr/>
                    <a:lstStyle/>
                    <a:p>
                      <a:pPr algn="ctr" fontAlgn="ctr"/>
                      <a:r>
                        <a:rPr lang="en-GB" sz="800" b="0" i="0" u="none" strike="noStrike">
                          <a:solidFill>
                            <a:srgbClr val="000000"/>
                          </a:solidFill>
                          <a:effectLst/>
                          <a:latin typeface="Arial"/>
                        </a:rPr>
                        <a:t>£14,670</a:t>
                      </a:r>
                    </a:p>
                  </a:txBody>
                  <a:tcPr marL="0" marR="0" marT="0" marB="0" anchor="ctr">
                    <a:noFill/>
                  </a:tcPr>
                </a:tc>
                <a:tc>
                  <a:txBody>
                    <a:bodyPr/>
                    <a:lstStyle/>
                    <a:p>
                      <a:pPr algn="ctr" fontAlgn="ctr"/>
                      <a:r>
                        <a:rPr lang="en-GB" sz="800" b="1" i="0" u="none" strike="noStrike">
                          <a:solidFill>
                            <a:srgbClr val="FF0000"/>
                          </a:solidFill>
                          <a:effectLst/>
                          <a:latin typeface="Arial"/>
                        </a:rPr>
                        <a:t>-27.4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2,171.6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1,814.9</a:t>
                      </a:r>
                    </a:p>
                  </a:txBody>
                  <a:tcPr marL="0" marR="0" marT="0" marB="0" anchor="ctr">
                    <a:noFill/>
                  </a:tcPr>
                </a:tc>
                <a:tc>
                  <a:txBody>
                    <a:bodyPr/>
                    <a:lstStyle/>
                    <a:p>
                      <a:pPr algn="ctr" fontAlgn="ctr"/>
                      <a:r>
                        <a:rPr lang="en-GB" sz="800" b="0" i="0" u="none" strike="noStrike">
                          <a:solidFill>
                            <a:srgbClr val="000000"/>
                          </a:solidFill>
                          <a:effectLst/>
                          <a:latin typeface="Arial"/>
                        </a:rPr>
                        <a:t>1,143.2</a:t>
                      </a:r>
                    </a:p>
                  </a:txBody>
                  <a:tcPr marL="0" marR="0" marT="0" marB="0" anchor="ctr">
                    <a:noFill/>
                  </a:tcPr>
                </a:tc>
                <a:tc>
                  <a:txBody>
                    <a:bodyPr/>
                    <a:lstStyle/>
                    <a:p>
                      <a:pPr algn="ctr" fontAlgn="ctr"/>
                      <a:r>
                        <a:rPr lang="en-GB" sz="800" b="1" i="0" u="none" strike="noStrike">
                          <a:solidFill>
                            <a:srgbClr val="FF0000"/>
                          </a:solidFill>
                          <a:effectLst/>
                          <a:latin typeface="Arial"/>
                        </a:rPr>
                        <a:t>-37.0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7,986.3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6,861.8</a:t>
                      </a:r>
                    </a:p>
                  </a:txBody>
                  <a:tcPr marL="0" marR="0" marT="0" marB="0" anchor="ctr">
                    <a:noFill/>
                  </a:tcPr>
                </a:tc>
                <a:tc>
                  <a:txBody>
                    <a:bodyPr/>
                    <a:lstStyle/>
                    <a:p>
                      <a:pPr algn="ctr" fontAlgn="ctr"/>
                      <a:r>
                        <a:rPr lang="en-GB" sz="800" b="0" i="0" u="none" strike="noStrike">
                          <a:solidFill>
                            <a:srgbClr val="000000"/>
                          </a:solidFill>
                          <a:effectLst/>
                          <a:latin typeface="Arial"/>
                        </a:rPr>
                        <a:t>4,658.0</a:t>
                      </a:r>
                    </a:p>
                  </a:txBody>
                  <a:tcPr marL="0" marR="0" marT="0" marB="0" anchor="ctr">
                    <a:noFill/>
                  </a:tcPr>
                </a:tc>
                <a:tc>
                  <a:txBody>
                    <a:bodyPr/>
                    <a:lstStyle/>
                    <a:p>
                      <a:pPr algn="ctr" fontAlgn="ctr"/>
                      <a:r>
                        <a:rPr lang="en-GB" sz="800" b="1" i="0" u="none" strike="noStrike">
                          <a:solidFill>
                            <a:srgbClr val="FF0000"/>
                          </a:solidFill>
                          <a:effectLst/>
                          <a:latin typeface="Arial"/>
                        </a:rPr>
                        <a:t>-32.1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£12.83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15.3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7.0</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SCALLOPS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£12,224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£11,596</a:t>
                      </a:r>
                    </a:p>
                  </a:txBody>
                  <a:tcPr marL="0" marR="0" marT="0" marB="0" anchor="ctr">
                    <a:noFill/>
                  </a:tcPr>
                </a:tc>
                <a:tc>
                  <a:txBody>
                    <a:bodyPr/>
                    <a:lstStyle/>
                    <a:p>
                      <a:pPr algn="ctr" fontAlgn="ctr"/>
                      <a:r>
                        <a:rPr lang="en-GB" sz="800" b="0" i="0" u="none" strike="noStrike">
                          <a:solidFill>
                            <a:srgbClr val="000000"/>
                          </a:solidFill>
                          <a:effectLst/>
                          <a:latin typeface="Arial"/>
                        </a:rPr>
                        <a:t>£11,650</a:t>
                      </a:r>
                    </a:p>
                  </a:txBody>
                  <a:tcPr marL="0" marR="0" marT="0" marB="0" anchor="ctr">
                    <a:noFill/>
                  </a:tcPr>
                </a:tc>
                <a:tc>
                  <a:txBody>
                    <a:bodyPr/>
                    <a:lstStyle/>
                    <a:p>
                      <a:pPr algn="ctr" fontAlgn="ctr"/>
                      <a:r>
                        <a:rPr lang="en-GB" sz="800" b="1" i="0" u="none" strike="noStrike">
                          <a:solidFill>
                            <a:srgbClr val="00B050"/>
                          </a:solidFill>
                          <a:effectLst/>
                          <a:latin typeface="Arial"/>
                        </a:rPr>
                        <a:t>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598.1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536.6</a:t>
                      </a:r>
                    </a:p>
                  </a:txBody>
                  <a:tcPr marL="0" marR="0" marT="0" marB="0" anchor="ctr">
                    <a:noFill/>
                  </a:tcPr>
                </a:tc>
                <a:tc>
                  <a:txBody>
                    <a:bodyPr/>
                    <a:lstStyle/>
                    <a:p>
                      <a:pPr algn="ctr" fontAlgn="ctr"/>
                      <a:r>
                        <a:rPr lang="en-GB" sz="800" b="0" i="0" u="none" strike="noStrike">
                          <a:solidFill>
                            <a:srgbClr val="000000"/>
                          </a:solidFill>
                          <a:effectLst/>
                          <a:latin typeface="Arial"/>
                        </a:rPr>
                        <a:t>485.2</a:t>
                      </a:r>
                    </a:p>
                  </a:txBody>
                  <a:tcPr marL="0" marR="0" marT="0" marB="0" anchor="ctr">
                    <a:noFill/>
                  </a:tcPr>
                </a:tc>
                <a:tc>
                  <a:txBody>
                    <a:bodyPr/>
                    <a:lstStyle/>
                    <a:p>
                      <a:pPr algn="ctr" fontAlgn="ctr"/>
                      <a:r>
                        <a:rPr lang="en-GB" sz="800" b="1" i="0" u="none" strike="noStrike">
                          <a:solidFill>
                            <a:srgbClr val="FF0000"/>
                          </a:solidFill>
                          <a:effectLst/>
                          <a:latin typeface="Arial"/>
                        </a:rPr>
                        <a:t>-9.6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2,846.2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2,540.8</a:t>
                      </a:r>
                    </a:p>
                  </a:txBody>
                  <a:tcPr marL="0" marR="0" marT="0" marB="0" anchor="ctr">
                    <a:noFill/>
                  </a:tcPr>
                </a:tc>
                <a:tc>
                  <a:txBody>
                    <a:bodyPr/>
                    <a:lstStyle/>
                    <a:p>
                      <a:pPr algn="ctr" fontAlgn="ctr"/>
                      <a:r>
                        <a:rPr lang="en-GB" sz="800" b="0" i="0" u="none" strike="noStrike">
                          <a:solidFill>
                            <a:srgbClr val="000000"/>
                          </a:solidFill>
                          <a:effectLst/>
                          <a:latin typeface="Arial"/>
                        </a:rPr>
                        <a:t>2,446.7</a:t>
                      </a:r>
                    </a:p>
                  </a:txBody>
                  <a:tcPr marL="0" marR="0" marT="0" marB="0" anchor="ctr">
                    <a:noFill/>
                  </a:tcPr>
                </a:tc>
                <a:tc>
                  <a:txBody>
                    <a:bodyPr/>
                    <a:lstStyle/>
                    <a:p>
                      <a:pPr algn="ctr" fontAlgn="ctr"/>
                      <a:r>
                        <a:rPr lang="en-GB" sz="800" b="1" i="0" u="none" strike="noStrike">
                          <a:solidFill>
                            <a:srgbClr val="FF000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£24.01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KIPPER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dirty="0">
                          <a:solidFill>
                            <a:srgbClr val="000000"/>
                          </a:solidFill>
                          <a:effectLst/>
                          <a:latin typeface="Arial"/>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£12,677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£11,780</a:t>
                      </a:r>
                    </a:p>
                  </a:txBody>
                  <a:tcPr marL="0" marR="0" marT="0" marB="0" anchor="ctr">
                    <a:noFill/>
                  </a:tcPr>
                </a:tc>
                <a:tc>
                  <a:txBody>
                    <a:bodyPr/>
                    <a:lstStyle/>
                    <a:p>
                      <a:pPr algn="ctr" fontAlgn="ctr"/>
                      <a:r>
                        <a:rPr lang="en-GB" sz="800" b="0" i="0" u="none" strike="noStrike">
                          <a:solidFill>
                            <a:srgbClr val="000000"/>
                          </a:solidFill>
                          <a:effectLst/>
                          <a:latin typeface="Arial"/>
                        </a:rPr>
                        <a:t>£11,560</a:t>
                      </a:r>
                    </a:p>
                  </a:txBody>
                  <a:tcPr marL="0" marR="0" marT="0" marB="0" anchor="ctr">
                    <a:noFill/>
                  </a:tcPr>
                </a:tc>
                <a:tc>
                  <a:txBody>
                    <a:bodyPr/>
                    <a:lstStyle/>
                    <a:p>
                      <a:pPr algn="ctr" fontAlgn="ctr"/>
                      <a:r>
                        <a:rPr lang="en-GB" sz="800" b="1" i="0" u="none" strike="noStrike">
                          <a:solidFill>
                            <a:srgbClr val="FF0000"/>
                          </a:solidFill>
                          <a:effectLst/>
                          <a:latin typeface="Arial"/>
                        </a:rPr>
                        <a:t>-1.9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1,664.2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1,470.9</a:t>
                      </a:r>
                    </a:p>
                  </a:txBody>
                  <a:tcPr marL="0" marR="0" marT="0" marB="0" anchor="ctr">
                    <a:noFill/>
                  </a:tcPr>
                </a:tc>
                <a:tc>
                  <a:txBody>
                    <a:bodyPr/>
                    <a:lstStyle/>
                    <a:p>
                      <a:pPr algn="ctr" fontAlgn="ctr"/>
                      <a:r>
                        <a:rPr lang="en-GB" sz="800" b="0" i="0" u="none" strike="noStrike">
                          <a:solidFill>
                            <a:srgbClr val="000000"/>
                          </a:solidFill>
                          <a:effectLst/>
                          <a:latin typeface="Arial"/>
                        </a:rPr>
                        <a:t>1,369.0</a:t>
                      </a:r>
                    </a:p>
                  </a:txBody>
                  <a:tcPr marL="0" marR="0" marT="0" marB="0" anchor="ctr">
                    <a:noFill/>
                  </a:tcPr>
                </a:tc>
                <a:tc>
                  <a:txBody>
                    <a:bodyPr/>
                    <a:lstStyle/>
                    <a:p>
                      <a:pPr algn="ctr" fontAlgn="ctr"/>
                      <a:r>
                        <a:rPr lang="en-GB" sz="800" b="1" i="0" u="none" strike="noStrike">
                          <a:solidFill>
                            <a:srgbClr val="FF0000"/>
                          </a:solidFill>
                          <a:effectLst/>
                          <a:latin typeface="Arial"/>
                        </a:rPr>
                        <a:t>-6.9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8,972.0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7,942.0</a:t>
                      </a:r>
                    </a:p>
                  </a:txBody>
                  <a:tcPr marL="0" marR="0" marT="0" marB="0" anchor="ctr">
                    <a:noFill/>
                  </a:tcPr>
                </a:tc>
                <a:tc>
                  <a:txBody>
                    <a:bodyPr/>
                    <a:lstStyle/>
                    <a:p>
                      <a:pPr algn="ctr" fontAlgn="ctr"/>
                      <a:r>
                        <a:rPr lang="en-GB" sz="800" b="0" i="0" u="none" strike="noStrike">
                          <a:solidFill>
                            <a:srgbClr val="000000"/>
                          </a:solidFill>
                          <a:effectLst/>
                          <a:latin typeface="Arial"/>
                        </a:rPr>
                        <a:t>7,458.6</a:t>
                      </a:r>
                    </a:p>
                  </a:txBody>
                  <a:tcPr marL="0" marR="0" marT="0" marB="0" anchor="ctr">
                    <a:noFill/>
                  </a:tcPr>
                </a:tc>
                <a:tc>
                  <a:txBody>
                    <a:bodyPr/>
                    <a:lstStyle/>
                    <a:p>
                      <a:pPr algn="ctr" fontAlgn="ctr"/>
                      <a:r>
                        <a:rPr lang="en-GB" sz="800" b="1" i="0" u="none" strike="noStrike">
                          <a:solidFill>
                            <a:srgbClr val="FF0000"/>
                          </a:solidFill>
                          <a:effectLst/>
                          <a:latin typeface="Arial"/>
                        </a:rPr>
                        <a:t>-6.1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5.4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4.5</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SCAMPI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dirty="0">
                          <a:solidFill>
                            <a:srgbClr val="000000"/>
                          </a:solidFill>
                          <a:effectLst/>
                          <a:latin typeface="Arial"/>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£7,328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£9,874</a:t>
                      </a:r>
                    </a:p>
                  </a:txBody>
                  <a:tcPr marL="0" marR="0" marT="0" marB="0" anchor="ctr">
                    <a:noFill/>
                  </a:tcPr>
                </a:tc>
                <a:tc>
                  <a:txBody>
                    <a:bodyPr/>
                    <a:lstStyle/>
                    <a:p>
                      <a:pPr algn="ctr" fontAlgn="ctr"/>
                      <a:r>
                        <a:rPr lang="en-GB" sz="800" b="0" i="0" u="none" strike="noStrike">
                          <a:solidFill>
                            <a:srgbClr val="000000"/>
                          </a:solidFill>
                          <a:effectLst/>
                          <a:latin typeface="Arial"/>
                        </a:rPr>
                        <a:t>£9,140</a:t>
                      </a:r>
                    </a:p>
                  </a:txBody>
                  <a:tcPr marL="0" marR="0" marT="0" marB="0" anchor="ctr">
                    <a:noFill/>
                  </a:tcPr>
                </a:tc>
                <a:tc>
                  <a:txBody>
                    <a:bodyPr/>
                    <a:lstStyle/>
                    <a:p>
                      <a:pPr algn="ctr" fontAlgn="ctr"/>
                      <a:r>
                        <a:rPr lang="en-GB" sz="800" b="1" i="0" u="none" strike="noStrike">
                          <a:solidFill>
                            <a:srgbClr val="FF0000"/>
                          </a:solidFill>
                          <a:effectLst/>
                          <a:latin typeface="Arial"/>
                        </a:rPr>
                        <a:t>-7.4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469.1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645.6</a:t>
                      </a:r>
                    </a:p>
                  </a:txBody>
                  <a:tcPr marL="0" marR="0" marT="0" marB="0" anchor="ctr">
                    <a:noFill/>
                  </a:tcPr>
                </a:tc>
                <a:tc>
                  <a:txBody>
                    <a:bodyPr/>
                    <a:lstStyle/>
                    <a:p>
                      <a:pPr algn="ctr" fontAlgn="ctr"/>
                      <a:r>
                        <a:rPr lang="en-GB" sz="800" b="0" i="0" u="none" strike="noStrike">
                          <a:solidFill>
                            <a:srgbClr val="000000"/>
                          </a:solidFill>
                          <a:effectLst/>
                          <a:latin typeface="Arial"/>
                        </a:rPr>
                        <a:t>574.3</a:t>
                      </a:r>
                    </a:p>
                  </a:txBody>
                  <a:tcPr marL="0" marR="0" marT="0" marB="0" anchor="ctr">
                    <a:noFill/>
                  </a:tcPr>
                </a:tc>
                <a:tc>
                  <a:txBody>
                    <a:bodyPr/>
                    <a:lstStyle/>
                    <a:p>
                      <a:pPr algn="ctr" fontAlgn="ctr"/>
                      <a:r>
                        <a:rPr lang="en-GB" sz="800" b="1" i="0" u="none" strike="noStrike">
                          <a:solidFill>
                            <a:srgbClr val="FF0000"/>
                          </a:solidFill>
                          <a:effectLst/>
                          <a:latin typeface="Arial"/>
                        </a:rPr>
                        <a:t>-11.0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2,155.8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3,078.9</a:t>
                      </a:r>
                    </a:p>
                  </a:txBody>
                  <a:tcPr marL="0" marR="0" marT="0" marB="0" anchor="ctr">
                    <a:noFill/>
                  </a:tcPr>
                </a:tc>
                <a:tc>
                  <a:txBody>
                    <a:bodyPr/>
                    <a:lstStyle/>
                    <a:p>
                      <a:pPr algn="ctr" fontAlgn="ctr"/>
                      <a:r>
                        <a:rPr lang="en-GB" sz="800" b="0" i="0" u="none" strike="noStrike">
                          <a:solidFill>
                            <a:srgbClr val="000000"/>
                          </a:solidFill>
                          <a:effectLst/>
                          <a:latin typeface="Arial"/>
                        </a:rPr>
                        <a:t>2,798.3</a:t>
                      </a:r>
                    </a:p>
                  </a:txBody>
                  <a:tcPr marL="0" marR="0" marT="0" marB="0" anchor="ctr">
                    <a:noFill/>
                  </a:tcPr>
                </a:tc>
                <a:tc>
                  <a:txBody>
                    <a:bodyPr/>
                    <a:lstStyle/>
                    <a:p>
                      <a:pPr algn="ctr" fontAlgn="ctr"/>
                      <a:r>
                        <a:rPr lang="en-GB" sz="800" b="1" i="0" u="none" strike="noStrike">
                          <a:solidFill>
                            <a:srgbClr val="FF0000"/>
                          </a:solidFill>
                          <a:effectLst/>
                          <a:latin typeface="Arial"/>
                        </a:rPr>
                        <a:t>-9.1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£15.91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£3.27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HERRING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£7,837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£8,272</a:t>
                      </a:r>
                    </a:p>
                  </a:txBody>
                  <a:tcPr marL="0" marR="0" marT="0" marB="0" anchor="ctr">
                    <a:noFill/>
                  </a:tcPr>
                </a:tc>
                <a:tc>
                  <a:txBody>
                    <a:bodyPr/>
                    <a:lstStyle/>
                    <a:p>
                      <a:pPr algn="ctr" fontAlgn="ctr"/>
                      <a:r>
                        <a:rPr lang="en-GB" sz="800" b="0" i="0" u="none" strike="noStrike">
                          <a:solidFill>
                            <a:srgbClr val="000000"/>
                          </a:solidFill>
                          <a:effectLst/>
                          <a:latin typeface="Arial"/>
                        </a:rPr>
                        <a:t>£8,432</a:t>
                      </a:r>
                    </a:p>
                  </a:txBody>
                  <a:tcPr marL="0" marR="0" marT="0" marB="0" anchor="ctr">
                    <a:noFill/>
                  </a:tcPr>
                </a:tc>
                <a:tc>
                  <a:txBody>
                    <a:bodyPr/>
                    <a:lstStyle/>
                    <a:p>
                      <a:pPr algn="ctr" fontAlgn="ctr"/>
                      <a:r>
                        <a:rPr lang="en-GB" sz="800" b="1" i="0" u="none" strike="noStrike">
                          <a:solidFill>
                            <a:srgbClr val="00B050"/>
                          </a:solidFill>
                          <a:effectLst/>
                          <a:latin typeface="Arial"/>
                        </a:rPr>
                        <a:t>1.9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1,269.7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1,259.4</a:t>
                      </a:r>
                    </a:p>
                  </a:txBody>
                  <a:tcPr marL="0" marR="0" marT="0" marB="0" anchor="ctr">
                    <a:noFill/>
                  </a:tcPr>
                </a:tc>
                <a:tc>
                  <a:txBody>
                    <a:bodyPr/>
                    <a:lstStyle/>
                    <a:p>
                      <a:pPr algn="ctr" fontAlgn="ctr"/>
                      <a:r>
                        <a:rPr lang="en-GB" sz="800" b="0" i="0" u="none" strike="noStrike">
                          <a:solidFill>
                            <a:srgbClr val="000000"/>
                          </a:solidFill>
                          <a:effectLst/>
                          <a:latin typeface="Arial"/>
                        </a:rPr>
                        <a:t>1,267.8</a:t>
                      </a:r>
                    </a:p>
                  </a:txBody>
                  <a:tcPr marL="0" marR="0" marT="0" marB="0" anchor="ctr">
                    <a:noFill/>
                  </a:tcPr>
                </a:tc>
                <a:tc>
                  <a:txBody>
                    <a:bodyPr/>
                    <a:lstStyle/>
                    <a:p>
                      <a:pPr algn="ctr" fontAlgn="ctr"/>
                      <a:r>
                        <a:rPr lang="en-GB" sz="800" b="1" i="0" u="none" strike="noStrike">
                          <a:solidFill>
                            <a:srgbClr val="00B050"/>
                          </a:solidFill>
                          <a:effectLst/>
                          <a:latin typeface="Arial"/>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4,697.3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4,618.5</a:t>
                      </a:r>
                    </a:p>
                  </a:txBody>
                  <a:tcPr marL="0" marR="0" marT="0" marB="0" anchor="ctr">
                    <a:noFill/>
                  </a:tcPr>
                </a:tc>
                <a:tc>
                  <a:txBody>
                    <a:bodyPr/>
                    <a:lstStyle/>
                    <a:p>
                      <a:pPr algn="ctr" fontAlgn="ctr"/>
                      <a:r>
                        <a:rPr lang="en-GB" sz="800" b="0" i="0" u="none" strike="noStrike">
                          <a:solidFill>
                            <a:srgbClr val="000000"/>
                          </a:solidFill>
                          <a:effectLst/>
                          <a:latin typeface="Arial"/>
                        </a:rPr>
                        <a:t>4,665.8</a:t>
                      </a:r>
                    </a:p>
                  </a:txBody>
                  <a:tcPr marL="0" marR="0" marT="0" marB="0" anchor="ctr">
                    <a:noFill/>
                  </a:tcPr>
                </a:tc>
                <a:tc>
                  <a:txBody>
                    <a:bodyPr/>
                    <a:lstStyle/>
                    <a:p>
                      <a:pPr algn="ctr" fontAlgn="ctr"/>
                      <a:r>
                        <a:rPr lang="en-GB" sz="800" b="1" i="0" u="none" strike="noStrike">
                          <a:solidFill>
                            <a:srgbClr val="00B050"/>
                          </a:solidFill>
                          <a:effectLst/>
                          <a:latin typeface="Arial"/>
                        </a:rPr>
                        <a:t>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00B050"/>
                          </a:solidFill>
                          <a:effectLst/>
                          <a:latin typeface="Arial"/>
                        </a:rPr>
                        <a:t>1.3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0.9</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a:solidFill>
                            <a:srgbClr val="000000"/>
                          </a:solidFill>
                          <a:effectLst/>
                          <a:latin typeface="Arial"/>
                        </a:rPr>
                        <a:t>POLLOCK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dirty="0">
                          <a:solidFill>
                            <a:srgbClr val="000000"/>
                          </a:solidFill>
                          <a:effectLst/>
                          <a:latin typeface="Arial"/>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£4,973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£5,857</a:t>
                      </a:r>
                    </a:p>
                  </a:txBody>
                  <a:tcPr marL="0" marR="0" marT="0" marB="0" anchor="ctr">
                    <a:noFill/>
                  </a:tcPr>
                </a:tc>
                <a:tc>
                  <a:txBody>
                    <a:bodyPr/>
                    <a:lstStyle/>
                    <a:p>
                      <a:pPr algn="ctr" fontAlgn="ctr"/>
                      <a:r>
                        <a:rPr lang="en-GB" sz="800" b="0" i="0" u="none" strike="noStrike">
                          <a:solidFill>
                            <a:srgbClr val="000000"/>
                          </a:solidFill>
                          <a:effectLst/>
                          <a:latin typeface="Arial"/>
                        </a:rPr>
                        <a:t>£7,644</a:t>
                      </a:r>
                    </a:p>
                  </a:txBody>
                  <a:tcPr marL="0" marR="0" marT="0" marB="0" anchor="ctr">
                    <a:noFill/>
                  </a:tcPr>
                </a:tc>
                <a:tc>
                  <a:txBody>
                    <a:bodyPr/>
                    <a:lstStyle/>
                    <a:p>
                      <a:pPr algn="ctr" fontAlgn="ctr"/>
                      <a:r>
                        <a:rPr lang="en-GB" sz="800" b="1" i="0" u="none" strike="noStrike">
                          <a:solidFill>
                            <a:srgbClr val="00B050"/>
                          </a:solidFill>
                          <a:effectLst/>
                          <a:latin typeface="Arial"/>
                        </a:rPr>
                        <a:t>30.5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936.5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1,221.6</a:t>
                      </a:r>
                    </a:p>
                  </a:txBody>
                  <a:tcPr marL="0" marR="0" marT="0" marB="0" anchor="ctr">
                    <a:noFill/>
                  </a:tcPr>
                </a:tc>
                <a:tc>
                  <a:txBody>
                    <a:bodyPr/>
                    <a:lstStyle/>
                    <a:p>
                      <a:pPr algn="ctr" fontAlgn="ctr"/>
                      <a:r>
                        <a:rPr lang="en-GB" sz="800" b="0" i="0" u="none" strike="noStrike">
                          <a:solidFill>
                            <a:srgbClr val="000000"/>
                          </a:solidFill>
                          <a:effectLst/>
                          <a:latin typeface="Arial"/>
                        </a:rPr>
                        <a:t>1,534.9</a:t>
                      </a:r>
                    </a:p>
                  </a:txBody>
                  <a:tcPr marL="0" marR="0" marT="0" marB="0" anchor="ctr">
                    <a:noFill/>
                  </a:tcPr>
                </a:tc>
                <a:tc>
                  <a:txBody>
                    <a:bodyPr/>
                    <a:lstStyle/>
                    <a:p>
                      <a:pPr algn="ctr" fontAlgn="ctr"/>
                      <a:r>
                        <a:rPr lang="en-GB" sz="800" b="1" i="0" u="none" strike="noStrike">
                          <a:solidFill>
                            <a:srgbClr val="00B050"/>
                          </a:solidFill>
                          <a:effectLst/>
                          <a:latin typeface="Arial"/>
                        </a:rPr>
                        <a:t>25.6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2,181.1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2,679.2</a:t>
                      </a:r>
                    </a:p>
                  </a:txBody>
                  <a:tcPr marL="0" marR="0" marT="0" marB="0" anchor="ctr">
                    <a:noFill/>
                  </a:tcPr>
                </a:tc>
                <a:tc>
                  <a:txBody>
                    <a:bodyPr/>
                    <a:lstStyle/>
                    <a:p>
                      <a:pPr algn="ctr" fontAlgn="ctr"/>
                      <a:r>
                        <a:rPr lang="en-GB" sz="800" b="0" i="0" u="none" strike="noStrike">
                          <a:solidFill>
                            <a:srgbClr val="000000"/>
                          </a:solidFill>
                          <a:effectLst/>
                          <a:latin typeface="Arial"/>
                        </a:rPr>
                        <a:t>3,518.6</a:t>
                      </a:r>
                    </a:p>
                  </a:txBody>
                  <a:tcPr marL="0" marR="0" marT="0" marB="0" anchor="ctr">
                    <a:noFill/>
                  </a:tcPr>
                </a:tc>
                <a:tc>
                  <a:txBody>
                    <a:bodyPr/>
                    <a:lstStyle/>
                    <a:p>
                      <a:pPr algn="ctr" fontAlgn="ctr"/>
                      <a:r>
                        <a:rPr lang="en-GB" sz="800" b="1" i="0" u="none" strike="noStrike">
                          <a:solidFill>
                            <a:srgbClr val="00B050"/>
                          </a:solidFill>
                          <a:effectLst/>
                          <a:latin typeface="Arial"/>
                        </a:rPr>
                        <a:t>31.3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00B05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-0.6</a:t>
                      </a:r>
                    </a:p>
                  </a:txBody>
                  <a:tcPr marL="0" marR="0" marT="0" marB="0" anchor="ctr">
                    <a:lnR w="12700" cap="flat" cmpd="sng" algn="ctr">
                      <a:solidFill>
                        <a:schemeClr val="tx1"/>
                      </a:solidFill>
                      <a:prstDash val="solid"/>
                      <a:round/>
                      <a:headEnd type="none" w="med" len="med"/>
                      <a:tailEnd type="none" w="med" len="med"/>
                    </a:lnR>
                    <a:noFill/>
                  </a:tcPr>
                </a:tc>
              </a:tr>
              <a:tr h="309714">
                <a:tc>
                  <a:txBody>
                    <a:bodyPr/>
                    <a:lstStyle/>
                    <a:p>
                      <a:pPr algn="l" fontAlgn="t"/>
                      <a:r>
                        <a:rPr lang="en-GB" sz="800" b="0" i="0" u="none" strike="noStrike" dirty="0">
                          <a:solidFill>
                            <a:srgbClr val="000000"/>
                          </a:solidFill>
                          <a:effectLst/>
                          <a:latin typeface="Arial"/>
                        </a:rPr>
                        <a:t>SQUID (CALAMARI)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dirty="0">
                          <a:solidFill>
                            <a:srgbClr val="000000"/>
                          </a:solidFill>
                          <a:effectLst/>
                          <a:latin typeface="Arial"/>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£8,530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£7,818</a:t>
                      </a:r>
                    </a:p>
                  </a:txBody>
                  <a:tcPr marL="0" marR="0" marT="0" marB="0" anchor="ctr">
                    <a:noFill/>
                  </a:tcPr>
                </a:tc>
                <a:tc>
                  <a:txBody>
                    <a:bodyPr/>
                    <a:lstStyle/>
                    <a:p>
                      <a:pPr algn="ctr" fontAlgn="ctr"/>
                      <a:r>
                        <a:rPr lang="en-GB" sz="800" b="0" i="0" u="none" strike="noStrike">
                          <a:solidFill>
                            <a:srgbClr val="000000"/>
                          </a:solidFill>
                          <a:effectLst/>
                          <a:latin typeface="Arial"/>
                        </a:rPr>
                        <a:t>£5,655</a:t>
                      </a:r>
                    </a:p>
                  </a:txBody>
                  <a:tcPr marL="0" marR="0" marT="0" marB="0" anchor="ctr">
                    <a:noFill/>
                  </a:tcPr>
                </a:tc>
                <a:tc>
                  <a:txBody>
                    <a:bodyPr/>
                    <a:lstStyle/>
                    <a:p>
                      <a:pPr algn="ctr" fontAlgn="ctr"/>
                      <a:r>
                        <a:rPr lang="en-GB" sz="800" b="1" i="0" u="none" strike="noStrike">
                          <a:solidFill>
                            <a:srgbClr val="FF0000"/>
                          </a:solidFill>
                          <a:effectLst/>
                          <a:latin typeface="Arial"/>
                        </a:rPr>
                        <a:t>-27.7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486.6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443.2</a:t>
                      </a:r>
                    </a:p>
                  </a:txBody>
                  <a:tcPr marL="0" marR="0" marT="0" marB="0" anchor="ctr">
                    <a:noFill/>
                  </a:tcPr>
                </a:tc>
                <a:tc>
                  <a:txBody>
                    <a:bodyPr/>
                    <a:lstStyle/>
                    <a:p>
                      <a:pPr algn="ctr" fontAlgn="ctr"/>
                      <a:r>
                        <a:rPr lang="en-GB" sz="800" b="0" i="0" u="none" strike="noStrike">
                          <a:solidFill>
                            <a:srgbClr val="000000"/>
                          </a:solidFill>
                          <a:effectLst/>
                          <a:latin typeface="Arial"/>
                        </a:rPr>
                        <a:t>308.2</a:t>
                      </a:r>
                    </a:p>
                  </a:txBody>
                  <a:tcPr marL="0" marR="0" marT="0" marB="0" anchor="ctr">
                    <a:noFill/>
                  </a:tcPr>
                </a:tc>
                <a:tc>
                  <a:txBody>
                    <a:bodyPr/>
                    <a:lstStyle/>
                    <a:p>
                      <a:pPr algn="ctr" fontAlgn="ctr"/>
                      <a:r>
                        <a:rPr lang="en-GB" sz="800" b="1" i="0" u="none" strike="noStrike">
                          <a:solidFill>
                            <a:srgbClr val="FF0000"/>
                          </a:solidFill>
                          <a:effectLst/>
                          <a:latin typeface="Arial"/>
                        </a:rPr>
                        <a:t>-30.5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2,803.3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2,651.2</a:t>
                      </a:r>
                    </a:p>
                  </a:txBody>
                  <a:tcPr marL="0" marR="0" marT="0" marB="0" anchor="ctr">
                    <a:noFill/>
                  </a:tcPr>
                </a:tc>
                <a:tc>
                  <a:txBody>
                    <a:bodyPr/>
                    <a:lstStyle/>
                    <a:p>
                      <a:pPr algn="ctr" fontAlgn="ctr"/>
                      <a:r>
                        <a:rPr lang="en-GB" sz="800" b="0" i="0" u="none" strike="noStrike">
                          <a:solidFill>
                            <a:srgbClr val="000000"/>
                          </a:solidFill>
                          <a:effectLst/>
                          <a:latin typeface="Arial"/>
                        </a:rPr>
                        <a:t>1,902.2</a:t>
                      </a:r>
                    </a:p>
                  </a:txBody>
                  <a:tcPr marL="0" marR="0" marT="0" marB="0" anchor="ctr">
                    <a:noFill/>
                  </a:tcPr>
                </a:tc>
                <a:tc>
                  <a:txBody>
                    <a:bodyPr/>
                    <a:lstStyle/>
                    <a:p>
                      <a:pPr algn="ctr" fontAlgn="ctr"/>
                      <a:r>
                        <a:rPr lang="en-GB" sz="800" b="1" i="0" u="none" strike="noStrike">
                          <a:solidFill>
                            <a:srgbClr val="FF0000"/>
                          </a:solidFill>
                          <a:effectLst/>
                          <a:latin typeface="Arial"/>
                        </a:rPr>
                        <a:t>-28.3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£18.35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£2.97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dirty="0">
                          <a:solidFill>
                            <a:srgbClr val="00B050"/>
                          </a:solidFill>
                          <a:effectLst/>
                          <a:latin typeface="Arial"/>
                        </a:rPr>
                        <a:t>0.8</a:t>
                      </a:r>
                    </a:p>
                  </a:txBody>
                  <a:tcPr marL="0" marR="0" marT="0" marB="0" anchor="ctr">
                    <a:lnR w="12700" cap="flat" cmpd="sng" algn="ctr">
                      <a:solidFill>
                        <a:schemeClr val="tx1"/>
                      </a:solidFill>
                      <a:prstDash val="solid"/>
                      <a:round/>
                      <a:headEnd type="none" w="med" len="med"/>
                      <a:tailEnd type="none" w="med" len="med"/>
                    </a:lnR>
                    <a:noFill/>
                  </a:tcPr>
                </a:tc>
              </a:tr>
              <a:tr h="154857">
                <a:tc>
                  <a:txBody>
                    <a:bodyPr/>
                    <a:lstStyle/>
                    <a:p>
                      <a:pPr algn="l" fontAlgn="t"/>
                      <a:r>
                        <a:rPr lang="en-GB" sz="800" b="0" i="0" u="none" strike="noStrike" dirty="0">
                          <a:solidFill>
                            <a:srgbClr val="000000"/>
                          </a:solidFill>
                          <a:effectLst/>
                          <a:latin typeface="Arial"/>
                        </a:rPr>
                        <a:t>HAKE CHILLED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t"/>
                      <a:r>
                        <a:rPr lang="en-GB" sz="800" b="0" i="0" u="none" strike="noStrike">
                          <a:solidFill>
                            <a:srgbClr val="000000"/>
                          </a:solidFill>
                          <a:effectLst/>
                          <a:latin typeface="Arial"/>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£8,021</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£7,557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£5,622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-25.6</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611.8</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566.8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327.3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-42.2</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2,240.4</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2,018.1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1,532.9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-24.0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£17.17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28.8</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£3.67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FF0000"/>
                          </a:solidFill>
                          <a:effectLst/>
                          <a:latin typeface="Arial"/>
                        </a:rPr>
                        <a:t>-2.1</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5" name="Title 1"/>
          <p:cNvSpPr txBox="1">
            <a:spLocks/>
          </p:cNvSpPr>
          <p:nvPr/>
        </p:nvSpPr>
        <p:spPr>
          <a:xfrm>
            <a:off x="457200" y="11072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Chilled Seafood By Species</a:t>
            </a:r>
            <a:endParaRPr lang="en-GB" dirty="0"/>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86364622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1208597"/>
              </p:ext>
            </p:extLst>
          </p:nvPr>
        </p:nvGraphicFramePr>
        <p:xfrm>
          <a:off x="83968" y="1031422"/>
          <a:ext cx="8966725" cy="5342395"/>
        </p:xfrm>
        <a:graphic>
          <a:graphicData uri="http://schemas.openxmlformats.org/drawingml/2006/table">
            <a:tbl>
              <a:tblPr>
                <a:tableStyleId>{5C22544A-7EE6-4342-B048-85BDC9FD1C3A}</a:tableStyleId>
              </a:tblPr>
              <a:tblGrid>
                <a:gridCol w="1132201"/>
                <a:gridCol w="176581"/>
                <a:gridCol w="584279"/>
                <a:gridCol w="584279"/>
                <a:gridCol w="584279"/>
                <a:gridCol w="342776"/>
                <a:gridCol w="584279"/>
                <a:gridCol w="584279"/>
                <a:gridCol w="584279"/>
                <a:gridCol w="342776"/>
                <a:gridCol w="584279"/>
                <a:gridCol w="584279"/>
                <a:gridCol w="584279"/>
                <a:gridCol w="342776"/>
                <a:gridCol w="342776"/>
                <a:gridCol w="342776"/>
                <a:gridCol w="342776"/>
                <a:gridCol w="342776"/>
              </a:tblGrid>
              <a:tr h="194986">
                <a:tc>
                  <a:txBody>
                    <a:bodyPr/>
                    <a:lstStyle/>
                    <a:p>
                      <a:pPr algn="ctr" fontAlgn="t"/>
                      <a:r>
                        <a:rPr lang="en-GB" sz="800" b="1" i="0" u="none" strike="noStrike" dirty="0">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noFill/>
                  </a:tcPr>
                </a:tc>
                <a:tc rowSpan="2">
                  <a:txBody>
                    <a:bodyPr/>
                    <a:lstStyle/>
                    <a:p>
                      <a:pPr algn="ctr" fontAlgn="b"/>
                      <a:r>
                        <a:rPr lang="en-GB" sz="800" b="1" i="0" u="none" strike="noStrike">
                          <a:solidFill>
                            <a:srgbClr val="000000"/>
                          </a:solidFill>
                          <a:effectLst/>
                          <a:latin typeface="+mn-lt"/>
                        </a:rPr>
                        <a:t>Rank</a:t>
                      </a: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ctr"/>
                      <a:r>
                        <a:rPr lang="en-GB" sz="800" b="1" i="0" u="none" strike="noStrike">
                          <a:solidFill>
                            <a:srgbClr val="000000"/>
                          </a:solidFill>
                          <a:effectLst/>
                          <a:latin typeface="+mn-lt"/>
                        </a:rPr>
                        <a:t>Value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Volume Sales ('000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Unit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r>
              <a:tr h="466043">
                <a:tc>
                  <a:txBody>
                    <a:bodyPr/>
                    <a:lstStyle/>
                    <a:p>
                      <a:pPr algn="l" fontAlgn="ctr"/>
                      <a:r>
                        <a:rPr lang="en-GB" sz="800" b="1" i="0" u="none" strike="noStrike">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GB"/>
                    </a:p>
                  </a:txBody>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55348">
                <a:tc>
                  <a:txBody>
                    <a:bodyPr/>
                    <a:lstStyle/>
                    <a:p>
                      <a:pPr algn="l" fontAlgn="t"/>
                      <a:r>
                        <a:rPr lang="en-GB" sz="800" b="1" i="0" u="none" strike="noStrike" dirty="0">
                          <a:solidFill>
                            <a:srgbClr val="000000"/>
                          </a:solidFill>
                          <a:effectLst/>
                          <a:latin typeface="Arial"/>
                        </a:rPr>
                        <a:t>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t"/>
                      <a:r>
                        <a:rPr lang="en-GB" sz="800" b="1" i="0" u="none" strike="noStrike">
                          <a:solidFill>
                            <a:srgbClr val="000000"/>
                          </a:solidFill>
                          <a:effectLst/>
                          <a:latin typeface="Arial"/>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dirty="0">
                          <a:solidFill>
                            <a:srgbClr val="000000"/>
                          </a:solidFill>
                          <a:effectLst/>
                          <a:latin typeface="Arial"/>
                        </a:rPr>
                        <a:t>£871,411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£912,700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£915,566</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0.3</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134,708.7</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134,727.3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131,111.5</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-2.7</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359,092.3</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365,213.1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361,852.1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-0.9</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£6.98</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3.1</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£2.53</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1.2</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55348">
                <a:tc>
                  <a:txBody>
                    <a:bodyPr/>
                    <a:lstStyle/>
                    <a:p>
                      <a:pPr algn="l" fontAlgn="t"/>
                      <a:r>
                        <a:rPr lang="en-GB" sz="800" b="0" i="0" u="none" strike="noStrike">
                          <a:solidFill>
                            <a:srgbClr val="000000"/>
                          </a:solidFill>
                          <a:effectLst/>
                          <a:latin typeface="Arial"/>
                        </a:rPr>
                        <a:t>COD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£250,920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£262,839</a:t>
                      </a:r>
                    </a:p>
                  </a:txBody>
                  <a:tcPr marL="0" marR="0" marT="0" marB="0" anchor="ctr">
                    <a:noFill/>
                  </a:tcPr>
                </a:tc>
                <a:tc>
                  <a:txBody>
                    <a:bodyPr/>
                    <a:lstStyle/>
                    <a:p>
                      <a:pPr algn="ctr" fontAlgn="ctr"/>
                      <a:r>
                        <a:rPr lang="en-GB" sz="800" b="0" i="0" u="none" strike="noStrike">
                          <a:solidFill>
                            <a:srgbClr val="000000"/>
                          </a:solidFill>
                          <a:effectLst/>
                          <a:latin typeface="Arial"/>
                        </a:rPr>
                        <a:t>£254,285</a:t>
                      </a:r>
                    </a:p>
                  </a:txBody>
                  <a:tcPr marL="0" marR="0" marT="0" marB="0" anchor="ctr">
                    <a:noFill/>
                  </a:tcPr>
                </a:tc>
                <a:tc>
                  <a:txBody>
                    <a:bodyPr/>
                    <a:lstStyle/>
                    <a:p>
                      <a:pPr algn="ctr" fontAlgn="ctr"/>
                      <a:r>
                        <a:rPr lang="en-GB" sz="800" b="1" i="0" u="none" strike="noStrike">
                          <a:solidFill>
                            <a:srgbClr val="FF0000"/>
                          </a:solidFill>
                          <a:effectLst/>
                          <a:latin typeface="Arial"/>
                        </a:rPr>
                        <a:t>-3.3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42,631.6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42,193.9</a:t>
                      </a:r>
                    </a:p>
                  </a:txBody>
                  <a:tcPr marL="0" marR="0" marT="0" marB="0" anchor="ctr">
                    <a:noFill/>
                  </a:tcPr>
                </a:tc>
                <a:tc>
                  <a:txBody>
                    <a:bodyPr/>
                    <a:lstStyle/>
                    <a:p>
                      <a:pPr algn="ctr" fontAlgn="ctr"/>
                      <a:r>
                        <a:rPr lang="en-GB" sz="800" b="0" i="0" u="none" strike="noStrike">
                          <a:solidFill>
                            <a:srgbClr val="000000"/>
                          </a:solidFill>
                          <a:effectLst/>
                          <a:latin typeface="Arial"/>
                        </a:rPr>
                        <a:t>38,789.0</a:t>
                      </a:r>
                    </a:p>
                  </a:txBody>
                  <a:tcPr marL="0" marR="0" marT="0" marB="0" anchor="ctr">
                    <a:noFill/>
                  </a:tcPr>
                </a:tc>
                <a:tc>
                  <a:txBody>
                    <a:bodyPr/>
                    <a:lstStyle/>
                    <a:p>
                      <a:pPr algn="ctr" fontAlgn="ctr"/>
                      <a:r>
                        <a:rPr lang="en-GB" sz="800" b="1" i="0" u="none" strike="noStrike">
                          <a:solidFill>
                            <a:srgbClr val="FF0000"/>
                          </a:solidFill>
                          <a:effectLst/>
                          <a:latin typeface="Arial"/>
                        </a:rPr>
                        <a:t>-8.1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102,037.9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101,906.4</a:t>
                      </a:r>
                    </a:p>
                  </a:txBody>
                  <a:tcPr marL="0" marR="0" marT="0" marB="0" anchor="ctr">
                    <a:noFill/>
                  </a:tcPr>
                </a:tc>
                <a:tc>
                  <a:txBody>
                    <a:bodyPr/>
                    <a:lstStyle/>
                    <a:p>
                      <a:pPr algn="ctr" fontAlgn="ctr"/>
                      <a:r>
                        <a:rPr lang="en-GB" sz="800" b="0" i="0" u="none" strike="noStrike">
                          <a:solidFill>
                            <a:srgbClr val="000000"/>
                          </a:solidFill>
                          <a:effectLst/>
                          <a:latin typeface="Arial"/>
                        </a:rPr>
                        <a:t>95,828.7</a:t>
                      </a:r>
                    </a:p>
                  </a:txBody>
                  <a:tcPr marL="0" marR="0" marT="0" marB="0" anchor="ctr">
                    <a:noFill/>
                  </a:tcPr>
                </a:tc>
                <a:tc>
                  <a:txBody>
                    <a:bodyPr/>
                    <a:lstStyle/>
                    <a:p>
                      <a:pPr algn="ctr" fontAlgn="ctr"/>
                      <a:r>
                        <a:rPr lang="en-GB" sz="800" b="1" i="0" u="none" strike="noStrike">
                          <a:solidFill>
                            <a:srgbClr val="FF0000"/>
                          </a:solidFill>
                          <a:effectLst/>
                          <a:latin typeface="Arial"/>
                        </a:rPr>
                        <a:t>-6.0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£6.56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5.2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£2.65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2.9</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POLLOCK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£109,993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£123,209</a:t>
                      </a:r>
                    </a:p>
                  </a:txBody>
                  <a:tcPr marL="0" marR="0" marT="0" marB="0" anchor="ctr">
                    <a:noFill/>
                  </a:tcPr>
                </a:tc>
                <a:tc>
                  <a:txBody>
                    <a:bodyPr/>
                    <a:lstStyle/>
                    <a:p>
                      <a:pPr algn="ctr" fontAlgn="ctr"/>
                      <a:r>
                        <a:rPr lang="en-GB" sz="800" b="0" i="0" u="none" strike="noStrike">
                          <a:solidFill>
                            <a:srgbClr val="000000"/>
                          </a:solidFill>
                          <a:effectLst/>
                          <a:latin typeface="Arial"/>
                        </a:rPr>
                        <a:t>£141,844</a:t>
                      </a:r>
                    </a:p>
                  </a:txBody>
                  <a:tcPr marL="0" marR="0" marT="0" marB="0" anchor="ctr">
                    <a:noFill/>
                  </a:tcPr>
                </a:tc>
                <a:tc>
                  <a:txBody>
                    <a:bodyPr/>
                    <a:lstStyle/>
                    <a:p>
                      <a:pPr algn="ctr" fontAlgn="ctr"/>
                      <a:r>
                        <a:rPr lang="en-GB" sz="800" b="1" i="0" u="none" strike="noStrike">
                          <a:solidFill>
                            <a:srgbClr val="00B050"/>
                          </a:solidFill>
                          <a:effectLst/>
                          <a:latin typeface="Arial"/>
                        </a:rPr>
                        <a:t>15.1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25,594.1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27,290.7</a:t>
                      </a:r>
                    </a:p>
                  </a:txBody>
                  <a:tcPr marL="0" marR="0" marT="0" marB="0" anchor="ctr">
                    <a:noFill/>
                  </a:tcPr>
                </a:tc>
                <a:tc>
                  <a:txBody>
                    <a:bodyPr/>
                    <a:lstStyle/>
                    <a:p>
                      <a:pPr algn="ctr" fontAlgn="ctr"/>
                      <a:r>
                        <a:rPr lang="en-GB" sz="800" b="0" i="0" u="none" strike="noStrike">
                          <a:solidFill>
                            <a:srgbClr val="000000"/>
                          </a:solidFill>
                          <a:effectLst/>
                          <a:latin typeface="Arial"/>
                        </a:rPr>
                        <a:t>29,674.8</a:t>
                      </a:r>
                    </a:p>
                  </a:txBody>
                  <a:tcPr marL="0" marR="0" marT="0" marB="0" anchor="ctr">
                    <a:noFill/>
                  </a:tcPr>
                </a:tc>
                <a:tc>
                  <a:txBody>
                    <a:bodyPr/>
                    <a:lstStyle/>
                    <a:p>
                      <a:pPr algn="ctr" fontAlgn="ctr"/>
                      <a:r>
                        <a:rPr lang="en-GB" sz="800" b="1" i="0" u="none" strike="noStrike">
                          <a:solidFill>
                            <a:srgbClr val="00B050"/>
                          </a:solidFill>
                          <a:effectLst/>
                          <a:latin typeface="Arial"/>
                        </a:rPr>
                        <a:t>8.7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66,787.3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70,711.8</a:t>
                      </a:r>
                    </a:p>
                  </a:txBody>
                  <a:tcPr marL="0" marR="0" marT="0" marB="0" anchor="ctr">
                    <a:noFill/>
                  </a:tcPr>
                </a:tc>
                <a:tc>
                  <a:txBody>
                    <a:bodyPr/>
                    <a:lstStyle/>
                    <a:p>
                      <a:pPr algn="ctr" fontAlgn="ctr"/>
                      <a:r>
                        <a:rPr lang="en-GB" sz="800" b="0" i="0" u="none" strike="noStrike">
                          <a:solidFill>
                            <a:srgbClr val="000000"/>
                          </a:solidFill>
                          <a:effectLst/>
                          <a:latin typeface="Arial"/>
                        </a:rPr>
                        <a:t>79,971.8</a:t>
                      </a:r>
                    </a:p>
                  </a:txBody>
                  <a:tcPr marL="0" marR="0" marT="0" marB="0" anchor="ctr">
                    <a:noFill/>
                  </a:tcPr>
                </a:tc>
                <a:tc>
                  <a:txBody>
                    <a:bodyPr/>
                    <a:lstStyle/>
                    <a:p>
                      <a:pPr algn="ctr" fontAlgn="ctr"/>
                      <a:r>
                        <a:rPr lang="en-GB" sz="800" b="1" i="0" u="none" strike="noStrike">
                          <a:solidFill>
                            <a:srgbClr val="00B050"/>
                          </a:solidFill>
                          <a:effectLst/>
                          <a:latin typeface="Arial"/>
                        </a:rPr>
                        <a:t>13.1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r>
              <a:tr h="310696">
                <a:tc>
                  <a:txBody>
                    <a:bodyPr/>
                    <a:lstStyle/>
                    <a:p>
                      <a:pPr algn="l" fontAlgn="t"/>
                      <a:r>
                        <a:rPr lang="en-GB" sz="800" b="0" i="0" u="none" strike="noStrike">
                          <a:solidFill>
                            <a:srgbClr val="000000"/>
                          </a:solidFill>
                          <a:effectLst/>
                          <a:latin typeface="Arial"/>
                        </a:rPr>
                        <a:t>WARM WATER PRAWNS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£94,545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£102,759</a:t>
                      </a:r>
                    </a:p>
                  </a:txBody>
                  <a:tcPr marL="0" marR="0" marT="0" marB="0" anchor="ctr">
                    <a:noFill/>
                  </a:tcPr>
                </a:tc>
                <a:tc>
                  <a:txBody>
                    <a:bodyPr/>
                    <a:lstStyle/>
                    <a:p>
                      <a:pPr algn="ctr" fontAlgn="ctr"/>
                      <a:r>
                        <a:rPr lang="en-GB" sz="800" b="0" i="0" u="none" strike="noStrike">
                          <a:solidFill>
                            <a:srgbClr val="000000"/>
                          </a:solidFill>
                          <a:effectLst/>
                          <a:latin typeface="Arial"/>
                        </a:rPr>
                        <a:t>£102,504</a:t>
                      </a:r>
                    </a:p>
                  </a:txBody>
                  <a:tcPr marL="0" marR="0" marT="0" marB="0" anchor="ctr">
                    <a:noFill/>
                  </a:tcPr>
                </a:tc>
                <a:tc>
                  <a:txBody>
                    <a:bodyPr/>
                    <a:lstStyle/>
                    <a:p>
                      <a:pPr algn="ctr" fontAlgn="ctr"/>
                      <a:r>
                        <a:rPr lang="en-GB" sz="800" b="1" i="0" u="none" strike="noStrike">
                          <a:solidFill>
                            <a:srgbClr val="FF0000"/>
                          </a:solidFill>
                          <a:effectLst/>
                          <a:latin typeface="Arial"/>
                        </a:rPr>
                        <a:t>-0.2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7,881.9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8,254.1</a:t>
                      </a:r>
                    </a:p>
                  </a:txBody>
                  <a:tcPr marL="0" marR="0" marT="0" marB="0" anchor="ctr">
                    <a:noFill/>
                  </a:tcPr>
                </a:tc>
                <a:tc>
                  <a:txBody>
                    <a:bodyPr/>
                    <a:lstStyle/>
                    <a:p>
                      <a:pPr algn="ctr" fontAlgn="ctr"/>
                      <a:r>
                        <a:rPr lang="en-GB" sz="800" b="0" i="0" u="none" strike="noStrike">
                          <a:solidFill>
                            <a:srgbClr val="000000"/>
                          </a:solidFill>
                          <a:effectLst/>
                          <a:latin typeface="Arial"/>
                        </a:rPr>
                        <a:t>8,327.9</a:t>
                      </a:r>
                    </a:p>
                  </a:txBody>
                  <a:tcPr marL="0" marR="0" marT="0" marB="0" anchor="ctr">
                    <a:noFill/>
                  </a:tcPr>
                </a:tc>
                <a:tc>
                  <a:txBody>
                    <a:bodyPr/>
                    <a:lstStyle/>
                    <a:p>
                      <a:pPr algn="ctr" fontAlgn="ctr"/>
                      <a:r>
                        <a:rPr lang="en-GB" sz="800" b="1" i="0" u="none" strike="noStrike">
                          <a:solidFill>
                            <a:srgbClr val="00B050"/>
                          </a:solidFill>
                          <a:effectLst/>
                          <a:latin typeface="Arial"/>
                        </a:rPr>
                        <a:t>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29,024.2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32,168.6</a:t>
                      </a:r>
                    </a:p>
                  </a:txBody>
                  <a:tcPr marL="0" marR="0" marT="0" marB="0" anchor="ctr">
                    <a:noFill/>
                  </a:tcPr>
                </a:tc>
                <a:tc>
                  <a:txBody>
                    <a:bodyPr/>
                    <a:lstStyle/>
                    <a:p>
                      <a:pPr algn="ctr" fontAlgn="ctr"/>
                      <a:r>
                        <a:rPr lang="en-GB" sz="800" b="0" i="0" u="none" strike="noStrike">
                          <a:solidFill>
                            <a:srgbClr val="000000"/>
                          </a:solidFill>
                          <a:effectLst/>
                          <a:latin typeface="Arial"/>
                        </a:rPr>
                        <a:t>32,996.4</a:t>
                      </a:r>
                    </a:p>
                  </a:txBody>
                  <a:tcPr marL="0" marR="0" marT="0" marB="0" anchor="ctr">
                    <a:noFill/>
                  </a:tcPr>
                </a:tc>
                <a:tc>
                  <a:txBody>
                    <a:bodyPr/>
                    <a:lstStyle/>
                    <a:p>
                      <a:pPr algn="ctr" fontAlgn="ctr"/>
                      <a:r>
                        <a:rPr lang="en-GB" sz="800" b="1" i="0" u="none" strike="noStrike">
                          <a:solidFill>
                            <a:srgbClr val="00B050"/>
                          </a:solidFill>
                          <a:effectLst/>
                          <a:latin typeface="Arial"/>
                        </a:rPr>
                        <a:t>2.6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-2.7</a:t>
                      </a:r>
                    </a:p>
                  </a:txBody>
                  <a:tcPr marL="0" marR="0" marT="0" marB="0" anchor="ctr">
                    <a:lnR w="12700" cap="flat" cmpd="sng" algn="ctr">
                      <a:solidFill>
                        <a:schemeClr val="tx1"/>
                      </a:solidFill>
                      <a:prstDash val="solid"/>
                      <a:round/>
                      <a:headEnd type="none" w="med" len="med"/>
                      <a:tailEnd type="none" w="med" len="med"/>
                    </a:lnR>
                    <a:noFill/>
                  </a:tcPr>
                </a:tc>
              </a:tr>
              <a:tr h="165811">
                <a:tc>
                  <a:txBody>
                    <a:bodyPr/>
                    <a:lstStyle/>
                    <a:p>
                      <a:pPr algn="l" fontAlgn="t"/>
                      <a:r>
                        <a:rPr lang="en-GB" sz="800" b="0" i="0" u="none" strike="noStrike">
                          <a:solidFill>
                            <a:srgbClr val="000000"/>
                          </a:solidFill>
                          <a:effectLst/>
                          <a:latin typeface="Arial"/>
                        </a:rPr>
                        <a:t>HADDOCK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£73,277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£75,335</a:t>
                      </a:r>
                    </a:p>
                  </a:txBody>
                  <a:tcPr marL="0" marR="0" marT="0" marB="0" anchor="ctr">
                    <a:noFill/>
                  </a:tcPr>
                </a:tc>
                <a:tc>
                  <a:txBody>
                    <a:bodyPr/>
                    <a:lstStyle/>
                    <a:p>
                      <a:pPr algn="ctr" fontAlgn="ctr"/>
                      <a:r>
                        <a:rPr lang="en-GB" sz="800" b="0" i="0" u="none" strike="noStrike">
                          <a:solidFill>
                            <a:srgbClr val="000000"/>
                          </a:solidFill>
                          <a:effectLst/>
                          <a:latin typeface="Arial"/>
                        </a:rPr>
                        <a:t>£70,633</a:t>
                      </a:r>
                    </a:p>
                  </a:txBody>
                  <a:tcPr marL="0" marR="0" marT="0" marB="0" anchor="ctr">
                    <a:noFill/>
                  </a:tcPr>
                </a:tc>
                <a:tc>
                  <a:txBody>
                    <a:bodyPr/>
                    <a:lstStyle/>
                    <a:p>
                      <a:pPr algn="ctr" fontAlgn="ctr"/>
                      <a:r>
                        <a:rPr lang="en-GB" sz="800" b="1" i="0" u="none" strike="noStrike">
                          <a:solidFill>
                            <a:srgbClr val="FF0000"/>
                          </a:solidFill>
                          <a:effectLst/>
                          <a:latin typeface="Arial"/>
                        </a:rPr>
                        <a:t>-6.2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10,796.3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10,683.5</a:t>
                      </a:r>
                    </a:p>
                  </a:txBody>
                  <a:tcPr marL="0" marR="0" marT="0" marB="0" anchor="ctr">
                    <a:noFill/>
                  </a:tcPr>
                </a:tc>
                <a:tc>
                  <a:txBody>
                    <a:bodyPr/>
                    <a:lstStyle/>
                    <a:p>
                      <a:pPr algn="ctr" fontAlgn="ctr"/>
                      <a:r>
                        <a:rPr lang="en-GB" sz="800" b="0" i="0" u="none" strike="noStrike">
                          <a:solidFill>
                            <a:srgbClr val="000000"/>
                          </a:solidFill>
                          <a:effectLst/>
                          <a:latin typeface="Arial"/>
                        </a:rPr>
                        <a:t>9,516.4</a:t>
                      </a:r>
                    </a:p>
                  </a:txBody>
                  <a:tcPr marL="0" marR="0" marT="0" marB="0" anchor="ctr">
                    <a:noFill/>
                  </a:tcPr>
                </a:tc>
                <a:tc>
                  <a:txBody>
                    <a:bodyPr/>
                    <a:lstStyle/>
                    <a:p>
                      <a:pPr algn="ctr" fontAlgn="ctr"/>
                      <a:r>
                        <a:rPr lang="en-GB" sz="800" b="1" i="0" u="none" strike="noStrike">
                          <a:solidFill>
                            <a:srgbClr val="FF0000"/>
                          </a:solidFill>
                          <a:effectLst/>
                          <a:latin typeface="Arial"/>
                        </a:rPr>
                        <a:t>-10.9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25,462.2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25,743.4</a:t>
                      </a:r>
                    </a:p>
                  </a:txBody>
                  <a:tcPr marL="0" marR="0" marT="0" marB="0" anchor="ctr">
                    <a:noFill/>
                  </a:tcPr>
                </a:tc>
                <a:tc>
                  <a:txBody>
                    <a:bodyPr/>
                    <a:lstStyle/>
                    <a:p>
                      <a:pPr algn="ctr" fontAlgn="ctr"/>
                      <a:r>
                        <a:rPr lang="en-GB" sz="800" b="0" i="0" u="none" strike="noStrike">
                          <a:solidFill>
                            <a:srgbClr val="000000"/>
                          </a:solidFill>
                          <a:effectLst/>
                          <a:latin typeface="Arial"/>
                        </a:rPr>
                        <a:t>22,737.5</a:t>
                      </a:r>
                    </a:p>
                  </a:txBody>
                  <a:tcPr marL="0" marR="0" marT="0" marB="0" anchor="ctr">
                    <a:noFill/>
                  </a:tcPr>
                </a:tc>
                <a:tc>
                  <a:txBody>
                    <a:bodyPr/>
                    <a:lstStyle/>
                    <a:p>
                      <a:pPr algn="ctr" fontAlgn="ctr"/>
                      <a:r>
                        <a:rPr lang="en-GB" sz="800" b="1" i="0" u="none" strike="noStrike">
                          <a:solidFill>
                            <a:srgbClr val="FF0000"/>
                          </a:solidFill>
                          <a:effectLst/>
                          <a:latin typeface="Arial"/>
                        </a:rPr>
                        <a:t>-11.7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£7.42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5.3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6.2</a:t>
                      </a:r>
                    </a:p>
                  </a:txBody>
                  <a:tcPr marL="0" marR="0" marT="0" marB="0" anchor="ctr">
                    <a:lnR w="12700" cap="flat" cmpd="sng" algn="ctr">
                      <a:solidFill>
                        <a:schemeClr val="tx1"/>
                      </a:solidFill>
                      <a:prstDash val="solid"/>
                      <a:round/>
                      <a:headEnd type="none" w="med" len="med"/>
                      <a:tailEnd type="none" w="med" len="med"/>
                    </a:lnR>
                    <a:noFill/>
                  </a:tcPr>
                </a:tc>
              </a:tr>
              <a:tr h="310696">
                <a:tc>
                  <a:txBody>
                    <a:bodyPr/>
                    <a:lstStyle/>
                    <a:p>
                      <a:pPr algn="l" fontAlgn="t"/>
                      <a:r>
                        <a:rPr lang="en-GB" sz="800" b="0" i="0" u="none" strike="noStrike">
                          <a:solidFill>
                            <a:srgbClr val="000000"/>
                          </a:solidFill>
                          <a:effectLst/>
                          <a:latin typeface="Arial"/>
                        </a:rPr>
                        <a:t>COLD WATER PRAWNS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£63,368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£62,769</a:t>
                      </a:r>
                    </a:p>
                  </a:txBody>
                  <a:tcPr marL="0" marR="0" marT="0" marB="0" anchor="ctr">
                    <a:noFill/>
                  </a:tcPr>
                </a:tc>
                <a:tc>
                  <a:txBody>
                    <a:bodyPr/>
                    <a:lstStyle/>
                    <a:p>
                      <a:pPr algn="ctr" fontAlgn="ctr"/>
                      <a:r>
                        <a:rPr lang="en-GB" sz="800" b="0" i="0" u="none" strike="noStrike">
                          <a:solidFill>
                            <a:srgbClr val="000000"/>
                          </a:solidFill>
                          <a:effectLst/>
                          <a:latin typeface="Arial"/>
                        </a:rPr>
                        <a:t>£62,826</a:t>
                      </a:r>
                    </a:p>
                  </a:txBody>
                  <a:tcPr marL="0" marR="0" marT="0" marB="0" anchor="ctr">
                    <a:noFill/>
                  </a:tcPr>
                </a:tc>
                <a:tc>
                  <a:txBody>
                    <a:bodyPr/>
                    <a:lstStyle/>
                    <a:p>
                      <a:pPr algn="ctr" fontAlgn="ctr"/>
                      <a:r>
                        <a:rPr lang="en-GB" sz="800" b="1" i="0" u="none" strike="noStrike">
                          <a:solidFill>
                            <a:srgbClr val="00B050"/>
                          </a:solidFill>
                          <a:effectLst/>
                          <a:latin typeface="Arial"/>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5,844.3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6,058.0</a:t>
                      </a:r>
                    </a:p>
                  </a:txBody>
                  <a:tcPr marL="0" marR="0" marT="0" marB="0" anchor="ctr">
                    <a:noFill/>
                  </a:tcPr>
                </a:tc>
                <a:tc>
                  <a:txBody>
                    <a:bodyPr/>
                    <a:lstStyle/>
                    <a:p>
                      <a:pPr algn="ctr" fontAlgn="ctr"/>
                      <a:r>
                        <a:rPr lang="en-GB" sz="800" b="0" i="0" u="none" strike="noStrike">
                          <a:solidFill>
                            <a:srgbClr val="000000"/>
                          </a:solidFill>
                          <a:effectLst/>
                          <a:latin typeface="Arial"/>
                        </a:rPr>
                        <a:t>5,563.4</a:t>
                      </a:r>
                    </a:p>
                  </a:txBody>
                  <a:tcPr marL="0" marR="0" marT="0" marB="0" anchor="ctr">
                    <a:noFill/>
                  </a:tcPr>
                </a:tc>
                <a:tc>
                  <a:txBody>
                    <a:bodyPr/>
                    <a:lstStyle/>
                    <a:p>
                      <a:pPr algn="ctr" fontAlgn="ctr"/>
                      <a:r>
                        <a:rPr lang="en-GB" sz="800" b="1" i="0" u="none" strike="noStrike">
                          <a:solidFill>
                            <a:srgbClr val="FF0000"/>
                          </a:solidFill>
                          <a:effectLst/>
                          <a:latin typeface="Arial"/>
                        </a:rPr>
                        <a:t>-8.2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20,668.8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19,872.8</a:t>
                      </a:r>
                    </a:p>
                  </a:txBody>
                  <a:tcPr marL="0" marR="0" marT="0" marB="0" anchor="ctr">
                    <a:noFill/>
                  </a:tcPr>
                </a:tc>
                <a:tc>
                  <a:txBody>
                    <a:bodyPr/>
                    <a:lstStyle/>
                    <a:p>
                      <a:pPr algn="ctr" fontAlgn="ctr"/>
                      <a:r>
                        <a:rPr lang="en-GB" sz="800" b="0" i="0" u="none" strike="noStrike">
                          <a:solidFill>
                            <a:srgbClr val="000000"/>
                          </a:solidFill>
                          <a:effectLst/>
                          <a:latin typeface="Arial"/>
                        </a:rPr>
                        <a:t>19,587.5</a:t>
                      </a:r>
                    </a:p>
                  </a:txBody>
                  <a:tcPr marL="0" marR="0" marT="0" marB="0" anchor="ctr">
                    <a:noFill/>
                  </a:tcPr>
                </a:tc>
                <a:tc>
                  <a:txBody>
                    <a:bodyPr/>
                    <a:lstStyle/>
                    <a:p>
                      <a:pPr algn="ctr" fontAlgn="ctr"/>
                      <a:r>
                        <a:rPr lang="en-GB" sz="800" b="1" i="0" u="none" strike="noStrike">
                          <a:solidFill>
                            <a:srgbClr val="FF000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£11.29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9.0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£3.21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1.5</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SALMON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£58,874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£62,937</a:t>
                      </a:r>
                    </a:p>
                  </a:txBody>
                  <a:tcPr marL="0" marR="0" marT="0" marB="0" anchor="ctr">
                    <a:noFill/>
                  </a:tcPr>
                </a:tc>
                <a:tc>
                  <a:txBody>
                    <a:bodyPr/>
                    <a:lstStyle/>
                    <a:p>
                      <a:pPr algn="ctr" fontAlgn="ctr"/>
                      <a:r>
                        <a:rPr lang="en-GB" sz="800" b="0" i="0" u="none" strike="noStrike">
                          <a:solidFill>
                            <a:srgbClr val="000000"/>
                          </a:solidFill>
                          <a:effectLst/>
                          <a:latin typeface="Arial"/>
                        </a:rPr>
                        <a:t>£57,458</a:t>
                      </a:r>
                    </a:p>
                  </a:txBody>
                  <a:tcPr marL="0" marR="0" marT="0" marB="0" anchor="ctr">
                    <a:noFill/>
                  </a:tcPr>
                </a:tc>
                <a:tc>
                  <a:txBody>
                    <a:bodyPr/>
                    <a:lstStyle/>
                    <a:p>
                      <a:pPr algn="ctr" fontAlgn="ctr"/>
                      <a:r>
                        <a:rPr lang="en-GB" sz="800" b="1" i="0" u="none" strike="noStrike">
                          <a:solidFill>
                            <a:srgbClr val="FF0000"/>
                          </a:solidFill>
                          <a:effectLst/>
                          <a:latin typeface="Arial"/>
                        </a:rPr>
                        <a:t>-8.7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8,124.7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7,801.1</a:t>
                      </a:r>
                    </a:p>
                  </a:txBody>
                  <a:tcPr marL="0" marR="0" marT="0" marB="0" anchor="ctr">
                    <a:noFill/>
                  </a:tcPr>
                </a:tc>
                <a:tc>
                  <a:txBody>
                    <a:bodyPr/>
                    <a:lstStyle/>
                    <a:p>
                      <a:pPr algn="ctr" fontAlgn="ctr"/>
                      <a:r>
                        <a:rPr lang="en-GB" sz="800" b="0" i="0" u="none" strike="noStrike">
                          <a:solidFill>
                            <a:srgbClr val="000000"/>
                          </a:solidFill>
                          <a:effectLst/>
                          <a:latin typeface="Arial"/>
                        </a:rPr>
                        <a:t>6,855.4</a:t>
                      </a:r>
                    </a:p>
                  </a:txBody>
                  <a:tcPr marL="0" marR="0" marT="0" marB="0" anchor="ctr">
                    <a:noFill/>
                  </a:tcPr>
                </a:tc>
                <a:tc>
                  <a:txBody>
                    <a:bodyPr/>
                    <a:lstStyle/>
                    <a:p>
                      <a:pPr algn="ctr" fontAlgn="ctr"/>
                      <a:r>
                        <a:rPr lang="en-GB" sz="800" b="1" i="0" u="none" strike="noStrike">
                          <a:solidFill>
                            <a:srgbClr val="FF0000"/>
                          </a:solidFill>
                          <a:effectLst/>
                          <a:latin typeface="Arial"/>
                        </a:rPr>
                        <a:t>-12.1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20,783.7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20,448.5</a:t>
                      </a:r>
                    </a:p>
                  </a:txBody>
                  <a:tcPr marL="0" marR="0" marT="0" marB="0" anchor="ctr">
                    <a:noFill/>
                  </a:tcPr>
                </a:tc>
                <a:tc>
                  <a:txBody>
                    <a:bodyPr/>
                    <a:lstStyle/>
                    <a:p>
                      <a:pPr algn="ctr" fontAlgn="ctr"/>
                      <a:r>
                        <a:rPr lang="en-GB" sz="800" b="0" i="0" u="none" strike="noStrike">
                          <a:solidFill>
                            <a:srgbClr val="000000"/>
                          </a:solidFill>
                          <a:effectLst/>
                          <a:latin typeface="Arial"/>
                        </a:rPr>
                        <a:t>17,024.1</a:t>
                      </a:r>
                    </a:p>
                  </a:txBody>
                  <a:tcPr marL="0" marR="0" marT="0" marB="0" anchor="ctr">
                    <a:noFill/>
                  </a:tcPr>
                </a:tc>
                <a:tc>
                  <a:txBody>
                    <a:bodyPr/>
                    <a:lstStyle/>
                    <a:p>
                      <a:pPr algn="ctr" fontAlgn="ctr"/>
                      <a:r>
                        <a:rPr lang="en-GB" sz="800" b="1" i="0" u="none" strike="noStrike">
                          <a:solidFill>
                            <a:srgbClr val="FF0000"/>
                          </a:solidFill>
                          <a:effectLst/>
                          <a:latin typeface="Arial"/>
                        </a:rPr>
                        <a:t>-16.7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£8.38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£3.38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9.7</a:t>
                      </a:r>
                    </a:p>
                  </a:txBody>
                  <a:tcPr marL="0" marR="0" marT="0" marB="0" anchor="ctr">
                    <a:lnR w="12700" cap="flat" cmpd="sng" algn="ctr">
                      <a:solidFill>
                        <a:schemeClr val="tx1"/>
                      </a:solidFill>
                      <a:prstDash val="solid"/>
                      <a:round/>
                      <a:headEnd type="none" w="med" len="med"/>
                      <a:tailEnd type="none" w="med" len="med"/>
                    </a:lnR>
                    <a:noFill/>
                  </a:tcPr>
                </a:tc>
              </a:tr>
              <a:tr h="165811">
                <a:tc>
                  <a:txBody>
                    <a:bodyPr/>
                    <a:lstStyle/>
                    <a:p>
                      <a:pPr algn="l" fontAlgn="t"/>
                      <a:r>
                        <a:rPr lang="en-GB" sz="800" b="0" i="0" u="none" strike="noStrike">
                          <a:solidFill>
                            <a:srgbClr val="000000"/>
                          </a:solidFill>
                          <a:effectLst/>
                          <a:latin typeface="Arial"/>
                        </a:rPr>
                        <a:t>SCAMPI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£47,730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£47,773</a:t>
                      </a:r>
                    </a:p>
                  </a:txBody>
                  <a:tcPr marL="0" marR="0" marT="0" marB="0" anchor="ctr">
                    <a:noFill/>
                  </a:tcPr>
                </a:tc>
                <a:tc>
                  <a:txBody>
                    <a:bodyPr/>
                    <a:lstStyle/>
                    <a:p>
                      <a:pPr algn="ctr" fontAlgn="ctr"/>
                      <a:r>
                        <a:rPr lang="en-GB" sz="800" b="0" i="0" u="none" strike="noStrike">
                          <a:solidFill>
                            <a:srgbClr val="000000"/>
                          </a:solidFill>
                          <a:effectLst/>
                          <a:latin typeface="Arial"/>
                        </a:rPr>
                        <a:t>£48,656</a:t>
                      </a:r>
                    </a:p>
                  </a:txBody>
                  <a:tcPr marL="0" marR="0" marT="0" marB="0" anchor="ctr">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4,727.2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4,824.2</a:t>
                      </a:r>
                    </a:p>
                  </a:txBody>
                  <a:tcPr marL="0" marR="0" marT="0" marB="0" anchor="ctr">
                    <a:noFill/>
                  </a:tcPr>
                </a:tc>
                <a:tc>
                  <a:txBody>
                    <a:bodyPr/>
                    <a:lstStyle/>
                    <a:p>
                      <a:pPr algn="ctr" fontAlgn="ctr"/>
                      <a:r>
                        <a:rPr lang="en-GB" sz="800" b="0" i="0" u="none" strike="noStrike">
                          <a:solidFill>
                            <a:srgbClr val="000000"/>
                          </a:solidFill>
                          <a:effectLst/>
                          <a:latin typeface="Arial"/>
                        </a:rPr>
                        <a:t>4,686.6</a:t>
                      </a:r>
                    </a:p>
                  </a:txBody>
                  <a:tcPr marL="0" marR="0" marT="0" marB="0" anchor="ctr">
                    <a:noFill/>
                  </a:tcPr>
                </a:tc>
                <a:tc>
                  <a:txBody>
                    <a:bodyPr/>
                    <a:lstStyle/>
                    <a:p>
                      <a:pPr algn="ctr" fontAlgn="ctr"/>
                      <a:r>
                        <a:rPr lang="en-GB" sz="800" b="1" i="0" u="none" strike="noStrike">
                          <a:solidFill>
                            <a:srgbClr val="FF0000"/>
                          </a:solidFill>
                          <a:effectLst/>
                          <a:latin typeface="Arial"/>
                        </a:rPr>
                        <a:t>-2.9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20,090.8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21,023.1</a:t>
                      </a:r>
                    </a:p>
                  </a:txBody>
                  <a:tcPr marL="0" marR="0" marT="0" marB="0" anchor="ctr">
                    <a:noFill/>
                  </a:tcPr>
                </a:tc>
                <a:tc>
                  <a:txBody>
                    <a:bodyPr/>
                    <a:lstStyle/>
                    <a:p>
                      <a:pPr algn="ctr" fontAlgn="ctr"/>
                      <a:r>
                        <a:rPr lang="en-GB" sz="800" b="0" i="0" u="none" strike="noStrike">
                          <a:solidFill>
                            <a:srgbClr val="000000"/>
                          </a:solidFill>
                          <a:effectLst/>
                          <a:latin typeface="Arial"/>
                        </a:rPr>
                        <a:t>20,189.5</a:t>
                      </a:r>
                    </a:p>
                  </a:txBody>
                  <a:tcPr marL="0" marR="0" marT="0" marB="0" anchor="ctr">
                    <a:noFill/>
                  </a:tcPr>
                </a:tc>
                <a:tc>
                  <a:txBody>
                    <a:bodyPr/>
                    <a:lstStyle/>
                    <a:p>
                      <a:pPr algn="ctr" fontAlgn="ctr"/>
                      <a:r>
                        <a:rPr lang="en-GB" sz="800" b="1" i="0" u="none" strike="noStrike">
                          <a:solidFill>
                            <a:srgbClr val="FF000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£10.38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6.1</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BASA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£46,453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£45,856</a:t>
                      </a:r>
                    </a:p>
                  </a:txBody>
                  <a:tcPr marL="0" marR="0" marT="0" marB="0" anchor="ctr">
                    <a:noFill/>
                  </a:tcPr>
                </a:tc>
                <a:tc>
                  <a:txBody>
                    <a:bodyPr/>
                    <a:lstStyle/>
                    <a:p>
                      <a:pPr algn="ctr" fontAlgn="ctr"/>
                      <a:r>
                        <a:rPr lang="en-GB" sz="800" b="0" i="0" u="none" strike="noStrike">
                          <a:solidFill>
                            <a:srgbClr val="000000"/>
                          </a:solidFill>
                          <a:effectLst/>
                          <a:latin typeface="Arial"/>
                        </a:rPr>
                        <a:t>£43,057</a:t>
                      </a:r>
                    </a:p>
                  </a:txBody>
                  <a:tcPr marL="0" marR="0" marT="0" marB="0" anchor="ctr">
                    <a:noFill/>
                  </a:tcPr>
                </a:tc>
                <a:tc>
                  <a:txBody>
                    <a:bodyPr/>
                    <a:lstStyle/>
                    <a:p>
                      <a:pPr algn="ctr" fontAlgn="ctr"/>
                      <a:r>
                        <a:rPr lang="en-GB" sz="800" b="1" i="0" u="none" strike="noStrike">
                          <a:solidFill>
                            <a:srgbClr val="FF0000"/>
                          </a:solidFill>
                          <a:effectLst/>
                          <a:latin typeface="Arial"/>
                        </a:rPr>
                        <a:t>-6.1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6,935.8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6,354.8</a:t>
                      </a:r>
                    </a:p>
                  </a:txBody>
                  <a:tcPr marL="0" marR="0" marT="0" marB="0" anchor="ctr">
                    <a:noFill/>
                  </a:tcPr>
                </a:tc>
                <a:tc>
                  <a:txBody>
                    <a:bodyPr/>
                    <a:lstStyle/>
                    <a:p>
                      <a:pPr algn="ctr" fontAlgn="ctr"/>
                      <a:r>
                        <a:rPr lang="en-GB" sz="800" b="0" i="0" u="none" strike="noStrike">
                          <a:solidFill>
                            <a:srgbClr val="000000"/>
                          </a:solidFill>
                          <a:effectLst/>
                          <a:latin typeface="Arial"/>
                        </a:rPr>
                        <a:t>6,015.9</a:t>
                      </a:r>
                    </a:p>
                  </a:txBody>
                  <a:tcPr marL="0" marR="0" marT="0" marB="0" anchor="ctr">
                    <a:noFill/>
                  </a:tcPr>
                </a:tc>
                <a:tc>
                  <a:txBody>
                    <a:bodyPr/>
                    <a:lstStyle/>
                    <a:p>
                      <a:pPr algn="ctr" fontAlgn="ctr"/>
                      <a:r>
                        <a:rPr lang="en-GB" sz="800" b="1" i="0" u="none" strike="noStrike">
                          <a:solidFill>
                            <a:srgbClr val="FF0000"/>
                          </a:solidFill>
                          <a:effectLst/>
                          <a:latin typeface="Arial"/>
                        </a:rPr>
                        <a:t>-5.3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20,557.3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18,804.0</a:t>
                      </a:r>
                    </a:p>
                  </a:txBody>
                  <a:tcPr marL="0" marR="0" marT="0" marB="0" anchor="ctr">
                    <a:noFill/>
                  </a:tcPr>
                </a:tc>
                <a:tc>
                  <a:txBody>
                    <a:bodyPr/>
                    <a:lstStyle/>
                    <a:p>
                      <a:pPr algn="ctr" fontAlgn="ctr"/>
                      <a:r>
                        <a:rPr lang="en-GB" sz="800" b="0" i="0" u="none" strike="noStrike">
                          <a:solidFill>
                            <a:srgbClr val="000000"/>
                          </a:solidFill>
                          <a:effectLst/>
                          <a:latin typeface="Arial"/>
                        </a:rPr>
                        <a:t>17,326.9</a:t>
                      </a:r>
                    </a:p>
                  </a:txBody>
                  <a:tcPr marL="0" marR="0" marT="0" marB="0" anchor="ctr">
                    <a:noFill/>
                  </a:tcPr>
                </a:tc>
                <a:tc>
                  <a:txBody>
                    <a:bodyPr/>
                    <a:lstStyle/>
                    <a:p>
                      <a:pPr algn="ctr" fontAlgn="ctr"/>
                      <a:r>
                        <a:rPr lang="en-GB" sz="800" b="1" i="0" u="none" strike="noStrike">
                          <a:solidFill>
                            <a:srgbClr val="FF0000"/>
                          </a:solidFill>
                          <a:effectLst/>
                          <a:latin typeface="Arial"/>
                        </a:rPr>
                        <a:t>-7.9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£7.16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1.9</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OTHER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£38,171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£33,924</a:t>
                      </a:r>
                    </a:p>
                  </a:txBody>
                  <a:tcPr marL="0" marR="0" marT="0" marB="0" anchor="ctr">
                    <a:noFill/>
                  </a:tcPr>
                </a:tc>
                <a:tc>
                  <a:txBody>
                    <a:bodyPr/>
                    <a:lstStyle/>
                    <a:p>
                      <a:pPr algn="ctr" fontAlgn="ctr"/>
                      <a:r>
                        <a:rPr lang="en-GB" sz="800" b="0" i="0" u="none" strike="noStrike">
                          <a:solidFill>
                            <a:srgbClr val="000000"/>
                          </a:solidFill>
                          <a:effectLst/>
                          <a:latin typeface="Arial"/>
                        </a:rPr>
                        <a:t>£35,107</a:t>
                      </a:r>
                    </a:p>
                  </a:txBody>
                  <a:tcPr marL="0" marR="0" marT="0" marB="0" anchor="ctr">
                    <a:noFill/>
                  </a:tcPr>
                </a:tc>
                <a:tc>
                  <a:txBody>
                    <a:bodyPr/>
                    <a:lstStyle/>
                    <a:p>
                      <a:pPr algn="ctr" fontAlgn="ctr"/>
                      <a:r>
                        <a:rPr lang="en-GB" sz="800" b="1" i="0" u="none" strike="noStrike">
                          <a:solidFill>
                            <a:srgbClr val="00B05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11,732.4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10,024.4</a:t>
                      </a:r>
                    </a:p>
                  </a:txBody>
                  <a:tcPr marL="0" marR="0" marT="0" marB="0" anchor="ctr">
                    <a:noFill/>
                  </a:tcPr>
                </a:tc>
                <a:tc>
                  <a:txBody>
                    <a:bodyPr/>
                    <a:lstStyle/>
                    <a:p>
                      <a:pPr algn="ctr" fontAlgn="ctr"/>
                      <a:r>
                        <a:rPr lang="en-GB" sz="800" b="0" i="0" u="none" strike="noStrike">
                          <a:solidFill>
                            <a:srgbClr val="000000"/>
                          </a:solidFill>
                          <a:effectLst/>
                          <a:latin typeface="Arial"/>
                        </a:rPr>
                        <a:t>10,185.6</a:t>
                      </a:r>
                    </a:p>
                  </a:txBody>
                  <a:tcPr marL="0" marR="0" marT="0" marB="0" anchor="ctr">
                    <a:noFill/>
                  </a:tcPr>
                </a:tc>
                <a:tc>
                  <a:txBody>
                    <a:bodyPr/>
                    <a:lstStyle/>
                    <a:p>
                      <a:pPr algn="ctr" fontAlgn="ctr"/>
                      <a:r>
                        <a:rPr lang="en-GB" sz="800" b="1" i="0" u="none" strike="noStrike">
                          <a:solidFill>
                            <a:srgbClr val="00B050"/>
                          </a:solidFill>
                          <a:effectLst/>
                          <a:latin typeface="Arial"/>
                        </a:rPr>
                        <a:t>1.6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23,481.4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21,838.8</a:t>
                      </a:r>
                    </a:p>
                  </a:txBody>
                  <a:tcPr marL="0" marR="0" marT="0" marB="0" anchor="ctr">
                    <a:noFill/>
                  </a:tcPr>
                </a:tc>
                <a:tc>
                  <a:txBody>
                    <a:bodyPr/>
                    <a:lstStyle/>
                    <a:p>
                      <a:pPr algn="ctr" fontAlgn="ctr"/>
                      <a:r>
                        <a:rPr lang="en-GB" sz="800" b="0" i="0" u="none" strike="noStrike">
                          <a:solidFill>
                            <a:srgbClr val="000000"/>
                          </a:solidFill>
                          <a:effectLst/>
                          <a:latin typeface="Arial"/>
                        </a:rPr>
                        <a:t>22,406.7</a:t>
                      </a:r>
                    </a:p>
                  </a:txBody>
                  <a:tcPr marL="0" marR="0" marT="0" marB="0" anchor="ctr">
                    <a:noFill/>
                  </a:tcPr>
                </a:tc>
                <a:tc>
                  <a:txBody>
                    <a:bodyPr/>
                    <a:lstStyle/>
                    <a:p>
                      <a:pPr algn="ctr" fontAlgn="ctr"/>
                      <a:r>
                        <a:rPr lang="en-GB" sz="800" b="1" i="0" u="none" strike="noStrike">
                          <a:solidFill>
                            <a:srgbClr val="00B050"/>
                          </a:solidFill>
                          <a:effectLst/>
                          <a:latin typeface="Arial"/>
                        </a:rPr>
                        <a:t>2.6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£3.45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0.9</a:t>
                      </a:r>
                    </a:p>
                  </a:txBody>
                  <a:tcPr marL="0" marR="0" marT="0" marB="0" anchor="ctr">
                    <a:lnR w="12700" cap="flat" cmpd="sng" algn="ctr">
                      <a:solidFill>
                        <a:schemeClr val="tx1"/>
                      </a:solidFill>
                      <a:prstDash val="solid"/>
                      <a:round/>
                      <a:headEnd type="none" w="med" len="med"/>
                      <a:tailEnd type="none" w="med" len="med"/>
                    </a:lnR>
                    <a:noFill/>
                  </a:tcPr>
                </a:tc>
              </a:tr>
              <a:tr h="310696">
                <a:tc>
                  <a:txBody>
                    <a:bodyPr/>
                    <a:lstStyle/>
                    <a:p>
                      <a:pPr algn="l" fontAlgn="t"/>
                      <a:r>
                        <a:rPr lang="en-GB" sz="800" b="0" i="0" u="none" strike="noStrike">
                          <a:solidFill>
                            <a:srgbClr val="000000"/>
                          </a:solidFill>
                          <a:effectLst/>
                          <a:latin typeface="Arial"/>
                        </a:rPr>
                        <a:t>MIXED SEAFOOD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£22,030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£27,257</a:t>
                      </a:r>
                    </a:p>
                  </a:txBody>
                  <a:tcPr marL="0" marR="0" marT="0" marB="0" anchor="ctr">
                    <a:noFill/>
                  </a:tcPr>
                </a:tc>
                <a:tc>
                  <a:txBody>
                    <a:bodyPr/>
                    <a:lstStyle/>
                    <a:p>
                      <a:pPr algn="ctr" fontAlgn="ctr"/>
                      <a:r>
                        <a:rPr lang="en-GB" sz="800" b="0" i="0" u="none" strike="noStrike">
                          <a:solidFill>
                            <a:srgbClr val="000000"/>
                          </a:solidFill>
                          <a:effectLst/>
                          <a:latin typeface="Arial"/>
                        </a:rPr>
                        <a:t>£29,130</a:t>
                      </a:r>
                    </a:p>
                  </a:txBody>
                  <a:tcPr marL="0" marR="0" marT="0" marB="0" anchor="ctr">
                    <a:noFill/>
                  </a:tcPr>
                </a:tc>
                <a:tc>
                  <a:txBody>
                    <a:bodyPr/>
                    <a:lstStyle/>
                    <a:p>
                      <a:pPr algn="ctr" fontAlgn="ctr"/>
                      <a:r>
                        <a:rPr lang="en-GB" sz="800" b="1" i="0" u="none" strike="noStrike">
                          <a:solidFill>
                            <a:srgbClr val="00B050"/>
                          </a:solidFill>
                          <a:effectLst/>
                          <a:latin typeface="Arial"/>
                        </a:rPr>
                        <a:t>6.9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2,897.0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3,693.4</a:t>
                      </a:r>
                    </a:p>
                  </a:txBody>
                  <a:tcPr marL="0" marR="0" marT="0" marB="0" anchor="ctr">
                    <a:noFill/>
                  </a:tcPr>
                </a:tc>
                <a:tc>
                  <a:txBody>
                    <a:bodyPr/>
                    <a:lstStyle/>
                    <a:p>
                      <a:pPr algn="ctr" fontAlgn="ctr"/>
                      <a:r>
                        <a:rPr lang="en-GB" sz="800" b="0" i="0" u="none" strike="noStrike">
                          <a:solidFill>
                            <a:srgbClr val="000000"/>
                          </a:solidFill>
                          <a:effectLst/>
                          <a:latin typeface="Arial"/>
                        </a:rPr>
                        <a:t>3,857.9</a:t>
                      </a:r>
                    </a:p>
                  </a:txBody>
                  <a:tcPr marL="0" marR="0" marT="0" marB="0" anchor="ctr">
                    <a:noFill/>
                  </a:tcPr>
                </a:tc>
                <a:tc>
                  <a:txBody>
                    <a:bodyPr/>
                    <a:lstStyle/>
                    <a:p>
                      <a:pPr algn="ctr" fontAlgn="ctr"/>
                      <a:r>
                        <a:rPr lang="en-GB" sz="800" b="1" i="0" u="none" strike="noStrike">
                          <a:solidFill>
                            <a:srgbClr val="00B050"/>
                          </a:solidFill>
                          <a:effectLst/>
                          <a:latin typeface="Arial"/>
                        </a:rPr>
                        <a:t>4.5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7,171.9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9,697.6</a:t>
                      </a:r>
                    </a:p>
                  </a:txBody>
                  <a:tcPr marL="0" marR="0" marT="0" marB="0" anchor="ctr">
                    <a:noFill/>
                  </a:tcPr>
                </a:tc>
                <a:tc>
                  <a:txBody>
                    <a:bodyPr/>
                    <a:lstStyle/>
                    <a:p>
                      <a:pPr algn="ctr" fontAlgn="ctr"/>
                      <a:r>
                        <a:rPr lang="en-GB" sz="800" b="0" i="0" u="none" strike="noStrike">
                          <a:solidFill>
                            <a:srgbClr val="000000"/>
                          </a:solidFill>
                          <a:effectLst/>
                          <a:latin typeface="Arial"/>
                        </a:rPr>
                        <a:t>9,991.6</a:t>
                      </a:r>
                    </a:p>
                  </a:txBody>
                  <a:tcPr marL="0" marR="0" marT="0" marB="0" anchor="ctr">
                    <a:noFill/>
                  </a:tcPr>
                </a:tc>
                <a:tc>
                  <a:txBody>
                    <a:bodyPr/>
                    <a:lstStyle/>
                    <a:p>
                      <a:pPr algn="ctr" fontAlgn="ctr"/>
                      <a:r>
                        <a:rPr lang="en-GB" sz="800" b="1" i="0" u="none" strike="noStrike">
                          <a:solidFill>
                            <a:srgbClr val="00B050"/>
                          </a:solidFill>
                          <a:effectLst/>
                          <a:latin typeface="Arial"/>
                        </a:rPr>
                        <a:t>3.0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£2.92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SOLE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£10,222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£8,931</a:t>
                      </a:r>
                    </a:p>
                  </a:txBody>
                  <a:tcPr marL="0" marR="0" marT="0" marB="0" anchor="ctr">
                    <a:noFill/>
                  </a:tcPr>
                </a:tc>
                <a:tc>
                  <a:txBody>
                    <a:bodyPr/>
                    <a:lstStyle/>
                    <a:p>
                      <a:pPr algn="ctr" fontAlgn="ctr"/>
                      <a:r>
                        <a:rPr lang="en-GB" sz="800" b="0" i="0" u="none" strike="noStrike">
                          <a:solidFill>
                            <a:srgbClr val="000000"/>
                          </a:solidFill>
                          <a:effectLst/>
                          <a:latin typeface="Arial"/>
                        </a:rPr>
                        <a:t>£10,780</a:t>
                      </a:r>
                    </a:p>
                  </a:txBody>
                  <a:tcPr marL="0" marR="0" marT="0" marB="0" anchor="ctr">
                    <a:noFill/>
                  </a:tcPr>
                </a:tc>
                <a:tc>
                  <a:txBody>
                    <a:bodyPr/>
                    <a:lstStyle/>
                    <a:p>
                      <a:pPr algn="ctr" fontAlgn="ctr"/>
                      <a:r>
                        <a:rPr lang="en-GB" sz="800" b="1" i="0" u="none" strike="noStrike">
                          <a:solidFill>
                            <a:srgbClr val="00B050"/>
                          </a:solidFill>
                          <a:effectLst/>
                          <a:latin typeface="Arial"/>
                        </a:rPr>
                        <a:t>20.7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1,129.9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891.1</a:t>
                      </a:r>
                    </a:p>
                  </a:txBody>
                  <a:tcPr marL="0" marR="0" marT="0" marB="0" anchor="ctr">
                    <a:noFill/>
                  </a:tcPr>
                </a:tc>
                <a:tc>
                  <a:txBody>
                    <a:bodyPr/>
                    <a:lstStyle/>
                    <a:p>
                      <a:pPr algn="ctr" fontAlgn="ctr"/>
                      <a:r>
                        <a:rPr lang="en-GB" sz="800" b="0" i="0" u="none" strike="noStrike">
                          <a:solidFill>
                            <a:srgbClr val="000000"/>
                          </a:solidFill>
                          <a:effectLst/>
                          <a:latin typeface="Arial"/>
                        </a:rPr>
                        <a:t>1,104.6</a:t>
                      </a:r>
                    </a:p>
                  </a:txBody>
                  <a:tcPr marL="0" marR="0" marT="0" marB="0" anchor="ctr">
                    <a:noFill/>
                  </a:tcPr>
                </a:tc>
                <a:tc>
                  <a:txBody>
                    <a:bodyPr/>
                    <a:lstStyle/>
                    <a:p>
                      <a:pPr algn="ctr" fontAlgn="ctr"/>
                      <a:r>
                        <a:rPr lang="en-GB" sz="800" b="1" i="0" u="none" strike="noStrike">
                          <a:solidFill>
                            <a:srgbClr val="00B050"/>
                          </a:solidFill>
                          <a:effectLst/>
                          <a:latin typeface="Arial"/>
                        </a:rPr>
                        <a:t>24.0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4,400.5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3,457.4</a:t>
                      </a:r>
                    </a:p>
                  </a:txBody>
                  <a:tcPr marL="0" marR="0" marT="0" marB="0" anchor="ctr">
                    <a:noFill/>
                  </a:tcPr>
                </a:tc>
                <a:tc>
                  <a:txBody>
                    <a:bodyPr/>
                    <a:lstStyle/>
                    <a:p>
                      <a:pPr algn="ctr" fontAlgn="ctr"/>
                      <a:r>
                        <a:rPr lang="en-GB" sz="800" b="0" i="0" u="none" strike="noStrike">
                          <a:solidFill>
                            <a:srgbClr val="000000"/>
                          </a:solidFill>
                          <a:effectLst/>
                          <a:latin typeface="Arial"/>
                        </a:rPr>
                        <a:t>4,375.6</a:t>
                      </a:r>
                    </a:p>
                  </a:txBody>
                  <a:tcPr marL="0" marR="0" marT="0" marB="0" anchor="ctr">
                    <a:noFill/>
                  </a:tcPr>
                </a:tc>
                <a:tc>
                  <a:txBody>
                    <a:bodyPr/>
                    <a:lstStyle/>
                    <a:p>
                      <a:pPr algn="ctr" fontAlgn="ctr"/>
                      <a:r>
                        <a:rPr lang="en-GB" sz="800" b="1" i="0" u="none" strike="noStrike">
                          <a:solidFill>
                            <a:srgbClr val="00B050"/>
                          </a:solidFill>
                          <a:effectLst/>
                          <a:latin typeface="Arial"/>
                        </a:rPr>
                        <a:t>26.6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-4.6</a:t>
                      </a:r>
                    </a:p>
                  </a:txBody>
                  <a:tcPr marL="0" marR="0" marT="0" marB="0" anchor="ctr">
                    <a:lnR w="12700" cap="flat" cmpd="sng" algn="ctr">
                      <a:solidFill>
                        <a:schemeClr val="tx1"/>
                      </a:solidFill>
                      <a:prstDash val="solid"/>
                      <a:round/>
                      <a:headEnd type="none" w="med" len="med"/>
                      <a:tailEnd type="none" w="med" len="med"/>
                    </a:lnR>
                    <a:noFill/>
                  </a:tcPr>
                </a:tc>
              </a:tr>
              <a:tr h="310696">
                <a:tc>
                  <a:txBody>
                    <a:bodyPr/>
                    <a:lstStyle/>
                    <a:p>
                      <a:pPr algn="l" fontAlgn="t"/>
                      <a:r>
                        <a:rPr lang="en-GB" sz="800" b="0" i="0" u="none" strike="noStrike">
                          <a:solidFill>
                            <a:srgbClr val="000000"/>
                          </a:solidFill>
                          <a:effectLst/>
                          <a:latin typeface="Arial"/>
                        </a:rPr>
                        <a:t>SQUID (CALAMARI)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£4,291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£6,873</a:t>
                      </a:r>
                    </a:p>
                  </a:txBody>
                  <a:tcPr marL="0" marR="0" marT="0" marB="0" anchor="ctr">
                    <a:noFill/>
                  </a:tcPr>
                </a:tc>
                <a:tc>
                  <a:txBody>
                    <a:bodyPr/>
                    <a:lstStyle/>
                    <a:p>
                      <a:pPr algn="ctr" fontAlgn="ctr"/>
                      <a:r>
                        <a:rPr lang="en-GB" sz="800" b="0" i="0" u="none" strike="noStrike">
                          <a:solidFill>
                            <a:srgbClr val="000000"/>
                          </a:solidFill>
                          <a:effectLst/>
                          <a:latin typeface="Arial"/>
                        </a:rPr>
                        <a:t>£8,494</a:t>
                      </a:r>
                    </a:p>
                  </a:txBody>
                  <a:tcPr marL="0" marR="0" marT="0" marB="0" anchor="ctr">
                    <a:noFill/>
                  </a:tcPr>
                </a:tc>
                <a:tc>
                  <a:txBody>
                    <a:bodyPr/>
                    <a:lstStyle/>
                    <a:p>
                      <a:pPr algn="ctr" fontAlgn="ctr"/>
                      <a:r>
                        <a:rPr lang="en-GB" sz="800" b="1" i="0" u="none" strike="noStrike">
                          <a:solidFill>
                            <a:srgbClr val="00B050"/>
                          </a:solidFill>
                          <a:effectLst/>
                          <a:latin typeface="Arial"/>
                        </a:rPr>
                        <a:t>23.6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410.1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713.4</a:t>
                      </a:r>
                    </a:p>
                  </a:txBody>
                  <a:tcPr marL="0" marR="0" marT="0" marB="0" anchor="ctr">
                    <a:noFill/>
                  </a:tcPr>
                </a:tc>
                <a:tc>
                  <a:txBody>
                    <a:bodyPr/>
                    <a:lstStyle/>
                    <a:p>
                      <a:pPr algn="ctr" fontAlgn="ctr"/>
                      <a:r>
                        <a:rPr lang="en-GB" sz="800" b="0" i="0" u="none" strike="noStrike">
                          <a:solidFill>
                            <a:srgbClr val="000000"/>
                          </a:solidFill>
                          <a:effectLst/>
                          <a:latin typeface="Arial"/>
                        </a:rPr>
                        <a:t>1,019.3</a:t>
                      </a:r>
                    </a:p>
                  </a:txBody>
                  <a:tcPr marL="0" marR="0" marT="0" marB="0" anchor="ctr">
                    <a:noFill/>
                  </a:tcPr>
                </a:tc>
                <a:tc>
                  <a:txBody>
                    <a:bodyPr/>
                    <a:lstStyle/>
                    <a:p>
                      <a:pPr algn="ctr" fontAlgn="ctr"/>
                      <a:r>
                        <a:rPr lang="en-GB" sz="800" b="1" i="0" u="none" strike="noStrike">
                          <a:solidFill>
                            <a:srgbClr val="00B050"/>
                          </a:solidFill>
                          <a:effectLst/>
                          <a:latin typeface="Arial"/>
                        </a:rPr>
                        <a:t>42.9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1,423.6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2,395.0</a:t>
                      </a:r>
                    </a:p>
                  </a:txBody>
                  <a:tcPr marL="0" marR="0" marT="0" marB="0" anchor="ctr">
                    <a:noFill/>
                  </a:tcPr>
                </a:tc>
                <a:tc>
                  <a:txBody>
                    <a:bodyPr/>
                    <a:lstStyle/>
                    <a:p>
                      <a:pPr algn="ctr" fontAlgn="ctr"/>
                      <a:r>
                        <a:rPr lang="en-GB" sz="800" b="0" i="0" u="none" strike="noStrike">
                          <a:solidFill>
                            <a:srgbClr val="000000"/>
                          </a:solidFill>
                          <a:effectLst/>
                          <a:latin typeface="Arial"/>
                        </a:rPr>
                        <a:t>3,138.8</a:t>
                      </a:r>
                    </a:p>
                  </a:txBody>
                  <a:tcPr marL="0" marR="0" marT="0" marB="0" anchor="ctr">
                    <a:noFill/>
                  </a:tcPr>
                </a:tc>
                <a:tc>
                  <a:txBody>
                    <a:bodyPr/>
                    <a:lstStyle/>
                    <a:p>
                      <a:pPr algn="ctr" fontAlgn="ctr"/>
                      <a:r>
                        <a:rPr lang="en-GB" sz="800" b="1" i="0" u="none" strike="noStrike">
                          <a:solidFill>
                            <a:srgbClr val="00B050"/>
                          </a:solidFill>
                          <a:effectLst/>
                          <a:latin typeface="Arial"/>
                        </a:rPr>
                        <a:t>31.1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£8.33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£2.71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-5.7</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TUNA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£8,207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£9,103</a:t>
                      </a:r>
                    </a:p>
                  </a:txBody>
                  <a:tcPr marL="0" marR="0" marT="0" marB="0" anchor="ctr">
                    <a:noFill/>
                  </a:tcPr>
                </a:tc>
                <a:tc>
                  <a:txBody>
                    <a:bodyPr/>
                    <a:lstStyle/>
                    <a:p>
                      <a:pPr algn="ctr" fontAlgn="ctr"/>
                      <a:r>
                        <a:rPr lang="en-GB" sz="800" b="0" i="0" u="none" strike="noStrike">
                          <a:solidFill>
                            <a:srgbClr val="000000"/>
                          </a:solidFill>
                          <a:effectLst/>
                          <a:latin typeface="Arial"/>
                        </a:rPr>
                        <a:t>£7,576</a:t>
                      </a:r>
                    </a:p>
                  </a:txBody>
                  <a:tcPr marL="0" marR="0" marT="0" marB="0" anchor="ctr">
                    <a:noFill/>
                  </a:tcPr>
                </a:tc>
                <a:tc>
                  <a:txBody>
                    <a:bodyPr/>
                    <a:lstStyle/>
                    <a:p>
                      <a:pPr algn="ctr" fontAlgn="ctr"/>
                      <a:r>
                        <a:rPr lang="en-GB" sz="800" b="1" i="0" u="none" strike="noStrike">
                          <a:solidFill>
                            <a:srgbClr val="FF0000"/>
                          </a:solidFill>
                          <a:effectLst/>
                          <a:latin typeface="Arial"/>
                        </a:rPr>
                        <a:t>-16.8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1,235.8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1,284.3</a:t>
                      </a:r>
                    </a:p>
                  </a:txBody>
                  <a:tcPr marL="0" marR="0" marT="0" marB="0" anchor="ctr">
                    <a:noFill/>
                  </a:tcPr>
                </a:tc>
                <a:tc>
                  <a:txBody>
                    <a:bodyPr/>
                    <a:lstStyle/>
                    <a:p>
                      <a:pPr algn="ctr" fontAlgn="ctr"/>
                      <a:r>
                        <a:rPr lang="en-GB" sz="800" b="0" i="0" u="none" strike="noStrike">
                          <a:solidFill>
                            <a:srgbClr val="000000"/>
                          </a:solidFill>
                          <a:effectLst/>
                          <a:latin typeface="Arial"/>
                        </a:rPr>
                        <a:t>983.9</a:t>
                      </a:r>
                    </a:p>
                  </a:txBody>
                  <a:tcPr marL="0" marR="0" marT="0" marB="0" anchor="ctr">
                    <a:noFill/>
                  </a:tcPr>
                </a:tc>
                <a:tc>
                  <a:txBody>
                    <a:bodyPr/>
                    <a:lstStyle/>
                    <a:p>
                      <a:pPr algn="ctr" fontAlgn="ctr"/>
                      <a:r>
                        <a:rPr lang="en-GB" sz="800" b="1" i="0" u="none" strike="noStrike">
                          <a:solidFill>
                            <a:srgbClr val="FF0000"/>
                          </a:solidFill>
                          <a:effectLst/>
                          <a:latin typeface="Arial"/>
                        </a:rPr>
                        <a:t>-23.4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3,042.1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3,359.2</a:t>
                      </a:r>
                    </a:p>
                  </a:txBody>
                  <a:tcPr marL="0" marR="0" marT="0" marB="0" anchor="ctr">
                    <a:noFill/>
                  </a:tcPr>
                </a:tc>
                <a:tc>
                  <a:txBody>
                    <a:bodyPr/>
                    <a:lstStyle/>
                    <a:p>
                      <a:pPr algn="ctr" fontAlgn="ctr"/>
                      <a:r>
                        <a:rPr lang="en-GB" sz="800" b="0" i="0" u="none" strike="noStrike">
                          <a:solidFill>
                            <a:srgbClr val="000000"/>
                          </a:solidFill>
                          <a:effectLst/>
                          <a:latin typeface="Arial"/>
                        </a:rPr>
                        <a:t>2,495.3</a:t>
                      </a:r>
                    </a:p>
                  </a:txBody>
                  <a:tcPr marL="0" marR="0" marT="0" marB="0" anchor="ctr">
                    <a:noFill/>
                  </a:tcPr>
                </a:tc>
                <a:tc>
                  <a:txBody>
                    <a:bodyPr/>
                    <a:lstStyle/>
                    <a:p>
                      <a:pPr algn="ctr" fontAlgn="ctr"/>
                      <a:r>
                        <a:rPr lang="en-GB" sz="800" b="1" i="0" u="none" strike="noStrike">
                          <a:solidFill>
                            <a:srgbClr val="FF0000"/>
                          </a:solidFill>
                          <a:effectLst/>
                          <a:latin typeface="Arial"/>
                        </a:rPr>
                        <a:t>-25.7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£3.04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12.0</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SHRIMPS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£3,707</a:t>
                      </a:r>
                    </a:p>
                  </a:txBody>
                  <a:tcPr marL="0" marR="0" marT="0" marB="0" anchor="ctr">
                    <a:noFill/>
                  </a:tcPr>
                </a:tc>
                <a:tc>
                  <a:txBody>
                    <a:bodyPr/>
                    <a:lstStyle/>
                    <a:p>
                      <a:pPr algn="ctr" fontAlgn="ctr"/>
                      <a:r>
                        <a:rPr lang="en-GB" sz="800" b="0" i="0" u="none" strike="noStrike">
                          <a:solidFill>
                            <a:srgbClr val="000000"/>
                          </a:solidFill>
                          <a:effectLst/>
                          <a:latin typeface="Arial"/>
                        </a:rPr>
                        <a:t>£6,011</a:t>
                      </a:r>
                    </a:p>
                  </a:txBody>
                  <a:tcPr marL="0" marR="0" marT="0" marB="0" anchor="ctr">
                    <a:noFill/>
                  </a:tcPr>
                </a:tc>
                <a:tc>
                  <a:txBody>
                    <a:bodyPr/>
                    <a:lstStyle/>
                    <a:p>
                      <a:pPr algn="ctr" fontAlgn="ctr"/>
                      <a:r>
                        <a:rPr lang="en-GB" sz="800" b="1" i="0" u="none" strike="noStrike">
                          <a:solidFill>
                            <a:srgbClr val="00B050"/>
                          </a:solidFill>
                          <a:effectLst/>
                          <a:latin typeface="Arial"/>
                        </a:rPr>
                        <a:t>62.2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271.7</a:t>
                      </a:r>
                    </a:p>
                  </a:txBody>
                  <a:tcPr marL="0" marR="0" marT="0" marB="0" anchor="ctr">
                    <a:noFill/>
                  </a:tcPr>
                </a:tc>
                <a:tc>
                  <a:txBody>
                    <a:bodyPr/>
                    <a:lstStyle/>
                    <a:p>
                      <a:pPr algn="ctr" fontAlgn="ctr"/>
                      <a:r>
                        <a:rPr lang="en-GB" sz="800" b="0" i="0" u="none" strike="noStrike">
                          <a:solidFill>
                            <a:srgbClr val="000000"/>
                          </a:solidFill>
                          <a:effectLst/>
                          <a:latin typeface="Arial"/>
                        </a:rPr>
                        <a:t>486.7</a:t>
                      </a:r>
                    </a:p>
                  </a:txBody>
                  <a:tcPr marL="0" marR="0" marT="0" marB="0" anchor="ctr">
                    <a:noFill/>
                  </a:tcPr>
                </a:tc>
                <a:tc>
                  <a:txBody>
                    <a:bodyPr/>
                    <a:lstStyle/>
                    <a:p>
                      <a:pPr algn="ctr" fontAlgn="ctr"/>
                      <a:r>
                        <a:rPr lang="en-GB" sz="800" b="1" i="0" u="none" strike="noStrike">
                          <a:solidFill>
                            <a:srgbClr val="00B050"/>
                          </a:solidFill>
                          <a:effectLst/>
                          <a:latin typeface="Arial"/>
                        </a:rPr>
                        <a:t>79.1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772.9</a:t>
                      </a:r>
                    </a:p>
                  </a:txBody>
                  <a:tcPr marL="0" marR="0" marT="0" marB="0" anchor="ctr">
                    <a:noFill/>
                  </a:tcPr>
                </a:tc>
                <a:tc>
                  <a:txBody>
                    <a:bodyPr/>
                    <a:lstStyle/>
                    <a:p>
                      <a:pPr algn="ctr" fontAlgn="ctr"/>
                      <a:r>
                        <a:rPr lang="en-GB" sz="800" b="0" i="0" u="none" strike="noStrike">
                          <a:solidFill>
                            <a:srgbClr val="000000"/>
                          </a:solidFill>
                          <a:effectLst/>
                          <a:latin typeface="Arial"/>
                        </a:rPr>
                        <a:t>1,596.1</a:t>
                      </a:r>
                    </a:p>
                  </a:txBody>
                  <a:tcPr marL="0" marR="0" marT="0" marB="0" anchor="ctr">
                    <a:noFill/>
                  </a:tcPr>
                </a:tc>
                <a:tc>
                  <a:txBody>
                    <a:bodyPr/>
                    <a:lstStyle/>
                    <a:p>
                      <a:pPr algn="ctr" fontAlgn="ctr"/>
                      <a:r>
                        <a:rPr lang="en-GB" sz="800" b="1" i="0" u="none" strike="noStrike">
                          <a:solidFill>
                            <a:srgbClr val="00B050"/>
                          </a:solidFill>
                          <a:effectLst/>
                          <a:latin typeface="Arial"/>
                        </a:rPr>
                        <a:t>106.5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£12.35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-9.5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-21.5</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SCALLOPS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£5,246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£4,844</a:t>
                      </a:r>
                    </a:p>
                  </a:txBody>
                  <a:tcPr marL="0" marR="0" marT="0" marB="0" anchor="ctr">
                    <a:noFill/>
                  </a:tcPr>
                </a:tc>
                <a:tc>
                  <a:txBody>
                    <a:bodyPr/>
                    <a:lstStyle/>
                    <a:p>
                      <a:pPr algn="ctr" fontAlgn="ctr"/>
                      <a:r>
                        <a:rPr lang="en-GB" sz="800" b="0" i="0" u="none" strike="noStrike">
                          <a:solidFill>
                            <a:srgbClr val="000000"/>
                          </a:solidFill>
                          <a:effectLst/>
                          <a:latin typeface="Arial"/>
                        </a:rPr>
                        <a:t>£5,723</a:t>
                      </a:r>
                    </a:p>
                  </a:txBody>
                  <a:tcPr marL="0" marR="0" marT="0" marB="0" anchor="ctr">
                    <a:noFill/>
                  </a:tcPr>
                </a:tc>
                <a:tc>
                  <a:txBody>
                    <a:bodyPr/>
                    <a:lstStyle/>
                    <a:p>
                      <a:pPr algn="ctr" fontAlgn="ctr"/>
                      <a:r>
                        <a:rPr lang="en-GB" sz="800" b="1" i="0" u="none" strike="noStrike">
                          <a:solidFill>
                            <a:srgbClr val="00B050"/>
                          </a:solidFill>
                          <a:effectLst/>
                          <a:latin typeface="Arial"/>
                        </a:rPr>
                        <a:t>18.1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239.2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211.2</a:t>
                      </a:r>
                    </a:p>
                  </a:txBody>
                  <a:tcPr marL="0" marR="0" marT="0" marB="0" anchor="ctr">
                    <a:noFill/>
                  </a:tcPr>
                </a:tc>
                <a:tc>
                  <a:txBody>
                    <a:bodyPr/>
                    <a:lstStyle/>
                    <a:p>
                      <a:pPr algn="ctr" fontAlgn="ctr"/>
                      <a:r>
                        <a:rPr lang="en-GB" sz="800" b="0" i="0" u="none" strike="noStrike">
                          <a:solidFill>
                            <a:srgbClr val="000000"/>
                          </a:solidFill>
                          <a:effectLst/>
                          <a:latin typeface="Arial"/>
                        </a:rPr>
                        <a:t>242.4</a:t>
                      </a:r>
                    </a:p>
                  </a:txBody>
                  <a:tcPr marL="0" marR="0" marT="0" marB="0" anchor="ctr">
                    <a:noFill/>
                  </a:tcPr>
                </a:tc>
                <a:tc>
                  <a:txBody>
                    <a:bodyPr/>
                    <a:lstStyle/>
                    <a:p>
                      <a:pPr algn="ctr" fontAlgn="ctr"/>
                      <a:r>
                        <a:rPr lang="en-GB" sz="800" b="1" i="0" u="none" strike="noStrike">
                          <a:solidFill>
                            <a:srgbClr val="00B050"/>
                          </a:solidFill>
                          <a:effectLst/>
                          <a:latin typeface="Arial"/>
                        </a:rPr>
                        <a:t>14.8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949.0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858.7</a:t>
                      </a:r>
                    </a:p>
                  </a:txBody>
                  <a:tcPr marL="0" marR="0" marT="0" marB="0" anchor="ctr">
                    <a:noFill/>
                  </a:tcPr>
                </a:tc>
                <a:tc>
                  <a:txBody>
                    <a:bodyPr/>
                    <a:lstStyle/>
                    <a:p>
                      <a:pPr algn="ctr" fontAlgn="ctr"/>
                      <a:r>
                        <a:rPr lang="en-GB" sz="800" b="0" i="0" u="none" strike="noStrike">
                          <a:solidFill>
                            <a:srgbClr val="000000"/>
                          </a:solidFill>
                          <a:effectLst/>
                          <a:latin typeface="Arial"/>
                        </a:rPr>
                        <a:t>1,034.2</a:t>
                      </a:r>
                    </a:p>
                  </a:txBody>
                  <a:tcPr marL="0" marR="0" marT="0" marB="0" anchor="ctr">
                    <a:noFill/>
                  </a:tcPr>
                </a:tc>
                <a:tc>
                  <a:txBody>
                    <a:bodyPr/>
                    <a:lstStyle/>
                    <a:p>
                      <a:pPr algn="ctr" fontAlgn="ctr"/>
                      <a:r>
                        <a:rPr lang="en-GB" sz="800" b="1" i="0" u="none" strike="noStrike">
                          <a:solidFill>
                            <a:srgbClr val="00B050"/>
                          </a:solidFill>
                          <a:effectLst/>
                          <a:latin typeface="Arial"/>
                        </a:rPr>
                        <a:t>20.4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-1.9</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SEA BASS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£4,847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£4,756</a:t>
                      </a:r>
                    </a:p>
                  </a:txBody>
                  <a:tcPr marL="0" marR="0" marT="0" marB="0" anchor="ctr">
                    <a:noFill/>
                  </a:tcPr>
                </a:tc>
                <a:tc>
                  <a:txBody>
                    <a:bodyPr/>
                    <a:lstStyle/>
                    <a:p>
                      <a:pPr algn="ctr" fontAlgn="ctr"/>
                      <a:r>
                        <a:rPr lang="en-GB" sz="800" b="0" i="0" u="none" strike="noStrike">
                          <a:solidFill>
                            <a:srgbClr val="000000"/>
                          </a:solidFill>
                          <a:effectLst/>
                          <a:latin typeface="Arial"/>
                        </a:rPr>
                        <a:t>£4,736</a:t>
                      </a:r>
                    </a:p>
                  </a:txBody>
                  <a:tcPr marL="0" marR="0" marT="0" marB="0" anchor="ctr">
                    <a:noFill/>
                  </a:tcPr>
                </a:tc>
                <a:tc>
                  <a:txBody>
                    <a:bodyPr/>
                    <a:lstStyle/>
                    <a:p>
                      <a:pPr algn="ctr" fontAlgn="ctr"/>
                      <a:r>
                        <a:rPr lang="en-GB" sz="800" b="1" i="0" u="none" strike="noStrike">
                          <a:solidFill>
                            <a:srgbClr val="FF0000"/>
                          </a:solidFill>
                          <a:effectLst/>
                          <a:latin typeface="Arial"/>
                        </a:rPr>
                        <a:t>-0.4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354.6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343.2</a:t>
                      </a:r>
                    </a:p>
                  </a:txBody>
                  <a:tcPr marL="0" marR="0" marT="0" marB="0" anchor="ctr">
                    <a:noFill/>
                  </a:tcPr>
                </a:tc>
                <a:tc>
                  <a:txBody>
                    <a:bodyPr/>
                    <a:lstStyle/>
                    <a:p>
                      <a:pPr algn="ctr" fontAlgn="ctr"/>
                      <a:r>
                        <a:rPr lang="en-GB" sz="800" b="0" i="0" u="none" strike="noStrike" dirty="0">
                          <a:solidFill>
                            <a:srgbClr val="000000"/>
                          </a:solidFill>
                          <a:effectLst/>
                          <a:latin typeface="Arial"/>
                        </a:rPr>
                        <a:t>364.8</a:t>
                      </a:r>
                    </a:p>
                  </a:txBody>
                  <a:tcPr marL="0" marR="0" marT="0" marB="0" anchor="ctr">
                    <a:noFill/>
                  </a:tcPr>
                </a:tc>
                <a:tc>
                  <a:txBody>
                    <a:bodyPr/>
                    <a:lstStyle/>
                    <a:p>
                      <a:pPr algn="ctr" fontAlgn="ctr"/>
                      <a:r>
                        <a:rPr lang="en-GB" sz="800" b="1" i="0" u="none" strike="noStrike">
                          <a:solidFill>
                            <a:srgbClr val="00B050"/>
                          </a:solidFill>
                          <a:effectLst/>
                          <a:latin typeface="Arial"/>
                        </a:rPr>
                        <a:t>6.3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1,076.6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948.1</a:t>
                      </a:r>
                    </a:p>
                  </a:txBody>
                  <a:tcPr marL="0" marR="0" marT="0" marB="0" anchor="ctr">
                    <a:noFill/>
                  </a:tcPr>
                </a:tc>
                <a:tc>
                  <a:txBody>
                    <a:bodyPr/>
                    <a:lstStyle/>
                    <a:p>
                      <a:pPr algn="ctr" fontAlgn="ctr"/>
                      <a:r>
                        <a:rPr lang="en-GB" sz="800" b="0" i="0" u="none" strike="noStrike">
                          <a:solidFill>
                            <a:srgbClr val="000000"/>
                          </a:solidFill>
                          <a:effectLst/>
                          <a:latin typeface="Arial"/>
                        </a:rPr>
                        <a:t>1,159.2</a:t>
                      </a:r>
                    </a:p>
                  </a:txBody>
                  <a:tcPr marL="0" marR="0" marT="0" marB="0" anchor="ctr">
                    <a:noFill/>
                  </a:tcPr>
                </a:tc>
                <a:tc>
                  <a:txBody>
                    <a:bodyPr/>
                    <a:lstStyle/>
                    <a:p>
                      <a:pPr algn="ctr" fontAlgn="ctr"/>
                      <a:r>
                        <a:rPr lang="en-GB" sz="800" b="1" i="0" u="none" strike="noStrike">
                          <a:solidFill>
                            <a:srgbClr val="00B050"/>
                          </a:solidFill>
                          <a:effectLst/>
                          <a:latin typeface="Arial"/>
                        </a:rPr>
                        <a:t>22.3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-6.3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-18.5</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PLAICE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£6,554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£5,025</a:t>
                      </a:r>
                    </a:p>
                  </a:txBody>
                  <a:tcPr marL="0" marR="0" marT="0" marB="0" anchor="ctr">
                    <a:noFill/>
                  </a:tcPr>
                </a:tc>
                <a:tc>
                  <a:txBody>
                    <a:bodyPr/>
                    <a:lstStyle/>
                    <a:p>
                      <a:pPr algn="ctr" fontAlgn="ctr"/>
                      <a:r>
                        <a:rPr lang="en-GB" sz="800" b="0" i="0" u="none" strike="noStrike">
                          <a:solidFill>
                            <a:srgbClr val="000000"/>
                          </a:solidFill>
                          <a:effectLst/>
                          <a:latin typeface="Arial"/>
                        </a:rPr>
                        <a:t>£3,963</a:t>
                      </a:r>
                    </a:p>
                  </a:txBody>
                  <a:tcPr marL="0" marR="0" marT="0" marB="0" anchor="ctr">
                    <a:noFill/>
                  </a:tcPr>
                </a:tc>
                <a:tc>
                  <a:txBody>
                    <a:bodyPr/>
                    <a:lstStyle/>
                    <a:p>
                      <a:pPr algn="ctr" fontAlgn="ctr"/>
                      <a:r>
                        <a:rPr lang="en-GB" sz="800" b="1" i="0" u="none" strike="noStrike">
                          <a:solidFill>
                            <a:srgbClr val="FF0000"/>
                          </a:solidFill>
                          <a:effectLst/>
                          <a:latin typeface="Arial"/>
                        </a:rPr>
                        <a:t>-21.1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866.3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655.6</a:t>
                      </a:r>
                    </a:p>
                  </a:txBody>
                  <a:tcPr marL="0" marR="0" marT="0" marB="0" anchor="ctr">
                    <a:noFill/>
                  </a:tcPr>
                </a:tc>
                <a:tc>
                  <a:txBody>
                    <a:bodyPr/>
                    <a:lstStyle/>
                    <a:p>
                      <a:pPr algn="ctr" fontAlgn="ctr"/>
                      <a:r>
                        <a:rPr lang="en-GB" sz="800" b="0" i="0" u="none" strike="noStrike" dirty="0">
                          <a:solidFill>
                            <a:srgbClr val="000000"/>
                          </a:solidFill>
                          <a:effectLst/>
                          <a:latin typeface="Arial"/>
                        </a:rPr>
                        <a:t>486.1</a:t>
                      </a:r>
                    </a:p>
                  </a:txBody>
                  <a:tcPr marL="0" marR="0" marT="0" marB="0" anchor="ctr">
                    <a:noFill/>
                  </a:tcPr>
                </a:tc>
                <a:tc>
                  <a:txBody>
                    <a:bodyPr/>
                    <a:lstStyle/>
                    <a:p>
                      <a:pPr algn="ctr" fontAlgn="ctr"/>
                      <a:r>
                        <a:rPr lang="en-GB" sz="800" b="1" i="0" u="none" strike="noStrike">
                          <a:solidFill>
                            <a:srgbClr val="FF0000"/>
                          </a:solidFill>
                          <a:effectLst/>
                          <a:latin typeface="Arial"/>
                        </a:rPr>
                        <a:t>-25.9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2,198.2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1,507.5</a:t>
                      </a:r>
                    </a:p>
                  </a:txBody>
                  <a:tcPr marL="0" marR="0" marT="0" marB="0" anchor="ctr">
                    <a:noFill/>
                  </a:tcPr>
                </a:tc>
                <a:tc>
                  <a:txBody>
                    <a:bodyPr/>
                    <a:lstStyle/>
                    <a:p>
                      <a:pPr algn="ctr" fontAlgn="ctr"/>
                      <a:r>
                        <a:rPr lang="en-GB" sz="800" b="0" i="0" u="none" strike="noStrike">
                          <a:solidFill>
                            <a:srgbClr val="000000"/>
                          </a:solidFill>
                          <a:effectLst/>
                          <a:latin typeface="Arial"/>
                        </a:rPr>
                        <a:t>1,117.8</a:t>
                      </a:r>
                    </a:p>
                  </a:txBody>
                  <a:tcPr marL="0" marR="0" marT="0" marB="0" anchor="ctr">
                    <a:noFill/>
                  </a:tcPr>
                </a:tc>
                <a:tc>
                  <a:txBody>
                    <a:bodyPr/>
                    <a:lstStyle/>
                    <a:p>
                      <a:pPr algn="ctr" fontAlgn="ctr"/>
                      <a:r>
                        <a:rPr lang="en-GB" sz="800" b="1" i="0" u="none" strike="noStrike">
                          <a:solidFill>
                            <a:srgbClr val="FF0000"/>
                          </a:solidFill>
                          <a:effectLst/>
                          <a:latin typeface="Arial"/>
                        </a:rPr>
                        <a:t>-25.9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£8.15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6.4</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LOBSTER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£5,890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£4,659</a:t>
                      </a:r>
                    </a:p>
                  </a:txBody>
                  <a:tcPr marL="0" marR="0" marT="0" marB="0" anchor="ctr">
                    <a:noFill/>
                  </a:tcPr>
                </a:tc>
                <a:tc>
                  <a:txBody>
                    <a:bodyPr/>
                    <a:lstStyle/>
                    <a:p>
                      <a:pPr algn="ctr" fontAlgn="ctr"/>
                      <a:r>
                        <a:rPr lang="en-GB" sz="800" b="0" i="0" u="none" strike="noStrike">
                          <a:solidFill>
                            <a:srgbClr val="000000"/>
                          </a:solidFill>
                          <a:effectLst/>
                          <a:latin typeface="Arial"/>
                        </a:rPr>
                        <a:t>£3,217</a:t>
                      </a:r>
                    </a:p>
                  </a:txBody>
                  <a:tcPr marL="0" marR="0" marT="0" marB="0" anchor="ctr">
                    <a:noFill/>
                  </a:tcPr>
                </a:tc>
                <a:tc>
                  <a:txBody>
                    <a:bodyPr/>
                    <a:lstStyle/>
                    <a:p>
                      <a:pPr algn="ctr" fontAlgn="ctr"/>
                      <a:r>
                        <a:rPr lang="en-GB" sz="800" b="1" i="0" u="none" strike="noStrike">
                          <a:solidFill>
                            <a:srgbClr val="FF0000"/>
                          </a:solidFill>
                          <a:effectLst/>
                          <a:latin typeface="Arial"/>
                        </a:rPr>
                        <a:t>-31.0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306.8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189.1</a:t>
                      </a:r>
                    </a:p>
                  </a:txBody>
                  <a:tcPr marL="0" marR="0" marT="0" marB="0" anchor="ctr">
                    <a:noFill/>
                  </a:tcPr>
                </a:tc>
                <a:tc>
                  <a:txBody>
                    <a:bodyPr/>
                    <a:lstStyle/>
                    <a:p>
                      <a:pPr algn="ctr" fontAlgn="ctr"/>
                      <a:r>
                        <a:rPr lang="en-GB" sz="800" b="0" i="0" u="none" strike="noStrike">
                          <a:solidFill>
                            <a:srgbClr val="000000"/>
                          </a:solidFill>
                          <a:effectLst/>
                          <a:latin typeface="Arial"/>
                        </a:rPr>
                        <a:t>125.5</a:t>
                      </a:r>
                    </a:p>
                  </a:txBody>
                  <a:tcPr marL="0" marR="0" marT="0" marB="0" anchor="ctr">
                    <a:noFill/>
                  </a:tcPr>
                </a:tc>
                <a:tc>
                  <a:txBody>
                    <a:bodyPr/>
                    <a:lstStyle/>
                    <a:p>
                      <a:pPr algn="ctr" fontAlgn="ctr"/>
                      <a:r>
                        <a:rPr lang="en-GB" sz="800" b="1" i="0" u="none" strike="noStrike">
                          <a:solidFill>
                            <a:srgbClr val="FF0000"/>
                          </a:solidFill>
                          <a:effectLst/>
                          <a:latin typeface="Arial"/>
                        </a:rPr>
                        <a:t>-33.6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960.1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601.4</a:t>
                      </a:r>
                    </a:p>
                  </a:txBody>
                  <a:tcPr marL="0" marR="0" marT="0" marB="0" anchor="ctr">
                    <a:noFill/>
                  </a:tcPr>
                </a:tc>
                <a:tc>
                  <a:txBody>
                    <a:bodyPr/>
                    <a:lstStyle/>
                    <a:p>
                      <a:pPr algn="ctr" fontAlgn="ctr"/>
                      <a:r>
                        <a:rPr lang="en-GB" sz="800" b="0" i="0" u="none" strike="noStrike">
                          <a:solidFill>
                            <a:srgbClr val="000000"/>
                          </a:solidFill>
                          <a:effectLst/>
                          <a:latin typeface="Arial"/>
                        </a:rPr>
                        <a:t>388.0</a:t>
                      </a:r>
                    </a:p>
                  </a:txBody>
                  <a:tcPr marL="0" marR="0" marT="0" marB="0" anchor="ctr">
                    <a:noFill/>
                  </a:tcPr>
                </a:tc>
                <a:tc>
                  <a:txBody>
                    <a:bodyPr/>
                    <a:lstStyle/>
                    <a:p>
                      <a:pPr algn="ctr" fontAlgn="ctr"/>
                      <a:r>
                        <a:rPr lang="en-GB" sz="800" b="1" i="0" u="none" strike="noStrike">
                          <a:solidFill>
                            <a:srgbClr val="FF0000"/>
                          </a:solidFill>
                          <a:effectLst/>
                          <a:latin typeface="Arial"/>
                        </a:rPr>
                        <a:t>-35.5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£8.29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7.0</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MUSSELS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£3,351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£2,920</a:t>
                      </a:r>
                    </a:p>
                  </a:txBody>
                  <a:tcPr marL="0" marR="0" marT="0" marB="0" anchor="ctr">
                    <a:noFill/>
                  </a:tcPr>
                </a:tc>
                <a:tc>
                  <a:txBody>
                    <a:bodyPr/>
                    <a:lstStyle/>
                    <a:p>
                      <a:pPr algn="ctr" fontAlgn="ctr"/>
                      <a:r>
                        <a:rPr lang="en-GB" sz="800" b="0" i="0" u="none" strike="noStrike">
                          <a:solidFill>
                            <a:srgbClr val="000000"/>
                          </a:solidFill>
                          <a:effectLst/>
                          <a:latin typeface="Arial"/>
                        </a:rPr>
                        <a:t>£3,169</a:t>
                      </a:r>
                    </a:p>
                  </a:txBody>
                  <a:tcPr marL="0" marR="0" marT="0" marB="0" anchor="ctr">
                    <a:noFill/>
                  </a:tcPr>
                </a:tc>
                <a:tc>
                  <a:txBody>
                    <a:bodyPr/>
                    <a:lstStyle/>
                    <a:p>
                      <a:pPr algn="ctr" fontAlgn="ctr"/>
                      <a:r>
                        <a:rPr lang="en-GB" sz="800" b="1" i="0" u="none" strike="noStrike">
                          <a:solidFill>
                            <a:srgbClr val="00B050"/>
                          </a:solidFill>
                          <a:effectLst/>
                          <a:latin typeface="Arial"/>
                        </a:rPr>
                        <a:t>8.5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558.0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498.4</a:t>
                      </a:r>
                    </a:p>
                  </a:txBody>
                  <a:tcPr marL="0" marR="0" marT="0" marB="0" anchor="ctr">
                    <a:noFill/>
                  </a:tcPr>
                </a:tc>
                <a:tc>
                  <a:txBody>
                    <a:bodyPr/>
                    <a:lstStyle/>
                    <a:p>
                      <a:pPr algn="ctr" fontAlgn="ctr"/>
                      <a:r>
                        <a:rPr lang="en-GB" sz="800" b="0" i="0" u="none" strike="noStrike">
                          <a:solidFill>
                            <a:srgbClr val="000000"/>
                          </a:solidFill>
                          <a:effectLst/>
                          <a:latin typeface="Arial"/>
                        </a:rPr>
                        <a:t>521.9</a:t>
                      </a:r>
                    </a:p>
                  </a:txBody>
                  <a:tcPr marL="0" marR="0" marT="0" marB="0" anchor="ctr">
                    <a:noFill/>
                  </a:tcPr>
                </a:tc>
                <a:tc>
                  <a:txBody>
                    <a:bodyPr/>
                    <a:lstStyle/>
                    <a:p>
                      <a:pPr algn="ctr" fontAlgn="ctr"/>
                      <a:r>
                        <a:rPr lang="en-GB" sz="800" b="1" i="0" u="none" strike="noStrike">
                          <a:solidFill>
                            <a:srgbClr val="00B050"/>
                          </a:solidFill>
                          <a:effectLst/>
                          <a:latin typeface="Arial"/>
                        </a:rPr>
                        <a:t>4.7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1,419.9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1,231.1</a:t>
                      </a:r>
                    </a:p>
                  </a:txBody>
                  <a:tcPr marL="0" marR="0" marT="0" marB="0" anchor="ctr">
                    <a:noFill/>
                  </a:tcPr>
                </a:tc>
                <a:tc>
                  <a:txBody>
                    <a:bodyPr/>
                    <a:lstStyle/>
                    <a:p>
                      <a:pPr algn="ctr" fontAlgn="ctr"/>
                      <a:r>
                        <a:rPr lang="en-GB" sz="800" b="0" i="0" u="none" strike="noStrike">
                          <a:solidFill>
                            <a:srgbClr val="000000"/>
                          </a:solidFill>
                          <a:effectLst/>
                          <a:latin typeface="Arial"/>
                        </a:rPr>
                        <a:t>1,340.0</a:t>
                      </a:r>
                    </a:p>
                  </a:txBody>
                  <a:tcPr marL="0" marR="0" marT="0" marB="0" anchor="ctr">
                    <a:noFill/>
                  </a:tcPr>
                </a:tc>
                <a:tc>
                  <a:txBody>
                    <a:bodyPr/>
                    <a:lstStyle/>
                    <a:p>
                      <a:pPr algn="ctr" fontAlgn="ctr"/>
                      <a:r>
                        <a:rPr lang="en-GB" sz="800" b="1" i="0" u="none" strike="noStrike">
                          <a:solidFill>
                            <a:srgbClr val="00B050"/>
                          </a:solidFill>
                          <a:effectLst/>
                          <a:latin typeface="Arial"/>
                        </a:rPr>
                        <a:t>8.8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-0.3</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CRABSTICK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£2,015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£2,443</a:t>
                      </a:r>
                    </a:p>
                  </a:txBody>
                  <a:tcPr marL="0" marR="0" marT="0" marB="0" anchor="ctr">
                    <a:noFill/>
                  </a:tcPr>
                </a:tc>
                <a:tc>
                  <a:txBody>
                    <a:bodyPr/>
                    <a:lstStyle/>
                    <a:p>
                      <a:pPr algn="ctr" fontAlgn="ctr"/>
                      <a:r>
                        <a:rPr lang="en-GB" sz="800" b="0" i="0" u="none" strike="noStrike">
                          <a:solidFill>
                            <a:srgbClr val="000000"/>
                          </a:solidFill>
                          <a:effectLst/>
                          <a:latin typeface="Arial"/>
                        </a:rPr>
                        <a:t>£2,185</a:t>
                      </a:r>
                    </a:p>
                  </a:txBody>
                  <a:tcPr marL="0" marR="0" marT="0" marB="0" anchor="ctr">
                    <a:noFill/>
                  </a:tcPr>
                </a:tc>
                <a:tc>
                  <a:txBody>
                    <a:bodyPr/>
                    <a:lstStyle/>
                    <a:p>
                      <a:pPr algn="ctr" fontAlgn="ctr"/>
                      <a:r>
                        <a:rPr lang="en-GB" sz="800" b="1" i="0" u="none" strike="noStrike">
                          <a:solidFill>
                            <a:srgbClr val="FF0000"/>
                          </a:solidFill>
                          <a:effectLst/>
                          <a:latin typeface="Arial"/>
                        </a:rPr>
                        <a:t>-10.6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564.3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615.0</a:t>
                      </a:r>
                    </a:p>
                  </a:txBody>
                  <a:tcPr marL="0" marR="0" marT="0" marB="0" anchor="ctr">
                    <a:noFill/>
                  </a:tcPr>
                </a:tc>
                <a:tc>
                  <a:txBody>
                    <a:bodyPr/>
                    <a:lstStyle/>
                    <a:p>
                      <a:pPr algn="ctr" fontAlgn="ctr"/>
                      <a:r>
                        <a:rPr lang="en-GB" sz="800" b="0" i="0" u="none" strike="noStrike">
                          <a:solidFill>
                            <a:srgbClr val="000000"/>
                          </a:solidFill>
                          <a:effectLst/>
                          <a:latin typeface="Arial"/>
                        </a:rPr>
                        <a:t>526.0</a:t>
                      </a:r>
                    </a:p>
                  </a:txBody>
                  <a:tcPr marL="0" marR="0" marT="0" marB="0" anchor="ctr">
                    <a:noFill/>
                  </a:tcPr>
                </a:tc>
                <a:tc>
                  <a:txBody>
                    <a:bodyPr/>
                    <a:lstStyle/>
                    <a:p>
                      <a:pPr algn="ctr" fontAlgn="ctr"/>
                      <a:r>
                        <a:rPr lang="en-GB" sz="800" b="1" i="0" u="none" strike="noStrike">
                          <a:solidFill>
                            <a:srgbClr val="FF0000"/>
                          </a:solidFill>
                          <a:effectLst/>
                          <a:latin typeface="Arial"/>
                        </a:rPr>
                        <a:t>-14.5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2,003.9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2,360.9</a:t>
                      </a:r>
                    </a:p>
                  </a:txBody>
                  <a:tcPr marL="0" marR="0" marT="0" marB="0" anchor="ctr">
                    <a:noFill/>
                  </a:tcPr>
                </a:tc>
                <a:tc>
                  <a:txBody>
                    <a:bodyPr/>
                    <a:lstStyle/>
                    <a:p>
                      <a:pPr algn="ctr" fontAlgn="ctr"/>
                      <a:r>
                        <a:rPr lang="en-GB" sz="800" b="0" i="0" u="none" strike="noStrike">
                          <a:solidFill>
                            <a:srgbClr val="000000"/>
                          </a:solidFill>
                          <a:effectLst/>
                          <a:latin typeface="Arial"/>
                        </a:rPr>
                        <a:t>2,049.4</a:t>
                      </a:r>
                    </a:p>
                  </a:txBody>
                  <a:tcPr marL="0" marR="0" marT="0" marB="0" anchor="ctr">
                    <a:noFill/>
                  </a:tcPr>
                </a:tc>
                <a:tc>
                  <a:txBody>
                    <a:bodyPr/>
                    <a:lstStyle/>
                    <a:p>
                      <a:pPr algn="ctr" fontAlgn="ctr"/>
                      <a:r>
                        <a:rPr lang="en-GB" sz="800" b="1" i="0" u="none" strike="noStrike">
                          <a:solidFill>
                            <a:srgbClr val="FF0000"/>
                          </a:solidFill>
                          <a:effectLst/>
                          <a:latin typeface="Arial"/>
                        </a:rPr>
                        <a:t>-13.2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£4.15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3.0</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MACKEREL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£2,043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£2,306</a:t>
                      </a:r>
                    </a:p>
                  </a:txBody>
                  <a:tcPr marL="0" marR="0" marT="0" marB="0" anchor="ctr">
                    <a:noFill/>
                  </a:tcPr>
                </a:tc>
                <a:tc>
                  <a:txBody>
                    <a:bodyPr/>
                    <a:lstStyle/>
                    <a:p>
                      <a:pPr algn="ctr" fontAlgn="ctr"/>
                      <a:r>
                        <a:rPr lang="en-GB" sz="800" b="0" i="0" u="none" strike="noStrike">
                          <a:solidFill>
                            <a:srgbClr val="000000"/>
                          </a:solidFill>
                          <a:effectLst/>
                          <a:latin typeface="Arial"/>
                        </a:rPr>
                        <a:t>£1,875</a:t>
                      </a:r>
                    </a:p>
                  </a:txBody>
                  <a:tcPr marL="0" marR="0" marT="0" marB="0" anchor="ctr">
                    <a:noFill/>
                  </a:tcPr>
                </a:tc>
                <a:tc>
                  <a:txBody>
                    <a:bodyPr/>
                    <a:lstStyle/>
                    <a:p>
                      <a:pPr algn="ctr" fontAlgn="ctr"/>
                      <a:r>
                        <a:rPr lang="en-GB" sz="800" b="1" i="0" u="none" strike="noStrike">
                          <a:solidFill>
                            <a:srgbClr val="FF0000"/>
                          </a:solidFill>
                          <a:effectLst/>
                          <a:latin typeface="Arial"/>
                        </a:rPr>
                        <a:t>-18.7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235.5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246.2</a:t>
                      </a:r>
                    </a:p>
                  </a:txBody>
                  <a:tcPr marL="0" marR="0" marT="0" marB="0" anchor="ctr">
                    <a:noFill/>
                  </a:tcPr>
                </a:tc>
                <a:tc>
                  <a:txBody>
                    <a:bodyPr/>
                    <a:lstStyle/>
                    <a:p>
                      <a:pPr algn="ctr" fontAlgn="ctr"/>
                      <a:r>
                        <a:rPr lang="en-GB" sz="800" b="0" i="0" u="none" strike="noStrike">
                          <a:solidFill>
                            <a:srgbClr val="000000"/>
                          </a:solidFill>
                          <a:effectLst/>
                          <a:latin typeface="Arial"/>
                        </a:rPr>
                        <a:t>209.0</a:t>
                      </a:r>
                    </a:p>
                  </a:txBody>
                  <a:tcPr marL="0" marR="0" marT="0" marB="0" anchor="ctr">
                    <a:noFill/>
                  </a:tcPr>
                </a:tc>
                <a:tc>
                  <a:txBody>
                    <a:bodyPr/>
                    <a:lstStyle/>
                    <a:p>
                      <a:pPr algn="ctr" fontAlgn="ctr"/>
                      <a:r>
                        <a:rPr lang="en-GB" sz="800" b="1" i="0" u="none" strike="noStrike">
                          <a:solidFill>
                            <a:srgbClr val="FF0000"/>
                          </a:solidFill>
                          <a:effectLst/>
                          <a:latin typeface="Arial"/>
                        </a:rPr>
                        <a:t>-15.1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606.8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670.4</a:t>
                      </a:r>
                    </a:p>
                  </a:txBody>
                  <a:tcPr marL="0" marR="0" marT="0" marB="0" anchor="ctr">
                    <a:noFill/>
                  </a:tcPr>
                </a:tc>
                <a:tc>
                  <a:txBody>
                    <a:bodyPr/>
                    <a:lstStyle/>
                    <a:p>
                      <a:pPr algn="ctr" fontAlgn="ctr"/>
                      <a:r>
                        <a:rPr lang="en-GB" sz="800" b="0" i="0" u="none" strike="noStrike">
                          <a:solidFill>
                            <a:srgbClr val="000000"/>
                          </a:solidFill>
                          <a:effectLst/>
                          <a:latin typeface="Arial"/>
                        </a:rPr>
                        <a:t>543.5</a:t>
                      </a:r>
                    </a:p>
                  </a:txBody>
                  <a:tcPr marL="0" marR="0" marT="0" marB="0" anchor="ctr">
                    <a:noFill/>
                  </a:tcPr>
                </a:tc>
                <a:tc>
                  <a:txBody>
                    <a:bodyPr/>
                    <a:lstStyle/>
                    <a:p>
                      <a:pPr algn="ctr" fontAlgn="ctr"/>
                      <a:r>
                        <a:rPr lang="en-GB" sz="800" b="1" i="0" u="none" strike="noStrike">
                          <a:solidFill>
                            <a:srgbClr val="FF0000"/>
                          </a:solidFill>
                          <a:effectLst/>
                          <a:latin typeface="Arial"/>
                        </a:rPr>
                        <a:t>-18.9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£8.97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-4.2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£3.45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0.3</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TROUT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£1,451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£2,856</a:t>
                      </a:r>
                    </a:p>
                  </a:txBody>
                  <a:tcPr marL="0" marR="0" marT="0" marB="0" anchor="ctr">
                    <a:noFill/>
                  </a:tcPr>
                </a:tc>
                <a:tc>
                  <a:txBody>
                    <a:bodyPr/>
                    <a:lstStyle/>
                    <a:p>
                      <a:pPr algn="ctr" fontAlgn="ctr"/>
                      <a:r>
                        <a:rPr lang="en-GB" sz="800" b="0" i="0" u="none" strike="noStrike">
                          <a:solidFill>
                            <a:srgbClr val="000000"/>
                          </a:solidFill>
                          <a:effectLst/>
                          <a:latin typeface="Arial"/>
                        </a:rPr>
                        <a:t>£1,519</a:t>
                      </a:r>
                    </a:p>
                  </a:txBody>
                  <a:tcPr marL="0" marR="0" marT="0" marB="0" anchor="ctr">
                    <a:noFill/>
                  </a:tcPr>
                </a:tc>
                <a:tc>
                  <a:txBody>
                    <a:bodyPr/>
                    <a:lstStyle/>
                    <a:p>
                      <a:pPr algn="ctr" fontAlgn="ctr"/>
                      <a:r>
                        <a:rPr lang="en-GB" sz="800" b="1" i="0" u="none" strike="noStrike">
                          <a:solidFill>
                            <a:srgbClr val="FF0000"/>
                          </a:solidFill>
                          <a:effectLst/>
                          <a:latin typeface="Arial"/>
                        </a:rPr>
                        <a:t>-46.8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144.3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287.4</a:t>
                      </a:r>
                    </a:p>
                  </a:txBody>
                  <a:tcPr marL="0" marR="0" marT="0" marB="0" anchor="ctr">
                    <a:noFill/>
                  </a:tcPr>
                </a:tc>
                <a:tc>
                  <a:txBody>
                    <a:bodyPr/>
                    <a:lstStyle/>
                    <a:p>
                      <a:pPr algn="ctr" fontAlgn="ctr"/>
                      <a:r>
                        <a:rPr lang="en-GB" sz="800" b="0" i="0" u="none" strike="noStrike">
                          <a:solidFill>
                            <a:srgbClr val="000000"/>
                          </a:solidFill>
                          <a:effectLst/>
                          <a:latin typeface="Arial"/>
                        </a:rPr>
                        <a:t>168.1</a:t>
                      </a:r>
                    </a:p>
                  </a:txBody>
                  <a:tcPr marL="0" marR="0" marT="0" marB="0" anchor="ctr">
                    <a:noFill/>
                  </a:tcPr>
                </a:tc>
                <a:tc>
                  <a:txBody>
                    <a:bodyPr/>
                    <a:lstStyle/>
                    <a:p>
                      <a:pPr algn="ctr" fontAlgn="ctr"/>
                      <a:r>
                        <a:rPr lang="en-GB" sz="800" b="1" i="0" u="none" strike="noStrike">
                          <a:solidFill>
                            <a:srgbClr val="FF0000"/>
                          </a:solidFill>
                          <a:effectLst/>
                          <a:latin typeface="Arial"/>
                        </a:rPr>
                        <a:t>-41.5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382.0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753.7</a:t>
                      </a:r>
                    </a:p>
                  </a:txBody>
                  <a:tcPr marL="0" marR="0" marT="0" marB="0" anchor="ctr">
                    <a:noFill/>
                  </a:tcPr>
                </a:tc>
                <a:tc>
                  <a:txBody>
                    <a:bodyPr/>
                    <a:lstStyle/>
                    <a:p>
                      <a:pPr algn="ctr" fontAlgn="ctr"/>
                      <a:r>
                        <a:rPr lang="en-GB" sz="800" b="0" i="0" u="none" strike="noStrike">
                          <a:solidFill>
                            <a:srgbClr val="000000"/>
                          </a:solidFill>
                          <a:effectLst/>
                          <a:latin typeface="Arial"/>
                        </a:rPr>
                        <a:t>422.0</a:t>
                      </a:r>
                    </a:p>
                  </a:txBody>
                  <a:tcPr marL="0" marR="0" marT="0" marB="0" anchor="ctr">
                    <a:noFill/>
                  </a:tcPr>
                </a:tc>
                <a:tc>
                  <a:txBody>
                    <a:bodyPr/>
                    <a:lstStyle/>
                    <a:p>
                      <a:pPr algn="ctr" fontAlgn="ctr"/>
                      <a:r>
                        <a:rPr lang="en-GB" sz="800" b="1" i="0" u="none" strike="noStrike">
                          <a:solidFill>
                            <a:srgbClr val="FF0000"/>
                          </a:solidFill>
                          <a:effectLst/>
                          <a:latin typeface="Arial"/>
                        </a:rPr>
                        <a:t>-44.0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£9.04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-9.1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-5.0</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WHITEBAIT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£2,065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£1,925</a:t>
                      </a:r>
                    </a:p>
                  </a:txBody>
                  <a:tcPr marL="0" marR="0" marT="0" marB="0" anchor="ctr">
                    <a:noFill/>
                  </a:tcPr>
                </a:tc>
                <a:tc>
                  <a:txBody>
                    <a:bodyPr/>
                    <a:lstStyle/>
                    <a:p>
                      <a:pPr algn="ctr" fontAlgn="ctr"/>
                      <a:r>
                        <a:rPr lang="en-GB" sz="800" b="0" i="0" u="none" strike="noStrike">
                          <a:solidFill>
                            <a:srgbClr val="000000"/>
                          </a:solidFill>
                          <a:effectLst/>
                          <a:latin typeface="Arial"/>
                        </a:rPr>
                        <a:t>£1,500</a:t>
                      </a:r>
                    </a:p>
                  </a:txBody>
                  <a:tcPr marL="0" marR="0" marT="0" marB="0" anchor="ctr">
                    <a:noFill/>
                  </a:tcPr>
                </a:tc>
                <a:tc>
                  <a:txBody>
                    <a:bodyPr/>
                    <a:lstStyle/>
                    <a:p>
                      <a:pPr algn="ctr" fontAlgn="ctr"/>
                      <a:r>
                        <a:rPr lang="en-GB" sz="800" b="1" i="0" u="none" strike="noStrike">
                          <a:solidFill>
                            <a:srgbClr val="FF0000"/>
                          </a:solidFill>
                          <a:effectLst/>
                          <a:latin typeface="Arial"/>
                        </a:rPr>
                        <a:t>-22.1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331.0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350.3</a:t>
                      </a:r>
                    </a:p>
                  </a:txBody>
                  <a:tcPr marL="0" marR="0" marT="0" marB="0" anchor="ctr">
                    <a:noFill/>
                  </a:tcPr>
                </a:tc>
                <a:tc>
                  <a:txBody>
                    <a:bodyPr/>
                    <a:lstStyle/>
                    <a:p>
                      <a:pPr algn="ctr" fontAlgn="ctr"/>
                      <a:r>
                        <a:rPr lang="en-GB" sz="800" b="0" i="0" u="none" strike="noStrike">
                          <a:solidFill>
                            <a:srgbClr val="000000"/>
                          </a:solidFill>
                          <a:effectLst/>
                          <a:latin typeface="Arial"/>
                        </a:rPr>
                        <a:t>292.3</a:t>
                      </a:r>
                    </a:p>
                  </a:txBody>
                  <a:tcPr marL="0" marR="0" marT="0" marB="0" anchor="ctr">
                    <a:noFill/>
                  </a:tcPr>
                </a:tc>
                <a:tc>
                  <a:txBody>
                    <a:bodyPr/>
                    <a:lstStyle/>
                    <a:p>
                      <a:pPr algn="ctr" fontAlgn="ctr"/>
                      <a:r>
                        <a:rPr lang="en-GB" sz="800" b="1" i="0" u="none" strike="noStrike">
                          <a:solidFill>
                            <a:srgbClr val="FF0000"/>
                          </a:solidFill>
                          <a:effectLst/>
                          <a:latin typeface="Arial"/>
                        </a:rPr>
                        <a:t>-16.6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827.5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866.6</a:t>
                      </a:r>
                    </a:p>
                  </a:txBody>
                  <a:tcPr marL="0" marR="0" marT="0" marB="0" anchor="ctr">
                    <a:noFill/>
                  </a:tcPr>
                </a:tc>
                <a:tc>
                  <a:txBody>
                    <a:bodyPr/>
                    <a:lstStyle/>
                    <a:p>
                      <a:pPr algn="ctr" fontAlgn="ctr"/>
                      <a:r>
                        <a:rPr lang="en-GB" sz="800" b="0" i="0" u="none" strike="noStrike" dirty="0">
                          <a:solidFill>
                            <a:srgbClr val="000000"/>
                          </a:solidFill>
                          <a:effectLst/>
                          <a:latin typeface="Arial"/>
                        </a:rPr>
                        <a:t>716.1</a:t>
                      </a:r>
                    </a:p>
                  </a:txBody>
                  <a:tcPr marL="0" marR="0" marT="0" marB="0" anchor="ctr">
                    <a:noFill/>
                  </a:tcPr>
                </a:tc>
                <a:tc>
                  <a:txBody>
                    <a:bodyPr/>
                    <a:lstStyle/>
                    <a:p>
                      <a:pPr algn="ctr" fontAlgn="ctr"/>
                      <a:r>
                        <a:rPr lang="en-GB" sz="800" b="1" i="0" u="none" strike="noStrike">
                          <a:solidFill>
                            <a:srgbClr val="FF0000"/>
                          </a:solidFill>
                          <a:effectLst/>
                          <a:latin typeface="Arial"/>
                        </a:rPr>
                        <a:t>-17.4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-6.6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-5.7</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KIPPER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£1,467</a:t>
                      </a:r>
                    </a:p>
                  </a:txBody>
                  <a:tcPr marL="0" marR="0" marT="0" marB="0" anchor="ctr">
                    <a:noFill/>
                  </a:tcPr>
                </a:tc>
                <a:tc>
                  <a:txBody>
                    <a:bodyPr/>
                    <a:lstStyle/>
                    <a:p>
                      <a:pPr algn="ctr" fontAlgn="ctr"/>
                      <a:r>
                        <a:rPr lang="en-GB" sz="800" b="0" i="0" u="none" strike="noStrike">
                          <a:solidFill>
                            <a:srgbClr val="000000"/>
                          </a:solidFill>
                          <a:effectLst/>
                          <a:latin typeface="Arial"/>
                        </a:rPr>
                        <a:t>£1,491</a:t>
                      </a:r>
                    </a:p>
                  </a:txBody>
                  <a:tcPr marL="0" marR="0" marT="0" marB="0" anchor="ctr">
                    <a:noFill/>
                  </a:tcPr>
                </a:tc>
                <a:tc>
                  <a:txBody>
                    <a:bodyPr/>
                    <a:lstStyle/>
                    <a:p>
                      <a:pPr algn="ctr" fontAlgn="ctr"/>
                      <a:r>
                        <a:rPr lang="en-GB" sz="800" b="1" i="0" u="none" strike="noStrike">
                          <a:solidFill>
                            <a:srgbClr val="00B050"/>
                          </a:solidFill>
                          <a:effectLst/>
                          <a:latin typeface="Arial"/>
                        </a:rPr>
                        <a:t>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227.3</a:t>
                      </a:r>
                    </a:p>
                  </a:txBody>
                  <a:tcPr marL="0" marR="0" marT="0" marB="0" anchor="ctr">
                    <a:noFill/>
                  </a:tcPr>
                </a:tc>
                <a:tc>
                  <a:txBody>
                    <a:bodyPr/>
                    <a:lstStyle/>
                    <a:p>
                      <a:pPr algn="ctr" fontAlgn="ctr"/>
                      <a:r>
                        <a:rPr lang="en-GB" sz="800" b="0" i="0" u="none" strike="noStrike">
                          <a:solidFill>
                            <a:srgbClr val="000000"/>
                          </a:solidFill>
                          <a:effectLst/>
                          <a:latin typeface="Arial"/>
                        </a:rPr>
                        <a:t>222.4</a:t>
                      </a:r>
                    </a:p>
                  </a:txBody>
                  <a:tcPr marL="0" marR="0" marT="0" marB="0" anchor="ctr">
                    <a:noFill/>
                  </a:tcPr>
                </a:tc>
                <a:tc>
                  <a:txBody>
                    <a:bodyPr/>
                    <a:lstStyle/>
                    <a:p>
                      <a:pPr algn="ctr" fontAlgn="ctr"/>
                      <a:r>
                        <a:rPr lang="en-GB" sz="800" b="1" i="0" u="none" strike="noStrike">
                          <a:solidFill>
                            <a:srgbClr val="FF0000"/>
                          </a:solidFill>
                          <a:effectLst/>
                          <a:latin typeface="Arial"/>
                        </a:rPr>
                        <a:t>-2.1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1,493.4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1,319.9</a:t>
                      </a:r>
                    </a:p>
                  </a:txBody>
                  <a:tcPr marL="0" marR="0" marT="0" marB="0" anchor="ctr">
                    <a:noFill/>
                  </a:tcPr>
                </a:tc>
                <a:tc>
                  <a:txBody>
                    <a:bodyPr/>
                    <a:lstStyle/>
                    <a:p>
                      <a:pPr algn="ctr" fontAlgn="ctr"/>
                      <a:r>
                        <a:rPr lang="en-GB" sz="800" b="0" i="0" u="none" strike="noStrike">
                          <a:solidFill>
                            <a:srgbClr val="000000"/>
                          </a:solidFill>
                          <a:effectLst/>
                          <a:latin typeface="Arial"/>
                        </a:rPr>
                        <a:t>1,295.8</a:t>
                      </a:r>
                    </a:p>
                  </a:txBody>
                  <a:tcPr marL="0" marR="0" marT="0" marB="0" anchor="ctr">
                    <a:noFill/>
                  </a:tcPr>
                </a:tc>
                <a:tc>
                  <a:txBody>
                    <a:bodyPr/>
                    <a:lstStyle/>
                    <a:p>
                      <a:pPr algn="ctr" fontAlgn="ctr"/>
                      <a:r>
                        <a:rPr lang="en-GB" sz="800" b="1" i="0" u="none" strike="noStrike">
                          <a:solidFill>
                            <a:srgbClr val="FF0000"/>
                          </a:solidFill>
                          <a:effectLst/>
                          <a:latin typeface="Arial"/>
                        </a:rPr>
                        <a:t>-1.8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r>
              <a:tr h="155348">
                <a:tc>
                  <a:txBody>
                    <a:bodyPr/>
                    <a:lstStyle/>
                    <a:p>
                      <a:pPr algn="l" fontAlgn="t"/>
                      <a:r>
                        <a:rPr lang="en-GB" sz="800" b="0" i="0" u="none" strike="noStrike">
                          <a:solidFill>
                            <a:srgbClr val="000000"/>
                          </a:solidFill>
                          <a:effectLst/>
                          <a:latin typeface="Arial"/>
                        </a:rPr>
                        <a:t>CRAB FROZEN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t"/>
                      <a:r>
                        <a:rPr lang="en-GB" sz="800" b="0" i="0" u="none" strike="noStrike">
                          <a:solidFill>
                            <a:srgbClr val="000000"/>
                          </a:solidFill>
                          <a:effectLst/>
                          <a:latin typeface="Arial"/>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£1,130</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£1,378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£1,467</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6.4</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96.9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121.2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200.2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65.1</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301.3</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409.3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512.4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25.2</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£7.33</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FF0000"/>
                          </a:solidFill>
                          <a:effectLst/>
                          <a:latin typeface="Arial"/>
                        </a:rPr>
                        <a:t>-35.6</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dirty="0">
                          <a:solidFill>
                            <a:srgbClr val="000000"/>
                          </a:solidFill>
                          <a:effectLst/>
                          <a:latin typeface="Arial"/>
                        </a:rPr>
                        <a:t>£2.86</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FF0000"/>
                          </a:solidFill>
                          <a:effectLst/>
                          <a:latin typeface="Arial"/>
                        </a:rPr>
                        <a:t>-15.0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5" name="Title 1"/>
          <p:cNvSpPr txBox="1">
            <a:spLocks/>
          </p:cNvSpPr>
          <p:nvPr/>
        </p:nvSpPr>
        <p:spPr>
          <a:xfrm>
            <a:off x="457200" y="11072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Frozen Seafood By Species</a:t>
            </a:r>
            <a:endParaRPr lang="en-GB" dirty="0"/>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274774801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632235"/>
              </p:ext>
            </p:extLst>
          </p:nvPr>
        </p:nvGraphicFramePr>
        <p:xfrm>
          <a:off x="83968" y="812980"/>
          <a:ext cx="8966725" cy="5576226"/>
        </p:xfrm>
        <a:graphic>
          <a:graphicData uri="http://schemas.openxmlformats.org/drawingml/2006/table">
            <a:tbl>
              <a:tblPr>
                <a:tableStyleId>{5C22544A-7EE6-4342-B048-85BDC9FD1C3A}</a:tableStyleId>
              </a:tblPr>
              <a:tblGrid>
                <a:gridCol w="1132201"/>
                <a:gridCol w="176581"/>
                <a:gridCol w="584279"/>
                <a:gridCol w="584279"/>
                <a:gridCol w="584279"/>
                <a:gridCol w="342776"/>
                <a:gridCol w="584279"/>
                <a:gridCol w="584279"/>
                <a:gridCol w="584279"/>
                <a:gridCol w="342776"/>
                <a:gridCol w="584279"/>
                <a:gridCol w="584279"/>
                <a:gridCol w="584279"/>
                <a:gridCol w="342776"/>
                <a:gridCol w="342776"/>
                <a:gridCol w="342776"/>
                <a:gridCol w="342776"/>
                <a:gridCol w="342776"/>
              </a:tblGrid>
              <a:tr h="328616">
                <a:tc>
                  <a:txBody>
                    <a:bodyPr/>
                    <a:lstStyle/>
                    <a:p>
                      <a:pPr algn="ctr" fontAlgn="t"/>
                      <a:r>
                        <a:rPr lang="en-GB" sz="800" b="1" i="0" u="none" strike="noStrike" dirty="0">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noFill/>
                  </a:tcPr>
                </a:tc>
                <a:tc rowSpan="2">
                  <a:txBody>
                    <a:bodyPr/>
                    <a:lstStyle/>
                    <a:p>
                      <a:pPr algn="ctr" fontAlgn="b"/>
                      <a:r>
                        <a:rPr lang="en-GB" sz="800" b="1" i="0" u="none" strike="noStrike">
                          <a:solidFill>
                            <a:srgbClr val="000000"/>
                          </a:solidFill>
                          <a:effectLst/>
                          <a:latin typeface="+mn-lt"/>
                        </a:rPr>
                        <a:t>Rank</a:t>
                      </a: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ctr"/>
                      <a:r>
                        <a:rPr lang="en-GB" sz="800" b="1" i="0" u="none" strike="noStrike">
                          <a:solidFill>
                            <a:srgbClr val="000000"/>
                          </a:solidFill>
                          <a:effectLst/>
                          <a:latin typeface="+mn-lt"/>
                        </a:rPr>
                        <a:t>Value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Volume Sales ('000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b="1" i="0" u="none" strike="noStrike">
                          <a:solidFill>
                            <a:srgbClr val="000000"/>
                          </a:solidFill>
                          <a:effectLst/>
                          <a:latin typeface="+mn-lt"/>
                        </a:rPr>
                        <a:t>Unit Sales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c gridSpan="2">
                  <a:txBody>
                    <a:bodyPr/>
                    <a:lstStyle/>
                    <a:p>
                      <a:pPr algn="ctr" fontAlgn="ctr"/>
                      <a:r>
                        <a:rPr lang="en-GB" sz="800" b="1" i="0" u="none" strike="noStrike">
                          <a:solidFill>
                            <a:srgbClr val="000000"/>
                          </a:solidFill>
                          <a:effectLst/>
                          <a:latin typeface="+mn-lt"/>
                        </a:rPr>
                        <a:t>Price per 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GB"/>
                    </a:p>
                  </a:txBody>
                  <a:tcPr/>
                </a:tc>
              </a:tr>
              <a:tr h="427200">
                <a:tc>
                  <a:txBody>
                    <a:bodyPr/>
                    <a:lstStyle/>
                    <a:p>
                      <a:pPr algn="l" fontAlgn="ctr"/>
                      <a:r>
                        <a:rPr lang="en-GB" sz="800" b="1" i="0" u="none" strike="noStrike">
                          <a:solidFill>
                            <a:srgbClr val="000000"/>
                          </a:solidFill>
                          <a:effectLst/>
                          <a:latin typeface="+mn-lt"/>
                        </a:rPr>
                        <a:t> </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GB"/>
                    </a:p>
                  </a:txBody>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09.09.17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08.09.18</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WE 07.09.19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mn-lt"/>
                        </a:rPr>
                        <a:t>MAT % Chg YA</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64308">
                <a:tc>
                  <a:txBody>
                    <a:bodyPr/>
                    <a:lstStyle/>
                    <a:p>
                      <a:pPr algn="l" fontAlgn="t"/>
                      <a:r>
                        <a:rPr lang="en-GB" sz="800" b="1" i="0" u="none" strike="noStrike" dirty="0">
                          <a:solidFill>
                            <a:srgbClr val="000000"/>
                          </a:solidFill>
                          <a:effectLst/>
                          <a:latin typeface="Arial"/>
                        </a:rPr>
                        <a:t>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t"/>
                      <a:r>
                        <a:rPr lang="en-GB" sz="800" b="1" i="0" u="none" strike="noStrike">
                          <a:solidFill>
                            <a:srgbClr val="000000"/>
                          </a:solidFill>
                          <a:effectLst/>
                          <a:latin typeface="Arial"/>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dirty="0">
                          <a:solidFill>
                            <a:srgbClr val="000000"/>
                          </a:solidFill>
                          <a:effectLst/>
                          <a:latin typeface="Arial"/>
                        </a:rPr>
                        <a:t>£514,881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£544,474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£551,833</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1.4</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86,776.6</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83,780.1</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83,431.8</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-0.4</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371,409.2</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371,795.0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365,089.4</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FF0000"/>
                          </a:solidFill>
                          <a:effectLst/>
                          <a:latin typeface="Arial"/>
                        </a:rPr>
                        <a:t>-1.8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£6.61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1.8</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0000"/>
                          </a:solidFill>
                          <a:effectLst/>
                          <a:latin typeface="Arial"/>
                        </a:rPr>
                        <a:t>£1.51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ctr"/>
                      <a:r>
                        <a:rPr lang="en-GB" sz="800" b="1" i="0" u="none" strike="noStrike">
                          <a:solidFill>
                            <a:srgbClr val="00B050"/>
                          </a:solidFill>
                          <a:effectLst/>
                          <a:latin typeface="Arial"/>
                        </a:rPr>
                        <a:t>3.2</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64308">
                <a:tc>
                  <a:txBody>
                    <a:bodyPr/>
                    <a:lstStyle/>
                    <a:p>
                      <a:pPr algn="l" fontAlgn="t"/>
                      <a:r>
                        <a:rPr lang="en-GB" sz="800" b="0" i="0" u="none" strike="noStrike">
                          <a:solidFill>
                            <a:srgbClr val="000000"/>
                          </a:solidFill>
                          <a:effectLst/>
                          <a:latin typeface="Arial"/>
                        </a:rPr>
                        <a:t>TUNA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£328,788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£352,648</a:t>
                      </a:r>
                    </a:p>
                  </a:txBody>
                  <a:tcPr marL="0" marR="0" marT="0" marB="0" anchor="ctr">
                    <a:noFill/>
                  </a:tcPr>
                </a:tc>
                <a:tc>
                  <a:txBody>
                    <a:bodyPr/>
                    <a:lstStyle/>
                    <a:p>
                      <a:pPr algn="ctr" fontAlgn="ctr"/>
                      <a:r>
                        <a:rPr lang="en-GB" sz="800" b="0" i="0" u="none" strike="noStrike">
                          <a:solidFill>
                            <a:srgbClr val="000000"/>
                          </a:solidFill>
                          <a:effectLst/>
                          <a:latin typeface="Arial"/>
                        </a:rPr>
                        <a:t>£360,960</a:t>
                      </a:r>
                    </a:p>
                  </a:txBody>
                  <a:tcPr marL="0" marR="0" marT="0" marB="0" anchor="ctr">
                    <a:noFill/>
                  </a:tcPr>
                </a:tc>
                <a:tc>
                  <a:txBody>
                    <a:bodyPr/>
                    <a:lstStyle/>
                    <a:p>
                      <a:pPr algn="ctr" fontAlgn="ctr"/>
                      <a:r>
                        <a:rPr lang="en-GB" sz="800" b="1" i="0" u="none" strike="noStrike">
                          <a:solidFill>
                            <a:srgbClr val="00B050"/>
                          </a:solidFill>
                          <a:effectLst/>
                          <a:latin typeface="Arial"/>
                        </a:rPr>
                        <a:t>2.4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60,379.3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56,965.8</a:t>
                      </a:r>
                    </a:p>
                  </a:txBody>
                  <a:tcPr marL="0" marR="0" marT="0" marB="0" anchor="ctr">
                    <a:noFill/>
                  </a:tcPr>
                </a:tc>
                <a:tc>
                  <a:txBody>
                    <a:bodyPr/>
                    <a:lstStyle/>
                    <a:p>
                      <a:pPr algn="ctr" fontAlgn="ctr"/>
                      <a:r>
                        <a:rPr lang="en-GB" sz="800" b="0" i="0" u="none" strike="noStrike">
                          <a:solidFill>
                            <a:srgbClr val="000000"/>
                          </a:solidFill>
                          <a:effectLst/>
                          <a:latin typeface="Arial"/>
                        </a:rPr>
                        <a:t>57,337.3</a:t>
                      </a:r>
                    </a:p>
                  </a:txBody>
                  <a:tcPr marL="0" marR="0" marT="0" marB="0" anchor="ctr">
                    <a:noFill/>
                  </a:tcPr>
                </a:tc>
                <a:tc>
                  <a:txBody>
                    <a:bodyPr/>
                    <a:lstStyle/>
                    <a:p>
                      <a:pPr algn="ctr" fontAlgn="ctr"/>
                      <a:r>
                        <a:rPr lang="en-GB" sz="800" b="1" i="0" u="none" strike="noStrike">
                          <a:solidFill>
                            <a:srgbClr val="00B050"/>
                          </a:solidFill>
                          <a:effectLst/>
                          <a:latin typeface="Arial"/>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182,855.2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177,630.0</a:t>
                      </a:r>
                    </a:p>
                  </a:txBody>
                  <a:tcPr marL="0" marR="0" marT="0" marB="0" anchor="ctr">
                    <a:noFill/>
                  </a:tcPr>
                </a:tc>
                <a:tc>
                  <a:txBody>
                    <a:bodyPr/>
                    <a:lstStyle/>
                    <a:p>
                      <a:pPr algn="ctr" fontAlgn="ctr"/>
                      <a:r>
                        <a:rPr lang="en-GB" sz="800" b="0" i="0" u="none" strike="noStrike">
                          <a:solidFill>
                            <a:srgbClr val="000000"/>
                          </a:solidFill>
                          <a:effectLst/>
                          <a:latin typeface="Arial"/>
                        </a:rPr>
                        <a:t>173,364.0</a:t>
                      </a:r>
                    </a:p>
                  </a:txBody>
                  <a:tcPr marL="0" marR="0" marT="0" marB="0" anchor="ctr">
                    <a:noFill/>
                  </a:tcPr>
                </a:tc>
                <a:tc>
                  <a:txBody>
                    <a:bodyPr/>
                    <a:lstStyle/>
                    <a:p>
                      <a:pPr algn="ctr" fontAlgn="ctr"/>
                      <a:r>
                        <a:rPr lang="en-GB" sz="800" b="1" i="0" u="none" strike="noStrike">
                          <a:solidFill>
                            <a:srgbClr val="FF0000"/>
                          </a:solidFill>
                          <a:effectLst/>
                          <a:latin typeface="Arial"/>
                        </a:rPr>
                        <a:t>-2.4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£6.30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4.9</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SALMON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£65,032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£67,105</a:t>
                      </a:r>
                    </a:p>
                  </a:txBody>
                  <a:tcPr marL="0" marR="0" marT="0" marB="0" anchor="ctr">
                    <a:noFill/>
                  </a:tcPr>
                </a:tc>
                <a:tc>
                  <a:txBody>
                    <a:bodyPr/>
                    <a:lstStyle/>
                    <a:p>
                      <a:pPr algn="ctr" fontAlgn="ctr"/>
                      <a:r>
                        <a:rPr lang="en-GB" sz="800" b="0" i="0" u="none" strike="noStrike">
                          <a:solidFill>
                            <a:srgbClr val="000000"/>
                          </a:solidFill>
                          <a:effectLst/>
                          <a:latin typeface="Arial"/>
                        </a:rPr>
                        <a:t>£62,281</a:t>
                      </a:r>
                    </a:p>
                  </a:txBody>
                  <a:tcPr marL="0" marR="0" marT="0" marB="0" anchor="ctr">
                    <a:noFill/>
                  </a:tcPr>
                </a:tc>
                <a:tc>
                  <a:txBody>
                    <a:bodyPr/>
                    <a:lstStyle/>
                    <a:p>
                      <a:pPr algn="ctr" fontAlgn="ctr"/>
                      <a:r>
                        <a:rPr lang="en-GB" sz="800" b="1" i="0" u="none" strike="noStrike">
                          <a:solidFill>
                            <a:srgbClr val="FF0000"/>
                          </a:solidFill>
                          <a:effectLst/>
                          <a:latin typeface="Arial"/>
                        </a:rPr>
                        <a:t>-7.2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5,864.7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5,788.7</a:t>
                      </a:r>
                    </a:p>
                  </a:txBody>
                  <a:tcPr marL="0" marR="0" marT="0" marB="0" anchor="ctr">
                    <a:noFill/>
                  </a:tcPr>
                </a:tc>
                <a:tc>
                  <a:txBody>
                    <a:bodyPr/>
                    <a:lstStyle/>
                    <a:p>
                      <a:pPr algn="ctr" fontAlgn="ctr"/>
                      <a:r>
                        <a:rPr lang="en-GB" sz="800" b="0" i="0" u="none" strike="noStrike">
                          <a:solidFill>
                            <a:srgbClr val="000000"/>
                          </a:solidFill>
                          <a:effectLst/>
                          <a:latin typeface="Arial"/>
                        </a:rPr>
                        <a:t>4,782.2</a:t>
                      </a:r>
                    </a:p>
                  </a:txBody>
                  <a:tcPr marL="0" marR="0" marT="0" marB="0" anchor="ctr">
                    <a:noFill/>
                  </a:tcPr>
                </a:tc>
                <a:tc>
                  <a:txBody>
                    <a:bodyPr/>
                    <a:lstStyle/>
                    <a:p>
                      <a:pPr algn="ctr" fontAlgn="ctr"/>
                      <a:r>
                        <a:rPr lang="en-GB" sz="800" b="1" i="0" u="none" strike="noStrike">
                          <a:solidFill>
                            <a:srgbClr val="FF0000"/>
                          </a:solidFill>
                          <a:effectLst/>
                          <a:latin typeface="Arial"/>
                        </a:rPr>
                        <a:t>-17.4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31,756.6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31,314.6</a:t>
                      </a:r>
                    </a:p>
                  </a:txBody>
                  <a:tcPr marL="0" marR="0" marT="0" marB="0" anchor="ctr">
                    <a:noFill/>
                  </a:tcPr>
                </a:tc>
                <a:tc>
                  <a:txBody>
                    <a:bodyPr/>
                    <a:lstStyle/>
                    <a:p>
                      <a:pPr algn="ctr" fontAlgn="ctr"/>
                      <a:r>
                        <a:rPr lang="en-GB" sz="800" b="0" i="0" u="none" strike="noStrike">
                          <a:solidFill>
                            <a:srgbClr val="000000"/>
                          </a:solidFill>
                          <a:effectLst/>
                          <a:latin typeface="Arial"/>
                        </a:rPr>
                        <a:t>25,787.4</a:t>
                      </a:r>
                    </a:p>
                  </a:txBody>
                  <a:tcPr marL="0" marR="0" marT="0" marB="0" anchor="ctr">
                    <a:noFill/>
                  </a:tcPr>
                </a:tc>
                <a:tc>
                  <a:txBody>
                    <a:bodyPr/>
                    <a:lstStyle/>
                    <a:p>
                      <a:pPr algn="ctr" fontAlgn="ctr"/>
                      <a:r>
                        <a:rPr lang="en-GB" sz="800" b="1" i="0" u="none" strike="noStrike">
                          <a:solidFill>
                            <a:srgbClr val="FF0000"/>
                          </a:solidFill>
                          <a:effectLst/>
                          <a:latin typeface="Arial"/>
                        </a:rPr>
                        <a:t>-17.7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£13.02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12.3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12.7</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MACKEREL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£45,122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dirty="0">
                          <a:solidFill>
                            <a:srgbClr val="000000"/>
                          </a:solidFill>
                          <a:effectLst/>
                          <a:latin typeface="Arial"/>
                        </a:rPr>
                        <a:t>£48,060</a:t>
                      </a:r>
                    </a:p>
                  </a:txBody>
                  <a:tcPr marL="0" marR="0" marT="0" marB="0" anchor="ctr">
                    <a:noFill/>
                  </a:tcPr>
                </a:tc>
                <a:tc>
                  <a:txBody>
                    <a:bodyPr/>
                    <a:lstStyle/>
                    <a:p>
                      <a:pPr algn="ctr" fontAlgn="ctr"/>
                      <a:r>
                        <a:rPr lang="en-GB" sz="800" b="0" i="0" u="none" strike="noStrike">
                          <a:solidFill>
                            <a:srgbClr val="000000"/>
                          </a:solidFill>
                          <a:effectLst/>
                          <a:latin typeface="Arial"/>
                        </a:rPr>
                        <a:t>£50,711</a:t>
                      </a:r>
                    </a:p>
                  </a:txBody>
                  <a:tcPr marL="0" marR="0" marT="0" marB="0" anchor="ctr">
                    <a:noFill/>
                  </a:tcPr>
                </a:tc>
                <a:tc>
                  <a:txBody>
                    <a:bodyPr/>
                    <a:lstStyle/>
                    <a:p>
                      <a:pPr algn="ctr" fontAlgn="ctr"/>
                      <a:r>
                        <a:rPr lang="en-GB" sz="800" b="1" i="0" u="none" strike="noStrike">
                          <a:solidFill>
                            <a:srgbClr val="00B050"/>
                          </a:solidFill>
                          <a:effectLst/>
                          <a:latin typeface="Arial"/>
                        </a:rPr>
                        <a:t>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7,337.6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8,019.4</a:t>
                      </a:r>
                    </a:p>
                  </a:txBody>
                  <a:tcPr marL="0" marR="0" marT="0" marB="0" anchor="ctr">
                    <a:noFill/>
                  </a:tcPr>
                </a:tc>
                <a:tc>
                  <a:txBody>
                    <a:bodyPr/>
                    <a:lstStyle/>
                    <a:p>
                      <a:pPr algn="ctr" fontAlgn="ctr"/>
                      <a:r>
                        <a:rPr lang="en-GB" sz="800" b="0" i="0" u="none" strike="noStrike">
                          <a:solidFill>
                            <a:srgbClr val="000000"/>
                          </a:solidFill>
                          <a:effectLst/>
                          <a:latin typeface="Arial"/>
                        </a:rPr>
                        <a:t>8,288.8</a:t>
                      </a:r>
                    </a:p>
                  </a:txBody>
                  <a:tcPr marL="0" marR="0" marT="0" marB="0" anchor="ctr">
                    <a:noFill/>
                  </a:tcPr>
                </a:tc>
                <a:tc>
                  <a:txBody>
                    <a:bodyPr/>
                    <a:lstStyle/>
                    <a:p>
                      <a:pPr algn="ctr" fontAlgn="ctr"/>
                      <a:r>
                        <a:rPr lang="en-GB" sz="800" b="1" i="0" u="none" strike="noStrike">
                          <a:solidFill>
                            <a:srgbClr val="00B050"/>
                          </a:solidFill>
                          <a:effectLst/>
                          <a:latin typeface="Arial"/>
                        </a:rPr>
                        <a:t>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57,774.6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63,468.9</a:t>
                      </a:r>
                    </a:p>
                  </a:txBody>
                  <a:tcPr marL="0" marR="0" marT="0" marB="0" anchor="ctr">
                    <a:noFill/>
                  </a:tcPr>
                </a:tc>
                <a:tc>
                  <a:txBody>
                    <a:bodyPr/>
                    <a:lstStyle/>
                    <a:p>
                      <a:pPr algn="ctr" fontAlgn="ctr"/>
                      <a:r>
                        <a:rPr lang="en-GB" sz="800" b="0" i="0" u="none" strike="noStrike">
                          <a:solidFill>
                            <a:srgbClr val="000000"/>
                          </a:solidFill>
                          <a:effectLst/>
                          <a:latin typeface="Arial"/>
                        </a:rPr>
                        <a:t>65,963.5</a:t>
                      </a:r>
                    </a:p>
                  </a:txBody>
                  <a:tcPr marL="0" marR="0" marT="0" marB="0" anchor="ctr">
                    <a:noFill/>
                  </a:tcPr>
                </a:tc>
                <a:tc>
                  <a:txBody>
                    <a:bodyPr/>
                    <a:lstStyle/>
                    <a:p>
                      <a:pPr algn="ctr" fontAlgn="ctr"/>
                      <a:r>
                        <a:rPr lang="en-GB" sz="800" b="1" i="0" u="none" strike="noStrike">
                          <a:solidFill>
                            <a:srgbClr val="00B05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£6.12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£0.77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1.5</a:t>
                      </a:r>
                    </a:p>
                  </a:txBody>
                  <a:tcPr marL="0" marR="0" marT="0" marB="0" anchor="ctr">
                    <a:lnR w="12700" cap="flat" cmpd="sng" algn="ctr">
                      <a:solidFill>
                        <a:schemeClr val="tx1"/>
                      </a:solidFill>
                      <a:prstDash val="solid"/>
                      <a:round/>
                      <a:headEnd type="none" w="med" len="med"/>
                      <a:tailEnd type="none" w="med" len="med"/>
                    </a:lnR>
                    <a:noFill/>
                  </a:tcPr>
                </a:tc>
              </a:tr>
              <a:tr h="279445">
                <a:tc>
                  <a:txBody>
                    <a:bodyPr/>
                    <a:lstStyle/>
                    <a:p>
                      <a:pPr algn="l" fontAlgn="t"/>
                      <a:r>
                        <a:rPr lang="en-GB" sz="800" b="0" i="0" u="none" strike="noStrike">
                          <a:solidFill>
                            <a:srgbClr val="000000"/>
                          </a:solidFill>
                          <a:effectLst/>
                          <a:latin typeface="Arial"/>
                        </a:rPr>
                        <a:t>SARDINES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£36,289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£37,613</a:t>
                      </a:r>
                    </a:p>
                  </a:txBody>
                  <a:tcPr marL="0" marR="0" marT="0" marB="0" anchor="ctr">
                    <a:noFill/>
                  </a:tcPr>
                </a:tc>
                <a:tc>
                  <a:txBody>
                    <a:bodyPr/>
                    <a:lstStyle/>
                    <a:p>
                      <a:pPr algn="ctr" fontAlgn="ctr"/>
                      <a:r>
                        <a:rPr lang="en-GB" sz="800" b="0" i="0" u="none" strike="noStrike">
                          <a:solidFill>
                            <a:srgbClr val="000000"/>
                          </a:solidFill>
                          <a:effectLst/>
                          <a:latin typeface="Arial"/>
                        </a:rPr>
                        <a:t>£39,109</a:t>
                      </a:r>
                    </a:p>
                  </a:txBody>
                  <a:tcPr marL="0" marR="0" marT="0" marB="0" anchor="ctr">
                    <a:noFill/>
                  </a:tcPr>
                </a:tc>
                <a:tc>
                  <a:txBody>
                    <a:bodyPr/>
                    <a:lstStyle/>
                    <a:p>
                      <a:pPr algn="ctr" fontAlgn="ctr"/>
                      <a:r>
                        <a:rPr lang="en-GB" sz="800" b="1" i="0" u="none" strike="noStrike">
                          <a:solidFill>
                            <a:srgbClr val="00B050"/>
                          </a:solidFill>
                          <a:effectLst/>
                          <a:latin typeface="Arial"/>
                        </a:rPr>
                        <a:t>4.0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7,904.2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8,166.1</a:t>
                      </a:r>
                    </a:p>
                  </a:txBody>
                  <a:tcPr marL="0" marR="0" marT="0" marB="0" anchor="ctr">
                    <a:noFill/>
                  </a:tcPr>
                </a:tc>
                <a:tc>
                  <a:txBody>
                    <a:bodyPr/>
                    <a:lstStyle/>
                    <a:p>
                      <a:pPr algn="ctr" fontAlgn="ctr"/>
                      <a:r>
                        <a:rPr lang="en-GB" sz="800" b="0" i="0" u="none" strike="noStrike">
                          <a:solidFill>
                            <a:srgbClr val="000000"/>
                          </a:solidFill>
                          <a:effectLst/>
                          <a:latin typeface="Arial"/>
                        </a:rPr>
                        <a:t>8,265.5</a:t>
                      </a:r>
                    </a:p>
                  </a:txBody>
                  <a:tcPr marL="0" marR="0" marT="0" marB="0" anchor="ctr">
                    <a:noFill/>
                  </a:tcPr>
                </a:tc>
                <a:tc>
                  <a:txBody>
                    <a:bodyPr/>
                    <a:lstStyle/>
                    <a:p>
                      <a:pPr algn="ctr" fontAlgn="ctr"/>
                      <a:r>
                        <a:rPr lang="en-GB" sz="800" b="1" i="0" u="none" strike="noStrike">
                          <a:solidFill>
                            <a:srgbClr val="00B050"/>
                          </a:solidFill>
                          <a:effectLst/>
                          <a:latin typeface="Arial"/>
                        </a:rPr>
                        <a:t>1.2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66,518.2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68,547.0</a:t>
                      </a:r>
                    </a:p>
                  </a:txBody>
                  <a:tcPr marL="0" marR="0" marT="0" marB="0" anchor="ctr">
                    <a:noFill/>
                  </a:tcPr>
                </a:tc>
                <a:tc>
                  <a:txBody>
                    <a:bodyPr/>
                    <a:lstStyle/>
                    <a:p>
                      <a:pPr algn="ctr" fontAlgn="ctr"/>
                      <a:r>
                        <a:rPr lang="en-GB" sz="800" b="0" i="0" u="none" strike="noStrike">
                          <a:solidFill>
                            <a:srgbClr val="000000"/>
                          </a:solidFill>
                          <a:effectLst/>
                          <a:latin typeface="Arial"/>
                        </a:rPr>
                        <a:t>69,541.7</a:t>
                      </a:r>
                    </a:p>
                  </a:txBody>
                  <a:tcPr marL="0" marR="0" marT="0" marB="0" anchor="ctr">
                    <a:noFill/>
                  </a:tcPr>
                </a:tc>
                <a:tc>
                  <a:txBody>
                    <a:bodyPr/>
                    <a:lstStyle/>
                    <a:p>
                      <a:pPr algn="ctr" fontAlgn="ctr"/>
                      <a:r>
                        <a:rPr lang="en-GB" sz="800" b="1" i="0" u="none" strike="noStrike">
                          <a:solidFill>
                            <a:srgbClr val="00B050"/>
                          </a:solidFill>
                          <a:effectLst/>
                          <a:latin typeface="Arial"/>
                        </a:rPr>
                        <a:t>1.5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£0.56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2.5</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ANCHOVY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£8,206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£8,838</a:t>
                      </a:r>
                    </a:p>
                  </a:txBody>
                  <a:tcPr marL="0" marR="0" marT="0" marB="0" anchor="ctr">
                    <a:noFill/>
                  </a:tcPr>
                </a:tc>
                <a:tc>
                  <a:txBody>
                    <a:bodyPr/>
                    <a:lstStyle/>
                    <a:p>
                      <a:pPr algn="ctr" fontAlgn="ctr"/>
                      <a:r>
                        <a:rPr lang="en-GB" sz="800" b="0" i="0" u="none" strike="noStrike">
                          <a:solidFill>
                            <a:srgbClr val="000000"/>
                          </a:solidFill>
                          <a:effectLst/>
                          <a:latin typeface="Arial"/>
                        </a:rPr>
                        <a:t>£9,083</a:t>
                      </a:r>
                    </a:p>
                  </a:txBody>
                  <a:tcPr marL="0" marR="0" marT="0" marB="0" anchor="ctr">
                    <a:noFill/>
                  </a:tcPr>
                </a:tc>
                <a:tc>
                  <a:txBody>
                    <a:bodyPr/>
                    <a:lstStyle/>
                    <a:p>
                      <a:pPr algn="ctr" fontAlgn="ctr"/>
                      <a:r>
                        <a:rPr lang="en-GB" sz="800" b="1" i="0" u="none" strike="noStrike">
                          <a:solidFill>
                            <a:srgbClr val="00B050"/>
                          </a:solidFill>
                          <a:effectLst/>
                          <a:latin typeface="Arial"/>
                        </a:rPr>
                        <a:t>2.8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508.2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529.3</a:t>
                      </a:r>
                    </a:p>
                  </a:txBody>
                  <a:tcPr marL="0" marR="0" marT="0" marB="0" anchor="ctr">
                    <a:noFill/>
                  </a:tcPr>
                </a:tc>
                <a:tc>
                  <a:txBody>
                    <a:bodyPr/>
                    <a:lstStyle/>
                    <a:p>
                      <a:pPr algn="ctr" fontAlgn="ctr"/>
                      <a:r>
                        <a:rPr lang="en-GB" sz="800" b="0" i="0" u="none" strike="noStrike">
                          <a:solidFill>
                            <a:srgbClr val="000000"/>
                          </a:solidFill>
                          <a:effectLst/>
                          <a:latin typeface="Arial"/>
                        </a:rPr>
                        <a:t>537.7</a:t>
                      </a:r>
                    </a:p>
                  </a:txBody>
                  <a:tcPr marL="0" marR="0" marT="0" marB="0" anchor="ctr">
                    <a:noFill/>
                  </a:tcPr>
                </a:tc>
                <a:tc>
                  <a:txBody>
                    <a:bodyPr/>
                    <a:lstStyle/>
                    <a:p>
                      <a:pPr algn="ctr" fontAlgn="ctr"/>
                      <a:r>
                        <a:rPr lang="en-GB" sz="800" b="1" i="0" u="none" strike="noStrike">
                          <a:solidFill>
                            <a:srgbClr val="00B050"/>
                          </a:solidFill>
                          <a:effectLst/>
                          <a:latin typeface="Arial"/>
                        </a:rPr>
                        <a:t>1.6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8,314.5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8,741.7</a:t>
                      </a:r>
                    </a:p>
                  </a:txBody>
                  <a:tcPr marL="0" marR="0" marT="0" marB="0" anchor="ctr">
                    <a:noFill/>
                  </a:tcPr>
                </a:tc>
                <a:tc>
                  <a:txBody>
                    <a:bodyPr/>
                    <a:lstStyle/>
                    <a:p>
                      <a:pPr algn="ctr" fontAlgn="ctr"/>
                      <a:r>
                        <a:rPr lang="en-GB" sz="800" b="0" i="0" u="none" strike="noStrike">
                          <a:solidFill>
                            <a:srgbClr val="000000"/>
                          </a:solidFill>
                          <a:effectLst/>
                          <a:latin typeface="Arial"/>
                        </a:rPr>
                        <a:t>9,023.3</a:t>
                      </a:r>
                    </a:p>
                  </a:txBody>
                  <a:tcPr marL="0" marR="0" marT="0" marB="0" anchor="ctr">
                    <a:noFill/>
                  </a:tcPr>
                </a:tc>
                <a:tc>
                  <a:txBody>
                    <a:bodyPr/>
                    <a:lstStyle/>
                    <a:p>
                      <a:pPr algn="ctr" fontAlgn="ctr"/>
                      <a:r>
                        <a:rPr lang="en-GB" sz="800" b="1" i="0" u="none" strike="noStrike">
                          <a:solidFill>
                            <a:srgbClr val="00B050"/>
                          </a:solidFill>
                          <a:effectLst/>
                          <a:latin typeface="Arial"/>
                        </a:rPr>
                        <a:t>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£16.89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-0.4</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PILCHARDS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£5,978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£6,030</a:t>
                      </a:r>
                    </a:p>
                  </a:txBody>
                  <a:tcPr marL="0" marR="0" marT="0" marB="0" anchor="ctr">
                    <a:noFill/>
                  </a:tcPr>
                </a:tc>
                <a:tc>
                  <a:txBody>
                    <a:bodyPr/>
                    <a:lstStyle/>
                    <a:p>
                      <a:pPr algn="ctr" fontAlgn="ctr"/>
                      <a:r>
                        <a:rPr lang="en-GB" sz="800" b="0" i="0" u="none" strike="noStrike">
                          <a:solidFill>
                            <a:srgbClr val="000000"/>
                          </a:solidFill>
                          <a:effectLst/>
                          <a:latin typeface="Arial"/>
                        </a:rPr>
                        <a:t>£6,024</a:t>
                      </a:r>
                    </a:p>
                  </a:txBody>
                  <a:tcPr marL="0" marR="0" marT="0" marB="0" anchor="ctr">
                    <a:noFill/>
                  </a:tcPr>
                </a:tc>
                <a:tc>
                  <a:txBody>
                    <a:bodyPr/>
                    <a:lstStyle/>
                    <a:p>
                      <a:pPr algn="ctr" fontAlgn="ctr"/>
                      <a:r>
                        <a:rPr lang="en-GB" sz="800" b="1" i="0" u="none" strike="noStrike">
                          <a:solidFill>
                            <a:srgbClr val="FF0000"/>
                          </a:solidFill>
                          <a:effectLst/>
                          <a:latin typeface="Arial"/>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1,970.8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1,950.6</a:t>
                      </a:r>
                    </a:p>
                  </a:txBody>
                  <a:tcPr marL="0" marR="0" marT="0" marB="0" anchor="ctr">
                    <a:noFill/>
                  </a:tcPr>
                </a:tc>
                <a:tc>
                  <a:txBody>
                    <a:bodyPr/>
                    <a:lstStyle/>
                    <a:p>
                      <a:pPr algn="ctr" fontAlgn="ctr"/>
                      <a:r>
                        <a:rPr lang="en-GB" sz="800" b="0" i="0" u="none" strike="noStrike">
                          <a:solidFill>
                            <a:srgbClr val="000000"/>
                          </a:solidFill>
                          <a:effectLst/>
                          <a:latin typeface="Arial"/>
                        </a:rPr>
                        <a:t>1,952.2</a:t>
                      </a:r>
                    </a:p>
                  </a:txBody>
                  <a:tcPr marL="0" marR="0" marT="0" marB="0" anchor="ctr">
                    <a:noFill/>
                  </a:tcPr>
                </a:tc>
                <a:tc>
                  <a:txBody>
                    <a:bodyPr/>
                    <a:lstStyle/>
                    <a:p>
                      <a:pPr algn="ctr" fontAlgn="ctr"/>
                      <a:r>
                        <a:rPr lang="en-GB" sz="800" b="1" i="0" u="none" strike="noStrike">
                          <a:solidFill>
                            <a:srgbClr val="00B050"/>
                          </a:solidFill>
                          <a:effectLst/>
                          <a:latin typeface="Arial"/>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8,648.4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8,591.5</a:t>
                      </a:r>
                    </a:p>
                  </a:txBody>
                  <a:tcPr marL="0" marR="0" marT="0" marB="0" anchor="ctr">
                    <a:noFill/>
                  </a:tcPr>
                </a:tc>
                <a:tc>
                  <a:txBody>
                    <a:bodyPr/>
                    <a:lstStyle/>
                    <a:p>
                      <a:pPr algn="ctr" fontAlgn="ctr"/>
                      <a:r>
                        <a:rPr lang="en-GB" sz="800" b="0" i="0" u="none" strike="noStrike">
                          <a:solidFill>
                            <a:srgbClr val="000000"/>
                          </a:solidFill>
                          <a:effectLst/>
                          <a:latin typeface="Arial"/>
                        </a:rPr>
                        <a:t>8,286.9</a:t>
                      </a:r>
                    </a:p>
                  </a:txBody>
                  <a:tcPr marL="0" marR="0" marT="0" marB="0" anchor="ctr">
                    <a:noFill/>
                  </a:tcPr>
                </a:tc>
                <a:tc>
                  <a:txBody>
                    <a:bodyPr/>
                    <a:lstStyle/>
                    <a:p>
                      <a:pPr algn="ctr" fontAlgn="ctr"/>
                      <a:r>
                        <a:rPr lang="en-GB" sz="800" b="1" i="0" u="none" strike="noStrike">
                          <a:solidFill>
                            <a:srgbClr val="FF000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£0.73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3.6</a:t>
                      </a:r>
                    </a:p>
                  </a:txBody>
                  <a:tcPr marL="0" marR="0" marT="0" marB="0" anchor="ctr">
                    <a:lnR w="12700" cap="flat" cmpd="sng" algn="ctr">
                      <a:solidFill>
                        <a:schemeClr val="tx1"/>
                      </a:solidFill>
                      <a:prstDash val="solid"/>
                      <a:round/>
                      <a:headEnd type="none" w="med" len="med"/>
                      <a:tailEnd type="none" w="med" len="med"/>
                    </a:lnR>
                    <a:noFill/>
                  </a:tcPr>
                </a:tc>
              </a:tr>
              <a:tr h="279445">
                <a:tc>
                  <a:txBody>
                    <a:bodyPr/>
                    <a:lstStyle/>
                    <a:p>
                      <a:pPr algn="l" fontAlgn="t"/>
                      <a:r>
                        <a:rPr lang="en-GB" sz="800" b="0" i="0" u="none" strike="noStrike">
                          <a:solidFill>
                            <a:srgbClr val="000000"/>
                          </a:solidFill>
                          <a:effectLst/>
                          <a:latin typeface="Arial"/>
                        </a:rPr>
                        <a:t>HERRING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£4,874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£4,355</a:t>
                      </a:r>
                    </a:p>
                  </a:txBody>
                  <a:tcPr marL="0" marR="0" marT="0" marB="0" anchor="ctr">
                    <a:noFill/>
                  </a:tcPr>
                </a:tc>
                <a:tc>
                  <a:txBody>
                    <a:bodyPr/>
                    <a:lstStyle/>
                    <a:p>
                      <a:pPr algn="ctr" fontAlgn="ctr"/>
                      <a:r>
                        <a:rPr lang="en-GB" sz="800" b="0" i="0" u="none" strike="noStrike">
                          <a:solidFill>
                            <a:srgbClr val="000000"/>
                          </a:solidFill>
                          <a:effectLst/>
                          <a:latin typeface="Arial"/>
                        </a:rPr>
                        <a:t>£4,939</a:t>
                      </a:r>
                    </a:p>
                  </a:txBody>
                  <a:tcPr marL="0" marR="0" marT="0" marB="0" anchor="ctr">
                    <a:noFill/>
                  </a:tcPr>
                </a:tc>
                <a:tc>
                  <a:txBody>
                    <a:bodyPr/>
                    <a:lstStyle/>
                    <a:p>
                      <a:pPr algn="ctr" fontAlgn="ctr"/>
                      <a:r>
                        <a:rPr lang="en-GB" sz="800" b="1" i="0" u="none" strike="noStrike">
                          <a:solidFill>
                            <a:srgbClr val="00B050"/>
                          </a:solidFill>
                          <a:effectLst/>
                          <a:latin typeface="Arial"/>
                        </a:rPr>
                        <a:t>13.4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939.7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680.1</a:t>
                      </a:r>
                    </a:p>
                  </a:txBody>
                  <a:tcPr marL="0" marR="0" marT="0" marB="0" anchor="ctr">
                    <a:noFill/>
                  </a:tcPr>
                </a:tc>
                <a:tc>
                  <a:txBody>
                    <a:bodyPr/>
                    <a:lstStyle/>
                    <a:p>
                      <a:pPr algn="ctr" fontAlgn="ctr"/>
                      <a:r>
                        <a:rPr lang="en-GB" sz="800" b="0" i="0" u="none" strike="noStrike">
                          <a:solidFill>
                            <a:srgbClr val="000000"/>
                          </a:solidFill>
                          <a:effectLst/>
                          <a:latin typeface="Arial"/>
                        </a:rPr>
                        <a:t>739.8</a:t>
                      </a:r>
                    </a:p>
                  </a:txBody>
                  <a:tcPr marL="0" marR="0" marT="0" marB="0" anchor="ctr">
                    <a:noFill/>
                  </a:tcPr>
                </a:tc>
                <a:tc>
                  <a:txBody>
                    <a:bodyPr/>
                    <a:lstStyle/>
                    <a:p>
                      <a:pPr algn="ctr" fontAlgn="ctr"/>
                      <a:r>
                        <a:rPr lang="en-GB" sz="800" b="1" i="0" u="none" strike="noStrike">
                          <a:solidFill>
                            <a:srgbClr val="00B050"/>
                          </a:solidFill>
                          <a:effectLst/>
                          <a:latin typeface="Arial"/>
                        </a:rPr>
                        <a:t>8.8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3,835.8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2,734.2</a:t>
                      </a:r>
                    </a:p>
                  </a:txBody>
                  <a:tcPr marL="0" marR="0" marT="0" marB="0" anchor="ctr">
                    <a:noFill/>
                  </a:tcPr>
                </a:tc>
                <a:tc>
                  <a:txBody>
                    <a:bodyPr/>
                    <a:lstStyle/>
                    <a:p>
                      <a:pPr algn="ctr" fontAlgn="ctr"/>
                      <a:r>
                        <a:rPr lang="en-GB" sz="800" b="0" i="0" u="none" strike="noStrike">
                          <a:solidFill>
                            <a:srgbClr val="000000"/>
                          </a:solidFill>
                          <a:effectLst/>
                          <a:latin typeface="Arial"/>
                        </a:rPr>
                        <a:t>3,171.3</a:t>
                      </a:r>
                    </a:p>
                  </a:txBody>
                  <a:tcPr marL="0" marR="0" marT="0" marB="0" anchor="ctr">
                    <a:noFill/>
                  </a:tcPr>
                </a:tc>
                <a:tc>
                  <a:txBody>
                    <a:bodyPr/>
                    <a:lstStyle/>
                    <a:p>
                      <a:pPr algn="ctr" fontAlgn="ctr"/>
                      <a:r>
                        <a:rPr lang="en-GB" sz="800" b="1" i="0" u="none" strike="noStrike">
                          <a:solidFill>
                            <a:srgbClr val="00B050"/>
                          </a:solidFill>
                          <a:effectLst/>
                          <a:latin typeface="Arial"/>
                        </a:rPr>
                        <a:t>16.0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£6.68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-2.2</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CRAB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£4,880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£4,932</a:t>
                      </a:r>
                    </a:p>
                  </a:txBody>
                  <a:tcPr marL="0" marR="0" marT="0" marB="0" anchor="ctr">
                    <a:noFill/>
                  </a:tcPr>
                </a:tc>
                <a:tc>
                  <a:txBody>
                    <a:bodyPr/>
                    <a:lstStyle/>
                    <a:p>
                      <a:pPr algn="ctr" fontAlgn="ctr"/>
                      <a:r>
                        <a:rPr lang="en-GB" sz="800" b="0" i="0" u="none" strike="noStrike">
                          <a:solidFill>
                            <a:srgbClr val="000000"/>
                          </a:solidFill>
                          <a:effectLst/>
                          <a:latin typeface="Arial"/>
                        </a:rPr>
                        <a:t>£4,414</a:t>
                      </a:r>
                    </a:p>
                  </a:txBody>
                  <a:tcPr marL="0" marR="0" marT="0" marB="0" anchor="ctr">
                    <a:noFill/>
                  </a:tcPr>
                </a:tc>
                <a:tc>
                  <a:txBody>
                    <a:bodyPr/>
                    <a:lstStyle/>
                    <a:p>
                      <a:pPr algn="ctr" fontAlgn="ctr"/>
                      <a:r>
                        <a:rPr lang="en-GB" sz="800" b="1" i="0" u="none" strike="noStrike">
                          <a:solidFill>
                            <a:srgbClr val="FF0000"/>
                          </a:solidFill>
                          <a:effectLst/>
                          <a:latin typeface="Arial"/>
                        </a:rPr>
                        <a:t>-10.5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327.9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305.8</a:t>
                      </a:r>
                    </a:p>
                  </a:txBody>
                  <a:tcPr marL="0" marR="0" marT="0" marB="0" anchor="ctr">
                    <a:noFill/>
                  </a:tcPr>
                </a:tc>
                <a:tc>
                  <a:txBody>
                    <a:bodyPr/>
                    <a:lstStyle/>
                    <a:p>
                      <a:pPr algn="ctr" fontAlgn="ctr"/>
                      <a:r>
                        <a:rPr lang="en-GB" sz="800" b="0" i="0" u="none" strike="noStrike">
                          <a:solidFill>
                            <a:srgbClr val="000000"/>
                          </a:solidFill>
                          <a:effectLst/>
                          <a:latin typeface="Arial"/>
                        </a:rPr>
                        <a:t>253.9</a:t>
                      </a:r>
                    </a:p>
                  </a:txBody>
                  <a:tcPr marL="0" marR="0" marT="0" marB="0" anchor="ctr">
                    <a:noFill/>
                  </a:tcPr>
                </a:tc>
                <a:tc>
                  <a:txBody>
                    <a:bodyPr/>
                    <a:lstStyle/>
                    <a:p>
                      <a:pPr algn="ctr" fontAlgn="ctr"/>
                      <a:r>
                        <a:rPr lang="en-GB" sz="800" b="1" i="0" u="none" strike="noStrike">
                          <a:solidFill>
                            <a:srgbClr val="FF0000"/>
                          </a:solidFill>
                          <a:effectLst/>
                          <a:latin typeface="Arial"/>
                        </a:rPr>
                        <a:t>-17.0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2,414.4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2,290.6</a:t>
                      </a:r>
                    </a:p>
                  </a:txBody>
                  <a:tcPr marL="0" marR="0" marT="0" marB="0" anchor="ctr">
                    <a:noFill/>
                  </a:tcPr>
                </a:tc>
                <a:tc>
                  <a:txBody>
                    <a:bodyPr/>
                    <a:lstStyle/>
                    <a:p>
                      <a:pPr algn="ctr" fontAlgn="ctr"/>
                      <a:r>
                        <a:rPr lang="en-GB" sz="800" b="0" i="0" u="none" strike="noStrike">
                          <a:solidFill>
                            <a:srgbClr val="000000"/>
                          </a:solidFill>
                          <a:effectLst/>
                          <a:latin typeface="Arial"/>
                        </a:rPr>
                        <a:t>2,022.2</a:t>
                      </a:r>
                    </a:p>
                  </a:txBody>
                  <a:tcPr marL="0" marR="0" marT="0" marB="0" anchor="ctr">
                    <a:noFill/>
                  </a:tcPr>
                </a:tc>
                <a:tc>
                  <a:txBody>
                    <a:bodyPr/>
                    <a:lstStyle/>
                    <a:p>
                      <a:pPr algn="ctr" fontAlgn="ctr"/>
                      <a:r>
                        <a:rPr lang="en-GB" sz="800" b="1" i="0" u="none" strike="noStrike">
                          <a:solidFill>
                            <a:srgbClr val="FF0000"/>
                          </a:solidFill>
                          <a:effectLst/>
                          <a:latin typeface="Arial"/>
                        </a:rPr>
                        <a:t>-11.7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COCKLES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£4,009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£3,959</a:t>
                      </a:r>
                    </a:p>
                  </a:txBody>
                  <a:tcPr marL="0" marR="0" marT="0" marB="0" anchor="ctr">
                    <a:noFill/>
                  </a:tcPr>
                </a:tc>
                <a:tc>
                  <a:txBody>
                    <a:bodyPr/>
                    <a:lstStyle/>
                    <a:p>
                      <a:pPr algn="ctr" fontAlgn="ctr"/>
                      <a:r>
                        <a:rPr lang="en-GB" sz="800" b="0" i="0" u="none" strike="noStrike">
                          <a:solidFill>
                            <a:srgbClr val="000000"/>
                          </a:solidFill>
                          <a:effectLst/>
                          <a:latin typeface="Arial"/>
                        </a:rPr>
                        <a:t>£3,815</a:t>
                      </a:r>
                    </a:p>
                  </a:txBody>
                  <a:tcPr marL="0" marR="0" marT="0" marB="0" anchor="ctr">
                    <a:noFill/>
                  </a:tcPr>
                </a:tc>
                <a:tc>
                  <a:txBody>
                    <a:bodyPr/>
                    <a:lstStyle/>
                    <a:p>
                      <a:pPr algn="ctr" fontAlgn="ctr"/>
                      <a:r>
                        <a:rPr lang="en-GB" sz="800" b="1" i="0" u="none" strike="noStrike">
                          <a:solidFill>
                            <a:srgbClr val="FF0000"/>
                          </a:solidFill>
                          <a:effectLst/>
                          <a:latin typeface="Arial"/>
                        </a:rPr>
                        <a:t>-3.6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409.8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403.1</a:t>
                      </a:r>
                    </a:p>
                  </a:txBody>
                  <a:tcPr marL="0" marR="0" marT="0" marB="0" anchor="ctr">
                    <a:noFill/>
                  </a:tcPr>
                </a:tc>
                <a:tc>
                  <a:txBody>
                    <a:bodyPr/>
                    <a:lstStyle/>
                    <a:p>
                      <a:pPr algn="ctr" fontAlgn="ctr"/>
                      <a:r>
                        <a:rPr lang="en-GB" sz="800" b="0" i="0" u="none" strike="noStrike">
                          <a:solidFill>
                            <a:srgbClr val="000000"/>
                          </a:solidFill>
                          <a:effectLst/>
                          <a:latin typeface="Arial"/>
                        </a:rPr>
                        <a:t>385.8</a:t>
                      </a:r>
                    </a:p>
                  </a:txBody>
                  <a:tcPr marL="0" marR="0" marT="0" marB="0" anchor="ctr">
                    <a:noFill/>
                  </a:tcPr>
                </a:tc>
                <a:tc>
                  <a:txBody>
                    <a:bodyPr/>
                    <a:lstStyle/>
                    <a:p>
                      <a:pPr algn="ctr" fontAlgn="ctr"/>
                      <a:r>
                        <a:rPr lang="en-GB" sz="800" b="1" i="0" u="none" strike="noStrike">
                          <a:solidFill>
                            <a:srgbClr val="FF000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2,434.7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2,395.4</a:t>
                      </a:r>
                    </a:p>
                  </a:txBody>
                  <a:tcPr marL="0" marR="0" marT="0" marB="0" anchor="ctr">
                    <a:noFill/>
                  </a:tcPr>
                </a:tc>
                <a:tc>
                  <a:txBody>
                    <a:bodyPr/>
                    <a:lstStyle/>
                    <a:p>
                      <a:pPr algn="ctr" fontAlgn="ctr"/>
                      <a:r>
                        <a:rPr lang="en-GB" sz="800" b="0" i="0" u="none" strike="noStrike">
                          <a:solidFill>
                            <a:srgbClr val="000000"/>
                          </a:solidFill>
                          <a:effectLst/>
                          <a:latin typeface="Arial"/>
                        </a:rPr>
                        <a:t>2,289.4</a:t>
                      </a:r>
                    </a:p>
                  </a:txBody>
                  <a:tcPr marL="0" marR="0" marT="0" marB="0" anchor="ctr">
                    <a:noFill/>
                  </a:tcPr>
                </a:tc>
                <a:tc>
                  <a:txBody>
                    <a:bodyPr/>
                    <a:lstStyle/>
                    <a:p>
                      <a:pPr algn="ctr" fontAlgn="ctr"/>
                      <a:r>
                        <a:rPr lang="en-GB" sz="800" b="1" i="0" u="none" strike="noStrike">
                          <a:solidFill>
                            <a:srgbClr val="FF0000"/>
                          </a:solidFill>
                          <a:effectLst/>
                          <a:latin typeface="Arial"/>
                        </a:rPr>
                        <a:t>-4.4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£9.89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0.8</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KIPPER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£1,785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£1,661</a:t>
                      </a:r>
                    </a:p>
                  </a:txBody>
                  <a:tcPr marL="0" marR="0" marT="0" marB="0" anchor="ctr">
                    <a:noFill/>
                  </a:tcPr>
                </a:tc>
                <a:tc>
                  <a:txBody>
                    <a:bodyPr/>
                    <a:lstStyle/>
                    <a:p>
                      <a:pPr algn="ctr" fontAlgn="ctr"/>
                      <a:r>
                        <a:rPr lang="en-GB" sz="800" b="0" i="0" u="none" strike="noStrike">
                          <a:solidFill>
                            <a:srgbClr val="000000"/>
                          </a:solidFill>
                          <a:effectLst/>
                          <a:latin typeface="Arial"/>
                        </a:rPr>
                        <a:t>£1,689</a:t>
                      </a:r>
                    </a:p>
                  </a:txBody>
                  <a:tcPr marL="0" marR="0" marT="0" marB="0" anchor="ctr">
                    <a:noFill/>
                  </a:tcPr>
                </a:tc>
                <a:tc>
                  <a:txBody>
                    <a:bodyPr/>
                    <a:lstStyle/>
                    <a:p>
                      <a:pPr algn="ctr" fontAlgn="ctr"/>
                      <a:r>
                        <a:rPr lang="en-GB" sz="800" b="1" i="0" u="none" strike="noStrike">
                          <a:solidFill>
                            <a:srgbClr val="00B050"/>
                          </a:solidFill>
                          <a:effectLst/>
                          <a:latin typeface="Arial"/>
                        </a:rPr>
                        <a:t>1.7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191.7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173.3</a:t>
                      </a:r>
                    </a:p>
                  </a:txBody>
                  <a:tcPr marL="0" marR="0" marT="0" marB="0" anchor="ctr">
                    <a:noFill/>
                  </a:tcPr>
                </a:tc>
                <a:tc>
                  <a:txBody>
                    <a:bodyPr/>
                    <a:lstStyle/>
                    <a:p>
                      <a:pPr algn="ctr" fontAlgn="ctr"/>
                      <a:r>
                        <a:rPr lang="en-GB" sz="800" b="0" i="0" u="none" strike="noStrike">
                          <a:solidFill>
                            <a:srgbClr val="000000"/>
                          </a:solidFill>
                          <a:effectLst/>
                          <a:latin typeface="Arial"/>
                        </a:rPr>
                        <a:t>169.0</a:t>
                      </a:r>
                    </a:p>
                  </a:txBody>
                  <a:tcPr marL="0" marR="0" marT="0" marB="0" anchor="ctr">
                    <a:noFill/>
                  </a:tcPr>
                </a:tc>
                <a:tc>
                  <a:txBody>
                    <a:bodyPr/>
                    <a:lstStyle/>
                    <a:p>
                      <a:pPr algn="ctr" fontAlgn="ctr"/>
                      <a:r>
                        <a:rPr lang="en-GB" sz="800" b="1" i="0" u="none" strike="noStrike">
                          <a:solidFill>
                            <a:srgbClr val="FF0000"/>
                          </a:solidFill>
                          <a:effectLst/>
                          <a:latin typeface="Arial"/>
                        </a:rPr>
                        <a:t>-2.5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1,181.2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1,067.5</a:t>
                      </a:r>
                    </a:p>
                  </a:txBody>
                  <a:tcPr marL="0" marR="0" marT="0" marB="0" anchor="ctr">
                    <a:noFill/>
                  </a:tcPr>
                </a:tc>
                <a:tc>
                  <a:txBody>
                    <a:bodyPr/>
                    <a:lstStyle/>
                    <a:p>
                      <a:pPr algn="ctr" fontAlgn="ctr"/>
                      <a:r>
                        <a:rPr lang="en-GB" sz="800" b="0" i="0" u="none" strike="noStrike">
                          <a:solidFill>
                            <a:srgbClr val="000000"/>
                          </a:solidFill>
                          <a:effectLst/>
                          <a:latin typeface="Arial"/>
                        </a:rPr>
                        <a:t>1,044.2</a:t>
                      </a:r>
                    </a:p>
                  </a:txBody>
                  <a:tcPr marL="0" marR="0" marT="0" marB="0" anchor="ctr">
                    <a:noFill/>
                  </a:tcPr>
                </a:tc>
                <a:tc>
                  <a:txBody>
                    <a:bodyPr/>
                    <a:lstStyle/>
                    <a:p>
                      <a:pPr algn="ctr" fontAlgn="ctr"/>
                      <a:r>
                        <a:rPr lang="en-GB" sz="800" b="1" i="0" u="none" strike="noStrike">
                          <a:solidFill>
                            <a:srgbClr val="FF0000"/>
                          </a:solidFill>
                          <a:effectLst/>
                          <a:latin typeface="Arial"/>
                        </a:rPr>
                        <a:t>-2.2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£9.99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3.9</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MUSSELS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£1,717</a:t>
                      </a:r>
                    </a:p>
                  </a:txBody>
                  <a:tcPr marL="0" marR="0" marT="0" marB="0" anchor="ctr">
                    <a:noFill/>
                  </a:tcPr>
                </a:tc>
                <a:tc>
                  <a:txBody>
                    <a:bodyPr/>
                    <a:lstStyle/>
                    <a:p>
                      <a:pPr algn="ctr" fontAlgn="ctr"/>
                      <a:r>
                        <a:rPr lang="en-GB" sz="800" b="0" i="0" u="none" strike="noStrike">
                          <a:solidFill>
                            <a:srgbClr val="000000"/>
                          </a:solidFill>
                          <a:effectLst/>
                          <a:latin typeface="Arial"/>
                        </a:rPr>
                        <a:t>£1,546</a:t>
                      </a:r>
                    </a:p>
                  </a:txBody>
                  <a:tcPr marL="0" marR="0" marT="0" marB="0" anchor="ctr">
                    <a:noFill/>
                  </a:tcPr>
                </a:tc>
                <a:tc>
                  <a:txBody>
                    <a:bodyPr/>
                    <a:lstStyle/>
                    <a:p>
                      <a:pPr algn="ctr" fontAlgn="ctr"/>
                      <a:r>
                        <a:rPr lang="en-GB" sz="800" b="1" i="0" u="none" strike="noStrike">
                          <a:solidFill>
                            <a:srgbClr val="FF0000"/>
                          </a:solidFill>
                          <a:effectLst/>
                          <a:latin typeface="Arial"/>
                        </a:rPr>
                        <a:t>-10.0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181.7</a:t>
                      </a:r>
                    </a:p>
                  </a:txBody>
                  <a:tcPr marL="0" marR="0" marT="0" marB="0" anchor="ctr">
                    <a:noFill/>
                  </a:tcPr>
                </a:tc>
                <a:tc>
                  <a:txBody>
                    <a:bodyPr/>
                    <a:lstStyle/>
                    <a:p>
                      <a:pPr algn="ctr" fontAlgn="ctr"/>
                      <a:r>
                        <a:rPr lang="en-GB" sz="800" b="0" i="0" u="none" strike="noStrike">
                          <a:solidFill>
                            <a:srgbClr val="000000"/>
                          </a:solidFill>
                          <a:effectLst/>
                          <a:latin typeface="Arial"/>
                        </a:rPr>
                        <a:t>157.8</a:t>
                      </a:r>
                    </a:p>
                  </a:txBody>
                  <a:tcPr marL="0" marR="0" marT="0" marB="0" anchor="ctr">
                    <a:noFill/>
                  </a:tcPr>
                </a:tc>
                <a:tc>
                  <a:txBody>
                    <a:bodyPr/>
                    <a:lstStyle/>
                    <a:p>
                      <a:pPr algn="ctr" fontAlgn="ctr"/>
                      <a:r>
                        <a:rPr lang="en-GB" sz="800" b="1" i="0" u="none" strike="noStrike">
                          <a:solidFill>
                            <a:srgbClr val="FF0000"/>
                          </a:solidFill>
                          <a:effectLst/>
                          <a:latin typeface="Arial"/>
                        </a:rPr>
                        <a:t>-13.2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1,371.3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1,177.6</a:t>
                      </a:r>
                    </a:p>
                  </a:txBody>
                  <a:tcPr marL="0" marR="0" marT="0" marB="0" anchor="ctr">
                    <a:noFill/>
                  </a:tcPr>
                </a:tc>
                <a:tc>
                  <a:txBody>
                    <a:bodyPr/>
                    <a:lstStyle/>
                    <a:p>
                      <a:pPr algn="ctr" fontAlgn="ctr"/>
                      <a:r>
                        <a:rPr lang="en-GB" sz="800" b="0" i="0" u="none" strike="noStrike">
                          <a:solidFill>
                            <a:srgbClr val="000000"/>
                          </a:solidFill>
                          <a:effectLst/>
                          <a:latin typeface="Arial"/>
                        </a:rPr>
                        <a:t>1,013.4</a:t>
                      </a:r>
                    </a:p>
                  </a:txBody>
                  <a:tcPr marL="0" marR="0" marT="0" marB="0" anchor="ctr">
                    <a:noFill/>
                  </a:tcPr>
                </a:tc>
                <a:tc>
                  <a:txBody>
                    <a:bodyPr/>
                    <a:lstStyle/>
                    <a:p>
                      <a:pPr algn="ctr" fontAlgn="ctr"/>
                      <a:r>
                        <a:rPr lang="en-GB" sz="800" b="1" i="0" u="none" strike="noStrike">
                          <a:solidFill>
                            <a:srgbClr val="FF0000"/>
                          </a:solidFill>
                          <a:effectLst/>
                          <a:latin typeface="Arial"/>
                        </a:rPr>
                        <a:t>-13.9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£9.80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4.6</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COD ROE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£1,411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£1,246</a:t>
                      </a:r>
                    </a:p>
                  </a:txBody>
                  <a:tcPr marL="0" marR="0" marT="0" marB="0" anchor="ctr">
                    <a:noFill/>
                  </a:tcPr>
                </a:tc>
                <a:tc>
                  <a:txBody>
                    <a:bodyPr/>
                    <a:lstStyle/>
                    <a:p>
                      <a:pPr algn="ctr" fontAlgn="ctr"/>
                      <a:r>
                        <a:rPr lang="en-GB" sz="800" b="0" i="0" u="none" strike="noStrike">
                          <a:solidFill>
                            <a:srgbClr val="000000"/>
                          </a:solidFill>
                          <a:effectLst/>
                          <a:latin typeface="Arial"/>
                        </a:rPr>
                        <a:t>£1,259</a:t>
                      </a:r>
                    </a:p>
                  </a:txBody>
                  <a:tcPr marL="0" marR="0" marT="0" marB="0" anchor="ctr">
                    <a:noFill/>
                  </a:tcPr>
                </a:tc>
                <a:tc>
                  <a:txBody>
                    <a:bodyPr/>
                    <a:lstStyle/>
                    <a:p>
                      <a:pPr algn="ctr" fontAlgn="ctr"/>
                      <a:r>
                        <a:rPr lang="en-GB" sz="800" b="1" i="0" u="none" strike="noStrike">
                          <a:solidFill>
                            <a:srgbClr val="00B050"/>
                          </a:solidFill>
                          <a:effectLst/>
                          <a:latin typeface="Arial"/>
                        </a:rPr>
                        <a:t>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200.6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145.8</a:t>
                      </a:r>
                    </a:p>
                  </a:txBody>
                  <a:tcPr marL="0" marR="0" marT="0" marB="0" anchor="ctr">
                    <a:noFill/>
                  </a:tcPr>
                </a:tc>
                <a:tc>
                  <a:txBody>
                    <a:bodyPr/>
                    <a:lstStyle/>
                    <a:p>
                      <a:pPr algn="ctr" fontAlgn="ctr"/>
                      <a:r>
                        <a:rPr lang="en-GB" sz="800" b="0" i="0" u="none" strike="noStrike">
                          <a:solidFill>
                            <a:srgbClr val="000000"/>
                          </a:solidFill>
                          <a:effectLst/>
                          <a:latin typeface="Arial"/>
                        </a:rPr>
                        <a:t>133.3</a:t>
                      </a:r>
                    </a:p>
                  </a:txBody>
                  <a:tcPr marL="0" marR="0" marT="0" marB="0" anchor="ctr">
                    <a:noFill/>
                  </a:tcPr>
                </a:tc>
                <a:tc>
                  <a:txBody>
                    <a:bodyPr/>
                    <a:lstStyle/>
                    <a:p>
                      <a:pPr algn="ctr" fontAlgn="ctr"/>
                      <a:r>
                        <a:rPr lang="en-GB" sz="800" b="1" i="0" u="none" strike="noStrike">
                          <a:solidFill>
                            <a:srgbClr val="FF0000"/>
                          </a:solidFill>
                          <a:effectLst/>
                          <a:latin typeface="Arial"/>
                        </a:rPr>
                        <a:t>-8.6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877.0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769.5</a:t>
                      </a:r>
                    </a:p>
                  </a:txBody>
                  <a:tcPr marL="0" marR="0" marT="0" marB="0" anchor="ctr">
                    <a:noFill/>
                  </a:tcPr>
                </a:tc>
                <a:tc>
                  <a:txBody>
                    <a:bodyPr/>
                    <a:lstStyle/>
                    <a:p>
                      <a:pPr algn="ctr" fontAlgn="ctr"/>
                      <a:r>
                        <a:rPr lang="en-GB" sz="800" b="0" i="0" u="none" strike="noStrike">
                          <a:solidFill>
                            <a:srgbClr val="000000"/>
                          </a:solidFill>
                          <a:effectLst/>
                          <a:latin typeface="Arial"/>
                        </a:rPr>
                        <a:t>766.3</a:t>
                      </a:r>
                    </a:p>
                  </a:txBody>
                  <a:tcPr marL="0" marR="0" marT="0" marB="0" anchor="ctr">
                    <a:noFill/>
                  </a:tcPr>
                </a:tc>
                <a:tc>
                  <a:txBody>
                    <a:bodyPr/>
                    <a:lstStyle/>
                    <a:p>
                      <a:pPr algn="ctr" fontAlgn="ctr"/>
                      <a:r>
                        <a:rPr lang="en-GB" sz="800" b="1" i="0" u="none" strike="noStrike">
                          <a:solidFill>
                            <a:srgbClr val="FF0000"/>
                          </a:solidFill>
                          <a:effectLst/>
                          <a:latin typeface="Arial"/>
                        </a:rPr>
                        <a:t>-0.4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£9.44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10.5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OTHER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£1,442</a:t>
                      </a:r>
                    </a:p>
                  </a:txBody>
                  <a:tcPr marL="0" marR="0" marT="0" marB="0" anchor="ctr">
                    <a:noFill/>
                  </a:tcPr>
                </a:tc>
                <a:tc>
                  <a:txBody>
                    <a:bodyPr/>
                    <a:lstStyle/>
                    <a:p>
                      <a:pPr algn="ctr" fontAlgn="ctr"/>
                      <a:r>
                        <a:rPr lang="en-GB" sz="800" b="0" i="0" u="none" strike="noStrike">
                          <a:solidFill>
                            <a:srgbClr val="000000"/>
                          </a:solidFill>
                          <a:effectLst/>
                          <a:latin typeface="Arial"/>
                        </a:rPr>
                        <a:t>£1,072</a:t>
                      </a:r>
                    </a:p>
                  </a:txBody>
                  <a:tcPr marL="0" marR="0" marT="0" marB="0" anchor="ctr">
                    <a:noFill/>
                  </a:tcPr>
                </a:tc>
                <a:tc>
                  <a:txBody>
                    <a:bodyPr/>
                    <a:lstStyle/>
                    <a:p>
                      <a:pPr algn="ctr" fontAlgn="ctr"/>
                      <a:r>
                        <a:rPr lang="en-GB" sz="800" b="1" i="0" u="none" strike="noStrike">
                          <a:solidFill>
                            <a:srgbClr val="FF0000"/>
                          </a:solidFill>
                          <a:effectLst/>
                          <a:latin typeface="Arial"/>
                        </a:rPr>
                        <a:t>-25.6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190.6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174.9</a:t>
                      </a:r>
                    </a:p>
                  </a:txBody>
                  <a:tcPr marL="0" marR="0" marT="0" marB="0" anchor="ctr">
                    <a:noFill/>
                  </a:tcPr>
                </a:tc>
                <a:tc>
                  <a:txBody>
                    <a:bodyPr/>
                    <a:lstStyle/>
                    <a:p>
                      <a:pPr algn="ctr" fontAlgn="ctr"/>
                      <a:r>
                        <a:rPr lang="en-GB" sz="800" b="0" i="0" u="none" strike="noStrike">
                          <a:solidFill>
                            <a:srgbClr val="000000"/>
                          </a:solidFill>
                          <a:effectLst/>
                          <a:latin typeface="Arial"/>
                        </a:rPr>
                        <a:t>130.3</a:t>
                      </a:r>
                    </a:p>
                  </a:txBody>
                  <a:tcPr marL="0" marR="0" marT="0" marB="0" anchor="ctr">
                    <a:noFill/>
                  </a:tcPr>
                </a:tc>
                <a:tc>
                  <a:txBody>
                    <a:bodyPr/>
                    <a:lstStyle/>
                    <a:p>
                      <a:pPr algn="ctr" fontAlgn="ctr"/>
                      <a:r>
                        <a:rPr lang="en-GB" sz="800" b="1" i="0" u="none" strike="noStrike">
                          <a:solidFill>
                            <a:srgbClr val="FF0000"/>
                          </a:solidFill>
                          <a:effectLst/>
                          <a:latin typeface="Arial"/>
                        </a:rPr>
                        <a:t>-25.5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681.4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630.7</a:t>
                      </a:r>
                    </a:p>
                  </a:txBody>
                  <a:tcPr marL="0" marR="0" marT="0" marB="0" anchor="ctr">
                    <a:noFill/>
                  </a:tcPr>
                </a:tc>
                <a:tc>
                  <a:txBody>
                    <a:bodyPr/>
                    <a:lstStyle/>
                    <a:p>
                      <a:pPr algn="ctr" fontAlgn="ctr"/>
                      <a:r>
                        <a:rPr lang="en-GB" sz="800" b="0" i="0" u="none" strike="noStrike">
                          <a:solidFill>
                            <a:srgbClr val="000000"/>
                          </a:solidFill>
                          <a:effectLst/>
                          <a:latin typeface="Arial"/>
                        </a:rPr>
                        <a:t>489.5</a:t>
                      </a:r>
                    </a:p>
                  </a:txBody>
                  <a:tcPr marL="0" marR="0" marT="0" marB="0" anchor="ctr">
                    <a:noFill/>
                  </a:tcPr>
                </a:tc>
                <a:tc>
                  <a:txBody>
                    <a:bodyPr/>
                    <a:lstStyle/>
                    <a:p>
                      <a:pPr algn="ctr" fontAlgn="ctr"/>
                      <a:r>
                        <a:rPr lang="en-GB" sz="800" b="1" i="0" u="none" strike="noStrike">
                          <a:solidFill>
                            <a:srgbClr val="FF0000"/>
                          </a:solidFill>
                          <a:effectLst/>
                          <a:latin typeface="Arial"/>
                        </a:rPr>
                        <a:t>-22.4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-0.1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-4.1</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SILD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£803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£717</a:t>
                      </a:r>
                    </a:p>
                  </a:txBody>
                  <a:tcPr marL="0" marR="0" marT="0" marB="0" anchor="ctr">
                    <a:noFill/>
                  </a:tcPr>
                </a:tc>
                <a:tc>
                  <a:txBody>
                    <a:bodyPr/>
                    <a:lstStyle/>
                    <a:p>
                      <a:pPr algn="ctr" fontAlgn="ctr"/>
                      <a:r>
                        <a:rPr lang="en-GB" sz="800" b="0" i="0" u="none" strike="noStrike">
                          <a:solidFill>
                            <a:srgbClr val="000000"/>
                          </a:solidFill>
                          <a:effectLst/>
                          <a:latin typeface="Arial"/>
                        </a:rPr>
                        <a:t>£808</a:t>
                      </a:r>
                    </a:p>
                  </a:txBody>
                  <a:tcPr marL="0" marR="0" marT="0" marB="0" anchor="ctr">
                    <a:noFill/>
                  </a:tcPr>
                </a:tc>
                <a:tc>
                  <a:txBody>
                    <a:bodyPr/>
                    <a:lstStyle/>
                    <a:p>
                      <a:pPr algn="ctr" fontAlgn="ctr"/>
                      <a:r>
                        <a:rPr lang="en-GB" sz="800" b="1" i="0" u="none" strike="noStrike">
                          <a:solidFill>
                            <a:srgbClr val="00B050"/>
                          </a:solidFill>
                          <a:effectLst/>
                          <a:latin typeface="Arial"/>
                        </a:rPr>
                        <a:t>12.7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60.9</a:t>
                      </a:r>
                    </a:p>
                  </a:txBody>
                  <a:tcPr marL="0" marR="0" marT="0" marB="0" anchor="ctr">
                    <a:noFill/>
                  </a:tcPr>
                </a:tc>
                <a:tc>
                  <a:txBody>
                    <a:bodyPr/>
                    <a:lstStyle/>
                    <a:p>
                      <a:pPr algn="ctr" fontAlgn="ctr"/>
                      <a:r>
                        <a:rPr lang="en-GB" sz="800" b="0" i="0" u="none" strike="noStrike">
                          <a:solidFill>
                            <a:srgbClr val="000000"/>
                          </a:solidFill>
                          <a:effectLst/>
                          <a:latin typeface="Arial"/>
                        </a:rPr>
                        <a:t>79.0</a:t>
                      </a:r>
                    </a:p>
                  </a:txBody>
                  <a:tcPr marL="0" marR="0" marT="0" marB="0" anchor="ctr">
                    <a:noFill/>
                  </a:tcPr>
                </a:tc>
                <a:tc>
                  <a:txBody>
                    <a:bodyPr/>
                    <a:lstStyle/>
                    <a:p>
                      <a:pPr algn="ctr" fontAlgn="ctr"/>
                      <a:r>
                        <a:rPr lang="en-GB" sz="800" b="1" i="0" u="none" strike="noStrike">
                          <a:solidFill>
                            <a:srgbClr val="00B050"/>
                          </a:solidFill>
                          <a:effectLst/>
                          <a:latin typeface="Arial"/>
                        </a:rPr>
                        <a:t>29.6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636.1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554.0</a:t>
                      </a:r>
                    </a:p>
                  </a:txBody>
                  <a:tcPr marL="0" marR="0" marT="0" marB="0" anchor="ctr">
                    <a:noFill/>
                  </a:tcPr>
                </a:tc>
                <a:tc>
                  <a:txBody>
                    <a:bodyPr/>
                    <a:lstStyle/>
                    <a:p>
                      <a:pPr algn="ctr" fontAlgn="ctr"/>
                      <a:r>
                        <a:rPr lang="en-GB" sz="800" b="0" i="0" u="none" strike="noStrike">
                          <a:solidFill>
                            <a:srgbClr val="000000"/>
                          </a:solidFill>
                          <a:effectLst/>
                          <a:latin typeface="Arial"/>
                        </a:rPr>
                        <a:t>642.4</a:t>
                      </a:r>
                    </a:p>
                  </a:txBody>
                  <a:tcPr marL="0" marR="0" marT="0" marB="0" anchor="ctr">
                    <a:noFill/>
                  </a:tcPr>
                </a:tc>
                <a:tc>
                  <a:txBody>
                    <a:bodyPr/>
                    <a:lstStyle/>
                    <a:p>
                      <a:pPr algn="ctr" fontAlgn="ctr"/>
                      <a:r>
                        <a:rPr lang="en-GB" sz="800" b="1" i="0" u="none" strike="noStrike">
                          <a:solidFill>
                            <a:srgbClr val="00B050"/>
                          </a:solidFill>
                          <a:effectLst/>
                          <a:latin typeface="Arial"/>
                        </a:rPr>
                        <a:t>16.0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£10.23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-13.1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-2.8</a:t>
                      </a:r>
                    </a:p>
                  </a:txBody>
                  <a:tcPr marL="0" marR="0" marT="0" marB="0" anchor="ctr">
                    <a:lnR w="12700" cap="flat" cmpd="sng" algn="ctr">
                      <a:solidFill>
                        <a:schemeClr val="tx1"/>
                      </a:solidFill>
                      <a:prstDash val="solid"/>
                      <a:round/>
                      <a:headEnd type="none" w="med" len="med"/>
                      <a:tailEnd type="none" w="med" len="med"/>
                    </a:lnR>
                    <a:noFill/>
                  </a:tcPr>
                </a:tc>
              </a:tr>
              <a:tr h="239992">
                <a:tc>
                  <a:txBody>
                    <a:bodyPr/>
                    <a:lstStyle/>
                    <a:p>
                      <a:pPr algn="l" fontAlgn="t"/>
                      <a:r>
                        <a:rPr lang="en-GB" sz="800" b="0" i="0" u="none" strike="noStrike">
                          <a:solidFill>
                            <a:srgbClr val="000000"/>
                          </a:solidFill>
                          <a:effectLst/>
                          <a:latin typeface="Arial"/>
                        </a:rPr>
                        <a:t>LUMPFISH ROE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£710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£670</a:t>
                      </a:r>
                    </a:p>
                  </a:txBody>
                  <a:tcPr marL="0" marR="0" marT="0" marB="0" anchor="ctr">
                    <a:noFill/>
                  </a:tcPr>
                </a:tc>
                <a:tc>
                  <a:txBody>
                    <a:bodyPr/>
                    <a:lstStyle/>
                    <a:p>
                      <a:pPr algn="ctr" fontAlgn="ctr"/>
                      <a:r>
                        <a:rPr lang="en-GB" sz="800" b="0" i="0" u="none" strike="noStrike">
                          <a:solidFill>
                            <a:srgbClr val="000000"/>
                          </a:solidFill>
                          <a:effectLst/>
                          <a:latin typeface="Arial"/>
                        </a:rPr>
                        <a:t>£752</a:t>
                      </a:r>
                    </a:p>
                  </a:txBody>
                  <a:tcPr marL="0" marR="0" marT="0" marB="0" anchor="ctr">
                    <a:noFill/>
                  </a:tcPr>
                </a:tc>
                <a:tc>
                  <a:txBody>
                    <a:bodyPr/>
                    <a:lstStyle/>
                    <a:p>
                      <a:pPr algn="ctr" fontAlgn="ctr"/>
                      <a:r>
                        <a:rPr lang="en-GB" sz="800" b="1" i="0" u="none" strike="noStrike">
                          <a:solidFill>
                            <a:srgbClr val="00B050"/>
                          </a:solidFill>
                          <a:effectLst/>
                          <a:latin typeface="Arial"/>
                        </a:rPr>
                        <a:t>12.2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23.3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19.9</a:t>
                      </a:r>
                    </a:p>
                  </a:txBody>
                  <a:tcPr marL="0" marR="0" marT="0" marB="0" anchor="ctr">
                    <a:noFill/>
                  </a:tcPr>
                </a:tc>
                <a:tc>
                  <a:txBody>
                    <a:bodyPr/>
                    <a:lstStyle/>
                    <a:p>
                      <a:pPr algn="ctr" fontAlgn="ctr"/>
                      <a:r>
                        <a:rPr lang="en-GB" sz="800" b="0" i="0" u="none" strike="noStrike">
                          <a:solidFill>
                            <a:srgbClr val="000000"/>
                          </a:solidFill>
                          <a:effectLst/>
                          <a:latin typeface="Arial"/>
                        </a:rPr>
                        <a:t>21.2</a:t>
                      </a:r>
                    </a:p>
                  </a:txBody>
                  <a:tcPr marL="0" marR="0" marT="0" marB="0" anchor="ctr">
                    <a:noFill/>
                  </a:tcPr>
                </a:tc>
                <a:tc>
                  <a:txBody>
                    <a:bodyPr/>
                    <a:lstStyle/>
                    <a:p>
                      <a:pPr algn="ctr" fontAlgn="ctr"/>
                      <a:r>
                        <a:rPr lang="en-GB" sz="800" b="1" i="0" u="none" strike="noStrike">
                          <a:solidFill>
                            <a:srgbClr val="00B050"/>
                          </a:solidFill>
                          <a:effectLst/>
                          <a:latin typeface="Arial"/>
                        </a:rPr>
                        <a:t>6.8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319.5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272.5</a:t>
                      </a:r>
                    </a:p>
                  </a:txBody>
                  <a:tcPr marL="0" marR="0" marT="0" marB="0" anchor="ctr">
                    <a:noFill/>
                  </a:tcPr>
                </a:tc>
                <a:tc>
                  <a:txBody>
                    <a:bodyPr/>
                    <a:lstStyle/>
                    <a:p>
                      <a:pPr algn="ctr" fontAlgn="ctr"/>
                      <a:r>
                        <a:rPr lang="en-GB" sz="800" b="0" i="0" u="none" strike="noStrike">
                          <a:solidFill>
                            <a:srgbClr val="000000"/>
                          </a:solidFill>
                          <a:effectLst/>
                          <a:latin typeface="Arial"/>
                        </a:rPr>
                        <a:t>284.1</a:t>
                      </a:r>
                    </a:p>
                  </a:txBody>
                  <a:tcPr marL="0" marR="0" marT="0" marB="0" anchor="ctr">
                    <a:noFill/>
                  </a:tcPr>
                </a:tc>
                <a:tc>
                  <a:txBody>
                    <a:bodyPr/>
                    <a:lstStyle/>
                    <a:p>
                      <a:pPr algn="ctr" fontAlgn="ctr"/>
                      <a:r>
                        <a:rPr lang="en-GB" sz="800" b="1" i="0" u="none" strike="noStrike">
                          <a:solidFill>
                            <a:srgbClr val="00B050"/>
                          </a:solidFill>
                          <a:effectLst/>
                          <a:latin typeface="Arial"/>
                        </a:rPr>
                        <a:t>4.2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£35.39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5.1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£2.65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7.6</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COD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£471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£602</a:t>
                      </a:r>
                    </a:p>
                  </a:txBody>
                  <a:tcPr marL="0" marR="0" marT="0" marB="0" anchor="ctr">
                    <a:noFill/>
                  </a:tcPr>
                </a:tc>
                <a:tc>
                  <a:txBody>
                    <a:bodyPr/>
                    <a:lstStyle/>
                    <a:p>
                      <a:pPr algn="ctr" fontAlgn="ctr"/>
                      <a:r>
                        <a:rPr lang="en-GB" sz="800" b="0" i="0" u="none" strike="noStrike">
                          <a:solidFill>
                            <a:srgbClr val="000000"/>
                          </a:solidFill>
                          <a:effectLst/>
                          <a:latin typeface="Arial"/>
                        </a:rPr>
                        <a:t>£692</a:t>
                      </a:r>
                    </a:p>
                  </a:txBody>
                  <a:tcPr marL="0" marR="0" marT="0" marB="0" anchor="ctr">
                    <a:noFill/>
                  </a:tcPr>
                </a:tc>
                <a:tc>
                  <a:txBody>
                    <a:bodyPr/>
                    <a:lstStyle/>
                    <a:p>
                      <a:pPr algn="ctr" fontAlgn="ctr"/>
                      <a:r>
                        <a:rPr lang="en-GB" sz="800" b="1" i="0" u="none" strike="noStrike">
                          <a:solidFill>
                            <a:srgbClr val="00B050"/>
                          </a:solidFill>
                          <a:effectLst/>
                          <a:latin typeface="Arial"/>
                        </a:rPr>
                        <a:t>14.9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38.3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48.8</a:t>
                      </a:r>
                    </a:p>
                  </a:txBody>
                  <a:tcPr marL="0" marR="0" marT="0" marB="0" anchor="ctr">
                    <a:noFill/>
                  </a:tcPr>
                </a:tc>
                <a:tc>
                  <a:txBody>
                    <a:bodyPr/>
                    <a:lstStyle/>
                    <a:p>
                      <a:pPr algn="ctr" fontAlgn="ctr"/>
                      <a:r>
                        <a:rPr lang="en-GB" sz="800" b="0" i="0" u="none" strike="noStrike">
                          <a:solidFill>
                            <a:srgbClr val="000000"/>
                          </a:solidFill>
                          <a:effectLst/>
                          <a:latin typeface="Arial"/>
                        </a:rPr>
                        <a:t>56.7</a:t>
                      </a:r>
                    </a:p>
                  </a:txBody>
                  <a:tcPr marL="0" marR="0" marT="0" marB="0" anchor="ctr">
                    <a:noFill/>
                  </a:tcPr>
                </a:tc>
                <a:tc>
                  <a:txBody>
                    <a:bodyPr/>
                    <a:lstStyle/>
                    <a:p>
                      <a:pPr algn="ctr" fontAlgn="ctr"/>
                      <a:r>
                        <a:rPr lang="en-GB" sz="800" b="1" i="0" u="none" strike="noStrike">
                          <a:solidFill>
                            <a:srgbClr val="00B050"/>
                          </a:solidFill>
                          <a:effectLst/>
                          <a:latin typeface="Arial"/>
                        </a:rPr>
                        <a:t>16.1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144.7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185.1</a:t>
                      </a:r>
                    </a:p>
                  </a:txBody>
                  <a:tcPr marL="0" marR="0" marT="0" marB="0" anchor="ctr">
                    <a:noFill/>
                  </a:tcPr>
                </a:tc>
                <a:tc>
                  <a:txBody>
                    <a:bodyPr/>
                    <a:lstStyle/>
                    <a:p>
                      <a:pPr algn="ctr" fontAlgn="ctr"/>
                      <a:r>
                        <a:rPr lang="en-GB" sz="800" b="0" i="0" u="none" strike="noStrike">
                          <a:solidFill>
                            <a:srgbClr val="000000"/>
                          </a:solidFill>
                          <a:effectLst/>
                          <a:latin typeface="Arial"/>
                        </a:rPr>
                        <a:t>209.3</a:t>
                      </a:r>
                    </a:p>
                  </a:txBody>
                  <a:tcPr marL="0" marR="0" marT="0" marB="0" anchor="ctr">
                    <a:noFill/>
                  </a:tcPr>
                </a:tc>
                <a:tc>
                  <a:txBody>
                    <a:bodyPr/>
                    <a:lstStyle/>
                    <a:p>
                      <a:pPr algn="ctr" fontAlgn="ctr"/>
                      <a:r>
                        <a:rPr lang="en-GB" sz="800" b="1" i="0" u="none" strike="noStrike">
                          <a:solidFill>
                            <a:srgbClr val="00B050"/>
                          </a:solidFill>
                          <a:effectLst/>
                          <a:latin typeface="Arial"/>
                        </a:rPr>
                        <a:t>13.0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£12.22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-1.0</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£3.31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1.7</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CAVIAR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£576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£585</a:t>
                      </a:r>
                    </a:p>
                  </a:txBody>
                  <a:tcPr marL="0" marR="0" marT="0" marB="0" anchor="ctr">
                    <a:noFill/>
                  </a:tcPr>
                </a:tc>
                <a:tc>
                  <a:txBody>
                    <a:bodyPr/>
                    <a:lstStyle/>
                    <a:p>
                      <a:pPr algn="ctr" fontAlgn="ctr"/>
                      <a:r>
                        <a:rPr lang="en-GB" sz="800" b="0" i="0" u="none" strike="noStrike">
                          <a:solidFill>
                            <a:srgbClr val="000000"/>
                          </a:solidFill>
                          <a:effectLst/>
                          <a:latin typeface="Arial"/>
                        </a:rPr>
                        <a:t>£557</a:t>
                      </a:r>
                    </a:p>
                  </a:txBody>
                  <a:tcPr marL="0" marR="0" marT="0" marB="0" anchor="ctr">
                    <a:noFill/>
                  </a:tcPr>
                </a:tc>
                <a:tc>
                  <a:txBody>
                    <a:bodyPr/>
                    <a:lstStyle/>
                    <a:p>
                      <a:pPr algn="ctr" fontAlgn="ctr"/>
                      <a:r>
                        <a:rPr lang="en-GB" sz="800" b="1" i="0" u="none" strike="noStrike">
                          <a:solidFill>
                            <a:srgbClr val="FF0000"/>
                          </a:solidFill>
                          <a:effectLst/>
                          <a:latin typeface="Arial"/>
                        </a:rPr>
                        <a:t>-4.9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13.7</a:t>
                      </a:r>
                    </a:p>
                  </a:txBody>
                  <a:tcPr marL="0" marR="0" marT="0" marB="0" anchor="ctr">
                    <a:noFill/>
                  </a:tcPr>
                </a:tc>
                <a:tc>
                  <a:txBody>
                    <a:bodyPr/>
                    <a:lstStyle/>
                    <a:p>
                      <a:pPr algn="ctr" fontAlgn="ctr"/>
                      <a:r>
                        <a:rPr lang="en-GB" sz="800" b="0" i="0" u="none" strike="noStrike">
                          <a:solidFill>
                            <a:srgbClr val="000000"/>
                          </a:solidFill>
                          <a:effectLst/>
                          <a:latin typeface="Arial"/>
                        </a:rPr>
                        <a:t>12.2</a:t>
                      </a:r>
                    </a:p>
                  </a:txBody>
                  <a:tcPr marL="0" marR="0" marT="0" marB="0" anchor="ctr">
                    <a:noFill/>
                  </a:tcPr>
                </a:tc>
                <a:tc>
                  <a:txBody>
                    <a:bodyPr/>
                    <a:lstStyle/>
                    <a:p>
                      <a:pPr algn="ctr" fontAlgn="ctr"/>
                      <a:r>
                        <a:rPr lang="en-GB" sz="800" b="1" i="0" u="none" strike="noStrike">
                          <a:solidFill>
                            <a:srgbClr val="FF0000"/>
                          </a:solidFill>
                          <a:effectLst/>
                          <a:latin typeface="Arial"/>
                        </a:rPr>
                        <a:t>-11.4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173.3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170.9</a:t>
                      </a:r>
                    </a:p>
                  </a:txBody>
                  <a:tcPr marL="0" marR="0" marT="0" marB="0" anchor="ctr">
                    <a:noFill/>
                  </a:tcPr>
                </a:tc>
                <a:tc>
                  <a:txBody>
                    <a:bodyPr/>
                    <a:lstStyle/>
                    <a:p>
                      <a:pPr algn="ctr" fontAlgn="ctr"/>
                      <a:r>
                        <a:rPr lang="en-GB" sz="800" b="0" i="0" u="none" strike="noStrike">
                          <a:solidFill>
                            <a:srgbClr val="000000"/>
                          </a:solidFill>
                          <a:effectLst/>
                          <a:latin typeface="Arial"/>
                        </a:rPr>
                        <a:t>149.3</a:t>
                      </a:r>
                    </a:p>
                  </a:txBody>
                  <a:tcPr marL="0" marR="0" marT="0" marB="0" anchor="ctr">
                    <a:noFill/>
                  </a:tcPr>
                </a:tc>
                <a:tc>
                  <a:txBody>
                    <a:bodyPr/>
                    <a:lstStyle/>
                    <a:p>
                      <a:pPr algn="ctr" fontAlgn="ctr"/>
                      <a:r>
                        <a:rPr lang="en-GB" sz="800" b="1" i="0" u="none" strike="noStrike">
                          <a:solidFill>
                            <a:srgbClr val="FF0000"/>
                          </a:solidFill>
                          <a:effectLst/>
                          <a:latin typeface="Arial"/>
                        </a:rPr>
                        <a:t>-12.7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£45.68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7.3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£3.73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8.9</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OYSTERS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£527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£534</a:t>
                      </a:r>
                    </a:p>
                  </a:txBody>
                  <a:tcPr marL="0" marR="0" marT="0" marB="0" anchor="ctr">
                    <a:noFill/>
                  </a:tcPr>
                </a:tc>
                <a:tc>
                  <a:txBody>
                    <a:bodyPr/>
                    <a:lstStyle/>
                    <a:p>
                      <a:pPr algn="ctr" fontAlgn="ctr"/>
                      <a:r>
                        <a:rPr lang="en-GB" sz="800" b="0" i="0" u="none" strike="noStrike">
                          <a:solidFill>
                            <a:srgbClr val="000000"/>
                          </a:solidFill>
                          <a:effectLst/>
                          <a:latin typeface="Arial"/>
                        </a:rPr>
                        <a:t>£520</a:t>
                      </a:r>
                    </a:p>
                  </a:txBody>
                  <a:tcPr marL="0" marR="0" marT="0" marB="0" anchor="ctr">
                    <a:noFill/>
                  </a:tcPr>
                </a:tc>
                <a:tc>
                  <a:txBody>
                    <a:bodyPr/>
                    <a:lstStyle/>
                    <a:p>
                      <a:pPr algn="ctr" fontAlgn="ctr"/>
                      <a:r>
                        <a:rPr lang="en-GB" sz="800" b="1" i="0" u="none" strike="noStrike">
                          <a:solidFill>
                            <a:srgbClr val="FF0000"/>
                          </a:solidFill>
                          <a:effectLst/>
                          <a:latin typeface="Arial"/>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21.1</a:t>
                      </a:r>
                    </a:p>
                  </a:txBody>
                  <a:tcPr marL="0" marR="0" marT="0" marB="0" anchor="ctr">
                    <a:noFill/>
                  </a:tcPr>
                </a:tc>
                <a:tc>
                  <a:txBody>
                    <a:bodyPr/>
                    <a:lstStyle/>
                    <a:p>
                      <a:pPr algn="ctr" fontAlgn="ctr"/>
                      <a:r>
                        <a:rPr lang="en-GB" sz="800" b="0" i="0" u="none" strike="noStrike">
                          <a:solidFill>
                            <a:srgbClr val="000000"/>
                          </a:solidFill>
                          <a:effectLst/>
                          <a:latin typeface="Arial"/>
                        </a:rPr>
                        <a:t>20.8</a:t>
                      </a:r>
                    </a:p>
                  </a:txBody>
                  <a:tcPr marL="0" marR="0" marT="0" marB="0" anchor="ctr">
                    <a:noFill/>
                  </a:tcPr>
                </a:tc>
                <a:tc>
                  <a:txBody>
                    <a:bodyPr/>
                    <a:lstStyle/>
                    <a:p>
                      <a:pPr algn="ctr" fontAlgn="ctr"/>
                      <a:r>
                        <a:rPr lang="en-GB" sz="800" b="1" i="0" u="none" strike="noStrike">
                          <a:solidFill>
                            <a:srgbClr val="FF000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254.8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248.5</a:t>
                      </a:r>
                    </a:p>
                  </a:txBody>
                  <a:tcPr marL="0" marR="0" marT="0" marB="0" anchor="ctr">
                    <a:noFill/>
                  </a:tcPr>
                </a:tc>
                <a:tc>
                  <a:txBody>
                    <a:bodyPr/>
                    <a:lstStyle/>
                    <a:p>
                      <a:pPr algn="ctr" fontAlgn="ctr"/>
                      <a:r>
                        <a:rPr lang="en-GB" sz="800" b="0" i="0" u="none" strike="noStrike">
                          <a:solidFill>
                            <a:srgbClr val="000000"/>
                          </a:solidFill>
                          <a:effectLst/>
                          <a:latin typeface="Arial"/>
                        </a:rPr>
                        <a:t>244.9</a:t>
                      </a:r>
                    </a:p>
                  </a:txBody>
                  <a:tcPr marL="0" marR="0" marT="0" marB="0" anchor="ctr">
                    <a:noFill/>
                  </a:tcPr>
                </a:tc>
                <a:tc>
                  <a:txBody>
                    <a:bodyPr/>
                    <a:lstStyle/>
                    <a:p>
                      <a:pPr algn="ctr" fontAlgn="ctr"/>
                      <a:r>
                        <a:rPr lang="en-GB" sz="800" b="1" i="0" u="none" strike="noStrike">
                          <a:solidFill>
                            <a:srgbClr val="FF0000"/>
                          </a:solidFill>
                          <a:effectLst/>
                          <a:latin typeface="Arial"/>
                        </a:rPr>
                        <a:t>-1.4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£24.96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£2.12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-1.3</a:t>
                      </a:r>
                    </a:p>
                  </a:txBody>
                  <a:tcPr marL="0" marR="0" marT="0" marB="0" anchor="ctr">
                    <a:lnR w="12700" cap="flat" cmpd="sng" algn="ctr">
                      <a:solidFill>
                        <a:schemeClr val="tx1"/>
                      </a:solidFill>
                      <a:prstDash val="solid"/>
                      <a:round/>
                      <a:headEnd type="none" w="med" len="med"/>
                      <a:tailEnd type="none" w="med" len="med"/>
                    </a:lnR>
                    <a:noFill/>
                  </a:tcPr>
                </a:tc>
              </a:tr>
              <a:tr h="239992">
                <a:tc>
                  <a:txBody>
                    <a:bodyPr/>
                    <a:lstStyle/>
                    <a:p>
                      <a:pPr algn="l" fontAlgn="t"/>
                      <a:r>
                        <a:rPr lang="en-GB" sz="800" b="0" i="0" u="none" strike="noStrike">
                          <a:solidFill>
                            <a:srgbClr val="000000"/>
                          </a:solidFill>
                          <a:effectLst/>
                          <a:latin typeface="Arial"/>
                        </a:rPr>
                        <a:t>SALMON ROE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£387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£443</a:t>
                      </a:r>
                    </a:p>
                  </a:txBody>
                  <a:tcPr marL="0" marR="0" marT="0" marB="0" anchor="ctr">
                    <a:noFill/>
                  </a:tcPr>
                </a:tc>
                <a:tc>
                  <a:txBody>
                    <a:bodyPr/>
                    <a:lstStyle/>
                    <a:p>
                      <a:pPr algn="ctr" fontAlgn="ctr"/>
                      <a:r>
                        <a:rPr lang="en-GB" sz="800" b="0" i="0" u="none" strike="noStrike">
                          <a:solidFill>
                            <a:srgbClr val="000000"/>
                          </a:solidFill>
                          <a:effectLst/>
                          <a:latin typeface="Arial"/>
                        </a:rPr>
                        <a:t>£439</a:t>
                      </a:r>
                    </a:p>
                  </a:txBody>
                  <a:tcPr marL="0" marR="0" marT="0" marB="0" anchor="ctr">
                    <a:noFill/>
                  </a:tcPr>
                </a:tc>
                <a:tc>
                  <a:txBody>
                    <a:bodyPr/>
                    <a:lstStyle/>
                    <a:p>
                      <a:pPr algn="ctr" fontAlgn="ctr"/>
                      <a:r>
                        <a:rPr lang="en-GB" sz="800" b="1" i="0" u="none" strike="noStrike">
                          <a:solidFill>
                            <a:srgbClr val="FF0000"/>
                          </a:solidFill>
                          <a:effectLst/>
                          <a:latin typeface="Arial"/>
                        </a:rPr>
                        <a:t>-0.8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5.1</a:t>
                      </a:r>
                    </a:p>
                  </a:txBody>
                  <a:tcPr marL="0" marR="0" marT="0" marB="0" anchor="ctr">
                    <a:noFill/>
                  </a:tcPr>
                </a:tc>
                <a:tc>
                  <a:txBody>
                    <a:bodyPr/>
                    <a:lstStyle/>
                    <a:p>
                      <a:pPr algn="ctr" fontAlgn="ctr"/>
                      <a:r>
                        <a:rPr lang="en-GB" sz="800" b="0" i="0" u="none" strike="noStrike">
                          <a:solidFill>
                            <a:srgbClr val="000000"/>
                          </a:solidFill>
                          <a:effectLst/>
                          <a:latin typeface="Arial"/>
                        </a:rPr>
                        <a:t>4.1</a:t>
                      </a:r>
                    </a:p>
                  </a:txBody>
                  <a:tcPr marL="0" marR="0" marT="0" marB="0" anchor="ctr">
                    <a:noFill/>
                  </a:tcPr>
                </a:tc>
                <a:tc>
                  <a:txBody>
                    <a:bodyPr/>
                    <a:lstStyle/>
                    <a:p>
                      <a:pPr algn="ctr" fontAlgn="ctr"/>
                      <a:r>
                        <a:rPr lang="en-GB" sz="800" b="1" i="0" u="none" strike="noStrike">
                          <a:solidFill>
                            <a:srgbClr val="FF0000"/>
                          </a:solidFill>
                          <a:effectLst/>
                          <a:latin typeface="Arial"/>
                        </a:rPr>
                        <a:t>-19.8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dirty="0">
                          <a:solidFill>
                            <a:srgbClr val="000000"/>
                          </a:solidFill>
                          <a:effectLst/>
                          <a:latin typeface="Arial"/>
                        </a:rPr>
                        <a:t>86.2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102.5</a:t>
                      </a:r>
                    </a:p>
                  </a:txBody>
                  <a:tcPr marL="0" marR="0" marT="0" marB="0" anchor="ctr">
                    <a:noFill/>
                  </a:tcPr>
                </a:tc>
                <a:tc>
                  <a:txBody>
                    <a:bodyPr/>
                    <a:lstStyle/>
                    <a:p>
                      <a:pPr algn="ctr" fontAlgn="ctr"/>
                      <a:r>
                        <a:rPr lang="en-GB" sz="800" b="0" i="0" u="none" strike="noStrike">
                          <a:solidFill>
                            <a:srgbClr val="000000"/>
                          </a:solidFill>
                          <a:effectLst/>
                          <a:latin typeface="Arial"/>
                        </a:rPr>
                        <a:t>81.6</a:t>
                      </a:r>
                    </a:p>
                  </a:txBody>
                  <a:tcPr marL="0" marR="0" marT="0" marB="0" anchor="ctr">
                    <a:noFill/>
                  </a:tcPr>
                </a:tc>
                <a:tc>
                  <a:txBody>
                    <a:bodyPr/>
                    <a:lstStyle/>
                    <a:p>
                      <a:pPr algn="ctr" fontAlgn="ctr"/>
                      <a:r>
                        <a:rPr lang="en-GB" sz="800" b="1" i="0" u="none" strike="noStrike">
                          <a:solidFill>
                            <a:srgbClr val="FF0000"/>
                          </a:solidFill>
                          <a:effectLst/>
                          <a:latin typeface="Arial"/>
                        </a:rPr>
                        <a:t>-20.4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£106.81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£5.38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24.6</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SPRATS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£272</a:t>
                      </a:r>
                    </a:p>
                  </a:txBody>
                  <a:tcPr marL="0" marR="0" marT="0" marB="0" anchor="ctr">
                    <a:noFill/>
                  </a:tcPr>
                </a:tc>
                <a:tc>
                  <a:txBody>
                    <a:bodyPr/>
                    <a:lstStyle/>
                    <a:p>
                      <a:pPr algn="ctr" fontAlgn="ctr"/>
                      <a:r>
                        <a:rPr lang="en-GB" sz="800" b="0" i="0" u="none" strike="noStrike">
                          <a:solidFill>
                            <a:srgbClr val="000000"/>
                          </a:solidFill>
                          <a:effectLst/>
                          <a:latin typeface="Arial"/>
                        </a:rPr>
                        <a:t>£293</a:t>
                      </a:r>
                    </a:p>
                  </a:txBody>
                  <a:tcPr marL="0" marR="0" marT="0" marB="0" anchor="ctr">
                    <a:noFill/>
                  </a:tcPr>
                </a:tc>
                <a:tc>
                  <a:txBody>
                    <a:bodyPr/>
                    <a:lstStyle/>
                    <a:p>
                      <a:pPr algn="ctr" fontAlgn="ctr"/>
                      <a:r>
                        <a:rPr lang="en-GB" sz="800" b="1" i="0" u="none" strike="noStrike">
                          <a:solidFill>
                            <a:srgbClr val="00B050"/>
                          </a:solidFill>
                          <a:effectLst/>
                          <a:latin typeface="Arial"/>
                        </a:rPr>
                        <a:t>7.6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28.1</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40.4</a:t>
                      </a:r>
                    </a:p>
                  </a:txBody>
                  <a:tcPr marL="0" marR="0" marT="0" marB="0" anchor="ctr">
                    <a:noFill/>
                  </a:tcPr>
                </a:tc>
                <a:tc>
                  <a:txBody>
                    <a:bodyPr/>
                    <a:lstStyle/>
                    <a:p>
                      <a:pPr algn="ctr" fontAlgn="ctr"/>
                      <a:r>
                        <a:rPr lang="en-GB" sz="800" b="0" i="0" u="none" strike="noStrike">
                          <a:solidFill>
                            <a:srgbClr val="000000"/>
                          </a:solidFill>
                          <a:effectLst/>
                          <a:latin typeface="Arial"/>
                        </a:rPr>
                        <a:t>41.8</a:t>
                      </a:r>
                    </a:p>
                  </a:txBody>
                  <a:tcPr marL="0" marR="0" marT="0" marB="0" anchor="ctr">
                    <a:noFill/>
                  </a:tcPr>
                </a:tc>
                <a:tc>
                  <a:txBody>
                    <a:bodyPr/>
                    <a:lstStyle/>
                    <a:p>
                      <a:pPr algn="ctr" fontAlgn="ctr"/>
                      <a:r>
                        <a:rPr lang="en-GB" sz="800" b="1" i="0" u="none" strike="noStrike">
                          <a:solidFill>
                            <a:srgbClr val="00B050"/>
                          </a:solidFill>
                          <a:effectLst/>
                          <a:latin typeface="Arial"/>
                        </a:rPr>
                        <a:t>3.7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156.2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230.2</a:t>
                      </a:r>
                    </a:p>
                  </a:txBody>
                  <a:tcPr marL="0" marR="0" marT="0" marB="0" anchor="ctr">
                    <a:noFill/>
                  </a:tcPr>
                </a:tc>
                <a:tc>
                  <a:txBody>
                    <a:bodyPr/>
                    <a:lstStyle/>
                    <a:p>
                      <a:pPr algn="ctr" fontAlgn="ctr"/>
                      <a:r>
                        <a:rPr lang="en-GB" sz="800" b="0" i="0" u="none" strike="noStrike">
                          <a:solidFill>
                            <a:srgbClr val="000000"/>
                          </a:solidFill>
                          <a:effectLst/>
                          <a:latin typeface="Arial"/>
                        </a:rPr>
                        <a:t>231.8</a:t>
                      </a:r>
                    </a:p>
                  </a:txBody>
                  <a:tcPr marL="0" marR="0" marT="0" marB="0" anchor="ctr">
                    <a:noFill/>
                  </a:tcPr>
                </a:tc>
                <a:tc>
                  <a:txBody>
                    <a:bodyPr/>
                    <a:lstStyle/>
                    <a:p>
                      <a:pPr algn="ctr" fontAlgn="ctr"/>
                      <a:r>
                        <a:rPr lang="en-GB" sz="800" b="1" i="0" u="none" strike="noStrike">
                          <a:solidFill>
                            <a:srgbClr val="00B050"/>
                          </a:solidFill>
                          <a:effectLst/>
                          <a:latin typeface="Arial"/>
                        </a:rPr>
                        <a:t>0.7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£7.00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£1.26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6.9</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OCTOPUS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£153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£251</a:t>
                      </a:r>
                    </a:p>
                  </a:txBody>
                  <a:tcPr marL="0" marR="0" marT="0" marB="0" anchor="ctr">
                    <a:noFill/>
                  </a:tcPr>
                </a:tc>
                <a:tc>
                  <a:txBody>
                    <a:bodyPr/>
                    <a:lstStyle/>
                    <a:p>
                      <a:pPr algn="ctr" fontAlgn="ctr"/>
                      <a:r>
                        <a:rPr lang="en-GB" sz="800" b="0" i="0" u="none" strike="noStrike">
                          <a:solidFill>
                            <a:srgbClr val="000000"/>
                          </a:solidFill>
                          <a:effectLst/>
                          <a:latin typeface="Arial"/>
                        </a:rPr>
                        <a:t>£287</a:t>
                      </a:r>
                    </a:p>
                  </a:txBody>
                  <a:tcPr marL="0" marR="0" marT="0" marB="0" anchor="ctr">
                    <a:noFill/>
                  </a:tcPr>
                </a:tc>
                <a:tc>
                  <a:txBody>
                    <a:bodyPr/>
                    <a:lstStyle/>
                    <a:p>
                      <a:pPr algn="ctr" fontAlgn="ctr"/>
                      <a:r>
                        <a:rPr lang="en-GB" sz="800" b="1" i="0" u="none" strike="noStrike">
                          <a:solidFill>
                            <a:srgbClr val="00B050"/>
                          </a:solidFill>
                          <a:effectLst/>
                          <a:latin typeface="Arial"/>
                        </a:rPr>
                        <a:t>14.6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17.7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27.3</a:t>
                      </a:r>
                    </a:p>
                  </a:txBody>
                  <a:tcPr marL="0" marR="0" marT="0" marB="0" anchor="ctr">
                    <a:noFill/>
                  </a:tcPr>
                </a:tc>
                <a:tc>
                  <a:txBody>
                    <a:bodyPr/>
                    <a:lstStyle/>
                    <a:p>
                      <a:pPr algn="ctr" fontAlgn="ctr"/>
                      <a:r>
                        <a:rPr lang="en-GB" sz="800" b="0" i="0" u="none" strike="noStrike">
                          <a:solidFill>
                            <a:srgbClr val="000000"/>
                          </a:solidFill>
                          <a:effectLst/>
                          <a:latin typeface="Arial"/>
                        </a:rPr>
                        <a:t>24.2</a:t>
                      </a:r>
                    </a:p>
                  </a:txBody>
                  <a:tcPr marL="0" marR="0" marT="0" marB="0" anchor="ctr">
                    <a:noFill/>
                  </a:tcPr>
                </a:tc>
                <a:tc>
                  <a:txBody>
                    <a:bodyPr/>
                    <a:lstStyle/>
                    <a:p>
                      <a:pPr algn="ctr" fontAlgn="ctr"/>
                      <a:r>
                        <a:rPr lang="en-GB" sz="800" b="1" i="0" u="none" strike="noStrike">
                          <a:solidFill>
                            <a:srgbClr val="FF0000"/>
                          </a:solidFill>
                          <a:effectLst/>
                          <a:latin typeface="Arial"/>
                        </a:rPr>
                        <a:t>-11.3</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107.8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158.4</a:t>
                      </a:r>
                    </a:p>
                  </a:txBody>
                  <a:tcPr marL="0" marR="0" marT="0" marB="0" anchor="ctr">
                    <a:noFill/>
                  </a:tcPr>
                </a:tc>
                <a:tc>
                  <a:txBody>
                    <a:bodyPr/>
                    <a:lstStyle/>
                    <a:p>
                      <a:pPr algn="ctr" fontAlgn="ctr"/>
                      <a:r>
                        <a:rPr lang="en-GB" sz="800" b="0" i="0" u="none" strike="noStrike">
                          <a:solidFill>
                            <a:srgbClr val="000000"/>
                          </a:solidFill>
                          <a:effectLst/>
                          <a:latin typeface="Arial"/>
                        </a:rPr>
                        <a:t>154.1</a:t>
                      </a:r>
                    </a:p>
                  </a:txBody>
                  <a:tcPr marL="0" marR="0" marT="0" marB="0" anchor="ctr">
                    <a:noFill/>
                  </a:tcPr>
                </a:tc>
                <a:tc>
                  <a:txBody>
                    <a:bodyPr/>
                    <a:lstStyle/>
                    <a:p>
                      <a:pPr algn="ctr" fontAlgn="ctr"/>
                      <a:r>
                        <a:rPr lang="en-GB" sz="800" b="1" i="0" u="none" strike="noStrike">
                          <a:solidFill>
                            <a:srgbClr val="FF0000"/>
                          </a:solidFill>
                          <a:effectLst/>
                          <a:latin typeface="Arial"/>
                        </a:rPr>
                        <a:t>-2.7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£11.84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29.1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£1.86</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17.7</a:t>
                      </a:r>
                    </a:p>
                  </a:txBody>
                  <a:tcPr marL="0" marR="0" marT="0" marB="0" anchor="ctr">
                    <a:lnR w="12700" cap="flat" cmpd="sng" algn="ctr">
                      <a:solidFill>
                        <a:schemeClr val="tx1"/>
                      </a:solidFill>
                      <a:prstDash val="solid"/>
                      <a:round/>
                      <a:headEnd type="none" w="med" len="med"/>
                      <a:tailEnd type="none" w="med" len="med"/>
                    </a:lnR>
                    <a:noFill/>
                  </a:tcPr>
                </a:tc>
              </a:tr>
              <a:tr h="239992">
                <a:tc>
                  <a:txBody>
                    <a:bodyPr/>
                    <a:lstStyle/>
                    <a:p>
                      <a:pPr algn="l" fontAlgn="t"/>
                      <a:r>
                        <a:rPr lang="en-GB" sz="800" b="0" i="0" u="none" strike="noStrike">
                          <a:solidFill>
                            <a:srgbClr val="000000"/>
                          </a:solidFill>
                          <a:effectLst/>
                          <a:latin typeface="Arial"/>
                        </a:rPr>
                        <a:t>SQUID (CALAMARI)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£649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£419</a:t>
                      </a:r>
                    </a:p>
                  </a:txBody>
                  <a:tcPr marL="0" marR="0" marT="0" marB="0" anchor="ctr">
                    <a:noFill/>
                  </a:tcPr>
                </a:tc>
                <a:tc>
                  <a:txBody>
                    <a:bodyPr/>
                    <a:lstStyle/>
                    <a:p>
                      <a:pPr algn="ctr" fontAlgn="ctr"/>
                      <a:r>
                        <a:rPr lang="en-GB" sz="800" b="0" i="0" u="none" strike="noStrike">
                          <a:solidFill>
                            <a:srgbClr val="000000"/>
                          </a:solidFill>
                          <a:effectLst/>
                          <a:latin typeface="Arial"/>
                        </a:rPr>
                        <a:t>£261</a:t>
                      </a:r>
                    </a:p>
                  </a:txBody>
                  <a:tcPr marL="0" marR="0" marT="0" marB="0" anchor="ctr">
                    <a:noFill/>
                  </a:tcPr>
                </a:tc>
                <a:tc>
                  <a:txBody>
                    <a:bodyPr/>
                    <a:lstStyle/>
                    <a:p>
                      <a:pPr algn="ctr" fontAlgn="ctr"/>
                      <a:r>
                        <a:rPr lang="en-GB" sz="800" b="1" i="0" u="none" strike="noStrike">
                          <a:solidFill>
                            <a:srgbClr val="FF0000"/>
                          </a:solidFill>
                          <a:effectLst/>
                          <a:latin typeface="Arial"/>
                        </a:rPr>
                        <a:t>-37.6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67.2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33.6</a:t>
                      </a:r>
                    </a:p>
                  </a:txBody>
                  <a:tcPr marL="0" marR="0" marT="0" marB="0" anchor="ctr">
                    <a:noFill/>
                  </a:tcPr>
                </a:tc>
                <a:tc>
                  <a:txBody>
                    <a:bodyPr/>
                    <a:lstStyle/>
                    <a:p>
                      <a:pPr algn="ctr" fontAlgn="ctr"/>
                      <a:r>
                        <a:rPr lang="en-GB" sz="800" b="0" i="0" u="none" strike="noStrike">
                          <a:solidFill>
                            <a:srgbClr val="000000"/>
                          </a:solidFill>
                          <a:effectLst/>
                          <a:latin typeface="Arial"/>
                        </a:rPr>
                        <a:t>15.6</a:t>
                      </a:r>
                    </a:p>
                  </a:txBody>
                  <a:tcPr marL="0" marR="0" marT="0" marB="0" anchor="ctr">
                    <a:noFill/>
                  </a:tcPr>
                </a:tc>
                <a:tc>
                  <a:txBody>
                    <a:bodyPr/>
                    <a:lstStyle/>
                    <a:p>
                      <a:pPr algn="ctr" fontAlgn="ctr"/>
                      <a:r>
                        <a:rPr lang="en-GB" sz="800" b="1" i="0" u="none" strike="noStrike">
                          <a:solidFill>
                            <a:srgbClr val="FF0000"/>
                          </a:solidFill>
                          <a:effectLst/>
                          <a:latin typeface="Arial"/>
                        </a:rPr>
                        <a:t>-53.6</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440.0</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275.0</a:t>
                      </a:r>
                    </a:p>
                  </a:txBody>
                  <a:tcPr marL="0" marR="0" marT="0" marB="0" anchor="ctr">
                    <a:noFill/>
                  </a:tcPr>
                </a:tc>
                <a:tc>
                  <a:txBody>
                    <a:bodyPr/>
                    <a:lstStyle/>
                    <a:p>
                      <a:pPr algn="ctr" fontAlgn="ctr"/>
                      <a:r>
                        <a:rPr lang="en-GB" sz="800" b="0" i="0" u="none" strike="noStrike">
                          <a:solidFill>
                            <a:srgbClr val="000000"/>
                          </a:solidFill>
                          <a:effectLst/>
                          <a:latin typeface="Arial"/>
                        </a:rPr>
                        <a:t>142.7</a:t>
                      </a:r>
                    </a:p>
                  </a:txBody>
                  <a:tcPr marL="0" marR="0" marT="0" marB="0" anchor="ctr">
                    <a:noFill/>
                  </a:tcPr>
                </a:tc>
                <a:tc>
                  <a:txBody>
                    <a:bodyPr/>
                    <a:lstStyle/>
                    <a:p>
                      <a:pPr algn="ctr" fontAlgn="ctr"/>
                      <a:r>
                        <a:rPr lang="en-GB" sz="800" b="1" i="0" u="none" strike="noStrike">
                          <a:solidFill>
                            <a:srgbClr val="FF0000"/>
                          </a:solidFill>
                          <a:effectLst/>
                          <a:latin typeface="Arial"/>
                        </a:rPr>
                        <a:t>-48.1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£16.78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34.4</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£1.83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20.2</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LOBSTER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£144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£119</a:t>
                      </a:r>
                    </a:p>
                  </a:txBody>
                  <a:tcPr marL="0" marR="0" marT="0" marB="0" anchor="ctr">
                    <a:noFill/>
                  </a:tcPr>
                </a:tc>
                <a:tc>
                  <a:txBody>
                    <a:bodyPr/>
                    <a:lstStyle/>
                    <a:p>
                      <a:pPr algn="ctr" fontAlgn="ctr"/>
                      <a:r>
                        <a:rPr lang="en-GB" sz="800" b="0" i="0" u="none" strike="noStrike">
                          <a:solidFill>
                            <a:srgbClr val="000000"/>
                          </a:solidFill>
                          <a:effectLst/>
                          <a:latin typeface="Arial"/>
                        </a:rPr>
                        <a:t>£116</a:t>
                      </a:r>
                    </a:p>
                  </a:txBody>
                  <a:tcPr marL="0" marR="0" marT="0" marB="0" anchor="ctr">
                    <a:noFill/>
                  </a:tcPr>
                </a:tc>
                <a:tc>
                  <a:txBody>
                    <a:bodyPr/>
                    <a:lstStyle/>
                    <a:p>
                      <a:pPr algn="ctr" fontAlgn="ctr"/>
                      <a:r>
                        <a:rPr lang="en-GB" sz="800" b="1" i="0" u="none" strike="noStrike">
                          <a:solidFill>
                            <a:srgbClr val="FF0000"/>
                          </a:solidFill>
                          <a:effectLst/>
                          <a:latin typeface="Arial"/>
                        </a:rPr>
                        <a:t>-2.8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5.8</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4.7</a:t>
                      </a:r>
                    </a:p>
                  </a:txBody>
                  <a:tcPr marL="0" marR="0" marT="0" marB="0" anchor="ctr">
                    <a:noFill/>
                  </a:tcPr>
                </a:tc>
                <a:tc>
                  <a:txBody>
                    <a:bodyPr/>
                    <a:lstStyle/>
                    <a:p>
                      <a:pPr algn="ctr" fontAlgn="ctr"/>
                      <a:r>
                        <a:rPr lang="en-GB" sz="800" b="0" i="0" u="none" strike="noStrike">
                          <a:solidFill>
                            <a:srgbClr val="000000"/>
                          </a:solidFill>
                          <a:effectLst/>
                          <a:latin typeface="Arial"/>
                        </a:rPr>
                        <a:t>4.4</a:t>
                      </a:r>
                    </a:p>
                  </a:txBody>
                  <a:tcPr marL="0" marR="0" marT="0" marB="0" anchor="ctr">
                    <a:noFill/>
                  </a:tcPr>
                </a:tc>
                <a:tc>
                  <a:txBody>
                    <a:bodyPr/>
                    <a:lstStyle/>
                    <a:p>
                      <a:pPr algn="ctr" fontAlgn="ctr"/>
                      <a:r>
                        <a:rPr lang="en-GB" sz="800" b="1" i="0" u="none" strike="noStrike">
                          <a:solidFill>
                            <a:srgbClr val="FF0000"/>
                          </a:solidFill>
                          <a:effectLst/>
                          <a:latin typeface="Arial"/>
                        </a:rPr>
                        <a:t>-5.7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135.2</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109.0</a:t>
                      </a:r>
                    </a:p>
                  </a:txBody>
                  <a:tcPr marL="0" marR="0" marT="0" marB="0" anchor="ctr">
                    <a:noFill/>
                  </a:tcPr>
                </a:tc>
                <a:tc>
                  <a:txBody>
                    <a:bodyPr/>
                    <a:lstStyle/>
                    <a:p>
                      <a:pPr algn="ctr" fontAlgn="ctr"/>
                      <a:r>
                        <a:rPr lang="en-GB" sz="800" b="0" i="0" u="none" strike="noStrike">
                          <a:solidFill>
                            <a:srgbClr val="000000"/>
                          </a:solidFill>
                          <a:effectLst/>
                          <a:latin typeface="Arial"/>
                        </a:rPr>
                        <a:t>102.8</a:t>
                      </a:r>
                    </a:p>
                  </a:txBody>
                  <a:tcPr marL="0" marR="0" marT="0" marB="0" anchor="ctr">
                    <a:noFill/>
                  </a:tcPr>
                </a:tc>
                <a:tc>
                  <a:txBody>
                    <a:bodyPr/>
                    <a:lstStyle/>
                    <a:p>
                      <a:pPr algn="ctr" fontAlgn="ctr"/>
                      <a:r>
                        <a:rPr lang="en-GB" sz="800" b="1" i="0" u="none" strike="noStrike">
                          <a:solidFill>
                            <a:srgbClr val="FF0000"/>
                          </a:solidFill>
                          <a:effectLst/>
                          <a:latin typeface="Arial"/>
                        </a:rPr>
                        <a:t>-5.7</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£26.19</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3.1</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£1.13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00B050"/>
                          </a:solidFill>
                          <a:effectLst/>
                          <a:latin typeface="Arial"/>
                        </a:rPr>
                        <a:t>3.0</a:t>
                      </a:r>
                    </a:p>
                  </a:txBody>
                  <a:tcPr marL="0" marR="0" marT="0" marB="0" anchor="ctr">
                    <a:lnR w="12700" cap="flat" cmpd="sng" algn="ctr">
                      <a:solidFill>
                        <a:schemeClr val="tx1"/>
                      </a:solidFill>
                      <a:prstDash val="solid"/>
                      <a:round/>
                      <a:headEnd type="none" w="med" len="med"/>
                      <a:tailEnd type="none" w="med" len="med"/>
                    </a:lnR>
                    <a:noFill/>
                  </a:tcPr>
                </a:tc>
              </a:tr>
              <a:tr h="164308">
                <a:tc>
                  <a:txBody>
                    <a:bodyPr/>
                    <a:lstStyle/>
                    <a:p>
                      <a:pPr algn="l" fontAlgn="t"/>
                      <a:r>
                        <a:rPr lang="en-GB" sz="800" b="0" i="0" u="none" strike="noStrike">
                          <a:solidFill>
                            <a:srgbClr val="000000"/>
                          </a:solidFill>
                          <a:effectLst/>
                          <a:latin typeface="Arial"/>
                        </a:rPr>
                        <a:t>SCALLOPS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t"/>
                      <a:r>
                        <a:rPr lang="en-GB" sz="800" b="0" i="0" u="none" strike="noStrike">
                          <a:solidFill>
                            <a:srgbClr val="000000"/>
                          </a:solidFill>
                          <a:effectLst/>
                          <a:latin typeface="Arial"/>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£57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£67</a:t>
                      </a:r>
                    </a:p>
                  </a:txBody>
                  <a:tcPr marL="0" marR="0" marT="0" marB="0" anchor="ctr">
                    <a:noFill/>
                  </a:tcPr>
                </a:tc>
                <a:tc>
                  <a:txBody>
                    <a:bodyPr/>
                    <a:lstStyle/>
                    <a:p>
                      <a:pPr algn="ctr" fontAlgn="ctr"/>
                      <a:r>
                        <a:rPr lang="en-GB" sz="800" b="0" i="0" u="none" strike="noStrike">
                          <a:solidFill>
                            <a:srgbClr val="000000"/>
                          </a:solidFill>
                          <a:effectLst/>
                          <a:latin typeface="Arial"/>
                        </a:rPr>
                        <a:t>£63</a:t>
                      </a:r>
                    </a:p>
                  </a:txBody>
                  <a:tcPr marL="0" marR="0" marT="0" marB="0" anchor="ctr">
                    <a:noFill/>
                  </a:tcPr>
                </a:tc>
                <a:tc>
                  <a:txBody>
                    <a:bodyPr/>
                    <a:lstStyle/>
                    <a:p>
                      <a:pPr algn="ctr" fontAlgn="ctr"/>
                      <a:r>
                        <a:rPr lang="en-GB" sz="800" b="1" i="0" u="none" strike="noStrike">
                          <a:solidFill>
                            <a:srgbClr val="FF0000"/>
                          </a:solidFill>
                          <a:effectLst/>
                          <a:latin typeface="Arial"/>
                        </a:rPr>
                        <a:t>-5.9</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2.9</a:t>
                      </a:r>
                    </a:p>
                  </a:txBody>
                  <a:tcPr marL="0" marR="0" marT="0" marB="0" anchor="ctr">
                    <a:noFill/>
                  </a:tcPr>
                </a:tc>
                <a:tc>
                  <a:txBody>
                    <a:bodyPr/>
                    <a:lstStyle/>
                    <a:p>
                      <a:pPr algn="ctr" fontAlgn="ctr"/>
                      <a:r>
                        <a:rPr lang="en-GB" sz="800" b="0" i="0" u="none" strike="noStrike">
                          <a:solidFill>
                            <a:srgbClr val="000000"/>
                          </a:solidFill>
                          <a:effectLst/>
                          <a:latin typeface="Arial"/>
                        </a:rPr>
                        <a:t>2.8</a:t>
                      </a:r>
                    </a:p>
                  </a:txBody>
                  <a:tcPr marL="0" marR="0" marT="0" marB="0" anchor="ctr">
                    <a:noFill/>
                  </a:tcPr>
                </a:tc>
                <a:tc>
                  <a:txBody>
                    <a:bodyPr/>
                    <a:lstStyle/>
                    <a:p>
                      <a:pPr algn="ctr" fontAlgn="ctr"/>
                      <a:r>
                        <a:rPr lang="en-GB" sz="800" b="1" i="0" u="none" strike="noStrike">
                          <a:solidFill>
                            <a:srgbClr val="FF0000"/>
                          </a:solidFill>
                          <a:effectLst/>
                          <a:latin typeface="Arial"/>
                        </a:rPr>
                        <a:t>-3.2</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22.7</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0" i="0" u="none" strike="noStrike">
                          <a:solidFill>
                            <a:srgbClr val="000000"/>
                          </a:solidFill>
                          <a:effectLst/>
                          <a:latin typeface="Arial"/>
                        </a:rPr>
                        <a:t>25.7</a:t>
                      </a:r>
                    </a:p>
                  </a:txBody>
                  <a:tcPr marL="0" marR="0" marT="0" marB="0" anchor="ctr">
                    <a:noFill/>
                  </a:tcPr>
                </a:tc>
                <a:tc>
                  <a:txBody>
                    <a:bodyPr/>
                    <a:lstStyle/>
                    <a:p>
                      <a:pPr algn="ctr" fontAlgn="ctr"/>
                      <a:r>
                        <a:rPr lang="en-GB" sz="800" b="0" i="0" u="none" strike="noStrike">
                          <a:solidFill>
                            <a:srgbClr val="000000"/>
                          </a:solidFill>
                          <a:effectLst/>
                          <a:latin typeface="Arial"/>
                        </a:rPr>
                        <a:t>24.9</a:t>
                      </a:r>
                    </a:p>
                  </a:txBody>
                  <a:tcPr marL="0" marR="0" marT="0" marB="0" anchor="ctr">
                    <a:noFill/>
                  </a:tcPr>
                </a:tc>
                <a:tc>
                  <a:txBody>
                    <a:bodyPr/>
                    <a:lstStyle/>
                    <a:p>
                      <a:pPr algn="ctr" fontAlgn="ctr"/>
                      <a:r>
                        <a:rPr lang="en-GB" sz="800" b="1" i="0" u="none" strike="noStrike">
                          <a:solidFill>
                            <a:srgbClr val="FF0000"/>
                          </a:solidFill>
                          <a:effectLst/>
                          <a:latin typeface="Arial"/>
                        </a:rPr>
                        <a:t>-3.5</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£22.63</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-2.8</a:t>
                      </a: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GB" sz="800" b="0" i="0" u="none" strike="noStrike">
                          <a:solidFill>
                            <a:srgbClr val="000000"/>
                          </a:solidFill>
                          <a:effectLst/>
                          <a:latin typeface="Arial"/>
                        </a:rPr>
                        <a:t>£2.54</a:t>
                      </a: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GB" sz="800" b="1" i="0" u="none" strike="noStrike">
                          <a:solidFill>
                            <a:srgbClr val="FF0000"/>
                          </a:solidFill>
                          <a:effectLst/>
                          <a:latin typeface="Arial"/>
                        </a:rPr>
                        <a:t>-2.5</a:t>
                      </a:r>
                    </a:p>
                  </a:txBody>
                  <a:tcPr marL="0" marR="0" marT="0" marB="0" anchor="ctr">
                    <a:lnR w="12700" cap="flat" cmpd="sng" algn="ctr">
                      <a:solidFill>
                        <a:schemeClr val="tx1"/>
                      </a:solidFill>
                      <a:prstDash val="solid"/>
                      <a:round/>
                      <a:headEnd type="none" w="med" len="med"/>
                      <a:tailEnd type="none" w="med" len="med"/>
                    </a:lnR>
                    <a:noFill/>
                  </a:tcPr>
                </a:tc>
              </a:tr>
              <a:tr h="239992">
                <a:tc>
                  <a:txBody>
                    <a:bodyPr/>
                    <a:lstStyle/>
                    <a:p>
                      <a:pPr algn="l" fontAlgn="t"/>
                      <a:r>
                        <a:rPr lang="en-GB" sz="800" b="0" i="0" u="none" strike="noStrike">
                          <a:solidFill>
                            <a:srgbClr val="000000"/>
                          </a:solidFill>
                          <a:effectLst/>
                          <a:latin typeface="Arial"/>
                        </a:rPr>
                        <a:t>POLLOCK AMBIENT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t"/>
                      <a:r>
                        <a:rPr lang="en-GB" sz="800" b="0" i="0" u="none" strike="noStrike">
                          <a:solidFill>
                            <a:srgbClr val="000000"/>
                          </a:solidFill>
                          <a:effectLst/>
                          <a:latin typeface="Arial"/>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£4</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£60</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4,863.6</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0.5</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0.2</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10.3</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00B050"/>
                          </a:solidFill>
                          <a:effectLst/>
                          <a:latin typeface="Arial"/>
                        </a:rPr>
                        <a:t>4,986.6</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1.5</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0.6</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a:solidFill>
                            <a:srgbClr val="000000"/>
                          </a:solidFill>
                          <a:effectLst/>
                          <a:latin typeface="Arial"/>
                        </a:rPr>
                        <a:t>29.4</a:t>
                      </a: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00B050"/>
                          </a:solidFill>
                          <a:effectLst/>
                          <a:latin typeface="Arial"/>
                        </a:rPr>
                        <a:t>4,991.3</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dirty="0">
                          <a:solidFill>
                            <a:srgbClr val="000000"/>
                          </a:solidFill>
                          <a:effectLst/>
                          <a:latin typeface="Arial"/>
                        </a:rPr>
                        <a:t>£5.82</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a:solidFill>
                            <a:srgbClr val="FF0000"/>
                          </a:solidFill>
                          <a:effectLst/>
                          <a:latin typeface="Arial"/>
                        </a:rPr>
                        <a:t>-2.4</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n-GB" sz="800" b="0" i="0" u="none" strike="noStrike" dirty="0">
                          <a:solidFill>
                            <a:srgbClr val="000000"/>
                          </a:solidFill>
                          <a:effectLst/>
                          <a:latin typeface="Arial"/>
                        </a:rPr>
                        <a:t>£2.04</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GB" sz="800" b="1" i="0" u="none" strike="noStrike" dirty="0">
                          <a:solidFill>
                            <a:srgbClr val="FF0000"/>
                          </a:solidFill>
                          <a:effectLst/>
                          <a:latin typeface="Arial"/>
                        </a:rPr>
                        <a:t>-2.5</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5" name="Title 1"/>
          <p:cNvSpPr txBox="1">
            <a:spLocks/>
          </p:cNvSpPr>
          <p:nvPr/>
        </p:nvSpPr>
        <p:spPr>
          <a:xfrm>
            <a:off x="457200" y="11072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Ambient Seafood By Species</a:t>
            </a:r>
            <a:endParaRPr lang="en-GB" dirty="0"/>
          </a:p>
        </p:txBody>
      </p:sp>
      <p:sp>
        <p:nvSpPr>
          <p:cNvPr id="6" name="Rectangle 5"/>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a:t>
            </a:r>
            <a:r>
              <a:rPr lang="en-GB" sz="900" i="1" dirty="0" smtClean="0">
                <a:solidFill>
                  <a:schemeClr val="bg2"/>
                </a:solidFill>
              </a:rPr>
              <a:t>Nielsen </a:t>
            </a:r>
            <a:r>
              <a:rPr lang="en-GB" sz="900" i="1" dirty="0" err="1" smtClean="0">
                <a:solidFill>
                  <a:schemeClr val="bg2"/>
                </a:solidFill>
              </a:rPr>
              <a:t>ScanTrack</a:t>
            </a:r>
            <a:r>
              <a:rPr lang="en-GB" sz="900" i="1" dirty="0" smtClean="0">
                <a:solidFill>
                  <a:schemeClr val="bg2"/>
                </a:solidFill>
              </a:rPr>
              <a:t> </a:t>
            </a:r>
            <a:r>
              <a:rPr lang="en-GB" sz="900" i="1" dirty="0" smtClean="0">
                <a:solidFill>
                  <a:schemeClr val="bg2"/>
                </a:solidFill>
              </a:rPr>
              <a:t>we 07.09.19</a:t>
            </a:r>
            <a:endParaRPr lang="en-GB" sz="900" i="1" dirty="0">
              <a:solidFill>
                <a:schemeClr val="bg2"/>
              </a:solidFill>
            </a:endParaRPr>
          </a:p>
        </p:txBody>
      </p:sp>
    </p:spTree>
    <p:extLst>
      <p:ext uri="{BB962C8B-B14F-4D97-AF65-F5344CB8AC3E}">
        <p14:creationId xmlns:p14="http://schemas.microsoft.com/office/powerpoint/2010/main" val="2747748013"/>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 Data Definitions</a:t>
            </a:r>
            <a:endParaRPr lang="en-GB" dirty="0"/>
          </a:p>
        </p:txBody>
      </p:sp>
      <p:sp>
        <p:nvSpPr>
          <p:cNvPr id="3" name="Content Placeholder 2"/>
          <p:cNvSpPr>
            <a:spLocks noGrp="1"/>
          </p:cNvSpPr>
          <p:nvPr>
            <p:ph idx="1"/>
          </p:nvPr>
        </p:nvSpPr>
        <p:spPr/>
        <p:txBody>
          <a:bodyPr>
            <a:noAutofit/>
          </a:bodyPr>
          <a:lstStyle/>
          <a:p>
            <a:pPr marL="0" indent="0">
              <a:spcBef>
                <a:spcPts val="300"/>
              </a:spcBef>
              <a:buClr>
                <a:srgbClr val="0062AE"/>
              </a:buClr>
              <a:buNone/>
              <a:defRPr/>
            </a:pPr>
            <a:r>
              <a:rPr lang="en-GB" altLang="en-US" sz="1050" dirty="0">
                <a:solidFill>
                  <a:srgbClr val="0062AE"/>
                </a:solidFill>
                <a:latin typeface="Arial" pitchFamily="34" charset="0"/>
              </a:rPr>
              <a:t>Data sourced from  Nielsen </a:t>
            </a:r>
          </a:p>
          <a:p>
            <a:pPr lvl="1">
              <a:spcBef>
                <a:spcPts val="300"/>
              </a:spcBef>
              <a:buClr>
                <a:srgbClr val="0062AE"/>
              </a:buClr>
              <a:defRPr/>
            </a:pPr>
            <a:r>
              <a:rPr lang="en-GB" altLang="en-US" sz="1050" dirty="0" err="1">
                <a:solidFill>
                  <a:srgbClr val="0062AE"/>
                </a:solidFill>
                <a:latin typeface="Arial" pitchFamily="34" charset="0"/>
              </a:rPr>
              <a:t>Scantrack</a:t>
            </a:r>
            <a:r>
              <a:rPr lang="en-GB" altLang="en-US" sz="1050" dirty="0">
                <a:solidFill>
                  <a:srgbClr val="0062AE"/>
                </a:solidFill>
                <a:latin typeface="Arial" pitchFamily="34" charset="0"/>
              </a:rPr>
              <a:t> – UK EPOS from key retailers (including composite data from discounters Aldi &amp; Lidl and N. Ireland)</a:t>
            </a:r>
          </a:p>
          <a:p>
            <a:pPr lvl="1">
              <a:spcBef>
                <a:spcPts val="300"/>
              </a:spcBef>
              <a:buClr>
                <a:srgbClr val="0062AE"/>
              </a:buClr>
              <a:defRPr/>
            </a:pPr>
            <a:r>
              <a:rPr lang="en-GB" altLang="en-US" sz="1050" dirty="0" err="1">
                <a:solidFill>
                  <a:srgbClr val="0062AE"/>
                </a:solidFill>
                <a:latin typeface="Arial" pitchFamily="34" charset="0"/>
              </a:rPr>
              <a:t>Homescan</a:t>
            </a:r>
            <a:r>
              <a:rPr lang="en-GB" altLang="en-US" sz="1050" dirty="0">
                <a:solidFill>
                  <a:srgbClr val="0062AE"/>
                </a:solidFill>
                <a:latin typeface="Arial" pitchFamily="34" charset="0"/>
              </a:rPr>
              <a:t> – GB Consumer panel of 15,000 households using hand held scanners to record grocery purchases</a:t>
            </a:r>
          </a:p>
          <a:p>
            <a:pPr marL="0" indent="0">
              <a:spcBef>
                <a:spcPts val="300"/>
              </a:spcBef>
              <a:buClr>
                <a:srgbClr val="0062AE"/>
              </a:buClr>
              <a:buNone/>
              <a:defRPr/>
            </a:pPr>
            <a:r>
              <a:rPr lang="en-GB" altLang="en-US" sz="1050" dirty="0">
                <a:solidFill>
                  <a:srgbClr val="0062AE"/>
                </a:solidFill>
                <a:latin typeface="Arial" pitchFamily="34" charset="0"/>
              </a:rPr>
              <a:t>MAT – Moving Annual Total i.e. 52 weeks, TY= This year, YA= Year ago, </a:t>
            </a:r>
            <a:r>
              <a:rPr lang="en-GB" altLang="en-US" sz="1050" dirty="0" err="1">
                <a:solidFill>
                  <a:srgbClr val="0062AE"/>
                </a:solidFill>
                <a:latin typeface="Arial" pitchFamily="34" charset="0"/>
              </a:rPr>
              <a:t>2YA</a:t>
            </a:r>
            <a:r>
              <a:rPr lang="en-GB" altLang="en-US" sz="1050" dirty="0">
                <a:solidFill>
                  <a:srgbClr val="0062AE"/>
                </a:solidFill>
                <a:latin typeface="Arial" pitchFamily="34" charset="0"/>
              </a:rPr>
              <a:t> =Two years ago</a:t>
            </a:r>
          </a:p>
          <a:p>
            <a:pPr marL="0" indent="0">
              <a:spcBef>
                <a:spcPts val="300"/>
              </a:spcBef>
              <a:buClr>
                <a:srgbClr val="0062AE"/>
              </a:buClr>
              <a:buNone/>
              <a:defRPr/>
            </a:pPr>
            <a:r>
              <a:rPr lang="en-GB" altLang="en-US" sz="1050" dirty="0">
                <a:solidFill>
                  <a:srgbClr val="0062AE"/>
                </a:solidFill>
                <a:latin typeface="Arial" pitchFamily="34" charset="0"/>
              </a:rPr>
              <a:t>Fish – Seafood (i.e. fish and shellfish)</a:t>
            </a:r>
          </a:p>
          <a:p>
            <a:pPr marL="0" indent="0">
              <a:spcBef>
                <a:spcPts val="300"/>
              </a:spcBef>
              <a:buClr>
                <a:srgbClr val="0062AE"/>
              </a:buClr>
              <a:buNone/>
              <a:defRPr/>
            </a:pPr>
            <a:r>
              <a:rPr lang="en-GB" altLang="en-US" sz="1050" dirty="0">
                <a:solidFill>
                  <a:srgbClr val="0062AE"/>
                </a:solidFill>
                <a:latin typeface="Arial" pitchFamily="34" charset="0"/>
              </a:rPr>
              <a:t>CHILLED – Chilled </a:t>
            </a:r>
          </a:p>
          <a:p>
            <a:pPr marL="0" indent="0">
              <a:spcBef>
                <a:spcPts val="300"/>
              </a:spcBef>
              <a:buClr>
                <a:srgbClr val="0062AE"/>
              </a:buClr>
              <a:buNone/>
              <a:defRPr/>
            </a:pPr>
            <a:r>
              <a:rPr lang="en-GB" altLang="en-US" sz="1050" dirty="0">
                <a:solidFill>
                  <a:srgbClr val="0062AE"/>
                </a:solidFill>
                <a:latin typeface="Arial" pitchFamily="34" charset="0"/>
              </a:rPr>
              <a:t>Segment definitions:</a:t>
            </a:r>
          </a:p>
          <a:p>
            <a:pPr lvl="1">
              <a:spcBef>
                <a:spcPts val="300"/>
              </a:spcBef>
              <a:buClr>
                <a:srgbClr val="0062AE"/>
              </a:buClr>
              <a:defRPr/>
            </a:pPr>
            <a:r>
              <a:rPr lang="en-GB" altLang="en-US" sz="1050" dirty="0">
                <a:solidFill>
                  <a:srgbClr val="0062AE"/>
                </a:solidFill>
                <a:latin typeface="Arial" pitchFamily="34" charset="0"/>
              </a:rPr>
              <a:t>Batter – include all fish &amp; seafood which is described as being coated in batter or battered</a:t>
            </a:r>
          </a:p>
          <a:p>
            <a:pPr lvl="1">
              <a:spcBef>
                <a:spcPts val="300"/>
              </a:spcBef>
              <a:buClr>
                <a:srgbClr val="0062AE"/>
              </a:buClr>
              <a:defRPr/>
            </a:pPr>
            <a:r>
              <a:rPr lang="en-GB" altLang="en-US" sz="1050" dirty="0">
                <a:solidFill>
                  <a:srgbClr val="0062AE"/>
                </a:solidFill>
                <a:latin typeface="Arial" pitchFamily="34" charset="0"/>
              </a:rPr>
              <a:t>Breaded – include all fish &amp; seafood which is described as being coated in breadcrumbs or breaded</a:t>
            </a:r>
          </a:p>
          <a:p>
            <a:pPr lvl="1">
              <a:spcBef>
                <a:spcPts val="300"/>
              </a:spcBef>
              <a:buClr>
                <a:srgbClr val="0062AE"/>
              </a:buClr>
              <a:defRPr/>
            </a:pPr>
            <a:r>
              <a:rPr lang="en-GB" altLang="en-US" sz="1050" dirty="0">
                <a:solidFill>
                  <a:srgbClr val="0062AE"/>
                </a:solidFill>
                <a:latin typeface="Arial" pitchFamily="34" charset="0"/>
              </a:rPr>
              <a:t>Cakes – include all fish &amp; seafood which are described as cakes</a:t>
            </a:r>
          </a:p>
          <a:p>
            <a:pPr lvl="1">
              <a:spcBef>
                <a:spcPts val="300"/>
              </a:spcBef>
              <a:buClr>
                <a:srgbClr val="0062AE"/>
              </a:buClr>
              <a:defRPr/>
            </a:pPr>
            <a:r>
              <a:rPr lang="en-GB" altLang="en-US" sz="1050" dirty="0">
                <a:solidFill>
                  <a:srgbClr val="0062AE"/>
                </a:solidFill>
                <a:latin typeface="Arial" pitchFamily="34" charset="0"/>
              </a:rPr>
              <a:t>Fingers – include all fish &amp; seafood which are described as fingers</a:t>
            </a:r>
          </a:p>
          <a:p>
            <a:pPr lvl="1">
              <a:spcBef>
                <a:spcPts val="300"/>
              </a:spcBef>
              <a:buClr>
                <a:srgbClr val="0062AE"/>
              </a:buClr>
              <a:defRPr/>
            </a:pPr>
            <a:r>
              <a:rPr lang="en-GB" altLang="en-US" sz="1050" dirty="0">
                <a:solidFill>
                  <a:srgbClr val="0062AE"/>
                </a:solidFill>
                <a:latin typeface="Arial" pitchFamily="34" charset="0"/>
              </a:rPr>
              <a:t>Meals – include all fish &amp; seafood which packaged with a carbohydrate and sold as a meal</a:t>
            </a:r>
          </a:p>
          <a:p>
            <a:pPr lvl="1">
              <a:spcBef>
                <a:spcPts val="300"/>
              </a:spcBef>
              <a:buClr>
                <a:srgbClr val="0062AE"/>
              </a:buClr>
              <a:defRPr/>
            </a:pPr>
            <a:r>
              <a:rPr lang="en-GB" altLang="en-US" sz="1050" dirty="0">
                <a:solidFill>
                  <a:srgbClr val="0062AE"/>
                </a:solidFill>
                <a:latin typeface="Arial" pitchFamily="34" charset="0"/>
              </a:rPr>
              <a:t>Dusted – include all fish &amp; seafood which are described as ‘dusted’</a:t>
            </a:r>
          </a:p>
          <a:p>
            <a:pPr lvl="1">
              <a:spcBef>
                <a:spcPts val="300"/>
              </a:spcBef>
              <a:buClr>
                <a:srgbClr val="0062AE"/>
              </a:buClr>
              <a:defRPr/>
            </a:pPr>
            <a:r>
              <a:rPr lang="en-GB" altLang="en-US" sz="1050" dirty="0">
                <a:solidFill>
                  <a:srgbClr val="0062AE"/>
                </a:solidFill>
                <a:latin typeface="Arial" pitchFamily="34" charset="0"/>
              </a:rPr>
              <a:t>Natural – include all fish &amp; seafood which has not been treated in any way</a:t>
            </a:r>
          </a:p>
          <a:p>
            <a:pPr lvl="1">
              <a:spcBef>
                <a:spcPts val="300"/>
              </a:spcBef>
              <a:buClr>
                <a:srgbClr val="0062AE"/>
              </a:buClr>
              <a:defRPr/>
            </a:pPr>
            <a:r>
              <a:rPr lang="en-GB" altLang="en-US" sz="1050" dirty="0">
                <a:solidFill>
                  <a:srgbClr val="0062AE"/>
                </a:solidFill>
                <a:latin typeface="Arial" pitchFamily="34" charset="0"/>
              </a:rPr>
              <a:t>Prepared – include all fish &amp; seafood which has been treated/prepared in some way and is not included within the above values e.g. all fish &amp; seafood sticks including sticks with a dipping sauce</a:t>
            </a:r>
          </a:p>
          <a:p>
            <a:pPr lvl="1">
              <a:spcBef>
                <a:spcPts val="300"/>
              </a:spcBef>
              <a:buClr>
                <a:srgbClr val="0062AE"/>
              </a:buClr>
              <a:defRPr/>
            </a:pPr>
            <a:r>
              <a:rPr lang="en-GB" altLang="en-US" sz="1050" dirty="0">
                <a:solidFill>
                  <a:srgbClr val="0062AE"/>
                </a:solidFill>
                <a:latin typeface="Arial" pitchFamily="34" charset="0"/>
              </a:rPr>
              <a:t>Sauce – include all fish &amp; seafood which is described as being in a sauce</a:t>
            </a:r>
          </a:p>
          <a:p>
            <a:pPr lvl="1">
              <a:spcBef>
                <a:spcPts val="300"/>
              </a:spcBef>
              <a:buClr>
                <a:srgbClr val="0062AE"/>
              </a:buClr>
              <a:defRPr/>
            </a:pPr>
            <a:r>
              <a:rPr lang="en-GB" altLang="en-US" sz="1050" dirty="0">
                <a:solidFill>
                  <a:srgbClr val="0062AE"/>
                </a:solidFill>
                <a:latin typeface="Arial" pitchFamily="34" charset="0"/>
              </a:rPr>
              <a:t>Sushi – include all sushi, where fish &amp; seafood are contained within</a:t>
            </a:r>
          </a:p>
          <a:p>
            <a:pPr marL="0" indent="0">
              <a:spcBef>
                <a:spcPts val="300"/>
              </a:spcBef>
              <a:buClr>
                <a:srgbClr val="0062AE"/>
              </a:buClr>
              <a:buNone/>
              <a:defRPr/>
            </a:pPr>
            <a:r>
              <a:rPr lang="en-GB" altLang="en-US" sz="1050" dirty="0">
                <a:solidFill>
                  <a:srgbClr val="0062AE"/>
                </a:solidFill>
                <a:latin typeface="Arial" pitchFamily="34" charset="0"/>
              </a:rPr>
              <a:t>Segments can be further broken down into: </a:t>
            </a:r>
          </a:p>
          <a:p>
            <a:pPr lvl="1">
              <a:spcBef>
                <a:spcPts val="300"/>
              </a:spcBef>
              <a:buClr>
                <a:srgbClr val="0062AE"/>
              </a:buClr>
              <a:defRPr/>
            </a:pPr>
            <a:r>
              <a:rPr lang="en-GB" altLang="en-US" sz="1050" dirty="0">
                <a:solidFill>
                  <a:srgbClr val="0062AE"/>
                </a:solidFill>
                <a:latin typeface="Arial" pitchFamily="34" charset="0"/>
              </a:rPr>
              <a:t>By Sector i.e. Chilled, Frozen &amp; Ambient </a:t>
            </a:r>
          </a:p>
          <a:p>
            <a:pPr lvl="1">
              <a:spcBef>
                <a:spcPts val="300"/>
              </a:spcBef>
              <a:buClr>
                <a:srgbClr val="0062AE"/>
              </a:buClr>
              <a:defRPr/>
            </a:pPr>
            <a:r>
              <a:rPr lang="en-GB" altLang="en-US" sz="1050" dirty="0">
                <a:solidFill>
                  <a:srgbClr val="0062AE"/>
                </a:solidFill>
                <a:latin typeface="Arial" pitchFamily="34" charset="0"/>
              </a:rPr>
              <a:t>By Species e.g. Cod, Haddock</a:t>
            </a:r>
          </a:p>
          <a:p>
            <a:pPr lvl="1">
              <a:spcBef>
                <a:spcPts val="300"/>
              </a:spcBef>
              <a:buClr>
                <a:srgbClr val="0062AE"/>
              </a:buClr>
              <a:defRPr/>
            </a:pPr>
            <a:r>
              <a:rPr lang="en-GB" altLang="en-US" sz="1050" dirty="0">
                <a:solidFill>
                  <a:srgbClr val="0062AE"/>
                </a:solidFill>
                <a:latin typeface="Arial" pitchFamily="34" charset="0"/>
              </a:rPr>
              <a:t>Smoked &amp; Unsmoked </a:t>
            </a:r>
          </a:p>
          <a:p>
            <a:pPr lvl="1">
              <a:spcBef>
                <a:spcPts val="300"/>
              </a:spcBef>
              <a:buClr>
                <a:srgbClr val="0062AE"/>
              </a:buClr>
              <a:defRPr/>
            </a:pPr>
            <a:r>
              <a:rPr lang="en-GB" altLang="en-US" sz="1050" dirty="0">
                <a:solidFill>
                  <a:srgbClr val="0062AE"/>
                </a:solidFill>
                <a:latin typeface="Arial" pitchFamily="34" charset="0"/>
              </a:rPr>
              <a:t>Organic &amp; Standard</a:t>
            </a:r>
          </a:p>
          <a:p>
            <a:pPr marL="341313">
              <a:spcBef>
                <a:spcPts val="300"/>
              </a:spcBef>
              <a:buClrTx/>
              <a:buFontTx/>
              <a:buNone/>
              <a:defRPr/>
            </a:pPr>
            <a:endParaRPr lang="en-GB" altLang="en-US" sz="1050" dirty="0">
              <a:solidFill>
                <a:srgbClr val="0062AE"/>
              </a:solidFill>
              <a:latin typeface="Arial" pitchFamily="34" charset="0"/>
            </a:endParaRPr>
          </a:p>
          <a:p>
            <a:pPr marL="0" indent="0">
              <a:buNone/>
            </a:pPr>
            <a:endParaRPr lang="en-GB" sz="3600" dirty="0"/>
          </a:p>
        </p:txBody>
      </p:sp>
    </p:spTree>
    <p:extLst>
      <p:ext uri="{BB962C8B-B14F-4D97-AF65-F5344CB8AC3E}">
        <p14:creationId xmlns:p14="http://schemas.microsoft.com/office/powerpoint/2010/main" val="42712597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Thank you</a:t>
            </a:r>
            <a:endParaRPr lang="en-US" dirty="0"/>
          </a:p>
        </p:txBody>
      </p:sp>
      <p:sp>
        <p:nvSpPr>
          <p:cNvPr id="4" name="Text Placeholder 3"/>
          <p:cNvSpPr>
            <a:spLocks noGrp="1"/>
          </p:cNvSpPr>
          <p:nvPr>
            <p:ph type="body" sz="quarter" idx="11"/>
          </p:nvPr>
        </p:nvSpPr>
        <p:spPr/>
        <p:txBody>
          <a:bodyPr>
            <a:normAutofit/>
          </a:bodyPr>
          <a:lstStyle/>
          <a:p>
            <a:r>
              <a:rPr lang="en-US" sz="1200" dirty="0" smtClean="0"/>
              <a:t>For further details contact: </a:t>
            </a:r>
          </a:p>
          <a:p>
            <a:endParaRPr lang="en-US" sz="1200" dirty="0" smtClean="0"/>
          </a:p>
          <a:p>
            <a:r>
              <a:rPr lang="en-US" sz="1200" b="1" dirty="0" smtClean="0"/>
              <a:t>Julia Brooks</a:t>
            </a:r>
          </a:p>
          <a:p>
            <a:r>
              <a:rPr lang="en-US" sz="1200" dirty="0" smtClean="0"/>
              <a:t>Market Insight Analyst </a:t>
            </a:r>
          </a:p>
          <a:p>
            <a:endParaRPr lang="en-US" sz="1200" dirty="0" smtClean="0"/>
          </a:p>
          <a:p>
            <a:r>
              <a:rPr lang="en-GB" sz="1200" dirty="0"/>
              <a:t>+44 (0) 1472 </a:t>
            </a:r>
            <a:r>
              <a:rPr lang="en-GB" sz="1200" dirty="0" smtClean="0"/>
              <a:t>252 319</a:t>
            </a:r>
            <a:endParaRPr lang="en-US" sz="1200" dirty="0" smtClean="0"/>
          </a:p>
          <a:p>
            <a:r>
              <a:rPr lang="en-US" sz="1200" dirty="0" smtClean="0"/>
              <a:t>julia.brooks@seafish.co.uk</a:t>
            </a:r>
          </a:p>
          <a:p>
            <a:endParaRPr lang="en-US" sz="1200" dirty="0" smtClean="0"/>
          </a:p>
          <a:p>
            <a:r>
              <a:rPr lang="en-US" sz="1200" b="1" dirty="0" err="1" smtClean="0"/>
              <a:t>seafish.org.uk</a:t>
            </a:r>
            <a:endParaRPr lang="en-US" sz="1200" b="1" dirty="0"/>
          </a:p>
        </p:txBody>
      </p:sp>
    </p:spTree>
    <p:extLst>
      <p:ext uri="{BB962C8B-B14F-4D97-AF65-F5344CB8AC3E}">
        <p14:creationId xmlns:p14="http://schemas.microsoft.com/office/powerpoint/2010/main" val="3396653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pPr>
              <a:buClr>
                <a:srgbClr val="0062AE"/>
              </a:buClr>
              <a:defRPr/>
            </a:pPr>
            <a:r>
              <a:rPr lang="en-GB" altLang="en-US" sz="2800" dirty="0"/>
              <a:t>ECONOMIC CONTEXT, UK SHOPPER &amp; RETAILER PERFORMANCE</a:t>
            </a:r>
            <a:endParaRPr lang="en-GB" altLang="en-US" sz="2800" dirty="0">
              <a:solidFill>
                <a:schemeClr val="accent4"/>
              </a:solidFill>
              <a:latin typeface="Arial" panose="020B0604020202020204" pitchFamily="34" charset="0"/>
              <a:ea typeface="Arial" panose="020B0604020202020204" pitchFamily="34" charset="0"/>
            </a:endParaRPr>
          </a:p>
        </p:txBody>
      </p:sp>
      <p:sp>
        <p:nvSpPr>
          <p:cNvPr id="4" name="Text Placeholder 3"/>
          <p:cNvSpPr>
            <a:spLocks noGrp="1"/>
          </p:cNvSpPr>
          <p:nvPr>
            <p:ph type="body" sz="quarter" idx="11"/>
          </p:nvPr>
        </p:nvSpPr>
        <p:spPr/>
        <p:txBody>
          <a:bodyPr>
            <a:normAutofit fontScale="92500"/>
          </a:bodyPr>
          <a:lstStyle/>
          <a:p>
            <a:r>
              <a:rPr lang="en-GB" dirty="0" smtClean="0"/>
              <a:t>Source: Office for National Statistics (ONS), IGD</a:t>
            </a:r>
            <a:r>
              <a:rPr lang="en-GB" dirty="0"/>
              <a:t>, Nielsen </a:t>
            </a:r>
            <a:r>
              <a:rPr lang="en-GB" dirty="0" err="1"/>
              <a:t>HomeScan</a:t>
            </a:r>
            <a:r>
              <a:rPr lang="en-GB" dirty="0"/>
              <a:t>, Grocers &amp; </a:t>
            </a:r>
            <a:r>
              <a:rPr lang="en-GB" dirty="0" err="1"/>
              <a:t>NamNews</a:t>
            </a:r>
            <a:endParaRPr lang="en-GB" dirty="0"/>
          </a:p>
        </p:txBody>
      </p:sp>
    </p:spTree>
    <p:extLst>
      <p:ext uri="{BB962C8B-B14F-4D97-AF65-F5344CB8AC3E}">
        <p14:creationId xmlns:p14="http://schemas.microsoft.com/office/powerpoint/2010/main" val="1200291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solidFill>
            <a:schemeClr val="bg1"/>
          </a:solidFill>
        </p:spPr>
        <p:txBody>
          <a:bodyPr/>
          <a:lstStyle/>
          <a:p>
            <a:r>
              <a:rPr lang="en-GB" altLang="en-US" dirty="0" smtClean="0"/>
              <a:t>Economic Context</a:t>
            </a:r>
          </a:p>
        </p:txBody>
      </p:sp>
      <p:sp>
        <p:nvSpPr>
          <p:cNvPr id="11267" name="Content Placeholder 2"/>
          <p:cNvSpPr>
            <a:spLocks noGrp="1"/>
          </p:cNvSpPr>
          <p:nvPr>
            <p:ph sz="half" idx="1"/>
          </p:nvPr>
        </p:nvSpPr>
        <p:spPr/>
        <p:txBody>
          <a:bodyPr>
            <a:normAutofit fontScale="92500" lnSpcReduction="10000"/>
          </a:bodyPr>
          <a:lstStyle/>
          <a:p>
            <a:pPr marL="285750" indent="-285750">
              <a:spcBef>
                <a:spcPts val="0"/>
              </a:spcBef>
              <a:spcAft>
                <a:spcPts val="1200"/>
              </a:spcAft>
              <a:buFont typeface="Arial" panose="020B0604020202020204" pitchFamily="34" charset="0"/>
              <a:buChar char="•"/>
            </a:pPr>
            <a:r>
              <a:rPr lang="en-GB" sz="1400" dirty="0" smtClean="0"/>
              <a:t>The </a:t>
            </a:r>
            <a:r>
              <a:rPr lang="en-GB" sz="1400" dirty="0"/>
              <a:t>Consumer Prices Index including owner occupiers’ housing costs (CPIH) 12-month inflation rate was 1.7% in August 2019, down from 2.0% in July 2019.</a:t>
            </a:r>
          </a:p>
          <a:p>
            <a:pPr marL="285750" indent="-285750">
              <a:spcBef>
                <a:spcPts val="0"/>
              </a:spcBef>
              <a:spcAft>
                <a:spcPts val="1200"/>
              </a:spcAft>
              <a:buFont typeface="Arial" panose="020B0604020202020204" pitchFamily="34" charset="0"/>
              <a:buChar char="•"/>
            </a:pPr>
            <a:r>
              <a:rPr lang="en-GB" sz="1400" dirty="0" smtClean="0"/>
              <a:t>The </a:t>
            </a:r>
            <a:r>
              <a:rPr lang="en-GB" sz="1400" dirty="0"/>
              <a:t>largest downward contributions to the change in the CPIH 12-month rate between July and August 2019 came from a range of recreational and cultural goods and services (principally games, toys and hobbies, and cultural services), clothing and sea fares.</a:t>
            </a:r>
          </a:p>
          <a:p>
            <a:pPr marL="285750" indent="-285750">
              <a:spcBef>
                <a:spcPts val="0"/>
              </a:spcBef>
              <a:spcAft>
                <a:spcPts val="1200"/>
              </a:spcAft>
              <a:buFont typeface="Arial" panose="020B0604020202020204" pitchFamily="34" charset="0"/>
              <a:buChar char="•"/>
            </a:pPr>
            <a:r>
              <a:rPr lang="en-GB" sz="1400" dirty="0" smtClean="0"/>
              <a:t>Rises </a:t>
            </a:r>
            <a:r>
              <a:rPr lang="en-GB" sz="1400" dirty="0"/>
              <a:t>in air fares resulted in the largest, offsetting, upward contribution to change.</a:t>
            </a:r>
          </a:p>
          <a:p>
            <a:pPr marL="285750" indent="-285750">
              <a:spcBef>
                <a:spcPts val="0"/>
              </a:spcBef>
              <a:spcAft>
                <a:spcPts val="1200"/>
              </a:spcAft>
              <a:buFont typeface="Arial" panose="020B0604020202020204" pitchFamily="34" charset="0"/>
              <a:buChar char="•"/>
            </a:pPr>
            <a:r>
              <a:rPr lang="en-GB" sz="1400" dirty="0" smtClean="0"/>
              <a:t>The </a:t>
            </a:r>
            <a:r>
              <a:rPr lang="en-GB" sz="1400" dirty="0"/>
              <a:t>Consumer Prices Index (CPI) 12-month rate was 1.7% in August 2019, down from 2.1% in July 2019</a:t>
            </a:r>
            <a:r>
              <a:rPr lang="en-GB" sz="1400" dirty="0" smtClean="0"/>
              <a:t>.</a:t>
            </a:r>
          </a:p>
          <a:p>
            <a:pPr marL="285750" lvl="0" indent="-285750">
              <a:spcBef>
                <a:spcPts val="0"/>
              </a:spcBef>
              <a:spcAft>
                <a:spcPts val="1200"/>
              </a:spcAft>
              <a:buFont typeface="Arial" panose="020B0604020202020204" pitchFamily="34" charset="0"/>
              <a:buChar char="•"/>
            </a:pPr>
            <a:r>
              <a:rPr lang="en-GB" altLang="en-US" sz="1400" dirty="0">
                <a:solidFill>
                  <a:schemeClr val="bg2"/>
                </a:solidFill>
                <a:latin typeface="Arial" panose="020B0604020202020204" pitchFamily="34" charset="0"/>
                <a:ea typeface="Arial" panose="020B0604020202020204" pitchFamily="34" charset="0"/>
              </a:rPr>
              <a:t>Fish CPI fell from 4% in July 2019 to 0.7% in August 2019. It is now below the overall food CPI (1.6%) and only slightly above meat (0.5</a:t>
            </a:r>
            <a:r>
              <a:rPr lang="en-GB" altLang="en-US" sz="1400" dirty="0" smtClean="0">
                <a:solidFill>
                  <a:schemeClr val="bg2"/>
                </a:solidFill>
                <a:latin typeface="Arial" panose="020B0604020202020204" pitchFamily="34" charset="0"/>
                <a:ea typeface="Arial" panose="020B0604020202020204" pitchFamily="34" charset="0"/>
              </a:rPr>
              <a:t>%.).</a:t>
            </a:r>
            <a:endParaRPr lang="en-GB" altLang="en-US" sz="1400" dirty="0">
              <a:solidFill>
                <a:schemeClr val="bg2"/>
              </a:solidFill>
              <a:latin typeface="Arial" panose="020B0604020202020204" pitchFamily="34" charset="0"/>
              <a:ea typeface="Arial" panose="020B0604020202020204" pitchFamily="34" charset="0"/>
            </a:endParaRPr>
          </a:p>
        </p:txBody>
      </p:sp>
      <p:sp>
        <p:nvSpPr>
          <p:cNvPr id="10" name="Rectangle 9"/>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ONS, Consumer price inflation, UK: August 2019</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349910640"/>
              </p:ext>
            </p:extLst>
          </p:nvPr>
        </p:nvGraphicFramePr>
        <p:xfrm>
          <a:off x="4695825" y="1855788"/>
          <a:ext cx="3851275" cy="41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04842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UK Channel Opportunities 2019-2024</a:t>
            </a:r>
            <a:endParaRPr lang="en-GB" dirty="0"/>
          </a:p>
        </p:txBody>
      </p:sp>
      <p:pic>
        <p:nvPicPr>
          <p:cNvPr id="5" name="Picture 4">
            <a:extLst>
              <a:ext uri="{FF2B5EF4-FFF2-40B4-BE49-F238E27FC236}">
                <a16:creationId xmlns:a16="http://schemas.microsoft.com/office/drawing/2014/main" xmlns="" id="{C3F72539-8532-4E9D-882F-0C93F3A2004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5586" y="1853203"/>
            <a:ext cx="2721669" cy="1833422"/>
          </a:xfrm>
          <a:prstGeom prst="rect">
            <a:avLst/>
          </a:prstGeom>
          <a:solidFill>
            <a:schemeClr val="bg1"/>
          </a:solidFill>
          <a:ln>
            <a:solidFill>
              <a:schemeClr val="bg1">
                <a:lumMod val="65000"/>
              </a:schemeClr>
            </a:solidFill>
          </a:ln>
        </p:spPr>
      </p:pic>
      <p:pic>
        <p:nvPicPr>
          <p:cNvPr id="6" name="Picture Placeholder 22" descr="A picture containing building&#10;&#10;Description automatically generated">
            <a:extLst>
              <a:ext uri="{FF2B5EF4-FFF2-40B4-BE49-F238E27FC236}">
                <a16:creationId xmlns:a16="http://schemas.microsoft.com/office/drawing/2014/main" xmlns="" id="{7CAAF152-A187-411F-B3C6-7FF8963B38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25687" y="1872370"/>
            <a:ext cx="2720975" cy="1861741"/>
          </a:xfrm>
          <a:prstGeom prst="rect">
            <a:avLst/>
          </a:prstGeom>
        </p:spPr>
      </p:pic>
      <p:pic>
        <p:nvPicPr>
          <p:cNvPr id="7" name="Picture 2" descr="https://retailanalysis.igd.com/portals/1/OCImages/Featured-news_769x325/inside-alibaba-amazon-walmart-retail-ecosystem.jpg">
            <a:extLst>
              <a:ext uri="{FF2B5EF4-FFF2-40B4-BE49-F238E27FC236}">
                <a16:creationId xmlns:a16="http://schemas.microsoft.com/office/drawing/2014/main" xmlns="" id="{24062575-C004-4353-ADA6-5E102DBEB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637" y="1871906"/>
            <a:ext cx="2721669" cy="186220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p:cNvSpPr txBox="1">
            <a:spLocks/>
          </p:cNvSpPr>
          <p:nvPr/>
        </p:nvSpPr>
        <p:spPr>
          <a:xfrm>
            <a:off x="3247225" y="4114752"/>
            <a:ext cx="2649549" cy="174730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dirty="0" smtClean="0"/>
              <a:t>Online will be the fastest growing channel and discount will achieve the largest increase in channel value. Over the next five years, the combined share of these two channels will rise from 18.6% to 23.4%.</a:t>
            </a:r>
          </a:p>
          <a:p>
            <a:pPr marL="0" indent="0">
              <a:spcBef>
                <a:spcPts val="0"/>
              </a:spcBef>
              <a:buNone/>
            </a:pPr>
            <a:r>
              <a:rPr lang="en-US" sz="1200" dirty="0" smtClean="0"/>
              <a:t>Large stores will lose market share but become more relevant to small basket shoppers and they will remain fundamental to supporting a multichannel ecosystem.</a:t>
            </a:r>
            <a:endParaRPr lang="en-US" sz="1200" dirty="0"/>
          </a:p>
        </p:txBody>
      </p:sp>
      <p:sp>
        <p:nvSpPr>
          <p:cNvPr id="9" name="Text Placeholder 5"/>
          <p:cNvSpPr txBox="1">
            <a:spLocks/>
          </p:cNvSpPr>
          <p:nvPr/>
        </p:nvSpPr>
        <p:spPr>
          <a:xfrm>
            <a:off x="6296273" y="4114752"/>
            <a:ext cx="2578550" cy="164073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dirty="0" smtClean="0"/>
              <a:t>Weak market growth, increasing operating costs and changing shopper preferences will put stresses on profits and heighten the need for businesses to be agile.</a:t>
            </a:r>
          </a:p>
          <a:p>
            <a:pPr marL="0" indent="0">
              <a:spcBef>
                <a:spcPts val="0"/>
              </a:spcBef>
              <a:buNone/>
            </a:pPr>
            <a:r>
              <a:rPr lang="en-US" sz="1200" dirty="0" smtClean="0"/>
              <a:t>While focusing more on delivering  efficiencies and simplicity, grocery businesses will also need to respond to rising sustainability expectations to meet evolving shopper preferences.</a:t>
            </a:r>
            <a:endParaRPr lang="en-US" sz="1200" dirty="0"/>
          </a:p>
        </p:txBody>
      </p:sp>
      <p:sp>
        <p:nvSpPr>
          <p:cNvPr id="10" name="Text Placeholder 8"/>
          <p:cNvSpPr txBox="1">
            <a:spLocks/>
          </p:cNvSpPr>
          <p:nvPr/>
        </p:nvSpPr>
        <p:spPr>
          <a:xfrm>
            <a:off x="273718" y="4114752"/>
            <a:ext cx="2673537" cy="158417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dirty="0" smtClean="0"/>
              <a:t>Continuing turmoil over the timing and nature of Brexit creates a highly uncertain environment affecting shoppers’ spending priorities and the prospects for the sector.</a:t>
            </a:r>
          </a:p>
          <a:p>
            <a:pPr marL="0" indent="0">
              <a:spcBef>
                <a:spcPts val="0"/>
              </a:spcBef>
              <a:buNone/>
            </a:pPr>
            <a:r>
              <a:rPr lang="en-US" sz="1200" dirty="0" smtClean="0"/>
              <a:t>Our moderate growth scenario now sees the market value increase by 12.5% over five years, down from 14.8% in last year’s forecast, impacted by slightly lower expectations for both inflation and volume growth. </a:t>
            </a:r>
            <a:endParaRPr lang="en-US" sz="1200" dirty="0"/>
          </a:p>
        </p:txBody>
      </p:sp>
      <p:sp>
        <p:nvSpPr>
          <p:cNvPr id="11" name="Text Placeholder 11"/>
          <p:cNvSpPr txBox="1">
            <a:spLocks/>
          </p:cNvSpPr>
          <p:nvPr/>
        </p:nvSpPr>
        <p:spPr>
          <a:xfrm>
            <a:off x="273719" y="3812390"/>
            <a:ext cx="2578550" cy="37437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t>Slower market growth</a:t>
            </a:r>
            <a:endParaRPr lang="en-US" sz="1800" dirty="0"/>
          </a:p>
        </p:txBody>
      </p:sp>
      <p:sp>
        <p:nvSpPr>
          <p:cNvPr id="12" name="Text Placeholder 12"/>
          <p:cNvSpPr txBox="1">
            <a:spLocks/>
          </p:cNvSpPr>
          <p:nvPr/>
        </p:nvSpPr>
        <p:spPr>
          <a:xfrm>
            <a:off x="3275856" y="3812390"/>
            <a:ext cx="2649550" cy="37437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smtClean="0"/>
              <a:t>Channel shift continues</a:t>
            </a:r>
            <a:endParaRPr lang="en-US" sz="1800" dirty="0"/>
          </a:p>
        </p:txBody>
      </p:sp>
      <p:sp>
        <p:nvSpPr>
          <p:cNvPr id="13" name="Text Placeholder 13"/>
          <p:cNvSpPr txBox="1">
            <a:spLocks/>
          </p:cNvSpPr>
          <p:nvPr/>
        </p:nvSpPr>
        <p:spPr>
          <a:xfrm>
            <a:off x="6301577" y="3812390"/>
            <a:ext cx="2578550" cy="37437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t>Meeting shopper needs</a:t>
            </a:r>
            <a:endParaRPr lang="en-US" sz="1800" dirty="0"/>
          </a:p>
        </p:txBody>
      </p:sp>
      <p:sp>
        <p:nvSpPr>
          <p:cNvPr id="14" name="Rectangle 13"/>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IGD UK Channel Opportunities 2019-2024 </a:t>
            </a:r>
          </a:p>
        </p:txBody>
      </p:sp>
    </p:spTree>
    <p:extLst>
      <p:ext uri="{BB962C8B-B14F-4D97-AF65-F5344CB8AC3E}">
        <p14:creationId xmlns:p14="http://schemas.microsoft.com/office/powerpoint/2010/main" val="358993756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Executive summary –Channel opportunities</a:t>
            </a:r>
          </a:p>
        </p:txBody>
      </p:sp>
      <p:sp>
        <p:nvSpPr>
          <p:cNvPr id="5" name="Text Placeholder 7"/>
          <p:cNvSpPr txBox="1">
            <a:spLocks/>
          </p:cNvSpPr>
          <p:nvPr/>
        </p:nvSpPr>
        <p:spPr>
          <a:xfrm>
            <a:off x="1692711" y="2821290"/>
            <a:ext cx="7191982" cy="129012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b="1" dirty="0" smtClean="0">
                <a:solidFill>
                  <a:schemeClr val="accent1"/>
                </a:solidFill>
              </a:rPr>
              <a:t>Online will be the fastest growing channel:</a:t>
            </a:r>
            <a:r>
              <a:rPr lang="en-US" sz="1200" dirty="0" smtClean="0"/>
              <a:t> (+43.8% over the next five years). In a crowded channel the fastest growth will come from smaller and innovative operators that offer shoppers the most convenience, such as rapid delivery services and the meal box operators. Growth at established operators will be slower as they shift their focus from customer acquisition to improving the customer experience and boosting efficiency.</a:t>
            </a:r>
            <a:endParaRPr lang="en-US" sz="1200" dirty="0"/>
          </a:p>
        </p:txBody>
      </p:sp>
      <p:sp>
        <p:nvSpPr>
          <p:cNvPr id="6" name="Text Placeholder 8"/>
          <p:cNvSpPr txBox="1">
            <a:spLocks/>
          </p:cNvSpPr>
          <p:nvPr/>
        </p:nvSpPr>
        <p:spPr>
          <a:xfrm>
            <a:off x="1692321" y="1692187"/>
            <a:ext cx="7192371" cy="133155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b="1" dirty="0" smtClean="0">
                <a:solidFill>
                  <a:schemeClr val="accent1"/>
                </a:solidFill>
              </a:rPr>
              <a:t>Discount will make the biggest cash contribution to market growth: </a:t>
            </a:r>
            <a:r>
              <a:rPr lang="en-US" sz="1200" dirty="0" smtClean="0"/>
              <a:t>+£9.8bn over the next five years (+40.2%), driven by continuing network expansion and store upgrades from Aldi and Lidl, and targeted category investments to capture more main grocery shopping missions. Prospects for variety discounters will vary, with growth strongest from retailers, such as Home Bargains and B&amp;M that are opening space fastest while also actively developing their fresh and chilled offers.</a:t>
            </a:r>
            <a:endParaRPr lang="en-US" sz="1200" dirty="0"/>
          </a:p>
        </p:txBody>
      </p:sp>
      <p:sp>
        <p:nvSpPr>
          <p:cNvPr id="7" name="Text Placeholder 9"/>
          <p:cNvSpPr txBox="1">
            <a:spLocks/>
          </p:cNvSpPr>
          <p:nvPr/>
        </p:nvSpPr>
        <p:spPr>
          <a:xfrm>
            <a:off x="1692711" y="3930146"/>
            <a:ext cx="7191981" cy="127813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b="1" dirty="0" smtClean="0">
                <a:solidFill>
                  <a:schemeClr val="accent1"/>
                </a:solidFill>
              </a:rPr>
              <a:t>Slower growth in convenience: </a:t>
            </a:r>
            <a:r>
              <a:rPr lang="en-US" sz="1200" dirty="0" smtClean="0"/>
              <a:t>(+16.6% over the next five years). Following a one-off boost to growth in 2018, driven by the summer heatwave and World Cup, the channel is set to return to slower growth. Operators will look to develop new footfall drivers such as coffee and food-to-go to position themselves as a </a:t>
            </a:r>
            <a:r>
              <a:rPr lang="en-GB" sz="1200" dirty="0" smtClean="0"/>
              <a:t>daily destination for shoppers, </a:t>
            </a:r>
            <a:r>
              <a:rPr lang="en-US" sz="1200" dirty="0" smtClean="0"/>
              <a:t>to replace the decline of traditional categories such as news and tobacco</a:t>
            </a:r>
            <a:r>
              <a:rPr lang="en-GB" sz="1200" dirty="0" smtClean="0"/>
              <a:t>.</a:t>
            </a:r>
            <a:endParaRPr lang="en-US" sz="1200" dirty="0"/>
          </a:p>
        </p:txBody>
      </p:sp>
      <p:sp>
        <p:nvSpPr>
          <p:cNvPr id="8" name="Text Placeholder 10"/>
          <p:cNvSpPr txBox="1">
            <a:spLocks/>
          </p:cNvSpPr>
          <p:nvPr/>
        </p:nvSpPr>
        <p:spPr>
          <a:xfrm>
            <a:off x="1692482" y="5072960"/>
            <a:ext cx="7192211" cy="116471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b="1" dirty="0" smtClean="0">
                <a:solidFill>
                  <a:schemeClr val="accent1"/>
                </a:solidFill>
              </a:rPr>
              <a:t>Larger stores to lose market share:</a:t>
            </a:r>
            <a:r>
              <a:rPr lang="en-US" sz="1200" dirty="0" smtClean="0"/>
              <a:t> (Supermarkets +3.1%, hypermarkets -0.8%). With few new store openings and stronger competition from other channels, larger stores are projected to serve only half of the market by 2024. Supermarkets and hypermarkets will step up actions to improve ease of shop, particularly for small basket shoppers and develop new footfall drivers to enhance their appeal.</a:t>
            </a:r>
            <a:endParaRPr lang="en-US" sz="1200" dirty="0"/>
          </a:p>
        </p:txBody>
      </p:sp>
      <p:pic>
        <p:nvPicPr>
          <p:cNvPr id="9" name="Picture Placeholder 11" descr="A store inside of a building&#10;&#10;Description automatically generated">
            <a:extLst>
              <a:ext uri="{FF2B5EF4-FFF2-40B4-BE49-F238E27FC236}">
                <a16:creationId xmlns:a16="http://schemas.microsoft.com/office/drawing/2014/main" xmlns="" id="{3826D58C-F7D8-480B-994D-45764E5EE9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0763" y="1784391"/>
            <a:ext cx="1298575" cy="964772"/>
          </a:xfrm>
          <a:prstGeom prst="rect">
            <a:avLst/>
          </a:prstGeom>
        </p:spPr>
      </p:pic>
      <p:pic>
        <p:nvPicPr>
          <p:cNvPr id="10" name="Picture Placeholder 24" descr="A display in a store&#10;&#10;Description generated with very high confidence">
            <a:extLst>
              <a:ext uri="{FF2B5EF4-FFF2-40B4-BE49-F238E27FC236}">
                <a16:creationId xmlns:a16="http://schemas.microsoft.com/office/drawing/2014/main" xmlns="" id="{55528D64-8626-4D42-8DD7-292C869ECC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6993" y="5164842"/>
            <a:ext cx="1332345" cy="916230"/>
          </a:xfrm>
          <a:prstGeom prst="rect">
            <a:avLst/>
          </a:prstGeom>
        </p:spPr>
      </p:pic>
      <p:pic>
        <p:nvPicPr>
          <p:cNvPr id="11" name="Picture 10">
            <a:extLst>
              <a:ext uri="{FF2B5EF4-FFF2-40B4-BE49-F238E27FC236}">
                <a16:creationId xmlns:a16="http://schemas.microsoft.com/office/drawing/2014/main" xmlns="" id="{4923CB39-A79D-40AA-9F41-D1C1723A0884}"/>
              </a:ext>
            </a:extLst>
          </p:cNvPr>
          <p:cNvPicPr>
            <a:picLocks noGrp="1"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27809" y="2913897"/>
            <a:ext cx="1311529" cy="901530"/>
          </a:xfrm>
          <a:prstGeom prst="rect">
            <a:avLst/>
          </a:prstGeom>
        </p:spPr>
      </p:pic>
      <p:pic>
        <p:nvPicPr>
          <p:cNvPr id="12" name="Picture 11">
            <a:extLst>
              <a:ext uri="{FF2B5EF4-FFF2-40B4-BE49-F238E27FC236}">
                <a16:creationId xmlns:a16="http://schemas.microsoft.com/office/drawing/2014/main" xmlns="" id="{40AAC165-CAA5-4256-90E1-4A6238B379F1}"/>
              </a:ext>
            </a:extLst>
          </p:cNvPr>
          <p:cNvPicPr>
            <a:picLocks noGrp="1" noChangeAspect="1"/>
          </p:cNvPicPr>
          <p:nvPr/>
        </p:nvPicPr>
        <p:blipFill rotWithShape="1">
          <a:blip r:embed="rId5" cstate="screen">
            <a:extLst>
              <a:ext uri="{28A0092B-C50C-407E-A947-70E740481C1C}">
                <a14:useLocalDpi xmlns:a14="http://schemas.microsoft.com/office/drawing/2010/main"/>
              </a:ext>
            </a:extLst>
          </a:blip>
          <a:srcRect l="11289"/>
          <a:stretch/>
        </p:blipFill>
        <p:spPr>
          <a:xfrm>
            <a:off x="227809" y="4032360"/>
            <a:ext cx="1311529" cy="942671"/>
          </a:xfrm>
          <a:prstGeom prst="rect">
            <a:avLst/>
          </a:prstGeom>
        </p:spPr>
      </p:pic>
      <p:sp>
        <p:nvSpPr>
          <p:cNvPr id="13" name="Rectangle 12"/>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IGD UK Channel Opportunities 2019-2024 </a:t>
            </a:r>
          </a:p>
        </p:txBody>
      </p:sp>
    </p:spTree>
    <p:extLst>
      <p:ext uri="{BB962C8B-B14F-4D97-AF65-F5344CB8AC3E}">
        <p14:creationId xmlns:p14="http://schemas.microsoft.com/office/powerpoint/2010/main" val="4851514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Executive summary – Supplier implications</a:t>
            </a:r>
            <a:endParaRPr lang="en-GB" dirty="0"/>
          </a:p>
        </p:txBody>
      </p:sp>
      <p:sp>
        <p:nvSpPr>
          <p:cNvPr id="5" name="Text Placeholder 13"/>
          <p:cNvSpPr txBox="1">
            <a:spLocks/>
          </p:cNvSpPr>
          <p:nvPr/>
        </p:nvSpPr>
        <p:spPr>
          <a:xfrm>
            <a:off x="1425928" y="1432787"/>
            <a:ext cx="7458765" cy="64565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chemeClr val="accent1"/>
                </a:solidFill>
              </a:rPr>
              <a:t>Slower market growth.</a:t>
            </a:r>
            <a:r>
              <a:rPr lang="en-US" sz="1400" dirty="0" smtClean="0"/>
              <a:t> With the timing and nature of Brexit still highly uncertain, agility and planning for all outcomes remains crucial for suppliers to counter the challenges the UK’s departure from the EU will create.</a:t>
            </a:r>
            <a:endParaRPr lang="en-US" sz="1400" dirty="0"/>
          </a:p>
        </p:txBody>
      </p:sp>
      <p:sp>
        <p:nvSpPr>
          <p:cNvPr id="6" name="Text Placeholder 14"/>
          <p:cNvSpPr txBox="1">
            <a:spLocks/>
          </p:cNvSpPr>
          <p:nvPr/>
        </p:nvSpPr>
        <p:spPr>
          <a:xfrm>
            <a:off x="1425928" y="2265884"/>
            <a:ext cx="7458765" cy="67265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chemeClr val="accent1"/>
                </a:solidFill>
              </a:rPr>
              <a:t>Channel shift continues</a:t>
            </a:r>
            <a:r>
              <a:rPr lang="en-US" sz="1400" dirty="0" smtClean="0"/>
              <a:t>. A slow moving market heightens the importance of participating in faster growing channels and working more closely with retail partners to secure growth across mature channels.</a:t>
            </a:r>
            <a:endParaRPr lang="en-US" sz="1400" dirty="0"/>
          </a:p>
        </p:txBody>
      </p:sp>
      <p:sp>
        <p:nvSpPr>
          <p:cNvPr id="7" name="Text Placeholder 15"/>
          <p:cNvSpPr txBox="1">
            <a:spLocks/>
          </p:cNvSpPr>
          <p:nvPr/>
        </p:nvSpPr>
        <p:spPr>
          <a:xfrm>
            <a:off x="1425928" y="2990881"/>
            <a:ext cx="7458765" cy="90963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smtClean="0">
                <a:solidFill>
                  <a:schemeClr val="accent1"/>
                </a:solidFill>
              </a:rPr>
              <a:t>Discount to make the biggest contribution to cash growth</a:t>
            </a:r>
            <a:r>
              <a:rPr lang="en-US" sz="1400" smtClean="0"/>
              <a:t>. </a:t>
            </a:r>
            <a:r>
              <a:rPr lang="en-GB" sz="1400" smtClean="0"/>
              <a:t>Discounters offer undeniable growth opportunities to suppliers both through new and existing space. As they expand, particularly into cities, they will influence the price and quality expectations of ever more shoppers.</a:t>
            </a:r>
            <a:endParaRPr lang="en-US" sz="1400" dirty="0"/>
          </a:p>
        </p:txBody>
      </p:sp>
      <p:sp>
        <p:nvSpPr>
          <p:cNvPr id="8" name="Text Placeholder 16"/>
          <p:cNvSpPr txBox="1">
            <a:spLocks/>
          </p:cNvSpPr>
          <p:nvPr/>
        </p:nvSpPr>
        <p:spPr>
          <a:xfrm>
            <a:off x="1425928" y="3802676"/>
            <a:ext cx="7458765" cy="100900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chemeClr val="accent1"/>
                </a:solidFill>
              </a:rPr>
              <a:t>Online will be the fastest growing channel: </a:t>
            </a:r>
            <a:r>
              <a:rPr lang="en-GB" sz="1400" dirty="0" smtClean="0"/>
              <a:t>Ensure you have the resource, structure and processes in place now to deliver and maintain the basics (descriptions, images, videos, product pages, availability etc.) and also the </a:t>
            </a:r>
            <a:r>
              <a:rPr lang="en-GB" sz="1400" dirty="0" err="1" smtClean="0"/>
              <a:t>omnichannel</a:t>
            </a:r>
            <a:r>
              <a:rPr lang="en-GB" sz="1400" dirty="0" smtClean="0"/>
              <a:t> business plans and processes to give shoppers a frictionless experience.</a:t>
            </a:r>
            <a:endParaRPr lang="en-US" sz="1400" dirty="0"/>
          </a:p>
        </p:txBody>
      </p:sp>
      <p:sp>
        <p:nvSpPr>
          <p:cNvPr id="9" name="Text Placeholder 17"/>
          <p:cNvSpPr txBox="1">
            <a:spLocks/>
          </p:cNvSpPr>
          <p:nvPr/>
        </p:nvSpPr>
        <p:spPr>
          <a:xfrm>
            <a:off x="1425928" y="4810800"/>
            <a:ext cx="7458765" cy="793034"/>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chemeClr val="accent1"/>
                </a:solidFill>
              </a:rPr>
              <a:t>Slower growth in convenience:</a:t>
            </a:r>
            <a:r>
              <a:rPr lang="en-US" sz="1400" dirty="0" smtClean="0"/>
              <a:t> </a:t>
            </a:r>
            <a:r>
              <a:rPr lang="en-GB" sz="1400" dirty="0" smtClean="0"/>
              <a:t>Understand the convenience missions each retailer is trying to drive and the role of your product/category. Help retailers build new categories through communication of brand stories, product attributes and usage occasions. </a:t>
            </a:r>
            <a:endParaRPr lang="en-US" sz="1400" dirty="0"/>
          </a:p>
        </p:txBody>
      </p:sp>
      <p:sp>
        <p:nvSpPr>
          <p:cNvPr id="10" name="Text Placeholder 18"/>
          <p:cNvSpPr txBox="1">
            <a:spLocks/>
          </p:cNvSpPr>
          <p:nvPr/>
        </p:nvSpPr>
        <p:spPr>
          <a:xfrm>
            <a:off x="1425928" y="5667857"/>
            <a:ext cx="7458765" cy="80345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smtClean="0">
                <a:solidFill>
                  <a:schemeClr val="accent1"/>
                </a:solidFill>
              </a:rPr>
              <a:t>Larger stores to lose market share: </a:t>
            </a:r>
            <a:r>
              <a:rPr lang="en-US" sz="1400" dirty="0" smtClean="0"/>
              <a:t>Despite this, larger stores will remain by far the largest single route to market and initiatives to simplify retailers’ ranges and develop exclusive products offer significant volume growth opportunities for suppliers.</a:t>
            </a:r>
            <a:endParaRPr lang="en-US" sz="1400" dirty="0"/>
          </a:p>
        </p:txBody>
      </p:sp>
      <p:pic>
        <p:nvPicPr>
          <p:cNvPr id="11" name="Picture 10">
            <a:extLst>
              <a:ext uri="{FF2B5EF4-FFF2-40B4-BE49-F238E27FC236}">
                <a16:creationId xmlns:a16="http://schemas.microsoft.com/office/drawing/2014/main" xmlns="" id="{8CBE7727-BB2B-4165-96E7-F53A77ADFA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4796" y="1403590"/>
            <a:ext cx="1120203" cy="754613"/>
          </a:xfrm>
          <a:prstGeom prst="rect">
            <a:avLst/>
          </a:prstGeom>
          <a:solidFill>
            <a:schemeClr val="bg1"/>
          </a:solidFill>
          <a:ln>
            <a:solidFill>
              <a:schemeClr val="bg1">
                <a:lumMod val="65000"/>
              </a:schemeClr>
            </a:solidFill>
          </a:ln>
        </p:spPr>
      </p:pic>
      <p:pic>
        <p:nvPicPr>
          <p:cNvPr id="12" name="Picture 2" descr="https://retailanalysis.igd.com/portals/1/OCImages/Featured-news_769x325/inside-alibaba-amazon-walmart-retail-ecosystem.jpg">
            <a:extLst>
              <a:ext uri="{FF2B5EF4-FFF2-40B4-BE49-F238E27FC236}">
                <a16:creationId xmlns:a16="http://schemas.microsoft.com/office/drawing/2014/main" xmlns="" id="{964C2E9C-8321-4B09-A38B-5AD2708CB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41" y="2223596"/>
            <a:ext cx="1085253" cy="7425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1" descr="A store inside of a building&#10;&#10;Description automatically generated">
            <a:extLst>
              <a:ext uri="{FF2B5EF4-FFF2-40B4-BE49-F238E27FC236}">
                <a16:creationId xmlns:a16="http://schemas.microsoft.com/office/drawing/2014/main" xmlns="" id="{8EA96E5A-F7A1-44AA-BBE6-9AD734A889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0065" y="3044543"/>
            <a:ext cx="1094461" cy="813126"/>
          </a:xfrm>
          <a:prstGeom prst="rect">
            <a:avLst/>
          </a:prstGeom>
        </p:spPr>
      </p:pic>
      <p:pic>
        <p:nvPicPr>
          <p:cNvPr id="14" name="Picture Placeholder 24" descr="A display in a store&#10;&#10;Description generated with very high confidence">
            <a:extLst>
              <a:ext uri="{FF2B5EF4-FFF2-40B4-BE49-F238E27FC236}">
                <a16:creationId xmlns:a16="http://schemas.microsoft.com/office/drawing/2014/main" xmlns="" id="{92FA8370-A228-4D86-BF64-464B5CBF714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30376" y="5648532"/>
            <a:ext cx="1122923" cy="772214"/>
          </a:xfrm>
          <a:prstGeom prst="rect">
            <a:avLst/>
          </a:prstGeom>
        </p:spPr>
      </p:pic>
      <p:pic>
        <p:nvPicPr>
          <p:cNvPr id="15" name="Picture 14">
            <a:extLst>
              <a:ext uri="{FF2B5EF4-FFF2-40B4-BE49-F238E27FC236}">
                <a16:creationId xmlns:a16="http://schemas.microsoft.com/office/drawing/2014/main" xmlns="" id="{920ACD3C-0B11-4801-B1A9-5EFF25AD51C5}"/>
              </a:ext>
            </a:extLst>
          </p:cNvPr>
          <p:cNvPicPr>
            <a:picLocks noGrp="1"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8541" y="3937555"/>
            <a:ext cx="1105379" cy="759825"/>
          </a:xfrm>
          <a:prstGeom prst="rect">
            <a:avLst/>
          </a:prstGeom>
        </p:spPr>
      </p:pic>
      <p:pic>
        <p:nvPicPr>
          <p:cNvPr id="16" name="Picture 15">
            <a:extLst>
              <a:ext uri="{FF2B5EF4-FFF2-40B4-BE49-F238E27FC236}">
                <a16:creationId xmlns:a16="http://schemas.microsoft.com/office/drawing/2014/main" xmlns="" id="{849FAAD4-7D37-44C2-89EF-6D64BAD3724B}"/>
              </a:ext>
            </a:extLst>
          </p:cNvPr>
          <p:cNvPicPr>
            <a:picLocks noGrp="1" noChangeAspect="1"/>
          </p:cNvPicPr>
          <p:nvPr/>
        </p:nvPicPr>
        <p:blipFill rotWithShape="1">
          <a:blip r:embed="rId7" cstate="screen">
            <a:extLst>
              <a:ext uri="{28A0092B-C50C-407E-A947-70E740481C1C}">
                <a14:useLocalDpi xmlns:a14="http://schemas.microsoft.com/office/drawing/2010/main"/>
              </a:ext>
            </a:extLst>
          </a:blip>
          <a:srcRect l="11289"/>
          <a:stretch/>
        </p:blipFill>
        <p:spPr>
          <a:xfrm>
            <a:off x="239147" y="4772393"/>
            <a:ext cx="1105379" cy="794499"/>
          </a:xfrm>
          <a:prstGeom prst="rect">
            <a:avLst/>
          </a:prstGeom>
        </p:spPr>
      </p:pic>
      <p:sp>
        <p:nvSpPr>
          <p:cNvPr id="17" name="Rectangle 16"/>
          <p:cNvSpPr/>
          <p:nvPr/>
        </p:nvSpPr>
        <p:spPr>
          <a:xfrm>
            <a:off x="365348" y="6514988"/>
            <a:ext cx="8394376" cy="216982"/>
          </a:xfrm>
          <a:prstGeom prst="rect">
            <a:avLst/>
          </a:prstGeom>
        </p:spPr>
        <p:txBody>
          <a:bodyPr wrap="square">
            <a:spAutoFit/>
          </a:bodyPr>
          <a:lstStyle/>
          <a:p>
            <a:pPr>
              <a:lnSpc>
                <a:spcPct val="90000"/>
              </a:lnSpc>
            </a:pPr>
            <a:r>
              <a:rPr lang="en-GB" sz="900" i="1" dirty="0">
                <a:solidFill>
                  <a:schemeClr val="bg2"/>
                </a:solidFill>
              </a:rPr>
              <a:t>Source: IGD UK Channel Opportunities 2019-2024 </a:t>
            </a:r>
          </a:p>
        </p:txBody>
      </p:sp>
    </p:spTree>
    <p:extLst>
      <p:ext uri="{BB962C8B-B14F-4D97-AF65-F5344CB8AC3E}">
        <p14:creationId xmlns:p14="http://schemas.microsoft.com/office/powerpoint/2010/main" val="85684932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tore Visits May">
  <a:themeElements>
    <a:clrScheme name="Seafish Final">
      <a:dk1>
        <a:srgbClr val="0069AB"/>
      </a:dk1>
      <a:lt1>
        <a:srgbClr val="FFFFFE"/>
      </a:lt1>
      <a:dk2>
        <a:srgbClr val="23292B"/>
      </a:dk2>
      <a:lt2>
        <a:srgbClr val="006FAB"/>
      </a:lt2>
      <a:accent1>
        <a:srgbClr val="DC5820"/>
      </a:accent1>
      <a:accent2>
        <a:srgbClr val="009096"/>
      </a:accent2>
      <a:accent3>
        <a:srgbClr val="FFE035"/>
      </a:accent3>
      <a:accent4>
        <a:srgbClr val="D0202F"/>
      </a:accent4>
      <a:accent5>
        <a:srgbClr val="B1CD29"/>
      </a:accent5>
      <a:accent6>
        <a:srgbClr val="D2372C"/>
      </a:accent6>
      <a:hlink>
        <a:srgbClr val="28A16D"/>
      </a:hlink>
      <a:folHlink>
        <a:srgbClr val="454A4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arket Data Document" ma:contentTypeID="0x010100FBC0F8BFD01A91498CA7837A71EEDFDB02005AE5335FCC83EB48B1308B6A764FBC1C" ma:contentTypeVersion="27" ma:contentTypeDescription="Market Data Document Content Type" ma:contentTypeScope="" ma:versionID="da108508dc232e68c3eb0da7c7f570e3">
  <xsd:schema xmlns:xsd="http://www.w3.org/2001/XMLSchema" xmlns:xs="http://www.w3.org/2001/XMLSchema" xmlns:p="http://schemas.microsoft.com/office/2006/metadata/properties" xmlns:ns2="cebd32e3-9ab6-41ee-b1af-b8405a8d4e68" xmlns:ns3="f1844da6-a929-4072-a9ab-fc72a86c7633" targetNamespace="http://schemas.microsoft.com/office/2006/metadata/properties" ma:root="true" ma:fieldsID="0d9debfe9803182ce6077bd70346052f" ns2:_="" ns3:_="">
    <xsd:import namespace="cebd32e3-9ab6-41ee-b1af-b8405a8d4e68"/>
    <xsd:import namespace="f1844da6-a929-4072-a9ab-fc72a86c7633"/>
    <xsd:element name="properties">
      <xsd:complexType>
        <xsd:sequence>
          <xsd:element name="documentManagement">
            <xsd:complexType>
              <xsd:all>
                <xsd:element ref="ns2:DocumentSummary" minOccurs="0"/>
                <xsd:element ref="ns2:DocumentSource" minOccurs="0"/>
                <xsd:element ref="ns2:DocumentTopic" minOccurs="0"/>
                <xsd:element ref="ns2:PublicationDate" minOccurs="0"/>
                <xsd:element ref="ns2:FreeTextDate" minOccurs="0"/>
                <xsd:element ref="ns2:ContentStartDate" minOccurs="0"/>
                <xsd:element ref="ns2:ContentEndDate" minOccurs="0"/>
                <xsd:element ref="ns2:DocumentAdded" minOccurs="0"/>
                <xsd:element ref="ns2:DocumentStatus" minOccurs="0"/>
                <xsd:element ref="ns2:j7c1b49d505545c2a69692ae734740b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32e3-9ab6-41ee-b1af-b8405a8d4e68" elementFormDefault="qualified">
    <xsd:import namespace="http://schemas.microsoft.com/office/2006/documentManagement/types"/>
    <xsd:import namespace="http://schemas.microsoft.com/office/infopath/2007/PartnerControls"/>
    <xsd:element name="DocumentSummary" ma:index="3" nillable="true" ma:displayName="Summary" ma:internalName="DocumentSummary" ma:readOnly="false">
      <xsd:simpleType>
        <xsd:restriction base="dms:Note">
          <xsd:maxLength value="255"/>
        </xsd:restriction>
      </xsd:simpleType>
    </xsd:element>
    <xsd:element name="DocumentSource" ma:index="5" nillable="true" ma:displayName="Source" ma:format="Dropdown" ma:internalName="DocumentSource">
      <xsd:simpleType>
        <xsd:restriction base="dms:Choice">
          <xsd:enumeration value="Globefish"/>
          <xsd:enumeration value="HMRC via BTS"/>
          <xsd:enumeration value="IGD"/>
          <xsd:enumeration value="MMO"/>
          <xsd:enumeration value="Kantar"/>
          <xsd:enumeration value="NielsenIQ"/>
          <xsd:enumeration value="Circana"/>
          <xsd:enumeration value="Seafish"/>
          <xsd:enumeration value="Technomic"/>
        </xsd:restriction>
      </xsd:simpleType>
    </xsd:element>
    <xsd:element name="DocumentTopic" ma:index="6" nillable="true" ma:displayName="Topic" ma:default="" ma:internalName="DocumentTopic" ma:readOnly="false">
      <xsd:complexType>
        <xsd:complexContent>
          <xsd:extension base="dms:MultiChoice">
            <xsd:sequence>
              <xsd:element name="Value" maxOccurs="unbounded" minOccurs="0" nillable="true">
                <xsd:simpleType>
                  <xsd:restriction base="dms:Choice">
                    <xsd:enumeration value="Technical Report"/>
                    <xsd:enumeration value="Factsheet/Datasheet"/>
                    <xsd:enumeration value="Corporate Document"/>
                    <xsd:enumeration value="Guidelines"/>
                    <xsd:enumeration value="Marine Survey"/>
                    <xsd:enumeration value="Training Material"/>
                    <xsd:enumeration value="Careers"/>
                    <xsd:enumeration value="Economics and Business"/>
                    <xsd:enumeration value="Aquaculture"/>
                    <xsd:enumeration value="IPF Final Reports"/>
                    <xsd:enumeration value="Other"/>
                    <xsd:enumeration value="Not known"/>
                    <xsd:enumeration value="Internal Seafish Report"/>
                    <xsd:enumeration value="Confidential Seafish Report"/>
                    <xsd:enumeration value="Seafood Guide"/>
                    <xsd:enumeration value=".Web-About Seafish"/>
                    <xsd:enumeration value=".Web-Changing Landscapes"/>
                    <xsd:enumeration value=".Web-Promoting Seafood"/>
                    <xsd:enumeration value=".Web-Responsible Sourcing"/>
                    <xsd:enumeration value=".Web-Safety and Training"/>
                    <xsd:enumeration value=".Web-Insight and Research"/>
                  </xsd:restriction>
                </xsd:simpleType>
              </xsd:element>
            </xsd:sequence>
          </xsd:extension>
        </xsd:complexContent>
      </xsd:complexType>
    </xsd:element>
    <xsd:element name="PublicationDate" ma:index="7" nillable="true" ma:displayName="Publication Date" ma:format="DateOnly" ma:indexed="true" ma:internalName="PublicationDate">
      <xsd:simpleType>
        <xsd:restriction base="dms:DateTime"/>
      </xsd:simpleType>
    </xsd:element>
    <xsd:element name="FreeTextDate" ma:index="8" nillable="true" ma:displayName="Free Text Date" ma:internalName="FreeTextDate" ma:readOnly="false">
      <xsd:simpleType>
        <xsd:restriction base="dms:Text"/>
      </xsd:simpleType>
    </xsd:element>
    <xsd:element name="ContentStartDate" ma:index="9" nillable="true" ma:displayName="Content Start Date" ma:format="DateOnly" ma:internalName="ContentStartDate" ma:readOnly="false">
      <xsd:simpleType>
        <xsd:restriction base="dms:DateTime"/>
      </xsd:simpleType>
    </xsd:element>
    <xsd:element name="ContentEndDate" ma:index="10" nillable="true" ma:displayName="Content End Date" ma:format="DateOnly" ma:internalName="ContentEndDate" ma:readOnly="false">
      <xsd:simpleType>
        <xsd:restriction base="dms:DateTime"/>
      </xsd:simpleType>
    </xsd:element>
    <xsd:element name="DocumentAdded" ma:index="11" nillable="true" ma:displayName="Added" ma:format="DateOnly" ma:indexed="true" ma:internalName="DocumentAdded">
      <xsd:simpleType>
        <xsd:restriction base="dms:DateTime"/>
      </xsd:simpleType>
    </xsd:element>
    <xsd:element name="DocumentStatus" ma:index="12" nillable="true" ma:displayName="Document Status" ma:default="Unpublished" ma:format="Dropdown" ma:indexed="true" ma:internalName="DocumentStatus" ma:readOnly="false">
      <xsd:simpleType>
        <xsd:restriction base="dms:Choice">
          <xsd:enumeration value="Deleted"/>
          <xsd:enumeration value="Unpublished"/>
          <xsd:enumeration value="Published"/>
          <xsd:enumeration value="Archived"/>
        </xsd:restriction>
      </xsd:simpleType>
    </xsd:element>
    <xsd:element name="j7c1b49d505545c2a69692ae734740bd" ma:index="18" ma:taxonomy="true" ma:internalName="j7c1b49d505545c2a69692ae734740bd" ma:taxonomyFieldName="Market_x0020_Data_x0020_Document_x0020_Path" ma:displayName="Market Data Document Path" ma:indexed="true" ma:readOnly="false" ma:default="" ma:fieldId="{37c1b49d-5055-45c2-a696-92ae734740bd}" ma:sspId="63fa3ede-d9eb-4891-98d7-32cb363d3ca5" ma:termSetId="907aca91-42f0-4171-9a43-f9786420f3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5e028737-9680-4a7e-bfb2-5cfc569abfd5}" ma:internalName="TaxCatchAll" ma:readOnly="false" ma:showField="CatchAllData" ma:web="cebd32e3-9ab6-41ee-b1af-b8405a8d4e68">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5e028737-9680-4a7e-bfb2-5cfc569abfd5}" ma:internalName="TaxCatchAllLabel" ma:readOnly="false" ma:showField="CatchAllDataLabel" ma:web="cebd32e3-9ab6-41ee-b1af-b8405a8d4e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844da6-a929-4072-a9ab-fc72a86c7633"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4" nillable="true" ma:displayName="Tags" ma:hidden="true" ma:internalName="MediaServiceAutoTags" ma:readOnly="true">
      <xsd:simpleType>
        <xsd:restriction base="dms:Text"/>
      </xsd:simpleType>
    </xsd:element>
    <xsd:element name="MediaServiceOCR" ma:index="25" nillable="true" ma:displayName="Extracted Text" ma:hidden="true" ma:internalName="MediaServiceOCR" ma:readOnly="true">
      <xsd:simpleType>
        <xsd:restriction base="dms:Note"/>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opic xmlns="cebd32e3-9ab6-41ee-b1af-b8405a8d4e68">
      <Value>Retail</Value>
    </DocumentTopic>
    <FreeTextDate xmlns="cebd32e3-9ab6-41ee-b1af-b8405a8d4e68" xsi:nil="true"/>
    <DocumentStatus xmlns="cebd32e3-9ab6-41ee-b1af-b8405a8d4e68">Published</DocumentStatus>
    <ContentEndDate xmlns="cebd32e3-9ab6-41ee-b1af-b8405a8d4e68" xsi:nil="true"/>
    <DocumentSource xmlns="cebd32e3-9ab6-41ee-b1af-b8405a8d4e68" xsi:nil="true"/>
    <PublicationDate xmlns="cebd32e3-9ab6-41ee-b1af-b8405a8d4e68" xsi:nil="true"/>
    <DocumentAdded xmlns="cebd32e3-9ab6-41ee-b1af-b8405a8d4e68">2000-01-01T00:00:00+00:00</DocumentAdded>
    <TaxCatchAll xmlns="cebd32e3-9ab6-41ee-b1af-b8405a8d4e68">
      <Value>1513</Value>
    </TaxCatchAll>
    <j7c1b49d505545c2a69692ae734740bd xmlns="cebd32e3-9ab6-41ee-b1af-b8405a8d4e68">
      <Terms xmlns="http://schemas.microsoft.com/office/infopath/2007/PartnerControls">
        <TermInfo xmlns="http://schemas.microsoft.com/office/infopath/2007/PartnerControls">
          <TermName xmlns="http://schemas.microsoft.com/office/infopath/2007/PartnerControls">2019</TermName>
          <TermId xmlns="http://schemas.microsoft.com/office/infopath/2007/PartnerControls">7e00134d-d29a-4ee8-b19b-3219275b31cb</TermId>
        </TermInfo>
      </Terms>
    </j7c1b49d505545c2a69692ae734740bd>
    <DocumentSummary xmlns="cebd32e3-9ab6-41ee-b1af-b8405a8d4e68" xsi:nil="true"/>
    <ContentStartDate xmlns="cebd32e3-9ab6-41ee-b1af-b8405a8d4e68" xsi:nil="true"/>
    <TaxCatchAllLabel xmlns="cebd32e3-9ab6-41ee-b1af-b8405a8d4e68" xsi:nil="true"/>
  </documentManagement>
</p:properties>
</file>

<file path=customXml/itemProps1.xml><?xml version="1.0" encoding="utf-8"?>
<ds:datastoreItem xmlns:ds="http://schemas.openxmlformats.org/officeDocument/2006/customXml" ds:itemID="{F7EA3DDA-F338-4224-837F-7D57DC196080}"/>
</file>

<file path=customXml/itemProps2.xml><?xml version="1.0" encoding="utf-8"?>
<ds:datastoreItem xmlns:ds="http://schemas.openxmlformats.org/officeDocument/2006/customXml" ds:itemID="{5424DF63-2032-4346-A0B8-5C53E3918DB8}"/>
</file>

<file path=customXml/itemProps3.xml><?xml version="1.0" encoding="utf-8"?>
<ds:datastoreItem xmlns:ds="http://schemas.openxmlformats.org/officeDocument/2006/customXml" ds:itemID="{86AF189D-C12D-4F26-9B82-B0615C570FFA}"/>
</file>

<file path=docProps/app.xml><?xml version="1.0" encoding="utf-8"?>
<Properties xmlns="http://schemas.openxmlformats.org/officeDocument/2006/extended-properties" xmlns:vt="http://schemas.openxmlformats.org/officeDocument/2006/docPropsVTypes">
  <Template>Store Visits May</Template>
  <TotalTime>0</TotalTime>
  <Words>8123</Words>
  <Application>Microsoft Office PowerPoint</Application>
  <PresentationFormat>On-screen Show (4:3)</PresentationFormat>
  <Paragraphs>3499</Paragraphs>
  <Slides>48</Slides>
  <Notes>3</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Store Visits May</vt:lpstr>
      <vt:lpstr>PowerPoint Presentation</vt:lpstr>
      <vt:lpstr>To Note</vt:lpstr>
      <vt:lpstr>Contents</vt:lpstr>
      <vt:lpstr>Executive Summary</vt:lpstr>
      <vt:lpstr>PowerPoint Presentation</vt:lpstr>
      <vt:lpstr>Economic Context</vt:lpstr>
      <vt:lpstr>UK Channel Opportunities 2019-2024</vt:lpstr>
      <vt:lpstr>Executive summary –Channel opportunities</vt:lpstr>
      <vt:lpstr>Executive summary – Supplier implications</vt:lpstr>
      <vt:lpstr>PowerPoint Presentation</vt:lpstr>
      <vt:lpstr>PowerPoint Presentation</vt:lpstr>
      <vt:lpstr>PowerPoint Presentation</vt:lpstr>
      <vt:lpstr>UK Seafood Market Sector Summary</vt:lpstr>
      <vt:lpstr>UK Market Sector Share</vt:lpstr>
      <vt:lpstr>Seafood Sector KPI’s</vt:lpstr>
      <vt:lpstr>Chilled deflation driving raised AWoP volume, purchase frequency and penetration</vt:lpstr>
      <vt:lpstr>Total UK Seafood By Segment</vt:lpstr>
      <vt:lpstr>Segment Performance  Top 3 Volume Winners</vt:lpstr>
      <vt:lpstr>Segment Performance  Focus Areas</vt:lpstr>
      <vt:lpstr>Top 50 Species Performance  Volume Winners</vt:lpstr>
      <vt:lpstr>PowerPoint Presentation</vt:lpstr>
      <vt:lpstr>52wks Total Grocery Context Share</vt:lpstr>
      <vt:lpstr>Retailer Share of Trade £ Total Seafood (52 we)</vt:lpstr>
      <vt:lpstr>Retailer Share of Trade £ Chilled Seafood (52 we)</vt:lpstr>
      <vt:lpstr>Retailer Share of Trade £ Frozen Seafood (52 we)</vt:lpstr>
      <vt:lpstr>Retailer Share of Trade £ Ambient Seafood (52 we)</vt:lpstr>
      <vt:lpstr>Retailer Performance Drivers Chg: 52 weeks Aldi, Morrisons, Lidl and Iceland are attracting new shoppers to total seafood</vt:lpstr>
      <vt:lpstr>PowerPoint Presentation</vt:lpstr>
      <vt:lpstr>PowerPoint Presentation</vt:lpstr>
      <vt:lpstr>PowerPoint Presentation</vt:lpstr>
      <vt:lpstr>PowerPoint Presentation</vt:lpstr>
      <vt:lpstr>PowerPoint Presentation</vt:lpstr>
      <vt:lpstr>New Products Summary</vt:lpstr>
      <vt:lpstr>Asda</vt:lpstr>
      <vt:lpstr>Iceland</vt:lpstr>
      <vt:lpstr>M&amp;S</vt:lpstr>
      <vt:lpstr>Morrisons</vt:lpstr>
      <vt:lpstr>Ocado</vt:lpstr>
      <vt:lpstr>Tesco</vt:lpstr>
      <vt:lpstr>Waitrose</vt:lpstr>
      <vt:lpstr>PowerPoint Presentation</vt:lpstr>
      <vt:lpstr>PowerPoint Presentation</vt:lpstr>
      <vt:lpstr>PowerPoint Presentation</vt:lpstr>
      <vt:lpstr>PowerPoint Presentation</vt:lpstr>
      <vt:lpstr>PowerPoint Presentation</vt:lpstr>
      <vt:lpstr>PowerPoint Presentation</vt:lpstr>
      <vt:lpstr>Market Data Definitions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Q3 Seafish Retail Report.pptx</dc:title>
  <dc:creator/>
  <cp:lastModifiedBy/>
  <cp:revision>1</cp:revision>
  <dcterms:created xsi:type="dcterms:W3CDTF">2019-10-07T08:56:12Z</dcterms:created>
  <dcterms:modified xsi:type="dcterms:W3CDTF">2019-10-07T10:43:13Z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0x010100FBC0F8BFD01A91498CA7837A71EEDFDB02005AE5335FCC83EB48B1308B6A764FBC1C</vt:lpwstr>
  </property>
  <property fmtid="{D5CDD505-2E9C-101B-9397-08002B2CF9AE}" pid="3" name="Market Data Document Path">
    <vt:lpwstr>1513;#2019|7e00134d-d29a-4ee8-b19b-3219275b31cb</vt:lpwstr>
  </property>
</Properties>
</file>