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3.xml" ContentType="application/vnd.openxmlformats-officedocument.presentationml.tag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docProps/custom.xml" ContentType="application/vnd.openxmlformats-officedocument.custom-properties+xml"/>
  <Override PartName="/ppt/tags/tag4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1225" r:id="rId1"/>
  </p:sldMasterIdLst>
  <p:notesMasterIdLst>
    <p:notesMasterId r:id="rId25"/>
  </p:notesMasterIdLst>
  <p:handoutMasterIdLst>
    <p:handoutMasterId r:id="rId26"/>
  </p:handoutMasterIdLst>
  <p:sldIdLst>
    <p:sldId id="609" r:id="rId2"/>
    <p:sldId id="530" r:id="rId3"/>
    <p:sldId id="532" r:id="rId4"/>
    <p:sldId id="495" r:id="rId5"/>
    <p:sldId id="496" r:id="rId6"/>
    <p:sldId id="497" r:id="rId7"/>
    <p:sldId id="498" r:id="rId8"/>
    <p:sldId id="603" r:id="rId9"/>
    <p:sldId id="604" r:id="rId10"/>
    <p:sldId id="605" r:id="rId11"/>
    <p:sldId id="606" r:id="rId12"/>
    <p:sldId id="503" r:id="rId13"/>
    <p:sldId id="504" r:id="rId14"/>
    <p:sldId id="505" r:id="rId15"/>
    <p:sldId id="506" r:id="rId16"/>
    <p:sldId id="484" r:id="rId17"/>
    <p:sldId id="485" r:id="rId18"/>
    <p:sldId id="486" r:id="rId19"/>
    <p:sldId id="487" r:id="rId20"/>
    <p:sldId id="507" r:id="rId21"/>
    <p:sldId id="516" r:id="rId22"/>
    <p:sldId id="607" r:id="rId23"/>
    <p:sldId id="531" r:id="rId24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AB"/>
    <a:srgbClr val="5185BC"/>
    <a:srgbClr val="0082D1"/>
    <a:srgbClr val="D6BC38"/>
    <a:srgbClr val="ED8000"/>
    <a:srgbClr val="63B1E5"/>
    <a:srgbClr val="477F80"/>
    <a:srgbClr val="A8B400"/>
    <a:srgbClr val="007C9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0" autoAdjust="0"/>
    <p:restoredTop sz="88523" autoAdjust="0"/>
  </p:normalViewPr>
  <p:slideViewPr>
    <p:cSldViewPr snapToGrid="0">
      <p:cViewPr varScale="1">
        <p:scale>
          <a:sx n="75" d="100"/>
          <a:sy n="75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E384D02-DAA6-4F66-8EBC-8C2F63D573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407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F751FEE-26C0-4BD4-904C-EF1177735B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788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94B827-D9C8-41EA-B3FD-B558FB9A6E37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113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50CE81-A24E-425A-903E-282FDC63EC2D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1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CD8321-DE23-4552-9911-75B1718F04C4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525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FB31CF-A03D-43D3-AD79-312CCA7C772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15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8DB839-1050-40D1-92E2-D65155EA4B3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2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CC26C8-8373-49C6-B497-663A8332F377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38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14 May 2020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5028822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6708203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2327607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18806642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56355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7748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93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36542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374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14 May 2020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07858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3774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25315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76221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8646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51806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72977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99349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14 May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8639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226" r:id="rId1"/>
    <p:sldLayoutId id="2147491227" r:id="rId2"/>
    <p:sldLayoutId id="2147491228" r:id="rId3"/>
    <p:sldLayoutId id="2147491229" r:id="rId4"/>
    <p:sldLayoutId id="2147491230" r:id="rId5"/>
    <p:sldLayoutId id="2147491231" r:id="rId6"/>
    <p:sldLayoutId id="2147491232" r:id="rId7"/>
    <p:sldLayoutId id="2147491233" r:id="rId8"/>
    <p:sldLayoutId id="2147491234" r:id="rId9"/>
    <p:sldLayoutId id="2147491235" r:id="rId10"/>
    <p:sldLayoutId id="2147491236" r:id="rId11"/>
    <p:sldLayoutId id="2147491237" r:id="rId12"/>
    <p:sldLayoutId id="2147491238" r:id="rId13"/>
    <p:sldLayoutId id="2147491239" r:id="rId14"/>
    <p:sldLayoutId id="2147491240" r:id="rId15"/>
    <p:sldLayoutId id="2147491241" r:id="rId16"/>
    <p:sldLayoutId id="2147491242" r:id="rId17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Excel_97-2003_Worksheet2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Excel_97-2003_Worksheet3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Excel_97-2003_Worksheet4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61581" y="2504395"/>
            <a:ext cx="4219348" cy="1016046"/>
          </a:xfrm>
        </p:spPr>
        <p:txBody>
          <a:bodyPr>
            <a:normAutofit/>
          </a:bodyPr>
          <a:lstStyle/>
          <a:p>
            <a:r>
              <a:rPr lang="en-GB" sz="3300" dirty="0" smtClean="0">
                <a:solidFill>
                  <a:srgbClr val="006F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salmon report</a:t>
            </a:r>
          </a:p>
          <a:p>
            <a:r>
              <a:rPr lang="en-GB" sz="3300" dirty="0" smtClean="0">
                <a:solidFill>
                  <a:srgbClr val="006F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to 18.04.20</a:t>
            </a:r>
            <a:endParaRPr lang="en-GB" sz="3300" dirty="0">
              <a:solidFill>
                <a:srgbClr val="006F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61581" y="3669030"/>
            <a:ext cx="3656919" cy="2928321"/>
          </a:xfrm>
        </p:spPr>
        <p:txBody>
          <a:bodyPr anchor="t">
            <a:normAutofit/>
          </a:bodyPr>
          <a:lstStyle/>
          <a:p>
            <a:r>
              <a:rPr lang="en-GB" dirty="0" err="1">
                <a:solidFill>
                  <a:srgbClr val="006F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ScanTrack</a:t>
            </a:r>
            <a:r>
              <a:rPr lang="en-GB" dirty="0">
                <a:solidFill>
                  <a:srgbClr val="006F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includes GB Total Coverage and the discounters, plus Northern Ireland Total Coverage and Musgraves.</a:t>
            </a:r>
          </a:p>
          <a:p>
            <a:endParaRPr lang="en-GB" dirty="0">
              <a:solidFill>
                <a:srgbClr val="006F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>
                <a:solidFill>
                  <a:srgbClr val="006F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HomeScan</a:t>
            </a:r>
            <a:r>
              <a:rPr lang="en-GB" dirty="0">
                <a:solidFill>
                  <a:srgbClr val="006F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is based upon a GB consumer panel and should only be used for trends, not absolute values.	</a:t>
            </a:r>
          </a:p>
          <a:p>
            <a:endParaRPr lang="en-GB" dirty="0">
              <a:solidFill>
                <a:srgbClr val="006F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6F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GB" dirty="0">
                <a:solidFill>
                  <a:srgbClr val="006F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released after w/e 26.03.16 is coded according to refined definitions available from </a:t>
            </a:r>
            <a:r>
              <a:rPr lang="en-GB" dirty="0" smtClean="0">
                <a:solidFill>
                  <a:srgbClr val="006F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Seafish.</a:t>
            </a:r>
            <a:endParaRPr lang="en-GB" dirty="0">
              <a:solidFill>
                <a:srgbClr val="006F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rgbClr val="006F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06F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 specific data now includes </a:t>
            </a:r>
            <a:r>
              <a:rPr lang="en-GB" dirty="0" smtClean="0">
                <a:solidFill>
                  <a:srgbClr val="006F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Meals</a:t>
            </a:r>
            <a:endParaRPr lang="en-GB" dirty="0">
              <a:solidFill>
                <a:srgbClr val="006F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rgbClr val="006F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6F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rgbClr val="006F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6F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6F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477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4" y="646632"/>
            <a:ext cx="8877300" cy="56677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9050" y="466535"/>
            <a:ext cx="637857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 pitchFamily="34" charset="0"/>
              </a:rPr>
              <a:t>Purchase KPI’s – Frozen Total Salmon</a:t>
            </a:r>
            <a:endParaRPr lang="en-US" sz="2800" kern="0" dirty="0">
              <a:solidFill>
                <a:schemeClr val="tx2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5100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22.02.20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087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5" y="788300"/>
            <a:ext cx="8877300" cy="56677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5875" y="540837"/>
            <a:ext cx="65786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 pitchFamily="34" charset="0"/>
              </a:rPr>
              <a:t>Purchase KPI’s – Ambient Total Salmon</a:t>
            </a:r>
            <a:endParaRPr lang="en-US" sz="2800" kern="0" dirty="0">
              <a:solidFill>
                <a:schemeClr val="tx2">
                  <a:lumMod val="90000"/>
                  <a:lumOff val="10000"/>
                </a:schemeClr>
              </a:solidFill>
              <a:latin typeface="Arial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620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4841541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48272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7504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42437" y="944563"/>
            <a:ext cx="8642351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Rolling Purchase KPI’s – Total Salmon</a:t>
            </a:r>
          </a:p>
        </p:txBody>
      </p:sp>
      <p:graphicFrame>
        <p:nvGraphicFramePr>
          <p:cNvPr id="1638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326461"/>
              </p:ext>
            </p:extLst>
          </p:nvPr>
        </p:nvGraphicFramePr>
        <p:xfrm>
          <a:off x="1338263" y="1820863"/>
          <a:ext cx="6538912" cy="411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7" name="Worksheet" r:id="rId5" imgW="8534362" imgH="5372219" progId="Excel.Sheet.8">
                  <p:embed/>
                </p:oleObj>
              </mc:Choice>
              <mc:Fallback>
                <p:oleObj name="Worksheet" r:id="rId5" imgW="8534362" imgH="537221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1820863"/>
                        <a:ext cx="6538912" cy="411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84460619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77325" y="651835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-22225" y="947738"/>
            <a:ext cx="864235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Rolling Purchase KPI’s – Chilled Total Salmon</a:t>
            </a:r>
          </a:p>
        </p:txBody>
      </p:sp>
      <p:graphicFrame>
        <p:nvGraphicFramePr>
          <p:cNvPr id="174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168824"/>
              </p:ext>
            </p:extLst>
          </p:nvPr>
        </p:nvGraphicFramePr>
        <p:xfrm>
          <a:off x="742950" y="1970088"/>
          <a:ext cx="7534275" cy="394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1" name="Worksheet" r:id="rId4" imgW="8724769" imgH="4562458" progId="Excel.Sheet.8">
                  <p:embed/>
                </p:oleObj>
              </mc:Choice>
              <mc:Fallback>
                <p:oleObj name="Worksheet" r:id="rId4" imgW="8724769" imgH="456245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1970088"/>
                        <a:ext cx="7534275" cy="394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7396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21940000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7325" y="649460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-12700" y="952500"/>
            <a:ext cx="8642350" cy="4619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Rolling Purchase KPI’s – Frozen Total Salmon</a:t>
            </a:r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926170"/>
              </p:ext>
            </p:extLst>
          </p:nvPr>
        </p:nvGraphicFramePr>
        <p:xfrm>
          <a:off x="614363" y="1641475"/>
          <a:ext cx="7843837" cy="440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15" name="Worksheet" r:id="rId4" imgW="8562923" imgH="4810221" progId="Excel.Sheet.8">
                  <p:embed/>
                </p:oleObj>
              </mc:Choice>
              <mc:Fallback>
                <p:oleObj name="Worksheet" r:id="rId4" imgW="8562923" imgH="481022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1641475"/>
                        <a:ext cx="7843837" cy="440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5095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94154463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7325" y="653022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-12700" y="952500"/>
            <a:ext cx="864235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Rolling Purchase KPI’s – Ambient Total Salmon</a:t>
            </a:r>
          </a:p>
        </p:txBody>
      </p:sp>
      <p:graphicFrame>
        <p:nvGraphicFramePr>
          <p:cNvPr id="1945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68537"/>
              </p:ext>
            </p:extLst>
          </p:nvPr>
        </p:nvGraphicFramePr>
        <p:xfrm>
          <a:off x="528638" y="1720850"/>
          <a:ext cx="7927975" cy="444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39" name="Worksheet" r:id="rId4" imgW="8534362" imgH="4781596" progId="Excel.Sheet.8">
                  <p:embed/>
                </p:oleObj>
              </mc:Choice>
              <mc:Fallback>
                <p:oleObj name="Worksheet" r:id="rId4" imgW="8534362" imgH="478159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720850"/>
                        <a:ext cx="7927975" cy="444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5095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29182994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7325" y="653022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-23813" y="944563"/>
            <a:ext cx="8642351" cy="5302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Retailer Share of Trade £ - Total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7970838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4025" y="1196975"/>
            <a:ext cx="8240713" cy="51466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4872962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51835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17463" y="947738"/>
            <a:ext cx="8642351" cy="58896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Retailer Share of Trade £ - Chilled Total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3525370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4013" y="1262063"/>
            <a:ext cx="8358187" cy="50990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52146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8852119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54210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763" y="966788"/>
            <a:ext cx="8642350" cy="53181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Retailer Share of Trade £ - Frozen Total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1234538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3550" y="1370013"/>
            <a:ext cx="8189913" cy="50847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1769312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51835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763" y="969963"/>
            <a:ext cx="8642350" cy="4873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Retailer Share of Trade £ - Ambient Total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4763952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7325" y="1406525"/>
            <a:ext cx="8669338" cy="509428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7396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8983900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49460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434850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sp>
        <p:nvSpPr>
          <p:cNvPr id="6148" name="Title 1"/>
          <p:cNvSpPr txBox="1">
            <a:spLocks/>
          </p:cNvSpPr>
          <p:nvPr/>
        </p:nvSpPr>
        <p:spPr bwMode="auto">
          <a:xfrm>
            <a:off x="0" y="944563"/>
            <a:ext cx="4237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200" dirty="0" smtClean="0">
                <a:solidFill>
                  <a:srgbClr val="012E7F"/>
                </a:solidFill>
                <a:cs typeface="Arial" pitchFamily="34" charset="0"/>
              </a:rPr>
              <a:t>Executive </a:t>
            </a:r>
            <a:r>
              <a:rPr lang="en-GB" alt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Overview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217960115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408215" y="6456173"/>
            <a:ext cx="2200275" cy="247650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9" y="1924050"/>
            <a:ext cx="8559801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-14288" y="602600"/>
            <a:ext cx="9144001" cy="4587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673107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080438"/>
            <a:ext cx="9074150" cy="501491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57950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</a:t>
            </a:r>
            <a:r>
              <a:rPr lang="en-GB" altLang="en-US" sz="1400" dirty="0" err="1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Scanrack</a:t>
            </a: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9304884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490912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4288" y="534463"/>
            <a:ext cx="91043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Market</a:t>
            </a:r>
            <a:r>
              <a:rPr lang="en-GB" altLang="en-US" sz="25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 </a:t>
            </a: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Context – Total Fish</a:t>
            </a: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en-GB" altLang="en-US" sz="2800" i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continued</a:t>
            </a:r>
            <a:endParaRPr lang="en-US" sz="2800" i="1" kern="0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2651113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950388"/>
            <a:ext cx="9097962" cy="52847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9400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9870867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619187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06127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7589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and </a:t>
            </a:r>
            <a:r>
              <a:rPr lang="en-GB" altLang="en-US" sz="100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525" y="946150"/>
            <a:ext cx="3786188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ea typeface="MS PGothic" pitchFamily="34" charset="-128"/>
              </a:rPr>
              <a:t>Moving Annual Trends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ea typeface="MS PGothic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0743268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25" y="1679575"/>
            <a:ext cx="9132888" cy="42354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709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3315344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840" y="649218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22225" y="927100"/>
            <a:ext cx="7805738" cy="4810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Long Term Trends – Total Salmon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9129329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70025"/>
            <a:ext cx="8742363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763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7933245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500519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-28575" y="965200"/>
            <a:ext cx="8642350" cy="5746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Long Term Trends – Chilled Total Salmon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3406434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" y="1751013"/>
            <a:ext cx="855821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9066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0926318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514167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763" y="936625"/>
            <a:ext cx="8642350" cy="554038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Long Term Trends – Frozen Total Salmon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1832567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4788" y="1716088"/>
            <a:ext cx="87979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70150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6790638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493963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-9525" y="955675"/>
            <a:ext cx="8642350" cy="51911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Long Term Trends – Ambient Total Salmon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0210241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38" y="1641475"/>
            <a:ext cx="8847137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620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8837255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482748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63" y="535641"/>
            <a:ext cx="5059362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Purchase KPI’s –Total Salmon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6233651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65450" y="651835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0" y="723906"/>
            <a:ext cx="8877300" cy="566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8359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2" y="672390"/>
            <a:ext cx="8877300" cy="56677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6988" y="427612"/>
            <a:ext cx="6324601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Purchase</a:t>
            </a:r>
            <a:r>
              <a:rPr lang="en-GB" altLang="en-US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 </a:t>
            </a: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KPI’s – Chilled Total Salmon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8583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234503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50647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9740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5C646565-504B-2049-4665-65645F32332E}"/>
  <p:tag name="WSP_FILE_NAME" val="C:\USERS\TEMP.ENTERPRISE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9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5C646565-504B-2049-4665-65645F32332E}"/>
  <p:tag name="WSP_FILE_NAME" val="C:\USERS\TEMP.ENTERPRISE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40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5C646565-504B-2049-4665-65645F32332E}"/>
  <p:tag name="WSP_FILE_NAME" val="C:\USERS\TEMP.ENTERPRISE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42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5C646565-504B-2049-4665-65645F32332E}"/>
  <p:tag name="WSP_FILE_NAME" val="C:\USERS\TEMP.ENTERPRISE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41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1621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04 - April 2020</TermName>
          <TermId xmlns="http://schemas.microsoft.com/office/infopath/2007/PartnerControls">8b1e53fc-a2e0-4a69-86fc-3d3c2a4f0ec0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6A9EA2ED-3FBB-4B44-9938-CD4A3A66A54D}"/>
</file>

<file path=customXml/itemProps2.xml><?xml version="1.0" encoding="utf-8"?>
<ds:datastoreItem xmlns:ds="http://schemas.openxmlformats.org/officeDocument/2006/customXml" ds:itemID="{F7454B3E-D294-4782-B0BB-AAB43A5BFDDB}"/>
</file>

<file path=customXml/itemProps3.xml><?xml version="1.0" encoding="utf-8"?>
<ds:datastoreItem xmlns:ds="http://schemas.openxmlformats.org/officeDocument/2006/customXml" ds:itemID="{A9317D7C-A9BF-4FD0-824E-46C53D289CC2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6272</TotalTime>
  <Words>650</Words>
  <Application>Microsoft Office PowerPoint</Application>
  <PresentationFormat>On-screen Show (4:3)</PresentationFormat>
  <Paragraphs>81</Paragraphs>
  <Slides>23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Seafish-PowerPoint-template</vt:lpstr>
      <vt:lpstr>Worksheet</vt:lpstr>
      <vt:lpstr>PowerPoint Presentation</vt:lpstr>
      <vt:lpstr>PowerPoint Presentation</vt:lpstr>
      <vt:lpstr>PowerPoint Presentation</vt:lpstr>
      <vt:lpstr>Long Term Trends – Total Salmon</vt:lpstr>
      <vt:lpstr>Long Term Trends – Chilled Total Salmon</vt:lpstr>
      <vt:lpstr>Long Term Trends – Frozen Total Salmon</vt:lpstr>
      <vt:lpstr>Long Term Trends – Ambient Total Salmon </vt:lpstr>
      <vt:lpstr>PowerPoint Presentation</vt:lpstr>
      <vt:lpstr>PowerPoint Presentation</vt:lpstr>
      <vt:lpstr>PowerPoint Presentation</vt:lpstr>
      <vt:lpstr>PowerPoint Presentation</vt:lpstr>
      <vt:lpstr>Rolling Purchase KPI’s – Total Salmon</vt:lpstr>
      <vt:lpstr>Rolling Purchase KPI’s – Chilled Total Salmon</vt:lpstr>
      <vt:lpstr>Rolling Purchase KPI’s – Frozen Total Salmon</vt:lpstr>
      <vt:lpstr>Rolling Purchase KPI’s – Ambient Total Salmon</vt:lpstr>
      <vt:lpstr>Retailer Share of Trade £ - Total Salmon</vt:lpstr>
      <vt:lpstr>Retailer Share of Trade £ - Chilled Total Salmon</vt:lpstr>
      <vt:lpstr>Retailer Share of Trade £ - Frozen Total Salmon</vt:lpstr>
      <vt:lpstr>Retailer Share of Trade £ - Ambient Total Salmon</vt:lpstr>
      <vt:lpstr>Market Context – Total Fish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April Nielsen Salmon Report.pptx</dc:title>
  <dc:creator>anderi01</dc:creator>
  <cp:lastModifiedBy>Julia Brooks</cp:lastModifiedBy>
  <cp:revision>653</cp:revision>
  <dcterms:created xsi:type="dcterms:W3CDTF">2009-04-16T08:15:59Z</dcterms:created>
  <dcterms:modified xsi:type="dcterms:W3CDTF">2020-05-14T09:20:21Z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1621;#04 - April 2020|8b1e53fc-a2e0-4a69-86fc-3d3c2a4f0ec0</vt:lpwstr>
  </property>
</Properties>
</file>