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10" r:id="rId1"/>
  </p:sldMasterIdLst>
  <p:notesMasterIdLst>
    <p:notesMasterId r:id="rId31"/>
  </p:notesMasterIdLst>
  <p:handoutMasterIdLst>
    <p:handoutMasterId r:id="rId32"/>
  </p:handoutMasterIdLst>
  <p:sldIdLst>
    <p:sldId id="572" r:id="rId2"/>
    <p:sldId id="543" r:id="rId3"/>
    <p:sldId id="518" r:id="rId4"/>
    <p:sldId id="520" r:id="rId5"/>
    <p:sldId id="521" r:id="rId6"/>
    <p:sldId id="565" r:id="rId7"/>
    <p:sldId id="523" r:id="rId8"/>
    <p:sldId id="486" r:id="rId9"/>
    <p:sldId id="524" r:id="rId10"/>
    <p:sldId id="525" r:id="rId11"/>
    <p:sldId id="566" r:id="rId12"/>
    <p:sldId id="527" r:id="rId13"/>
    <p:sldId id="528" r:id="rId14"/>
    <p:sldId id="529" r:id="rId15"/>
    <p:sldId id="567" r:id="rId16"/>
    <p:sldId id="530" r:id="rId17"/>
    <p:sldId id="490" r:id="rId18"/>
    <p:sldId id="531" r:id="rId19"/>
    <p:sldId id="568" r:id="rId20"/>
    <p:sldId id="533" r:id="rId21"/>
    <p:sldId id="488" r:id="rId22"/>
    <p:sldId id="534" r:id="rId23"/>
    <p:sldId id="569" r:id="rId24"/>
    <p:sldId id="536" r:id="rId25"/>
    <p:sldId id="537" r:id="rId26"/>
    <p:sldId id="544" r:id="rId27"/>
    <p:sldId id="545" r:id="rId28"/>
    <p:sldId id="570" r:id="rId29"/>
    <p:sldId id="573" r:id="rId30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4628" autoAdjust="0"/>
  </p:normalViewPr>
  <p:slideViewPr>
    <p:cSldViewPr snapToGrid="0">
      <p:cViewPr varScale="1">
        <p:scale>
          <a:sx n="86" d="100"/>
          <a:sy n="86" d="100"/>
        </p:scale>
        <p:origin x="10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2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3980EF4-4DFE-4986-9FDA-FC011E33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2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5AC3F2-8D36-46E2-B6FF-ADEC4195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6FDA3-67C6-41F1-A0C7-926E01A1B1B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A42E0-ABB2-47F6-A465-906537313CA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7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B1FD1E-D7CD-4099-B12D-6722175386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2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2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08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65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7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2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6643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509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801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513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6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33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753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7303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277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21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323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549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951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440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670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259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9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852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97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112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12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844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64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4979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93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5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2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1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5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7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0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4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1" r:id="rId1"/>
    <p:sldLayoutId id="2147486212" r:id="rId2"/>
    <p:sldLayoutId id="2147486213" r:id="rId3"/>
    <p:sldLayoutId id="2147486214" r:id="rId4"/>
    <p:sldLayoutId id="2147486215" r:id="rId5"/>
    <p:sldLayoutId id="2147486216" r:id="rId6"/>
    <p:sldLayoutId id="2147486217" r:id="rId7"/>
    <p:sldLayoutId id="2147486218" r:id="rId8"/>
    <p:sldLayoutId id="2147486219" r:id="rId9"/>
    <p:sldLayoutId id="2147486220" r:id="rId10"/>
    <p:sldLayoutId id="2147486221" r:id="rId11"/>
    <p:sldLayoutId id="2147486222" r:id="rId12"/>
    <p:sldLayoutId id="2147486223" r:id="rId13"/>
    <p:sldLayoutId id="2147486224" r:id="rId14"/>
    <p:sldLayoutId id="2147486225" r:id="rId15"/>
    <p:sldLayoutId id="2147486184" r:id="rId16"/>
    <p:sldLayoutId id="2147486185" r:id="rId17"/>
    <p:sldLayoutId id="2147486186" r:id="rId18"/>
    <p:sldLayoutId id="2147486187" r:id="rId19"/>
    <p:sldLayoutId id="2147486188" r:id="rId20"/>
    <p:sldLayoutId id="2147486189" r:id="rId21"/>
    <p:sldLayoutId id="2147486190" r:id="rId22"/>
    <p:sldLayoutId id="2147486191" r:id="rId23"/>
    <p:sldLayoutId id="2147486192" r:id="rId24"/>
    <p:sldLayoutId id="2147486193" r:id="rId25"/>
    <p:sldLayoutId id="2147486194" r:id="rId26"/>
    <p:sldLayoutId id="2147486195" r:id="rId27"/>
    <p:sldLayoutId id="2147486196" r:id="rId28"/>
    <p:sldLayoutId id="2147486197" r:id="rId29"/>
    <p:sldLayoutId id="2147486198" r:id="rId30"/>
    <p:sldLayoutId id="2147486199" r:id="rId31"/>
    <p:sldLayoutId id="2147486200" r:id="rId32"/>
    <p:sldLayoutId id="2147486201" r:id="rId33"/>
    <p:sldLayoutId id="2147486202" r:id="rId34"/>
    <p:sldLayoutId id="2147486203" r:id="rId35"/>
    <p:sldLayoutId id="2147486204" r:id="rId36"/>
    <p:sldLayoutId id="2147486205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emf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emf"/><Relationship Id="rId4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4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emf"/><Relationship Id="rId4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4" Type="http://schemas.openxmlformats.org/officeDocument/2006/relationships/image" Target="../media/image5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emf"/><Relationship Id="rId4" Type="http://schemas.openxmlformats.org/officeDocument/2006/relationships/image" Target="../media/image5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3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emf"/><Relationship Id="rId4" Type="http://schemas.openxmlformats.org/officeDocument/2006/relationships/image" Target="../media/image3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emf"/><Relationship Id="rId4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22743" y="486748"/>
            <a:ext cx="8387999" cy="1225639"/>
          </a:xfrm>
        </p:spPr>
        <p:txBody>
          <a:bodyPr>
            <a:normAutofit/>
          </a:bodyPr>
          <a:lstStyle/>
          <a:p>
            <a:r>
              <a:rPr lang="en-GB" sz="2500" dirty="0"/>
              <a:t>UK Scampi and Langoustine </a:t>
            </a:r>
            <a:r>
              <a:rPr lang="en-GB" sz="2500" dirty="0" smtClean="0"/>
              <a:t>Report Data </a:t>
            </a:r>
            <a:r>
              <a:rPr lang="en-GB" sz="2500" dirty="0"/>
              <a:t>to </a:t>
            </a:r>
            <a:r>
              <a:rPr lang="en-GB" sz="2500" dirty="0" smtClean="0"/>
              <a:t>11.09.21</a:t>
            </a:r>
            <a:endParaRPr lang="en-US" sz="2500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568501" y="1990725"/>
            <a:ext cx="8387999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latin typeface="+mj-lt"/>
              </a:rPr>
              <a:t>ScanTrack data includes GB Total Coverage and the discounters, plus Northern Ireland Total Coverage and Musgraves.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err="1" smtClean="0">
                <a:latin typeface="+mj-lt"/>
              </a:rPr>
              <a:t>HomeScan</a:t>
            </a:r>
            <a:r>
              <a:rPr lang="en-GB" sz="1500" dirty="0" smtClean="0">
                <a:latin typeface="+mj-lt"/>
              </a:rPr>
              <a:t> </a:t>
            </a:r>
            <a:r>
              <a:rPr lang="en-GB" sz="1500" dirty="0">
                <a:latin typeface="+mj-lt"/>
              </a:rPr>
              <a:t>data is based upon a GB consumer panel and should only be used for trends, not absolute values.	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smtClean="0">
                <a:latin typeface="+mj-lt"/>
              </a:rPr>
              <a:t>All </a:t>
            </a:r>
            <a:r>
              <a:rPr lang="en-GB" sz="1500" dirty="0">
                <a:latin typeface="+mj-lt"/>
              </a:rPr>
              <a:t>data released after w/e 26.03.16 is coded according to refined definitions available from Seafish.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smtClean="0">
                <a:latin typeface="+mj-lt"/>
              </a:rPr>
              <a:t>Species </a:t>
            </a:r>
            <a:r>
              <a:rPr lang="en-GB" sz="1500" dirty="0">
                <a:latin typeface="+mj-lt"/>
              </a:rPr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1651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700" y="950913"/>
            <a:ext cx="8642350" cy="468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8951174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763" y="1436688"/>
            <a:ext cx="866140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8244386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1820957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436038"/>
            <a:ext cx="864235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0D343F7-30B1-46B5-87B4-365D2926028B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0"/>
          <a:stretch/>
        </p:blipFill>
        <p:spPr>
          <a:xfrm>
            <a:off x="0" y="703295"/>
            <a:ext cx="9144000" cy="5429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843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700" y="817875"/>
            <a:ext cx="8642350" cy="468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18336"/>
              </p:ext>
            </p:extLst>
          </p:nvPr>
        </p:nvGraphicFramePr>
        <p:xfrm>
          <a:off x="285750" y="1627188"/>
          <a:ext cx="8531225" cy="430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28" name="Worksheet" r:id="rId3" imgW="7934275" imgH="4000526" progId="Excel.Sheet.8">
                  <p:embed/>
                </p:oleObj>
              </mc:Choice>
              <mc:Fallback>
                <p:oleObj name="Worksheet" r:id="rId3" imgW="7934275" imgH="400052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627188"/>
                        <a:ext cx="8531225" cy="430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2266633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554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Retailer Share of Trade £ – Scampi</a:t>
            </a:r>
            <a:r>
              <a:rPr lang="en-GB" altLang="en-US" dirty="0" smtClean="0"/>
              <a:t>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6759933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473200"/>
            <a:ext cx="8991600" cy="49815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689128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700" y="779838"/>
            <a:ext cx="86423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 Frozen</a:t>
            </a:r>
            <a:br>
              <a:rPr lang="en-GB" altLang="en-US" sz="3100" dirty="0" smtClean="0"/>
            </a:br>
            <a:endParaRPr lang="en-GB" altLang="en-US" sz="31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7793128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13" y="1235450"/>
            <a:ext cx="87915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7709151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713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2913694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67" y="539925"/>
            <a:ext cx="8642350" cy="573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Frozen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2EA928-F08E-41C7-8B89-B0DB3B318E21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5"/>
          <a:stretch/>
        </p:blipFill>
        <p:spPr>
          <a:xfrm>
            <a:off x="0" y="770203"/>
            <a:ext cx="9144000" cy="5441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70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700" y="922338"/>
            <a:ext cx="8642350" cy="54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Frozen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85284"/>
              </p:ext>
            </p:extLst>
          </p:nvPr>
        </p:nvGraphicFramePr>
        <p:xfrm>
          <a:off x="130175" y="1808163"/>
          <a:ext cx="8861425" cy="390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8" name="Worksheet" r:id="rId3" imgW="7315298" imgH="3219534" progId="Excel.Sheet.8">
                  <p:embed/>
                </p:oleObj>
              </mc:Choice>
              <mc:Fallback>
                <p:oleObj name="Worksheet" r:id="rId3" imgW="7315298" imgH="321953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1808163"/>
                        <a:ext cx="8861425" cy="390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8286143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88" y="811213"/>
            <a:ext cx="8642350" cy="744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Retailer Share of Trade £ – Scampi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2511516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963" y="1460500"/>
            <a:ext cx="894238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4141994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700" y="854075"/>
            <a:ext cx="8642350" cy="592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 Chilled </a:t>
            </a:r>
            <a:br>
              <a:rPr lang="en-GB" altLang="en-US" sz="3100" dirty="0" smtClean="0"/>
            </a:br>
            <a:endParaRPr lang="en-GB" altLang="en-US" sz="31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0700738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43038"/>
            <a:ext cx="8748712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144251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2287403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60052" y="633800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700" y="384725"/>
            <a:ext cx="8642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 Scampi Chilled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1CFF3E-5F80-47DC-AD9B-61DB85ABF369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4"/>
          <a:stretch/>
        </p:blipFill>
        <p:spPr>
          <a:xfrm>
            <a:off x="0" y="647541"/>
            <a:ext cx="9144000" cy="5519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961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" y="927100"/>
            <a:ext cx="8642350" cy="6111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Moving Annual Trends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067963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3275037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263" y="1922463"/>
            <a:ext cx="8982075" cy="4084637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534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Chilled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440743"/>
              </p:ext>
            </p:extLst>
          </p:nvPr>
        </p:nvGraphicFramePr>
        <p:xfrm>
          <a:off x="203200" y="1598613"/>
          <a:ext cx="8672513" cy="45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0" name="Worksheet" r:id="rId3" imgW="8534304" imgH="4467346" progId="Excel.Sheet.8">
                  <p:embed/>
                </p:oleObj>
              </mc:Choice>
              <mc:Fallback>
                <p:oleObj name="Worksheet" r:id="rId3" imgW="8534304" imgH="446734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598613"/>
                        <a:ext cx="8672513" cy="454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34879630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700" y="881063"/>
            <a:ext cx="8642350" cy="55403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 smtClean="0"/>
              <a:t>Retailer Share of Trade £ –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6638528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775" y="1468438"/>
            <a:ext cx="892651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4690459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00" y="657850"/>
            <a:ext cx="8642350" cy="544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Langoustine</a:t>
            </a:r>
            <a:r>
              <a:rPr lang="en-GB" altLang="en-US" sz="3100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3685716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775" y="1345238"/>
            <a:ext cx="864235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9571722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940938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075" y="415075"/>
            <a:ext cx="509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</a:t>
            </a: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KPI’s – Langoustine 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52E81C-1B06-4BC3-A2A1-0533F4886D60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3"/>
          <a:stretch/>
        </p:blipFill>
        <p:spPr>
          <a:xfrm>
            <a:off x="0" y="703293"/>
            <a:ext cx="9144000" cy="5496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559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895350"/>
            <a:ext cx="8642350" cy="52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Langoustine</a:t>
            </a:r>
            <a:r>
              <a:rPr lang="en-GB" altLang="en-US" sz="3100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graphicFrame>
        <p:nvGraphicFramePr>
          <p:cNvPr id="2662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416711"/>
              </p:ext>
            </p:extLst>
          </p:nvPr>
        </p:nvGraphicFramePr>
        <p:xfrm>
          <a:off x="273050" y="1423988"/>
          <a:ext cx="8494713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2" name="Worksheet" r:id="rId3" imgW="6743902" imgH="3771768" progId="Excel.Sheet.8">
                  <p:embed/>
                </p:oleObj>
              </mc:Choice>
              <mc:Fallback>
                <p:oleObj name="Worksheet" r:id="rId3" imgW="6743902" imgH="377176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423988"/>
                        <a:ext cx="8494713" cy="475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1571005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700" y="963613"/>
            <a:ext cx="8642350" cy="449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Retailer Share of Trade £ – Langoustine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6242783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1" y="1476376"/>
            <a:ext cx="8787234" cy="474629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452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425149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113" y="925513"/>
            <a:ext cx="8893175" cy="5826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2894618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700213"/>
            <a:ext cx="907732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7032588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13" y="871538"/>
            <a:ext cx="8893175" cy="617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4087026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676400"/>
            <a:ext cx="90773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1729376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82377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5214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8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1063"/>
            <a:ext cx="864235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Total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2800" dirty="0" smtClean="0"/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5574829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375" y="1498600"/>
            <a:ext cx="8732838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7195840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09638"/>
            <a:ext cx="8642350" cy="6318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Long Term Trends – Total Scampi Frozen </a:t>
            </a:r>
            <a:r>
              <a:rPr lang="en-GB" altLang="en-US" sz="2800" dirty="0" smtClean="0">
                <a:latin typeface="Arial" pitchFamily="34" charset="0"/>
              </a:rPr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5967245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963" y="1474788"/>
            <a:ext cx="8829675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1877344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64928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>
                <a:latin typeface="Arial" pitchFamily="34" charset="0"/>
              </a:rPr>
              <a:t>Long Term Trends – Total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4148402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650" y="1554163"/>
            <a:ext cx="8677275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7741907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85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0512892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0" y="272025"/>
            <a:ext cx="915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Total Scampi (</a:t>
            </a:r>
            <a:r>
              <a:rPr lang="fr-FR" altLang="en-US" sz="2800" dirty="0" err="1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Inc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en-US" sz="2800" dirty="0" err="1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Meals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&amp; Langoustine)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27A7F01-E752-47E4-8B5E-CBAB12AD9411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76"/>
          <a:stretch/>
        </p:blipFill>
        <p:spPr>
          <a:xfrm>
            <a:off x="0" y="602933"/>
            <a:ext cx="9144000" cy="54633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616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430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374410"/>
              </p:ext>
            </p:extLst>
          </p:nvPr>
        </p:nvGraphicFramePr>
        <p:xfrm>
          <a:off x="55563" y="1497013"/>
          <a:ext cx="8934450" cy="467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50" name="Worksheet" r:id="rId3" imgW="8505671" imgH="4448318" progId="Excel.Sheet.8">
                  <p:embed/>
                </p:oleObj>
              </mc:Choice>
              <mc:Fallback>
                <p:oleObj name="Worksheet" r:id="rId3" imgW="8505671" imgH="444831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3" y="1497013"/>
                        <a:ext cx="8934450" cy="467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– 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1150119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75" y="789300"/>
            <a:ext cx="8642350" cy="5730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 smtClean="0"/>
              <a:t>Retailer Share of Trade £ – Total Scampi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4161181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1502088"/>
            <a:ext cx="8963025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2230209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468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/>
              <a:t>Retailer Share of Trade £ by Species/Sector</a:t>
            </a:r>
          </a:p>
        </p:txBody>
      </p:sp>
      <p:graphicFrame>
        <p:nvGraphicFramePr>
          <p:cNvPr id="1126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764761"/>
              </p:ext>
            </p:extLst>
          </p:nvPr>
        </p:nvGraphicFramePr>
        <p:xfrm>
          <a:off x="96838" y="1347788"/>
          <a:ext cx="8959850" cy="497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9" name="Worksheet" r:id="rId3" imgW="8620203" imgH="4095666" progId="Excel.Sheet.8">
                  <p:embed/>
                </p:oleObj>
              </mc:Choice>
              <mc:Fallback>
                <p:oleObj name="Worksheet" r:id="rId3" imgW="8620203" imgH="4095666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1347788"/>
                        <a:ext cx="8959850" cy="497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5830275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6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5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6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7,0,0"/>
  <p:tag name="LOCAL_PAGE_PANEL_TAG" val="Title"/>
  <p:tag name="WSP_FILE_DATA_TYPE" val="2"/>
  <p:tag name="IS APPENDED" val="0"/>
  <p:tag name="CONVERSION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8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 xsi:nil="true"/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D6967B48-1D53-4299-A6B7-55CE8E8A73C6}"/>
</file>

<file path=customXml/itemProps2.xml><?xml version="1.0" encoding="utf-8"?>
<ds:datastoreItem xmlns:ds="http://schemas.openxmlformats.org/officeDocument/2006/customXml" ds:itemID="{9311FD76-4FC0-453E-83AC-975525A1CADC}"/>
</file>

<file path=customXml/itemProps3.xml><?xml version="1.0" encoding="utf-8"?>
<ds:datastoreItem xmlns:ds="http://schemas.openxmlformats.org/officeDocument/2006/customXml" ds:itemID="{6EFA30EC-F6B9-4742-BBD3-9BBACB5D20E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10015</TotalTime>
  <Words>636</Words>
  <Application>Microsoft Office PowerPoint</Application>
  <PresentationFormat>On-screen Show (4:3)</PresentationFormat>
  <Paragraphs>86</Paragraphs>
  <Slides>29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 Unicode MS</vt:lpstr>
      <vt:lpstr>ＭＳ Ｐゴシック</vt:lpstr>
      <vt:lpstr>Arial</vt:lpstr>
      <vt:lpstr>Geneva</vt:lpstr>
      <vt:lpstr>Lucida Grande</vt:lpstr>
      <vt:lpstr>Mangal</vt:lpstr>
      <vt:lpstr>Seafish - Light</vt:lpstr>
      <vt:lpstr>Microsoft Excel 97-2003 Worksheet</vt:lpstr>
      <vt:lpstr>UK Scampi and Langoustine Report Data to 11.09.21</vt:lpstr>
      <vt:lpstr>Moving Annual Trends</vt:lpstr>
      <vt:lpstr> Long Term Trends – Total Scampi    </vt:lpstr>
      <vt:lpstr>Long Term Trends – Total Scampi Frozen   </vt:lpstr>
      <vt:lpstr>Long Term Trends – Total Scampi Chilled</vt:lpstr>
      <vt:lpstr>PowerPoint Presentation</vt:lpstr>
      <vt:lpstr> Rolling KPI’s – Total Scampi  </vt:lpstr>
      <vt:lpstr>Retailer Share of Trade £ – Total Scampi</vt:lpstr>
      <vt:lpstr>Retailer Share of Trade £ by Species/Sector</vt:lpstr>
      <vt:lpstr> Long Term Trends – Scampi </vt:lpstr>
      <vt:lpstr>PowerPoint Presentation</vt:lpstr>
      <vt:lpstr> Rolling KPI’s – Scampi  </vt:lpstr>
      <vt:lpstr> Retailer Share of Trade £ – Scampi  </vt:lpstr>
      <vt:lpstr> Long Term Trends – Scampi Frozen </vt:lpstr>
      <vt:lpstr>PowerPoint Presentation</vt:lpstr>
      <vt:lpstr> Rolling KPI’s – Scampi Frozen  </vt:lpstr>
      <vt:lpstr>Retailer Share of Trade £ – Scampi Frozen</vt:lpstr>
      <vt:lpstr> Long Term Trends – Scampi Chilled  </vt:lpstr>
      <vt:lpstr>PowerPoint Presentation</vt:lpstr>
      <vt:lpstr> Rolling KPI’s – Scampi Chilled  </vt:lpstr>
      <vt:lpstr>Retailer Share of Trade £ – Scampi Chilled</vt:lpstr>
      <vt:lpstr> Long Term Trends – Langoustine  </vt:lpstr>
      <vt:lpstr>PowerPoint Presentation</vt:lpstr>
      <vt:lpstr> Rolling KPI’s – Langoustine  </vt:lpstr>
      <vt:lpstr> Retailer Share of Trade £ – Langoustine </vt:lpstr>
      <vt:lpstr>Market Context – Total Fish</vt:lpstr>
      <vt:lpstr>Market Context – Total Fish continued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October NielsenIQ Scampi and Langoustine Report</dc:title>
  <dc:creator>anderi01</dc:creator>
  <cp:lastModifiedBy>Puri, Sandeep Rakeshpal</cp:lastModifiedBy>
  <cp:revision>1265</cp:revision>
  <dcterms:created xsi:type="dcterms:W3CDTF">2009-04-16T08:15:59Z</dcterms:created>
  <dcterms:modified xsi:type="dcterms:W3CDTF">2021-10-27T11:08:15Z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