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drawings/drawing2.xml" ContentType="application/vnd.openxmlformats-officedocument.drawingml.chartshapes+xml"/>
  <Override PartName="/ppt/drawings/drawing1.xml" ContentType="application/vnd.openxmlformats-officedocument.drawingml.chartshapes+xml"/>
  <Override PartName="/ppt/slideMasters/slideMaster1.xml" ContentType="application/vnd.openxmlformats-officedocument.presentationml.slideMaster+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notesSlides/notesSlide27.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30.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charts/colors9.xml" ContentType="application/vnd.ms-office.chartcolorstyle+xml"/>
  <Override PartName="/ppt/theme/theme1.xml" ContentType="application/vnd.openxmlformats-officedocument.theme+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style2.xml" ContentType="application/vnd.ms-office.chartstyle+xml"/>
  <Override PartName="/ppt/charts/colors2.xml" ContentType="application/vnd.ms-office.chartcolorstyle+xml"/>
  <Override PartName="/ppt/charts/chart10.xml" ContentType="application/vnd.openxmlformats-officedocument.drawingml.chart+xml"/>
  <Override PartName="/ppt/charts/style3.xml" ContentType="application/vnd.ms-office.chartstyle+xml"/>
  <Override PartName="/ppt/charts/colors3.xml" ContentType="application/vnd.ms-office.chartcolorstyle+xml"/>
  <Override PartName="/ppt/charts/chart11.xml" ContentType="application/vnd.openxmlformats-officedocument.drawingml.chart+xml"/>
  <Override PartName="/ppt/charts/style4.xml" ContentType="application/vnd.ms-office.chartstyle+xml"/>
  <Override PartName="/ppt/charts/colors4.xml" ContentType="application/vnd.ms-office.chartcolorstyle+xml"/>
  <Override PartName="/ppt/charts/style5.xml" ContentType="application/vnd.ms-office.chartstyle+xml"/>
  <Override PartName="/ppt/charts/colors5.xml" ContentType="application/vnd.ms-office.chartcolorstyle+xml"/>
  <Override PartName="/ppt/charts/chart13.xml" ContentType="application/vnd.openxmlformats-officedocument.drawingml.chart+xml"/>
  <Override PartName="/ppt/charts/style6.xml" ContentType="application/vnd.ms-office.chartstyle+xml"/>
  <Override PartName="/ppt/charts/colors6.xml" ContentType="application/vnd.ms-office.chartcolorstyle+xml"/>
  <Override PartName="/ppt/charts/chart14.xml" ContentType="application/vnd.openxmlformats-officedocument.drawingml.chart+xml"/>
  <Override PartName="/ppt/charts/style7.xml" ContentType="application/vnd.ms-office.chartstyle+xml"/>
  <Override PartName="/ppt/charts/colors7.xml" ContentType="application/vnd.ms-office.chartcolorstyle+xml"/>
  <Override PartName="/ppt/charts/chart15.xml" ContentType="application/vnd.openxmlformats-officedocument.drawingml.chart+xml"/>
  <Override PartName="/ppt/charts/style8.xml" ContentType="application/vnd.ms-office.chartstyle+xml"/>
  <Override PartName="/ppt/charts/colors8.xml" ContentType="application/vnd.ms-office.chartcolorstyle+xml"/>
  <Override PartName="/ppt/charts/chartEx2.xml" ContentType="application/vnd.ms-office.chartex+xml"/>
  <Override PartName="/ppt/charts/style10.xml" ContentType="application/vnd.ms-office.chartstyle+xml"/>
  <Override PartName="/ppt/charts/colors10.xml" ContentType="application/vnd.ms-office.chartcolorstyle+xml"/>
  <Override PartName="/ppt/charts/chart12.xml" ContentType="application/vnd.openxmlformats-officedocument.drawingml.chart+xml"/>
  <Override PartName="/ppt/charts/chart16.xml" ContentType="application/vnd.openxmlformats-officedocument.drawingml.chart+xml"/>
  <Override PartName="/ppt/charts/chartEx1.xml" ContentType="application/vnd.ms-office.chartex+xml"/>
  <Override PartName="/ppt/charts/style9.xml" ContentType="application/vnd.ms-office.chartstyle+xml"/>
  <Override PartName="/ppt/charts/chart17.xml" ContentType="application/vnd.openxmlformats-officedocument.drawingml.chart+xml"/>
  <Override PartName="/ppt/charts/chart18.xml" ContentType="application/vnd.openxmlformats-officedocument.drawingml.chart+xml"/>
  <Override PartName="/ppt/charts/style11.xml" ContentType="application/vnd.ms-office.chartstyle+xml"/>
  <Override PartName="/ppt/charts/colors11.xml" ContentType="application/vnd.ms-office.chartcolor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0" r:id="rId1"/>
  </p:sldMasterIdLst>
  <p:notesMasterIdLst>
    <p:notesMasterId r:id="rId48"/>
  </p:notesMasterIdLst>
  <p:sldIdLst>
    <p:sldId id="1788" r:id="rId2"/>
    <p:sldId id="1795" r:id="rId3"/>
    <p:sldId id="406" r:id="rId4"/>
    <p:sldId id="368" r:id="rId5"/>
    <p:sldId id="370" r:id="rId6"/>
    <p:sldId id="374" r:id="rId7"/>
    <p:sldId id="366" r:id="rId8"/>
    <p:sldId id="394" r:id="rId9"/>
    <p:sldId id="395" r:id="rId10"/>
    <p:sldId id="396" r:id="rId11"/>
    <p:sldId id="1540" r:id="rId12"/>
    <p:sldId id="404" r:id="rId13"/>
    <p:sldId id="384" r:id="rId14"/>
    <p:sldId id="1708" r:id="rId15"/>
    <p:sldId id="1635" r:id="rId16"/>
    <p:sldId id="407" r:id="rId17"/>
    <p:sldId id="1587" r:id="rId18"/>
    <p:sldId id="1792" r:id="rId19"/>
    <p:sldId id="1637" r:id="rId20"/>
    <p:sldId id="1648" r:id="rId21"/>
    <p:sldId id="386" r:id="rId22"/>
    <p:sldId id="388" r:id="rId23"/>
    <p:sldId id="1790" r:id="rId24"/>
    <p:sldId id="1541" r:id="rId25"/>
    <p:sldId id="408" r:id="rId26"/>
    <p:sldId id="1784" r:id="rId27"/>
    <p:sldId id="1498" r:id="rId28"/>
    <p:sldId id="1640" r:id="rId29"/>
    <p:sldId id="1793" r:id="rId30"/>
    <p:sldId id="1789" r:id="rId31"/>
    <p:sldId id="1791" r:id="rId32"/>
    <p:sldId id="369" r:id="rId33"/>
    <p:sldId id="1794" r:id="rId34"/>
    <p:sldId id="397" r:id="rId35"/>
    <p:sldId id="398" r:id="rId36"/>
    <p:sldId id="1576" r:id="rId37"/>
    <p:sldId id="1577" r:id="rId38"/>
    <p:sldId id="1578" r:id="rId39"/>
    <p:sldId id="1580" r:id="rId40"/>
    <p:sldId id="1579" r:id="rId41"/>
    <p:sldId id="400" r:id="rId42"/>
    <p:sldId id="401" r:id="rId43"/>
    <p:sldId id="382" r:id="rId44"/>
    <p:sldId id="1786" r:id="rId45"/>
    <p:sldId id="1787" r:id="rId46"/>
    <p:sldId id="364" r:id="rId4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wen, Sally F." initials="CSF" lastIdx="1" clrIdx="0">
    <p:extLst>
      <p:ext uri="{19B8F6BF-5375-455C-9EA6-DF929625EA0E}">
        <p15:presenceInfo xmlns:p15="http://schemas.microsoft.com/office/powerpoint/2012/main" userId="S::Sally.F.Cowen@nielseniq.com::3ac635c9-9221-46bb-aba3-3155d450bf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3FDC"/>
    <a:srgbClr val="A282FC"/>
    <a:srgbClr val="C65017"/>
    <a:srgbClr val="6529EC"/>
    <a:srgbClr val="0C6A6B"/>
    <a:srgbClr val="870A36"/>
    <a:srgbClr val="267DFB"/>
    <a:srgbClr val="D00B46"/>
    <a:srgbClr val="12119A"/>
    <a:srgbClr val="17A2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DBE4ED3-A11A-413B-A309-AE78DBB60736}">
  <a:tblStyle styleId="{0DBE4ED3-A11A-413B-A309-AE78DBB6073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95FAB3DE-05D3-4ADE-B967-B5961B6925EA}" styleName="Table_1">
    <a:wholeTbl>
      <a:tcTxStyle b="off" i="off">
        <a:font>
          <a:latin typeface="Calibri"/>
          <a:ea typeface="Calibri"/>
          <a:cs typeface="Calibri"/>
        </a:font>
        <a:srgbClr val="5F5F5F"/>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6EFF8"/>
          </a:solidFill>
        </a:fill>
      </a:tcStyle>
    </a:wholeTbl>
    <a:band1H>
      <a:tcTxStyle/>
      <a:tcStyle>
        <a:tcBdr/>
        <a:fill>
          <a:solidFill>
            <a:srgbClr val="CADEF1"/>
          </a:solidFill>
        </a:fill>
      </a:tcStyle>
    </a:band1H>
    <a:band2H>
      <a:tcTxStyle/>
      <a:tcStyle>
        <a:tcBdr/>
      </a:tcStyle>
    </a:band2H>
    <a:band1V>
      <a:tcTxStyle/>
      <a:tcStyle>
        <a:tcBdr/>
        <a:fill>
          <a:solidFill>
            <a:srgbClr val="CADEF1"/>
          </a:solidFill>
        </a:fill>
      </a:tcStyle>
    </a:band1V>
    <a:band2V>
      <a:tcTxStyle/>
      <a:tcStyle>
        <a:tcBdr/>
      </a:tcStyle>
    </a:band2V>
    <a:lastCol>
      <a:tcTxStyle b="on" i="off">
        <a:font>
          <a:latin typeface="Calibri"/>
          <a:ea typeface="Calibri"/>
          <a:cs typeface="Calibri"/>
        </a:font>
        <a:srgbClr val="FFFFFF"/>
      </a:tcTxStyle>
      <a:tcStyle>
        <a:tcBdr/>
        <a:fill>
          <a:solidFill>
            <a:srgbClr val="009DD9"/>
          </a:solidFill>
        </a:fill>
      </a:tcStyle>
    </a:lastCol>
    <a:firstCol>
      <a:tcTxStyle b="on" i="off">
        <a:font>
          <a:latin typeface="Calibri"/>
          <a:ea typeface="Calibri"/>
          <a:cs typeface="Calibri"/>
        </a:font>
        <a:srgbClr val="FFFFFF"/>
      </a:tcTxStyle>
      <a:tcStyle>
        <a:tcBdr/>
        <a:fill>
          <a:solidFill>
            <a:srgbClr val="009DD9"/>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009DD9"/>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009DD9"/>
          </a:solidFill>
        </a:fill>
      </a:tcStyle>
    </a:firstRow>
    <a:neCell>
      <a:tcTxStyle/>
      <a:tcStyle>
        <a:tcBdr/>
      </a:tcStyle>
    </a:neCell>
    <a:nwCell>
      <a:tcTxStyle/>
      <a:tcStyle>
        <a:tcBdr/>
      </a:tcStyle>
    </a:nwCell>
  </a:tblStyle>
  <a:tblStyle styleId="{FE6EBBFE-2F77-4B1B-A800-991F91E3888A}" styleName="Table_2">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960" autoAdjust="0"/>
    <p:restoredTop sz="86388" autoAdjust="0"/>
  </p:normalViewPr>
  <p:slideViewPr>
    <p:cSldViewPr snapToGrid="0">
      <p:cViewPr varScale="1">
        <p:scale>
          <a:sx n="84" d="100"/>
          <a:sy n="84" d="100"/>
        </p:scale>
        <p:origin x="76" y="80"/>
      </p:cViewPr>
      <p:guideLst>
        <p:guide orient="horz" pos="1620"/>
        <p:guide pos="2880"/>
      </p:guideLst>
    </p:cSldViewPr>
  </p:slideViewPr>
  <p:outlineViewPr>
    <p:cViewPr>
      <p:scale>
        <a:sx n="33" d="100"/>
        <a:sy n="33" d="100"/>
      </p:scale>
      <p:origin x="0" y="-11476"/>
    </p:cViewPr>
  </p:outlineViewPr>
  <p:notesTextViewPr>
    <p:cViewPr>
      <p:scale>
        <a:sx n="1" d="1"/>
        <a:sy n="1" d="1"/>
      </p:scale>
      <p:origin x="0" y="0"/>
    </p:cViewPr>
  </p:notesTextViewPr>
  <p:sorterViewPr>
    <p:cViewPr varScale="1">
      <p:scale>
        <a:sx n="100" d="100"/>
        <a:sy n="100" d="100"/>
      </p:scale>
      <p:origin x="0" y="-6732"/>
    </p:cViewPr>
  </p:sorterViewPr>
  <p:notesViewPr>
    <p:cSldViewPr snapToGrid="0">
      <p:cViewPr varScale="1">
        <p:scale>
          <a:sx n="51" d="100"/>
          <a:sy n="51" d="100"/>
        </p:scale>
        <p:origin x="1836" y="3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56" Type="http://schemas.openxmlformats.org/officeDocument/2006/relationships/customXml" Target="../customXml/item3.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3.xml"/><Relationship Id="rId1" Type="http://schemas.microsoft.com/office/2011/relationships/chartStyle" Target="style3.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4.xml"/><Relationship Id="rId1" Type="http://schemas.microsoft.com/office/2011/relationships/chartStyle" Target="style4.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5.xml"/><Relationship Id="rId1" Type="http://schemas.microsoft.com/office/2011/relationships/chartStyle" Target="style5.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6.xml"/><Relationship Id="rId1" Type="http://schemas.microsoft.com/office/2011/relationships/chartStyle" Target="style6.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7.xml"/><Relationship Id="rId1" Type="http://schemas.microsoft.com/office/2011/relationships/chartStyle" Target="style7.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8.xml"/><Relationship Id="rId1" Type="http://schemas.microsoft.com/office/2011/relationships/chartStyle" Target="style8.xml"/></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1.xml"/><Relationship Id="rId1" Type="http://schemas.microsoft.com/office/2011/relationships/chartStyle" Target="style1.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2.xml"/><Relationship Id="rId1" Type="http://schemas.microsoft.com/office/2011/relationships/chartStyle" Target="style2.xml"/></Relationships>
</file>

<file path=ppt/charts/_rels/chartEx1.xml.rels><?xml version="1.0" encoding="UTF-8" standalone="yes"?>
<Relationships xmlns="http://schemas.openxmlformats.org/package/2006/relationships"><Relationship Id="rId3" Type="http://schemas.microsoft.com/office/2011/relationships/chartColorStyle" Target="colors9.xml"/><Relationship Id="rId2" Type="http://schemas.microsoft.com/office/2011/relationships/chartStyle" Target="style9.xml"/><Relationship Id="rId1" Type="http://schemas.openxmlformats.org/officeDocument/2006/relationships/package" Target="../embeddings/Microsoft_Excel_Worksheet17.xlsx"/></Relationships>
</file>

<file path=ppt/charts/_rels/chartEx2.xml.rels><?xml version="1.0" encoding="UTF-8" standalone="yes"?>
<Relationships xmlns="http://schemas.openxmlformats.org/package/2006/relationships"><Relationship Id="rId3" Type="http://schemas.microsoft.com/office/2011/relationships/chartColorStyle" Target="colors10.xml"/><Relationship Id="rId2" Type="http://schemas.microsoft.com/office/2011/relationships/chartStyle" Target="style10.xml"/><Relationship Id="rId1" Type="http://schemas.openxmlformats.org/officeDocument/2006/relationships/package" Target="../embeddings/Microsoft_Excel_Worksheet1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4303604600939403E-3"/>
          <c:y val="6.4389810364701622E-2"/>
          <c:w val="0.97294397998183768"/>
          <c:h val="0.76718058225209262"/>
        </c:manualLayout>
      </c:layout>
      <c:lineChart>
        <c:grouping val="standard"/>
        <c:varyColors val="0"/>
        <c:ser>
          <c:idx val="0"/>
          <c:order val="0"/>
          <c:tx>
            <c:strRef>
              <c:f>Sheet1!$B$1</c:f>
              <c:strCache>
                <c:ptCount val="1"/>
                <c:pt idx="0">
                  <c:v>Total Store Value Sales</c:v>
                </c:pt>
              </c:strCache>
            </c:strRef>
          </c:tx>
          <c:spPr>
            <a:ln w="19050" cap="rnd">
              <a:solidFill>
                <a:srgbClr val="17A24B"/>
              </a:solidFill>
              <a:round/>
            </a:ln>
            <a:effectLst/>
          </c:spPr>
          <c:marker>
            <c:symbol val="none"/>
          </c:marker>
          <c:dLbls>
            <c:dLbl>
              <c:idx val="8"/>
              <c:layout>
                <c:manualLayout>
                  <c:x val="-3.2778292704378396E-2"/>
                  <c:y val="-4.845007619644930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76F-480A-817D-AC37DCD21D7E}"/>
                </c:ext>
              </c:extLst>
            </c:dLbl>
            <c:dLbl>
              <c:idx val="10"/>
              <c:layout>
                <c:manualLayout>
                  <c:x val="-2.9394138904843218E-2"/>
                  <c:y val="-3.971636765749558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26A-4BE2-8069-92F47ED8720F}"/>
                </c:ext>
              </c:extLst>
            </c:dLbl>
            <c:dLbl>
              <c:idx val="11"/>
              <c:layout>
                <c:manualLayout>
                  <c:x val="-1.8727383931132959E-2"/>
                  <c:y val="-2.66158048490650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99D-4BA8-89DF-E9CC1BF11F6D}"/>
                </c:ext>
              </c:extLst>
            </c:dLbl>
            <c:numFmt formatCode="0.0%" sourceLinked="0"/>
            <c:spPr>
              <a:noFill/>
              <a:ln>
                <a:noFill/>
              </a:ln>
              <a:effectLst/>
            </c:spPr>
            <c:txPr>
              <a:bodyPr wrap="square" lIns="38100" tIns="19050" rIns="38100" bIns="19050" anchor="ctr">
                <a:spAutoFit/>
              </a:bodyPr>
              <a:lstStyle/>
              <a:p>
                <a:pPr>
                  <a:defRPr>
                    <a:latin typeface="Montserrat" panose="00000500000000000000" pitchFamily="2"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Sheet1!$A$2:$A$310</c:f>
              <c:strCache>
                <c:ptCount val="12"/>
                <c:pt idx="0">
                  <c:v>11-Dec-21</c:v>
                </c:pt>
                <c:pt idx="1">
                  <c:v>18-Dec-21</c:v>
                </c:pt>
                <c:pt idx="2">
                  <c:v>25-Dec-21</c:v>
                </c:pt>
                <c:pt idx="3">
                  <c:v>01-Jan-22</c:v>
                </c:pt>
                <c:pt idx="4">
                  <c:v>08-Jan-22</c:v>
                </c:pt>
                <c:pt idx="5">
                  <c:v>15-Jan-22</c:v>
                </c:pt>
                <c:pt idx="6">
                  <c:v>22-Jan-22</c:v>
                </c:pt>
                <c:pt idx="7">
                  <c:v> 29-Jan-22</c:v>
                </c:pt>
                <c:pt idx="8">
                  <c:v>05-Feb-22</c:v>
                </c:pt>
                <c:pt idx="9">
                  <c:v>12-Feb-22</c:v>
                </c:pt>
                <c:pt idx="10">
                  <c:v>19-Feb-22</c:v>
                </c:pt>
                <c:pt idx="11">
                  <c:v>26-Feb-22</c:v>
                </c:pt>
              </c:strCache>
            </c:strRef>
          </c:cat>
          <c:val>
            <c:numRef>
              <c:f>Sheet1!$B$2:$B$310</c:f>
              <c:numCache>
                <c:formatCode>0.0%</c:formatCode>
                <c:ptCount val="12"/>
                <c:pt idx="0">
                  <c:v>-7.1475783511519841E-3</c:v>
                </c:pt>
                <c:pt idx="1">
                  <c:v>-2.9652924092943511E-2</c:v>
                </c:pt>
                <c:pt idx="2">
                  <c:v>0.14807180118865348</c:v>
                </c:pt>
                <c:pt idx="3">
                  <c:v>-9.2582540203515085E-2</c:v>
                </c:pt>
                <c:pt idx="4">
                  <c:v>-3.0178300104700018E-2</c:v>
                </c:pt>
                <c:pt idx="5">
                  <c:v>-1.6330361742917798E-2</c:v>
                </c:pt>
                <c:pt idx="6">
                  <c:v>-2.550216133916694E-2</c:v>
                </c:pt>
                <c:pt idx="7">
                  <c:v>-4.015316131871105E-2</c:v>
                </c:pt>
                <c:pt idx="8" formatCode="0.00%">
                  <c:v>-4.1815160850420918E-2</c:v>
                </c:pt>
                <c:pt idx="9" formatCode="0.00%">
                  <c:v>-6.3300598021835963E-2</c:v>
                </c:pt>
                <c:pt idx="10" formatCode="0.00%">
                  <c:v>-2.0458173442982952E-2</c:v>
                </c:pt>
                <c:pt idx="11" formatCode="0.00%">
                  <c:v>-3.9770317865227001E-2</c:v>
                </c:pt>
              </c:numCache>
            </c:numRef>
          </c:val>
          <c:smooth val="1"/>
          <c:extLst>
            <c:ext xmlns:c16="http://schemas.microsoft.com/office/drawing/2014/chart" uri="{C3380CC4-5D6E-409C-BE32-E72D297353CC}">
              <c16:uniqueId val="{00000000-2B7F-4242-9281-CF9A63A04573}"/>
            </c:ext>
          </c:extLst>
        </c:ser>
        <c:ser>
          <c:idx val="1"/>
          <c:order val="1"/>
          <c:tx>
            <c:strRef>
              <c:f>Sheet1!$C$1</c:f>
              <c:strCache>
                <c:ptCount val="1"/>
                <c:pt idx="0">
                  <c:v>Total Store Unit Sales</c:v>
                </c:pt>
              </c:strCache>
            </c:strRef>
          </c:tx>
          <c:spPr>
            <a:ln w="19050" cap="rnd">
              <a:solidFill>
                <a:srgbClr val="0056FF"/>
              </a:solidFill>
              <a:round/>
            </a:ln>
            <a:effectLst/>
          </c:spPr>
          <c:marker>
            <c:symbol val="none"/>
          </c:marker>
          <c:dLbls>
            <c:dLbl>
              <c:idx val="9"/>
              <c:layout>
                <c:manualLayout>
                  <c:x val="-3.2084892504571728E-2"/>
                  <c:y val="3.098300296533458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FCD-41F0-BB85-45154F17FB11}"/>
                </c:ext>
              </c:extLst>
            </c:dLbl>
            <c:numFmt formatCode="0.0%" sourceLinked="0"/>
            <c:spPr>
              <a:noFill/>
              <a:ln>
                <a:noFill/>
              </a:ln>
              <a:effectLst/>
            </c:spPr>
            <c:txPr>
              <a:bodyPr wrap="square" lIns="38100" tIns="19050" rIns="38100" bIns="19050" anchor="ctr">
                <a:spAutoFit/>
              </a:bodyPr>
              <a:lstStyle/>
              <a:p>
                <a:pPr>
                  <a:defRPr>
                    <a:latin typeface="Montserrat" panose="00000500000000000000" pitchFamily="2"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Sheet1!$A$2:$A$310</c:f>
              <c:strCache>
                <c:ptCount val="12"/>
                <c:pt idx="0">
                  <c:v>11-Dec-21</c:v>
                </c:pt>
                <c:pt idx="1">
                  <c:v>18-Dec-21</c:v>
                </c:pt>
                <c:pt idx="2">
                  <c:v>25-Dec-21</c:v>
                </c:pt>
                <c:pt idx="3">
                  <c:v>01-Jan-22</c:v>
                </c:pt>
                <c:pt idx="4">
                  <c:v>08-Jan-22</c:v>
                </c:pt>
                <c:pt idx="5">
                  <c:v>15-Jan-22</c:v>
                </c:pt>
                <c:pt idx="6">
                  <c:v>22-Jan-22</c:v>
                </c:pt>
                <c:pt idx="7">
                  <c:v> 29-Jan-22</c:v>
                </c:pt>
                <c:pt idx="8">
                  <c:v>05-Feb-22</c:v>
                </c:pt>
                <c:pt idx="9">
                  <c:v>12-Feb-22</c:v>
                </c:pt>
                <c:pt idx="10">
                  <c:v>19-Feb-22</c:v>
                </c:pt>
                <c:pt idx="11">
                  <c:v>26-Feb-22</c:v>
                </c:pt>
              </c:strCache>
            </c:strRef>
          </c:cat>
          <c:val>
            <c:numRef>
              <c:f>Sheet1!$C$2:$C$310</c:f>
              <c:numCache>
                <c:formatCode>0.0%</c:formatCode>
                <c:ptCount val="12"/>
                <c:pt idx="0">
                  <c:v>-3.5899209166128432E-2</c:v>
                </c:pt>
                <c:pt idx="1">
                  <c:v>-5.8487722585780832E-2</c:v>
                </c:pt>
                <c:pt idx="2">
                  <c:v>9.1593584885382606E-2</c:v>
                </c:pt>
                <c:pt idx="3">
                  <c:v>-0.1459285478380703</c:v>
                </c:pt>
                <c:pt idx="4">
                  <c:v>-6.9650711415876199E-2</c:v>
                </c:pt>
                <c:pt idx="5">
                  <c:v>-5.6390374853942271E-2</c:v>
                </c:pt>
                <c:pt idx="6">
                  <c:v>-5.9578137060227632E-2</c:v>
                </c:pt>
                <c:pt idx="7">
                  <c:v>-7.244211972746184E-2</c:v>
                </c:pt>
                <c:pt idx="8" formatCode="0.00%">
                  <c:v>-7.439256736882971E-2</c:v>
                </c:pt>
                <c:pt idx="9" formatCode="0.00%">
                  <c:v>-8.3547621327759725E-2</c:v>
                </c:pt>
                <c:pt idx="10" formatCode="0.00%">
                  <c:v>-7.1841521117841922E-2</c:v>
                </c:pt>
                <c:pt idx="11" formatCode="0.00%">
                  <c:v>-7.0068886897756144E-2</c:v>
                </c:pt>
              </c:numCache>
            </c:numRef>
          </c:val>
          <c:smooth val="1"/>
          <c:extLst>
            <c:ext xmlns:c16="http://schemas.microsoft.com/office/drawing/2014/chart" uri="{C3380CC4-5D6E-409C-BE32-E72D297353CC}">
              <c16:uniqueId val="{00000001-2B7F-4242-9281-CF9A63A04573}"/>
            </c:ext>
          </c:extLst>
        </c:ser>
        <c:dLbls>
          <c:showLegendKey val="0"/>
          <c:showVal val="1"/>
          <c:showCatName val="0"/>
          <c:showSerName val="0"/>
          <c:showPercent val="0"/>
          <c:showBubbleSize val="0"/>
        </c:dLbls>
        <c:smooth val="0"/>
        <c:axId val="45898368"/>
        <c:axId val="45912448"/>
      </c:lineChart>
      <c:catAx>
        <c:axId val="45898368"/>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0" spcFirstLastPara="1" vertOverflow="ellipsis" vert="horz" wrap="square" anchor="ctr" anchorCtr="1"/>
          <a:lstStyle/>
          <a:p>
            <a:pPr>
              <a:defRPr sz="800" b="1" i="0" u="none" strike="noStrike" kern="1200" baseline="0">
                <a:solidFill>
                  <a:schemeClr val="tx1"/>
                </a:solidFill>
                <a:latin typeface="Montserrat" panose="00000500000000000000" pitchFamily="2" charset="0"/>
                <a:ea typeface="+mn-ea"/>
                <a:cs typeface="+mn-cs"/>
              </a:defRPr>
            </a:pPr>
            <a:endParaRPr lang="en-US"/>
          </a:p>
        </c:txPr>
        <c:crossAx val="45912448"/>
        <c:crosses val="autoZero"/>
        <c:auto val="1"/>
        <c:lblAlgn val="ctr"/>
        <c:lblOffset val="100"/>
        <c:noMultiLvlLbl val="0"/>
      </c:catAx>
      <c:valAx>
        <c:axId val="45912448"/>
        <c:scaling>
          <c:orientation val="minMax"/>
        </c:scaling>
        <c:delete val="1"/>
        <c:axPos val="l"/>
        <c:majorGridlines>
          <c:spPr>
            <a:ln w="9525" cap="flat" cmpd="sng" algn="ctr">
              <a:solidFill>
                <a:schemeClr val="tx2"/>
              </a:solidFill>
              <a:round/>
            </a:ln>
            <a:effectLst/>
          </c:spPr>
        </c:majorGridlines>
        <c:numFmt formatCode="0.0%" sourceLinked="1"/>
        <c:majorTickMark val="out"/>
        <c:minorTickMark val="none"/>
        <c:tickLblPos val="nextTo"/>
        <c:crossAx val="45898368"/>
        <c:crosses val="autoZero"/>
        <c:crossBetween val="between"/>
      </c:valAx>
      <c:spPr>
        <a:noFill/>
        <a:ln>
          <a:noFill/>
        </a:ln>
        <a:effectLst/>
      </c:spPr>
    </c:plotArea>
    <c:legend>
      <c:legendPos val="l"/>
      <c:layout>
        <c:manualLayout>
          <c:xMode val="edge"/>
          <c:yMode val="edge"/>
          <c:x val="0.7220406428420435"/>
          <c:y val="1.3100448402407984E-2"/>
          <c:w val="0.21564746213983871"/>
          <c:h val="0.11613696926497498"/>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Online % GB</c:v>
                </c:pt>
              </c:strCache>
            </c:strRef>
          </c:tx>
          <c:spPr>
            <a:solidFill>
              <a:schemeClr val="accent1"/>
            </a:solidFill>
            <a:ln>
              <a:noFill/>
            </a:ln>
            <a:effectLst/>
          </c:spPr>
          <c:invertIfNegative val="0"/>
          <c:cat>
            <c:strRef>
              <c:f>Sheet1!$A$2:$A$29</c:f>
              <c:strCache>
                <c:ptCount val="26"/>
                <c:pt idx="0">
                  <c:v>28-Mar-20</c:v>
                </c:pt>
                <c:pt idx="1">
                  <c:v>25-Apr-20</c:v>
                </c:pt>
                <c:pt idx="2">
                  <c:v>23-May-20</c:v>
                </c:pt>
                <c:pt idx="3">
                  <c:v>20-Jun-20</c:v>
                </c:pt>
                <c:pt idx="4">
                  <c:v>18-Jul-20</c:v>
                </c:pt>
                <c:pt idx="5">
                  <c:v>15-Aug-20</c:v>
                </c:pt>
                <c:pt idx="6">
                  <c:v>12-Sep-20</c:v>
                </c:pt>
                <c:pt idx="7">
                  <c:v>10-Oct-20</c:v>
                </c:pt>
                <c:pt idx="8">
                  <c:v>07-Nov-20</c:v>
                </c:pt>
                <c:pt idx="9">
                  <c:v>05-Dec-20</c:v>
                </c:pt>
                <c:pt idx="10">
                  <c:v>02-Jan-21</c:v>
                </c:pt>
                <c:pt idx="11">
                  <c:v>30-Jan-21</c:v>
                </c:pt>
                <c:pt idx="12">
                  <c:v> 27-Feb-21</c:v>
                </c:pt>
                <c:pt idx="13">
                  <c:v>27-Mar-21</c:v>
                </c:pt>
                <c:pt idx="14">
                  <c:v>24-Apr-21</c:v>
                </c:pt>
                <c:pt idx="15">
                  <c:v>22-May-21</c:v>
                </c:pt>
                <c:pt idx="16">
                  <c:v>19-Jun-21</c:v>
                </c:pt>
                <c:pt idx="17">
                  <c:v> 17-Jul-21</c:v>
                </c:pt>
                <c:pt idx="18">
                  <c:v>14-Aug-21</c:v>
                </c:pt>
                <c:pt idx="19">
                  <c:v>11-Sep-21</c:v>
                </c:pt>
                <c:pt idx="20">
                  <c:v>09-Oct-21</c:v>
                </c:pt>
                <c:pt idx="21">
                  <c:v>06-Nov-21</c:v>
                </c:pt>
                <c:pt idx="22">
                  <c:v> 04-Dec-21</c:v>
                </c:pt>
                <c:pt idx="23">
                  <c:v> 01-Jan-22</c:v>
                </c:pt>
                <c:pt idx="24">
                  <c:v> 29-Jan-22</c:v>
                </c:pt>
                <c:pt idx="25">
                  <c:v>26-Feb-22</c:v>
                </c:pt>
              </c:strCache>
            </c:strRef>
          </c:cat>
          <c:val>
            <c:numRef>
              <c:f>Sheet1!$B$2:$B$29</c:f>
              <c:numCache>
                <c:formatCode>0.0%</c:formatCode>
                <c:ptCount val="26"/>
                <c:pt idx="0">
                  <c:v>7.2194336911236986E-2</c:v>
                </c:pt>
                <c:pt idx="1">
                  <c:v>0.11663722799031866</c:v>
                </c:pt>
                <c:pt idx="2">
                  <c:v>0.13428657310095876</c:v>
                </c:pt>
                <c:pt idx="3">
                  <c:v>0.13666297223069085</c:v>
                </c:pt>
                <c:pt idx="4">
                  <c:v>0.13603594727756577</c:v>
                </c:pt>
                <c:pt idx="5">
                  <c:v>0.14003483012460238</c:v>
                </c:pt>
                <c:pt idx="6">
                  <c:v>0.13021086207956334</c:v>
                </c:pt>
                <c:pt idx="7">
                  <c:v>0.12963774243526785</c:v>
                </c:pt>
                <c:pt idx="8">
                  <c:v>0.13044832662387251</c:v>
                </c:pt>
                <c:pt idx="9">
                  <c:v>0.14065916970809419</c:v>
                </c:pt>
                <c:pt idx="10">
                  <c:v>0.12164575381049182</c:v>
                </c:pt>
                <c:pt idx="11">
                  <c:v>0.16084312150455615</c:v>
                </c:pt>
                <c:pt idx="12">
                  <c:v>0.15520840743639494</c:v>
                </c:pt>
                <c:pt idx="13">
                  <c:v>0.14791531475631428</c:v>
                </c:pt>
                <c:pt idx="14">
                  <c:v>0.14194156727127072</c:v>
                </c:pt>
                <c:pt idx="15">
                  <c:v>0.13746407724015891</c:v>
                </c:pt>
                <c:pt idx="16">
                  <c:v>0.131149098655619</c:v>
                </c:pt>
                <c:pt idx="17">
                  <c:v>0.13352343914817297</c:v>
                </c:pt>
                <c:pt idx="18">
                  <c:v>0.12663986100662547</c:v>
                </c:pt>
                <c:pt idx="19">
                  <c:v>0.1233511968120876</c:v>
                </c:pt>
                <c:pt idx="20">
                  <c:v>0.12603272223250184</c:v>
                </c:pt>
                <c:pt idx="21">
                  <c:v>0.12194616696495916</c:v>
                </c:pt>
                <c:pt idx="22">
                  <c:v>0.12371233706563185</c:v>
                </c:pt>
                <c:pt idx="23">
                  <c:v>0.11256505032114407</c:v>
                </c:pt>
                <c:pt idx="24">
                  <c:v>0.13063552871171491</c:v>
                </c:pt>
                <c:pt idx="25">
                  <c:v>0.1246254908384323</c:v>
                </c:pt>
              </c:numCache>
            </c:numRef>
          </c:val>
          <c:extLst>
            <c:ext xmlns:c16="http://schemas.microsoft.com/office/drawing/2014/chart" uri="{C3380CC4-5D6E-409C-BE32-E72D297353CC}">
              <c16:uniqueId val="{00000000-0EDA-4848-BCD9-6A098ECFFB7E}"/>
            </c:ext>
          </c:extLst>
        </c:ser>
        <c:dLbls>
          <c:showLegendKey val="0"/>
          <c:showVal val="0"/>
          <c:showCatName val="0"/>
          <c:showSerName val="0"/>
          <c:showPercent val="0"/>
          <c:showBubbleSize val="0"/>
        </c:dLbls>
        <c:gapWidth val="150"/>
        <c:axId val="559234192"/>
        <c:axId val="559233864"/>
      </c:barChart>
      <c:lineChart>
        <c:grouping val="standard"/>
        <c:varyColors val="0"/>
        <c:ser>
          <c:idx val="1"/>
          <c:order val="1"/>
          <c:tx>
            <c:strRef>
              <c:f>Sheet1!$C$1</c:f>
              <c:strCache>
                <c:ptCount val="1"/>
                <c:pt idx="0">
                  <c:v>%Growth</c:v>
                </c:pt>
              </c:strCache>
            </c:strRef>
          </c:tx>
          <c:spPr>
            <a:ln w="28575" cap="rnd">
              <a:solidFill>
                <a:schemeClr val="accent2"/>
              </a:solidFill>
              <a:round/>
            </a:ln>
            <a:effectLst/>
          </c:spPr>
          <c:marker>
            <c:symbol val="none"/>
          </c:marker>
          <c:dPt>
            <c:idx val="12"/>
            <c:marker>
              <c:symbol val="none"/>
            </c:marker>
            <c:bubble3D val="0"/>
            <c:spPr>
              <a:ln w="28575" cap="rnd">
                <a:solidFill>
                  <a:schemeClr val="accent2"/>
                </a:solidFill>
                <a:round/>
              </a:ln>
              <a:effectLst/>
            </c:spPr>
            <c:extLst>
              <c:ext xmlns:c16="http://schemas.microsoft.com/office/drawing/2014/chart" uri="{C3380CC4-5D6E-409C-BE32-E72D297353CC}">
                <c16:uniqueId val="{00000003-91F6-47D5-9F8C-E99AE87A683A}"/>
              </c:ext>
            </c:extLst>
          </c:dPt>
          <c:dPt>
            <c:idx val="13"/>
            <c:marker>
              <c:symbol val="none"/>
            </c:marker>
            <c:bubble3D val="0"/>
            <c:spPr>
              <a:ln w="28575" cap="rnd">
                <a:solidFill>
                  <a:schemeClr val="accent2"/>
                </a:solidFill>
                <a:round/>
              </a:ln>
              <a:effectLst/>
            </c:spPr>
            <c:extLst>
              <c:ext xmlns:c16="http://schemas.microsoft.com/office/drawing/2014/chart" uri="{C3380CC4-5D6E-409C-BE32-E72D297353CC}">
                <c16:uniqueId val="{00000001-9F9B-4E19-9F84-00239FD8E77D}"/>
              </c:ext>
            </c:extLst>
          </c:dPt>
          <c:cat>
            <c:strRef>
              <c:f>Sheet1!$A$2:$A$29</c:f>
              <c:strCache>
                <c:ptCount val="26"/>
                <c:pt idx="0">
                  <c:v>28-Mar-20</c:v>
                </c:pt>
                <c:pt idx="1">
                  <c:v>25-Apr-20</c:v>
                </c:pt>
                <c:pt idx="2">
                  <c:v>23-May-20</c:v>
                </c:pt>
                <c:pt idx="3">
                  <c:v>20-Jun-20</c:v>
                </c:pt>
                <c:pt idx="4">
                  <c:v>18-Jul-20</c:v>
                </c:pt>
                <c:pt idx="5">
                  <c:v>15-Aug-20</c:v>
                </c:pt>
                <c:pt idx="6">
                  <c:v>12-Sep-20</c:v>
                </c:pt>
                <c:pt idx="7">
                  <c:v>10-Oct-20</c:v>
                </c:pt>
                <c:pt idx="8">
                  <c:v>07-Nov-20</c:v>
                </c:pt>
                <c:pt idx="9">
                  <c:v>05-Dec-20</c:v>
                </c:pt>
                <c:pt idx="10">
                  <c:v>02-Jan-21</c:v>
                </c:pt>
                <c:pt idx="11">
                  <c:v>30-Jan-21</c:v>
                </c:pt>
                <c:pt idx="12">
                  <c:v> 27-Feb-21</c:v>
                </c:pt>
                <c:pt idx="13">
                  <c:v>27-Mar-21</c:v>
                </c:pt>
                <c:pt idx="14">
                  <c:v>24-Apr-21</c:v>
                </c:pt>
                <c:pt idx="15">
                  <c:v>22-May-21</c:v>
                </c:pt>
                <c:pt idx="16">
                  <c:v>19-Jun-21</c:v>
                </c:pt>
                <c:pt idx="17">
                  <c:v> 17-Jul-21</c:v>
                </c:pt>
                <c:pt idx="18">
                  <c:v>14-Aug-21</c:v>
                </c:pt>
                <c:pt idx="19">
                  <c:v>11-Sep-21</c:v>
                </c:pt>
                <c:pt idx="20">
                  <c:v>09-Oct-21</c:v>
                </c:pt>
                <c:pt idx="21">
                  <c:v>06-Nov-21</c:v>
                </c:pt>
                <c:pt idx="22">
                  <c:v> 04-Dec-21</c:v>
                </c:pt>
                <c:pt idx="23">
                  <c:v> 01-Jan-22</c:v>
                </c:pt>
                <c:pt idx="24">
                  <c:v> 29-Jan-22</c:v>
                </c:pt>
                <c:pt idx="25">
                  <c:v>26-Feb-22</c:v>
                </c:pt>
              </c:strCache>
            </c:strRef>
          </c:cat>
          <c:val>
            <c:numRef>
              <c:f>Sheet1!$C$2:$C$29</c:f>
              <c:numCache>
                <c:formatCode>0.0%</c:formatCode>
                <c:ptCount val="26"/>
                <c:pt idx="0">
                  <c:v>0.14334247454209392</c:v>
                </c:pt>
                <c:pt idx="1">
                  <c:v>0.70571632902339321</c:v>
                </c:pt>
                <c:pt idx="2">
                  <c:v>1.025416521806215</c:v>
                </c:pt>
                <c:pt idx="3">
                  <c:v>1.1107677719141882</c:v>
                </c:pt>
                <c:pt idx="4">
                  <c:v>1.0227877904291689</c:v>
                </c:pt>
                <c:pt idx="5">
                  <c:v>1.1557538940084826</c:v>
                </c:pt>
                <c:pt idx="6">
                  <c:v>0.89187026352786103</c:v>
                </c:pt>
                <c:pt idx="7">
                  <c:v>0.86380205027765133</c:v>
                </c:pt>
                <c:pt idx="8">
                  <c:v>0.90010900800448002</c:v>
                </c:pt>
                <c:pt idx="9">
                  <c:v>0.98800008931992722</c:v>
                </c:pt>
                <c:pt idx="10">
                  <c:v>0.86786323479501881</c:v>
                </c:pt>
                <c:pt idx="11">
                  <c:v>1.2000317569860175</c:v>
                </c:pt>
                <c:pt idx="12">
                  <c:v>1.1368752486096874</c:v>
                </c:pt>
                <c:pt idx="13">
                  <c:v>0.91793246023410902</c:v>
                </c:pt>
                <c:pt idx="14">
                  <c:v>0.25158586906182179</c:v>
                </c:pt>
                <c:pt idx="15">
                  <c:v>3.3321695558463649E-3</c:v>
                </c:pt>
                <c:pt idx="16">
                  <c:v>-6.7143800647825436E-2</c:v>
                </c:pt>
                <c:pt idx="17">
                  <c:v>-3.4168027273849044E-2</c:v>
                </c:pt>
                <c:pt idx="18">
                  <c:v>-9.6536915108102028E-2</c:v>
                </c:pt>
                <c:pt idx="19">
                  <c:v>-3.6957470041777518E-2</c:v>
                </c:pt>
                <c:pt idx="20">
                  <c:v>-3.5781565151128181E-2</c:v>
                </c:pt>
                <c:pt idx="21">
                  <c:v>-8.7061197060719353E-2</c:v>
                </c:pt>
                <c:pt idx="22">
                  <c:v>-0.13218127213212227</c:v>
                </c:pt>
                <c:pt idx="23">
                  <c:v>-6.9495916914634859E-2</c:v>
                </c:pt>
                <c:pt idx="24">
                  <c:v>-0.20748867280862715</c:v>
                </c:pt>
                <c:pt idx="25">
                  <c:v>-0.22492971500001346</c:v>
                </c:pt>
              </c:numCache>
            </c:numRef>
          </c:val>
          <c:smooth val="0"/>
          <c:extLst>
            <c:ext xmlns:c16="http://schemas.microsoft.com/office/drawing/2014/chart" uri="{C3380CC4-5D6E-409C-BE32-E72D297353CC}">
              <c16:uniqueId val="{00000004-0EDA-4848-BCD9-6A098ECFFB7E}"/>
            </c:ext>
          </c:extLst>
        </c:ser>
        <c:dLbls>
          <c:showLegendKey val="0"/>
          <c:showVal val="0"/>
          <c:showCatName val="0"/>
          <c:showSerName val="0"/>
          <c:showPercent val="0"/>
          <c:showBubbleSize val="0"/>
        </c:dLbls>
        <c:marker val="1"/>
        <c:smooth val="0"/>
        <c:axId val="214567584"/>
        <c:axId val="214566272"/>
      </c:lineChart>
      <c:catAx>
        <c:axId val="559234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bg1"/>
                </a:solidFill>
                <a:latin typeface="Montserrat" panose="00000500000000000000" pitchFamily="2" charset="0"/>
                <a:ea typeface="+mn-ea"/>
                <a:cs typeface="+mn-cs"/>
              </a:defRPr>
            </a:pPr>
            <a:endParaRPr lang="en-US"/>
          </a:p>
        </c:txPr>
        <c:crossAx val="559233864"/>
        <c:crosses val="autoZero"/>
        <c:auto val="1"/>
        <c:lblAlgn val="ctr"/>
        <c:lblOffset val="100"/>
        <c:noMultiLvlLbl val="0"/>
      </c:catAx>
      <c:valAx>
        <c:axId val="5592338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bg1"/>
                    </a:solidFill>
                    <a:latin typeface="Montserrat" panose="00000500000000000000" pitchFamily="2" charset="0"/>
                    <a:ea typeface="+mn-ea"/>
                    <a:cs typeface="+mn-cs"/>
                  </a:defRPr>
                </a:pPr>
                <a:r>
                  <a:rPr lang="en-GB" sz="1000" dirty="0">
                    <a:solidFill>
                      <a:schemeClr val="bg1"/>
                    </a:solidFill>
                  </a:rPr>
                  <a:t>Online % GB</a:t>
                </a:r>
              </a:p>
            </c:rich>
          </c:tx>
          <c:layout>
            <c:manualLayout>
              <c:xMode val="edge"/>
              <c:yMode val="edge"/>
              <c:x val="1.8296293343846901E-2"/>
              <c:y val="0.31440554009690874"/>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bg1"/>
                  </a:solidFill>
                  <a:latin typeface="Montserrat" panose="00000500000000000000" pitchFamily="2"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bg1"/>
                </a:solidFill>
                <a:latin typeface="Montserrat" panose="00000500000000000000" pitchFamily="2" charset="0"/>
                <a:ea typeface="+mn-ea"/>
                <a:cs typeface="+mn-cs"/>
              </a:defRPr>
            </a:pPr>
            <a:endParaRPr lang="en-US"/>
          </a:p>
        </c:txPr>
        <c:crossAx val="559234192"/>
        <c:crosses val="autoZero"/>
        <c:crossBetween val="between"/>
      </c:valAx>
      <c:valAx>
        <c:axId val="214566272"/>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bg1"/>
                    </a:solidFill>
                    <a:latin typeface="Montserrat" panose="00000500000000000000" pitchFamily="2" charset="0"/>
                    <a:ea typeface="+mn-ea"/>
                    <a:cs typeface="+mn-cs"/>
                  </a:defRPr>
                </a:pPr>
                <a:r>
                  <a:rPr lang="en-GB" sz="1000" dirty="0">
                    <a:solidFill>
                      <a:schemeClr val="bg1"/>
                    </a:solidFill>
                  </a:rPr>
                  <a:t>Online Growth</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bg1"/>
                  </a:solidFill>
                  <a:latin typeface="Montserrat" panose="00000500000000000000" pitchFamily="2" charset="0"/>
                  <a:ea typeface="+mn-ea"/>
                  <a:cs typeface="+mn-cs"/>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bg1"/>
                </a:solidFill>
                <a:latin typeface="Montserrat" panose="00000500000000000000" pitchFamily="2" charset="0"/>
                <a:ea typeface="+mn-ea"/>
                <a:cs typeface="+mn-cs"/>
              </a:defRPr>
            </a:pPr>
            <a:endParaRPr lang="en-US"/>
          </a:p>
        </c:txPr>
        <c:crossAx val="214567584"/>
        <c:crosses val="max"/>
        <c:crossBetween val="between"/>
      </c:valAx>
      <c:catAx>
        <c:axId val="214567584"/>
        <c:scaling>
          <c:orientation val="minMax"/>
        </c:scaling>
        <c:delete val="1"/>
        <c:axPos val="b"/>
        <c:numFmt formatCode="General" sourceLinked="1"/>
        <c:majorTickMark val="out"/>
        <c:minorTickMark val="none"/>
        <c:tickLblPos val="nextTo"/>
        <c:crossAx val="214566272"/>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bg1"/>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ontserrat" panose="00000500000000000000" pitchFamily="2" charset="0"/>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Growth v last year</c:v>
                </c:pt>
              </c:strCache>
            </c:strRef>
          </c:tx>
          <c:spPr>
            <a:solidFill>
              <a:schemeClr val="accent1"/>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GB</c:v>
                </c:pt>
                <c:pt idx="1">
                  <c:v>Supermarkets</c:v>
                </c:pt>
                <c:pt idx="2">
                  <c:v>Convenience</c:v>
                </c:pt>
              </c:strCache>
            </c:strRef>
          </c:cat>
          <c:val>
            <c:numRef>
              <c:f>Sheet1!$B$2:$B$4</c:f>
              <c:numCache>
                <c:formatCode>0.0%</c:formatCode>
                <c:ptCount val="3"/>
                <c:pt idx="0">
                  <c:v>-3.6306580691956136E-2</c:v>
                </c:pt>
                <c:pt idx="1">
                  <c:v>-5.515014886048375E-2</c:v>
                </c:pt>
                <c:pt idx="2">
                  <c:v>3.6118053348550561E-2</c:v>
                </c:pt>
              </c:numCache>
            </c:numRef>
          </c:val>
          <c:extLst>
            <c:ext xmlns:c16="http://schemas.microsoft.com/office/drawing/2014/chart" uri="{C3380CC4-5D6E-409C-BE32-E72D297353CC}">
              <c16:uniqueId val="{00000000-0DB4-4466-BC10-F066DD93ED87}"/>
            </c:ext>
          </c:extLst>
        </c:ser>
        <c:ser>
          <c:idx val="1"/>
          <c:order val="1"/>
          <c:tx>
            <c:strRef>
              <c:f>Sheet1!$C$1</c:f>
              <c:strCache>
                <c:ptCount val="1"/>
                <c:pt idx="0">
                  <c:v>Growth v 2 years ago</c:v>
                </c:pt>
              </c:strCache>
            </c:strRef>
          </c:tx>
          <c:spPr>
            <a:solidFill>
              <a:schemeClr val="accent2"/>
            </a:solidFill>
            <a:ln>
              <a:solidFill>
                <a:schemeClr val="bg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GB</c:v>
                </c:pt>
                <c:pt idx="1">
                  <c:v>Supermarkets</c:v>
                </c:pt>
                <c:pt idx="2">
                  <c:v>Convenience</c:v>
                </c:pt>
              </c:strCache>
            </c:strRef>
          </c:cat>
          <c:val>
            <c:numRef>
              <c:f>Sheet1!$C$2:$C$4</c:f>
              <c:numCache>
                <c:formatCode>0.0%</c:formatCode>
                <c:ptCount val="3"/>
                <c:pt idx="0">
                  <c:v>4.7539941295066335E-2</c:v>
                </c:pt>
                <c:pt idx="1">
                  <c:v>4.6746804496748062E-2</c:v>
                </c:pt>
                <c:pt idx="2">
                  <c:v>5.0329327653313438E-2</c:v>
                </c:pt>
              </c:numCache>
            </c:numRef>
          </c:val>
          <c:extLst>
            <c:ext xmlns:c16="http://schemas.microsoft.com/office/drawing/2014/chart" uri="{C3380CC4-5D6E-409C-BE32-E72D297353CC}">
              <c16:uniqueId val="{00000001-0DB4-4466-BC10-F066DD93ED87}"/>
            </c:ext>
          </c:extLst>
        </c:ser>
        <c:dLbls>
          <c:showLegendKey val="0"/>
          <c:showVal val="1"/>
          <c:showCatName val="0"/>
          <c:showSerName val="0"/>
          <c:showPercent val="0"/>
          <c:showBubbleSize val="0"/>
        </c:dLbls>
        <c:gapWidth val="150"/>
        <c:axId val="218603520"/>
        <c:axId val="218605056"/>
      </c:barChart>
      <c:catAx>
        <c:axId val="218603520"/>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ontserrat" panose="00000500000000000000" pitchFamily="2" charset="0"/>
                <a:ea typeface="+mn-ea"/>
                <a:cs typeface="+mn-cs"/>
              </a:defRPr>
            </a:pPr>
            <a:endParaRPr lang="en-US"/>
          </a:p>
        </c:txPr>
        <c:crossAx val="218605056"/>
        <c:crosses val="autoZero"/>
        <c:auto val="1"/>
        <c:lblAlgn val="ctr"/>
        <c:lblOffset val="100"/>
        <c:noMultiLvlLbl val="0"/>
      </c:catAx>
      <c:valAx>
        <c:axId val="218605056"/>
        <c:scaling>
          <c:orientation val="minMax"/>
          <c:min val="-8.0000000000000016E-2"/>
        </c:scaling>
        <c:delete val="1"/>
        <c:axPos val="l"/>
        <c:majorGridlines>
          <c:spPr>
            <a:ln w="9525" cap="flat" cmpd="sng" algn="ctr">
              <a:solidFill>
                <a:schemeClr val="tx2"/>
              </a:solidFill>
              <a:round/>
            </a:ln>
            <a:effectLst/>
          </c:spPr>
        </c:majorGridlines>
        <c:numFmt formatCode="0%" sourceLinked="0"/>
        <c:majorTickMark val="out"/>
        <c:minorTickMark val="none"/>
        <c:tickLblPos val="nextTo"/>
        <c:crossAx val="21860352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bg2"/>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6721604500170861E-2"/>
          <c:y val="0.25920245812345621"/>
          <c:w val="0.92655679099965826"/>
          <c:h val="0.55742722164097802"/>
        </c:manualLayout>
      </c:layout>
      <c:barChart>
        <c:barDir val="col"/>
        <c:grouping val="clustered"/>
        <c:varyColors val="0"/>
        <c:ser>
          <c:idx val="0"/>
          <c:order val="0"/>
          <c:tx>
            <c:strRef>
              <c:f>Sheet1!$B$1</c:f>
              <c:strCache>
                <c:ptCount val="1"/>
                <c:pt idx="0">
                  <c:v>Supermarkets</c:v>
                </c:pt>
              </c:strCache>
            </c:strRef>
          </c:tx>
          <c:spPr>
            <a:solidFill>
              <a:schemeClr val="accent1"/>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05-Feb-22</c:v>
                </c:pt>
                <c:pt idx="1">
                  <c:v>12-Feb-22</c:v>
                </c:pt>
                <c:pt idx="2">
                  <c:v>19-Feb-22</c:v>
                </c:pt>
                <c:pt idx="3">
                  <c:v> 26-Feb-22</c:v>
                </c:pt>
              </c:strCache>
            </c:strRef>
          </c:cat>
          <c:val>
            <c:numRef>
              <c:f>Sheet1!$B$2:$B$5</c:f>
              <c:numCache>
                <c:formatCode>0.0%</c:formatCode>
                <c:ptCount val="4"/>
                <c:pt idx="0">
                  <c:v>-5.8325738816361716E-2</c:v>
                </c:pt>
                <c:pt idx="1">
                  <c:v>-8.1569489306163701E-2</c:v>
                </c:pt>
                <c:pt idx="2">
                  <c:v>-3.2912024832214781E-2</c:v>
                </c:pt>
                <c:pt idx="3">
                  <c:v>-4.6625519988139685E-2</c:v>
                </c:pt>
              </c:numCache>
            </c:numRef>
          </c:val>
          <c:extLst>
            <c:ext xmlns:c16="http://schemas.microsoft.com/office/drawing/2014/chart" uri="{C3380CC4-5D6E-409C-BE32-E72D297353CC}">
              <c16:uniqueId val="{00000000-5B73-4A27-9641-28355ACACCC0}"/>
            </c:ext>
          </c:extLst>
        </c:ser>
        <c:ser>
          <c:idx val="1"/>
          <c:order val="1"/>
          <c:tx>
            <c:strRef>
              <c:f>Sheet1!$C$1</c:f>
              <c:strCache>
                <c:ptCount val="1"/>
                <c:pt idx="0">
                  <c:v>Convenience</c:v>
                </c:pt>
              </c:strCache>
            </c:strRef>
          </c:tx>
          <c:spPr>
            <a:solidFill>
              <a:schemeClr val="accent2"/>
            </a:solidFill>
            <a:ln>
              <a:solidFill>
                <a:schemeClr val="bg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05-Feb-22</c:v>
                </c:pt>
                <c:pt idx="1">
                  <c:v>12-Feb-22</c:v>
                </c:pt>
                <c:pt idx="2">
                  <c:v>19-Feb-22</c:v>
                </c:pt>
                <c:pt idx="3">
                  <c:v> 26-Feb-22</c:v>
                </c:pt>
              </c:strCache>
            </c:strRef>
          </c:cat>
          <c:val>
            <c:numRef>
              <c:f>Sheet1!$C$2:$C$5</c:f>
              <c:numCache>
                <c:formatCode>0.0%</c:formatCode>
                <c:ptCount val="4"/>
                <c:pt idx="0">
                  <c:v>4.1196865950547723E-2</c:v>
                </c:pt>
                <c:pt idx="1">
                  <c:v>2.892280125385005E-2</c:v>
                </c:pt>
                <c:pt idx="2">
                  <c:v>5.2018932493138159E-2</c:v>
                </c:pt>
                <c:pt idx="3">
                  <c:v>2.2849410702539874E-2</c:v>
                </c:pt>
              </c:numCache>
            </c:numRef>
          </c:val>
          <c:extLst>
            <c:ext xmlns:c16="http://schemas.microsoft.com/office/drawing/2014/chart" uri="{C3380CC4-5D6E-409C-BE32-E72D297353CC}">
              <c16:uniqueId val="{00000001-5B73-4A27-9641-28355ACACCC0}"/>
            </c:ext>
          </c:extLst>
        </c:ser>
        <c:dLbls>
          <c:showLegendKey val="0"/>
          <c:showVal val="1"/>
          <c:showCatName val="0"/>
          <c:showSerName val="0"/>
          <c:showPercent val="0"/>
          <c:showBubbleSize val="0"/>
        </c:dLbls>
        <c:gapWidth val="150"/>
        <c:axId val="218603520"/>
        <c:axId val="218605056"/>
      </c:barChart>
      <c:catAx>
        <c:axId val="218603520"/>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800" b="1" i="0" u="none" strike="noStrike" kern="1200" baseline="0">
                <a:solidFill>
                  <a:schemeClr val="tx1"/>
                </a:solidFill>
                <a:latin typeface="Montserrat" panose="00000500000000000000" pitchFamily="2" charset="0"/>
                <a:ea typeface="+mn-ea"/>
                <a:cs typeface="+mn-cs"/>
              </a:defRPr>
            </a:pPr>
            <a:endParaRPr lang="en-US"/>
          </a:p>
        </c:txPr>
        <c:crossAx val="218605056"/>
        <c:crosses val="autoZero"/>
        <c:auto val="1"/>
        <c:lblAlgn val="ctr"/>
        <c:lblOffset val="100"/>
        <c:noMultiLvlLbl val="0"/>
      </c:catAx>
      <c:valAx>
        <c:axId val="218605056"/>
        <c:scaling>
          <c:orientation val="minMax"/>
          <c:max val="0.1"/>
          <c:min val="-0.15000000000000002"/>
        </c:scaling>
        <c:delete val="1"/>
        <c:axPos val="l"/>
        <c:majorGridlines>
          <c:spPr>
            <a:ln w="9525" cap="flat" cmpd="sng" algn="ctr">
              <a:solidFill>
                <a:schemeClr val="tx2"/>
              </a:solidFill>
              <a:round/>
            </a:ln>
            <a:effectLst/>
          </c:spPr>
        </c:majorGridlines>
        <c:numFmt formatCode="0%" sourceLinked="0"/>
        <c:majorTickMark val="out"/>
        <c:minorTickMark val="none"/>
        <c:tickLblPos val="nextTo"/>
        <c:crossAx val="218603520"/>
        <c:crosses val="autoZero"/>
        <c:crossBetween val="between"/>
        <c:minorUnit val="1.0000000000000002E-2"/>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bg2"/>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967942334139514E-2"/>
          <c:y val="2.7415725738052874E-2"/>
          <c:w val="0.96687532603025561"/>
          <c:h val="0.64750450736586818"/>
        </c:manualLayout>
      </c:layout>
      <c:barChart>
        <c:barDir val="col"/>
        <c:grouping val="clustered"/>
        <c:varyColors val="0"/>
        <c:ser>
          <c:idx val="0"/>
          <c:order val="0"/>
          <c:tx>
            <c:strRef>
              <c:f>Sheet1!$B$1</c:f>
              <c:strCache>
                <c:ptCount val="1"/>
                <c:pt idx="0">
                  <c:v>New Shoppers</c:v>
                </c:pt>
              </c:strCache>
            </c:strRef>
          </c:tx>
          <c:spPr>
            <a:solidFill>
              <a:schemeClr val="bg1">
                <a:lumMod val="75000"/>
              </a:schemeClr>
            </a:solidFill>
            <a:ln>
              <a:noFill/>
            </a:ln>
            <a:effectLst/>
          </c:spPr>
          <c:invertIfNegative val="0"/>
          <c:dLbls>
            <c:delete val="1"/>
          </c:dLbls>
          <c:cat>
            <c:strRef>
              <c:f>Sheet1!$A$2:$A$12</c:f>
              <c:strCache>
                <c:ptCount val="11"/>
                <c:pt idx="0">
                  <c:v>Lidl</c:v>
                </c:pt>
                <c:pt idx="1">
                  <c:v>Ocado</c:v>
                </c:pt>
                <c:pt idx="2">
                  <c:v>Aldi </c:v>
                </c:pt>
                <c:pt idx="3">
                  <c:v>Iceland</c:v>
                </c:pt>
                <c:pt idx="4">
                  <c:v>Marks and Spencer</c:v>
                </c:pt>
                <c:pt idx="5">
                  <c:v>Tesco</c:v>
                </c:pt>
                <c:pt idx="6">
                  <c:v>Sainsburys</c:v>
                </c:pt>
                <c:pt idx="7">
                  <c:v>Waitrose</c:v>
                </c:pt>
                <c:pt idx="8">
                  <c:v>Morrisons</c:v>
                </c:pt>
                <c:pt idx="9">
                  <c:v>ASDA</c:v>
                </c:pt>
                <c:pt idx="10">
                  <c:v>Coop</c:v>
                </c:pt>
              </c:strCache>
            </c:strRef>
          </c:cat>
          <c:val>
            <c:numRef>
              <c:f>Sheet1!$B$2:$B$12</c:f>
              <c:numCache>
                <c:formatCode>0.0%</c:formatCode>
                <c:ptCount val="11"/>
                <c:pt idx="0">
                  <c:v>4.1778302215682128E-2</c:v>
                </c:pt>
                <c:pt idx="1">
                  <c:v>4.7064055499507873E-2</c:v>
                </c:pt>
                <c:pt idx="2">
                  <c:v>1.9903148113962432E-2</c:v>
                </c:pt>
                <c:pt idx="3">
                  <c:v>-2.3426377487272609E-2</c:v>
                </c:pt>
                <c:pt idx="4">
                  <c:v>1.9090388835874883E-2</c:v>
                </c:pt>
                <c:pt idx="5">
                  <c:v>-1.1734136066794965E-2</c:v>
                </c:pt>
                <c:pt idx="6">
                  <c:v>-1.9545943413119993E-2</c:v>
                </c:pt>
                <c:pt idx="7">
                  <c:v>-3.4450053704349504E-2</c:v>
                </c:pt>
                <c:pt idx="8">
                  <c:v>-2.9819569895269349E-2</c:v>
                </c:pt>
                <c:pt idx="9">
                  <c:v>-5.8930711994131246E-2</c:v>
                </c:pt>
                <c:pt idx="10">
                  <c:v>-1.2446800672423763E-2</c:v>
                </c:pt>
              </c:numCache>
            </c:numRef>
          </c:val>
          <c:extLst>
            <c:ext xmlns:c16="http://schemas.microsoft.com/office/drawing/2014/chart" uri="{C3380CC4-5D6E-409C-BE32-E72D297353CC}">
              <c16:uniqueId val="{00000000-0DB4-4466-BC10-F066DD93ED87}"/>
            </c:ext>
          </c:extLst>
        </c:ser>
        <c:ser>
          <c:idx val="1"/>
          <c:order val="1"/>
          <c:tx>
            <c:strRef>
              <c:f>Sheet1!$C$1</c:f>
              <c:strCache>
                <c:ptCount val="1"/>
                <c:pt idx="0">
                  <c:v>Visits</c:v>
                </c:pt>
              </c:strCache>
            </c:strRef>
          </c:tx>
          <c:spPr>
            <a:solidFill>
              <a:schemeClr val="accent1"/>
            </a:solidFill>
            <a:ln>
              <a:solidFill>
                <a:schemeClr val="bg2"/>
              </a:solidFill>
            </a:ln>
            <a:effectLst/>
          </c:spPr>
          <c:invertIfNegative val="0"/>
          <c:dLbls>
            <c:delete val="1"/>
          </c:dLbls>
          <c:cat>
            <c:strRef>
              <c:f>Sheet1!$A$2:$A$12</c:f>
              <c:strCache>
                <c:ptCount val="11"/>
                <c:pt idx="0">
                  <c:v>Lidl</c:v>
                </c:pt>
                <c:pt idx="1">
                  <c:v>Ocado</c:v>
                </c:pt>
                <c:pt idx="2">
                  <c:v>Aldi </c:v>
                </c:pt>
                <c:pt idx="3">
                  <c:v>Iceland</c:v>
                </c:pt>
                <c:pt idx="4">
                  <c:v>Marks and Spencer</c:v>
                </c:pt>
                <c:pt idx="5">
                  <c:v>Tesco</c:v>
                </c:pt>
                <c:pt idx="6">
                  <c:v>Sainsburys</c:v>
                </c:pt>
                <c:pt idx="7">
                  <c:v>Waitrose</c:v>
                </c:pt>
                <c:pt idx="8">
                  <c:v>Morrisons</c:v>
                </c:pt>
                <c:pt idx="9">
                  <c:v>ASDA</c:v>
                </c:pt>
                <c:pt idx="10">
                  <c:v>Coop</c:v>
                </c:pt>
              </c:strCache>
            </c:strRef>
          </c:cat>
          <c:val>
            <c:numRef>
              <c:f>Sheet1!$C$2:$C$12</c:f>
              <c:numCache>
                <c:formatCode>0.0%</c:formatCode>
                <c:ptCount val="11"/>
                <c:pt idx="0">
                  <c:v>0.14390229684990974</c:v>
                </c:pt>
                <c:pt idx="1">
                  <c:v>0.17954776499730363</c:v>
                </c:pt>
                <c:pt idx="2">
                  <c:v>6.5935163687122822E-2</c:v>
                </c:pt>
                <c:pt idx="3">
                  <c:v>-9.6770998076208037E-2</c:v>
                </c:pt>
                <c:pt idx="4">
                  <c:v>-5.1435686721014173E-3</c:v>
                </c:pt>
                <c:pt idx="5">
                  <c:v>-5.1958343375377192E-2</c:v>
                </c:pt>
                <c:pt idx="6">
                  <c:v>-7.5271266885896249E-2</c:v>
                </c:pt>
                <c:pt idx="7">
                  <c:v>-6.8434436773561313E-2</c:v>
                </c:pt>
                <c:pt idx="8">
                  <c:v>-6.6860866730993451E-2</c:v>
                </c:pt>
                <c:pt idx="9">
                  <c:v>-0.10445772452937574</c:v>
                </c:pt>
                <c:pt idx="10">
                  <c:v>-3.1923305732893814E-2</c:v>
                </c:pt>
              </c:numCache>
            </c:numRef>
          </c:val>
          <c:extLst>
            <c:ext xmlns:c16="http://schemas.microsoft.com/office/drawing/2014/chart" uri="{C3380CC4-5D6E-409C-BE32-E72D297353CC}">
              <c16:uniqueId val="{00000001-0DB4-4466-BC10-F066DD93ED87}"/>
            </c:ext>
          </c:extLst>
        </c:ser>
        <c:ser>
          <c:idx val="2"/>
          <c:order val="2"/>
          <c:tx>
            <c:strRef>
              <c:f>Sheet1!$D$1</c:f>
              <c:strCache>
                <c:ptCount val="1"/>
                <c:pt idx="0">
                  <c:v>Spend Per Visit</c:v>
                </c:pt>
              </c:strCache>
            </c:strRef>
          </c:tx>
          <c:spPr>
            <a:solidFill>
              <a:schemeClr val="accent5"/>
            </a:solidFill>
            <a:ln>
              <a:noFill/>
            </a:ln>
            <a:effectLst/>
          </c:spPr>
          <c:invertIfNegative val="0"/>
          <c:dLbls>
            <c:delete val="1"/>
          </c:dLbls>
          <c:cat>
            <c:strRef>
              <c:f>Sheet1!$A$2:$A$12</c:f>
              <c:strCache>
                <c:ptCount val="11"/>
                <c:pt idx="0">
                  <c:v>Lidl</c:v>
                </c:pt>
                <c:pt idx="1">
                  <c:v>Ocado</c:v>
                </c:pt>
                <c:pt idx="2">
                  <c:v>Aldi </c:v>
                </c:pt>
                <c:pt idx="3">
                  <c:v>Iceland</c:v>
                </c:pt>
                <c:pt idx="4">
                  <c:v>Marks and Spencer</c:v>
                </c:pt>
                <c:pt idx="5">
                  <c:v>Tesco</c:v>
                </c:pt>
                <c:pt idx="6">
                  <c:v>Sainsburys</c:v>
                </c:pt>
                <c:pt idx="7">
                  <c:v>Waitrose</c:v>
                </c:pt>
                <c:pt idx="8">
                  <c:v>Morrisons</c:v>
                </c:pt>
                <c:pt idx="9">
                  <c:v>ASDA</c:v>
                </c:pt>
                <c:pt idx="10">
                  <c:v>Coop</c:v>
                </c:pt>
              </c:strCache>
            </c:strRef>
          </c:cat>
          <c:val>
            <c:numRef>
              <c:f>Sheet1!$D$2:$D$12</c:f>
              <c:numCache>
                <c:formatCode>0.0%</c:formatCode>
                <c:ptCount val="11"/>
                <c:pt idx="0">
                  <c:v>9.7374179431072072E-2</c:v>
                </c:pt>
                <c:pt idx="1">
                  <c:v>-2.8612303290415086E-3</c:v>
                </c:pt>
                <c:pt idx="2">
                  <c:v>7.443509082853339E-2</c:v>
                </c:pt>
                <c:pt idx="3">
                  <c:v>0.23161290322580652</c:v>
                </c:pt>
                <c:pt idx="4">
                  <c:v>7.9877112135176676E-2</c:v>
                </c:pt>
                <c:pt idx="5">
                  <c:v>0.12719486081370435</c:v>
                </c:pt>
                <c:pt idx="6">
                  <c:v>0.14048825426070932</c:v>
                </c:pt>
                <c:pt idx="7">
                  <c:v>8.9242643511818542E-2</c:v>
                </c:pt>
                <c:pt idx="8">
                  <c:v>8.740359897172234E-2</c:v>
                </c:pt>
                <c:pt idx="9">
                  <c:v>0.12569832402234637</c:v>
                </c:pt>
                <c:pt idx="10">
                  <c:v>3.7037037037036979E-2</c:v>
                </c:pt>
              </c:numCache>
            </c:numRef>
          </c:val>
          <c:extLst>
            <c:ext xmlns:c16="http://schemas.microsoft.com/office/drawing/2014/chart" uri="{C3380CC4-5D6E-409C-BE32-E72D297353CC}">
              <c16:uniqueId val="{00000001-A654-4BCC-9B4F-7C0E2B639742}"/>
            </c:ext>
          </c:extLst>
        </c:ser>
        <c:dLbls>
          <c:showLegendKey val="0"/>
          <c:showVal val="1"/>
          <c:showCatName val="0"/>
          <c:showSerName val="0"/>
          <c:showPercent val="0"/>
          <c:showBubbleSize val="0"/>
        </c:dLbls>
        <c:gapWidth val="150"/>
        <c:axId val="218603520"/>
        <c:axId val="218605056"/>
      </c:barChart>
      <c:catAx>
        <c:axId val="218603520"/>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218605056"/>
        <c:crosses val="autoZero"/>
        <c:auto val="1"/>
        <c:lblAlgn val="ctr"/>
        <c:lblOffset val="100"/>
        <c:noMultiLvlLbl val="0"/>
      </c:catAx>
      <c:valAx>
        <c:axId val="218605056"/>
        <c:scaling>
          <c:orientation val="minMax"/>
          <c:max val="0.5"/>
          <c:min val="-0.2"/>
        </c:scaling>
        <c:delete val="0"/>
        <c:axPos val="l"/>
        <c:majorGridlines>
          <c:spPr>
            <a:ln w="9525" cap="flat" cmpd="sng" algn="ctr">
              <a:solidFill>
                <a:schemeClr val="tx2"/>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218603520"/>
        <c:crosses val="autoZero"/>
        <c:crossBetween val="between"/>
        <c:majorUnit val="0.1"/>
      </c:valAx>
      <c:spPr>
        <a:noFill/>
        <a:ln>
          <a:noFill/>
        </a:ln>
        <a:effectLst/>
      </c:spPr>
    </c:plotArea>
    <c:legend>
      <c:legendPos val="t"/>
      <c:layout>
        <c:manualLayout>
          <c:xMode val="edge"/>
          <c:yMode val="edge"/>
          <c:x val="0.56513444302176696"/>
          <c:y val="1.9993380144605662E-2"/>
          <c:w val="0.4147824489021672"/>
          <c:h val="9.6347233061809062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ontserrat" panose="00000500000000000000" pitchFamily="2" charset="0"/>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967942334139514E-2"/>
          <c:y val="3.2414070774204294E-2"/>
          <c:w val="0.96687532603025561"/>
          <c:h val="0.64750450736586818"/>
        </c:manualLayout>
      </c:layout>
      <c:barChart>
        <c:barDir val="col"/>
        <c:grouping val="clustered"/>
        <c:varyColors val="0"/>
        <c:ser>
          <c:idx val="2"/>
          <c:order val="2"/>
          <c:tx>
            <c:strRef>
              <c:f>Sheet1!$D$1</c:f>
              <c:strCache>
                <c:ptCount val="1"/>
                <c:pt idx="0">
                  <c:v>Growth Differential</c:v>
                </c:pt>
              </c:strCache>
            </c:strRef>
          </c:tx>
          <c:spPr>
            <a:solidFill>
              <a:schemeClr val="accent1"/>
            </a:solidFill>
            <a:ln>
              <a:noFill/>
            </a:ln>
            <a:effectLst/>
          </c:spPr>
          <c:invertIfNegative val="0"/>
          <c:cat>
            <c:strRef>
              <c:f>Sheet1!$A$2:$A$28</c:f>
              <c:strCache>
                <c:ptCount val="14"/>
                <c:pt idx="0">
                  <c:v>27-Feb-21</c:v>
                </c:pt>
                <c:pt idx="1">
                  <c:v>27-Mar-21</c:v>
                </c:pt>
                <c:pt idx="2">
                  <c:v>24-Apr-21</c:v>
                </c:pt>
                <c:pt idx="3">
                  <c:v>22-May-21</c:v>
                </c:pt>
                <c:pt idx="4">
                  <c:v>19-Jun-21</c:v>
                </c:pt>
                <c:pt idx="5">
                  <c:v>17-Jul-21</c:v>
                </c:pt>
                <c:pt idx="6">
                  <c:v>14-Aug-21</c:v>
                </c:pt>
                <c:pt idx="7">
                  <c:v>11-Sep-21</c:v>
                </c:pt>
                <c:pt idx="8">
                  <c:v>09-Oct-21</c:v>
                </c:pt>
                <c:pt idx="9">
                  <c:v>06-Nov-21</c:v>
                </c:pt>
                <c:pt idx="10">
                  <c:v>04-Dec-21</c:v>
                </c:pt>
                <c:pt idx="11">
                  <c:v>01-Jan-22</c:v>
                </c:pt>
                <c:pt idx="12">
                  <c:v> 29-Jan-22</c:v>
                </c:pt>
                <c:pt idx="13">
                  <c:v>26-Feb-22</c:v>
                </c:pt>
              </c:strCache>
            </c:strRef>
          </c:cat>
          <c:val>
            <c:numRef>
              <c:f>Sheet1!$D$2:$D$28</c:f>
              <c:numCache>
                <c:formatCode>0.0%</c:formatCode>
                <c:ptCount val="14"/>
                <c:pt idx="0">
                  <c:v>3.1141840121390985E-2</c:v>
                </c:pt>
                <c:pt idx="1">
                  <c:v>6.3311285088633484E-2</c:v>
                </c:pt>
                <c:pt idx="2">
                  <c:v>0.1057582813638851</c:v>
                </c:pt>
                <c:pt idx="3">
                  <c:v>0.13928661349494287</c:v>
                </c:pt>
                <c:pt idx="4">
                  <c:v>0.13155937576088206</c:v>
                </c:pt>
                <c:pt idx="5">
                  <c:v>0.12559985144666319</c:v>
                </c:pt>
                <c:pt idx="6">
                  <c:v>0.10697165199195302</c:v>
                </c:pt>
                <c:pt idx="7">
                  <c:v>9.9499857696165428E-2</c:v>
                </c:pt>
                <c:pt idx="8">
                  <c:v>8.4351061955889928E-2</c:v>
                </c:pt>
                <c:pt idx="9">
                  <c:v>8.3620497367973723E-2</c:v>
                </c:pt>
                <c:pt idx="10">
                  <c:v>8.0287123430153873E-2</c:v>
                </c:pt>
                <c:pt idx="11">
                  <c:v>7.6141597936576488E-2</c:v>
                </c:pt>
                <c:pt idx="12">
                  <c:v>7.611832174093347E-2</c:v>
                </c:pt>
                <c:pt idx="13">
                  <c:v>8.1938861409932784E-2</c:v>
                </c:pt>
              </c:numCache>
            </c:numRef>
          </c:val>
          <c:extLst>
            <c:ext xmlns:c16="http://schemas.microsoft.com/office/drawing/2014/chart" uri="{C3380CC4-5D6E-409C-BE32-E72D297353CC}">
              <c16:uniqueId val="{00000001-A654-4BCC-9B4F-7C0E2B639742}"/>
            </c:ext>
          </c:extLst>
        </c:ser>
        <c:dLbls>
          <c:showLegendKey val="0"/>
          <c:showVal val="0"/>
          <c:showCatName val="0"/>
          <c:showSerName val="0"/>
          <c:showPercent val="0"/>
          <c:showBubbleSize val="0"/>
        </c:dLbls>
        <c:gapWidth val="150"/>
        <c:axId val="218603520"/>
        <c:axId val="218605056"/>
      </c:barChart>
      <c:lineChart>
        <c:grouping val="standard"/>
        <c:varyColors val="0"/>
        <c:ser>
          <c:idx val="0"/>
          <c:order val="0"/>
          <c:tx>
            <c:strRef>
              <c:f>Sheet1!$B$1</c:f>
              <c:strCache>
                <c:ptCount val="1"/>
                <c:pt idx="0">
                  <c:v>Top 4</c:v>
                </c:pt>
              </c:strCache>
            </c:strRef>
          </c:tx>
          <c:spPr>
            <a:ln w="28575" cap="rnd">
              <a:solidFill>
                <a:schemeClr val="bg1">
                  <a:lumMod val="50000"/>
                </a:schemeClr>
              </a:solidFill>
              <a:round/>
            </a:ln>
            <a:effectLst/>
          </c:spPr>
          <c:marker>
            <c:symbol val="none"/>
          </c:marker>
          <c:dLbls>
            <c:delete val="1"/>
          </c:dLbls>
          <c:cat>
            <c:strRef>
              <c:f>Sheet1!$A$2:$A$28</c:f>
              <c:strCache>
                <c:ptCount val="14"/>
                <c:pt idx="0">
                  <c:v>27-Feb-21</c:v>
                </c:pt>
                <c:pt idx="1">
                  <c:v>27-Mar-21</c:v>
                </c:pt>
                <c:pt idx="2">
                  <c:v>24-Apr-21</c:v>
                </c:pt>
                <c:pt idx="3">
                  <c:v>22-May-21</c:v>
                </c:pt>
                <c:pt idx="4">
                  <c:v>19-Jun-21</c:v>
                </c:pt>
                <c:pt idx="5">
                  <c:v>17-Jul-21</c:v>
                </c:pt>
                <c:pt idx="6">
                  <c:v>14-Aug-21</c:v>
                </c:pt>
                <c:pt idx="7">
                  <c:v>11-Sep-21</c:v>
                </c:pt>
                <c:pt idx="8">
                  <c:v>09-Oct-21</c:v>
                </c:pt>
                <c:pt idx="9">
                  <c:v>06-Nov-21</c:v>
                </c:pt>
                <c:pt idx="10">
                  <c:v>04-Dec-21</c:v>
                </c:pt>
                <c:pt idx="11">
                  <c:v>01-Jan-22</c:v>
                </c:pt>
                <c:pt idx="12">
                  <c:v> 29-Jan-22</c:v>
                </c:pt>
                <c:pt idx="13">
                  <c:v>26-Feb-22</c:v>
                </c:pt>
              </c:strCache>
            </c:strRef>
          </c:cat>
          <c:val>
            <c:numRef>
              <c:f>Sheet1!$B$2:$B$28</c:f>
              <c:numCache>
                <c:formatCode>0.0%</c:formatCode>
                <c:ptCount val="14"/>
                <c:pt idx="0">
                  <c:v>9.7098147462959528E-2</c:v>
                </c:pt>
                <c:pt idx="1">
                  <c:v>4.0513357662787852E-2</c:v>
                </c:pt>
                <c:pt idx="2">
                  <c:v>1.0264979449337241E-2</c:v>
                </c:pt>
                <c:pt idx="3">
                  <c:v>-3.3906649242709808E-2</c:v>
                </c:pt>
                <c:pt idx="4">
                  <c:v>-2.078886446092898E-2</c:v>
                </c:pt>
                <c:pt idx="5">
                  <c:v>-3.4972492328724236E-2</c:v>
                </c:pt>
                <c:pt idx="6">
                  <c:v>-2.2021352631697466E-2</c:v>
                </c:pt>
                <c:pt idx="7">
                  <c:v>-8.7900825188029774E-3</c:v>
                </c:pt>
                <c:pt idx="8">
                  <c:v>-4.1872905555208062E-3</c:v>
                </c:pt>
                <c:pt idx="9">
                  <c:v>-1.5894061003421056E-2</c:v>
                </c:pt>
                <c:pt idx="10">
                  <c:v>-2.6969347109218944E-2</c:v>
                </c:pt>
                <c:pt idx="11">
                  <c:v>-2.204354021447541E-2</c:v>
                </c:pt>
                <c:pt idx="12">
                  <c:v>-2.512429310904396E-2</c:v>
                </c:pt>
                <c:pt idx="13">
                  <c:v>-3.3006939605908281E-2</c:v>
                </c:pt>
              </c:numCache>
            </c:numRef>
          </c:val>
          <c:smooth val="1"/>
          <c:extLst>
            <c:ext xmlns:c16="http://schemas.microsoft.com/office/drawing/2014/chart" uri="{C3380CC4-5D6E-409C-BE32-E72D297353CC}">
              <c16:uniqueId val="{00000000-0DB4-4466-BC10-F066DD93ED87}"/>
            </c:ext>
          </c:extLst>
        </c:ser>
        <c:ser>
          <c:idx val="1"/>
          <c:order val="1"/>
          <c:tx>
            <c:strRef>
              <c:f>Sheet1!$C$1</c:f>
              <c:strCache>
                <c:ptCount val="1"/>
                <c:pt idx="0">
                  <c:v>Aldi &amp; Lidl</c:v>
                </c:pt>
              </c:strCache>
            </c:strRef>
          </c:tx>
          <c:spPr>
            <a:ln w="28575" cap="rnd">
              <a:solidFill>
                <a:schemeClr val="tx1"/>
              </a:solidFill>
              <a:round/>
            </a:ln>
            <a:effectLst/>
          </c:spPr>
          <c:marker>
            <c:symbol val="none"/>
          </c:marker>
          <c:dLbls>
            <c:delete val="1"/>
          </c:dLbls>
          <c:cat>
            <c:strRef>
              <c:f>Sheet1!$A$2:$A$28</c:f>
              <c:strCache>
                <c:ptCount val="14"/>
                <c:pt idx="0">
                  <c:v>27-Feb-21</c:v>
                </c:pt>
                <c:pt idx="1">
                  <c:v>27-Mar-21</c:v>
                </c:pt>
                <c:pt idx="2">
                  <c:v>24-Apr-21</c:v>
                </c:pt>
                <c:pt idx="3">
                  <c:v>22-May-21</c:v>
                </c:pt>
                <c:pt idx="4">
                  <c:v>19-Jun-21</c:v>
                </c:pt>
                <c:pt idx="5">
                  <c:v>17-Jul-21</c:v>
                </c:pt>
                <c:pt idx="6">
                  <c:v>14-Aug-21</c:v>
                </c:pt>
                <c:pt idx="7">
                  <c:v>11-Sep-21</c:v>
                </c:pt>
                <c:pt idx="8">
                  <c:v>09-Oct-21</c:v>
                </c:pt>
                <c:pt idx="9">
                  <c:v>06-Nov-21</c:v>
                </c:pt>
                <c:pt idx="10">
                  <c:v>04-Dec-21</c:v>
                </c:pt>
                <c:pt idx="11">
                  <c:v>01-Jan-22</c:v>
                </c:pt>
                <c:pt idx="12">
                  <c:v> 29-Jan-22</c:v>
                </c:pt>
                <c:pt idx="13">
                  <c:v>26-Feb-22</c:v>
                </c:pt>
              </c:strCache>
            </c:strRef>
          </c:cat>
          <c:val>
            <c:numRef>
              <c:f>Sheet1!$C$2:$C$28</c:f>
              <c:numCache>
                <c:formatCode>0.0%</c:formatCode>
                <c:ptCount val="14"/>
                <c:pt idx="0">
                  <c:v>0.12823998758435051</c:v>
                </c:pt>
                <c:pt idx="1">
                  <c:v>0.10382464275142134</c:v>
                </c:pt>
                <c:pt idx="2">
                  <c:v>0.11602326081322234</c:v>
                </c:pt>
                <c:pt idx="3">
                  <c:v>0.10537996425223306</c:v>
                </c:pt>
                <c:pt idx="4">
                  <c:v>0.11077051129995308</c:v>
                </c:pt>
                <c:pt idx="5">
                  <c:v>9.0627359117938955E-2</c:v>
                </c:pt>
                <c:pt idx="6">
                  <c:v>8.4950299360255555E-2</c:v>
                </c:pt>
                <c:pt idx="7">
                  <c:v>9.0709775177362451E-2</c:v>
                </c:pt>
                <c:pt idx="8">
                  <c:v>8.0163771400369122E-2</c:v>
                </c:pt>
                <c:pt idx="9">
                  <c:v>6.7726436364552667E-2</c:v>
                </c:pt>
                <c:pt idx="10">
                  <c:v>5.3317776320934929E-2</c:v>
                </c:pt>
                <c:pt idx="11">
                  <c:v>5.4098057722101078E-2</c:v>
                </c:pt>
                <c:pt idx="12">
                  <c:v>5.099402863188951E-2</c:v>
                </c:pt>
                <c:pt idx="13">
                  <c:v>4.8931921804024503E-2</c:v>
                </c:pt>
              </c:numCache>
            </c:numRef>
          </c:val>
          <c:smooth val="1"/>
          <c:extLst>
            <c:ext xmlns:c16="http://schemas.microsoft.com/office/drawing/2014/chart" uri="{C3380CC4-5D6E-409C-BE32-E72D297353CC}">
              <c16:uniqueId val="{00000001-0DB4-4466-BC10-F066DD93ED87}"/>
            </c:ext>
          </c:extLst>
        </c:ser>
        <c:dLbls>
          <c:showLegendKey val="0"/>
          <c:showVal val="1"/>
          <c:showCatName val="0"/>
          <c:showSerName val="0"/>
          <c:showPercent val="0"/>
          <c:showBubbleSize val="0"/>
        </c:dLbls>
        <c:marker val="1"/>
        <c:smooth val="0"/>
        <c:axId val="218603520"/>
        <c:axId val="218605056"/>
      </c:lineChart>
      <c:catAx>
        <c:axId val="218603520"/>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218605056"/>
        <c:crosses val="autoZero"/>
        <c:auto val="1"/>
        <c:lblAlgn val="ctr"/>
        <c:lblOffset val="100"/>
        <c:noMultiLvlLbl val="0"/>
      </c:catAx>
      <c:valAx>
        <c:axId val="218605056"/>
        <c:scaling>
          <c:orientation val="minMax"/>
          <c:max val="0.5"/>
          <c:min val="-0.2"/>
        </c:scaling>
        <c:delete val="0"/>
        <c:axPos val="l"/>
        <c:majorGridlines>
          <c:spPr>
            <a:ln w="9525" cap="flat" cmpd="sng" algn="ctr">
              <a:solidFill>
                <a:schemeClr val="tx2"/>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218603520"/>
        <c:crosses val="autoZero"/>
        <c:crossBetween val="between"/>
        <c:majorUnit val="0.1"/>
      </c:valAx>
      <c:spPr>
        <a:noFill/>
        <a:ln>
          <a:noFill/>
        </a:ln>
        <a:effectLst/>
      </c:spPr>
    </c:plotArea>
    <c:legend>
      <c:legendPos val="t"/>
      <c:layout>
        <c:manualLayout>
          <c:xMode val="edge"/>
          <c:yMode val="edge"/>
          <c:x val="0.56513444302176696"/>
          <c:y val="1.9993380144605662E-2"/>
          <c:w val="0.43486555697823304"/>
          <c:h val="0.1203467158548501"/>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ontserrat" panose="00000500000000000000" pitchFamily="2"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330487978375305E-2"/>
          <c:y val="4.7227401235279361E-2"/>
          <c:w val="0.91701285151989376"/>
          <c:h val="0.64750450736586818"/>
        </c:manualLayout>
      </c:layout>
      <c:lineChart>
        <c:grouping val="standard"/>
        <c:varyColors val="0"/>
        <c:ser>
          <c:idx val="0"/>
          <c:order val="0"/>
          <c:tx>
            <c:strRef>
              <c:f>Sheet1!$B$1</c:f>
              <c:strCache>
                <c:ptCount val="1"/>
                <c:pt idx="0">
                  <c:v>Top 4</c:v>
                </c:pt>
              </c:strCache>
            </c:strRef>
          </c:tx>
          <c:spPr>
            <a:ln w="28575" cap="rnd">
              <a:solidFill>
                <a:schemeClr val="bg1">
                  <a:lumMod val="65000"/>
                </a:schemeClr>
              </a:solidFill>
              <a:round/>
            </a:ln>
            <a:effectLst/>
          </c:spPr>
          <c:marker>
            <c:symbol val="none"/>
          </c:marker>
          <c:dLbls>
            <c:delete val="1"/>
          </c:dLbls>
          <c:cat>
            <c:strRef>
              <c:f>Sheet1!$A$2:$A$28</c:f>
              <c:strCache>
                <c:ptCount val="14"/>
                <c:pt idx="0">
                  <c:v>27-Feb-21</c:v>
                </c:pt>
                <c:pt idx="1">
                  <c:v>27-Mar-21</c:v>
                </c:pt>
                <c:pt idx="2">
                  <c:v>24-Apr-21</c:v>
                </c:pt>
                <c:pt idx="3">
                  <c:v>22-May-21</c:v>
                </c:pt>
                <c:pt idx="4">
                  <c:v>19-Jun-21</c:v>
                </c:pt>
                <c:pt idx="5">
                  <c:v>17-Jul-21</c:v>
                </c:pt>
                <c:pt idx="6">
                  <c:v>14-Aug-21</c:v>
                </c:pt>
                <c:pt idx="7">
                  <c:v>11-Sep-21</c:v>
                </c:pt>
                <c:pt idx="8">
                  <c:v>09-Oct-21</c:v>
                </c:pt>
                <c:pt idx="9">
                  <c:v>06-Nov-21</c:v>
                </c:pt>
                <c:pt idx="10">
                  <c:v>04-Dec-21</c:v>
                </c:pt>
                <c:pt idx="11">
                  <c:v>01-Jan-22</c:v>
                </c:pt>
                <c:pt idx="12">
                  <c:v> 29-Jan-22</c:v>
                </c:pt>
                <c:pt idx="13">
                  <c:v>26-Feb-22</c:v>
                </c:pt>
              </c:strCache>
            </c:strRef>
          </c:cat>
          <c:val>
            <c:numRef>
              <c:f>Sheet1!$B$2:$B$28</c:f>
              <c:numCache>
                <c:formatCode>0.0%</c:formatCode>
                <c:ptCount val="14"/>
                <c:pt idx="0">
                  <c:v>0.63745535703708645</c:v>
                </c:pt>
                <c:pt idx="1">
                  <c:v>0.62985623131515356</c:v>
                </c:pt>
                <c:pt idx="2">
                  <c:v>0.62899536256092237</c:v>
                </c:pt>
                <c:pt idx="3">
                  <c:v>0.62527010018471851</c:v>
                </c:pt>
                <c:pt idx="4">
                  <c:v>0.6247049610888159</c:v>
                </c:pt>
                <c:pt idx="5">
                  <c:v>0.62337920979395189</c:v>
                </c:pt>
                <c:pt idx="6">
                  <c:v>0.62513347918825557</c:v>
                </c:pt>
                <c:pt idx="7">
                  <c:v>0.62307436369956204</c:v>
                </c:pt>
                <c:pt idx="8">
                  <c:v>0.62120287485037651</c:v>
                </c:pt>
                <c:pt idx="9">
                  <c:v>0.62028220001542966</c:v>
                </c:pt>
                <c:pt idx="10">
                  <c:v>0.62358813876066665</c:v>
                </c:pt>
                <c:pt idx="11">
                  <c:v>0.63170737104386865</c:v>
                </c:pt>
                <c:pt idx="12">
                  <c:v>0.63015606352097975</c:v>
                </c:pt>
                <c:pt idx="13">
                  <c:v>0.62662000754059721</c:v>
                </c:pt>
              </c:numCache>
            </c:numRef>
          </c:val>
          <c:smooth val="1"/>
          <c:extLst>
            <c:ext xmlns:c16="http://schemas.microsoft.com/office/drawing/2014/chart" uri="{C3380CC4-5D6E-409C-BE32-E72D297353CC}">
              <c16:uniqueId val="{00000000-91CF-4540-A826-446E31C72D14}"/>
            </c:ext>
          </c:extLst>
        </c:ser>
        <c:dLbls>
          <c:showLegendKey val="0"/>
          <c:showVal val="1"/>
          <c:showCatName val="0"/>
          <c:showSerName val="0"/>
          <c:showPercent val="0"/>
          <c:showBubbleSize val="0"/>
        </c:dLbls>
        <c:marker val="1"/>
        <c:smooth val="0"/>
        <c:axId val="218603520"/>
        <c:axId val="218605056"/>
      </c:lineChart>
      <c:lineChart>
        <c:grouping val="standard"/>
        <c:varyColors val="0"/>
        <c:ser>
          <c:idx val="1"/>
          <c:order val="1"/>
          <c:tx>
            <c:strRef>
              <c:f>Sheet1!$C$1</c:f>
              <c:strCache>
                <c:ptCount val="1"/>
                <c:pt idx="0">
                  <c:v>Aldi &amp; Lidl</c:v>
                </c:pt>
              </c:strCache>
            </c:strRef>
          </c:tx>
          <c:spPr>
            <a:ln w="28575" cap="rnd">
              <a:solidFill>
                <a:schemeClr val="tx1"/>
              </a:solidFill>
              <a:round/>
            </a:ln>
            <a:effectLst/>
          </c:spPr>
          <c:marker>
            <c:symbol val="none"/>
          </c:marker>
          <c:cat>
            <c:strRef>
              <c:f>Sheet1!$A$2:$A$28</c:f>
              <c:strCache>
                <c:ptCount val="14"/>
                <c:pt idx="0">
                  <c:v>27-Feb-21</c:v>
                </c:pt>
                <c:pt idx="1">
                  <c:v>27-Mar-21</c:v>
                </c:pt>
                <c:pt idx="2">
                  <c:v>24-Apr-21</c:v>
                </c:pt>
                <c:pt idx="3">
                  <c:v>22-May-21</c:v>
                </c:pt>
                <c:pt idx="4">
                  <c:v>19-Jun-21</c:v>
                </c:pt>
                <c:pt idx="5">
                  <c:v>17-Jul-21</c:v>
                </c:pt>
                <c:pt idx="6">
                  <c:v>14-Aug-21</c:v>
                </c:pt>
                <c:pt idx="7">
                  <c:v>11-Sep-21</c:v>
                </c:pt>
                <c:pt idx="8">
                  <c:v>09-Oct-21</c:v>
                </c:pt>
                <c:pt idx="9">
                  <c:v>06-Nov-21</c:v>
                </c:pt>
                <c:pt idx="10">
                  <c:v>04-Dec-21</c:v>
                </c:pt>
                <c:pt idx="11">
                  <c:v>01-Jan-22</c:v>
                </c:pt>
                <c:pt idx="12">
                  <c:v> 29-Jan-22</c:v>
                </c:pt>
                <c:pt idx="13">
                  <c:v>26-Feb-22</c:v>
                </c:pt>
              </c:strCache>
            </c:strRef>
          </c:cat>
          <c:val>
            <c:numRef>
              <c:f>Sheet1!$C$2:$C$28</c:f>
              <c:numCache>
                <c:formatCode>0.0%</c:formatCode>
                <c:ptCount val="14"/>
                <c:pt idx="0">
                  <c:v>0.17249366429199611</c:v>
                </c:pt>
                <c:pt idx="1">
                  <c:v>0.18179803673492112</c:v>
                </c:pt>
                <c:pt idx="2">
                  <c:v>0.18022100156597398</c:v>
                </c:pt>
                <c:pt idx="3">
                  <c:v>0.18299830702813785</c:v>
                </c:pt>
                <c:pt idx="4">
                  <c:v>0.18170541031707713</c:v>
                </c:pt>
                <c:pt idx="5">
                  <c:v>0.18254140518048376</c:v>
                </c:pt>
                <c:pt idx="6">
                  <c:v>0.17963883467178507</c:v>
                </c:pt>
                <c:pt idx="7">
                  <c:v>0.1814239985860864</c:v>
                </c:pt>
                <c:pt idx="8">
                  <c:v>0.18524337393447446</c:v>
                </c:pt>
                <c:pt idx="9">
                  <c:v>0.18820483243701783</c:v>
                </c:pt>
                <c:pt idx="10">
                  <c:v>0.187241215111454</c:v>
                </c:pt>
                <c:pt idx="11">
                  <c:v>0.17874659777173474</c:v>
                </c:pt>
                <c:pt idx="12">
                  <c:v>0.18100673632683462</c:v>
                </c:pt>
                <c:pt idx="13">
                  <c:v>0.18392957836787024</c:v>
                </c:pt>
              </c:numCache>
            </c:numRef>
          </c:val>
          <c:smooth val="1"/>
          <c:extLst>
            <c:ext xmlns:c16="http://schemas.microsoft.com/office/drawing/2014/chart" uri="{C3380CC4-5D6E-409C-BE32-E72D297353CC}">
              <c16:uniqueId val="{00000001-91CF-4540-A826-446E31C72D14}"/>
            </c:ext>
          </c:extLst>
        </c:ser>
        <c:dLbls>
          <c:showLegendKey val="0"/>
          <c:showVal val="0"/>
          <c:showCatName val="0"/>
          <c:showSerName val="0"/>
          <c:showPercent val="0"/>
          <c:showBubbleSize val="0"/>
        </c:dLbls>
        <c:marker val="1"/>
        <c:smooth val="0"/>
        <c:axId val="716595312"/>
        <c:axId val="716594656"/>
      </c:lineChart>
      <c:catAx>
        <c:axId val="218603520"/>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218605056"/>
        <c:crosses val="autoZero"/>
        <c:auto val="1"/>
        <c:lblAlgn val="ctr"/>
        <c:lblOffset val="100"/>
        <c:noMultiLvlLbl val="0"/>
      </c:catAx>
      <c:valAx>
        <c:axId val="218605056"/>
        <c:scaling>
          <c:orientation val="minMax"/>
          <c:min val="0.6100000000000001"/>
        </c:scaling>
        <c:delete val="0"/>
        <c:axPos val="l"/>
        <c:majorGridlines>
          <c:spPr>
            <a:ln w="9525" cap="flat" cmpd="sng" algn="ctr">
              <a:solidFill>
                <a:schemeClr val="tx2"/>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218603520"/>
        <c:crosses val="autoZero"/>
        <c:crossBetween val="between"/>
        <c:minorUnit val="1.0000000000000002E-2"/>
      </c:valAx>
      <c:valAx>
        <c:axId val="716594656"/>
        <c:scaling>
          <c:orientation val="minMax"/>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716595312"/>
        <c:crosses val="max"/>
        <c:crossBetween val="between"/>
      </c:valAx>
      <c:catAx>
        <c:axId val="716595312"/>
        <c:scaling>
          <c:orientation val="minMax"/>
        </c:scaling>
        <c:delete val="1"/>
        <c:axPos val="b"/>
        <c:numFmt formatCode="General" sourceLinked="1"/>
        <c:majorTickMark val="out"/>
        <c:minorTickMark val="none"/>
        <c:tickLblPos val="nextTo"/>
        <c:crossAx val="716594656"/>
        <c:crosses val="autoZero"/>
        <c:auto val="1"/>
        <c:lblAlgn val="ctr"/>
        <c:lblOffset val="100"/>
        <c:noMultiLvlLbl val="0"/>
      </c:catAx>
      <c:spPr>
        <a:noFill/>
        <a:ln>
          <a:noFill/>
        </a:ln>
        <a:effectLst/>
      </c:spPr>
    </c:plotArea>
    <c:legend>
      <c:legendPos val="t"/>
      <c:layout>
        <c:manualLayout>
          <c:xMode val="edge"/>
          <c:yMode val="edge"/>
          <c:x val="3.9656660501730917E-2"/>
          <c:y val="0.53661430401974286"/>
          <c:w val="0.22644627021387584"/>
          <c:h val="0.1555719777351403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ontserrat" panose="00000500000000000000" pitchFamily="2" charset="0"/>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9051460970687542E-2"/>
          <c:y val="5.122148193014335E-2"/>
          <c:w val="0.9085414728063852"/>
          <c:h val="0.57238493153864245"/>
        </c:manualLayout>
      </c:layout>
      <c:lineChart>
        <c:grouping val="standard"/>
        <c:varyColors val="0"/>
        <c:ser>
          <c:idx val="0"/>
          <c:order val="0"/>
          <c:tx>
            <c:strRef>
              <c:f>Sheet1!$B$1</c:f>
              <c:strCache>
                <c:ptCount val="1"/>
                <c:pt idx="0">
                  <c:v>% on Offer</c:v>
                </c:pt>
              </c:strCache>
            </c:strRef>
          </c:tx>
          <c:spPr>
            <a:ln w="38100">
              <a:solidFill>
                <a:schemeClr val="tx1">
                  <a:lumMod val="65000"/>
                  <a:lumOff val="35000"/>
                </a:schemeClr>
              </a:solidFill>
            </a:ln>
          </c:spPr>
          <c:marker>
            <c:symbol val="none"/>
          </c:marker>
          <c:cat>
            <c:numRef>
              <c:f>Sheet1!$A$2:$A$177</c:f>
              <c:numCache>
                <c:formatCode>d\-mmm\-yy</c:formatCode>
                <c:ptCount val="28"/>
                <c:pt idx="0">
                  <c:v>43862</c:v>
                </c:pt>
                <c:pt idx="1">
                  <c:v>43890</c:v>
                </c:pt>
                <c:pt idx="2">
                  <c:v>43918</c:v>
                </c:pt>
                <c:pt idx="3">
                  <c:v>43946</c:v>
                </c:pt>
                <c:pt idx="4">
                  <c:v>43974</c:v>
                </c:pt>
                <c:pt idx="5">
                  <c:v>44002</c:v>
                </c:pt>
                <c:pt idx="6">
                  <c:v>44030</c:v>
                </c:pt>
                <c:pt idx="7">
                  <c:v>44058</c:v>
                </c:pt>
                <c:pt idx="8">
                  <c:v>44086</c:v>
                </c:pt>
                <c:pt idx="9">
                  <c:v>44114</c:v>
                </c:pt>
                <c:pt idx="10">
                  <c:v>44142</c:v>
                </c:pt>
                <c:pt idx="11">
                  <c:v>44170</c:v>
                </c:pt>
                <c:pt idx="12">
                  <c:v>44198</c:v>
                </c:pt>
                <c:pt idx="13">
                  <c:v>44226</c:v>
                </c:pt>
                <c:pt idx="14">
                  <c:v>44254</c:v>
                </c:pt>
                <c:pt idx="15">
                  <c:v>44282</c:v>
                </c:pt>
                <c:pt idx="16">
                  <c:v>44310</c:v>
                </c:pt>
                <c:pt idx="17">
                  <c:v>44338</c:v>
                </c:pt>
                <c:pt idx="18">
                  <c:v>44366</c:v>
                </c:pt>
                <c:pt idx="19">
                  <c:v>44394</c:v>
                </c:pt>
                <c:pt idx="20">
                  <c:v>44422</c:v>
                </c:pt>
                <c:pt idx="21">
                  <c:v>44450</c:v>
                </c:pt>
                <c:pt idx="22">
                  <c:v>44478</c:v>
                </c:pt>
                <c:pt idx="23">
                  <c:v>44506</c:v>
                </c:pt>
                <c:pt idx="24">
                  <c:v>44534</c:v>
                </c:pt>
                <c:pt idx="25">
                  <c:v>44562</c:v>
                </c:pt>
                <c:pt idx="26">
                  <c:v>44590</c:v>
                </c:pt>
                <c:pt idx="27">
                  <c:v>44618</c:v>
                </c:pt>
              </c:numCache>
            </c:numRef>
          </c:cat>
          <c:val>
            <c:numRef>
              <c:f>Sheet1!$B$2:$B$177</c:f>
              <c:numCache>
                <c:formatCode>0.0%</c:formatCode>
                <c:ptCount val="28"/>
                <c:pt idx="0">
                  <c:v>0.24935139687902197</c:v>
                </c:pt>
                <c:pt idx="1">
                  <c:v>0.25071579986412745</c:v>
                </c:pt>
                <c:pt idx="2">
                  <c:v>0.20264596545169855</c:v>
                </c:pt>
                <c:pt idx="3">
                  <c:v>0.16067121455801192</c:v>
                </c:pt>
                <c:pt idx="4">
                  <c:v>0.16515736226810898</c:v>
                </c:pt>
                <c:pt idx="5">
                  <c:v>0.18800072253949787</c:v>
                </c:pt>
                <c:pt idx="6">
                  <c:v>0.20023853306102332</c:v>
                </c:pt>
                <c:pt idx="7">
                  <c:v>0.20422627436079036</c:v>
                </c:pt>
                <c:pt idx="8">
                  <c:v>0.21636714185502476</c:v>
                </c:pt>
                <c:pt idx="9">
                  <c:v>0.21561998282273565</c:v>
                </c:pt>
                <c:pt idx="10">
                  <c:v>0.21600022011719194</c:v>
                </c:pt>
                <c:pt idx="11">
                  <c:v>0.23019641124563575</c:v>
                </c:pt>
                <c:pt idx="12">
                  <c:v>0.2205709434935656</c:v>
                </c:pt>
                <c:pt idx="13">
                  <c:v>0.1928176196722394</c:v>
                </c:pt>
                <c:pt idx="14">
                  <c:v>0.20168651991255868</c:v>
                </c:pt>
                <c:pt idx="15">
                  <c:v>0.20571746287933335</c:v>
                </c:pt>
                <c:pt idx="16">
                  <c:v>0.21309876720291776</c:v>
                </c:pt>
                <c:pt idx="17">
                  <c:v>0.20679934218718915</c:v>
                </c:pt>
                <c:pt idx="18">
                  <c:v>0.21376787486096194</c:v>
                </c:pt>
                <c:pt idx="19">
                  <c:v>0.20845381744682881</c:v>
                </c:pt>
                <c:pt idx="20">
                  <c:v>0.19544116035547995</c:v>
                </c:pt>
                <c:pt idx="21">
                  <c:v>0.19901723378952377</c:v>
                </c:pt>
                <c:pt idx="22">
                  <c:v>0.20098757905975939</c:v>
                </c:pt>
                <c:pt idx="23">
                  <c:v>0.20320677828231123</c:v>
                </c:pt>
                <c:pt idx="24">
                  <c:v>0.21814427775333639</c:v>
                </c:pt>
                <c:pt idx="25">
                  <c:v>0.22243989822863128</c:v>
                </c:pt>
                <c:pt idx="26">
                  <c:v>0.19235215397178734</c:v>
                </c:pt>
                <c:pt idx="27">
                  <c:v>0.19892947945052344</c:v>
                </c:pt>
              </c:numCache>
            </c:numRef>
          </c:val>
          <c:smooth val="1"/>
          <c:extLst>
            <c:ext xmlns:c16="http://schemas.microsoft.com/office/drawing/2014/chart" uri="{C3380CC4-5D6E-409C-BE32-E72D297353CC}">
              <c16:uniqueId val="{00000000-7609-4901-B44B-2F888437377A}"/>
            </c:ext>
          </c:extLst>
        </c:ser>
        <c:ser>
          <c:idx val="1"/>
          <c:order val="1"/>
          <c:tx>
            <c:strRef>
              <c:f>Sheet1!$C$1</c:f>
              <c:strCache>
                <c:ptCount val="1"/>
                <c:pt idx="0">
                  <c:v>Annual Average</c:v>
                </c:pt>
              </c:strCache>
            </c:strRef>
          </c:tx>
          <c:spPr>
            <a:ln w="12700">
              <a:solidFill>
                <a:schemeClr val="tx1"/>
              </a:solidFill>
            </a:ln>
          </c:spPr>
          <c:marker>
            <c:symbol val="none"/>
          </c:marker>
          <c:cat>
            <c:numRef>
              <c:f>Sheet1!$A$2:$A$177</c:f>
              <c:numCache>
                <c:formatCode>d\-mmm\-yy</c:formatCode>
                <c:ptCount val="28"/>
                <c:pt idx="0">
                  <c:v>43862</c:v>
                </c:pt>
                <c:pt idx="1">
                  <c:v>43890</c:v>
                </c:pt>
                <c:pt idx="2">
                  <c:v>43918</c:v>
                </c:pt>
                <c:pt idx="3">
                  <c:v>43946</c:v>
                </c:pt>
                <c:pt idx="4">
                  <c:v>43974</c:v>
                </c:pt>
                <c:pt idx="5">
                  <c:v>44002</c:v>
                </c:pt>
                <c:pt idx="6">
                  <c:v>44030</c:v>
                </c:pt>
                <c:pt idx="7">
                  <c:v>44058</c:v>
                </c:pt>
                <c:pt idx="8">
                  <c:v>44086</c:v>
                </c:pt>
                <c:pt idx="9">
                  <c:v>44114</c:v>
                </c:pt>
                <c:pt idx="10">
                  <c:v>44142</c:v>
                </c:pt>
                <c:pt idx="11">
                  <c:v>44170</c:v>
                </c:pt>
                <c:pt idx="12">
                  <c:v>44198</c:v>
                </c:pt>
                <c:pt idx="13">
                  <c:v>44226</c:v>
                </c:pt>
                <c:pt idx="14">
                  <c:v>44254</c:v>
                </c:pt>
                <c:pt idx="15">
                  <c:v>44282</c:v>
                </c:pt>
                <c:pt idx="16">
                  <c:v>44310</c:v>
                </c:pt>
                <c:pt idx="17">
                  <c:v>44338</c:v>
                </c:pt>
                <c:pt idx="18">
                  <c:v>44366</c:v>
                </c:pt>
                <c:pt idx="19">
                  <c:v>44394</c:v>
                </c:pt>
                <c:pt idx="20">
                  <c:v>44422</c:v>
                </c:pt>
                <c:pt idx="21">
                  <c:v>44450</c:v>
                </c:pt>
                <c:pt idx="22">
                  <c:v>44478</c:v>
                </c:pt>
                <c:pt idx="23">
                  <c:v>44506</c:v>
                </c:pt>
                <c:pt idx="24">
                  <c:v>44534</c:v>
                </c:pt>
                <c:pt idx="25">
                  <c:v>44562</c:v>
                </c:pt>
                <c:pt idx="26">
                  <c:v>44590</c:v>
                </c:pt>
                <c:pt idx="27">
                  <c:v>44618</c:v>
                </c:pt>
              </c:numCache>
            </c:numRef>
          </c:cat>
          <c:val>
            <c:numRef>
              <c:f>Sheet1!$C$2:$C$177</c:f>
              <c:numCache>
                <c:formatCode>0.0%</c:formatCode>
                <c:ptCount val="28"/>
                <c:pt idx="0">
                  <c:v>0.20825243545141056</c:v>
                </c:pt>
                <c:pt idx="1">
                  <c:v>0.20825243545141056</c:v>
                </c:pt>
                <c:pt idx="2">
                  <c:v>0.20825243545141056</c:v>
                </c:pt>
                <c:pt idx="3">
                  <c:v>0.20825243545141056</c:v>
                </c:pt>
                <c:pt idx="4">
                  <c:v>0.20825243545141056</c:v>
                </c:pt>
                <c:pt idx="5">
                  <c:v>0.20825243545141056</c:v>
                </c:pt>
                <c:pt idx="6">
                  <c:v>0.20825243545141056</c:v>
                </c:pt>
                <c:pt idx="7">
                  <c:v>0.20825243545141056</c:v>
                </c:pt>
                <c:pt idx="8">
                  <c:v>0.20825243545141056</c:v>
                </c:pt>
                <c:pt idx="9">
                  <c:v>0.20825243545141056</c:v>
                </c:pt>
                <c:pt idx="10">
                  <c:v>0.20825243545141056</c:v>
                </c:pt>
                <c:pt idx="11">
                  <c:v>0.20825243545141056</c:v>
                </c:pt>
                <c:pt idx="12">
                  <c:v>0.20825243545141056</c:v>
                </c:pt>
                <c:pt idx="13">
                  <c:v>0.20627717710312071</c:v>
                </c:pt>
                <c:pt idx="14">
                  <c:v>0.20627717710312071</c:v>
                </c:pt>
                <c:pt idx="15">
                  <c:v>0.20627717710312071</c:v>
                </c:pt>
                <c:pt idx="16">
                  <c:v>0.20627717710312071</c:v>
                </c:pt>
                <c:pt idx="17">
                  <c:v>0.20627717710312071</c:v>
                </c:pt>
                <c:pt idx="18">
                  <c:v>0.20627717710312071</c:v>
                </c:pt>
                <c:pt idx="19">
                  <c:v>0.20627717710312071</c:v>
                </c:pt>
                <c:pt idx="20">
                  <c:v>0.20627717710312071</c:v>
                </c:pt>
                <c:pt idx="21">
                  <c:v>0.20627717710312071</c:v>
                </c:pt>
                <c:pt idx="22">
                  <c:v>0.20627717710312071</c:v>
                </c:pt>
                <c:pt idx="23">
                  <c:v>0.20627717710312071</c:v>
                </c:pt>
                <c:pt idx="24">
                  <c:v>0.20627717710312071</c:v>
                </c:pt>
                <c:pt idx="25">
                  <c:v>0.20627717710312071</c:v>
                </c:pt>
                <c:pt idx="26">
                  <c:v>0.19553328558873412</c:v>
                </c:pt>
                <c:pt idx="27">
                  <c:v>0.19553328558873412</c:v>
                </c:pt>
              </c:numCache>
            </c:numRef>
          </c:val>
          <c:smooth val="0"/>
          <c:extLst>
            <c:ext xmlns:c16="http://schemas.microsoft.com/office/drawing/2014/chart" uri="{C3380CC4-5D6E-409C-BE32-E72D297353CC}">
              <c16:uniqueId val="{00000001-7609-4901-B44B-2F888437377A}"/>
            </c:ext>
          </c:extLst>
        </c:ser>
        <c:dLbls>
          <c:showLegendKey val="0"/>
          <c:showVal val="0"/>
          <c:showCatName val="0"/>
          <c:showSerName val="0"/>
          <c:showPercent val="0"/>
          <c:showBubbleSize val="0"/>
        </c:dLbls>
        <c:smooth val="0"/>
        <c:axId val="410855664"/>
        <c:axId val="410859192"/>
      </c:lineChart>
      <c:catAx>
        <c:axId val="410855664"/>
        <c:scaling>
          <c:orientation val="minMax"/>
        </c:scaling>
        <c:delete val="0"/>
        <c:axPos val="b"/>
        <c:numFmt formatCode="d\-mmm\-yy" sourceLinked="1"/>
        <c:majorTickMark val="out"/>
        <c:minorTickMark val="none"/>
        <c:tickLblPos val="low"/>
        <c:txPr>
          <a:bodyPr/>
          <a:lstStyle/>
          <a:p>
            <a:pPr>
              <a:defRPr sz="900">
                <a:latin typeface="Avenir Next LT Pro" panose="020B0604020202020204" charset="0"/>
              </a:defRPr>
            </a:pPr>
            <a:endParaRPr lang="en-US"/>
          </a:p>
        </c:txPr>
        <c:crossAx val="410859192"/>
        <c:crosses val="autoZero"/>
        <c:auto val="0"/>
        <c:lblAlgn val="ctr"/>
        <c:lblOffset val="100"/>
        <c:noMultiLvlLbl val="1"/>
      </c:catAx>
      <c:valAx>
        <c:axId val="410859192"/>
        <c:scaling>
          <c:orientation val="minMax"/>
          <c:min val="0.14000000000000001"/>
        </c:scaling>
        <c:delete val="0"/>
        <c:axPos val="l"/>
        <c:numFmt formatCode="0%" sourceLinked="0"/>
        <c:majorTickMark val="out"/>
        <c:minorTickMark val="none"/>
        <c:tickLblPos val="nextTo"/>
        <c:txPr>
          <a:bodyPr/>
          <a:lstStyle/>
          <a:p>
            <a:pPr>
              <a:defRPr sz="1000">
                <a:latin typeface="Avenir Next LT Pro" panose="020B0604020202020204" charset="0"/>
              </a:defRPr>
            </a:pPr>
            <a:endParaRPr lang="en-US"/>
          </a:p>
        </c:txPr>
        <c:crossAx val="410855664"/>
        <c:crosses val="autoZero"/>
        <c:crossBetween val="between"/>
        <c:majorUnit val="2.0000000000000004E-2"/>
      </c:valAx>
    </c:plotArea>
    <c:legend>
      <c:legendPos val="r"/>
      <c:layout>
        <c:manualLayout>
          <c:xMode val="edge"/>
          <c:yMode val="edge"/>
          <c:x val="0.59430730761939732"/>
          <c:y val="3.9030217376674068E-3"/>
          <c:w val="0.33612394369848397"/>
          <c:h val="0.13142421218227704"/>
        </c:manualLayout>
      </c:layout>
      <c:overlay val="0"/>
      <c:txPr>
        <a:bodyPr/>
        <a:lstStyle/>
        <a:p>
          <a:pPr>
            <a:defRPr sz="1000">
              <a:latin typeface="Avenir Next LT Pro" panose="020B060402020202020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876635878802996E-2"/>
          <c:y val="0.11947103639011568"/>
          <c:w val="0.97294397998183768"/>
          <c:h val="0.74423334543674047"/>
        </c:manualLayout>
      </c:layout>
      <c:lineChart>
        <c:grouping val="standard"/>
        <c:varyColors val="0"/>
        <c:ser>
          <c:idx val="0"/>
          <c:order val="0"/>
          <c:tx>
            <c:strRef>
              <c:f>Sheet1!$A$2</c:f>
              <c:strCache>
                <c:ptCount val="1"/>
                <c:pt idx="0">
                  <c:v>Total SPI</c:v>
                </c:pt>
              </c:strCache>
            </c:strRef>
          </c:tx>
          <c:spPr>
            <a:ln w="19050" cap="rnd">
              <a:solidFill>
                <a:srgbClr val="17A24B"/>
              </a:solidFill>
              <a:round/>
            </a:ln>
            <a:effectLst/>
          </c:spPr>
          <c:marker>
            <c:symbol val="none"/>
          </c:marker>
          <c:cat>
            <c:numRef>
              <c:f>Sheet1!$B$1:$EE$1</c:f>
              <c:numCache>
                <c:formatCode>mmm\-yy</c:formatCode>
                <c:ptCount val="13"/>
                <c:pt idx="0">
                  <c:v>44228</c:v>
                </c:pt>
                <c:pt idx="1">
                  <c:v>44256</c:v>
                </c:pt>
                <c:pt idx="2">
                  <c:v>44287</c:v>
                </c:pt>
                <c:pt idx="3">
                  <c:v>44317</c:v>
                </c:pt>
                <c:pt idx="4">
                  <c:v>44348</c:v>
                </c:pt>
                <c:pt idx="5">
                  <c:v>44378</c:v>
                </c:pt>
                <c:pt idx="6">
                  <c:v>44409</c:v>
                </c:pt>
                <c:pt idx="7">
                  <c:v>44440</c:v>
                </c:pt>
                <c:pt idx="8">
                  <c:v>44470</c:v>
                </c:pt>
                <c:pt idx="9">
                  <c:v>44501</c:v>
                </c:pt>
                <c:pt idx="10">
                  <c:v>44531</c:v>
                </c:pt>
                <c:pt idx="11">
                  <c:v>44562</c:v>
                </c:pt>
                <c:pt idx="12">
                  <c:v>44593</c:v>
                </c:pt>
              </c:numCache>
            </c:numRef>
          </c:cat>
          <c:val>
            <c:numRef>
              <c:f>Sheet1!$B$2:$EE$2</c:f>
            </c:numRef>
          </c:val>
          <c:smooth val="1"/>
          <c:extLst>
            <c:ext xmlns:c16="http://schemas.microsoft.com/office/drawing/2014/chart" uri="{C3380CC4-5D6E-409C-BE32-E72D297353CC}">
              <c16:uniqueId val="{00000000-2B7F-4242-9281-CF9A63A04573}"/>
            </c:ext>
          </c:extLst>
        </c:ser>
        <c:ser>
          <c:idx val="1"/>
          <c:order val="1"/>
          <c:tx>
            <c:strRef>
              <c:f>Sheet1!$A$3</c:f>
              <c:strCache>
                <c:ptCount val="1"/>
                <c:pt idx="0">
                  <c:v>Food</c:v>
                </c:pt>
              </c:strCache>
            </c:strRef>
          </c:tx>
          <c:spPr>
            <a:ln>
              <a:solidFill>
                <a:schemeClr val="accent1"/>
              </a:solidFill>
            </a:ln>
          </c:spPr>
          <c:marker>
            <c:symbol val="none"/>
          </c:marker>
          <c:dLbls>
            <c:dLbl>
              <c:idx val="10"/>
              <c:layout>
                <c:manualLayout>
                  <c:x val="-3.3416830485433875E-2"/>
                  <c:y val="2.259261191941138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4B5-4847-8067-BB1208C3ECDA}"/>
                </c:ext>
              </c:extLst>
            </c:dLbl>
            <c:dLbl>
              <c:idx val="11"/>
              <c:layout>
                <c:manualLayout>
                  <c:x val="-3.7853790405528234E-2"/>
                  <c:y val="3.7654353199018972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89F-4779-B3EB-E03891469346}"/>
                </c:ext>
              </c:extLst>
            </c:dLbl>
            <c:dLbl>
              <c:idx val="12"/>
              <c:layout>
                <c:manualLayout>
                  <c:x val="-2.1413184575519766E-2"/>
                  <c:y val="2.4475477824847366E-2"/>
                </c:manualLayout>
              </c:layout>
              <c:dLblPos val="r"/>
              <c:showLegendKey val="0"/>
              <c:showVal val="1"/>
              <c:showCatName val="0"/>
              <c:showSerName val="0"/>
              <c:showPercent val="0"/>
              <c:showBubbleSize val="0"/>
              <c:extLst>
                <c:ext xmlns:c15="http://schemas.microsoft.com/office/drawing/2012/chart" uri="{CE6537A1-D6FC-4f65-9D91-7224C49458BB}">
                  <c15:layout>
                    <c:manualLayout>
                      <c:w val="6.8074607653426156E-2"/>
                      <c:h val="0.13250566890734775"/>
                    </c:manualLayout>
                  </c15:layout>
                </c:ext>
                <c:ext xmlns:c16="http://schemas.microsoft.com/office/drawing/2014/chart" uri="{C3380CC4-5D6E-409C-BE32-E72D297353CC}">
                  <c16:uniqueId val="{00000000-589F-4779-B3EB-E03891469346}"/>
                </c:ext>
              </c:extLst>
            </c:dLbl>
            <c:numFmt formatCode="0.0%" sourceLinked="0"/>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Sheet1!$B$1:$EE$1</c:f>
              <c:numCache>
                <c:formatCode>mmm\-yy</c:formatCode>
                <c:ptCount val="13"/>
                <c:pt idx="0">
                  <c:v>44228</c:v>
                </c:pt>
                <c:pt idx="1">
                  <c:v>44256</c:v>
                </c:pt>
                <c:pt idx="2">
                  <c:v>44287</c:v>
                </c:pt>
                <c:pt idx="3">
                  <c:v>44317</c:v>
                </c:pt>
                <c:pt idx="4">
                  <c:v>44348</c:v>
                </c:pt>
                <c:pt idx="5">
                  <c:v>44378</c:v>
                </c:pt>
                <c:pt idx="6">
                  <c:v>44409</c:v>
                </c:pt>
                <c:pt idx="7">
                  <c:v>44440</c:v>
                </c:pt>
                <c:pt idx="8">
                  <c:v>44470</c:v>
                </c:pt>
                <c:pt idx="9">
                  <c:v>44501</c:v>
                </c:pt>
                <c:pt idx="10">
                  <c:v>44531</c:v>
                </c:pt>
                <c:pt idx="11">
                  <c:v>44562</c:v>
                </c:pt>
                <c:pt idx="12">
                  <c:v>44593</c:v>
                </c:pt>
              </c:numCache>
            </c:numRef>
          </c:cat>
          <c:val>
            <c:numRef>
              <c:f>Sheet1!$B$3:$EE$3</c:f>
              <c:numCache>
                <c:formatCode>0.00%</c:formatCode>
                <c:ptCount val="13"/>
                <c:pt idx="0">
                  <c:v>2E-3</c:v>
                </c:pt>
                <c:pt idx="1">
                  <c:v>3.0000000000000001E-3</c:v>
                </c:pt>
                <c:pt idx="2">
                  <c:v>-6.0000000000000001E-3</c:v>
                </c:pt>
                <c:pt idx="3">
                  <c:v>-3.0000000000000001E-3</c:v>
                </c:pt>
                <c:pt idx="4">
                  <c:v>-2E-3</c:v>
                </c:pt>
                <c:pt idx="5">
                  <c:v>-4.0000000000000001E-3</c:v>
                </c:pt>
                <c:pt idx="6">
                  <c:v>-2E-3</c:v>
                </c:pt>
                <c:pt idx="7" formatCode="0.0%">
                  <c:v>1.1239977278609814E-3</c:v>
                </c:pt>
                <c:pt idx="8" formatCode="0.0%">
                  <c:v>5.0000000000000001E-3</c:v>
                </c:pt>
                <c:pt idx="9" formatCode="0.0%">
                  <c:v>1.0804857826826941E-2</c:v>
                </c:pt>
                <c:pt idx="10" formatCode="0.0%">
                  <c:v>2.4E-2</c:v>
                </c:pt>
                <c:pt idx="11" formatCode="0.0%">
                  <c:v>2.7E-2</c:v>
                </c:pt>
                <c:pt idx="12" formatCode="0.0%">
                  <c:v>2.7E-2</c:v>
                </c:pt>
              </c:numCache>
            </c:numRef>
          </c:val>
          <c:smooth val="1"/>
          <c:extLst>
            <c:ext xmlns:c16="http://schemas.microsoft.com/office/drawing/2014/chart" uri="{C3380CC4-5D6E-409C-BE32-E72D297353CC}">
              <c16:uniqueId val="{00000000-4FC6-4238-80D7-E3D752151CA6}"/>
            </c:ext>
          </c:extLst>
        </c:ser>
        <c:ser>
          <c:idx val="2"/>
          <c:order val="2"/>
          <c:tx>
            <c:strRef>
              <c:f>Sheet1!$A$4</c:f>
              <c:strCache>
                <c:ptCount val="1"/>
                <c:pt idx="0">
                  <c:v>Fresh</c:v>
                </c:pt>
              </c:strCache>
            </c:strRef>
          </c:tx>
          <c:spPr>
            <a:ln>
              <a:solidFill>
                <a:schemeClr val="bg2">
                  <a:lumMod val="40000"/>
                  <a:lumOff val="60000"/>
                </a:schemeClr>
              </a:solidFill>
            </a:ln>
          </c:spPr>
          <c:marker>
            <c:symbol val="none"/>
          </c:marker>
          <c:cat>
            <c:numRef>
              <c:f>Sheet1!$B$1:$EE$1</c:f>
              <c:numCache>
                <c:formatCode>mmm\-yy</c:formatCode>
                <c:ptCount val="13"/>
                <c:pt idx="0">
                  <c:v>44228</c:v>
                </c:pt>
                <c:pt idx="1">
                  <c:v>44256</c:v>
                </c:pt>
                <c:pt idx="2">
                  <c:v>44287</c:v>
                </c:pt>
                <c:pt idx="3">
                  <c:v>44317</c:v>
                </c:pt>
                <c:pt idx="4">
                  <c:v>44348</c:v>
                </c:pt>
                <c:pt idx="5">
                  <c:v>44378</c:v>
                </c:pt>
                <c:pt idx="6">
                  <c:v>44409</c:v>
                </c:pt>
                <c:pt idx="7">
                  <c:v>44440</c:v>
                </c:pt>
                <c:pt idx="8">
                  <c:v>44470</c:v>
                </c:pt>
                <c:pt idx="9">
                  <c:v>44501</c:v>
                </c:pt>
                <c:pt idx="10">
                  <c:v>44531</c:v>
                </c:pt>
                <c:pt idx="11">
                  <c:v>44562</c:v>
                </c:pt>
                <c:pt idx="12">
                  <c:v>44593</c:v>
                </c:pt>
              </c:numCache>
            </c:numRef>
          </c:cat>
          <c:val>
            <c:numRef>
              <c:f>Sheet1!$B$4:$EE$4</c:f>
              <c:numCache>
                <c:formatCode>0.00%</c:formatCode>
                <c:ptCount val="13"/>
                <c:pt idx="0">
                  <c:v>-8.0000000000000002E-3</c:v>
                </c:pt>
                <c:pt idx="1">
                  <c:v>-8.0000000000000002E-3</c:v>
                </c:pt>
                <c:pt idx="2">
                  <c:v>-1.4999999999999999E-2</c:v>
                </c:pt>
                <c:pt idx="3" formatCode="0%">
                  <c:v>-0.01</c:v>
                </c:pt>
                <c:pt idx="4">
                  <c:v>-7.0000000000000001E-3</c:v>
                </c:pt>
                <c:pt idx="5">
                  <c:v>-0.01</c:v>
                </c:pt>
                <c:pt idx="6">
                  <c:v>-6.0000000000000001E-3</c:v>
                </c:pt>
                <c:pt idx="7" formatCode="0.0%">
                  <c:v>-3.8252174583089937E-3</c:v>
                </c:pt>
                <c:pt idx="8" formatCode="0.0%">
                  <c:v>3.0000000000000001E-3</c:v>
                </c:pt>
                <c:pt idx="9" formatCode="0.0%">
                  <c:v>1.2273139724437554E-2</c:v>
                </c:pt>
                <c:pt idx="10" formatCode="0.0%">
                  <c:v>0.03</c:v>
                </c:pt>
                <c:pt idx="11" formatCode="0.0%">
                  <c:v>2.9000000000000001E-2</c:v>
                </c:pt>
                <c:pt idx="12">
                  <c:v>3.3000000000000002E-2</c:v>
                </c:pt>
              </c:numCache>
            </c:numRef>
          </c:val>
          <c:smooth val="1"/>
          <c:extLst>
            <c:ext xmlns:c16="http://schemas.microsoft.com/office/drawing/2014/chart" uri="{C3380CC4-5D6E-409C-BE32-E72D297353CC}">
              <c16:uniqueId val="{00000001-4FC6-4238-80D7-E3D752151CA6}"/>
            </c:ext>
          </c:extLst>
        </c:ser>
        <c:ser>
          <c:idx val="3"/>
          <c:order val="3"/>
          <c:tx>
            <c:strRef>
              <c:f>Sheet1!$A$5</c:f>
              <c:strCache>
                <c:ptCount val="1"/>
                <c:pt idx="0">
                  <c:v>Ambient</c:v>
                </c:pt>
              </c:strCache>
            </c:strRef>
          </c:tx>
          <c:marker>
            <c:symbol val="none"/>
          </c:marker>
          <c:cat>
            <c:numRef>
              <c:f>Sheet1!$B$1:$EE$1</c:f>
              <c:numCache>
                <c:formatCode>mmm\-yy</c:formatCode>
                <c:ptCount val="13"/>
                <c:pt idx="0">
                  <c:v>44228</c:v>
                </c:pt>
                <c:pt idx="1">
                  <c:v>44256</c:v>
                </c:pt>
                <c:pt idx="2">
                  <c:v>44287</c:v>
                </c:pt>
                <c:pt idx="3">
                  <c:v>44317</c:v>
                </c:pt>
                <c:pt idx="4">
                  <c:v>44348</c:v>
                </c:pt>
                <c:pt idx="5">
                  <c:v>44378</c:v>
                </c:pt>
                <c:pt idx="6">
                  <c:v>44409</c:v>
                </c:pt>
                <c:pt idx="7">
                  <c:v>44440</c:v>
                </c:pt>
                <c:pt idx="8">
                  <c:v>44470</c:v>
                </c:pt>
                <c:pt idx="9">
                  <c:v>44501</c:v>
                </c:pt>
                <c:pt idx="10">
                  <c:v>44531</c:v>
                </c:pt>
                <c:pt idx="11">
                  <c:v>44562</c:v>
                </c:pt>
                <c:pt idx="12">
                  <c:v>44593</c:v>
                </c:pt>
              </c:numCache>
            </c:numRef>
          </c:cat>
          <c:val>
            <c:numRef>
              <c:f>Sheet1!$B$5:$EE$5</c:f>
              <c:numCache>
                <c:formatCode>0.00%</c:formatCode>
                <c:ptCount val="13"/>
                <c:pt idx="0">
                  <c:v>1.6E-2</c:v>
                </c:pt>
                <c:pt idx="1">
                  <c:v>1.7000000000000001E-2</c:v>
                </c:pt>
                <c:pt idx="2">
                  <c:v>6.0000000000000001E-3</c:v>
                </c:pt>
                <c:pt idx="3">
                  <c:v>7.0000000000000001E-3</c:v>
                </c:pt>
                <c:pt idx="4">
                  <c:v>6.0000000000000001E-3</c:v>
                </c:pt>
                <c:pt idx="5">
                  <c:v>5.0000000000000001E-3</c:v>
                </c:pt>
                <c:pt idx="6">
                  <c:v>8.0000000000000002E-3</c:v>
                </c:pt>
                <c:pt idx="7" formatCode="0.0%">
                  <c:v>8.1331966902637998E-3</c:v>
                </c:pt>
                <c:pt idx="8" formatCode="0.0%">
                  <c:v>8.1331966902637998E-3</c:v>
                </c:pt>
                <c:pt idx="9" formatCode="0.0%">
                  <c:v>8.8945145227208311E-3</c:v>
                </c:pt>
                <c:pt idx="10" formatCode="0.0%">
                  <c:v>1.7000000000000001E-2</c:v>
                </c:pt>
                <c:pt idx="11" formatCode="0.0%">
                  <c:v>2.4E-2</c:v>
                </c:pt>
                <c:pt idx="12" formatCode="0%">
                  <c:v>0.02</c:v>
                </c:pt>
              </c:numCache>
            </c:numRef>
          </c:val>
          <c:smooth val="1"/>
          <c:extLst>
            <c:ext xmlns:c16="http://schemas.microsoft.com/office/drawing/2014/chart" uri="{C3380CC4-5D6E-409C-BE32-E72D297353CC}">
              <c16:uniqueId val="{00000002-4FC6-4238-80D7-E3D752151CA6}"/>
            </c:ext>
          </c:extLst>
        </c:ser>
        <c:dLbls>
          <c:showLegendKey val="0"/>
          <c:showVal val="0"/>
          <c:showCatName val="0"/>
          <c:showSerName val="0"/>
          <c:showPercent val="0"/>
          <c:showBubbleSize val="0"/>
        </c:dLbls>
        <c:smooth val="0"/>
        <c:axId val="121624448"/>
        <c:axId val="121625984"/>
      </c:lineChart>
      <c:dateAx>
        <c:axId val="121624448"/>
        <c:scaling>
          <c:orientation val="minMax"/>
        </c:scaling>
        <c:delete val="0"/>
        <c:axPos val="b"/>
        <c:numFmt formatCode="mmm\-yy" sourceLinked="1"/>
        <c:majorTickMark val="none"/>
        <c:minorTickMark val="none"/>
        <c:tickLblPos val="low"/>
        <c:spPr>
          <a:noFill/>
          <a:ln w="9525" cap="flat" cmpd="sng" algn="ctr">
            <a:solidFill>
              <a:schemeClr val="tx1"/>
            </a:solidFill>
            <a:round/>
          </a:ln>
          <a:effectLst/>
        </c:spPr>
        <c:txPr>
          <a:bodyPr rot="0" vert="horz"/>
          <a:lstStyle/>
          <a:p>
            <a:pPr>
              <a:defRPr/>
            </a:pPr>
            <a:endParaRPr lang="en-US"/>
          </a:p>
        </c:txPr>
        <c:crossAx val="121625984"/>
        <c:crosses val="autoZero"/>
        <c:auto val="1"/>
        <c:lblOffset val="100"/>
        <c:baseTimeUnit val="months"/>
      </c:dateAx>
      <c:valAx>
        <c:axId val="121625984"/>
        <c:scaling>
          <c:orientation val="minMax"/>
        </c:scaling>
        <c:delete val="0"/>
        <c:axPos val="l"/>
        <c:majorGridlines>
          <c:spPr>
            <a:ln w="9525" cap="flat" cmpd="sng" algn="ctr">
              <a:solidFill>
                <a:schemeClr val="tx2"/>
              </a:solidFill>
              <a:round/>
            </a:ln>
            <a:effectLst/>
          </c:spPr>
        </c:majorGridlines>
        <c:title>
          <c:tx>
            <c:rich>
              <a:bodyPr rot="0" vert="horz"/>
              <a:lstStyle/>
              <a:p>
                <a:pPr algn="l">
                  <a:defRPr/>
                </a:pPr>
                <a:r>
                  <a:rPr lang="en-GB" dirty="0"/>
                  <a:t>Year on year % changes in shop prices</a:t>
                </a:r>
              </a:p>
            </c:rich>
          </c:tx>
          <c:layout>
            <c:manualLayout>
              <c:xMode val="edge"/>
              <c:yMode val="edge"/>
              <c:x val="0"/>
              <c:y val="2.0096157951413427E-3"/>
            </c:manualLayout>
          </c:layout>
          <c:overlay val="0"/>
        </c:title>
        <c:numFmt formatCode="0.0%" sourceLinked="0"/>
        <c:majorTickMark val="out"/>
        <c:minorTickMark val="none"/>
        <c:tickLblPos val="nextTo"/>
        <c:crossAx val="121624448"/>
        <c:crosses val="autoZero"/>
        <c:crossBetween val="between"/>
      </c:valAx>
      <c:spPr>
        <a:noFill/>
        <a:ln>
          <a:noFill/>
        </a:ln>
        <a:effectLst/>
      </c:spPr>
    </c:plotArea>
    <c:legend>
      <c:legendPos val="b"/>
      <c:layout>
        <c:manualLayout>
          <c:xMode val="edge"/>
          <c:yMode val="edge"/>
          <c:x val="0.68186438008396055"/>
          <c:y val="7.634701777522665E-2"/>
          <c:w val="0.28404684593708668"/>
          <c:h val="6.4250482687299271E-2"/>
        </c:manualLayout>
      </c:layout>
      <c:overlay val="0"/>
      <c:spPr>
        <a:noFill/>
        <a:ln>
          <a:noFill/>
        </a:ln>
        <a:effectLst/>
      </c:spPr>
      <c:txPr>
        <a:bodyPr rot="0" vert="horz"/>
        <a:lstStyle/>
        <a:p>
          <a:pPr>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ontserrat" panose="00000500000000000000" pitchFamily="2" charset="0"/>
        </a:defRPr>
      </a:pPr>
      <a:endParaRPr lang="en-US"/>
    </a:p>
  </c:txPr>
  <c:externalData r:id="rId1">
    <c:autoUpdate val="0"/>
  </c:externalData>
  <c:userShapes r:id="rId2"/>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Growth 2w/e 19Feb22</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 Ambient Cup Cakes </c:v>
                </c:pt>
                <c:pt idx="1">
                  <c:v> Prosecco Rosé </c:v>
                </c:pt>
                <c:pt idx="2">
                  <c:v> Plant Orchid </c:v>
                </c:pt>
                <c:pt idx="3">
                  <c:v> Cut Mixed Flowers </c:v>
                </c:pt>
                <c:pt idx="4">
                  <c:v> Cut Roses </c:v>
                </c:pt>
              </c:strCache>
            </c:strRef>
          </c:cat>
          <c:val>
            <c:numRef>
              <c:f>Sheet1!$B$2:$B$6</c:f>
              <c:numCache>
                <c:formatCode>0.0%</c:formatCode>
                <c:ptCount val="5"/>
                <c:pt idx="0">
                  <c:v>0.31280383198336525</c:v>
                </c:pt>
                <c:pt idx="1">
                  <c:v>0.26835082803677324</c:v>
                </c:pt>
                <c:pt idx="2">
                  <c:v>0.2540485861026287</c:v>
                </c:pt>
                <c:pt idx="3">
                  <c:v>0.23183967556283469</c:v>
                </c:pt>
                <c:pt idx="4">
                  <c:v>0.21020460780695505</c:v>
                </c:pt>
              </c:numCache>
            </c:numRef>
          </c:val>
          <c:extLst>
            <c:ext xmlns:c16="http://schemas.microsoft.com/office/drawing/2014/chart" uri="{C3380CC4-5D6E-409C-BE32-E72D297353CC}">
              <c16:uniqueId val="{00000000-8686-407B-8E1B-47138AFE7DC9}"/>
            </c:ext>
          </c:extLst>
        </c:ser>
        <c:ser>
          <c:idx val="1"/>
          <c:order val="1"/>
          <c:tx>
            <c:strRef>
              <c:f>Sheet1!#REF!</c:f>
            </c:strRef>
          </c:tx>
          <c:spPr>
            <a:solidFill>
              <a:schemeClr val="accent2"/>
            </a:solidFill>
            <a:ln>
              <a:noFill/>
            </a:ln>
            <a:effectLst/>
          </c:spPr>
          <c:invertIfNegative val="0"/>
          <c:cat>
            <c:strRef>
              <c:f>Sheet1!$A$2:$A$6</c:f>
              <c:strCache>
                <c:ptCount val="5"/>
                <c:pt idx="0">
                  <c:v> Ambient Cup Cakes </c:v>
                </c:pt>
                <c:pt idx="1">
                  <c:v> Prosecco Rosé </c:v>
                </c:pt>
                <c:pt idx="2">
                  <c:v> Plant Orchid </c:v>
                </c:pt>
                <c:pt idx="3">
                  <c:v> Cut Mixed Flowers </c:v>
                </c:pt>
                <c:pt idx="4">
                  <c:v> Cut Roses </c:v>
                </c:pt>
              </c:strCache>
            </c:strRef>
          </c:cat>
          <c:val>
            <c:numRef>
              <c:f>Sheet1!#REF!</c:f>
            </c:numRef>
          </c:val>
          <c:extLst>
            <c:ext xmlns:c16="http://schemas.microsoft.com/office/drawing/2014/chart" uri="{C3380CC4-5D6E-409C-BE32-E72D297353CC}">
              <c16:uniqueId val="{00000001-8686-407B-8E1B-47138AFE7DC9}"/>
            </c:ext>
          </c:extLst>
        </c:ser>
        <c:dLbls>
          <c:showLegendKey val="0"/>
          <c:showVal val="0"/>
          <c:showCatName val="0"/>
          <c:showSerName val="0"/>
          <c:showPercent val="0"/>
          <c:showBubbleSize val="0"/>
        </c:dLbls>
        <c:gapWidth val="67"/>
        <c:axId val="884145736"/>
        <c:axId val="884146392"/>
      </c:barChart>
      <c:catAx>
        <c:axId val="884145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venir Next LT Pro" panose="020B0504020202020204" pitchFamily="34" charset="0"/>
                <a:ea typeface="+mn-ea"/>
                <a:cs typeface="+mn-cs"/>
              </a:defRPr>
            </a:pPr>
            <a:endParaRPr lang="en-US"/>
          </a:p>
        </c:txPr>
        <c:crossAx val="884146392"/>
        <c:crosses val="autoZero"/>
        <c:auto val="1"/>
        <c:lblAlgn val="ctr"/>
        <c:lblOffset val="100"/>
        <c:noMultiLvlLbl val="0"/>
      </c:catAx>
      <c:valAx>
        <c:axId val="884146392"/>
        <c:scaling>
          <c:orientation val="minMax"/>
        </c:scaling>
        <c:delete val="1"/>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8841457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893371143940603E-2"/>
          <c:y val="0.13829821298962516"/>
          <c:w val="0.97294397998183768"/>
          <c:h val="0.74423334543674047"/>
        </c:manualLayout>
      </c:layout>
      <c:lineChart>
        <c:grouping val="standard"/>
        <c:varyColors val="0"/>
        <c:ser>
          <c:idx val="0"/>
          <c:order val="0"/>
          <c:tx>
            <c:strRef>
              <c:f>Sheet1!$B$1</c:f>
              <c:strCache>
                <c:ptCount val="1"/>
                <c:pt idx="0">
                  <c:v> Average Weekly Spend </c:v>
                </c:pt>
              </c:strCache>
            </c:strRef>
          </c:tx>
          <c:spPr>
            <a:ln w="19050" cap="rnd">
              <a:solidFill>
                <a:srgbClr val="17A24B"/>
              </a:solidFill>
              <a:round/>
            </a:ln>
            <a:effectLst/>
          </c:spPr>
          <c:marker>
            <c:symbol val="none"/>
          </c:marker>
          <c:dLbls>
            <c:delete val="1"/>
          </c:dLbls>
          <c:cat>
            <c:strRef>
              <c:f>Sheet1!$A$2:$A$67</c:f>
              <c:strCache>
                <c:ptCount val="14"/>
                <c:pt idx="0">
                  <c:v>27-Feb-21</c:v>
                </c:pt>
                <c:pt idx="1">
                  <c:v>27-Mar-21</c:v>
                </c:pt>
                <c:pt idx="2">
                  <c:v>24-Apr-21</c:v>
                </c:pt>
                <c:pt idx="3">
                  <c:v>22-May-21</c:v>
                </c:pt>
                <c:pt idx="4">
                  <c:v>19-Jun-21</c:v>
                </c:pt>
                <c:pt idx="5">
                  <c:v> 17-Jul-21</c:v>
                </c:pt>
                <c:pt idx="6">
                  <c:v>14-Aug-21</c:v>
                </c:pt>
                <c:pt idx="7">
                  <c:v>11-Sep-21</c:v>
                </c:pt>
                <c:pt idx="8">
                  <c:v>09-Oct-21</c:v>
                </c:pt>
                <c:pt idx="9">
                  <c:v> 8-Nov-21</c:v>
                </c:pt>
                <c:pt idx="10">
                  <c:v>04-Dec-21</c:v>
                </c:pt>
                <c:pt idx="11">
                  <c:v> 01-Jan-22</c:v>
                </c:pt>
                <c:pt idx="12">
                  <c:v> 29-Jan-22</c:v>
                </c:pt>
                <c:pt idx="13">
                  <c:v>26-Feb-22</c:v>
                </c:pt>
              </c:strCache>
            </c:strRef>
          </c:cat>
          <c:val>
            <c:numRef>
              <c:f>Sheet1!$B$2:$B$67</c:f>
              <c:numCache>
                <c:formatCode>0.00</c:formatCode>
                <c:ptCount val="14"/>
                <c:pt idx="0">
                  <c:v>82.213333333333324</c:v>
                </c:pt>
                <c:pt idx="1">
                  <c:v>79.564166666666665</c:v>
                </c:pt>
                <c:pt idx="2">
                  <c:v>81.462499999999991</c:v>
                </c:pt>
                <c:pt idx="3">
                  <c:v>81.579166666666666</c:v>
                </c:pt>
                <c:pt idx="4">
                  <c:v>81.218333333333334</c:v>
                </c:pt>
                <c:pt idx="5">
                  <c:v>80.385000000000005</c:v>
                </c:pt>
                <c:pt idx="6">
                  <c:v>79.612499999999997</c:v>
                </c:pt>
                <c:pt idx="7">
                  <c:v>78.43416666666667</c:v>
                </c:pt>
                <c:pt idx="8">
                  <c:v>77.767499999999998</c:v>
                </c:pt>
                <c:pt idx="9">
                  <c:v>77.98</c:v>
                </c:pt>
                <c:pt idx="10">
                  <c:v>79.359166666666667</c:v>
                </c:pt>
                <c:pt idx="11">
                  <c:v>83.457499999999996</c:v>
                </c:pt>
                <c:pt idx="12">
                  <c:v>81.910833333333329</c:v>
                </c:pt>
                <c:pt idx="13">
                  <c:v>80.162500000000009</c:v>
                </c:pt>
              </c:numCache>
            </c:numRef>
          </c:val>
          <c:smooth val="1"/>
          <c:extLst>
            <c:ext xmlns:c16="http://schemas.microsoft.com/office/drawing/2014/chart" uri="{C3380CC4-5D6E-409C-BE32-E72D297353CC}">
              <c16:uniqueId val="{00000000-2B7F-4242-9281-CF9A63A04573}"/>
            </c:ext>
          </c:extLst>
        </c:ser>
        <c:dLbls>
          <c:showLegendKey val="0"/>
          <c:showVal val="1"/>
          <c:showCatName val="0"/>
          <c:showSerName val="0"/>
          <c:showPercent val="0"/>
          <c:showBubbleSize val="0"/>
        </c:dLbls>
        <c:marker val="1"/>
        <c:smooth val="0"/>
        <c:axId val="45238912"/>
        <c:axId val="45244800"/>
      </c:lineChart>
      <c:lineChart>
        <c:grouping val="standard"/>
        <c:varyColors val="0"/>
        <c:ser>
          <c:idx val="1"/>
          <c:order val="1"/>
          <c:tx>
            <c:strRef>
              <c:f>Sheet1!$C$1</c:f>
              <c:strCache>
                <c:ptCount val="1"/>
                <c:pt idx="0">
                  <c:v>Year on Year Growth</c:v>
                </c:pt>
              </c:strCache>
            </c:strRef>
          </c:tx>
          <c:spPr>
            <a:ln w="19050" cap="rnd">
              <a:solidFill>
                <a:srgbClr val="0056FF"/>
              </a:solidFill>
              <a:round/>
            </a:ln>
            <a:effectLst/>
          </c:spPr>
          <c:marker>
            <c:symbol val="none"/>
          </c:marker>
          <c:cat>
            <c:strRef>
              <c:f>Sheet1!$A$2:$A$67</c:f>
              <c:strCache>
                <c:ptCount val="14"/>
                <c:pt idx="0">
                  <c:v>27-Feb-21</c:v>
                </c:pt>
                <c:pt idx="1">
                  <c:v>27-Mar-21</c:v>
                </c:pt>
                <c:pt idx="2">
                  <c:v>24-Apr-21</c:v>
                </c:pt>
                <c:pt idx="3">
                  <c:v>22-May-21</c:v>
                </c:pt>
                <c:pt idx="4">
                  <c:v>19-Jun-21</c:v>
                </c:pt>
                <c:pt idx="5">
                  <c:v> 17-Jul-21</c:v>
                </c:pt>
                <c:pt idx="6">
                  <c:v>14-Aug-21</c:v>
                </c:pt>
                <c:pt idx="7">
                  <c:v>11-Sep-21</c:v>
                </c:pt>
                <c:pt idx="8">
                  <c:v>09-Oct-21</c:v>
                </c:pt>
                <c:pt idx="9">
                  <c:v> 8-Nov-21</c:v>
                </c:pt>
                <c:pt idx="10">
                  <c:v>04-Dec-21</c:v>
                </c:pt>
                <c:pt idx="11">
                  <c:v> 01-Jan-22</c:v>
                </c:pt>
                <c:pt idx="12">
                  <c:v> 29-Jan-22</c:v>
                </c:pt>
                <c:pt idx="13">
                  <c:v>26-Feb-22</c:v>
                </c:pt>
              </c:strCache>
            </c:strRef>
          </c:cat>
          <c:val>
            <c:numRef>
              <c:f>Sheet1!$C$2:$C$67</c:f>
              <c:numCache>
                <c:formatCode>0.0%</c:formatCode>
                <c:ptCount val="14"/>
                <c:pt idx="0">
                  <c:v>8.4227184807455613E-2</c:v>
                </c:pt>
                <c:pt idx="1">
                  <c:v>2.9557022084195861E-2</c:v>
                </c:pt>
                <c:pt idx="2">
                  <c:v>8.1784616653945985E-3</c:v>
                </c:pt>
                <c:pt idx="3">
                  <c:v>-2.8424259867604884E-2</c:v>
                </c:pt>
                <c:pt idx="4">
                  <c:v>-1.5376222419785091E-2</c:v>
                </c:pt>
                <c:pt idx="5">
                  <c:v>-2.96842465271141E-2</c:v>
                </c:pt>
                <c:pt idx="6">
                  <c:v>-2.3658661216147125E-2</c:v>
                </c:pt>
                <c:pt idx="7">
                  <c:v>-8.8979213613292751E-3</c:v>
                </c:pt>
                <c:pt idx="8">
                  <c:v>-6.0708694124036455E-3</c:v>
                </c:pt>
                <c:pt idx="9">
                  <c:v>-1.3816434284991685E-2</c:v>
                </c:pt>
                <c:pt idx="10">
                  <c:v>-2.3402007937403324E-2</c:v>
                </c:pt>
                <c:pt idx="11">
                  <c:v>-1.8224060857971902E-2</c:v>
                </c:pt>
                <c:pt idx="12">
                  <c:v>-1.8238296427251721E-2</c:v>
                </c:pt>
                <c:pt idx="13">
                  <c:v>-2.4945264352902896E-2</c:v>
                </c:pt>
              </c:numCache>
            </c:numRef>
          </c:val>
          <c:smooth val="1"/>
          <c:extLst>
            <c:ext xmlns:c16="http://schemas.microsoft.com/office/drawing/2014/chart" uri="{C3380CC4-5D6E-409C-BE32-E72D297353CC}">
              <c16:uniqueId val="{00000001-2B7F-4242-9281-CF9A63A04573}"/>
            </c:ext>
          </c:extLst>
        </c:ser>
        <c:ser>
          <c:idx val="2"/>
          <c:order val="2"/>
          <c:tx>
            <c:strRef>
              <c:f>Sheet1!$D$1</c:f>
              <c:strCache>
                <c:ptCount val="1"/>
                <c:pt idx="0">
                  <c:v>2 years ago growth</c:v>
                </c:pt>
              </c:strCache>
            </c:strRef>
          </c:tx>
          <c:spPr>
            <a:ln w="19050">
              <a:solidFill>
                <a:schemeClr val="bg1">
                  <a:lumMod val="50000"/>
                  <a:alpha val="76000"/>
                </a:schemeClr>
              </a:solidFill>
              <a:prstDash val="dash"/>
            </a:ln>
          </c:spPr>
          <c:marker>
            <c:symbol val="none"/>
          </c:marker>
          <c:cat>
            <c:strRef>
              <c:f>Sheet1!$A$2:$A$67</c:f>
              <c:strCache>
                <c:ptCount val="14"/>
                <c:pt idx="0">
                  <c:v>27-Feb-21</c:v>
                </c:pt>
                <c:pt idx="1">
                  <c:v>27-Mar-21</c:v>
                </c:pt>
                <c:pt idx="2">
                  <c:v>24-Apr-21</c:v>
                </c:pt>
                <c:pt idx="3">
                  <c:v>22-May-21</c:v>
                </c:pt>
                <c:pt idx="4">
                  <c:v>19-Jun-21</c:v>
                </c:pt>
                <c:pt idx="5">
                  <c:v> 17-Jul-21</c:v>
                </c:pt>
                <c:pt idx="6">
                  <c:v>14-Aug-21</c:v>
                </c:pt>
                <c:pt idx="7">
                  <c:v>11-Sep-21</c:v>
                </c:pt>
                <c:pt idx="8">
                  <c:v>09-Oct-21</c:v>
                </c:pt>
                <c:pt idx="9">
                  <c:v> 8-Nov-21</c:v>
                </c:pt>
                <c:pt idx="10">
                  <c:v>04-Dec-21</c:v>
                </c:pt>
                <c:pt idx="11">
                  <c:v> 01-Jan-22</c:v>
                </c:pt>
                <c:pt idx="12">
                  <c:v> 29-Jan-22</c:v>
                </c:pt>
                <c:pt idx="13">
                  <c:v>26-Feb-22</c:v>
                </c:pt>
              </c:strCache>
            </c:strRef>
          </c:cat>
          <c:val>
            <c:numRef>
              <c:f>Sheet1!$D$2:$D$67</c:f>
              <c:numCache>
                <c:formatCode>0.0%</c:formatCode>
                <c:ptCount val="14"/>
                <c:pt idx="0">
                  <c:v>9.6399857859903237E-2</c:v>
                </c:pt>
                <c:pt idx="1">
                  <c:v>0.11028804670147574</c:v>
                </c:pt>
                <c:pt idx="2">
                  <c:v>0.10930177138771935</c:v>
                </c:pt>
                <c:pt idx="3">
                  <c:v>0.10315412267159485</c:v>
                </c:pt>
                <c:pt idx="4">
                  <c:v>9.4844920747256145E-2</c:v>
                </c:pt>
                <c:pt idx="5">
                  <c:v>8.3623536812779564E-2</c:v>
                </c:pt>
                <c:pt idx="6">
                  <c:v>7.5844594594594472E-2</c:v>
                </c:pt>
                <c:pt idx="7">
                  <c:v>6.2577615209194137E-2</c:v>
                </c:pt>
                <c:pt idx="8">
                  <c:v>6.5283897627907983E-2</c:v>
                </c:pt>
                <c:pt idx="9">
                  <c:v>6.304955354099917E-2</c:v>
                </c:pt>
                <c:pt idx="10">
                  <c:v>6.0656011583226421E-2</c:v>
                </c:pt>
                <c:pt idx="11">
                  <c:v>6.0383711327107514E-2</c:v>
                </c:pt>
                <c:pt idx="12">
                  <c:v>5.8735458853942379E-2</c:v>
                </c:pt>
                <c:pt idx="13">
                  <c:v>5.7180851063829863E-2</c:v>
                </c:pt>
              </c:numCache>
            </c:numRef>
          </c:val>
          <c:smooth val="1"/>
          <c:extLst>
            <c:ext xmlns:c16="http://schemas.microsoft.com/office/drawing/2014/chart" uri="{C3380CC4-5D6E-409C-BE32-E72D297353CC}">
              <c16:uniqueId val="{00000001-0541-4D41-A3C0-A88729B5B41F}"/>
            </c:ext>
          </c:extLst>
        </c:ser>
        <c:dLbls>
          <c:showLegendKey val="0"/>
          <c:showVal val="0"/>
          <c:showCatName val="0"/>
          <c:showSerName val="0"/>
          <c:showPercent val="0"/>
          <c:showBubbleSize val="0"/>
        </c:dLbls>
        <c:marker val="1"/>
        <c:smooth val="0"/>
        <c:axId val="45252992"/>
        <c:axId val="45246720"/>
      </c:lineChart>
      <c:catAx>
        <c:axId val="45238912"/>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0" spcFirstLastPara="1" vertOverflow="ellipsis" vert="horz" wrap="square" anchor="ctr" anchorCtr="1"/>
          <a:lstStyle/>
          <a:p>
            <a:pPr>
              <a:defRPr sz="700" b="1" i="0" u="none" strike="noStrike" kern="1200" baseline="0">
                <a:solidFill>
                  <a:schemeClr val="tx1"/>
                </a:solidFill>
                <a:latin typeface="Montserrat" panose="00000500000000000000" pitchFamily="2" charset="0"/>
                <a:ea typeface="+mn-ea"/>
                <a:cs typeface="+mn-cs"/>
              </a:defRPr>
            </a:pPr>
            <a:endParaRPr lang="en-US"/>
          </a:p>
        </c:txPr>
        <c:crossAx val="45244800"/>
        <c:crosses val="autoZero"/>
        <c:auto val="1"/>
        <c:lblAlgn val="ctr"/>
        <c:lblOffset val="100"/>
        <c:noMultiLvlLbl val="0"/>
      </c:catAx>
      <c:valAx>
        <c:axId val="45244800"/>
        <c:scaling>
          <c:orientation val="minMax"/>
        </c:scaling>
        <c:delete val="0"/>
        <c:axPos val="l"/>
        <c:majorGridlines>
          <c:spPr>
            <a:ln w="9525" cap="flat" cmpd="sng" algn="ctr">
              <a:solidFill>
                <a:schemeClr val="tx2"/>
              </a:solidFill>
              <a:round/>
            </a:ln>
            <a:effectLst/>
          </c:spPr>
        </c:majorGridlines>
        <c:title>
          <c:tx>
            <c:rich>
              <a:bodyPr rot="0" vert="horz"/>
              <a:lstStyle/>
              <a:p>
                <a:pPr algn="l">
                  <a:defRPr sz="1000">
                    <a:latin typeface="Montserrat" panose="00000500000000000000" pitchFamily="2" charset="0"/>
                  </a:defRPr>
                </a:pPr>
                <a:r>
                  <a:rPr lang="en-GB" sz="1000" dirty="0">
                    <a:latin typeface="Montserrat" panose="00000500000000000000" pitchFamily="2" charset="0"/>
                  </a:rPr>
                  <a:t>GB Average</a:t>
                </a:r>
                <a:r>
                  <a:rPr lang="en-GB" sz="1000" baseline="0" dirty="0">
                    <a:latin typeface="Montserrat" panose="00000500000000000000" pitchFamily="2" charset="0"/>
                  </a:rPr>
                  <a:t> weekly FMCG Basket £Spend</a:t>
                </a:r>
                <a:endParaRPr lang="en-GB" sz="1000" dirty="0">
                  <a:latin typeface="Montserrat" panose="00000500000000000000" pitchFamily="2" charset="0"/>
                </a:endParaRPr>
              </a:p>
            </c:rich>
          </c:tx>
          <c:layout>
            <c:manualLayout>
              <c:xMode val="edge"/>
              <c:yMode val="edge"/>
              <c:x val="0"/>
              <c:y val="2.0836792394650829E-2"/>
            </c:manualLayout>
          </c:layout>
          <c:overlay val="0"/>
        </c:title>
        <c:numFmt formatCode="0" sourceLinked="0"/>
        <c:majorTickMark val="out"/>
        <c:minorTickMark val="none"/>
        <c:tickLblPos val="nextTo"/>
        <c:txPr>
          <a:bodyPr/>
          <a:lstStyle/>
          <a:p>
            <a:pPr>
              <a:defRPr>
                <a:latin typeface="Montserrat" panose="00000500000000000000" pitchFamily="2" charset="0"/>
              </a:defRPr>
            </a:pPr>
            <a:endParaRPr lang="en-US"/>
          </a:p>
        </c:txPr>
        <c:crossAx val="45238912"/>
        <c:crosses val="autoZero"/>
        <c:crossBetween val="between"/>
      </c:valAx>
      <c:valAx>
        <c:axId val="45246720"/>
        <c:scaling>
          <c:orientation val="minMax"/>
        </c:scaling>
        <c:delete val="0"/>
        <c:axPos val="r"/>
        <c:title>
          <c:tx>
            <c:rich>
              <a:bodyPr rot="0" vert="horz"/>
              <a:lstStyle/>
              <a:p>
                <a:pPr>
                  <a:defRPr sz="1000">
                    <a:latin typeface="Montserrat" panose="00000500000000000000" pitchFamily="2" charset="0"/>
                  </a:defRPr>
                </a:pPr>
                <a:r>
                  <a:rPr lang="en-GB" sz="1000" dirty="0">
                    <a:latin typeface="Montserrat" panose="00000500000000000000" pitchFamily="2" charset="0"/>
                  </a:rPr>
                  <a:t>12w/e Growth</a:t>
                </a:r>
              </a:p>
            </c:rich>
          </c:tx>
          <c:layout>
            <c:manualLayout>
              <c:xMode val="edge"/>
              <c:yMode val="edge"/>
              <c:x val="0.92092222938727841"/>
              <c:y val="2.4602238030005438E-2"/>
            </c:manualLayout>
          </c:layout>
          <c:overlay val="0"/>
        </c:title>
        <c:numFmt formatCode="0%" sourceLinked="0"/>
        <c:majorTickMark val="out"/>
        <c:minorTickMark val="none"/>
        <c:tickLblPos val="nextTo"/>
        <c:txPr>
          <a:bodyPr/>
          <a:lstStyle/>
          <a:p>
            <a:pPr>
              <a:defRPr>
                <a:latin typeface="Montserrat" panose="00000500000000000000" pitchFamily="2" charset="0"/>
              </a:defRPr>
            </a:pPr>
            <a:endParaRPr lang="en-US"/>
          </a:p>
        </c:txPr>
        <c:crossAx val="45252992"/>
        <c:crosses val="max"/>
        <c:crossBetween val="between"/>
      </c:valAx>
      <c:catAx>
        <c:axId val="45252992"/>
        <c:scaling>
          <c:orientation val="minMax"/>
        </c:scaling>
        <c:delete val="1"/>
        <c:axPos val="b"/>
        <c:numFmt formatCode="General" sourceLinked="1"/>
        <c:majorTickMark val="out"/>
        <c:minorTickMark val="none"/>
        <c:tickLblPos val="nextTo"/>
        <c:crossAx val="45246720"/>
        <c:crosses val="autoZero"/>
        <c:auto val="1"/>
        <c:lblAlgn val="ctr"/>
        <c:lblOffset val="100"/>
        <c:noMultiLvlLbl val="0"/>
      </c:catAx>
      <c:spPr>
        <a:noFill/>
        <a:ln w="25400">
          <a:noFill/>
        </a:ln>
        <a:effectLst/>
      </c:spPr>
    </c:plotArea>
    <c:legend>
      <c:legendPos val="l"/>
      <c:layout>
        <c:manualLayout>
          <c:xMode val="edge"/>
          <c:yMode val="edge"/>
          <c:x val="4.9743927377426798E-2"/>
          <c:y val="0.64952395409845398"/>
          <c:w val="0.22171524800332909"/>
          <c:h val="0.1904583868993685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056020018162291E-2"/>
          <c:y val="0.13829827471433209"/>
          <c:w val="0.97294397998183768"/>
          <c:h val="0.74423334543674047"/>
        </c:manualLayout>
      </c:layout>
      <c:lineChart>
        <c:grouping val="standard"/>
        <c:varyColors val="0"/>
        <c:ser>
          <c:idx val="0"/>
          <c:order val="0"/>
          <c:tx>
            <c:strRef>
              <c:f>Sheet1!$B$1</c:f>
              <c:strCache>
                <c:ptCount val="1"/>
                <c:pt idx="0">
                  <c:v> Average Weekly Trips </c:v>
                </c:pt>
              </c:strCache>
            </c:strRef>
          </c:tx>
          <c:spPr>
            <a:ln w="19050" cap="rnd">
              <a:solidFill>
                <a:srgbClr val="17A24B"/>
              </a:solidFill>
              <a:round/>
            </a:ln>
            <a:effectLst/>
          </c:spPr>
          <c:marker>
            <c:symbol val="none"/>
          </c:marker>
          <c:cat>
            <c:strRef>
              <c:f>Sheet1!$A$2:$A$64</c:f>
              <c:strCache>
                <c:ptCount val="14"/>
                <c:pt idx="0">
                  <c:v>27-Feb-21</c:v>
                </c:pt>
                <c:pt idx="1">
                  <c:v>27-Mar-21</c:v>
                </c:pt>
                <c:pt idx="2">
                  <c:v>24-Apr-21</c:v>
                </c:pt>
                <c:pt idx="3">
                  <c:v>22-May-21</c:v>
                </c:pt>
                <c:pt idx="4">
                  <c:v>19-Jun-21</c:v>
                </c:pt>
                <c:pt idx="5">
                  <c:v> 17-Jul-21</c:v>
                </c:pt>
                <c:pt idx="6">
                  <c:v>14-Aug-21</c:v>
                </c:pt>
                <c:pt idx="7">
                  <c:v>11-Sep-21</c:v>
                </c:pt>
                <c:pt idx="8">
                  <c:v>09-Oct-21</c:v>
                </c:pt>
                <c:pt idx="9">
                  <c:v> 6-Nov-21</c:v>
                </c:pt>
                <c:pt idx="10">
                  <c:v> 4-Dec-21</c:v>
                </c:pt>
                <c:pt idx="11">
                  <c:v>01-Jan-22</c:v>
                </c:pt>
                <c:pt idx="12">
                  <c:v> 29-Jan-22</c:v>
                </c:pt>
                <c:pt idx="13">
                  <c:v>26-Feb-22</c:v>
                </c:pt>
              </c:strCache>
            </c:strRef>
          </c:cat>
          <c:val>
            <c:numRef>
              <c:f>Sheet1!$B$2:$B$64</c:f>
              <c:numCache>
                <c:formatCode>0.0%</c:formatCode>
                <c:ptCount val="14"/>
                <c:pt idx="0">
                  <c:v>-0.13349697885196377</c:v>
                </c:pt>
                <c:pt idx="1">
                  <c:v>-0.15879985364068794</c:v>
                </c:pt>
                <c:pt idx="2">
                  <c:v>-5.6659453078890309E-2</c:v>
                </c:pt>
                <c:pt idx="3">
                  <c:v>4.6590427784837019E-2</c:v>
                </c:pt>
                <c:pt idx="4">
                  <c:v>0.18250235183443086</c:v>
                </c:pt>
                <c:pt idx="5">
                  <c:v>0.13908331451794997</c:v>
                </c:pt>
                <c:pt idx="6">
                  <c:v>0.11256830601092882</c:v>
                </c:pt>
                <c:pt idx="7">
                  <c:v>9.8314606741572996E-2</c:v>
                </c:pt>
                <c:pt idx="8">
                  <c:v>8.2410562180579072E-2</c:v>
                </c:pt>
                <c:pt idx="9">
                  <c:v>6.6975568660488705E-2</c:v>
                </c:pt>
                <c:pt idx="10">
                  <c:v>5.3211390563292493E-2</c:v>
                </c:pt>
                <c:pt idx="11">
                  <c:v>5.3560307245173355E-2</c:v>
                </c:pt>
                <c:pt idx="12">
                  <c:v>6.7420524855984709E-2</c:v>
                </c:pt>
                <c:pt idx="13">
                  <c:v>8.1281324907387154E-2</c:v>
                </c:pt>
              </c:numCache>
            </c:numRef>
          </c:val>
          <c:smooth val="1"/>
          <c:extLst>
            <c:ext xmlns:c16="http://schemas.microsoft.com/office/drawing/2014/chart" uri="{C3380CC4-5D6E-409C-BE32-E72D297353CC}">
              <c16:uniqueId val="{00000000-2B7F-4242-9281-CF9A63A04573}"/>
            </c:ext>
          </c:extLst>
        </c:ser>
        <c:ser>
          <c:idx val="1"/>
          <c:order val="1"/>
          <c:tx>
            <c:strRef>
              <c:f>Sheet1!$C$1</c:f>
              <c:strCache>
                <c:ptCount val="1"/>
                <c:pt idx="0">
                  <c:v>Av Items in Basket</c:v>
                </c:pt>
              </c:strCache>
            </c:strRef>
          </c:tx>
          <c:spPr>
            <a:ln w="19050" cap="rnd">
              <a:solidFill>
                <a:srgbClr val="0056FF"/>
              </a:solidFill>
              <a:round/>
            </a:ln>
            <a:effectLst/>
          </c:spPr>
          <c:marker>
            <c:symbol val="none"/>
          </c:marker>
          <c:cat>
            <c:strRef>
              <c:f>Sheet1!$A$2:$A$64</c:f>
              <c:strCache>
                <c:ptCount val="14"/>
                <c:pt idx="0">
                  <c:v>27-Feb-21</c:v>
                </c:pt>
                <c:pt idx="1">
                  <c:v>27-Mar-21</c:v>
                </c:pt>
                <c:pt idx="2">
                  <c:v>24-Apr-21</c:v>
                </c:pt>
                <c:pt idx="3">
                  <c:v>22-May-21</c:v>
                </c:pt>
                <c:pt idx="4">
                  <c:v>19-Jun-21</c:v>
                </c:pt>
                <c:pt idx="5">
                  <c:v> 17-Jul-21</c:v>
                </c:pt>
                <c:pt idx="6">
                  <c:v>14-Aug-21</c:v>
                </c:pt>
                <c:pt idx="7">
                  <c:v>11-Sep-21</c:v>
                </c:pt>
                <c:pt idx="8">
                  <c:v>09-Oct-21</c:v>
                </c:pt>
                <c:pt idx="9">
                  <c:v> 6-Nov-21</c:v>
                </c:pt>
                <c:pt idx="10">
                  <c:v> 4-Dec-21</c:v>
                </c:pt>
                <c:pt idx="11">
                  <c:v>01-Jan-22</c:v>
                </c:pt>
                <c:pt idx="12">
                  <c:v> 29-Jan-22</c:v>
                </c:pt>
                <c:pt idx="13">
                  <c:v>26-Feb-22</c:v>
                </c:pt>
              </c:strCache>
            </c:strRef>
          </c:cat>
          <c:val>
            <c:numRef>
              <c:f>Sheet1!$C$2:$C$64</c:f>
              <c:numCache>
                <c:formatCode>0.0%</c:formatCode>
                <c:ptCount val="14"/>
                <c:pt idx="0">
                  <c:v>0.22294172062904716</c:v>
                </c:pt>
                <c:pt idx="1">
                  <c:v>0.18901890189018911</c:v>
                </c:pt>
                <c:pt idx="2">
                  <c:v>4.8202614379085018E-2</c:v>
                </c:pt>
                <c:pt idx="3">
                  <c:v>-7.6409495548961481E-2</c:v>
                </c:pt>
                <c:pt idx="4">
                  <c:v>-0.16113416320885199</c:v>
                </c:pt>
                <c:pt idx="5">
                  <c:v>-0.13946800862688713</c:v>
                </c:pt>
                <c:pt idx="6">
                  <c:v>-0.11689291101055799</c:v>
                </c:pt>
                <c:pt idx="7">
                  <c:v>-9.6799375487900075E-2</c:v>
                </c:pt>
                <c:pt idx="8">
                  <c:v>-8.6576648133439238E-2</c:v>
                </c:pt>
                <c:pt idx="9">
                  <c:v>-8.5646312450436191E-2</c:v>
                </c:pt>
                <c:pt idx="10">
                  <c:v>-8.6234177215189889E-2</c:v>
                </c:pt>
                <c:pt idx="11">
                  <c:v>-8.7195600942655216E-2</c:v>
                </c:pt>
                <c:pt idx="12">
                  <c:v>-0.10347490347490351</c:v>
                </c:pt>
                <c:pt idx="13">
                  <c:v>-0.12254160363086242</c:v>
                </c:pt>
              </c:numCache>
            </c:numRef>
          </c:val>
          <c:smooth val="1"/>
          <c:extLst>
            <c:ext xmlns:c16="http://schemas.microsoft.com/office/drawing/2014/chart" uri="{C3380CC4-5D6E-409C-BE32-E72D297353CC}">
              <c16:uniqueId val="{00000001-2B7F-4242-9281-CF9A63A04573}"/>
            </c:ext>
          </c:extLst>
        </c:ser>
        <c:dLbls>
          <c:showLegendKey val="0"/>
          <c:showVal val="0"/>
          <c:showCatName val="0"/>
          <c:showSerName val="0"/>
          <c:showPercent val="0"/>
          <c:showBubbleSize val="0"/>
        </c:dLbls>
        <c:smooth val="0"/>
        <c:axId val="46216704"/>
        <c:axId val="51524736"/>
      </c:lineChart>
      <c:catAx>
        <c:axId val="46216704"/>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0" spcFirstLastPara="1" vertOverflow="ellipsis" vert="horz" wrap="square" anchor="ctr" anchorCtr="1"/>
          <a:lstStyle/>
          <a:p>
            <a:pPr>
              <a:defRPr sz="700" b="1" i="0" u="none" strike="noStrike" kern="1200" baseline="0">
                <a:solidFill>
                  <a:schemeClr val="tx1"/>
                </a:solidFill>
                <a:latin typeface="Montserrat" panose="00000500000000000000" pitchFamily="2" charset="0"/>
                <a:ea typeface="+mn-ea"/>
                <a:cs typeface="+mn-cs"/>
              </a:defRPr>
            </a:pPr>
            <a:endParaRPr lang="en-US"/>
          </a:p>
        </c:txPr>
        <c:crossAx val="51524736"/>
        <c:crosses val="autoZero"/>
        <c:auto val="1"/>
        <c:lblAlgn val="ctr"/>
        <c:lblOffset val="100"/>
        <c:noMultiLvlLbl val="0"/>
      </c:catAx>
      <c:valAx>
        <c:axId val="51524736"/>
        <c:scaling>
          <c:orientation val="minMax"/>
        </c:scaling>
        <c:delete val="0"/>
        <c:axPos val="l"/>
        <c:majorGridlines>
          <c:spPr>
            <a:ln w="9525" cap="flat" cmpd="sng" algn="ctr">
              <a:solidFill>
                <a:schemeClr val="tx2"/>
              </a:solidFill>
              <a:round/>
            </a:ln>
            <a:effectLst/>
          </c:spPr>
        </c:majorGridlines>
        <c:title>
          <c:tx>
            <c:rich>
              <a:bodyPr rot="0" vert="horz"/>
              <a:lstStyle/>
              <a:p>
                <a:pPr algn="l">
                  <a:defRPr sz="900">
                    <a:latin typeface="Montserrat" panose="00000500000000000000" pitchFamily="2" charset="0"/>
                  </a:defRPr>
                </a:pPr>
                <a:r>
                  <a:rPr lang="en-GB" sz="900" dirty="0">
                    <a:effectLst/>
                    <a:latin typeface="Montserrat" panose="00000500000000000000" pitchFamily="2" charset="0"/>
                  </a:rPr>
                  <a:t>12w/e % Growth</a:t>
                </a:r>
              </a:p>
            </c:rich>
          </c:tx>
          <c:layout>
            <c:manualLayout>
              <c:xMode val="edge"/>
              <c:yMode val="edge"/>
              <c:x val="1.8088700864518834E-2"/>
              <c:y val="2.0836792394650829E-2"/>
            </c:manualLayout>
          </c:layout>
          <c:overlay val="0"/>
        </c:title>
        <c:numFmt formatCode="0%" sourceLinked="0"/>
        <c:majorTickMark val="out"/>
        <c:minorTickMark val="none"/>
        <c:tickLblPos val="nextTo"/>
        <c:txPr>
          <a:bodyPr/>
          <a:lstStyle/>
          <a:p>
            <a:pPr>
              <a:defRPr>
                <a:latin typeface="Montserrat" panose="00000500000000000000" pitchFamily="2" charset="0"/>
              </a:defRPr>
            </a:pPr>
            <a:endParaRPr lang="en-US"/>
          </a:p>
        </c:txPr>
        <c:crossAx val="46216704"/>
        <c:crosses val="autoZero"/>
        <c:crossBetween val="between"/>
      </c:valAx>
      <c:spPr>
        <a:noFill/>
        <a:ln>
          <a:noFill/>
        </a:ln>
        <a:effectLst/>
      </c:spPr>
    </c:plotArea>
    <c:legend>
      <c:legendPos val="b"/>
      <c:layout>
        <c:manualLayout>
          <c:xMode val="edge"/>
          <c:yMode val="edge"/>
          <c:x val="0.76024875049687535"/>
          <c:y val="1.9865487976698185E-2"/>
          <c:w val="0.2386683012965112"/>
          <c:h val="0.1169665771659258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8342479356119995E-2"/>
          <c:y val="0.16804907124817531"/>
          <c:w val="0.90476350998223054"/>
          <c:h val="0.4215121198614406"/>
        </c:manualLayout>
      </c:layout>
      <c:barChart>
        <c:barDir val="col"/>
        <c:grouping val="clustered"/>
        <c:varyColors val="0"/>
        <c:ser>
          <c:idx val="0"/>
          <c:order val="0"/>
          <c:tx>
            <c:strRef>
              <c:f>Sheet1!$B$1</c:f>
              <c:strCache>
                <c:ptCount val="1"/>
                <c:pt idx="0">
                  <c:v>vs year ago</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TOTAL STORE</c:v>
                </c:pt>
                <c:pt idx="1">
                  <c:v>TSR excl GM# &amp; Tobacco</c:v>
                </c:pt>
                <c:pt idx="2">
                  <c:v>Food &amp; Drink</c:v>
                </c:pt>
                <c:pt idx="3">
                  <c:v>Household/Pet/Health &amp; Beauty</c:v>
                </c:pt>
                <c:pt idx="4">
                  <c:v>Non Food/Tobacco</c:v>
                </c:pt>
              </c:strCache>
            </c:strRef>
          </c:cat>
          <c:val>
            <c:numRef>
              <c:f>Sheet1!$B$2:$B$6</c:f>
              <c:numCache>
                <c:formatCode>0.0%</c:formatCode>
                <c:ptCount val="5"/>
                <c:pt idx="0">
                  <c:v>-4.154616624729579E-2</c:v>
                </c:pt>
                <c:pt idx="1">
                  <c:v>-3.5000423750339182E-2</c:v>
                </c:pt>
                <c:pt idx="2">
                  <c:v>-4.8643827596329015E-2</c:v>
                </c:pt>
                <c:pt idx="3">
                  <c:v>4.8401554425266502E-2</c:v>
                </c:pt>
                <c:pt idx="4">
                  <c:v>-3.5000423750339182E-2</c:v>
                </c:pt>
              </c:numCache>
            </c:numRef>
          </c:val>
          <c:extLst>
            <c:ext xmlns:c16="http://schemas.microsoft.com/office/drawing/2014/chart" uri="{C3380CC4-5D6E-409C-BE32-E72D297353CC}">
              <c16:uniqueId val="{00000000-E68B-4F84-BFC8-078DAC5BA2F0}"/>
            </c:ext>
          </c:extLst>
        </c:ser>
        <c:ser>
          <c:idx val="1"/>
          <c:order val="1"/>
          <c:tx>
            <c:strRef>
              <c:f>Sheet1!$C$1</c:f>
              <c:strCache>
                <c:ptCount val="1"/>
                <c:pt idx="0">
                  <c:v>vs 2 years ago</c:v>
                </c:pt>
              </c:strCache>
            </c:strRef>
          </c:tx>
          <c:spPr>
            <a:solidFill>
              <a:schemeClr val="tx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TOTAL STORE</c:v>
                </c:pt>
                <c:pt idx="1">
                  <c:v>TSR excl GM# &amp; Tobacco</c:v>
                </c:pt>
                <c:pt idx="2">
                  <c:v>Food &amp; Drink</c:v>
                </c:pt>
                <c:pt idx="3">
                  <c:v>Household/Pet/Health &amp; Beauty</c:v>
                </c:pt>
                <c:pt idx="4">
                  <c:v>Non Food/Tobacco</c:v>
                </c:pt>
              </c:strCache>
            </c:strRef>
          </c:cat>
          <c:val>
            <c:numRef>
              <c:f>Sheet1!$C$2:$C$6</c:f>
              <c:numCache>
                <c:formatCode>0.0%</c:formatCode>
                <c:ptCount val="5"/>
                <c:pt idx="0">
                  <c:v>4.4299051610135587E-2</c:v>
                </c:pt>
                <c:pt idx="1">
                  <c:v>4.5287378321592131E-2</c:v>
                </c:pt>
                <c:pt idx="2">
                  <c:v>5.1838778020891985E-2</c:v>
                </c:pt>
                <c:pt idx="3">
                  <c:v>1.0378553947048452E-2</c:v>
                </c:pt>
                <c:pt idx="4">
                  <c:v>4.5287378321592131E-2</c:v>
                </c:pt>
              </c:numCache>
            </c:numRef>
          </c:val>
          <c:extLst>
            <c:ext xmlns:c16="http://schemas.microsoft.com/office/drawing/2014/chart" uri="{C3380CC4-5D6E-409C-BE32-E72D297353CC}">
              <c16:uniqueId val="{00000001-E68B-4F84-BFC8-078DAC5BA2F0}"/>
            </c:ext>
          </c:extLst>
        </c:ser>
        <c:ser>
          <c:idx val="2"/>
          <c:order val="2"/>
          <c:tx>
            <c:strRef>
              <c:f>Sheet1!$D$1</c:f>
              <c:strCache>
                <c:ptCount val="1"/>
                <c:pt idx="0">
                  <c:v>vs last month</c:v>
                </c:pt>
              </c:strCache>
            </c:strRef>
          </c:tx>
          <c:spPr>
            <a:solidFill>
              <a:schemeClr val="accent3"/>
            </a:solidFill>
            <a:ln>
              <a:noFill/>
            </a:ln>
            <a:effectLst/>
          </c:spPr>
          <c:invertIfNegative val="0"/>
          <c:dLbls>
            <c:dLbl>
              <c:idx val="1"/>
              <c:numFmt formatCode="0%" sourceLinked="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82CB-4C0B-86C2-8D808F70F9D7}"/>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TOTAL STORE</c:v>
                </c:pt>
                <c:pt idx="1">
                  <c:v>TSR excl GM# &amp; Tobacco</c:v>
                </c:pt>
                <c:pt idx="2">
                  <c:v>Food &amp; Drink</c:v>
                </c:pt>
                <c:pt idx="3">
                  <c:v>Household/Pet/Health &amp; Beauty</c:v>
                </c:pt>
                <c:pt idx="4">
                  <c:v>Non Food/Tobacco</c:v>
                </c:pt>
              </c:strCache>
            </c:strRef>
          </c:cat>
          <c:val>
            <c:numRef>
              <c:f>Sheet1!$D$2:$D$6</c:f>
              <c:numCache>
                <c:formatCode>0.0%</c:formatCode>
                <c:ptCount val="5"/>
                <c:pt idx="0">
                  <c:v>3.9569647576718214E-2</c:v>
                </c:pt>
                <c:pt idx="1">
                  <c:v>4.2248775363864954E-2</c:v>
                </c:pt>
                <c:pt idx="2">
                  <c:v>5.5619212468308588E-2</c:v>
                </c:pt>
                <c:pt idx="3">
                  <c:v>-2.6171880855132446E-2</c:v>
                </c:pt>
                <c:pt idx="4">
                  <c:v>4.2248775363864954E-2</c:v>
                </c:pt>
              </c:numCache>
            </c:numRef>
          </c:val>
          <c:extLst>
            <c:ext xmlns:c16="http://schemas.microsoft.com/office/drawing/2014/chart" uri="{C3380CC4-5D6E-409C-BE32-E72D297353CC}">
              <c16:uniqueId val="{00000001-82CB-4C0B-86C2-8D808F70F9D7}"/>
            </c:ext>
          </c:extLst>
        </c:ser>
        <c:dLbls>
          <c:dLblPos val="inEnd"/>
          <c:showLegendKey val="0"/>
          <c:showVal val="1"/>
          <c:showCatName val="0"/>
          <c:showSerName val="0"/>
          <c:showPercent val="0"/>
          <c:showBubbleSize val="0"/>
        </c:dLbls>
        <c:gapWidth val="125"/>
        <c:axId val="404478872"/>
        <c:axId val="404479656"/>
      </c:barChart>
      <c:catAx>
        <c:axId val="404478872"/>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700" b="1" i="0" u="none" strike="noStrike" kern="1200" baseline="0">
                <a:solidFill>
                  <a:schemeClr val="tx1"/>
                </a:solidFill>
                <a:latin typeface="Montserrat" panose="00000500000000000000" pitchFamily="2" charset="0"/>
                <a:ea typeface="+mn-ea"/>
                <a:cs typeface="+mn-cs"/>
              </a:defRPr>
            </a:pPr>
            <a:endParaRPr lang="en-US"/>
          </a:p>
        </c:txPr>
        <c:crossAx val="404479656"/>
        <c:crosses val="autoZero"/>
        <c:auto val="1"/>
        <c:lblAlgn val="ctr"/>
        <c:lblOffset val="100"/>
        <c:noMultiLvlLbl val="0"/>
      </c:catAx>
      <c:valAx>
        <c:axId val="404479656"/>
        <c:scaling>
          <c:orientation val="minMax"/>
          <c:min val="-0.15000000000000002"/>
        </c:scaling>
        <c:delete val="1"/>
        <c:axPos val="l"/>
        <c:numFmt formatCode="0.0%" sourceLinked="1"/>
        <c:majorTickMark val="out"/>
        <c:minorTickMark val="none"/>
        <c:tickLblPos val="nextTo"/>
        <c:crossAx val="404478872"/>
        <c:crosses val="autoZero"/>
        <c:crossBetween val="between"/>
        <c:majorUnit val="0.25"/>
      </c:valAx>
      <c:spPr>
        <a:noFill/>
        <a:ln w="25400">
          <a:noFill/>
        </a:ln>
        <a:effectLst/>
      </c:spPr>
    </c:plotArea>
    <c:legend>
      <c:legendPos val="t"/>
      <c:layout>
        <c:manualLayout>
          <c:xMode val="edge"/>
          <c:yMode val="edge"/>
          <c:x val="0.22983223581059892"/>
          <c:y val="6.0542272160327378E-2"/>
          <c:w val="0.77016776418940103"/>
          <c:h val="7.2911214996232279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218591954159651"/>
          <c:y val="6.0198442646938778E-2"/>
          <c:w val="0.70585692462459482"/>
          <c:h val="0.92023708871349719"/>
        </c:manualLayout>
      </c:layout>
      <c:barChart>
        <c:barDir val="bar"/>
        <c:grouping val="clustered"/>
        <c:varyColors val="0"/>
        <c:ser>
          <c:idx val="0"/>
          <c:order val="0"/>
          <c:tx>
            <c:strRef>
              <c:f>Sheet1!$B$1</c:f>
              <c:strCache>
                <c:ptCount val="1"/>
                <c:pt idx="0">
                  <c:v>vs year ago</c:v>
                </c:pt>
              </c:strCache>
            </c:strRef>
          </c:tx>
          <c:spPr>
            <a:solidFill>
              <a:schemeClr val="accent3"/>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Soft Drinks</c:v>
                </c:pt>
                <c:pt idx="1">
                  <c:v>Tobacco</c:v>
                </c:pt>
                <c:pt idx="2">
                  <c:v>Pet</c:v>
                </c:pt>
                <c:pt idx="3">
                  <c:v>BWS</c:v>
                </c:pt>
                <c:pt idx="4">
                  <c:v>Frozen</c:v>
                </c:pt>
                <c:pt idx="5">
                  <c:v>Dairy</c:v>
                </c:pt>
                <c:pt idx="6">
                  <c:v>Impulse*</c:v>
                </c:pt>
                <c:pt idx="7">
                  <c:v>Convenience</c:v>
                </c:pt>
                <c:pt idx="8">
                  <c:v>Bakery</c:v>
                </c:pt>
                <c:pt idx="9">
                  <c:v>Meat, Fish &amp; Poultry</c:v>
                </c:pt>
                <c:pt idx="10">
                  <c:v>Packaged Grocery</c:v>
                </c:pt>
                <c:pt idx="11">
                  <c:v>Household</c:v>
                </c:pt>
                <c:pt idx="12">
                  <c:v>Produce </c:v>
                </c:pt>
                <c:pt idx="13">
                  <c:v>HBA~</c:v>
                </c:pt>
                <c:pt idx="14">
                  <c:v>Non Food#</c:v>
                </c:pt>
              </c:strCache>
            </c:strRef>
          </c:cat>
          <c:val>
            <c:numRef>
              <c:f>Sheet1!$B$2:$B$16</c:f>
              <c:numCache>
                <c:formatCode>0.0%</c:formatCode>
                <c:ptCount val="15"/>
                <c:pt idx="0">
                  <c:v>6.8287760964466981E-2</c:v>
                </c:pt>
                <c:pt idx="1">
                  <c:v>1.4158485497389739E-2</c:v>
                </c:pt>
                <c:pt idx="2">
                  <c:v>0.11327905974196262</c:v>
                </c:pt>
                <c:pt idx="3">
                  <c:v>-0.15119077507279532</c:v>
                </c:pt>
                <c:pt idx="4">
                  <c:v>-9.8632831753876826E-2</c:v>
                </c:pt>
                <c:pt idx="5">
                  <c:v>-3.865481761665468E-2</c:v>
                </c:pt>
                <c:pt idx="6">
                  <c:v>-1.5069238042084709E-2</c:v>
                </c:pt>
                <c:pt idx="7">
                  <c:v>9.9967117310263642E-2</c:v>
                </c:pt>
                <c:pt idx="8">
                  <c:v>5.7280238587443133E-2</c:v>
                </c:pt>
                <c:pt idx="9">
                  <c:v>-9.0332846683409573E-2</c:v>
                </c:pt>
                <c:pt idx="10">
                  <c:v>-7.5487309370585121E-2</c:v>
                </c:pt>
                <c:pt idx="11">
                  <c:v>-2.4347920007988577E-2</c:v>
                </c:pt>
                <c:pt idx="12">
                  <c:v>-6.6898763168493192E-2</c:v>
                </c:pt>
                <c:pt idx="13">
                  <c:v>8.1565159006293131E-2</c:v>
                </c:pt>
                <c:pt idx="14">
                  <c:v>-0.14780426576327388</c:v>
                </c:pt>
              </c:numCache>
            </c:numRef>
          </c:val>
          <c:extLst>
            <c:ext xmlns:c16="http://schemas.microsoft.com/office/drawing/2014/chart" uri="{C3380CC4-5D6E-409C-BE32-E72D297353CC}">
              <c16:uniqueId val="{00000000-DA3E-4612-908A-DE664A6E660D}"/>
            </c:ext>
          </c:extLst>
        </c:ser>
        <c:ser>
          <c:idx val="1"/>
          <c:order val="1"/>
          <c:tx>
            <c:strRef>
              <c:f>Sheet1!$C$1</c:f>
              <c:strCache>
                <c:ptCount val="1"/>
                <c:pt idx="0">
                  <c:v>vs 2 years ago</c:v>
                </c:pt>
              </c:strCache>
            </c:strRef>
          </c:tx>
          <c:spPr>
            <a:solidFill>
              <a:schemeClr val="tx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Soft Drinks</c:v>
                </c:pt>
                <c:pt idx="1">
                  <c:v>Tobacco</c:v>
                </c:pt>
                <c:pt idx="2">
                  <c:v>Pet</c:v>
                </c:pt>
                <c:pt idx="3">
                  <c:v>BWS</c:v>
                </c:pt>
                <c:pt idx="4">
                  <c:v>Frozen</c:v>
                </c:pt>
                <c:pt idx="5">
                  <c:v>Dairy</c:v>
                </c:pt>
                <c:pt idx="6">
                  <c:v>Impulse*</c:v>
                </c:pt>
                <c:pt idx="7">
                  <c:v>Convenience</c:v>
                </c:pt>
                <c:pt idx="8">
                  <c:v>Bakery</c:v>
                </c:pt>
                <c:pt idx="9">
                  <c:v>Meat, Fish &amp; Poultry</c:v>
                </c:pt>
                <c:pt idx="10">
                  <c:v>Packaged Grocery</c:v>
                </c:pt>
                <c:pt idx="11">
                  <c:v>Household</c:v>
                </c:pt>
                <c:pt idx="12">
                  <c:v>Produce </c:v>
                </c:pt>
                <c:pt idx="13">
                  <c:v>HBA~</c:v>
                </c:pt>
                <c:pt idx="14">
                  <c:v>Non Food#</c:v>
                </c:pt>
              </c:strCache>
            </c:strRef>
          </c:cat>
          <c:val>
            <c:numRef>
              <c:f>Sheet1!$C$2:$C$16</c:f>
              <c:numCache>
                <c:formatCode>0.0%</c:formatCode>
                <c:ptCount val="15"/>
                <c:pt idx="0">
                  <c:v>0.17591106571572102</c:v>
                </c:pt>
                <c:pt idx="1">
                  <c:v>0.15767008718052966</c:v>
                </c:pt>
                <c:pt idx="2">
                  <c:v>0.15036964621171278</c:v>
                </c:pt>
                <c:pt idx="3">
                  <c:v>8.4235430092798991E-2</c:v>
                </c:pt>
                <c:pt idx="4">
                  <c:v>7.6198118191136865E-2</c:v>
                </c:pt>
                <c:pt idx="5">
                  <c:v>6.6628254923913222E-2</c:v>
                </c:pt>
                <c:pt idx="6">
                  <c:v>5.9819233172720088E-2</c:v>
                </c:pt>
                <c:pt idx="7">
                  <c:v>5.2799282229568867E-2</c:v>
                </c:pt>
                <c:pt idx="8">
                  <c:v>5.2548716471990886E-2</c:v>
                </c:pt>
                <c:pt idx="9">
                  <c:v>4.5336508144181886E-2</c:v>
                </c:pt>
                <c:pt idx="10">
                  <c:v>1.1291170276916285E-2</c:v>
                </c:pt>
                <c:pt idx="11">
                  <c:v>9.512535168689995E-3</c:v>
                </c:pt>
                <c:pt idx="12">
                  <c:v>-2.1351143978977083E-3</c:v>
                </c:pt>
                <c:pt idx="13">
                  <c:v>-1.8242304817143284E-2</c:v>
                </c:pt>
                <c:pt idx="14">
                  <c:v>-4.0001987187677557E-2</c:v>
                </c:pt>
              </c:numCache>
            </c:numRef>
          </c:val>
          <c:extLst>
            <c:ext xmlns:c16="http://schemas.microsoft.com/office/drawing/2014/chart" uri="{C3380CC4-5D6E-409C-BE32-E72D297353CC}">
              <c16:uniqueId val="{00000001-DA3E-4612-908A-DE664A6E660D}"/>
            </c:ext>
          </c:extLst>
        </c:ser>
        <c:dLbls>
          <c:dLblPos val="inEnd"/>
          <c:showLegendKey val="0"/>
          <c:showVal val="1"/>
          <c:showCatName val="0"/>
          <c:showSerName val="0"/>
          <c:showPercent val="0"/>
          <c:showBubbleSize val="0"/>
        </c:dLbls>
        <c:gapWidth val="125"/>
        <c:axId val="404480832"/>
        <c:axId val="404481616"/>
      </c:barChart>
      <c:catAx>
        <c:axId val="404480832"/>
        <c:scaling>
          <c:orientation val="maxMin"/>
        </c:scaling>
        <c:delete val="0"/>
        <c:axPos val="l"/>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700" b="0" i="0" u="none" strike="noStrike" kern="1200" baseline="0">
                <a:solidFill>
                  <a:schemeClr val="tx1"/>
                </a:solidFill>
                <a:latin typeface="Montserrat" panose="00000500000000000000" pitchFamily="2" charset="0"/>
                <a:ea typeface="+mn-ea"/>
                <a:cs typeface="+mn-cs"/>
              </a:defRPr>
            </a:pPr>
            <a:endParaRPr lang="en-US"/>
          </a:p>
        </c:txPr>
        <c:crossAx val="404481616"/>
        <c:crosses val="autoZero"/>
        <c:auto val="1"/>
        <c:lblAlgn val="ctr"/>
        <c:lblOffset val="100"/>
        <c:noMultiLvlLbl val="0"/>
      </c:catAx>
      <c:valAx>
        <c:axId val="404481616"/>
        <c:scaling>
          <c:orientation val="minMax"/>
          <c:max val="0.2"/>
          <c:min val="-0.18000000000000002"/>
        </c:scaling>
        <c:delete val="1"/>
        <c:axPos val="t"/>
        <c:majorGridlines>
          <c:spPr>
            <a:ln w="9525" cap="flat" cmpd="sng" algn="ctr">
              <a:solidFill>
                <a:schemeClr val="tx2"/>
              </a:solidFill>
              <a:round/>
            </a:ln>
            <a:effectLst/>
          </c:spPr>
        </c:majorGridlines>
        <c:numFmt formatCode="0.0%" sourceLinked="1"/>
        <c:majorTickMark val="out"/>
        <c:minorTickMark val="none"/>
        <c:tickLblPos val="nextTo"/>
        <c:crossAx val="404480832"/>
        <c:crosses val="autoZero"/>
        <c:crossBetween val="between"/>
        <c:majorUnit val="0.25"/>
      </c:valAx>
      <c:spPr>
        <a:noFill/>
        <a:ln>
          <a:noFill/>
        </a:ln>
        <a:effectLst/>
      </c:spPr>
    </c:plotArea>
    <c:legend>
      <c:legendPos val="tr"/>
      <c:layout>
        <c:manualLayout>
          <c:xMode val="edge"/>
          <c:yMode val="edge"/>
          <c:x val="0.32872833931109818"/>
          <c:y val="4.3972169888485263E-2"/>
          <c:w val="0.20603271663008257"/>
          <c:h val="0.12493023848139007"/>
        </c:manualLayout>
      </c:layout>
      <c:overlay val="0"/>
      <c:spPr>
        <a:noFill/>
        <a:ln>
          <a:noFill/>
        </a:ln>
        <a:effectLst/>
      </c:spPr>
      <c:txPr>
        <a:bodyPr rot="0" spcFirstLastPara="1" vertOverflow="ellipsis" vert="horz" wrap="square" anchor="b" anchorCtr="0"/>
        <a:lstStyle/>
        <a:p>
          <a:pPr>
            <a:defRPr sz="700" b="0" i="0" u="none" strike="noStrike" kern="1200" baseline="0">
              <a:solidFill>
                <a:schemeClr val="tx1"/>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469523224503754E-3"/>
          <c:y val="8.1181963141033105E-3"/>
          <c:w val="0.96107340978121836"/>
          <c:h val="0.58483022580724353"/>
        </c:manualLayout>
      </c:layout>
      <c:barChart>
        <c:barDir val="col"/>
        <c:grouping val="clustered"/>
        <c:varyColors val="0"/>
        <c:ser>
          <c:idx val="0"/>
          <c:order val="0"/>
          <c:tx>
            <c:strRef>
              <c:f>Sheet1!$B$1</c:f>
              <c:strCache>
                <c:ptCount val="1"/>
                <c:pt idx="0">
                  <c:v>GB</c:v>
                </c:pt>
              </c:strCache>
            </c:strRef>
          </c:tx>
          <c:spPr>
            <a:solidFill>
              <a:srgbClr val="00F000"/>
            </a:solidFill>
          </c:spPr>
          <c:invertIfNegative val="1"/>
          <c:dPt>
            <c:idx val="0"/>
            <c:invertIfNegative val="1"/>
            <c:bubble3D val="0"/>
            <c:extLst>
              <c:ext xmlns:c16="http://schemas.microsoft.com/office/drawing/2014/chart" uri="{C3380CC4-5D6E-409C-BE32-E72D297353CC}">
                <c16:uniqueId val="{00000001-6B65-4B0C-BC93-826B78D99838}"/>
              </c:ext>
            </c:extLst>
          </c:dPt>
          <c:dPt>
            <c:idx val="1"/>
            <c:invertIfNegative val="1"/>
            <c:bubble3D val="0"/>
            <c:extLst>
              <c:ext xmlns:c16="http://schemas.microsoft.com/office/drawing/2014/chart" uri="{C3380CC4-5D6E-409C-BE32-E72D297353CC}">
                <c16:uniqueId val="{00000003-6B65-4B0C-BC93-826B78D99838}"/>
              </c:ext>
            </c:extLst>
          </c:dPt>
          <c:dPt>
            <c:idx val="2"/>
            <c:invertIfNegative val="1"/>
            <c:bubble3D val="0"/>
            <c:extLst>
              <c:ext xmlns:c16="http://schemas.microsoft.com/office/drawing/2014/chart" uri="{C3380CC4-5D6E-409C-BE32-E72D297353CC}">
                <c16:uniqueId val="{00000005-6B65-4B0C-BC93-826B78D99838}"/>
              </c:ext>
            </c:extLst>
          </c:dPt>
          <c:dPt>
            <c:idx val="3"/>
            <c:invertIfNegative val="1"/>
            <c:bubble3D val="0"/>
            <c:extLst>
              <c:ext xmlns:c16="http://schemas.microsoft.com/office/drawing/2014/chart" uri="{C3380CC4-5D6E-409C-BE32-E72D297353CC}">
                <c16:uniqueId val="{00000007-6B65-4B0C-BC93-826B78D99838}"/>
              </c:ext>
            </c:extLst>
          </c:dPt>
          <c:dPt>
            <c:idx val="4"/>
            <c:invertIfNegative val="1"/>
            <c:bubble3D val="0"/>
            <c:extLst>
              <c:ext xmlns:c16="http://schemas.microsoft.com/office/drawing/2014/chart" uri="{C3380CC4-5D6E-409C-BE32-E72D297353CC}">
                <c16:uniqueId val="{00000009-6B65-4B0C-BC93-826B78D99838}"/>
              </c:ext>
            </c:extLst>
          </c:dPt>
          <c:dPt>
            <c:idx val="5"/>
            <c:invertIfNegative val="1"/>
            <c:bubble3D val="0"/>
            <c:spPr>
              <a:solidFill>
                <a:srgbClr val="00F000"/>
              </a:solidFill>
            </c:spPr>
            <c:extLst>
              <c:ext xmlns:c16="http://schemas.microsoft.com/office/drawing/2014/chart" uri="{C3380CC4-5D6E-409C-BE32-E72D297353CC}">
                <c16:uniqueId val="{0000000B-6B65-4B0C-BC93-826B78D99838}"/>
              </c:ext>
            </c:extLst>
          </c:dPt>
          <c:dPt>
            <c:idx val="6"/>
            <c:invertIfNegative val="1"/>
            <c:bubble3D val="0"/>
            <c:extLst>
              <c:ext xmlns:c16="http://schemas.microsoft.com/office/drawing/2014/chart" uri="{C3380CC4-5D6E-409C-BE32-E72D297353CC}">
                <c16:uniqueId val="{0000000D-6B65-4B0C-BC93-826B78D99838}"/>
              </c:ext>
            </c:extLst>
          </c:dPt>
          <c:dPt>
            <c:idx val="7"/>
            <c:invertIfNegative val="1"/>
            <c:bubble3D val="0"/>
            <c:extLst>
              <c:ext xmlns:c16="http://schemas.microsoft.com/office/drawing/2014/chart" uri="{C3380CC4-5D6E-409C-BE32-E72D297353CC}">
                <c16:uniqueId val="{0000000F-6B65-4B0C-BC93-826B78D99838}"/>
              </c:ext>
            </c:extLst>
          </c:dPt>
          <c:dPt>
            <c:idx val="8"/>
            <c:invertIfNegative val="1"/>
            <c:bubble3D val="0"/>
            <c:extLst>
              <c:ext xmlns:c16="http://schemas.microsoft.com/office/drawing/2014/chart" uri="{C3380CC4-5D6E-409C-BE32-E72D297353CC}">
                <c16:uniqueId val="{00000011-6B65-4B0C-BC93-826B78D99838}"/>
              </c:ext>
            </c:extLst>
          </c:dPt>
          <c:dPt>
            <c:idx val="9"/>
            <c:invertIfNegative val="1"/>
            <c:bubble3D val="0"/>
            <c:extLst>
              <c:ext xmlns:c16="http://schemas.microsoft.com/office/drawing/2014/chart" uri="{C3380CC4-5D6E-409C-BE32-E72D297353CC}">
                <c16:uniqueId val="{00000013-6B65-4B0C-BC93-826B78D99838}"/>
              </c:ext>
            </c:extLst>
          </c:dPt>
          <c:dPt>
            <c:idx val="10"/>
            <c:invertIfNegative val="1"/>
            <c:bubble3D val="0"/>
            <c:spPr>
              <a:solidFill>
                <a:srgbClr val="00F000"/>
              </a:solidFill>
            </c:spPr>
            <c:extLst>
              <c:ext xmlns:c16="http://schemas.microsoft.com/office/drawing/2014/chart" uri="{C3380CC4-5D6E-409C-BE32-E72D297353CC}">
                <c16:uniqueId val="{00000015-812A-480B-B333-94C132AA3928}"/>
              </c:ext>
            </c:extLst>
          </c:dPt>
          <c:dPt>
            <c:idx val="12"/>
            <c:invertIfNegative val="1"/>
            <c:bubble3D val="0"/>
            <c:spPr>
              <a:solidFill>
                <a:srgbClr val="00F000"/>
              </a:solidFill>
            </c:spPr>
            <c:extLst>
              <c:ext xmlns:c16="http://schemas.microsoft.com/office/drawing/2014/chart" uri="{C3380CC4-5D6E-409C-BE32-E72D297353CC}">
                <c16:uniqueId val="{0000000E-B289-473F-BFAB-6E51048588FB}"/>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Sheet1!$A$2:$A$17</c:f>
              <c:strCache>
                <c:ptCount val="16"/>
                <c:pt idx="0">
                  <c:v>GB</c:v>
                </c:pt>
                <c:pt idx="1">
                  <c:v>Supermarkets</c:v>
                </c:pt>
                <c:pt idx="2">
                  <c:v>Convenience</c:v>
                </c:pt>
                <c:pt idx="4">
                  <c:v>Grocery Multiples</c:v>
                </c:pt>
                <c:pt idx="5">
                  <c:v>Chemists</c:v>
                </c:pt>
                <c:pt idx="7">
                  <c:v>Independents</c:v>
                </c:pt>
                <c:pt idx="8">
                  <c:v>Symbols</c:v>
                </c:pt>
                <c:pt idx="9">
                  <c:v>Convenience Multiples</c:v>
                </c:pt>
                <c:pt idx="10">
                  <c:v>Multiple Forecourts</c:v>
                </c:pt>
                <c:pt idx="12">
                  <c:v>*Discounters</c:v>
                </c:pt>
                <c:pt idx="13">
                  <c:v>**Value Retailers</c:v>
                </c:pt>
                <c:pt idx="14">
                  <c:v>*Online</c:v>
                </c:pt>
                <c:pt idx="15">
                  <c:v>*Bricks &amp; Mortar</c:v>
                </c:pt>
              </c:strCache>
            </c:strRef>
          </c:cat>
          <c:val>
            <c:numRef>
              <c:f>Sheet1!$B$2:$B$17</c:f>
              <c:numCache>
                <c:formatCode>0.0%</c:formatCode>
                <c:ptCount val="16"/>
                <c:pt idx="0">
                  <c:v>-3.5775287236797237E-2</c:v>
                </c:pt>
                <c:pt idx="1">
                  <c:v>-5.9246706746842293E-2</c:v>
                </c:pt>
                <c:pt idx="2">
                  <c:v>3.2900001491884545E-2</c:v>
                </c:pt>
                <c:pt idx="4">
                  <c:v>-4.154616624729579E-2</c:v>
                </c:pt>
                <c:pt idx="5">
                  <c:v>0.19218506470843888</c:v>
                </c:pt>
                <c:pt idx="7">
                  <c:v>-1.9158362839183596E-2</c:v>
                </c:pt>
                <c:pt idx="8">
                  <c:v>-4.8159782487141034E-2</c:v>
                </c:pt>
                <c:pt idx="9">
                  <c:v>-3.2266675611023476E-2</c:v>
                </c:pt>
                <c:pt idx="10">
                  <c:v>0.15178971604489555</c:v>
                </c:pt>
                <c:pt idx="12">
                  <c:v>3.5628301574818E-2</c:v>
                </c:pt>
                <c:pt idx="13">
                  <c:v>-3.7166778030572778E-2</c:v>
                </c:pt>
                <c:pt idx="14">
                  <c:v>-0.22492971500001346</c:v>
                </c:pt>
                <c:pt idx="15">
                  <c:v>2.1591524622466274E-4</c:v>
                </c:pt>
              </c:numCache>
            </c:numRef>
          </c:val>
          <c:extLst>
            <c:ext xmlns:c14="http://schemas.microsoft.com/office/drawing/2007/8/2/chart" uri="{6F2FDCE9-48DA-4B69-8628-5D25D57E5C99}">
              <c14:invertSolidFillFmt>
                <c14:spPr xmlns:c14="http://schemas.microsoft.com/office/drawing/2007/8/2/chart">
                  <a:solidFill>
                    <a:srgbClr val="7F7F7F"/>
                  </a:solidFill>
                </c14:spPr>
              </c14:invertSolidFillFmt>
            </c:ext>
            <c:ext xmlns:c16="http://schemas.microsoft.com/office/drawing/2014/chart" uri="{C3380CC4-5D6E-409C-BE32-E72D297353CC}">
              <c16:uniqueId val="{00000014-6B65-4B0C-BC93-826B78D99838}"/>
            </c:ext>
          </c:extLst>
        </c:ser>
        <c:dLbls>
          <c:dLblPos val="inEnd"/>
          <c:showLegendKey val="0"/>
          <c:showVal val="1"/>
          <c:showCatName val="0"/>
          <c:showSerName val="0"/>
          <c:showPercent val="0"/>
          <c:showBubbleSize val="0"/>
        </c:dLbls>
        <c:gapWidth val="125"/>
        <c:axId val="145143296"/>
        <c:axId val="145151104"/>
      </c:barChart>
      <c:catAx>
        <c:axId val="145143296"/>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Montserrat" panose="00000500000000000000" pitchFamily="2" charset="0"/>
                <a:ea typeface="+mn-ea"/>
                <a:cs typeface="+mn-cs"/>
              </a:defRPr>
            </a:pPr>
            <a:endParaRPr lang="en-US"/>
          </a:p>
        </c:txPr>
        <c:crossAx val="145151104"/>
        <c:crosses val="autoZero"/>
        <c:auto val="1"/>
        <c:lblAlgn val="ctr"/>
        <c:lblOffset val="100"/>
        <c:noMultiLvlLbl val="0"/>
      </c:catAx>
      <c:valAx>
        <c:axId val="145151104"/>
        <c:scaling>
          <c:orientation val="minMax"/>
          <c:min val="-0.30000000000000004"/>
        </c:scaling>
        <c:delete val="1"/>
        <c:axPos val="r"/>
        <c:numFmt formatCode="0.0%" sourceLinked="1"/>
        <c:majorTickMark val="out"/>
        <c:minorTickMark val="none"/>
        <c:tickLblPos val="nextTo"/>
        <c:crossAx val="145143296"/>
        <c:crosses val="max"/>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469523224503754E-3"/>
          <c:y val="8.1181963141033105E-3"/>
          <c:w val="0.96107340978121836"/>
          <c:h val="0.58483022580724353"/>
        </c:manualLayout>
      </c:layout>
      <c:barChart>
        <c:barDir val="col"/>
        <c:grouping val="clustered"/>
        <c:varyColors val="0"/>
        <c:ser>
          <c:idx val="0"/>
          <c:order val="0"/>
          <c:tx>
            <c:strRef>
              <c:f>Sheet1!$B$1</c:f>
              <c:strCache>
                <c:ptCount val="1"/>
                <c:pt idx="0">
                  <c:v>GB</c:v>
                </c:pt>
              </c:strCache>
            </c:strRef>
          </c:tx>
          <c:spPr>
            <a:solidFill>
              <a:srgbClr val="00F000"/>
            </a:solidFill>
          </c:spPr>
          <c:invertIfNegative val="1"/>
          <c:dPt>
            <c:idx val="0"/>
            <c:invertIfNegative val="1"/>
            <c:bubble3D val="0"/>
            <c:extLst>
              <c:ext xmlns:c16="http://schemas.microsoft.com/office/drawing/2014/chart" uri="{C3380CC4-5D6E-409C-BE32-E72D297353CC}">
                <c16:uniqueId val="{00000001-6B65-4B0C-BC93-826B78D99838}"/>
              </c:ext>
            </c:extLst>
          </c:dPt>
          <c:dPt>
            <c:idx val="1"/>
            <c:invertIfNegative val="1"/>
            <c:bubble3D val="0"/>
            <c:extLst>
              <c:ext xmlns:c16="http://schemas.microsoft.com/office/drawing/2014/chart" uri="{C3380CC4-5D6E-409C-BE32-E72D297353CC}">
                <c16:uniqueId val="{00000003-6B65-4B0C-BC93-826B78D99838}"/>
              </c:ext>
            </c:extLst>
          </c:dPt>
          <c:dPt>
            <c:idx val="2"/>
            <c:invertIfNegative val="1"/>
            <c:bubble3D val="0"/>
            <c:extLst>
              <c:ext xmlns:c16="http://schemas.microsoft.com/office/drawing/2014/chart" uri="{C3380CC4-5D6E-409C-BE32-E72D297353CC}">
                <c16:uniqueId val="{00000005-6B65-4B0C-BC93-826B78D99838}"/>
              </c:ext>
            </c:extLst>
          </c:dPt>
          <c:dPt>
            <c:idx val="3"/>
            <c:invertIfNegative val="1"/>
            <c:bubble3D val="0"/>
            <c:extLst>
              <c:ext xmlns:c16="http://schemas.microsoft.com/office/drawing/2014/chart" uri="{C3380CC4-5D6E-409C-BE32-E72D297353CC}">
                <c16:uniqueId val="{00000007-6B65-4B0C-BC93-826B78D99838}"/>
              </c:ext>
            </c:extLst>
          </c:dPt>
          <c:dPt>
            <c:idx val="4"/>
            <c:invertIfNegative val="1"/>
            <c:bubble3D val="0"/>
            <c:extLst>
              <c:ext xmlns:c16="http://schemas.microsoft.com/office/drawing/2014/chart" uri="{C3380CC4-5D6E-409C-BE32-E72D297353CC}">
                <c16:uniqueId val="{00000009-6B65-4B0C-BC93-826B78D99838}"/>
              </c:ext>
            </c:extLst>
          </c:dPt>
          <c:dPt>
            <c:idx val="5"/>
            <c:invertIfNegative val="1"/>
            <c:bubble3D val="0"/>
            <c:spPr>
              <a:solidFill>
                <a:srgbClr val="00F000"/>
              </a:solidFill>
            </c:spPr>
            <c:extLst>
              <c:ext xmlns:c16="http://schemas.microsoft.com/office/drawing/2014/chart" uri="{C3380CC4-5D6E-409C-BE32-E72D297353CC}">
                <c16:uniqueId val="{0000000B-6B65-4B0C-BC93-826B78D99838}"/>
              </c:ext>
            </c:extLst>
          </c:dPt>
          <c:dPt>
            <c:idx val="6"/>
            <c:invertIfNegative val="1"/>
            <c:bubble3D val="0"/>
            <c:extLst>
              <c:ext xmlns:c16="http://schemas.microsoft.com/office/drawing/2014/chart" uri="{C3380CC4-5D6E-409C-BE32-E72D297353CC}">
                <c16:uniqueId val="{0000000D-6B65-4B0C-BC93-826B78D99838}"/>
              </c:ext>
            </c:extLst>
          </c:dPt>
          <c:dPt>
            <c:idx val="7"/>
            <c:invertIfNegative val="1"/>
            <c:bubble3D val="0"/>
            <c:extLst>
              <c:ext xmlns:c16="http://schemas.microsoft.com/office/drawing/2014/chart" uri="{C3380CC4-5D6E-409C-BE32-E72D297353CC}">
                <c16:uniqueId val="{0000000F-6B65-4B0C-BC93-826B78D99838}"/>
              </c:ext>
            </c:extLst>
          </c:dPt>
          <c:dPt>
            <c:idx val="8"/>
            <c:invertIfNegative val="1"/>
            <c:bubble3D val="0"/>
            <c:extLst>
              <c:ext xmlns:c16="http://schemas.microsoft.com/office/drawing/2014/chart" uri="{C3380CC4-5D6E-409C-BE32-E72D297353CC}">
                <c16:uniqueId val="{00000011-6B65-4B0C-BC93-826B78D99838}"/>
              </c:ext>
            </c:extLst>
          </c:dPt>
          <c:dPt>
            <c:idx val="9"/>
            <c:invertIfNegative val="1"/>
            <c:bubble3D val="0"/>
            <c:extLst>
              <c:ext xmlns:c16="http://schemas.microsoft.com/office/drawing/2014/chart" uri="{C3380CC4-5D6E-409C-BE32-E72D297353CC}">
                <c16:uniqueId val="{00000013-6B65-4B0C-BC93-826B78D99838}"/>
              </c:ext>
            </c:extLst>
          </c:dPt>
          <c:dPt>
            <c:idx val="10"/>
            <c:invertIfNegative val="1"/>
            <c:bubble3D val="0"/>
            <c:spPr>
              <a:solidFill>
                <a:srgbClr val="00F000"/>
              </a:solidFill>
            </c:spPr>
            <c:extLst>
              <c:ext xmlns:c16="http://schemas.microsoft.com/office/drawing/2014/chart" uri="{C3380CC4-5D6E-409C-BE32-E72D297353CC}">
                <c16:uniqueId val="{00000015-812A-480B-B333-94C132AA3928}"/>
              </c:ext>
            </c:extLst>
          </c:dPt>
          <c:dPt>
            <c:idx val="12"/>
            <c:invertIfNegative val="1"/>
            <c:bubble3D val="0"/>
            <c:spPr>
              <a:solidFill>
                <a:srgbClr val="00F000"/>
              </a:solidFill>
            </c:spPr>
            <c:extLst>
              <c:ext xmlns:c16="http://schemas.microsoft.com/office/drawing/2014/chart" uri="{C3380CC4-5D6E-409C-BE32-E72D297353CC}">
                <c16:uniqueId val="{0000000E-B289-473F-BFAB-6E51048588FB}"/>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Sheet1!$A$2:$A$17</c:f>
              <c:strCache>
                <c:ptCount val="16"/>
                <c:pt idx="0">
                  <c:v>GB</c:v>
                </c:pt>
                <c:pt idx="1">
                  <c:v>Supermarkets</c:v>
                </c:pt>
                <c:pt idx="2">
                  <c:v>Convenience</c:v>
                </c:pt>
                <c:pt idx="4">
                  <c:v>Grocery Multiples</c:v>
                </c:pt>
                <c:pt idx="5">
                  <c:v>Chemists</c:v>
                </c:pt>
                <c:pt idx="7">
                  <c:v>Independents</c:v>
                </c:pt>
                <c:pt idx="8">
                  <c:v>Symbols</c:v>
                </c:pt>
                <c:pt idx="9">
                  <c:v>Convenience Multiples</c:v>
                </c:pt>
                <c:pt idx="10">
                  <c:v>Multiple Forecourts</c:v>
                </c:pt>
                <c:pt idx="12">
                  <c:v>*Discounters</c:v>
                </c:pt>
                <c:pt idx="13">
                  <c:v>**Value Retailers</c:v>
                </c:pt>
                <c:pt idx="14">
                  <c:v>*Online</c:v>
                </c:pt>
                <c:pt idx="15">
                  <c:v>*Bricks &amp; Mortar</c:v>
                </c:pt>
              </c:strCache>
            </c:strRef>
          </c:cat>
          <c:val>
            <c:numRef>
              <c:f>Sheet1!$B$2:$B$17</c:f>
              <c:numCache>
                <c:formatCode>0.0%</c:formatCode>
                <c:ptCount val="16"/>
                <c:pt idx="0">
                  <c:v>-0.03</c:v>
                </c:pt>
                <c:pt idx="1">
                  <c:v>-0.05</c:v>
                </c:pt>
                <c:pt idx="2">
                  <c:v>2.8000000000000001E-2</c:v>
                </c:pt>
                <c:pt idx="4">
                  <c:v>-3.5000000000000003E-2</c:v>
                </c:pt>
                <c:pt idx="5">
                  <c:v>0.156</c:v>
                </c:pt>
                <c:pt idx="7">
                  <c:v>-1.7227529739418213E-2</c:v>
                </c:pt>
                <c:pt idx="8">
                  <c:v>-4.416709666440144E-2</c:v>
                </c:pt>
                <c:pt idx="9">
                  <c:v>-4.117104634734492E-2</c:v>
                </c:pt>
                <c:pt idx="10">
                  <c:v>0.15236374257553975</c:v>
                </c:pt>
                <c:pt idx="12">
                  <c:v>4.2663479965569184E-2</c:v>
                </c:pt>
                <c:pt idx="13">
                  <c:v>2.6051386685048916E-2</c:v>
                </c:pt>
                <c:pt idx="14">
                  <c:v>-0.21624298958385213</c:v>
                </c:pt>
                <c:pt idx="15">
                  <c:v>5.4209757438179462E-3</c:v>
                </c:pt>
              </c:numCache>
            </c:numRef>
          </c:val>
          <c:extLst>
            <c:ext xmlns:c14="http://schemas.microsoft.com/office/drawing/2007/8/2/chart" uri="{6F2FDCE9-48DA-4B69-8628-5D25D57E5C99}">
              <c14:invertSolidFillFmt>
                <c14:spPr xmlns:c14="http://schemas.microsoft.com/office/drawing/2007/8/2/chart">
                  <a:solidFill>
                    <a:srgbClr val="7F7F7F"/>
                  </a:solidFill>
                </c14:spPr>
              </c14:invertSolidFillFmt>
            </c:ext>
            <c:ext xmlns:c16="http://schemas.microsoft.com/office/drawing/2014/chart" uri="{C3380CC4-5D6E-409C-BE32-E72D297353CC}">
              <c16:uniqueId val="{00000014-6B65-4B0C-BC93-826B78D99838}"/>
            </c:ext>
          </c:extLst>
        </c:ser>
        <c:dLbls>
          <c:dLblPos val="inEnd"/>
          <c:showLegendKey val="0"/>
          <c:showVal val="1"/>
          <c:showCatName val="0"/>
          <c:showSerName val="0"/>
          <c:showPercent val="0"/>
          <c:showBubbleSize val="0"/>
        </c:dLbls>
        <c:gapWidth val="125"/>
        <c:axId val="145143296"/>
        <c:axId val="145151104"/>
      </c:barChart>
      <c:catAx>
        <c:axId val="145143296"/>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Montserrat" panose="00000500000000000000" pitchFamily="2" charset="0"/>
                <a:ea typeface="+mn-ea"/>
                <a:cs typeface="+mn-cs"/>
              </a:defRPr>
            </a:pPr>
            <a:endParaRPr lang="en-US"/>
          </a:p>
        </c:txPr>
        <c:crossAx val="145151104"/>
        <c:crosses val="autoZero"/>
        <c:auto val="1"/>
        <c:lblAlgn val="ctr"/>
        <c:lblOffset val="100"/>
        <c:noMultiLvlLbl val="0"/>
      </c:catAx>
      <c:valAx>
        <c:axId val="145151104"/>
        <c:scaling>
          <c:orientation val="minMax"/>
          <c:min val="-0.30000000000000004"/>
        </c:scaling>
        <c:delete val="1"/>
        <c:axPos val="r"/>
        <c:numFmt formatCode="0.0%" sourceLinked="1"/>
        <c:majorTickMark val="out"/>
        <c:minorTickMark val="none"/>
        <c:tickLblPos val="nextTo"/>
        <c:crossAx val="145143296"/>
        <c:crosses val="max"/>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387809289801498E-3"/>
          <c:y val="4.7424151595188438E-2"/>
          <c:w val="0.96107340978121836"/>
          <c:h val="0.58483022580724353"/>
        </c:manualLayout>
      </c:layout>
      <c:barChart>
        <c:barDir val="col"/>
        <c:grouping val="clustered"/>
        <c:varyColors val="0"/>
        <c:ser>
          <c:idx val="0"/>
          <c:order val="0"/>
          <c:tx>
            <c:strRef>
              <c:f>Sheet1!$B$1</c:f>
              <c:strCache>
                <c:ptCount val="1"/>
                <c:pt idx="0">
                  <c:v>UK</c:v>
                </c:pt>
              </c:strCache>
            </c:strRef>
          </c:tx>
          <c:spPr>
            <a:solidFill>
              <a:srgbClr val="00F000"/>
            </a:solidFill>
            <a:ln>
              <a:noFill/>
            </a:ln>
            <a:effectLst/>
          </c:spPr>
          <c:invertIfNegative val="0"/>
          <c:dPt>
            <c:idx val="0"/>
            <c:invertIfNegative val="0"/>
            <c:bubble3D val="0"/>
            <c:extLst>
              <c:ext xmlns:c16="http://schemas.microsoft.com/office/drawing/2014/chart" uri="{C3380CC4-5D6E-409C-BE32-E72D297353CC}">
                <c16:uniqueId val="{00000001-6B65-4B0C-BC93-826B78D99838}"/>
              </c:ext>
            </c:extLst>
          </c:dPt>
          <c:dPt>
            <c:idx val="1"/>
            <c:invertIfNegative val="0"/>
            <c:bubble3D val="0"/>
            <c:extLst>
              <c:ext xmlns:c16="http://schemas.microsoft.com/office/drawing/2014/chart" uri="{C3380CC4-5D6E-409C-BE32-E72D297353CC}">
                <c16:uniqueId val="{00000003-6B65-4B0C-BC93-826B78D99838}"/>
              </c:ext>
            </c:extLst>
          </c:dPt>
          <c:dPt>
            <c:idx val="2"/>
            <c:invertIfNegative val="0"/>
            <c:bubble3D val="0"/>
            <c:extLst>
              <c:ext xmlns:c16="http://schemas.microsoft.com/office/drawing/2014/chart" uri="{C3380CC4-5D6E-409C-BE32-E72D297353CC}">
                <c16:uniqueId val="{00000005-6B65-4B0C-BC93-826B78D99838}"/>
              </c:ext>
            </c:extLst>
          </c:dPt>
          <c:dPt>
            <c:idx val="3"/>
            <c:invertIfNegative val="0"/>
            <c:bubble3D val="0"/>
            <c:extLst>
              <c:ext xmlns:c16="http://schemas.microsoft.com/office/drawing/2014/chart" uri="{C3380CC4-5D6E-409C-BE32-E72D297353CC}">
                <c16:uniqueId val="{00000007-6B65-4B0C-BC93-826B78D99838}"/>
              </c:ext>
            </c:extLst>
          </c:dPt>
          <c:dPt>
            <c:idx val="4"/>
            <c:invertIfNegative val="0"/>
            <c:bubble3D val="0"/>
            <c:extLst>
              <c:ext xmlns:c16="http://schemas.microsoft.com/office/drawing/2014/chart" uri="{C3380CC4-5D6E-409C-BE32-E72D297353CC}">
                <c16:uniqueId val="{00000009-6B65-4B0C-BC93-826B78D99838}"/>
              </c:ext>
            </c:extLst>
          </c:dPt>
          <c:dPt>
            <c:idx val="5"/>
            <c:invertIfNegative val="0"/>
            <c:bubble3D val="0"/>
            <c:spPr>
              <a:solidFill>
                <a:schemeClr val="bg1">
                  <a:lumMod val="50000"/>
                </a:schemeClr>
              </a:solidFill>
              <a:ln>
                <a:noFill/>
              </a:ln>
              <a:effectLst/>
            </c:spPr>
            <c:extLst>
              <c:ext xmlns:c16="http://schemas.microsoft.com/office/drawing/2014/chart" uri="{C3380CC4-5D6E-409C-BE32-E72D297353CC}">
                <c16:uniqueId val="{0000000B-6B65-4B0C-BC93-826B78D99838}"/>
              </c:ext>
            </c:extLst>
          </c:dPt>
          <c:dPt>
            <c:idx val="6"/>
            <c:invertIfNegative val="0"/>
            <c:bubble3D val="0"/>
            <c:extLst>
              <c:ext xmlns:c16="http://schemas.microsoft.com/office/drawing/2014/chart" uri="{C3380CC4-5D6E-409C-BE32-E72D297353CC}">
                <c16:uniqueId val="{0000000D-6B65-4B0C-BC93-826B78D99838}"/>
              </c:ext>
            </c:extLst>
          </c:dPt>
          <c:dPt>
            <c:idx val="7"/>
            <c:invertIfNegative val="0"/>
            <c:bubble3D val="0"/>
            <c:extLst>
              <c:ext xmlns:c16="http://schemas.microsoft.com/office/drawing/2014/chart" uri="{C3380CC4-5D6E-409C-BE32-E72D297353CC}">
                <c16:uniqueId val="{0000000F-6B65-4B0C-BC93-826B78D99838}"/>
              </c:ext>
            </c:extLst>
          </c:dPt>
          <c:dPt>
            <c:idx val="8"/>
            <c:invertIfNegative val="0"/>
            <c:bubble3D val="0"/>
            <c:extLst>
              <c:ext xmlns:c16="http://schemas.microsoft.com/office/drawing/2014/chart" uri="{C3380CC4-5D6E-409C-BE32-E72D297353CC}">
                <c16:uniqueId val="{00000011-6B65-4B0C-BC93-826B78D99838}"/>
              </c:ext>
            </c:extLst>
          </c:dPt>
          <c:dPt>
            <c:idx val="9"/>
            <c:invertIfNegative val="0"/>
            <c:bubble3D val="0"/>
            <c:spPr>
              <a:solidFill>
                <a:schemeClr val="bg1">
                  <a:lumMod val="50000"/>
                </a:schemeClr>
              </a:solidFill>
              <a:ln>
                <a:noFill/>
              </a:ln>
              <a:effectLst/>
            </c:spPr>
            <c:extLst>
              <c:ext xmlns:c16="http://schemas.microsoft.com/office/drawing/2014/chart" uri="{C3380CC4-5D6E-409C-BE32-E72D297353CC}">
                <c16:uniqueId val="{00000013-6B65-4B0C-BC93-826B78D99838}"/>
              </c:ext>
            </c:extLst>
          </c:dPt>
          <c:dPt>
            <c:idx val="10"/>
            <c:invertIfNegative val="0"/>
            <c:bubble3D val="0"/>
            <c:extLst>
              <c:ext xmlns:c16="http://schemas.microsoft.com/office/drawing/2014/chart" uri="{C3380CC4-5D6E-409C-BE32-E72D297353CC}">
                <c16:uniqueId val="{00000015-812A-480B-B333-94C132AA3928}"/>
              </c:ext>
            </c:extLst>
          </c:dPt>
          <c:dPt>
            <c:idx val="11"/>
            <c:invertIfNegative val="0"/>
            <c:bubble3D val="0"/>
            <c:extLst>
              <c:ext xmlns:c16="http://schemas.microsoft.com/office/drawing/2014/chart" uri="{C3380CC4-5D6E-409C-BE32-E72D297353CC}">
                <c16:uniqueId val="{00000000-6AB0-4945-8308-219870CA889A}"/>
              </c:ext>
            </c:extLst>
          </c:dPt>
          <c:dPt>
            <c:idx val="13"/>
            <c:invertIfNegative val="0"/>
            <c:bubble3D val="0"/>
            <c:spPr>
              <a:solidFill>
                <a:schemeClr val="bg1">
                  <a:lumMod val="50000"/>
                </a:schemeClr>
              </a:solidFill>
              <a:ln>
                <a:noFill/>
              </a:ln>
              <a:effectLst/>
            </c:spPr>
            <c:extLst>
              <c:ext xmlns:c16="http://schemas.microsoft.com/office/drawing/2014/chart" uri="{C3380CC4-5D6E-409C-BE32-E72D297353CC}">
                <c16:uniqueId val="{00000000-6A5B-4B01-AD77-9BB57C16BE01}"/>
              </c:ext>
            </c:extLst>
          </c:dPt>
          <c:dLbls>
            <c:dLbl>
              <c:idx val="13"/>
              <c:numFmt formatCode="0%" sourceLinked="0"/>
              <c:spPr>
                <a:noFill/>
                <a:ln>
                  <a:noFill/>
                </a:ln>
                <a:effectLst/>
              </c:spPr>
              <c:txPr>
                <a:bodyPr rot="0" vert="horz"/>
                <a:lstStyle/>
                <a:p>
                  <a:pPr>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6A5B-4B01-AD77-9BB57C16BE01}"/>
                </c:ext>
              </c:extLst>
            </c:dLbl>
            <c:numFmt formatCode="0.0%" sourceLinked="0"/>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GB</c:v>
                </c:pt>
                <c:pt idx="1">
                  <c:v>Supermarkets</c:v>
                </c:pt>
                <c:pt idx="2">
                  <c:v>Convenience</c:v>
                </c:pt>
                <c:pt idx="3">
                  <c:v> </c:v>
                </c:pt>
                <c:pt idx="4">
                  <c:v>Grocery Multiples</c:v>
                </c:pt>
                <c:pt idx="5">
                  <c:v>Chemists</c:v>
                </c:pt>
                <c:pt idx="7">
                  <c:v>Independents</c:v>
                </c:pt>
                <c:pt idx="8">
                  <c:v>Symbols</c:v>
                </c:pt>
                <c:pt idx="9">
                  <c:v>Convenience Multiples</c:v>
                </c:pt>
                <c:pt idx="10">
                  <c:v>Multiple Forecourts</c:v>
                </c:pt>
                <c:pt idx="12">
                  <c:v>*Discounters</c:v>
                </c:pt>
                <c:pt idx="13">
                  <c:v>**Value Retailers</c:v>
                </c:pt>
                <c:pt idx="14">
                  <c:v>*Online</c:v>
                </c:pt>
                <c:pt idx="15">
                  <c:v>*Bricks &amp; Mortar</c:v>
                </c:pt>
              </c:strCache>
            </c:strRef>
          </c:cat>
          <c:val>
            <c:numRef>
              <c:f>Sheet1!$B$2:$B$17</c:f>
              <c:numCache>
                <c:formatCode>0.0%</c:formatCode>
                <c:ptCount val="16"/>
                <c:pt idx="0">
                  <c:v>4.9490909623435719E-2</c:v>
                </c:pt>
                <c:pt idx="1">
                  <c:v>4.1348925927279234E-2</c:v>
                </c:pt>
                <c:pt idx="2">
                  <c:v>7.1823328642910855E-2</c:v>
                </c:pt>
                <c:pt idx="4">
                  <c:v>4.4299051610135587E-2</c:v>
                </c:pt>
                <c:pt idx="5">
                  <c:v>-6.2057193591763538E-2</c:v>
                </c:pt>
                <c:pt idx="7">
                  <c:v>0.14415337562684249</c:v>
                </c:pt>
                <c:pt idx="8">
                  <c:v>0.10325528443372134</c:v>
                </c:pt>
                <c:pt idx="9">
                  <c:v>-0.11077100379599247</c:v>
                </c:pt>
                <c:pt idx="10">
                  <c:v>0.257580782301986</c:v>
                </c:pt>
                <c:pt idx="12">
                  <c:v>0.17959982045107958</c:v>
                </c:pt>
                <c:pt idx="13">
                  <c:v>-3.968438980492317E-2</c:v>
                </c:pt>
                <c:pt idx="14">
                  <c:v>0.69908432604073734</c:v>
                </c:pt>
                <c:pt idx="15">
                  <c:v>1.4319999773804382E-2</c:v>
                </c:pt>
              </c:numCache>
            </c:numRef>
          </c:val>
          <c:extLst>
            <c:ext xmlns:c16="http://schemas.microsoft.com/office/drawing/2014/chart" uri="{C3380CC4-5D6E-409C-BE32-E72D297353CC}">
              <c16:uniqueId val="{00000014-6B65-4B0C-BC93-826B78D99838}"/>
            </c:ext>
          </c:extLst>
        </c:ser>
        <c:dLbls>
          <c:dLblPos val="inEnd"/>
          <c:showLegendKey val="0"/>
          <c:showVal val="1"/>
          <c:showCatName val="0"/>
          <c:showSerName val="0"/>
          <c:showPercent val="0"/>
          <c:showBubbleSize val="0"/>
        </c:dLbls>
        <c:gapWidth val="125"/>
        <c:axId val="145143296"/>
        <c:axId val="145151104"/>
      </c:barChart>
      <c:catAx>
        <c:axId val="145143296"/>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vert="horz"/>
          <a:lstStyle/>
          <a:p>
            <a:pPr>
              <a:defRPr sz="900" b="1"/>
            </a:pPr>
            <a:endParaRPr lang="en-US"/>
          </a:p>
        </c:txPr>
        <c:crossAx val="145151104"/>
        <c:crosses val="autoZero"/>
        <c:auto val="1"/>
        <c:lblAlgn val="ctr"/>
        <c:lblOffset val="100"/>
        <c:noMultiLvlLbl val="0"/>
      </c:catAx>
      <c:valAx>
        <c:axId val="145151104"/>
        <c:scaling>
          <c:orientation val="minMax"/>
        </c:scaling>
        <c:delete val="1"/>
        <c:axPos val="r"/>
        <c:numFmt formatCode="0.0%" sourceLinked="1"/>
        <c:majorTickMark val="out"/>
        <c:minorTickMark val="none"/>
        <c:tickLblPos val="nextTo"/>
        <c:crossAx val="145143296"/>
        <c:crosses val="max"/>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ontserrat" panose="00000500000000000000" pitchFamily="2"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5890239527773143E-2"/>
          <c:y val="0.15053309773546641"/>
          <c:w val="0.87967786038055329"/>
          <c:h val="0.55233791678840161"/>
        </c:manualLayout>
      </c:layout>
      <c:barChart>
        <c:barDir val="col"/>
        <c:grouping val="clustered"/>
        <c:varyColors val="0"/>
        <c:ser>
          <c:idx val="0"/>
          <c:order val="0"/>
          <c:tx>
            <c:strRef>
              <c:f>Sheet1!$B$1</c:f>
              <c:strCache>
                <c:ptCount val="1"/>
                <c:pt idx="0">
                  <c:v>GB</c:v>
                </c:pt>
              </c:strCache>
            </c:strRef>
          </c:tx>
          <c:spPr>
            <a:solidFill>
              <a:schemeClr val="accent1"/>
            </a:solidFill>
            <a:ln>
              <a:noFill/>
            </a:ln>
            <a:effectLst/>
          </c:spPr>
          <c:invertIfNegative val="0"/>
          <c:cat>
            <c:strRef>
              <c:f>Sheet1!$A$2:$A$58</c:f>
              <c:strCache>
                <c:ptCount val="57"/>
                <c:pt idx="0">
                  <c:v>30-Jan-21</c:v>
                </c:pt>
                <c:pt idx="1">
                  <c:v>06-Feb-21</c:v>
                </c:pt>
                <c:pt idx="2">
                  <c:v>13-Feb-21</c:v>
                </c:pt>
                <c:pt idx="3">
                  <c:v>20-Feb-21</c:v>
                </c:pt>
                <c:pt idx="4">
                  <c:v>27-Feb-21</c:v>
                </c:pt>
                <c:pt idx="5">
                  <c:v>06-Mar-21</c:v>
                </c:pt>
                <c:pt idx="6">
                  <c:v>13-Mar-21</c:v>
                </c:pt>
                <c:pt idx="7">
                  <c:v>20-Mar-21</c:v>
                </c:pt>
                <c:pt idx="8">
                  <c:v>27-Mar-21</c:v>
                </c:pt>
                <c:pt idx="9">
                  <c:v>03-Apr-21</c:v>
                </c:pt>
                <c:pt idx="10">
                  <c:v>10-Apr-21</c:v>
                </c:pt>
                <c:pt idx="11">
                  <c:v>17-Apr-21</c:v>
                </c:pt>
                <c:pt idx="12">
                  <c:v>24-Apr-21</c:v>
                </c:pt>
                <c:pt idx="13">
                  <c:v>01-May-21</c:v>
                </c:pt>
                <c:pt idx="14">
                  <c:v>08-May-21</c:v>
                </c:pt>
                <c:pt idx="15">
                  <c:v>15-May-21</c:v>
                </c:pt>
                <c:pt idx="16">
                  <c:v>22-May-21</c:v>
                </c:pt>
                <c:pt idx="17">
                  <c:v>29-May-21</c:v>
                </c:pt>
                <c:pt idx="18">
                  <c:v>05-Jun-21</c:v>
                </c:pt>
                <c:pt idx="19">
                  <c:v>12-Jun-21</c:v>
                </c:pt>
                <c:pt idx="20">
                  <c:v>19-Jun-21</c:v>
                </c:pt>
                <c:pt idx="21">
                  <c:v>26-Jun-21</c:v>
                </c:pt>
                <c:pt idx="22">
                  <c:v>03-Jul-21</c:v>
                </c:pt>
                <c:pt idx="23">
                  <c:v>10-Jul-21</c:v>
                </c:pt>
                <c:pt idx="24">
                  <c:v>17-Jul-21</c:v>
                </c:pt>
                <c:pt idx="25">
                  <c:v>24-Jul-21</c:v>
                </c:pt>
                <c:pt idx="26">
                  <c:v>31-Jul-21</c:v>
                </c:pt>
                <c:pt idx="27">
                  <c:v>07-Aug-21</c:v>
                </c:pt>
                <c:pt idx="28">
                  <c:v>14-Aug-21</c:v>
                </c:pt>
                <c:pt idx="29">
                  <c:v>21-Aug-21</c:v>
                </c:pt>
                <c:pt idx="30">
                  <c:v>28-Aug-21</c:v>
                </c:pt>
                <c:pt idx="31">
                  <c:v>04-Sep-21</c:v>
                </c:pt>
                <c:pt idx="32">
                  <c:v>11-Sep-21</c:v>
                </c:pt>
                <c:pt idx="33">
                  <c:v>18-Sep-21</c:v>
                </c:pt>
                <c:pt idx="34">
                  <c:v>25-Sep-21</c:v>
                </c:pt>
                <c:pt idx="35">
                  <c:v>02-Oct-21</c:v>
                </c:pt>
                <c:pt idx="36">
                  <c:v>09-Oct-21</c:v>
                </c:pt>
                <c:pt idx="37">
                  <c:v>16-Oct-21</c:v>
                </c:pt>
                <c:pt idx="38">
                  <c:v>23-Oct-21</c:v>
                </c:pt>
                <c:pt idx="39">
                  <c:v>30-Oct-21</c:v>
                </c:pt>
                <c:pt idx="40">
                  <c:v>06-Nov-21</c:v>
                </c:pt>
                <c:pt idx="41">
                  <c:v>13-Nov-21</c:v>
                </c:pt>
                <c:pt idx="42">
                  <c:v>20-Nov-21</c:v>
                </c:pt>
                <c:pt idx="43">
                  <c:v>27-Nov-21</c:v>
                </c:pt>
                <c:pt idx="44">
                  <c:v> 04-Dec-21</c:v>
                </c:pt>
                <c:pt idx="45">
                  <c:v>11-Dec-21</c:v>
                </c:pt>
                <c:pt idx="46">
                  <c:v>18-Dec-21</c:v>
                </c:pt>
                <c:pt idx="47">
                  <c:v>25-Dec-21</c:v>
                </c:pt>
                <c:pt idx="48">
                  <c:v> 01-Jan22</c:v>
                </c:pt>
                <c:pt idx="49">
                  <c:v>08-Jan-22</c:v>
                </c:pt>
                <c:pt idx="50">
                  <c:v>15-Jan-22</c:v>
                </c:pt>
                <c:pt idx="51">
                  <c:v>22-Jan-22</c:v>
                </c:pt>
                <c:pt idx="52">
                  <c:v>29-Jan-22</c:v>
                </c:pt>
                <c:pt idx="53">
                  <c:v>05-Feb-22</c:v>
                </c:pt>
                <c:pt idx="54">
                  <c:v>12-Feb-22</c:v>
                </c:pt>
                <c:pt idx="55">
                  <c:v>19-Feb-22</c:v>
                </c:pt>
                <c:pt idx="56">
                  <c:v> 26-Feb-22</c:v>
                </c:pt>
              </c:strCache>
            </c:strRef>
          </c:cat>
          <c:val>
            <c:numRef>
              <c:f>Sheet1!$B$2:$B$58</c:f>
              <c:numCache>
                <c:formatCode>0.0%</c:formatCode>
                <c:ptCount val="57"/>
                <c:pt idx="0">
                  <c:v>6.0999999999999999E-2</c:v>
                </c:pt>
                <c:pt idx="1">
                  <c:v>6.5000000000000002E-2</c:v>
                </c:pt>
                <c:pt idx="2">
                  <c:v>6.8000000000000005E-2</c:v>
                </c:pt>
                <c:pt idx="3">
                  <c:v>7.0999999999999994E-2</c:v>
                </c:pt>
                <c:pt idx="4">
                  <c:v>7.2999999999999995E-2</c:v>
                </c:pt>
                <c:pt idx="5">
                  <c:v>8.1000000000000003E-2</c:v>
                </c:pt>
                <c:pt idx="6">
                  <c:v>0.114</c:v>
                </c:pt>
                <c:pt idx="7">
                  <c:v>9.1999999999999998E-2</c:v>
                </c:pt>
                <c:pt idx="8">
                  <c:v>9.4E-2</c:v>
                </c:pt>
                <c:pt idx="9">
                  <c:v>0.11</c:v>
                </c:pt>
                <c:pt idx="10">
                  <c:v>0.107</c:v>
                </c:pt>
                <c:pt idx="11">
                  <c:v>9.4E-2</c:v>
                </c:pt>
                <c:pt idx="12">
                  <c:v>9.8000000000000004E-2</c:v>
                </c:pt>
                <c:pt idx="13">
                  <c:v>9.8000000000000004E-2</c:v>
                </c:pt>
                <c:pt idx="14">
                  <c:v>9.9000000000000005E-2</c:v>
                </c:pt>
                <c:pt idx="15">
                  <c:v>9.6000000000000002E-2</c:v>
                </c:pt>
                <c:pt idx="16">
                  <c:v>9.1999999999999998E-2</c:v>
                </c:pt>
                <c:pt idx="17">
                  <c:v>0.09</c:v>
                </c:pt>
                <c:pt idx="18">
                  <c:v>8.5999999999999993E-2</c:v>
                </c:pt>
                <c:pt idx="19">
                  <c:v>8.7999999999999995E-2</c:v>
                </c:pt>
                <c:pt idx="20">
                  <c:v>9.4E-2</c:v>
                </c:pt>
                <c:pt idx="21">
                  <c:v>7.2999999999999995E-2</c:v>
                </c:pt>
                <c:pt idx="22">
                  <c:v>7.4999999999999997E-2</c:v>
                </c:pt>
                <c:pt idx="23">
                  <c:v>8.7999999999999995E-2</c:v>
                </c:pt>
                <c:pt idx="24">
                  <c:v>8.5000000000000006E-2</c:v>
                </c:pt>
                <c:pt idx="25">
                  <c:v>8.4000000000000005E-2</c:v>
                </c:pt>
                <c:pt idx="26">
                  <c:v>0.08</c:v>
                </c:pt>
                <c:pt idx="27">
                  <c:v>0.08</c:v>
                </c:pt>
                <c:pt idx="28">
                  <c:v>8.3000000000000004E-2</c:v>
                </c:pt>
                <c:pt idx="29">
                  <c:v>7.9000000000000001E-2</c:v>
                </c:pt>
                <c:pt idx="30">
                  <c:v>7.3999999999999996E-2</c:v>
                </c:pt>
                <c:pt idx="31">
                  <c:v>7.0000000000000007E-2</c:v>
                </c:pt>
                <c:pt idx="32">
                  <c:v>6.5000000000000002E-2</c:v>
                </c:pt>
                <c:pt idx="33">
                  <c:v>6.8000000000000005E-2</c:v>
                </c:pt>
                <c:pt idx="34">
                  <c:v>6.9000000000000006E-2</c:v>
                </c:pt>
                <c:pt idx="35">
                  <c:v>6.9000000000000006E-2</c:v>
                </c:pt>
                <c:pt idx="36">
                  <c:v>6.7000000000000004E-2</c:v>
                </c:pt>
                <c:pt idx="37">
                  <c:v>6.5000000000000002E-2</c:v>
                </c:pt>
                <c:pt idx="38">
                  <c:v>6.4000000000000001E-2</c:v>
                </c:pt>
                <c:pt idx="39">
                  <c:v>6.2E-2</c:v>
                </c:pt>
                <c:pt idx="40">
                  <c:v>6.2E-2</c:v>
                </c:pt>
                <c:pt idx="41">
                  <c:v>6.5000000000000002E-2</c:v>
                </c:pt>
                <c:pt idx="42">
                  <c:v>6.3E-2</c:v>
                </c:pt>
                <c:pt idx="43">
                  <c:v>6.0999999999999999E-2</c:v>
                </c:pt>
                <c:pt idx="44">
                  <c:v>5.7000000000000002E-2</c:v>
                </c:pt>
                <c:pt idx="45">
                  <c:v>5.5E-2</c:v>
                </c:pt>
                <c:pt idx="46">
                  <c:v>4.5699740075676676E-2</c:v>
                </c:pt>
                <c:pt idx="47">
                  <c:v>6.9892107419089688E-2</c:v>
                </c:pt>
                <c:pt idx="48">
                  <c:v>6.0423927239649622E-2</c:v>
                </c:pt>
                <c:pt idx="49">
                  <c:v>6.071531015324072E-2</c:v>
                </c:pt>
                <c:pt idx="50">
                  <c:v>6.1765970637420287E-2</c:v>
                </c:pt>
                <c:pt idx="51">
                  <c:v>4.1446201277871575E-2</c:v>
                </c:pt>
                <c:pt idx="52">
                  <c:v>8.3146644582338336E-2</c:v>
                </c:pt>
                <c:pt idx="53">
                  <c:v>5.9156424282882147E-2</c:v>
                </c:pt>
                <c:pt idx="54">
                  <c:v>5.7622130465965204E-2</c:v>
                </c:pt>
                <c:pt idx="55">
                  <c:v>6.1277740962895733E-2</c:v>
                </c:pt>
                <c:pt idx="56">
                  <c:v>6.0148999766410638E-2</c:v>
                </c:pt>
              </c:numCache>
            </c:numRef>
          </c:val>
          <c:extLst>
            <c:ext xmlns:c16="http://schemas.microsoft.com/office/drawing/2014/chart" uri="{C3380CC4-5D6E-409C-BE32-E72D297353CC}">
              <c16:uniqueId val="{00000000-8708-460B-B70D-3027C22FFFA0}"/>
            </c:ext>
          </c:extLst>
        </c:ser>
        <c:dLbls>
          <c:showLegendKey val="0"/>
          <c:showVal val="0"/>
          <c:showCatName val="0"/>
          <c:showSerName val="0"/>
          <c:showPercent val="0"/>
          <c:showBubbleSize val="0"/>
        </c:dLbls>
        <c:gapWidth val="219"/>
        <c:axId val="559234192"/>
        <c:axId val="559233864"/>
      </c:barChart>
      <c:lineChart>
        <c:grouping val="standard"/>
        <c:varyColors val="0"/>
        <c:ser>
          <c:idx val="1"/>
          <c:order val="1"/>
          <c:tx>
            <c:strRef>
              <c:f>Sheet1!$C$1</c:f>
              <c:strCache>
                <c:ptCount val="1"/>
                <c:pt idx="0">
                  <c:v>Grocery Multiples</c:v>
                </c:pt>
              </c:strCache>
            </c:strRef>
          </c:tx>
          <c:spPr>
            <a:ln w="28575" cap="rnd">
              <a:solidFill>
                <a:schemeClr val="accent2"/>
              </a:solidFill>
              <a:round/>
            </a:ln>
            <a:effectLst/>
          </c:spPr>
          <c:marker>
            <c:symbol val="none"/>
          </c:marker>
          <c:cat>
            <c:strRef>
              <c:f>Sheet1!$A$2:$A$58</c:f>
              <c:strCache>
                <c:ptCount val="57"/>
                <c:pt idx="0">
                  <c:v>30-Jan-21</c:v>
                </c:pt>
                <c:pt idx="1">
                  <c:v>06-Feb-21</c:v>
                </c:pt>
                <c:pt idx="2">
                  <c:v>13-Feb-21</c:v>
                </c:pt>
                <c:pt idx="3">
                  <c:v>20-Feb-21</c:v>
                </c:pt>
                <c:pt idx="4">
                  <c:v>27-Feb-21</c:v>
                </c:pt>
                <c:pt idx="5">
                  <c:v>06-Mar-21</c:v>
                </c:pt>
                <c:pt idx="6">
                  <c:v>13-Mar-21</c:v>
                </c:pt>
                <c:pt idx="7">
                  <c:v>20-Mar-21</c:v>
                </c:pt>
                <c:pt idx="8">
                  <c:v>27-Mar-21</c:v>
                </c:pt>
                <c:pt idx="9">
                  <c:v>03-Apr-21</c:v>
                </c:pt>
                <c:pt idx="10">
                  <c:v>10-Apr-21</c:v>
                </c:pt>
                <c:pt idx="11">
                  <c:v>17-Apr-21</c:v>
                </c:pt>
                <c:pt idx="12">
                  <c:v>24-Apr-21</c:v>
                </c:pt>
                <c:pt idx="13">
                  <c:v>01-May-21</c:v>
                </c:pt>
                <c:pt idx="14">
                  <c:v>08-May-21</c:v>
                </c:pt>
                <c:pt idx="15">
                  <c:v>15-May-21</c:v>
                </c:pt>
                <c:pt idx="16">
                  <c:v>22-May-21</c:v>
                </c:pt>
                <c:pt idx="17">
                  <c:v>29-May-21</c:v>
                </c:pt>
                <c:pt idx="18">
                  <c:v>05-Jun-21</c:v>
                </c:pt>
                <c:pt idx="19">
                  <c:v>12-Jun-21</c:v>
                </c:pt>
                <c:pt idx="20">
                  <c:v>19-Jun-21</c:v>
                </c:pt>
                <c:pt idx="21">
                  <c:v>26-Jun-21</c:v>
                </c:pt>
                <c:pt idx="22">
                  <c:v>03-Jul-21</c:v>
                </c:pt>
                <c:pt idx="23">
                  <c:v>10-Jul-21</c:v>
                </c:pt>
                <c:pt idx="24">
                  <c:v>17-Jul-21</c:v>
                </c:pt>
                <c:pt idx="25">
                  <c:v>24-Jul-21</c:v>
                </c:pt>
                <c:pt idx="26">
                  <c:v>31-Jul-21</c:v>
                </c:pt>
                <c:pt idx="27">
                  <c:v>07-Aug-21</c:v>
                </c:pt>
                <c:pt idx="28">
                  <c:v>14-Aug-21</c:v>
                </c:pt>
                <c:pt idx="29">
                  <c:v>21-Aug-21</c:v>
                </c:pt>
                <c:pt idx="30">
                  <c:v>28-Aug-21</c:v>
                </c:pt>
                <c:pt idx="31">
                  <c:v>04-Sep-21</c:v>
                </c:pt>
                <c:pt idx="32">
                  <c:v>11-Sep-21</c:v>
                </c:pt>
                <c:pt idx="33">
                  <c:v>18-Sep-21</c:v>
                </c:pt>
                <c:pt idx="34">
                  <c:v>25-Sep-21</c:v>
                </c:pt>
                <c:pt idx="35">
                  <c:v>02-Oct-21</c:v>
                </c:pt>
                <c:pt idx="36">
                  <c:v>09-Oct-21</c:v>
                </c:pt>
                <c:pt idx="37">
                  <c:v>16-Oct-21</c:v>
                </c:pt>
                <c:pt idx="38">
                  <c:v>23-Oct-21</c:v>
                </c:pt>
                <c:pt idx="39">
                  <c:v>30-Oct-21</c:v>
                </c:pt>
                <c:pt idx="40">
                  <c:v>06-Nov-21</c:v>
                </c:pt>
                <c:pt idx="41">
                  <c:v>13-Nov-21</c:v>
                </c:pt>
                <c:pt idx="42">
                  <c:v>20-Nov-21</c:v>
                </c:pt>
                <c:pt idx="43">
                  <c:v>27-Nov-21</c:v>
                </c:pt>
                <c:pt idx="44">
                  <c:v> 04-Dec-21</c:v>
                </c:pt>
                <c:pt idx="45">
                  <c:v>11-Dec-21</c:v>
                </c:pt>
                <c:pt idx="46">
                  <c:v>18-Dec-21</c:v>
                </c:pt>
                <c:pt idx="47">
                  <c:v>25-Dec-21</c:v>
                </c:pt>
                <c:pt idx="48">
                  <c:v> 01-Jan22</c:v>
                </c:pt>
                <c:pt idx="49">
                  <c:v>08-Jan-22</c:v>
                </c:pt>
                <c:pt idx="50">
                  <c:v>15-Jan-22</c:v>
                </c:pt>
                <c:pt idx="51">
                  <c:v>22-Jan-22</c:v>
                </c:pt>
                <c:pt idx="52">
                  <c:v>29-Jan-22</c:v>
                </c:pt>
                <c:pt idx="53">
                  <c:v>05-Feb-22</c:v>
                </c:pt>
                <c:pt idx="54">
                  <c:v>12-Feb-22</c:v>
                </c:pt>
                <c:pt idx="55">
                  <c:v>19-Feb-22</c:v>
                </c:pt>
                <c:pt idx="56">
                  <c:v> 26-Feb-22</c:v>
                </c:pt>
              </c:strCache>
            </c:strRef>
          </c:cat>
          <c:val>
            <c:numRef>
              <c:f>Sheet1!$C$2:$C$58</c:f>
              <c:numCache>
                <c:formatCode>0.0%</c:formatCode>
                <c:ptCount val="57"/>
                <c:pt idx="0">
                  <c:v>6.2E-2</c:v>
                </c:pt>
                <c:pt idx="1">
                  <c:v>6.6000000000000003E-2</c:v>
                </c:pt>
                <c:pt idx="2">
                  <c:v>6.9000000000000006E-2</c:v>
                </c:pt>
                <c:pt idx="3">
                  <c:v>7.2999999999999995E-2</c:v>
                </c:pt>
                <c:pt idx="4">
                  <c:v>7.5999999999999998E-2</c:v>
                </c:pt>
                <c:pt idx="5">
                  <c:v>8.5000000000000006E-2</c:v>
                </c:pt>
                <c:pt idx="6">
                  <c:v>0.124</c:v>
                </c:pt>
                <c:pt idx="7">
                  <c:v>9.9000000000000005E-2</c:v>
                </c:pt>
                <c:pt idx="8">
                  <c:v>0.10199999999999999</c:v>
                </c:pt>
                <c:pt idx="9">
                  <c:v>0.11899999999999999</c:v>
                </c:pt>
                <c:pt idx="10">
                  <c:v>0.11600000000000001</c:v>
                </c:pt>
                <c:pt idx="11">
                  <c:v>0.1</c:v>
                </c:pt>
                <c:pt idx="12">
                  <c:v>0.104</c:v>
                </c:pt>
                <c:pt idx="13">
                  <c:v>0.104</c:v>
                </c:pt>
                <c:pt idx="14">
                  <c:v>0.10299999999999999</c:v>
                </c:pt>
                <c:pt idx="15">
                  <c:v>0.1</c:v>
                </c:pt>
                <c:pt idx="16">
                  <c:v>9.5000000000000001E-2</c:v>
                </c:pt>
                <c:pt idx="17">
                  <c:v>9.1999999999999998E-2</c:v>
                </c:pt>
                <c:pt idx="18">
                  <c:v>8.5000000000000006E-2</c:v>
                </c:pt>
                <c:pt idx="19">
                  <c:v>8.5000000000000006E-2</c:v>
                </c:pt>
                <c:pt idx="20">
                  <c:v>9.0999999999999998E-2</c:v>
                </c:pt>
                <c:pt idx="21">
                  <c:v>6.7000000000000004E-2</c:v>
                </c:pt>
                <c:pt idx="22">
                  <c:v>6.9000000000000006E-2</c:v>
                </c:pt>
                <c:pt idx="23">
                  <c:v>8.4000000000000005E-2</c:v>
                </c:pt>
                <c:pt idx="24">
                  <c:v>7.9000000000000001E-2</c:v>
                </c:pt>
                <c:pt idx="25">
                  <c:v>7.6999999999999999E-2</c:v>
                </c:pt>
                <c:pt idx="26">
                  <c:v>7.3999999999999996E-2</c:v>
                </c:pt>
                <c:pt idx="27">
                  <c:v>7.2999999999999995E-2</c:v>
                </c:pt>
                <c:pt idx="28">
                  <c:v>7.5999999999999998E-2</c:v>
                </c:pt>
                <c:pt idx="29">
                  <c:v>7.0999999999999994E-2</c:v>
                </c:pt>
                <c:pt idx="30">
                  <c:v>6.7000000000000004E-2</c:v>
                </c:pt>
                <c:pt idx="31">
                  <c:v>6.4000000000000001E-2</c:v>
                </c:pt>
                <c:pt idx="32">
                  <c:v>5.8000000000000003E-2</c:v>
                </c:pt>
                <c:pt idx="33">
                  <c:v>6.0999999999999999E-2</c:v>
                </c:pt>
                <c:pt idx="34">
                  <c:v>6.0999999999999999E-2</c:v>
                </c:pt>
                <c:pt idx="35">
                  <c:v>6.0999999999999999E-2</c:v>
                </c:pt>
                <c:pt idx="36">
                  <c:v>5.8999999999999997E-2</c:v>
                </c:pt>
                <c:pt idx="37">
                  <c:v>5.7000000000000002E-2</c:v>
                </c:pt>
                <c:pt idx="38">
                  <c:v>5.5E-2</c:v>
                </c:pt>
                <c:pt idx="39">
                  <c:v>5.3999999999999999E-2</c:v>
                </c:pt>
                <c:pt idx="40">
                  <c:v>5.3999999999999999E-2</c:v>
                </c:pt>
                <c:pt idx="41">
                  <c:v>5.7000000000000002E-2</c:v>
                </c:pt>
                <c:pt idx="42">
                  <c:v>5.5E-2</c:v>
                </c:pt>
                <c:pt idx="43">
                  <c:v>5.1999999999999998E-2</c:v>
                </c:pt>
                <c:pt idx="44">
                  <c:v>0.05</c:v>
                </c:pt>
                <c:pt idx="45">
                  <c:v>4.8000000000000001E-2</c:v>
                </c:pt>
                <c:pt idx="46">
                  <c:v>3.8105630919748057E-2</c:v>
                </c:pt>
                <c:pt idx="47">
                  <c:v>6.5543632265978813E-2</c:v>
                </c:pt>
                <c:pt idx="48">
                  <c:v>5.512073758414493E-2</c:v>
                </c:pt>
                <c:pt idx="49">
                  <c:v>5.6682751571164536E-2</c:v>
                </c:pt>
                <c:pt idx="50">
                  <c:v>5.8388750666554357E-2</c:v>
                </c:pt>
                <c:pt idx="51">
                  <c:v>3.9126460114611294E-2</c:v>
                </c:pt>
                <c:pt idx="52">
                  <c:v>7.8064878605790256E-2</c:v>
                </c:pt>
                <c:pt idx="53">
                  <c:v>5.6742436094618709E-2</c:v>
                </c:pt>
                <c:pt idx="54">
                  <c:v>5.5106588373727616E-2</c:v>
                </c:pt>
                <c:pt idx="55">
                  <c:v>5.9201529414685483E-2</c:v>
                </c:pt>
                <c:pt idx="56">
                  <c:v>5.7612335629378952E-2</c:v>
                </c:pt>
              </c:numCache>
            </c:numRef>
          </c:val>
          <c:smooth val="1"/>
          <c:extLst>
            <c:ext xmlns:c16="http://schemas.microsoft.com/office/drawing/2014/chart" uri="{C3380CC4-5D6E-409C-BE32-E72D297353CC}">
              <c16:uniqueId val="{00000001-8708-460B-B70D-3027C22FFFA0}"/>
            </c:ext>
          </c:extLst>
        </c:ser>
        <c:dLbls>
          <c:showLegendKey val="0"/>
          <c:showVal val="0"/>
          <c:showCatName val="0"/>
          <c:showSerName val="0"/>
          <c:showPercent val="0"/>
          <c:showBubbleSize val="0"/>
        </c:dLbls>
        <c:marker val="1"/>
        <c:smooth val="0"/>
        <c:axId val="214567584"/>
        <c:axId val="214566272"/>
      </c:lineChart>
      <c:catAx>
        <c:axId val="55923419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ontserrat" panose="00000500000000000000" pitchFamily="2" charset="0"/>
                <a:ea typeface="+mn-ea"/>
                <a:cs typeface="+mn-cs"/>
              </a:defRPr>
            </a:pPr>
            <a:endParaRPr lang="en-US"/>
          </a:p>
        </c:txPr>
        <c:crossAx val="559233864"/>
        <c:crosses val="autoZero"/>
        <c:auto val="1"/>
        <c:lblAlgn val="ctr"/>
        <c:lblOffset val="100"/>
        <c:noMultiLvlLbl val="0"/>
      </c:catAx>
      <c:valAx>
        <c:axId val="5592338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t" anchorCtr="0"/>
              <a:lstStyle/>
              <a:p>
                <a:pPr algn="l">
                  <a:defRPr sz="900" b="0" i="0" u="none" strike="noStrike" kern="1200" baseline="0">
                    <a:solidFill>
                      <a:schemeClr val="tx1"/>
                    </a:solidFill>
                    <a:latin typeface="Montserrat" panose="00000500000000000000" pitchFamily="2" charset="0"/>
                    <a:ea typeface="+mn-ea"/>
                    <a:cs typeface="+mn-cs"/>
                  </a:defRPr>
                </a:pPr>
                <a:r>
                  <a:rPr lang="en-GB" sz="900" dirty="0">
                    <a:solidFill>
                      <a:schemeClr val="tx1"/>
                    </a:solidFill>
                  </a:rPr>
                  <a:t>12w/e growth vs 2 years ago</a:t>
                </a:r>
              </a:p>
            </c:rich>
          </c:tx>
          <c:layout>
            <c:manualLayout>
              <c:xMode val="edge"/>
              <c:yMode val="edge"/>
              <c:x val="0"/>
              <c:y val="3.9501988785167657E-3"/>
            </c:manualLayout>
          </c:layout>
          <c:overlay val="0"/>
          <c:spPr>
            <a:noFill/>
            <a:ln>
              <a:noFill/>
            </a:ln>
            <a:effectLst/>
          </c:spPr>
          <c:txPr>
            <a:bodyPr rot="0" spcFirstLastPara="1" vertOverflow="ellipsis" wrap="square" anchor="t" anchorCtr="0"/>
            <a:lstStyle/>
            <a:p>
              <a:pPr algn="l">
                <a:defRPr sz="900" b="0" i="0" u="none" strike="noStrike" kern="1200" baseline="0">
                  <a:solidFill>
                    <a:schemeClr val="tx1"/>
                  </a:solidFill>
                  <a:latin typeface="Montserrat" panose="00000500000000000000" pitchFamily="2"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Montserrat" panose="00000500000000000000" pitchFamily="2" charset="0"/>
                <a:ea typeface="+mn-ea"/>
                <a:cs typeface="+mn-cs"/>
              </a:defRPr>
            </a:pPr>
            <a:endParaRPr lang="en-US"/>
          </a:p>
        </c:txPr>
        <c:crossAx val="559234192"/>
        <c:crosses val="autoZero"/>
        <c:crossBetween val="between"/>
      </c:valAx>
      <c:valAx>
        <c:axId val="214566272"/>
        <c:scaling>
          <c:orientation val="minMax"/>
          <c:max val="0.12000000000000001"/>
        </c:scaling>
        <c:delete val="1"/>
        <c:axPos val="r"/>
        <c:numFmt formatCode="0%" sourceLinked="0"/>
        <c:majorTickMark val="out"/>
        <c:minorTickMark val="none"/>
        <c:tickLblPos val="nextTo"/>
        <c:crossAx val="214567584"/>
        <c:crosses val="max"/>
        <c:crossBetween val="between"/>
      </c:valAx>
      <c:catAx>
        <c:axId val="214567584"/>
        <c:scaling>
          <c:orientation val="minMax"/>
        </c:scaling>
        <c:delete val="1"/>
        <c:axPos val="b"/>
        <c:numFmt formatCode="General" sourceLinked="1"/>
        <c:majorTickMark val="out"/>
        <c:minorTickMark val="none"/>
        <c:tickLblPos val="nextTo"/>
        <c:crossAx val="214566272"/>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ontserrat" panose="00000500000000000000" pitchFamily="2" charset="0"/>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Sheet1!$A$2:$A$3</cx:f>
        <cx:lvl ptCount="2">
          <cx:pt idx="0"> Celebration Food </cx:pt>
          <cx:pt idx="1"> Gifting </cx:pt>
        </cx:lvl>
      </cx:strDim>
      <cx:numDim type="size">
        <cx:f>Sheet1!$B$2:$B$3</cx:f>
        <cx:lvl ptCount="2" formatCode="0.0%">
          <cx:pt idx="0">0.68520581144743287</cx:pt>
          <cx:pt idx="1">0.31479418855256708</cx:pt>
        </cx:lvl>
      </cx:numDim>
    </cx:data>
  </cx:chartData>
  <cx:chart>
    <cx:plotArea>
      <cx:plotAreaRegion>
        <cx:series layoutId="sunburst" uniqueId="{F4F22508-FBB8-4BE7-A87A-9686BB5C3CE8}" formatIdx="0">
          <cx:tx>
            <cx:txData>
              <cx:f>Sheet1!$B$1</cx:f>
              <cx:v>Contribution to Sales</cx:v>
            </cx:txData>
          </cx:tx>
          <cx:dataLabels>
            <cx:numFmt formatCode="0%" sourceLinked="0"/>
            <cx:txPr>
              <a:bodyPr spcFirstLastPara="1" vertOverflow="ellipsis" horzOverflow="overflow" wrap="square" lIns="0" tIns="0" rIns="0" bIns="0" anchor="ctr" anchorCtr="1"/>
              <a:lstStyle/>
              <a:p>
                <a:pPr algn="ctr" rtl="0">
                  <a:defRPr>
                    <a:latin typeface="Montserrat" panose="00000500000000000000" pitchFamily="2" charset="0"/>
                    <a:ea typeface="Montserrat" panose="00000500000000000000" pitchFamily="2" charset="0"/>
                    <a:cs typeface="Montserrat" panose="00000500000000000000" pitchFamily="2" charset="0"/>
                  </a:defRPr>
                </a:pPr>
                <a:endParaRPr lang="en-US" sz="1197" b="0" i="0" u="none" strike="noStrike" kern="1200" baseline="0">
                  <a:solidFill>
                    <a:srgbClr val="000000">
                      <a:lumMod val="75000"/>
                      <a:lumOff val="25000"/>
                    </a:srgbClr>
                  </a:solidFill>
                  <a:latin typeface="Montserrat" panose="00000500000000000000" pitchFamily="2" charset="0"/>
                </a:endParaRPr>
              </a:p>
            </cx:txPr>
            <cx:visibility seriesName="0" categoryName="0" value="1"/>
            <cx:separator>, </cx:separator>
            <cx:dataLabel idx="0">
              <cx:txPr>
                <a:bodyPr spcFirstLastPara="1" vertOverflow="ellipsis" horzOverflow="overflow" wrap="square" lIns="0" tIns="0" rIns="0" bIns="0" anchor="ctr" anchorCtr="1"/>
                <a:lstStyle/>
                <a:p>
                  <a:pPr algn="ctr" rtl="0">
                    <a:defRPr b="1"/>
                  </a:pPr>
                  <a:r>
                    <a:rPr lang="en-US" sz="1197" b="1" i="0" u="none" strike="noStrike" kern="1200" baseline="0">
                      <a:solidFill>
                        <a:srgbClr val="000000">
                          <a:lumMod val="75000"/>
                          <a:lumOff val="25000"/>
                        </a:srgbClr>
                      </a:solidFill>
                      <a:latin typeface="Montserrat" panose="00000500000000000000" pitchFamily="2" charset="0"/>
                    </a:rPr>
                    <a:t>69%</a:t>
                  </a:r>
                </a:p>
              </cx:txPr>
            </cx:dataLabel>
            <cx:dataLabel idx="1">
              <cx:numFmt formatCode="0%" sourceLinked="0"/>
              <cx:txPr>
                <a:bodyPr spcFirstLastPara="1" vertOverflow="ellipsis" horzOverflow="overflow" wrap="square" lIns="0" tIns="0" rIns="0" bIns="0" anchor="ctr" anchorCtr="1"/>
                <a:lstStyle/>
                <a:p>
                  <a:pPr algn="ctr" rtl="0">
                    <a:defRPr b="1"/>
                  </a:pPr>
                  <a:r>
                    <a:rPr lang="en-US" sz="1197" b="1" i="0" u="none" strike="noStrike" kern="1200" baseline="0">
                      <a:solidFill>
                        <a:srgbClr val="000000">
                          <a:lumMod val="75000"/>
                          <a:lumOff val="25000"/>
                        </a:srgbClr>
                      </a:solidFill>
                      <a:latin typeface="Montserrat" panose="00000500000000000000" pitchFamily="2" charset="0"/>
                    </a:rPr>
                    <a:t>31%</a:t>
                  </a:r>
                </a:p>
              </cx:txPr>
              <cx:visibility seriesName="0" categoryName="0" value="1"/>
              <cx:separator>, </cx:separator>
            </cx:dataLabel>
          </cx:dataLabels>
          <cx:dataId val="0"/>
        </cx:series>
      </cx:plotAreaRegion>
    </cx:plotArea>
    <cx:legend pos="l" align="ctr" overlay="0">
      <cx:txPr>
        <a:bodyPr spcFirstLastPara="1" vertOverflow="ellipsis" horzOverflow="overflow" wrap="square" lIns="0" tIns="0" rIns="0" bIns="0" anchor="ctr" anchorCtr="1"/>
        <a:lstStyle/>
        <a:p>
          <a:pPr algn="ctr" rtl="0">
            <a:defRPr sz="1000">
              <a:latin typeface="Montserrat" panose="00000500000000000000" pitchFamily="2" charset="0"/>
              <a:ea typeface="Montserrat" panose="00000500000000000000" pitchFamily="2" charset="0"/>
              <a:cs typeface="Montserrat" panose="00000500000000000000" pitchFamily="2" charset="0"/>
            </a:defRPr>
          </a:pPr>
          <a:endParaRPr lang="en-US" sz="1000" b="0" i="0" u="none" strike="noStrike" kern="1200" baseline="0">
            <a:solidFill>
              <a:srgbClr val="000000">
                <a:lumMod val="65000"/>
                <a:lumOff val="35000"/>
              </a:srgbClr>
            </a:solidFill>
            <a:latin typeface="Montserrat" panose="00000500000000000000" pitchFamily="2" charset="0"/>
          </a:endParaRPr>
        </a:p>
      </cx:txPr>
    </cx:legend>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Sheet1!$A$2:$A$8</cx:f>
        <cx:lvl ptCount="7">
          <cx:pt idx="0"> Fresh Ready Meals </cx:pt>
          <cx:pt idx="1"> Morning Goods &amp; Speciality Breads </cx:pt>
          <cx:pt idx="2"> Fresh Desserts </cx:pt>
          <cx:pt idx="3"> Cut Mixed Flowers </cx:pt>
          <cx:pt idx="4"> Greetings Cards </cx:pt>
          <cx:pt idx="5"> Chocolated Boxes &amp; Gifting </cx:pt>
          <cx:pt idx="6">Other Categories</cx:pt>
        </cx:lvl>
      </cx:strDim>
      <cx:numDim type="size">
        <cx:f>Sheet1!$B$2:$B$8</cx:f>
        <cx:lvl ptCount="7" formatCode="0.0%">
          <cx:pt idx="0">0.28481244883776008</cx:pt>
          <cx:pt idx="1">0.19379051496159105</cx:pt>
          <cx:pt idx="2">0.098025405345476851</cx:pt>
          <cx:pt idx="3">0.093716074220030865</cx:pt>
          <cx:pt idx="4">0.080949439179980279</cx:pt>
          <cx:pt idx="5">0.069318096896755999</cx:pt>
          <cx:pt idx="6">0.1793880205584048</cx:pt>
        </cx:lvl>
      </cx:numDim>
    </cx:data>
  </cx:chartData>
  <cx:chart>
    <cx:plotArea>
      <cx:plotAreaRegion>
        <cx:plotSurface>
          <cx:spPr>
            <a:solidFill>
              <a:schemeClr val="lt1"/>
            </a:solidFill>
          </cx:spPr>
        </cx:plotSurface>
        <cx:series layoutId="sunburst" uniqueId="{FC6C3363-5F37-4F5D-8962-18DAE9E2A724}">
          <cx:tx>
            <cx:txData>
              <cx:f>Sheet1!$B$1</cx:f>
              <cx:v>Contribution to Sales</cx:v>
            </cx:txData>
          </cx:tx>
          <cx:dataPt idx="2">
            <cx:spPr>
              <a:solidFill>
                <a:srgbClr val="FFFFFF">
                  <a:lumMod val="85000"/>
                </a:srgbClr>
              </a:solidFill>
            </cx:spPr>
          </cx:dataPt>
          <cx:dataPt idx="6">
            <cx:spPr>
              <a:solidFill>
                <a:srgbClr val="00F000">
                  <a:lumMod val="20000"/>
                  <a:lumOff val="80000"/>
                </a:srgbClr>
              </a:solidFill>
            </cx:spPr>
          </cx:dataPt>
          <cx:dataLabels>
            <cx:numFmt formatCode="0%" sourceLinked="0"/>
            <cx:txPr>
              <a:bodyPr spcFirstLastPara="1" vertOverflow="ellipsis" horzOverflow="overflow" wrap="square" lIns="0" tIns="0" rIns="0" bIns="0" anchor="ctr" anchorCtr="1"/>
              <a:lstStyle/>
              <a:p>
                <a:pPr algn="ctr" rtl="0">
                  <a:defRPr>
                    <a:latin typeface="Montserrat" panose="00000500000000000000" pitchFamily="2" charset="0"/>
                    <a:ea typeface="Montserrat" panose="00000500000000000000" pitchFamily="2" charset="0"/>
                    <a:cs typeface="Montserrat" panose="00000500000000000000" pitchFamily="2" charset="0"/>
                  </a:defRPr>
                </a:pPr>
                <a:endParaRPr lang="en-US" sz="1197" b="0" i="0" u="none" strike="noStrike" kern="1200" baseline="0">
                  <a:solidFill>
                    <a:srgbClr val="000000">
                      <a:lumMod val="75000"/>
                      <a:lumOff val="25000"/>
                    </a:srgbClr>
                  </a:solidFill>
                  <a:latin typeface="Montserrat" panose="00000500000000000000" pitchFamily="2" charset="0"/>
                </a:endParaRPr>
              </a:p>
            </cx:txPr>
            <cx:visibility seriesName="0" categoryName="0" value="1"/>
            <cx:separator>, </cx:separator>
            <cx:dataLabel idx="3">
              <cx:numFmt formatCode="0%" sourceLinked="0"/>
              <cx:txPr>
                <a:bodyPr spcFirstLastPara="1" vertOverflow="ellipsis" horzOverflow="overflow" wrap="square" lIns="0" tIns="0" rIns="0" bIns="0" anchor="ctr" anchorCtr="1"/>
                <a:lstStyle/>
                <a:p>
                  <a:pPr algn="ctr" rtl="0">
                    <a:defRPr>
                      <a:solidFill>
                        <a:schemeClr val="bg1"/>
                      </a:solidFill>
                    </a:defRPr>
                  </a:pPr>
                  <a:r>
                    <a:rPr lang="en-US" sz="1197" b="0" i="0" u="none" strike="noStrike" kern="1200" baseline="0">
                      <a:solidFill>
                        <a:schemeClr val="bg1"/>
                      </a:solidFill>
                      <a:latin typeface="Montserrat" panose="00000500000000000000" pitchFamily="2" charset="0"/>
                    </a:rPr>
                    <a:t>9%</a:t>
                  </a:r>
                </a:p>
              </cx:txPr>
              <cx:visibility seriesName="0" categoryName="0" value="1"/>
              <cx:separator>, </cx:separator>
            </cx:dataLabel>
            <cx:dataLabel idx="4">
              <cx:numFmt formatCode="0%" sourceLinked="0"/>
              <cx:txPr>
                <a:bodyPr spcFirstLastPara="1" vertOverflow="ellipsis" horzOverflow="overflow" wrap="square" lIns="0" tIns="0" rIns="0" bIns="0" anchor="ctr" anchorCtr="1"/>
                <a:lstStyle/>
                <a:p>
                  <a:pPr algn="ctr" rtl="0">
                    <a:defRPr>
                      <a:solidFill>
                        <a:schemeClr val="bg1"/>
                      </a:solidFill>
                    </a:defRPr>
                  </a:pPr>
                  <a:r>
                    <a:rPr lang="en-US" sz="1197" b="0" i="0" u="none" strike="noStrike" kern="1200" baseline="0">
                      <a:solidFill>
                        <a:schemeClr val="bg1"/>
                      </a:solidFill>
                      <a:latin typeface="Montserrat" panose="00000500000000000000" pitchFamily="2" charset="0"/>
                    </a:rPr>
                    <a:t>8%</a:t>
                  </a:r>
                </a:p>
              </cx:txPr>
              <cx:visibility seriesName="0" categoryName="0" value="1"/>
              <cx:separator>, </cx:separator>
            </cx:dataLabel>
          </cx:dataLabels>
          <cx:dataId val="0"/>
        </cx:series>
      </cx:plotAreaRegion>
    </cx:plotArea>
    <cx:legend pos="l" align="ctr" overlay="0">
      <cx:txPr>
        <a:bodyPr spcFirstLastPara="1" vertOverflow="ellipsis" horzOverflow="overflow" wrap="square" lIns="0" tIns="0" rIns="0" bIns="0" anchor="ctr" anchorCtr="1"/>
        <a:lstStyle/>
        <a:p>
          <a:pPr algn="ctr" rtl="0">
            <a:defRPr sz="700">
              <a:latin typeface="Calibri" panose="020F0502020204030204" pitchFamily="34" charset="0"/>
              <a:ea typeface="Calibri" panose="020F0502020204030204" pitchFamily="34" charset="0"/>
              <a:cs typeface="Calibri" panose="020F0502020204030204" pitchFamily="34" charset="0"/>
            </a:defRPr>
          </a:pPr>
          <a:endParaRPr lang="en-US" sz="700" b="0" i="0" u="none" strike="noStrike" kern="1200" baseline="0">
            <a:solidFill>
              <a:srgbClr val="000000">
                <a:lumMod val="65000"/>
                <a:lumOff val="35000"/>
              </a:srgbClr>
            </a:solidFill>
            <a:latin typeface="Calibri" panose="020F0502020204030204" pitchFamily="34" charset="0"/>
            <a:cs typeface="Calibri" panose="020F0502020204030204" pitchFamily="34" charset="0"/>
          </a:endParaRPr>
        </a:p>
      </cx:txPr>
    </cx:legend>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0.13769</cdr:x>
      <cdr:y>0.36004</cdr:y>
    </cdr:from>
    <cdr:to>
      <cdr:x>0.15962</cdr:x>
      <cdr:y>0.43304</cdr:y>
    </cdr:to>
    <cdr:sp macro="" textlink="">
      <cdr:nvSpPr>
        <cdr:cNvPr id="2" name="TextBox 11"/>
        <cdr:cNvSpPr txBox="1"/>
      </cdr:nvSpPr>
      <cdr:spPr>
        <a:xfrm xmlns:a="http://schemas.openxmlformats.org/drawingml/2006/main">
          <a:off x="1160063" y="1214328"/>
          <a:ext cx="184730" cy="246221"/>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xmlns:a="http://schemas.openxmlformats.org/drawingml/2006/main">
          <a:pPr algn="ctr"/>
          <a:endParaRPr lang="en-GB" sz="1000" dirty="0">
            <a:latin typeface="Montserrat"/>
            <a:cs typeface="Calibri" panose="020F050202020403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0.13769</cdr:x>
      <cdr:y>0.36004</cdr:y>
    </cdr:from>
    <cdr:to>
      <cdr:x>0.15962</cdr:x>
      <cdr:y>0.43304</cdr:y>
    </cdr:to>
    <cdr:sp macro="" textlink="">
      <cdr:nvSpPr>
        <cdr:cNvPr id="2" name="TextBox 11"/>
        <cdr:cNvSpPr txBox="1"/>
      </cdr:nvSpPr>
      <cdr:spPr>
        <a:xfrm xmlns:a="http://schemas.openxmlformats.org/drawingml/2006/main">
          <a:off x="1160063" y="1214328"/>
          <a:ext cx="184730" cy="246221"/>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xmlns:a="http://schemas.openxmlformats.org/drawingml/2006/main">
          <a:pPr algn="ctr"/>
          <a:endParaRPr lang="en-GB" sz="1000" dirty="0">
            <a:latin typeface="Montserrat"/>
            <a:cs typeface="Calibri" panose="020F05020202040302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1385209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Google Shape;397;gb2d54ef91a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8" name="Google Shape;398;gb2d54ef91a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1"/>
        <p:cNvGrpSpPr/>
        <p:nvPr/>
      </p:nvGrpSpPr>
      <p:grpSpPr>
        <a:xfrm>
          <a:off x="0" y="0"/>
          <a:ext cx="0" cy="0"/>
          <a:chOff x="0" y="0"/>
          <a:chExt cx="0" cy="0"/>
        </a:xfrm>
      </p:grpSpPr>
      <p:sp>
        <p:nvSpPr>
          <p:cNvPr id="2422" name="Google Shape;2422;gac14597a3a_2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3" name="Google Shape;2423;gac14597a3a_2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2"/>
        <p:cNvGrpSpPr/>
        <p:nvPr/>
      </p:nvGrpSpPr>
      <p:grpSpPr>
        <a:xfrm>
          <a:off x="0" y="0"/>
          <a:ext cx="0" cy="0"/>
          <a:chOff x="0" y="0"/>
          <a:chExt cx="0" cy="0"/>
        </a:xfrm>
      </p:grpSpPr>
      <p:sp>
        <p:nvSpPr>
          <p:cNvPr id="2333" name="Google Shape;2333;gac14597a3a_2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4" name="Google Shape;2334;gac14597a3a_2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8"/>
        <p:cNvGrpSpPr/>
        <p:nvPr/>
      </p:nvGrpSpPr>
      <p:grpSpPr>
        <a:xfrm>
          <a:off x="0" y="0"/>
          <a:ext cx="0" cy="0"/>
          <a:chOff x="0" y="0"/>
          <a:chExt cx="0" cy="0"/>
        </a:xfrm>
      </p:grpSpPr>
      <p:sp>
        <p:nvSpPr>
          <p:cNvPr id="1289" name="Google Shape;1289;gb2d54ef91a_0_2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0" name="Google Shape;1290;gb2d54ef91a_0_2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8"/>
        <p:cNvGrpSpPr/>
        <p:nvPr/>
      </p:nvGrpSpPr>
      <p:grpSpPr>
        <a:xfrm>
          <a:off x="0" y="0"/>
          <a:ext cx="0" cy="0"/>
          <a:chOff x="0" y="0"/>
          <a:chExt cx="0" cy="0"/>
        </a:xfrm>
      </p:grpSpPr>
      <p:sp>
        <p:nvSpPr>
          <p:cNvPr id="1589" name="Google Shape;1589;gac14597a3a_1_14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0" name="Google Shape;1590;gac14597a3a_1_14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93614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1"/>
        <p:cNvGrpSpPr/>
        <p:nvPr/>
      </p:nvGrpSpPr>
      <p:grpSpPr>
        <a:xfrm>
          <a:off x="0" y="0"/>
          <a:ext cx="0" cy="0"/>
          <a:chOff x="0" y="0"/>
          <a:chExt cx="0" cy="0"/>
        </a:xfrm>
      </p:grpSpPr>
      <p:sp>
        <p:nvSpPr>
          <p:cNvPr id="712" name="Google Shape;712;gb97f635908_0_18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50000"/>
              </a:lnSpc>
              <a:spcBef>
                <a:spcPts val="470"/>
              </a:spcBef>
              <a:spcAft>
                <a:spcPts val="0"/>
              </a:spcAft>
              <a:buClr>
                <a:schemeClr val="dk1"/>
              </a:buClr>
              <a:buSzPts val="1100"/>
              <a:buFont typeface="Arial"/>
              <a:buNone/>
            </a:pPr>
            <a:endParaRPr dirty="0"/>
          </a:p>
        </p:txBody>
      </p:sp>
      <p:sp>
        <p:nvSpPr>
          <p:cNvPr id="713" name="Google Shape;713;gb97f635908_0_18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896238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8"/>
        <p:cNvGrpSpPr/>
        <p:nvPr/>
      </p:nvGrpSpPr>
      <p:grpSpPr>
        <a:xfrm>
          <a:off x="0" y="0"/>
          <a:ext cx="0" cy="0"/>
          <a:chOff x="0" y="0"/>
          <a:chExt cx="0" cy="0"/>
        </a:xfrm>
      </p:grpSpPr>
      <p:sp>
        <p:nvSpPr>
          <p:cNvPr id="1749" name="Google Shape;1749;gb663873c2b_1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0" name="Google Shape;1750;gb663873c2b_1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8"/>
        <p:cNvGrpSpPr/>
        <p:nvPr/>
      </p:nvGrpSpPr>
      <p:grpSpPr>
        <a:xfrm>
          <a:off x="0" y="0"/>
          <a:ext cx="0" cy="0"/>
          <a:chOff x="0" y="0"/>
          <a:chExt cx="0" cy="0"/>
        </a:xfrm>
      </p:grpSpPr>
      <p:sp>
        <p:nvSpPr>
          <p:cNvPr id="1749" name="Google Shape;1749;gb663873c2b_1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0" name="Google Shape;1750;gb663873c2b_1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5176292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8"/>
        <p:cNvGrpSpPr/>
        <p:nvPr/>
      </p:nvGrpSpPr>
      <p:grpSpPr>
        <a:xfrm>
          <a:off x="0" y="0"/>
          <a:ext cx="0" cy="0"/>
          <a:chOff x="0" y="0"/>
          <a:chExt cx="0" cy="0"/>
        </a:xfrm>
      </p:grpSpPr>
      <p:sp>
        <p:nvSpPr>
          <p:cNvPr id="1749" name="Google Shape;1749;gb663873c2b_1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0" name="Google Shape;1750;gb663873c2b_1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4"/>
        <p:cNvGrpSpPr/>
        <p:nvPr/>
      </p:nvGrpSpPr>
      <p:grpSpPr>
        <a:xfrm>
          <a:off x="0" y="0"/>
          <a:ext cx="0" cy="0"/>
          <a:chOff x="0" y="0"/>
          <a:chExt cx="0" cy="0"/>
        </a:xfrm>
      </p:grpSpPr>
      <p:sp>
        <p:nvSpPr>
          <p:cNvPr id="2185" name="Google Shape;2185;gac2a4770c2_0_3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6" name="Google Shape;2186;gac2a4770c2_0_3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81655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3"/>
        <p:cNvGrpSpPr/>
        <p:nvPr/>
      </p:nvGrpSpPr>
      <p:grpSpPr>
        <a:xfrm>
          <a:off x="0" y="0"/>
          <a:ext cx="0" cy="0"/>
          <a:chOff x="0" y="0"/>
          <a:chExt cx="0" cy="0"/>
        </a:xfrm>
      </p:grpSpPr>
      <p:sp>
        <p:nvSpPr>
          <p:cNvPr id="1214" name="Google Shape;1214;gac2a4770c2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5" name="Google Shape;1215;gac2a4770c2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4"/>
        <p:cNvGrpSpPr/>
        <p:nvPr/>
      </p:nvGrpSpPr>
      <p:grpSpPr>
        <a:xfrm>
          <a:off x="0" y="0"/>
          <a:ext cx="0" cy="0"/>
          <a:chOff x="0" y="0"/>
          <a:chExt cx="0" cy="0"/>
        </a:xfrm>
      </p:grpSpPr>
      <p:sp>
        <p:nvSpPr>
          <p:cNvPr id="1125" name="Google Shape;1125;gc5b0c22436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6" name="Google Shape;1126;gc5b0c22436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0793463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4"/>
        <p:cNvGrpSpPr/>
        <p:nvPr/>
      </p:nvGrpSpPr>
      <p:grpSpPr>
        <a:xfrm>
          <a:off x="0" y="0"/>
          <a:ext cx="0" cy="0"/>
          <a:chOff x="0" y="0"/>
          <a:chExt cx="0" cy="0"/>
        </a:xfrm>
      </p:grpSpPr>
      <p:sp>
        <p:nvSpPr>
          <p:cNvPr id="1715" name="Google Shape;1715;gac14597a3a_1_15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6" name="Google Shape;1716;gac14597a3a_1_15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0"/>
        <p:cNvGrpSpPr/>
        <p:nvPr/>
      </p:nvGrpSpPr>
      <p:grpSpPr>
        <a:xfrm>
          <a:off x="0" y="0"/>
          <a:ext cx="0" cy="0"/>
          <a:chOff x="0" y="0"/>
          <a:chExt cx="0" cy="0"/>
        </a:xfrm>
      </p:grpSpPr>
      <p:sp>
        <p:nvSpPr>
          <p:cNvPr id="1601" name="Google Shape;1601;gac14597a3a_1_15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2" name="Google Shape;1602;gac14597a3a_1_15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2221670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1"/>
        <p:cNvGrpSpPr/>
        <p:nvPr/>
      </p:nvGrpSpPr>
      <p:grpSpPr>
        <a:xfrm>
          <a:off x="0" y="0"/>
          <a:ext cx="0" cy="0"/>
          <a:chOff x="0" y="0"/>
          <a:chExt cx="0" cy="0"/>
        </a:xfrm>
      </p:grpSpPr>
      <p:sp>
        <p:nvSpPr>
          <p:cNvPr id="2422" name="Google Shape;2422;gac14597a3a_2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3" name="Google Shape;2423;gac14597a3a_2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1108164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4"/>
        <p:cNvGrpSpPr/>
        <p:nvPr/>
      </p:nvGrpSpPr>
      <p:grpSpPr>
        <a:xfrm>
          <a:off x="0" y="0"/>
          <a:ext cx="0" cy="0"/>
          <a:chOff x="0" y="0"/>
          <a:chExt cx="0" cy="0"/>
        </a:xfrm>
      </p:grpSpPr>
      <p:sp>
        <p:nvSpPr>
          <p:cNvPr id="1715" name="Google Shape;1715;gac14597a3a_1_15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6" name="Google Shape;1716;gac14597a3a_1_15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9291851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1"/>
        <p:cNvGrpSpPr/>
        <p:nvPr/>
      </p:nvGrpSpPr>
      <p:grpSpPr>
        <a:xfrm>
          <a:off x="0" y="0"/>
          <a:ext cx="0" cy="0"/>
          <a:chOff x="0" y="0"/>
          <a:chExt cx="0" cy="0"/>
        </a:xfrm>
      </p:grpSpPr>
      <p:sp>
        <p:nvSpPr>
          <p:cNvPr id="2422" name="Google Shape;2422;gac14597a3a_2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3" name="Google Shape;2423;gac14597a3a_2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2593159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4"/>
        <p:cNvGrpSpPr/>
        <p:nvPr/>
      </p:nvGrpSpPr>
      <p:grpSpPr>
        <a:xfrm>
          <a:off x="0" y="0"/>
          <a:ext cx="0" cy="0"/>
          <a:chOff x="0" y="0"/>
          <a:chExt cx="0" cy="0"/>
        </a:xfrm>
      </p:grpSpPr>
      <p:sp>
        <p:nvSpPr>
          <p:cNvPr id="1715" name="Google Shape;1715;gac14597a3a_1_15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6" name="Google Shape;1716;gac14597a3a_1_15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5569009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2"/>
        <p:cNvGrpSpPr/>
        <p:nvPr/>
      </p:nvGrpSpPr>
      <p:grpSpPr>
        <a:xfrm>
          <a:off x="0" y="0"/>
          <a:ext cx="0" cy="0"/>
          <a:chOff x="0" y="0"/>
          <a:chExt cx="0" cy="0"/>
        </a:xfrm>
      </p:grpSpPr>
      <p:sp>
        <p:nvSpPr>
          <p:cNvPr id="1483" name="Google Shape;1483;gac14597a3a_1_9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4" name="Google Shape;1484;gac14597a3a_1_988:notes"/>
          <p:cNvSpPr txBox="1">
            <a:spLocks noGrp="1"/>
          </p:cNvSpPr>
          <p:nvPr>
            <p:ph type="body" idx="1"/>
          </p:nvPr>
        </p:nvSpPr>
        <p:spPr>
          <a:xfrm>
            <a:off x="685800" y="4343401"/>
            <a:ext cx="5486400" cy="4114800"/>
          </a:xfrm>
          <a:prstGeom prst="rect">
            <a:avLst/>
          </a:prstGeom>
        </p:spPr>
        <p:txBody>
          <a:bodyPr spcFirstLastPara="1" wrap="square" lIns="91414" tIns="91414" rIns="91414" bIns="91414" anchor="t" anchorCtr="0">
            <a:noAutofit/>
          </a:bodyPr>
          <a:lstStyle/>
          <a:p>
            <a:endParaRPr dirty="0"/>
          </a:p>
        </p:txBody>
      </p:sp>
    </p:spTree>
    <p:extLst>
      <p:ext uri="{BB962C8B-B14F-4D97-AF65-F5344CB8AC3E}">
        <p14:creationId xmlns:p14="http://schemas.microsoft.com/office/powerpoint/2010/main" val="37211300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1"/>
        <p:cNvGrpSpPr/>
        <p:nvPr/>
      </p:nvGrpSpPr>
      <p:grpSpPr>
        <a:xfrm>
          <a:off x="0" y="0"/>
          <a:ext cx="0" cy="0"/>
          <a:chOff x="0" y="0"/>
          <a:chExt cx="0" cy="0"/>
        </a:xfrm>
      </p:grpSpPr>
      <p:sp>
        <p:nvSpPr>
          <p:cNvPr id="572" name="Google Shape;572;gb2d54ef91a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3" name="Google Shape;573;gb2d54ef91a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3511129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8"/>
        <p:cNvGrpSpPr/>
        <p:nvPr/>
      </p:nvGrpSpPr>
      <p:grpSpPr>
        <a:xfrm>
          <a:off x="0" y="0"/>
          <a:ext cx="0" cy="0"/>
          <a:chOff x="0" y="0"/>
          <a:chExt cx="0" cy="0"/>
        </a:xfrm>
      </p:grpSpPr>
      <p:sp>
        <p:nvSpPr>
          <p:cNvPr id="1289" name="Google Shape;1289;gb2d54ef91a_0_2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0" name="Google Shape;1290;gb2d54ef91a_0_2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8"/>
        <p:cNvGrpSpPr/>
        <p:nvPr/>
      </p:nvGrpSpPr>
      <p:grpSpPr>
        <a:xfrm>
          <a:off x="0" y="0"/>
          <a:ext cx="0" cy="0"/>
          <a:chOff x="0" y="0"/>
          <a:chExt cx="0" cy="0"/>
        </a:xfrm>
      </p:grpSpPr>
      <p:sp>
        <p:nvSpPr>
          <p:cNvPr id="1739" name="Google Shape;1739;gb663873c2b_1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0" name="Google Shape;1740;gb663873c2b_1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7"/>
        <p:cNvGrpSpPr/>
        <p:nvPr/>
      </p:nvGrpSpPr>
      <p:grpSpPr>
        <a:xfrm>
          <a:off x="0" y="0"/>
          <a:ext cx="0" cy="0"/>
          <a:chOff x="0" y="0"/>
          <a:chExt cx="0" cy="0"/>
        </a:xfrm>
      </p:grpSpPr>
      <p:sp>
        <p:nvSpPr>
          <p:cNvPr id="638" name="Google Shape;638;gb2d54ef91a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9" name="Google Shape;639;gb2d54ef91a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7"/>
        <p:cNvGrpSpPr/>
        <p:nvPr/>
      </p:nvGrpSpPr>
      <p:grpSpPr>
        <a:xfrm>
          <a:off x="0" y="0"/>
          <a:ext cx="0" cy="0"/>
          <a:chOff x="0" y="0"/>
          <a:chExt cx="0" cy="0"/>
        </a:xfrm>
      </p:grpSpPr>
      <p:sp>
        <p:nvSpPr>
          <p:cNvPr id="2178" name="Google Shape;2178;gac14597a3a_2_3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9" name="Google Shape;2179;gac14597a3a_2_3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9"/>
        <p:cNvGrpSpPr/>
        <p:nvPr/>
      </p:nvGrpSpPr>
      <p:grpSpPr>
        <a:xfrm>
          <a:off x="0" y="0"/>
          <a:ext cx="0" cy="0"/>
          <a:chOff x="0" y="0"/>
          <a:chExt cx="0" cy="0"/>
        </a:xfrm>
      </p:grpSpPr>
      <p:sp>
        <p:nvSpPr>
          <p:cNvPr id="670" name="Google Shape;670;gac2a4770c2_0_2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1" name="Google Shape;671;gac2a4770c2_0_2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9"/>
        <p:cNvGrpSpPr/>
        <p:nvPr/>
      </p:nvGrpSpPr>
      <p:grpSpPr>
        <a:xfrm>
          <a:off x="0" y="0"/>
          <a:ext cx="0" cy="0"/>
          <a:chOff x="0" y="0"/>
          <a:chExt cx="0" cy="0"/>
        </a:xfrm>
      </p:grpSpPr>
      <p:sp>
        <p:nvSpPr>
          <p:cNvPr id="1700" name="Google Shape;1700;gac14597a3a_1_15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1" name="Google Shape;1701;gac14597a3a_1_15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9"/>
        <p:cNvGrpSpPr/>
        <p:nvPr/>
      </p:nvGrpSpPr>
      <p:grpSpPr>
        <a:xfrm>
          <a:off x="0" y="0"/>
          <a:ext cx="0" cy="0"/>
          <a:chOff x="0" y="0"/>
          <a:chExt cx="0" cy="0"/>
        </a:xfrm>
      </p:grpSpPr>
      <p:sp>
        <p:nvSpPr>
          <p:cNvPr id="1700" name="Google Shape;1700;gac14597a3a_1_15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1" name="Google Shape;1701;gac14597a3a_1_15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504586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9"/>
        <p:cNvGrpSpPr/>
        <p:nvPr/>
      </p:nvGrpSpPr>
      <p:grpSpPr>
        <a:xfrm>
          <a:off x="0" y="0"/>
          <a:ext cx="0" cy="0"/>
          <a:chOff x="0" y="0"/>
          <a:chExt cx="0" cy="0"/>
        </a:xfrm>
      </p:grpSpPr>
      <p:sp>
        <p:nvSpPr>
          <p:cNvPr id="1700" name="Google Shape;1700;gac14597a3a_1_15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1" name="Google Shape;1701;gac14597a3a_1_15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30143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2"/>
        <p:cNvGrpSpPr/>
        <p:nvPr/>
      </p:nvGrpSpPr>
      <p:grpSpPr>
        <a:xfrm>
          <a:off x="0" y="0"/>
          <a:ext cx="0" cy="0"/>
          <a:chOff x="0" y="0"/>
          <a:chExt cx="0" cy="0"/>
        </a:xfrm>
      </p:grpSpPr>
      <p:sp>
        <p:nvSpPr>
          <p:cNvPr id="1483" name="Google Shape;1483;gac14597a3a_1_9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4" name="Google Shape;1484;gac14597a3a_1_988:notes"/>
          <p:cNvSpPr txBox="1">
            <a:spLocks noGrp="1"/>
          </p:cNvSpPr>
          <p:nvPr>
            <p:ph type="body" idx="1"/>
          </p:nvPr>
        </p:nvSpPr>
        <p:spPr>
          <a:xfrm>
            <a:off x="685800" y="4343401"/>
            <a:ext cx="5486400" cy="4114800"/>
          </a:xfrm>
          <a:prstGeom prst="rect">
            <a:avLst/>
          </a:prstGeom>
        </p:spPr>
        <p:txBody>
          <a:bodyPr spcFirstLastPara="1" wrap="square" lIns="91414" tIns="91414" rIns="91414" bIns="91414" anchor="t" anchorCtr="0">
            <a:noAutofit/>
          </a:bodyPr>
          <a:lstStyle/>
          <a:p>
            <a:endParaRP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7"/>
        <p:cNvGrpSpPr/>
        <p:nvPr/>
      </p:nvGrpSpPr>
      <p:grpSpPr>
        <a:xfrm>
          <a:off x="0" y="0"/>
          <a:ext cx="0" cy="0"/>
          <a:chOff x="0" y="0"/>
          <a:chExt cx="0" cy="0"/>
        </a:xfrm>
      </p:grpSpPr>
      <p:sp>
        <p:nvSpPr>
          <p:cNvPr id="638" name="Google Shape;638;gb2d54ef91a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9" name="Google Shape;639;gb2d54ef91a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8"/>
        <p:cNvGrpSpPr/>
        <p:nvPr/>
      </p:nvGrpSpPr>
      <p:grpSpPr>
        <a:xfrm>
          <a:off x="0" y="0"/>
          <a:ext cx="0" cy="0"/>
          <a:chOff x="0" y="0"/>
          <a:chExt cx="0" cy="0"/>
        </a:xfrm>
      </p:grpSpPr>
      <p:sp>
        <p:nvSpPr>
          <p:cNvPr id="2359" name="Google Shape;2359;gac14597a3a_2_2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0" name="Google Shape;2360;gac14597a3a_2_2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noTextEdit="1"/>
          </p:cNvSpPr>
          <p:nvPr>
            <p:ph type="sldImg"/>
          </p:nvPr>
        </p:nvSpPr>
        <p:spPr>
          <a:xfrm>
            <a:off x="381000" y="685800"/>
            <a:ext cx="6096000" cy="3429000"/>
          </a:xfrm>
          <a:ln>
            <a:miter lim="800000"/>
            <a:headEnd/>
            <a:tailEnd/>
          </a:ln>
        </p:spPr>
      </p:sp>
      <p:sp>
        <p:nvSpPr>
          <p:cNvPr id="89090" name="Notes Placeholder 2"/>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a:spcBef>
                <a:spcPct val="0"/>
              </a:spcBef>
            </a:pPr>
            <a:endParaRPr lang="en-GB" altLang="en-US" dirty="0">
              <a:solidFill>
                <a:srgbClr val="000000"/>
              </a:solidFill>
              <a:latin typeface="Calibri" pitchFamily="34" charset="0"/>
              <a:cs typeface="Calibri" pitchFamily="34" charset="0"/>
              <a:sym typeface="Calibri" pitchFamily="34" charset="0"/>
            </a:endParaRPr>
          </a:p>
        </p:txBody>
      </p:sp>
      <p:sp>
        <p:nvSpPr>
          <p:cNvPr id="89091" name="Slide Number Placeholder 3"/>
          <p:cNvSpPr>
            <a:spLocks noGrp="1"/>
          </p:cNvSpPr>
          <p:nvPr>
            <p:ph type="sldNum" sz="quarter" idx="12"/>
          </p:nvPr>
        </p:nvSpPr>
        <p:spPr>
          <a:noFill/>
        </p:spPr>
        <p:txBody>
          <a:bodyPr/>
          <a:lstStyle>
            <a:lvl1pPr>
              <a:defRPr sz="1400">
                <a:solidFill>
                  <a:srgbClr val="000000"/>
                </a:solidFill>
                <a:latin typeface="Arial" pitchFamily="34" charset="0"/>
                <a:cs typeface="Arial" pitchFamily="34" charset="0"/>
                <a:sym typeface="Arial" pitchFamily="34" charset="0"/>
              </a:defRPr>
            </a:lvl1pPr>
            <a:lvl2pPr marL="742950" indent="-285750">
              <a:defRPr sz="1400">
                <a:solidFill>
                  <a:srgbClr val="000000"/>
                </a:solidFill>
                <a:latin typeface="Arial" pitchFamily="34" charset="0"/>
                <a:cs typeface="Arial" pitchFamily="34" charset="0"/>
                <a:sym typeface="Arial" pitchFamily="34" charset="0"/>
              </a:defRPr>
            </a:lvl2pPr>
            <a:lvl3pPr marL="1143000" indent="-228600">
              <a:defRPr sz="1400">
                <a:solidFill>
                  <a:srgbClr val="000000"/>
                </a:solidFill>
                <a:latin typeface="Arial" pitchFamily="34" charset="0"/>
                <a:cs typeface="Arial" pitchFamily="34" charset="0"/>
                <a:sym typeface="Arial" pitchFamily="34" charset="0"/>
              </a:defRPr>
            </a:lvl3pPr>
            <a:lvl4pPr marL="1600200" indent="-228600">
              <a:defRPr sz="1400">
                <a:solidFill>
                  <a:srgbClr val="000000"/>
                </a:solidFill>
                <a:latin typeface="Arial" pitchFamily="34" charset="0"/>
                <a:cs typeface="Arial" pitchFamily="34" charset="0"/>
                <a:sym typeface="Arial" pitchFamily="34" charset="0"/>
              </a:defRPr>
            </a:lvl4pPr>
            <a:lvl5pPr marL="2057400" indent="-228600">
              <a:defRPr sz="1400">
                <a:solidFill>
                  <a:srgbClr val="000000"/>
                </a:solidFill>
                <a:latin typeface="Arial" pitchFamily="34" charset="0"/>
                <a:cs typeface="Arial" pitchFamily="34" charset="0"/>
                <a:sym typeface="Arial" pitchFamily="34" charset="0"/>
              </a:defRPr>
            </a:lvl5pPr>
            <a:lvl6pPr marL="25146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l">
              <a:buSzTx/>
            </a:pPr>
            <a:fld id="{60AFAAE2-04A4-46AA-A99F-57B5849D2A03}" type="slidenum">
              <a:rPr lang="en-US" altLang="en-US"/>
              <a:pPr algn="l">
                <a:buSzTx/>
              </a:pPr>
              <a:t>44</a:t>
            </a:fld>
            <a:endParaRPr lang="en-US" altLang="en-US" dirty="0"/>
          </a:p>
        </p:txBody>
      </p:sp>
    </p:spTree>
    <p:extLst>
      <p:ext uri="{BB962C8B-B14F-4D97-AF65-F5344CB8AC3E}">
        <p14:creationId xmlns:p14="http://schemas.microsoft.com/office/powerpoint/2010/main" val="10970435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p:cNvSpPr>
          <p:nvPr>
            <p:ph type="sldImg"/>
          </p:nvPr>
        </p:nvSpPr>
        <p:spPr>
          <a:xfrm>
            <a:off x="381000" y="685800"/>
            <a:ext cx="6096000" cy="3429000"/>
          </a:xfrm>
          <a:ln>
            <a:headEnd/>
            <a:tailEnd/>
          </a:ln>
        </p:spPr>
      </p:sp>
      <p:sp>
        <p:nvSpPr>
          <p:cNvPr id="91138" name="Notes Placeholder 2"/>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defTabSz="931863">
              <a:spcBef>
                <a:spcPct val="0"/>
              </a:spcBef>
            </a:pPr>
            <a:r>
              <a:rPr lang="en-US" altLang="en-US" b="1" dirty="0">
                <a:solidFill>
                  <a:schemeClr val="tx2"/>
                </a:solidFill>
                <a:latin typeface="Calibri" pitchFamily="34" charset="0"/>
                <a:cs typeface="Calibri" pitchFamily="34" charset="0"/>
                <a:sym typeface="Calibri" pitchFamily="34" charset="0"/>
              </a:rPr>
              <a:t>Numbers in this slide may change due to NDH00TSR data later</a:t>
            </a:r>
            <a:endParaRPr lang="de-DE" altLang="en-US" b="1">
              <a:solidFill>
                <a:schemeClr val="tx2"/>
              </a:solidFill>
              <a:latin typeface="Calibri" pitchFamily="34" charset="0"/>
              <a:cs typeface="Calibri" pitchFamily="34" charset="0"/>
              <a:sym typeface="Calibri" pitchFamily="34" charset="0"/>
            </a:endParaRPr>
          </a:p>
          <a:p>
            <a:pPr defTabSz="931863">
              <a:spcBef>
                <a:spcPct val="0"/>
              </a:spcBef>
            </a:pPr>
            <a:endParaRPr lang="en-US" altLang="en-US" dirty="0">
              <a:solidFill>
                <a:srgbClr val="000000"/>
              </a:solidFill>
              <a:latin typeface="Calibri" pitchFamily="34" charset="0"/>
              <a:cs typeface="Calibri" pitchFamily="34" charset="0"/>
              <a:sym typeface="Calibri" pitchFamily="34" charset="0"/>
            </a:endParaRPr>
          </a:p>
        </p:txBody>
      </p:sp>
      <p:sp>
        <p:nvSpPr>
          <p:cNvPr id="91139" name="Slide Number Placeholder 3"/>
          <p:cNvSpPr>
            <a:spLocks noGrp="1"/>
          </p:cNvSpPr>
          <p:nvPr>
            <p:ph type="sldNum" sz="quarter" idx="12"/>
          </p:nvPr>
        </p:nvSpPr>
        <p:spPr>
          <a:noFill/>
        </p:spPr>
        <p:txBody>
          <a:bodyPr/>
          <a:lstStyle>
            <a:lvl1pPr>
              <a:defRPr sz="1400">
                <a:solidFill>
                  <a:srgbClr val="000000"/>
                </a:solidFill>
                <a:latin typeface="Arial" pitchFamily="34" charset="0"/>
                <a:cs typeface="Arial" pitchFamily="34" charset="0"/>
                <a:sym typeface="Arial" pitchFamily="34" charset="0"/>
              </a:defRPr>
            </a:lvl1pPr>
            <a:lvl2pPr marL="742950" indent="-285750">
              <a:defRPr sz="1400">
                <a:solidFill>
                  <a:srgbClr val="000000"/>
                </a:solidFill>
                <a:latin typeface="Arial" pitchFamily="34" charset="0"/>
                <a:cs typeface="Arial" pitchFamily="34" charset="0"/>
                <a:sym typeface="Arial" pitchFamily="34" charset="0"/>
              </a:defRPr>
            </a:lvl2pPr>
            <a:lvl3pPr marL="1143000" indent="-228600">
              <a:defRPr sz="1400">
                <a:solidFill>
                  <a:srgbClr val="000000"/>
                </a:solidFill>
                <a:latin typeface="Arial" pitchFamily="34" charset="0"/>
                <a:cs typeface="Arial" pitchFamily="34" charset="0"/>
                <a:sym typeface="Arial" pitchFamily="34" charset="0"/>
              </a:defRPr>
            </a:lvl3pPr>
            <a:lvl4pPr marL="1600200" indent="-228600">
              <a:defRPr sz="1400">
                <a:solidFill>
                  <a:srgbClr val="000000"/>
                </a:solidFill>
                <a:latin typeface="Arial" pitchFamily="34" charset="0"/>
                <a:cs typeface="Arial" pitchFamily="34" charset="0"/>
                <a:sym typeface="Arial" pitchFamily="34" charset="0"/>
              </a:defRPr>
            </a:lvl4pPr>
            <a:lvl5pPr marL="2057400" indent="-228600">
              <a:defRPr sz="1400">
                <a:solidFill>
                  <a:srgbClr val="000000"/>
                </a:solidFill>
                <a:latin typeface="Arial" pitchFamily="34" charset="0"/>
                <a:cs typeface="Arial" pitchFamily="34" charset="0"/>
                <a:sym typeface="Arial" pitchFamily="34" charset="0"/>
              </a:defRPr>
            </a:lvl5pPr>
            <a:lvl6pPr marL="25146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9pPr>
          </a:lstStyle>
          <a:p>
            <a:fld id="{C270FAEE-4491-4526-9BF0-ACB85CDB9DFA}" type="slidenum">
              <a:rPr lang="en-US" altLang="en-US" sz="1200">
                <a:latin typeface="Calibri" pitchFamily="34" charset="0"/>
                <a:cs typeface="Calibri" pitchFamily="34" charset="0"/>
                <a:sym typeface="Calibri" pitchFamily="34" charset="0"/>
              </a:rPr>
              <a:pPr/>
              <a:t>45</a:t>
            </a:fld>
            <a:endParaRPr lang="en-US" altLang="en-US" sz="1200" dirty="0">
              <a:latin typeface="Calibri" pitchFamily="34" charset="0"/>
              <a:cs typeface="Calibri" pitchFamily="34" charset="0"/>
              <a:sym typeface="Calibri" pitchFamily="34" charset="0"/>
            </a:endParaRPr>
          </a:p>
        </p:txBody>
      </p:sp>
    </p:spTree>
    <p:extLst>
      <p:ext uri="{BB962C8B-B14F-4D97-AF65-F5344CB8AC3E}">
        <p14:creationId xmlns:p14="http://schemas.microsoft.com/office/powerpoint/2010/main" val="4064645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9"/>
        <p:cNvGrpSpPr/>
        <p:nvPr/>
      </p:nvGrpSpPr>
      <p:grpSpPr>
        <a:xfrm>
          <a:off x="0" y="0"/>
          <a:ext cx="0" cy="0"/>
          <a:chOff x="0" y="0"/>
          <a:chExt cx="0" cy="0"/>
        </a:xfrm>
      </p:grpSpPr>
      <p:sp>
        <p:nvSpPr>
          <p:cNvPr id="940" name="Google Shape;940;gb663873c2b_1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1" name="Google Shape;941;gb663873c2b_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2"/>
        <p:cNvGrpSpPr/>
        <p:nvPr/>
      </p:nvGrpSpPr>
      <p:grpSpPr>
        <a:xfrm>
          <a:off x="0" y="0"/>
          <a:ext cx="0" cy="0"/>
          <a:chOff x="0" y="0"/>
          <a:chExt cx="0" cy="0"/>
        </a:xfrm>
      </p:grpSpPr>
      <p:sp>
        <p:nvSpPr>
          <p:cNvPr id="2443" name="Google Shape;2443;ga10676d58a_0_10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4" name="Google Shape;2444;ga10676d58a_0_10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6"/>
        <p:cNvGrpSpPr/>
        <p:nvPr/>
      </p:nvGrpSpPr>
      <p:grpSpPr>
        <a:xfrm>
          <a:off x="0" y="0"/>
          <a:ext cx="0" cy="0"/>
          <a:chOff x="0" y="0"/>
          <a:chExt cx="0" cy="0"/>
        </a:xfrm>
      </p:grpSpPr>
      <p:sp>
        <p:nvSpPr>
          <p:cNvPr id="877" name="Google Shape;877;gab84a955b5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8" name="Google Shape;878;gab84a955b5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7"/>
        <p:cNvGrpSpPr/>
        <p:nvPr/>
      </p:nvGrpSpPr>
      <p:grpSpPr>
        <a:xfrm>
          <a:off x="0" y="0"/>
          <a:ext cx="0" cy="0"/>
          <a:chOff x="0" y="0"/>
          <a:chExt cx="0" cy="0"/>
        </a:xfrm>
      </p:grpSpPr>
      <p:sp>
        <p:nvSpPr>
          <p:cNvPr id="778" name="Google Shape;778;gac90507b2d_1_2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9" name="Google Shape;779;gac90507b2d_1_2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8"/>
        <p:cNvGrpSpPr/>
        <p:nvPr/>
      </p:nvGrpSpPr>
      <p:grpSpPr>
        <a:xfrm>
          <a:off x="0" y="0"/>
          <a:ext cx="0" cy="0"/>
          <a:chOff x="0" y="0"/>
          <a:chExt cx="0" cy="0"/>
        </a:xfrm>
      </p:grpSpPr>
      <p:sp>
        <p:nvSpPr>
          <p:cNvPr id="1739" name="Google Shape;1739;gb663873c2b_1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0" name="Google Shape;1740;gb663873c2b_1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8"/>
        <p:cNvGrpSpPr/>
        <p:nvPr/>
      </p:nvGrpSpPr>
      <p:grpSpPr>
        <a:xfrm>
          <a:off x="0" y="0"/>
          <a:ext cx="0" cy="0"/>
          <a:chOff x="0" y="0"/>
          <a:chExt cx="0" cy="0"/>
        </a:xfrm>
      </p:grpSpPr>
      <p:sp>
        <p:nvSpPr>
          <p:cNvPr id="1739" name="Google Shape;1739;gb663873c2b_1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0" name="Google Shape;1740;gb663873c2b_1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8"/>
        <p:cNvGrpSpPr/>
        <p:nvPr/>
      </p:nvGrpSpPr>
      <p:grpSpPr>
        <a:xfrm>
          <a:off x="0" y="0"/>
          <a:ext cx="0" cy="0"/>
          <a:chOff x="0" y="0"/>
          <a:chExt cx="0" cy="0"/>
        </a:xfrm>
      </p:grpSpPr>
      <p:sp>
        <p:nvSpPr>
          <p:cNvPr id="1739" name="Google Shape;1739;gb663873c2b_1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0" name="Google Shape;1740;gb663873c2b_1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Quote - Black">
  <p:cSld name="TITLE_AND_BODY_1_2_2_1">
    <p:bg>
      <p:bgPr>
        <a:solidFill>
          <a:srgbClr val="000000"/>
        </a:solidFill>
        <a:effectLst/>
      </p:bgPr>
    </p:bg>
    <p:spTree>
      <p:nvGrpSpPr>
        <p:cNvPr id="1" name="Shape 284"/>
        <p:cNvGrpSpPr/>
        <p:nvPr/>
      </p:nvGrpSpPr>
      <p:grpSpPr>
        <a:xfrm>
          <a:off x="0" y="0"/>
          <a:ext cx="0" cy="0"/>
          <a:chOff x="0" y="0"/>
          <a:chExt cx="0" cy="0"/>
        </a:xfrm>
      </p:grpSpPr>
      <p:sp>
        <p:nvSpPr>
          <p:cNvPr id="285" name="Google Shape;285;p32"/>
          <p:cNvSpPr/>
          <p:nvPr/>
        </p:nvSpPr>
        <p:spPr>
          <a:xfrm>
            <a:off x="-19050" y="2514600"/>
            <a:ext cx="2618100" cy="2644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6" name="Google Shape;286;p32"/>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 sz="550" dirty="0">
                <a:solidFill>
                  <a:srgbClr val="888888"/>
                </a:solidFill>
                <a:latin typeface="Montserrat" panose="00000500000000000000" pitchFamily="2" charset="0"/>
                <a:ea typeface="Montserrat Light"/>
                <a:cs typeface="Montserrat Light"/>
                <a:sym typeface="Montserrat Light"/>
              </a:rPr>
              <a:t>© 2022 </a:t>
            </a:r>
            <a:r>
              <a:rPr lang="en-GB" sz="550" dirty="0">
                <a:solidFill>
                  <a:srgbClr val="888888"/>
                </a:solidFill>
                <a:latin typeface="Montserrat" panose="00000500000000000000" pitchFamily="2" charset="0"/>
                <a:ea typeface="Montserrat Light"/>
                <a:cs typeface="Montserrat Light"/>
                <a:sym typeface="Montserrat Light"/>
              </a:rPr>
              <a:t>NielsenIQ</a:t>
            </a:r>
            <a:r>
              <a:rPr lang="en" sz="550" dirty="0">
                <a:solidFill>
                  <a:srgbClr val="888888"/>
                </a:solidFill>
                <a:latin typeface="Montserrat" panose="00000500000000000000" pitchFamily="2" charset="0"/>
                <a:ea typeface="Montserrat Light"/>
                <a:cs typeface="Montserrat Light"/>
                <a:sym typeface="Montserrat Light"/>
              </a:rPr>
              <a:t> Consumer LLC. All Rights Reserved.</a:t>
            </a:r>
            <a:endParaRPr sz="550" dirty="0">
              <a:solidFill>
                <a:srgbClr val="888888"/>
              </a:solidFill>
              <a:latin typeface="Montserrat" panose="00000500000000000000" pitchFamily="2" charset="0"/>
              <a:ea typeface="Montserrat Light"/>
              <a:cs typeface="Montserrat Light"/>
              <a:sym typeface="Montserrat Light"/>
            </a:endParaRPr>
          </a:p>
          <a:p>
            <a:pPr marL="0" marR="0" lvl="0" indent="0" algn="l" rtl="0">
              <a:lnSpc>
                <a:spcPct val="100000"/>
              </a:lnSpc>
              <a:spcBef>
                <a:spcPts val="0"/>
              </a:spcBef>
              <a:spcAft>
                <a:spcPts val="0"/>
              </a:spcAft>
              <a:buClr>
                <a:schemeClr val="dk1"/>
              </a:buClr>
              <a:buSzPts val="1100"/>
              <a:buFont typeface="Arial"/>
              <a:buNone/>
            </a:pPr>
            <a:endParaRPr sz="550" dirty="0">
              <a:solidFill>
                <a:srgbClr val="888888"/>
              </a:solidFill>
              <a:latin typeface="Montserrat" panose="00000500000000000000" pitchFamily="2" charset="0"/>
              <a:ea typeface="Montserrat Light"/>
              <a:cs typeface="Montserrat Light"/>
              <a:sym typeface="Montserrat Light"/>
            </a:endParaRPr>
          </a:p>
          <a:p>
            <a:pPr marL="0" marR="0" lvl="0" indent="0" algn="l" rtl="0">
              <a:lnSpc>
                <a:spcPct val="100000"/>
              </a:lnSpc>
              <a:spcBef>
                <a:spcPts val="0"/>
              </a:spcBef>
              <a:spcAft>
                <a:spcPts val="0"/>
              </a:spcAft>
              <a:buClr>
                <a:srgbClr val="000000"/>
              </a:buClr>
              <a:buSzPts val="600"/>
              <a:buFont typeface="Arial"/>
              <a:buNone/>
            </a:pPr>
            <a:endParaRPr sz="550" dirty="0">
              <a:solidFill>
                <a:srgbClr val="888888"/>
              </a:solidFill>
              <a:latin typeface="Montserrat" panose="00000500000000000000" pitchFamily="2" charset="0"/>
              <a:ea typeface="Montserrat Light"/>
              <a:cs typeface="Montserrat Light"/>
              <a:sym typeface="Montserrat Light"/>
            </a:endParaRPr>
          </a:p>
        </p:txBody>
      </p:sp>
      <p:sp>
        <p:nvSpPr>
          <p:cNvPr id="287" name="Google Shape;287;p32"/>
          <p:cNvSpPr/>
          <p:nvPr/>
        </p:nvSpPr>
        <p:spPr>
          <a:xfrm rot="10800000">
            <a:off x="6525900" y="-19050"/>
            <a:ext cx="2618100" cy="2644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9" name="Google Shape;289;p32"/>
          <p:cNvSpPr txBox="1"/>
          <p:nvPr/>
        </p:nvSpPr>
        <p:spPr>
          <a:xfrm>
            <a:off x="1308261" y="500178"/>
            <a:ext cx="645300" cy="55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5000">
                <a:solidFill>
                  <a:schemeClr val="accent1"/>
                </a:solidFill>
              </a:rPr>
              <a:t>“</a:t>
            </a:r>
            <a:endParaRPr sz="15000" dirty="0">
              <a:solidFill>
                <a:schemeClr val="accent1"/>
              </a:solidFill>
            </a:endParaRPr>
          </a:p>
        </p:txBody>
      </p:sp>
      <p:sp>
        <p:nvSpPr>
          <p:cNvPr id="290" name="Google Shape;290;p32"/>
          <p:cNvSpPr txBox="1">
            <a:spLocks noGrp="1"/>
          </p:cNvSpPr>
          <p:nvPr>
            <p:ph type="ctrTitle"/>
          </p:nvPr>
        </p:nvSpPr>
        <p:spPr>
          <a:xfrm>
            <a:off x="1444900" y="1565050"/>
            <a:ext cx="5081100" cy="1389300"/>
          </a:xfrm>
          <a:prstGeom prst="rect">
            <a:avLst/>
          </a:prstGeom>
        </p:spPr>
        <p:txBody>
          <a:bodyPr spcFirstLastPara="1" wrap="square" lIns="0" tIns="91425" rIns="0" bIns="91425" anchor="t" anchorCtr="0">
            <a:noAutofit/>
          </a:bodyPr>
          <a:lstStyle>
            <a:lvl1pPr lvl="0" rtl="0">
              <a:spcBef>
                <a:spcPts val="0"/>
              </a:spcBef>
              <a:spcAft>
                <a:spcPts val="0"/>
              </a:spcAft>
              <a:buClr>
                <a:srgbClr val="FFFFFF"/>
              </a:buClr>
              <a:buSzPts val="3000"/>
              <a:buFont typeface="Montserrat"/>
              <a:buNone/>
              <a:defRPr sz="3000" b="1">
                <a:solidFill>
                  <a:srgbClr val="FFFFFF"/>
                </a:solidFill>
                <a:latin typeface="Montserrat" panose="00000500000000000000" pitchFamily="2" charset="0"/>
                <a:ea typeface="Montserrat" panose="00000500000000000000" pitchFamily="2" charset="0"/>
                <a:cs typeface="Montserrat" panose="00000500000000000000" pitchFamily="2" charset="0"/>
                <a:sym typeface="Montserrat"/>
              </a:defRPr>
            </a:lvl1pPr>
            <a:lvl2pPr lvl="1" algn="ctr" rtl="0">
              <a:spcBef>
                <a:spcPts val="0"/>
              </a:spcBef>
              <a:spcAft>
                <a:spcPts val="0"/>
              </a:spcAft>
              <a:buClr>
                <a:srgbClr val="FFFFFF"/>
              </a:buClr>
              <a:buSzPts val="5200"/>
              <a:buNone/>
              <a:defRPr sz="5200">
                <a:solidFill>
                  <a:srgbClr val="FFFFFF"/>
                </a:solidFill>
              </a:defRPr>
            </a:lvl2pPr>
            <a:lvl3pPr lvl="2" algn="ctr" rtl="0">
              <a:spcBef>
                <a:spcPts val="0"/>
              </a:spcBef>
              <a:spcAft>
                <a:spcPts val="0"/>
              </a:spcAft>
              <a:buClr>
                <a:srgbClr val="FFFFFF"/>
              </a:buClr>
              <a:buSzPts val="5200"/>
              <a:buNone/>
              <a:defRPr sz="5200">
                <a:solidFill>
                  <a:srgbClr val="FFFFFF"/>
                </a:solidFill>
              </a:defRPr>
            </a:lvl3pPr>
            <a:lvl4pPr lvl="3" algn="ctr" rtl="0">
              <a:spcBef>
                <a:spcPts val="0"/>
              </a:spcBef>
              <a:spcAft>
                <a:spcPts val="0"/>
              </a:spcAft>
              <a:buClr>
                <a:srgbClr val="FFFFFF"/>
              </a:buClr>
              <a:buSzPts val="5200"/>
              <a:buNone/>
              <a:defRPr sz="5200">
                <a:solidFill>
                  <a:srgbClr val="FFFFFF"/>
                </a:solidFill>
              </a:defRPr>
            </a:lvl4pPr>
            <a:lvl5pPr lvl="4" algn="ctr" rtl="0">
              <a:spcBef>
                <a:spcPts val="0"/>
              </a:spcBef>
              <a:spcAft>
                <a:spcPts val="0"/>
              </a:spcAft>
              <a:buClr>
                <a:srgbClr val="FFFFFF"/>
              </a:buClr>
              <a:buSzPts val="5200"/>
              <a:buNone/>
              <a:defRPr sz="5200">
                <a:solidFill>
                  <a:srgbClr val="FFFFFF"/>
                </a:solidFill>
              </a:defRPr>
            </a:lvl5pPr>
            <a:lvl6pPr lvl="5" algn="ctr" rtl="0">
              <a:spcBef>
                <a:spcPts val="0"/>
              </a:spcBef>
              <a:spcAft>
                <a:spcPts val="0"/>
              </a:spcAft>
              <a:buClr>
                <a:srgbClr val="FFFFFF"/>
              </a:buClr>
              <a:buSzPts val="5200"/>
              <a:buNone/>
              <a:defRPr sz="5200">
                <a:solidFill>
                  <a:srgbClr val="FFFFFF"/>
                </a:solidFill>
              </a:defRPr>
            </a:lvl6pPr>
            <a:lvl7pPr lvl="6" algn="ctr" rtl="0">
              <a:spcBef>
                <a:spcPts val="0"/>
              </a:spcBef>
              <a:spcAft>
                <a:spcPts val="0"/>
              </a:spcAft>
              <a:buClr>
                <a:srgbClr val="FFFFFF"/>
              </a:buClr>
              <a:buSzPts val="5200"/>
              <a:buNone/>
              <a:defRPr sz="5200">
                <a:solidFill>
                  <a:srgbClr val="FFFFFF"/>
                </a:solidFill>
              </a:defRPr>
            </a:lvl7pPr>
            <a:lvl8pPr lvl="7" algn="ctr" rtl="0">
              <a:spcBef>
                <a:spcPts val="0"/>
              </a:spcBef>
              <a:spcAft>
                <a:spcPts val="0"/>
              </a:spcAft>
              <a:buClr>
                <a:srgbClr val="FFFFFF"/>
              </a:buClr>
              <a:buSzPts val="5200"/>
              <a:buNone/>
              <a:defRPr sz="5200">
                <a:solidFill>
                  <a:srgbClr val="FFFFFF"/>
                </a:solidFill>
              </a:defRPr>
            </a:lvl8pPr>
            <a:lvl9pPr lvl="8" algn="ctr" rtl="0">
              <a:spcBef>
                <a:spcPts val="0"/>
              </a:spcBef>
              <a:spcAft>
                <a:spcPts val="0"/>
              </a:spcAft>
              <a:buClr>
                <a:srgbClr val="FFFFFF"/>
              </a:buClr>
              <a:buSzPts val="5200"/>
              <a:buNone/>
              <a:defRPr sz="5200">
                <a:solidFill>
                  <a:srgbClr val="FFFFFF"/>
                </a:solidFill>
              </a:defRPr>
            </a:lvl9pPr>
          </a:lstStyle>
          <a:p>
            <a:endParaRPr dirty="0"/>
          </a:p>
        </p:txBody>
      </p:sp>
      <p:sp>
        <p:nvSpPr>
          <p:cNvPr id="291" name="Google Shape;291;p32"/>
          <p:cNvSpPr txBox="1">
            <a:spLocks noGrp="1"/>
          </p:cNvSpPr>
          <p:nvPr>
            <p:ph type="subTitle" idx="1"/>
          </p:nvPr>
        </p:nvSpPr>
        <p:spPr>
          <a:xfrm>
            <a:off x="1444900" y="2801950"/>
            <a:ext cx="5064000" cy="384300"/>
          </a:xfrm>
          <a:prstGeom prst="rect">
            <a:avLst/>
          </a:prstGeom>
        </p:spPr>
        <p:txBody>
          <a:bodyPr spcFirstLastPara="1" wrap="square" lIns="0" tIns="91425" rIns="0" bIns="91425" anchor="t" anchorCtr="0">
            <a:noAutofit/>
          </a:bodyPr>
          <a:lstStyle>
            <a:lvl1pPr marL="0" lvl="0" indent="0" rtl="0">
              <a:lnSpc>
                <a:spcPct val="100000"/>
              </a:lnSpc>
              <a:spcBef>
                <a:spcPts val="0"/>
              </a:spcBef>
              <a:spcAft>
                <a:spcPts val="0"/>
              </a:spcAft>
              <a:buClr>
                <a:schemeClr val="accent5"/>
              </a:buClr>
              <a:buSzPts val="1500"/>
              <a:buNone/>
              <a:defRPr sz="15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1400"/>
              <a:buNone/>
              <a:defRPr sz="1400">
                <a:solidFill>
                  <a:schemeClr val="accent5"/>
                </a:solidFill>
              </a:defRPr>
            </a:lvl2pPr>
            <a:lvl3pPr lvl="2" rtl="0">
              <a:lnSpc>
                <a:spcPct val="100000"/>
              </a:lnSpc>
              <a:spcBef>
                <a:spcPts val="0"/>
              </a:spcBef>
              <a:spcAft>
                <a:spcPts val="0"/>
              </a:spcAft>
              <a:buClr>
                <a:schemeClr val="accent5"/>
              </a:buClr>
              <a:buSzPts val="1400"/>
              <a:buNone/>
              <a:defRPr sz="1400">
                <a:solidFill>
                  <a:schemeClr val="accent5"/>
                </a:solidFill>
              </a:defRPr>
            </a:lvl3pPr>
            <a:lvl4pPr lvl="3" rtl="0">
              <a:lnSpc>
                <a:spcPct val="100000"/>
              </a:lnSpc>
              <a:spcBef>
                <a:spcPts val="0"/>
              </a:spcBef>
              <a:spcAft>
                <a:spcPts val="0"/>
              </a:spcAft>
              <a:buClr>
                <a:schemeClr val="accent5"/>
              </a:buClr>
              <a:buSzPts val="1400"/>
              <a:buNone/>
              <a:defRPr sz="1400">
                <a:solidFill>
                  <a:schemeClr val="accent5"/>
                </a:solidFill>
              </a:defRPr>
            </a:lvl4pPr>
            <a:lvl5pPr lvl="4" rtl="0">
              <a:lnSpc>
                <a:spcPct val="100000"/>
              </a:lnSpc>
              <a:spcBef>
                <a:spcPts val="0"/>
              </a:spcBef>
              <a:spcAft>
                <a:spcPts val="0"/>
              </a:spcAft>
              <a:buClr>
                <a:schemeClr val="accent5"/>
              </a:buClr>
              <a:buSzPts val="1400"/>
              <a:buNone/>
              <a:defRPr sz="1400">
                <a:solidFill>
                  <a:schemeClr val="accent5"/>
                </a:solidFill>
              </a:defRPr>
            </a:lvl5pPr>
            <a:lvl6pPr lvl="5" rtl="0">
              <a:lnSpc>
                <a:spcPct val="100000"/>
              </a:lnSpc>
              <a:spcBef>
                <a:spcPts val="0"/>
              </a:spcBef>
              <a:spcAft>
                <a:spcPts val="0"/>
              </a:spcAft>
              <a:buClr>
                <a:schemeClr val="accent5"/>
              </a:buClr>
              <a:buSzPts val="1400"/>
              <a:buNone/>
              <a:defRPr sz="1400">
                <a:solidFill>
                  <a:schemeClr val="accent5"/>
                </a:solidFill>
              </a:defRPr>
            </a:lvl6pPr>
            <a:lvl7pPr lvl="6" rtl="0">
              <a:lnSpc>
                <a:spcPct val="100000"/>
              </a:lnSpc>
              <a:spcBef>
                <a:spcPts val="0"/>
              </a:spcBef>
              <a:spcAft>
                <a:spcPts val="0"/>
              </a:spcAft>
              <a:buClr>
                <a:schemeClr val="accent5"/>
              </a:buClr>
              <a:buSzPts val="1400"/>
              <a:buNone/>
              <a:defRPr sz="1400">
                <a:solidFill>
                  <a:schemeClr val="accent5"/>
                </a:solidFill>
              </a:defRPr>
            </a:lvl7pPr>
            <a:lvl8pPr lvl="7" rtl="0">
              <a:lnSpc>
                <a:spcPct val="100000"/>
              </a:lnSpc>
              <a:spcBef>
                <a:spcPts val="0"/>
              </a:spcBef>
              <a:spcAft>
                <a:spcPts val="0"/>
              </a:spcAft>
              <a:buClr>
                <a:schemeClr val="accent5"/>
              </a:buClr>
              <a:buSzPts val="1400"/>
              <a:buNone/>
              <a:defRPr sz="1400">
                <a:solidFill>
                  <a:schemeClr val="accent5"/>
                </a:solidFill>
              </a:defRPr>
            </a:lvl8pPr>
            <a:lvl9pPr lvl="8" rtl="0">
              <a:lnSpc>
                <a:spcPct val="100000"/>
              </a:lnSpc>
              <a:spcBef>
                <a:spcPts val="0"/>
              </a:spcBef>
              <a:spcAft>
                <a:spcPts val="0"/>
              </a:spcAft>
              <a:buClr>
                <a:schemeClr val="accent5"/>
              </a:buClr>
              <a:buSzPts val="1400"/>
              <a:buNone/>
              <a:defRPr sz="1400">
                <a:solidFill>
                  <a:schemeClr val="accent5"/>
                </a:solidFill>
              </a:defRPr>
            </a:lvl9pPr>
          </a:lstStyle>
          <a:p>
            <a:endParaRPr dirty="0"/>
          </a:p>
        </p:txBody>
      </p:sp>
      <p:pic>
        <p:nvPicPr>
          <p:cNvPr id="292" name="Google Shape;292;p32"/>
          <p:cNvPicPr preferRelativeResize="0"/>
          <p:nvPr/>
        </p:nvPicPr>
        <p:blipFill>
          <a:blip r:embed="rId2">
            <a:alphaModFix/>
          </a:blip>
          <a:stretch>
            <a:fillRect/>
          </a:stretch>
        </p:blipFill>
        <p:spPr>
          <a:xfrm>
            <a:off x="0" y="0"/>
            <a:ext cx="354650" cy="355959"/>
          </a:xfrm>
          <a:prstGeom prst="rect">
            <a:avLst/>
          </a:prstGeom>
          <a:noFill/>
          <a:ln>
            <a:noFill/>
          </a:ln>
        </p:spPr>
      </p:pic>
      <p:sp>
        <p:nvSpPr>
          <p:cNvPr id="10" name="Slide Number Placeholder 1">
            <a:extLst>
              <a:ext uri="{FF2B5EF4-FFF2-40B4-BE49-F238E27FC236}">
                <a16:creationId xmlns:a16="http://schemas.microsoft.com/office/drawing/2014/main" id="{52A62E47-4F2A-4A75-BED7-E049CB341766}"/>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nside - White/side bar">
  <p:cSld name="BLANK_2_2_1">
    <p:bg>
      <p:bgPr>
        <a:solidFill>
          <a:srgbClr val="FFFFFF"/>
        </a:solidFill>
        <a:effectLst/>
      </p:bgPr>
    </p:bg>
    <p:spTree>
      <p:nvGrpSpPr>
        <p:cNvPr id="1" name="Shape 157"/>
        <p:cNvGrpSpPr/>
        <p:nvPr/>
      </p:nvGrpSpPr>
      <p:grpSpPr>
        <a:xfrm>
          <a:off x="0" y="0"/>
          <a:ext cx="0" cy="0"/>
          <a:chOff x="0" y="0"/>
          <a:chExt cx="0" cy="0"/>
        </a:xfrm>
      </p:grpSpPr>
      <p:sp>
        <p:nvSpPr>
          <p:cNvPr id="158" name="Google Shape;158;p19"/>
          <p:cNvSpPr/>
          <p:nvPr/>
        </p:nvSpPr>
        <p:spPr>
          <a:xfrm>
            <a:off x="6057900" y="-17575"/>
            <a:ext cx="3132900" cy="5176500"/>
          </a:xfrm>
          <a:prstGeom prst="rect">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9" name="Google Shape;159;p19"/>
          <p:cNvSpPr/>
          <p:nvPr/>
        </p:nvSpPr>
        <p:spPr>
          <a:xfrm>
            <a:off x="0" y="-62615"/>
            <a:ext cx="5107500" cy="51588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161" name="Google Shape;161;p19"/>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GB" sz="500" dirty="0">
                <a:solidFill>
                  <a:srgbClr val="888888"/>
                </a:solidFill>
                <a:latin typeface="Montserrat" panose="00000500000000000000" pitchFamily="2" charset="0"/>
                <a:ea typeface="Montserrat Light"/>
                <a:cs typeface="Montserrat Light"/>
                <a:sym typeface="Montserrat Light"/>
              </a:rPr>
              <a:t>© 2022 NielsenIQ Consumer LLC. All Rights Reserved.</a:t>
            </a:r>
            <a:endParaRPr lang="en-GB" sz="500" i="0" u="none" strike="noStrike" cap="none" dirty="0">
              <a:solidFill>
                <a:srgbClr val="888888"/>
              </a:solidFill>
              <a:latin typeface="Montserrat" panose="00000500000000000000" pitchFamily="2" charset="0"/>
              <a:ea typeface="Montserrat Light"/>
              <a:cs typeface="Montserrat Light"/>
              <a:sym typeface="Montserrat Light"/>
            </a:endParaRPr>
          </a:p>
        </p:txBody>
      </p:sp>
      <p:sp>
        <p:nvSpPr>
          <p:cNvPr id="162" name="Google Shape;162;p19"/>
          <p:cNvSpPr txBox="1">
            <a:spLocks noGrp="1"/>
          </p:cNvSpPr>
          <p:nvPr>
            <p:ph type="title"/>
          </p:nvPr>
        </p:nvSpPr>
        <p:spPr>
          <a:xfrm>
            <a:off x="354650" y="292625"/>
            <a:ext cx="5550900" cy="393600"/>
          </a:xfrm>
          <a:prstGeom prst="rect">
            <a:avLst/>
          </a:prstGeom>
        </p:spPr>
        <p:txBody>
          <a:bodyPr spcFirstLastPara="1" wrap="square" lIns="0" tIns="91425" rIns="0" bIns="91425" anchor="t" anchorCtr="0">
            <a:noAutofit/>
          </a:bodyPr>
          <a:lstStyle>
            <a:lvl1pPr lvl="0" rtl="0">
              <a:spcBef>
                <a:spcPts val="0"/>
              </a:spcBef>
              <a:spcAft>
                <a:spcPts val="0"/>
              </a:spcAft>
              <a:buSzPts val="1900"/>
              <a:buNone/>
              <a:defRPr>
                <a:latin typeface="Montserrat" panose="00000500000000000000" pitchFamily="2"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sp>
        <p:nvSpPr>
          <p:cNvPr id="163" name="Google Shape;163;p19"/>
          <p:cNvSpPr txBox="1">
            <a:spLocks noGrp="1"/>
          </p:cNvSpPr>
          <p:nvPr>
            <p:ph type="subTitle" idx="1"/>
          </p:nvPr>
        </p:nvSpPr>
        <p:spPr>
          <a:xfrm>
            <a:off x="354650" y="620550"/>
            <a:ext cx="5550900" cy="3843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chemeClr val="accent5"/>
              </a:buClr>
              <a:buSzPts val="1500"/>
              <a:buNone/>
              <a:defRPr sz="15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1400"/>
              <a:buNone/>
              <a:defRPr sz="1400">
                <a:solidFill>
                  <a:schemeClr val="accent5"/>
                </a:solidFill>
              </a:defRPr>
            </a:lvl2pPr>
            <a:lvl3pPr lvl="2" rtl="0">
              <a:lnSpc>
                <a:spcPct val="100000"/>
              </a:lnSpc>
              <a:spcBef>
                <a:spcPts val="0"/>
              </a:spcBef>
              <a:spcAft>
                <a:spcPts val="0"/>
              </a:spcAft>
              <a:buClr>
                <a:schemeClr val="accent5"/>
              </a:buClr>
              <a:buSzPts val="1400"/>
              <a:buNone/>
              <a:defRPr sz="1400">
                <a:solidFill>
                  <a:schemeClr val="accent5"/>
                </a:solidFill>
              </a:defRPr>
            </a:lvl3pPr>
            <a:lvl4pPr lvl="3" rtl="0">
              <a:lnSpc>
                <a:spcPct val="100000"/>
              </a:lnSpc>
              <a:spcBef>
                <a:spcPts val="0"/>
              </a:spcBef>
              <a:spcAft>
                <a:spcPts val="0"/>
              </a:spcAft>
              <a:buClr>
                <a:schemeClr val="accent5"/>
              </a:buClr>
              <a:buSzPts val="1400"/>
              <a:buNone/>
              <a:defRPr sz="1400">
                <a:solidFill>
                  <a:schemeClr val="accent5"/>
                </a:solidFill>
              </a:defRPr>
            </a:lvl4pPr>
            <a:lvl5pPr lvl="4" rtl="0">
              <a:lnSpc>
                <a:spcPct val="100000"/>
              </a:lnSpc>
              <a:spcBef>
                <a:spcPts val="0"/>
              </a:spcBef>
              <a:spcAft>
                <a:spcPts val="0"/>
              </a:spcAft>
              <a:buClr>
                <a:schemeClr val="accent5"/>
              </a:buClr>
              <a:buSzPts val="1400"/>
              <a:buNone/>
              <a:defRPr sz="1400">
                <a:solidFill>
                  <a:schemeClr val="accent5"/>
                </a:solidFill>
              </a:defRPr>
            </a:lvl5pPr>
            <a:lvl6pPr lvl="5" rtl="0">
              <a:lnSpc>
                <a:spcPct val="100000"/>
              </a:lnSpc>
              <a:spcBef>
                <a:spcPts val="0"/>
              </a:spcBef>
              <a:spcAft>
                <a:spcPts val="0"/>
              </a:spcAft>
              <a:buClr>
                <a:schemeClr val="accent5"/>
              </a:buClr>
              <a:buSzPts val="1400"/>
              <a:buNone/>
              <a:defRPr sz="1400">
                <a:solidFill>
                  <a:schemeClr val="accent5"/>
                </a:solidFill>
              </a:defRPr>
            </a:lvl6pPr>
            <a:lvl7pPr lvl="6" rtl="0">
              <a:lnSpc>
                <a:spcPct val="100000"/>
              </a:lnSpc>
              <a:spcBef>
                <a:spcPts val="0"/>
              </a:spcBef>
              <a:spcAft>
                <a:spcPts val="0"/>
              </a:spcAft>
              <a:buClr>
                <a:schemeClr val="accent5"/>
              </a:buClr>
              <a:buSzPts val="1400"/>
              <a:buNone/>
              <a:defRPr sz="1400">
                <a:solidFill>
                  <a:schemeClr val="accent5"/>
                </a:solidFill>
              </a:defRPr>
            </a:lvl7pPr>
            <a:lvl8pPr lvl="7" rtl="0">
              <a:lnSpc>
                <a:spcPct val="100000"/>
              </a:lnSpc>
              <a:spcBef>
                <a:spcPts val="0"/>
              </a:spcBef>
              <a:spcAft>
                <a:spcPts val="0"/>
              </a:spcAft>
              <a:buClr>
                <a:schemeClr val="accent5"/>
              </a:buClr>
              <a:buSzPts val="1400"/>
              <a:buNone/>
              <a:defRPr sz="1400">
                <a:solidFill>
                  <a:schemeClr val="accent5"/>
                </a:solidFill>
              </a:defRPr>
            </a:lvl8pPr>
            <a:lvl9pPr lvl="8" rtl="0">
              <a:lnSpc>
                <a:spcPct val="100000"/>
              </a:lnSpc>
              <a:spcBef>
                <a:spcPts val="0"/>
              </a:spcBef>
              <a:spcAft>
                <a:spcPts val="0"/>
              </a:spcAft>
              <a:buClr>
                <a:schemeClr val="accent5"/>
              </a:buClr>
              <a:buSzPts val="1400"/>
              <a:buNone/>
              <a:defRPr sz="1400">
                <a:solidFill>
                  <a:schemeClr val="accent5"/>
                </a:solidFill>
              </a:defRPr>
            </a:lvl9pPr>
          </a:lstStyle>
          <a:p>
            <a:endParaRPr dirty="0"/>
          </a:p>
        </p:txBody>
      </p:sp>
      <p:sp>
        <p:nvSpPr>
          <p:cNvPr id="164" name="Google Shape;164;p19"/>
          <p:cNvSpPr txBox="1">
            <a:spLocks noGrp="1"/>
          </p:cNvSpPr>
          <p:nvPr>
            <p:ph type="ctrTitle" idx="2"/>
          </p:nvPr>
        </p:nvSpPr>
        <p:spPr>
          <a:xfrm>
            <a:off x="6277650" y="1359650"/>
            <a:ext cx="2693400" cy="1578000"/>
          </a:xfrm>
          <a:prstGeom prst="rect">
            <a:avLst/>
          </a:prstGeom>
        </p:spPr>
        <p:txBody>
          <a:bodyPr spcFirstLastPara="1" wrap="square" lIns="0" tIns="91425" rIns="0" bIns="91425" anchor="b" anchorCtr="0">
            <a:noAutofit/>
          </a:bodyPr>
          <a:lstStyle>
            <a:lvl1pPr lvl="0" rtl="0">
              <a:spcBef>
                <a:spcPts val="0"/>
              </a:spcBef>
              <a:spcAft>
                <a:spcPts val="0"/>
              </a:spcAft>
              <a:buClr>
                <a:srgbClr val="FFFFFF"/>
              </a:buClr>
              <a:buSzPts val="3000"/>
              <a:buFont typeface="Montserrat"/>
              <a:buNone/>
              <a:defRPr sz="3000" b="1">
                <a:solidFill>
                  <a:srgbClr val="FFFFFF"/>
                </a:solidFill>
                <a:latin typeface="Montserrat" panose="00000500000000000000" pitchFamily="2" charset="0"/>
                <a:ea typeface="Montserrat" panose="00000500000000000000" pitchFamily="2" charset="0"/>
                <a:cs typeface="Montserrat" panose="00000500000000000000" pitchFamily="2" charset="0"/>
                <a:sym typeface="Montserrat"/>
              </a:defRPr>
            </a:lvl1pPr>
            <a:lvl2pPr lvl="1" algn="ctr" rtl="0">
              <a:spcBef>
                <a:spcPts val="0"/>
              </a:spcBef>
              <a:spcAft>
                <a:spcPts val="0"/>
              </a:spcAft>
              <a:buClr>
                <a:srgbClr val="FFFFFF"/>
              </a:buClr>
              <a:buSzPts val="5200"/>
              <a:buNone/>
              <a:defRPr sz="5200">
                <a:solidFill>
                  <a:srgbClr val="FFFFFF"/>
                </a:solidFill>
              </a:defRPr>
            </a:lvl2pPr>
            <a:lvl3pPr lvl="2" algn="ctr" rtl="0">
              <a:spcBef>
                <a:spcPts val="0"/>
              </a:spcBef>
              <a:spcAft>
                <a:spcPts val="0"/>
              </a:spcAft>
              <a:buClr>
                <a:srgbClr val="FFFFFF"/>
              </a:buClr>
              <a:buSzPts val="5200"/>
              <a:buNone/>
              <a:defRPr sz="5200">
                <a:solidFill>
                  <a:srgbClr val="FFFFFF"/>
                </a:solidFill>
              </a:defRPr>
            </a:lvl3pPr>
            <a:lvl4pPr lvl="3" algn="ctr" rtl="0">
              <a:spcBef>
                <a:spcPts val="0"/>
              </a:spcBef>
              <a:spcAft>
                <a:spcPts val="0"/>
              </a:spcAft>
              <a:buClr>
                <a:srgbClr val="FFFFFF"/>
              </a:buClr>
              <a:buSzPts val="5200"/>
              <a:buNone/>
              <a:defRPr sz="5200">
                <a:solidFill>
                  <a:srgbClr val="FFFFFF"/>
                </a:solidFill>
              </a:defRPr>
            </a:lvl4pPr>
            <a:lvl5pPr lvl="4" algn="ctr" rtl="0">
              <a:spcBef>
                <a:spcPts val="0"/>
              </a:spcBef>
              <a:spcAft>
                <a:spcPts val="0"/>
              </a:spcAft>
              <a:buClr>
                <a:srgbClr val="FFFFFF"/>
              </a:buClr>
              <a:buSzPts val="5200"/>
              <a:buNone/>
              <a:defRPr sz="5200">
                <a:solidFill>
                  <a:srgbClr val="FFFFFF"/>
                </a:solidFill>
              </a:defRPr>
            </a:lvl5pPr>
            <a:lvl6pPr lvl="5" algn="ctr" rtl="0">
              <a:spcBef>
                <a:spcPts val="0"/>
              </a:spcBef>
              <a:spcAft>
                <a:spcPts val="0"/>
              </a:spcAft>
              <a:buClr>
                <a:srgbClr val="FFFFFF"/>
              </a:buClr>
              <a:buSzPts val="5200"/>
              <a:buNone/>
              <a:defRPr sz="5200">
                <a:solidFill>
                  <a:srgbClr val="FFFFFF"/>
                </a:solidFill>
              </a:defRPr>
            </a:lvl6pPr>
            <a:lvl7pPr lvl="6" algn="ctr" rtl="0">
              <a:spcBef>
                <a:spcPts val="0"/>
              </a:spcBef>
              <a:spcAft>
                <a:spcPts val="0"/>
              </a:spcAft>
              <a:buClr>
                <a:srgbClr val="FFFFFF"/>
              </a:buClr>
              <a:buSzPts val="5200"/>
              <a:buNone/>
              <a:defRPr sz="5200">
                <a:solidFill>
                  <a:srgbClr val="FFFFFF"/>
                </a:solidFill>
              </a:defRPr>
            </a:lvl7pPr>
            <a:lvl8pPr lvl="7" algn="ctr" rtl="0">
              <a:spcBef>
                <a:spcPts val="0"/>
              </a:spcBef>
              <a:spcAft>
                <a:spcPts val="0"/>
              </a:spcAft>
              <a:buClr>
                <a:srgbClr val="FFFFFF"/>
              </a:buClr>
              <a:buSzPts val="5200"/>
              <a:buNone/>
              <a:defRPr sz="5200">
                <a:solidFill>
                  <a:srgbClr val="FFFFFF"/>
                </a:solidFill>
              </a:defRPr>
            </a:lvl8pPr>
            <a:lvl9pPr lvl="8" algn="ctr" rtl="0">
              <a:spcBef>
                <a:spcPts val="0"/>
              </a:spcBef>
              <a:spcAft>
                <a:spcPts val="0"/>
              </a:spcAft>
              <a:buClr>
                <a:srgbClr val="FFFFFF"/>
              </a:buClr>
              <a:buSzPts val="5200"/>
              <a:buNone/>
              <a:defRPr sz="5200">
                <a:solidFill>
                  <a:srgbClr val="FFFFFF"/>
                </a:solidFill>
              </a:defRPr>
            </a:lvl9pPr>
          </a:lstStyle>
          <a:p>
            <a:endParaRPr dirty="0"/>
          </a:p>
        </p:txBody>
      </p:sp>
      <p:sp>
        <p:nvSpPr>
          <p:cNvPr id="165" name="Google Shape;165;p19"/>
          <p:cNvSpPr txBox="1">
            <a:spLocks noGrp="1"/>
          </p:cNvSpPr>
          <p:nvPr>
            <p:ph type="subTitle" idx="3"/>
          </p:nvPr>
        </p:nvSpPr>
        <p:spPr>
          <a:xfrm>
            <a:off x="354650" y="4857000"/>
            <a:ext cx="55509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pic>
        <p:nvPicPr>
          <p:cNvPr id="166" name="Google Shape;166;p19"/>
          <p:cNvPicPr preferRelativeResize="0"/>
          <p:nvPr/>
        </p:nvPicPr>
        <p:blipFill>
          <a:blip r:embed="rId2">
            <a:alphaModFix/>
          </a:blip>
          <a:stretch>
            <a:fillRect/>
          </a:stretch>
        </p:blipFill>
        <p:spPr>
          <a:xfrm>
            <a:off x="0" y="0"/>
            <a:ext cx="354650" cy="355959"/>
          </a:xfrm>
          <a:prstGeom prst="rect">
            <a:avLst/>
          </a:prstGeom>
          <a:noFill/>
          <a:ln>
            <a:noFill/>
          </a:ln>
        </p:spPr>
      </p:pic>
      <p:sp>
        <p:nvSpPr>
          <p:cNvPr id="11" name="Slide Number Placeholder 1">
            <a:extLst>
              <a:ext uri="{FF2B5EF4-FFF2-40B4-BE49-F238E27FC236}">
                <a16:creationId xmlns:a16="http://schemas.microsoft.com/office/drawing/2014/main" id="{2B582BA4-F360-4537-A40A-0711DBD16365}"/>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Inside - Black/side bar">
  <p:cSld name="BLANK_2_2_2_1">
    <p:bg>
      <p:bgPr>
        <a:solidFill>
          <a:srgbClr val="000000"/>
        </a:solidFill>
        <a:effectLst/>
      </p:bgPr>
    </p:bg>
    <p:spTree>
      <p:nvGrpSpPr>
        <p:cNvPr id="1" name="Shape 167"/>
        <p:cNvGrpSpPr/>
        <p:nvPr/>
      </p:nvGrpSpPr>
      <p:grpSpPr>
        <a:xfrm>
          <a:off x="0" y="0"/>
          <a:ext cx="0" cy="0"/>
          <a:chOff x="0" y="0"/>
          <a:chExt cx="0" cy="0"/>
        </a:xfrm>
      </p:grpSpPr>
      <p:sp>
        <p:nvSpPr>
          <p:cNvPr id="168" name="Google Shape;168;p20"/>
          <p:cNvSpPr/>
          <p:nvPr/>
        </p:nvSpPr>
        <p:spPr>
          <a:xfrm>
            <a:off x="6057900" y="-17575"/>
            <a:ext cx="3132900" cy="5176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169" name="Google Shape;169;p20"/>
          <p:cNvSpPr txBox="1">
            <a:spLocks noGrp="1"/>
          </p:cNvSpPr>
          <p:nvPr>
            <p:ph type="ctrTitle"/>
          </p:nvPr>
        </p:nvSpPr>
        <p:spPr>
          <a:xfrm>
            <a:off x="6277650" y="1359650"/>
            <a:ext cx="2693400" cy="1578000"/>
          </a:xfrm>
          <a:prstGeom prst="rect">
            <a:avLst/>
          </a:prstGeom>
        </p:spPr>
        <p:txBody>
          <a:bodyPr spcFirstLastPara="1" wrap="square" lIns="0" tIns="91425" rIns="0" bIns="91425" anchor="b" anchorCtr="0">
            <a:noAutofit/>
          </a:bodyPr>
          <a:lstStyle>
            <a:lvl1pPr lvl="0" rtl="0">
              <a:spcBef>
                <a:spcPts val="0"/>
              </a:spcBef>
              <a:spcAft>
                <a:spcPts val="0"/>
              </a:spcAft>
              <a:buClr>
                <a:srgbClr val="FFFFFF"/>
              </a:buClr>
              <a:buSzPts val="3000"/>
              <a:buFont typeface="Montserrat"/>
              <a:buNone/>
              <a:defRPr sz="3000" b="1">
                <a:solidFill>
                  <a:srgbClr val="FFFFFF"/>
                </a:solidFill>
                <a:latin typeface="Montserrat" panose="00000500000000000000" pitchFamily="2" charset="0"/>
                <a:ea typeface="Montserrat" panose="00000500000000000000" pitchFamily="2" charset="0"/>
                <a:cs typeface="Montserrat" panose="00000500000000000000" pitchFamily="2" charset="0"/>
                <a:sym typeface="Montserrat"/>
              </a:defRPr>
            </a:lvl1pPr>
            <a:lvl2pPr lvl="1" algn="ctr" rtl="0">
              <a:spcBef>
                <a:spcPts val="0"/>
              </a:spcBef>
              <a:spcAft>
                <a:spcPts val="0"/>
              </a:spcAft>
              <a:buClr>
                <a:srgbClr val="FFFFFF"/>
              </a:buClr>
              <a:buSzPts val="5200"/>
              <a:buNone/>
              <a:defRPr sz="5200">
                <a:solidFill>
                  <a:srgbClr val="FFFFFF"/>
                </a:solidFill>
              </a:defRPr>
            </a:lvl2pPr>
            <a:lvl3pPr lvl="2" algn="ctr" rtl="0">
              <a:spcBef>
                <a:spcPts val="0"/>
              </a:spcBef>
              <a:spcAft>
                <a:spcPts val="0"/>
              </a:spcAft>
              <a:buClr>
                <a:srgbClr val="FFFFFF"/>
              </a:buClr>
              <a:buSzPts val="5200"/>
              <a:buNone/>
              <a:defRPr sz="5200">
                <a:solidFill>
                  <a:srgbClr val="FFFFFF"/>
                </a:solidFill>
              </a:defRPr>
            </a:lvl3pPr>
            <a:lvl4pPr lvl="3" algn="ctr" rtl="0">
              <a:spcBef>
                <a:spcPts val="0"/>
              </a:spcBef>
              <a:spcAft>
                <a:spcPts val="0"/>
              </a:spcAft>
              <a:buClr>
                <a:srgbClr val="FFFFFF"/>
              </a:buClr>
              <a:buSzPts val="5200"/>
              <a:buNone/>
              <a:defRPr sz="5200">
                <a:solidFill>
                  <a:srgbClr val="FFFFFF"/>
                </a:solidFill>
              </a:defRPr>
            </a:lvl4pPr>
            <a:lvl5pPr lvl="4" algn="ctr" rtl="0">
              <a:spcBef>
                <a:spcPts val="0"/>
              </a:spcBef>
              <a:spcAft>
                <a:spcPts val="0"/>
              </a:spcAft>
              <a:buClr>
                <a:srgbClr val="FFFFFF"/>
              </a:buClr>
              <a:buSzPts val="5200"/>
              <a:buNone/>
              <a:defRPr sz="5200">
                <a:solidFill>
                  <a:srgbClr val="FFFFFF"/>
                </a:solidFill>
              </a:defRPr>
            </a:lvl5pPr>
            <a:lvl6pPr lvl="5" algn="ctr" rtl="0">
              <a:spcBef>
                <a:spcPts val="0"/>
              </a:spcBef>
              <a:spcAft>
                <a:spcPts val="0"/>
              </a:spcAft>
              <a:buClr>
                <a:srgbClr val="FFFFFF"/>
              </a:buClr>
              <a:buSzPts val="5200"/>
              <a:buNone/>
              <a:defRPr sz="5200">
                <a:solidFill>
                  <a:srgbClr val="FFFFFF"/>
                </a:solidFill>
              </a:defRPr>
            </a:lvl6pPr>
            <a:lvl7pPr lvl="6" algn="ctr" rtl="0">
              <a:spcBef>
                <a:spcPts val="0"/>
              </a:spcBef>
              <a:spcAft>
                <a:spcPts val="0"/>
              </a:spcAft>
              <a:buClr>
                <a:srgbClr val="FFFFFF"/>
              </a:buClr>
              <a:buSzPts val="5200"/>
              <a:buNone/>
              <a:defRPr sz="5200">
                <a:solidFill>
                  <a:srgbClr val="FFFFFF"/>
                </a:solidFill>
              </a:defRPr>
            </a:lvl7pPr>
            <a:lvl8pPr lvl="7" algn="ctr" rtl="0">
              <a:spcBef>
                <a:spcPts val="0"/>
              </a:spcBef>
              <a:spcAft>
                <a:spcPts val="0"/>
              </a:spcAft>
              <a:buClr>
                <a:srgbClr val="FFFFFF"/>
              </a:buClr>
              <a:buSzPts val="5200"/>
              <a:buNone/>
              <a:defRPr sz="5200">
                <a:solidFill>
                  <a:srgbClr val="FFFFFF"/>
                </a:solidFill>
              </a:defRPr>
            </a:lvl8pPr>
            <a:lvl9pPr lvl="8" algn="ctr" rtl="0">
              <a:spcBef>
                <a:spcPts val="0"/>
              </a:spcBef>
              <a:spcAft>
                <a:spcPts val="0"/>
              </a:spcAft>
              <a:buClr>
                <a:srgbClr val="FFFFFF"/>
              </a:buClr>
              <a:buSzPts val="5200"/>
              <a:buNone/>
              <a:defRPr sz="5200">
                <a:solidFill>
                  <a:srgbClr val="FFFFFF"/>
                </a:solidFill>
              </a:defRPr>
            </a:lvl9pPr>
          </a:lstStyle>
          <a:p>
            <a:endParaRPr/>
          </a:p>
        </p:txBody>
      </p:sp>
      <p:sp>
        <p:nvSpPr>
          <p:cNvPr id="170" name="Google Shape;170;p20"/>
          <p:cNvSpPr/>
          <p:nvPr/>
        </p:nvSpPr>
        <p:spPr>
          <a:xfrm>
            <a:off x="0" y="50"/>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2" name="Google Shape;172;p20"/>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Avenir Next LT Pro" panose="020B0504020202020204" pitchFamily="34" charset="0"/>
                <a:ea typeface="Montserrat Light"/>
                <a:cs typeface="Montserrat Light"/>
                <a:sym typeface="Montserrat Light"/>
              </a:rPr>
              <a:t>© 2021 </a:t>
            </a:r>
            <a:r>
              <a:rPr lang="en-GB" sz="500" dirty="0">
                <a:solidFill>
                  <a:srgbClr val="888888"/>
                </a:solidFill>
                <a:latin typeface="Avenir Next LT Pro" panose="020B0504020202020204" pitchFamily="34" charset="0"/>
                <a:ea typeface="Montserrat Light"/>
                <a:cs typeface="Montserrat Light"/>
                <a:sym typeface="Montserrat Light"/>
              </a:rPr>
              <a:t>NielsenIQ</a:t>
            </a:r>
            <a:r>
              <a:rPr lang="en" sz="500" dirty="0">
                <a:solidFill>
                  <a:srgbClr val="888888"/>
                </a:solidFill>
                <a:latin typeface="Avenir Next LT Pro" panose="020B0504020202020204" pitchFamily="34" charset="0"/>
                <a:ea typeface="Montserrat Light"/>
                <a:cs typeface="Montserrat Light"/>
                <a:sym typeface="Montserrat Light"/>
              </a:rPr>
              <a:t> Consumer LLC. All Rights Reserved.</a:t>
            </a:r>
            <a:endParaRPr sz="500" i="0" u="none" strike="noStrike" cap="none" dirty="0">
              <a:solidFill>
                <a:srgbClr val="888888"/>
              </a:solidFill>
              <a:latin typeface="Avenir Next LT Pro" panose="020B0504020202020204" pitchFamily="34" charset="0"/>
              <a:ea typeface="Montserrat Light"/>
              <a:cs typeface="Montserrat Light"/>
              <a:sym typeface="Montserrat Light"/>
            </a:endParaRPr>
          </a:p>
        </p:txBody>
      </p:sp>
      <p:sp>
        <p:nvSpPr>
          <p:cNvPr id="173" name="Google Shape;173;p20"/>
          <p:cNvSpPr txBox="1">
            <a:spLocks noGrp="1"/>
          </p:cNvSpPr>
          <p:nvPr>
            <p:ph type="title" idx="2"/>
          </p:nvPr>
        </p:nvSpPr>
        <p:spPr>
          <a:xfrm>
            <a:off x="354650" y="292625"/>
            <a:ext cx="5550900" cy="393600"/>
          </a:xfrm>
          <a:prstGeom prst="rect">
            <a:avLst/>
          </a:prstGeom>
        </p:spPr>
        <p:txBody>
          <a:bodyPr spcFirstLastPara="1" wrap="square" lIns="0" tIns="91425" rIns="0" bIns="91425" anchor="t" anchorCtr="0">
            <a:noAutofit/>
          </a:bodyPr>
          <a:lstStyle>
            <a:lvl1pPr lvl="0" rtl="0">
              <a:spcBef>
                <a:spcPts val="0"/>
              </a:spcBef>
              <a:spcAft>
                <a:spcPts val="0"/>
              </a:spcAft>
              <a:buClr>
                <a:srgbClr val="FFFFFF"/>
              </a:buClr>
              <a:buSzPts val="1900"/>
              <a:buNone/>
              <a:defRPr>
                <a:solidFill>
                  <a:srgbClr val="FFFFFF"/>
                </a:solidFill>
                <a:latin typeface="Montserrat" panose="00000500000000000000" pitchFamily="2"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sp>
        <p:nvSpPr>
          <p:cNvPr id="174" name="Google Shape;174;p20"/>
          <p:cNvSpPr txBox="1">
            <a:spLocks noGrp="1"/>
          </p:cNvSpPr>
          <p:nvPr>
            <p:ph type="subTitle" idx="1"/>
          </p:nvPr>
        </p:nvSpPr>
        <p:spPr>
          <a:xfrm>
            <a:off x="354650" y="620550"/>
            <a:ext cx="5550900" cy="3843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chemeClr val="accent5"/>
              </a:buClr>
              <a:buSzPts val="1500"/>
              <a:buNone/>
              <a:defRPr sz="15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1400"/>
              <a:buNone/>
              <a:defRPr sz="1400">
                <a:solidFill>
                  <a:schemeClr val="accent5"/>
                </a:solidFill>
              </a:defRPr>
            </a:lvl2pPr>
            <a:lvl3pPr lvl="2" rtl="0">
              <a:lnSpc>
                <a:spcPct val="100000"/>
              </a:lnSpc>
              <a:spcBef>
                <a:spcPts val="0"/>
              </a:spcBef>
              <a:spcAft>
                <a:spcPts val="0"/>
              </a:spcAft>
              <a:buClr>
                <a:schemeClr val="accent5"/>
              </a:buClr>
              <a:buSzPts val="1400"/>
              <a:buNone/>
              <a:defRPr sz="1400">
                <a:solidFill>
                  <a:schemeClr val="accent5"/>
                </a:solidFill>
              </a:defRPr>
            </a:lvl3pPr>
            <a:lvl4pPr lvl="3" rtl="0">
              <a:lnSpc>
                <a:spcPct val="100000"/>
              </a:lnSpc>
              <a:spcBef>
                <a:spcPts val="0"/>
              </a:spcBef>
              <a:spcAft>
                <a:spcPts val="0"/>
              </a:spcAft>
              <a:buClr>
                <a:schemeClr val="accent5"/>
              </a:buClr>
              <a:buSzPts val="1400"/>
              <a:buNone/>
              <a:defRPr sz="1400">
                <a:solidFill>
                  <a:schemeClr val="accent5"/>
                </a:solidFill>
              </a:defRPr>
            </a:lvl4pPr>
            <a:lvl5pPr lvl="4" rtl="0">
              <a:lnSpc>
                <a:spcPct val="100000"/>
              </a:lnSpc>
              <a:spcBef>
                <a:spcPts val="0"/>
              </a:spcBef>
              <a:spcAft>
                <a:spcPts val="0"/>
              </a:spcAft>
              <a:buClr>
                <a:schemeClr val="accent5"/>
              </a:buClr>
              <a:buSzPts val="1400"/>
              <a:buNone/>
              <a:defRPr sz="1400">
                <a:solidFill>
                  <a:schemeClr val="accent5"/>
                </a:solidFill>
              </a:defRPr>
            </a:lvl5pPr>
            <a:lvl6pPr lvl="5" rtl="0">
              <a:lnSpc>
                <a:spcPct val="100000"/>
              </a:lnSpc>
              <a:spcBef>
                <a:spcPts val="0"/>
              </a:spcBef>
              <a:spcAft>
                <a:spcPts val="0"/>
              </a:spcAft>
              <a:buClr>
                <a:schemeClr val="accent5"/>
              </a:buClr>
              <a:buSzPts val="1400"/>
              <a:buNone/>
              <a:defRPr sz="1400">
                <a:solidFill>
                  <a:schemeClr val="accent5"/>
                </a:solidFill>
              </a:defRPr>
            </a:lvl6pPr>
            <a:lvl7pPr lvl="6" rtl="0">
              <a:lnSpc>
                <a:spcPct val="100000"/>
              </a:lnSpc>
              <a:spcBef>
                <a:spcPts val="0"/>
              </a:spcBef>
              <a:spcAft>
                <a:spcPts val="0"/>
              </a:spcAft>
              <a:buClr>
                <a:schemeClr val="accent5"/>
              </a:buClr>
              <a:buSzPts val="1400"/>
              <a:buNone/>
              <a:defRPr sz="1400">
                <a:solidFill>
                  <a:schemeClr val="accent5"/>
                </a:solidFill>
              </a:defRPr>
            </a:lvl7pPr>
            <a:lvl8pPr lvl="7" rtl="0">
              <a:lnSpc>
                <a:spcPct val="100000"/>
              </a:lnSpc>
              <a:spcBef>
                <a:spcPts val="0"/>
              </a:spcBef>
              <a:spcAft>
                <a:spcPts val="0"/>
              </a:spcAft>
              <a:buClr>
                <a:schemeClr val="accent5"/>
              </a:buClr>
              <a:buSzPts val="1400"/>
              <a:buNone/>
              <a:defRPr sz="1400">
                <a:solidFill>
                  <a:schemeClr val="accent5"/>
                </a:solidFill>
              </a:defRPr>
            </a:lvl8pPr>
            <a:lvl9pPr lvl="8" rtl="0">
              <a:lnSpc>
                <a:spcPct val="100000"/>
              </a:lnSpc>
              <a:spcBef>
                <a:spcPts val="0"/>
              </a:spcBef>
              <a:spcAft>
                <a:spcPts val="0"/>
              </a:spcAft>
              <a:buClr>
                <a:schemeClr val="accent5"/>
              </a:buClr>
              <a:buSzPts val="1400"/>
              <a:buNone/>
              <a:defRPr sz="1400">
                <a:solidFill>
                  <a:schemeClr val="accent5"/>
                </a:solidFill>
              </a:defRPr>
            </a:lvl9pPr>
          </a:lstStyle>
          <a:p>
            <a:endParaRPr dirty="0"/>
          </a:p>
        </p:txBody>
      </p:sp>
      <p:sp>
        <p:nvSpPr>
          <p:cNvPr id="175" name="Google Shape;175;p20"/>
          <p:cNvSpPr txBox="1">
            <a:spLocks noGrp="1"/>
          </p:cNvSpPr>
          <p:nvPr>
            <p:ph type="subTitle" idx="3"/>
          </p:nvPr>
        </p:nvSpPr>
        <p:spPr>
          <a:xfrm>
            <a:off x="354650" y="4857000"/>
            <a:ext cx="55509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pic>
        <p:nvPicPr>
          <p:cNvPr id="176" name="Google Shape;176;p20"/>
          <p:cNvPicPr preferRelativeResize="0"/>
          <p:nvPr/>
        </p:nvPicPr>
        <p:blipFill>
          <a:blip r:embed="rId2">
            <a:alphaModFix/>
          </a:blip>
          <a:stretch>
            <a:fillRect/>
          </a:stretch>
        </p:blipFill>
        <p:spPr>
          <a:xfrm>
            <a:off x="0" y="0"/>
            <a:ext cx="354650" cy="355959"/>
          </a:xfrm>
          <a:prstGeom prst="rect">
            <a:avLst/>
          </a:prstGeom>
          <a:noFill/>
          <a:ln>
            <a:noFill/>
          </a:ln>
        </p:spPr>
      </p:pic>
      <p:sp>
        <p:nvSpPr>
          <p:cNvPr id="11" name="Slide Number Placeholder 1">
            <a:extLst>
              <a:ext uri="{FF2B5EF4-FFF2-40B4-BE49-F238E27FC236}">
                <a16:creationId xmlns:a16="http://schemas.microsoft.com/office/drawing/2014/main" id="{8202D4FC-7AA1-4922-84F2-0C7B80786EE5}"/>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hank you - Black">
  <p:cSld name="TITLE_AND_BODY_1_1_1">
    <p:bg>
      <p:bgPr>
        <a:solidFill>
          <a:srgbClr val="000000"/>
        </a:solidFill>
        <a:effectLst/>
      </p:bgPr>
    </p:bg>
    <p:spTree>
      <p:nvGrpSpPr>
        <p:cNvPr id="1" name="Shape 302"/>
        <p:cNvGrpSpPr/>
        <p:nvPr/>
      </p:nvGrpSpPr>
      <p:grpSpPr>
        <a:xfrm>
          <a:off x="0" y="0"/>
          <a:ext cx="0" cy="0"/>
          <a:chOff x="0" y="0"/>
          <a:chExt cx="0" cy="0"/>
        </a:xfrm>
      </p:grpSpPr>
      <p:sp>
        <p:nvSpPr>
          <p:cNvPr id="303" name="Google Shape;303;p34"/>
          <p:cNvSpPr/>
          <p:nvPr/>
        </p:nvSpPr>
        <p:spPr>
          <a:xfrm>
            <a:off x="0" y="50"/>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304" name="Google Shape;304;p34"/>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dirty="0">
              <a:solidFill>
                <a:srgbClr val="888888"/>
              </a:solidFill>
              <a:latin typeface="Montserrat" panose="00000500000000000000" pitchFamily="2" charset="0"/>
              <a:ea typeface="Montserrat Light"/>
              <a:cs typeface="Montserrat Light"/>
              <a:sym typeface="Montserrat Light"/>
            </a:endParaRPr>
          </a:p>
          <a:p>
            <a:pPr marL="0" marR="0" lvl="0" indent="0" algn="l" rtl="0">
              <a:lnSpc>
                <a:spcPct val="100000"/>
              </a:lnSpc>
              <a:spcBef>
                <a:spcPts val="0"/>
              </a:spcBef>
              <a:spcAft>
                <a:spcPts val="0"/>
              </a:spcAft>
              <a:buClr>
                <a:schemeClr val="dk1"/>
              </a:buClr>
              <a:buSzPts val="1100"/>
              <a:buFont typeface="Arial"/>
              <a:buNone/>
            </a:pPr>
            <a:endParaRPr sz="500" dirty="0">
              <a:solidFill>
                <a:srgbClr val="888888"/>
              </a:solidFill>
              <a:latin typeface="Montserrat" panose="00000500000000000000" pitchFamily="2" charset="0"/>
              <a:ea typeface="Montserrat Light"/>
              <a:cs typeface="Montserrat Light"/>
              <a:sym typeface="Montserrat Light"/>
            </a:endParaRPr>
          </a:p>
          <a:p>
            <a:pPr marL="0" marR="0" lvl="0" indent="0" algn="l" rtl="0">
              <a:lnSpc>
                <a:spcPct val="100000"/>
              </a:lnSpc>
              <a:spcBef>
                <a:spcPts val="0"/>
              </a:spcBef>
              <a:spcAft>
                <a:spcPts val="0"/>
              </a:spcAft>
              <a:buClr>
                <a:srgbClr val="000000"/>
              </a:buClr>
              <a:buSzPts val="600"/>
              <a:buFont typeface="Arial"/>
              <a:buNone/>
            </a:pPr>
            <a:endParaRPr sz="500" dirty="0">
              <a:solidFill>
                <a:srgbClr val="888888"/>
              </a:solidFill>
              <a:latin typeface="Montserrat" panose="00000500000000000000" pitchFamily="2" charset="0"/>
              <a:ea typeface="Montserrat Light"/>
              <a:cs typeface="Montserrat Light"/>
              <a:sym typeface="Montserrat Light"/>
            </a:endParaRPr>
          </a:p>
        </p:txBody>
      </p:sp>
      <p:sp>
        <p:nvSpPr>
          <p:cNvPr id="306" name="Google Shape;306;p34"/>
          <p:cNvSpPr txBox="1"/>
          <p:nvPr/>
        </p:nvSpPr>
        <p:spPr>
          <a:xfrm>
            <a:off x="354650" y="1959975"/>
            <a:ext cx="2952300" cy="1269300"/>
          </a:xfrm>
          <a:prstGeom prst="rect">
            <a:avLst/>
          </a:prstGeom>
          <a:noFill/>
          <a:ln>
            <a:noFill/>
          </a:ln>
        </p:spPr>
        <p:txBody>
          <a:bodyPr spcFirstLastPara="1" wrap="square" lIns="0" tIns="91425" rIns="0" bIns="91425" anchor="t" anchorCtr="0">
            <a:noAutofit/>
          </a:bodyPr>
          <a:lstStyle/>
          <a:p>
            <a:pPr marL="0" lvl="0" indent="0" algn="l" rtl="0">
              <a:lnSpc>
                <a:spcPct val="90000"/>
              </a:lnSpc>
              <a:spcBef>
                <a:spcPts val="0"/>
              </a:spcBef>
              <a:spcAft>
                <a:spcPts val="0"/>
              </a:spcAft>
              <a:buNone/>
            </a:pPr>
            <a:r>
              <a:rPr lang="en" sz="1900" b="1" dirty="0">
                <a:solidFill>
                  <a:srgbClr val="FFFFFF"/>
                </a:solidFill>
                <a:latin typeface="Montserrat" panose="00000500000000000000" pitchFamily="2" charset="0"/>
                <a:ea typeface="Montserrat"/>
                <a:cs typeface="Montserrat"/>
                <a:sym typeface="Montserrat"/>
              </a:rPr>
              <a:t>Thank you.</a:t>
            </a:r>
            <a:endParaRPr sz="1900" b="1" dirty="0">
              <a:solidFill>
                <a:srgbClr val="FFFFFF"/>
              </a:solidFill>
              <a:latin typeface="Montserrat" panose="00000500000000000000" pitchFamily="2" charset="0"/>
              <a:ea typeface="Montserrat"/>
              <a:cs typeface="Montserrat"/>
              <a:sym typeface="Montserrat"/>
            </a:endParaRPr>
          </a:p>
        </p:txBody>
      </p:sp>
      <p:sp>
        <p:nvSpPr>
          <p:cNvPr id="307" name="Google Shape;307;p34"/>
          <p:cNvSpPr txBox="1">
            <a:spLocks noGrp="1"/>
          </p:cNvSpPr>
          <p:nvPr>
            <p:ph type="subTitle" idx="1"/>
          </p:nvPr>
        </p:nvSpPr>
        <p:spPr>
          <a:xfrm>
            <a:off x="354650" y="3305475"/>
            <a:ext cx="2716200" cy="307500"/>
          </a:xfrm>
          <a:prstGeom prst="rect">
            <a:avLst/>
          </a:prstGeom>
        </p:spPr>
        <p:txBody>
          <a:bodyPr spcFirstLastPara="1" wrap="square" lIns="0" tIns="91425" rIns="0" bIns="91425" anchor="b" anchorCtr="0">
            <a:noAutofit/>
          </a:bodyPr>
          <a:lstStyle>
            <a:lvl1pPr marL="311150" lvl="0" indent="-311150" rtl="0">
              <a:lnSpc>
                <a:spcPct val="100000"/>
              </a:lnSpc>
              <a:spcBef>
                <a:spcPts val="0"/>
              </a:spcBef>
              <a:spcAft>
                <a:spcPts val="0"/>
              </a:spcAft>
              <a:buClr>
                <a:srgbClr val="CBCBCB"/>
              </a:buClr>
              <a:buSzPts val="1200"/>
              <a:buNone/>
              <a:defRPr sz="1200" b="1">
                <a:solidFill>
                  <a:srgbClr val="CBCBCB"/>
                </a:solidFill>
                <a:latin typeface="Montserrat" panose="00000500000000000000" pitchFamily="2"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sp>
        <p:nvSpPr>
          <p:cNvPr id="308" name="Google Shape;308;p34"/>
          <p:cNvSpPr txBox="1">
            <a:spLocks noGrp="1"/>
          </p:cNvSpPr>
          <p:nvPr>
            <p:ph type="subTitle" idx="2"/>
          </p:nvPr>
        </p:nvSpPr>
        <p:spPr>
          <a:xfrm>
            <a:off x="354650" y="3460575"/>
            <a:ext cx="2716200" cy="3075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rgbClr val="CBCBCB"/>
              </a:buClr>
              <a:buSzPts val="1200"/>
              <a:buNone/>
              <a:defRPr sz="1200">
                <a:solidFill>
                  <a:srgbClr val="CBCBCB"/>
                </a:solidFill>
                <a:latin typeface="Avenir Next LT Pro" panose="020B0504020202020204" pitchFamily="34"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pic>
        <p:nvPicPr>
          <p:cNvPr id="309" name="Google Shape;309;p34"/>
          <p:cNvPicPr preferRelativeResize="0"/>
          <p:nvPr/>
        </p:nvPicPr>
        <p:blipFill>
          <a:blip r:embed="rId2">
            <a:alphaModFix/>
          </a:blip>
          <a:stretch>
            <a:fillRect/>
          </a:stretch>
        </p:blipFill>
        <p:spPr>
          <a:xfrm>
            <a:off x="0" y="0"/>
            <a:ext cx="354650" cy="355959"/>
          </a:xfrm>
          <a:prstGeom prst="rect">
            <a:avLst/>
          </a:prstGeom>
          <a:noFill/>
          <a:ln>
            <a:noFill/>
          </a:ln>
        </p:spPr>
      </p:pic>
      <p:sp>
        <p:nvSpPr>
          <p:cNvPr id="9" name="Slide Number Placeholder 1">
            <a:extLst>
              <a:ext uri="{FF2B5EF4-FFF2-40B4-BE49-F238E27FC236}">
                <a16:creationId xmlns:a16="http://schemas.microsoft.com/office/drawing/2014/main" id="{A24DAB37-606E-4530-933E-05066D5CC8E8}"/>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End slide - black">
  <p:cSld name="TITLE_AND_BODY_1_1_1_2">
    <p:bg>
      <p:bgPr>
        <a:solidFill>
          <a:srgbClr val="000000"/>
        </a:solidFill>
        <a:effectLst/>
      </p:bgPr>
    </p:bg>
    <p:spTree>
      <p:nvGrpSpPr>
        <p:cNvPr id="1" name="Shape 318"/>
        <p:cNvGrpSpPr/>
        <p:nvPr/>
      </p:nvGrpSpPr>
      <p:grpSpPr>
        <a:xfrm>
          <a:off x="0" y="0"/>
          <a:ext cx="0" cy="0"/>
          <a:chOff x="0" y="0"/>
          <a:chExt cx="0" cy="0"/>
        </a:xfrm>
      </p:grpSpPr>
      <p:sp>
        <p:nvSpPr>
          <p:cNvPr id="319" name="Google Shape;319;p36"/>
          <p:cNvSpPr/>
          <p:nvPr/>
        </p:nvSpPr>
        <p:spPr>
          <a:xfrm>
            <a:off x="0" y="-15300"/>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0" name="Google Shape;320;p36"/>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dirty="0">
              <a:solidFill>
                <a:srgbClr val="888888"/>
              </a:solidFill>
              <a:latin typeface="Montserrat" panose="00000500000000000000" pitchFamily="2" charset="0"/>
              <a:ea typeface="Montserrat Light"/>
              <a:cs typeface="Montserrat Light"/>
              <a:sym typeface="Montserrat Light"/>
            </a:endParaRPr>
          </a:p>
          <a:p>
            <a:pPr marL="0" marR="0" lvl="0" indent="0" algn="l" rtl="0">
              <a:lnSpc>
                <a:spcPct val="100000"/>
              </a:lnSpc>
              <a:spcBef>
                <a:spcPts val="0"/>
              </a:spcBef>
              <a:spcAft>
                <a:spcPts val="0"/>
              </a:spcAft>
              <a:buClr>
                <a:schemeClr val="dk1"/>
              </a:buClr>
              <a:buSzPts val="1100"/>
              <a:buFont typeface="Arial"/>
              <a:buNone/>
            </a:pPr>
            <a:endParaRPr sz="500" dirty="0">
              <a:solidFill>
                <a:srgbClr val="888888"/>
              </a:solidFill>
              <a:latin typeface="Avenir Next LT Pro" panose="020B0504020202020204" pitchFamily="34" charset="0"/>
              <a:ea typeface="Montserrat Light"/>
              <a:cs typeface="Montserrat Light"/>
              <a:sym typeface="Montserrat Light"/>
            </a:endParaRPr>
          </a:p>
          <a:p>
            <a:pPr marL="0" marR="0" lvl="0" indent="0" algn="l" rtl="0">
              <a:lnSpc>
                <a:spcPct val="100000"/>
              </a:lnSpc>
              <a:spcBef>
                <a:spcPts val="0"/>
              </a:spcBef>
              <a:spcAft>
                <a:spcPts val="0"/>
              </a:spcAft>
              <a:buClr>
                <a:srgbClr val="000000"/>
              </a:buClr>
              <a:buSzPts val="600"/>
              <a:buFont typeface="Arial"/>
              <a:buNone/>
            </a:pPr>
            <a:endParaRPr sz="500" dirty="0">
              <a:solidFill>
                <a:srgbClr val="888888"/>
              </a:solidFill>
              <a:latin typeface="Avenir Next LT Pro" panose="020B0504020202020204" pitchFamily="34" charset="0"/>
              <a:ea typeface="Montserrat Light"/>
              <a:cs typeface="Montserrat Light"/>
              <a:sym typeface="Montserrat Light"/>
            </a:endParaRPr>
          </a:p>
        </p:txBody>
      </p:sp>
      <p:sp>
        <p:nvSpPr>
          <p:cNvPr id="322" name="Google Shape;322;p36"/>
          <p:cNvSpPr txBox="1">
            <a:spLocks noGrp="1"/>
          </p:cNvSpPr>
          <p:nvPr>
            <p:ph type="subTitle" idx="1"/>
          </p:nvPr>
        </p:nvSpPr>
        <p:spPr>
          <a:xfrm>
            <a:off x="354650" y="3305475"/>
            <a:ext cx="2716200" cy="307500"/>
          </a:xfrm>
          <a:prstGeom prst="rect">
            <a:avLst/>
          </a:prstGeom>
        </p:spPr>
        <p:txBody>
          <a:bodyPr spcFirstLastPara="1" wrap="square" lIns="0" tIns="91425" rIns="0" bIns="91425" anchor="b" anchorCtr="0">
            <a:noAutofit/>
          </a:bodyPr>
          <a:lstStyle>
            <a:lvl1pPr marL="311150" lvl="0" indent="-311150" rtl="0">
              <a:lnSpc>
                <a:spcPct val="100000"/>
              </a:lnSpc>
              <a:spcBef>
                <a:spcPts val="0"/>
              </a:spcBef>
              <a:spcAft>
                <a:spcPts val="0"/>
              </a:spcAft>
              <a:buClr>
                <a:srgbClr val="CBCBCB"/>
              </a:buClr>
              <a:buSzPts val="1200"/>
              <a:buNone/>
              <a:defRPr sz="1200" b="1">
                <a:solidFill>
                  <a:srgbClr val="CBCBCB"/>
                </a:solidFill>
                <a:latin typeface="Montserrat" panose="00000500000000000000" pitchFamily="2"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sp>
        <p:nvSpPr>
          <p:cNvPr id="323" name="Google Shape;323;p36"/>
          <p:cNvSpPr txBox="1">
            <a:spLocks noGrp="1"/>
          </p:cNvSpPr>
          <p:nvPr>
            <p:ph type="subTitle" idx="2"/>
          </p:nvPr>
        </p:nvSpPr>
        <p:spPr>
          <a:xfrm>
            <a:off x="354650" y="3460575"/>
            <a:ext cx="2716200" cy="3075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rgbClr val="CBCBCB"/>
              </a:buClr>
              <a:buSzPts val="1200"/>
              <a:buNone/>
              <a:defRPr sz="1200">
                <a:solidFill>
                  <a:srgbClr val="CBCBCB"/>
                </a:solidFill>
                <a:latin typeface="Montserrat" panose="00000500000000000000" pitchFamily="2"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pic>
        <p:nvPicPr>
          <p:cNvPr id="324" name="Google Shape;324;p36"/>
          <p:cNvPicPr preferRelativeResize="0"/>
          <p:nvPr/>
        </p:nvPicPr>
        <p:blipFill>
          <a:blip r:embed="rId2">
            <a:alphaModFix/>
          </a:blip>
          <a:stretch>
            <a:fillRect/>
          </a:stretch>
        </p:blipFill>
        <p:spPr>
          <a:xfrm>
            <a:off x="354643" y="4382014"/>
            <a:ext cx="1714500" cy="396636"/>
          </a:xfrm>
          <a:prstGeom prst="rect">
            <a:avLst/>
          </a:prstGeom>
          <a:noFill/>
          <a:ln>
            <a:noFill/>
          </a:ln>
        </p:spPr>
      </p:pic>
      <p:sp>
        <p:nvSpPr>
          <p:cNvPr id="8" name="Slide Number Placeholder 1">
            <a:extLst>
              <a:ext uri="{FF2B5EF4-FFF2-40B4-BE49-F238E27FC236}">
                <a16:creationId xmlns:a16="http://schemas.microsoft.com/office/drawing/2014/main" id="{71FCCCF3-68C9-4439-B4FE-3FEEACB3E5CA}"/>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End slide - white">
  <p:cSld name="TITLE_AND_BODY_1_1_1_1_1">
    <p:bg>
      <p:bgPr>
        <a:solidFill>
          <a:srgbClr val="FFFFFF"/>
        </a:solidFill>
        <a:effectLst/>
      </p:bgPr>
    </p:bg>
    <p:spTree>
      <p:nvGrpSpPr>
        <p:cNvPr id="1" name="Shape 325"/>
        <p:cNvGrpSpPr/>
        <p:nvPr/>
      </p:nvGrpSpPr>
      <p:grpSpPr>
        <a:xfrm>
          <a:off x="0" y="0"/>
          <a:ext cx="0" cy="0"/>
          <a:chOff x="0" y="0"/>
          <a:chExt cx="0" cy="0"/>
        </a:xfrm>
      </p:grpSpPr>
      <p:sp>
        <p:nvSpPr>
          <p:cNvPr id="326" name="Google Shape;326;p37"/>
          <p:cNvSpPr/>
          <p:nvPr/>
        </p:nvSpPr>
        <p:spPr>
          <a:xfrm>
            <a:off x="0" y="50"/>
            <a:ext cx="5107500" cy="5158800"/>
          </a:xfrm>
          <a:prstGeom prst="rtTriangle">
            <a:avLst/>
          </a:pr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7" name="Google Shape;327;p37"/>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r>
              <a:rPr lang="en" sz="500" dirty="0">
                <a:solidFill>
                  <a:srgbClr val="888888"/>
                </a:solidFill>
                <a:latin typeface="Avenir Next LT Pro" panose="020B0504020202020204" pitchFamily="34" charset="0"/>
                <a:ea typeface="Montserrat Light"/>
                <a:cs typeface="Montserrat Light"/>
                <a:sym typeface="Montserrat Light"/>
              </a:rPr>
              <a:t>.</a:t>
            </a:r>
            <a:endParaRPr sz="500" dirty="0">
              <a:solidFill>
                <a:srgbClr val="888888"/>
              </a:solidFill>
              <a:latin typeface="Avenir Next LT Pro" panose="020B0504020202020204" pitchFamily="34" charset="0"/>
              <a:ea typeface="Montserrat Light"/>
              <a:cs typeface="Montserrat Light"/>
              <a:sym typeface="Montserrat Light"/>
            </a:endParaRPr>
          </a:p>
          <a:p>
            <a:pPr marL="0" marR="0" lvl="0" indent="0" algn="l" rtl="0">
              <a:lnSpc>
                <a:spcPct val="100000"/>
              </a:lnSpc>
              <a:spcBef>
                <a:spcPts val="0"/>
              </a:spcBef>
              <a:spcAft>
                <a:spcPts val="0"/>
              </a:spcAft>
              <a:buClr>
                <a:schemeClr val="dk1"/>
              </a:buClr>
              <a:buSzPts val="1100"/>
              <a:buFont typeface="Arial"/>
              <a:buNone/>
            </a:pPr>
            <a:endParaRPr sz="500" dirty="0">
              <a:solidFill>
                <a:srgbClr val="888888"/>
              </a:solidFill>
              <a:latin typeface="Avenir Next LT Pro" panose="020B0504020202020204" pitchFamily="34" charset="0"/>
              <a:ea typeface="Montserrat Light"/>
              <a:cs typeface="Montserrat Light"/>
              <a:sym typeface="Montserrat Light"/>
            </a:endParaRPr>
          </a:p>
          <a:p>
            <a:pPr marL="0" marR="0" lvl="0" indent="0" algn="l" rtl="0">
              <a:lnSpc>
                <a:spcPct val="100000"/>
              </a:lnSpc>
              <a:spcBef>
                <a:spcPts val="0"/>
              </a:spcBef>
              <a:spcAft>
                <a:spcPts val="0"/>
              </a:spcAft>
              <a:buClr>
                <a:srgbClr val="000000"/>
              </a:buClr>
              <a:buSzPts val="600"/>
              <a:buFont typeface="Arial"/>
              <a:buNone/>
            </a:pPr>
            <a:endParaRPr sz="500" dirty="0">
              <a:solidFill>
                <a:srgbClr val="888888"/>
              </a:solidFill>
              <a:latin typeface="Avenir Next LT Pro" panose="020B0504020202020204" pitchFamily="34" charset="0"/>
              <a:ea typeface="Montserrat Light"/>
              <a:cs typeface="Montserrat Light"/>
              <a:sym typeface="Montserrat Light"/>
            </a:endParaRPr>
          </a:p>
        </p:txBody>
      </p:sp>
      <p:sp>
        <p:nvSpPr>
          <p:cNvPr id="329" name="Google Shape;329;p37"/>
          <p:cNvSpPr txBox="1">
            <a:spLocks noGrp="1"/>
          </p:cNvSpPr>
          <p:nvPr>
            <p:ph type="subTitle" idx="1"/>
          </p:nvPr>
        </p:nvSpPr>
        <p:spPr>
          <a:xfrm>
            <a:off x="354650" y="3305475"/>
            <a:ext cx="2716200" cy="307500"/>
          </a:xfrm>
          <a:prstGeom prst="rect">
            <a:avLst/>
          </a:prstGeom>
        </p:spPr>
        <p:txBody>
          <a:bodyPr spcFirstLastPara="1" wrap="square" lIns="0" tIns="91425" rIns="0" bIns="91425" anchor="b" anchorCtr="0">
            <a:noAutofit/>
          </a:bodyPr>
          <a:lstStyle>
            <a:lvl1pPr marL="311150" lvl="0" indent="-311150" rtl="0">
              <a:lnSpc>
                <a:spcPct val="100000"/>
              </a:lnSpc>
              <a:spcBef>
                <a:spcPts val="0"/>
              </a:spcBef>
              <a:spcAft>
                <a:spcPts val="0"/>
              </a:spcAft>
              <a:buSzPts val="1200"/>
              <a:buNone/>
              <a:defRPr sz="1200" b="1">
                <a:latin typeface="Montserrat" panose="00000500000000000000" pitchFamily="2" charset="0"/>
              </a:defRPr>
            </a:lvl1pPr>
            <a:lvl2pPr lvl="1" rtl="0">
              <a:lnSpc>
                <a:spcPct val="100000"/>
              </a:lnSpc>
              <a:spcBef>
                <a:spcPts val="0"/>
              </a:spcBef>
              <a:spcAft>
                <a:spcPts val="0"/>
              </a:spcAft>
              <a:buSzPts val="1800"/>
              <a:buNone/>
              <a:defRPr sz="1800" b="1"/>
            </a:lvl2pPr>
            <a:lvl3pPr lvl="2" rtl="0">
              <a:lnSpc>
                <a:spcPct val="100000"/>
              </a:lnSpc>
              <a:spcBef>
                <a:spcPts val="0"/>
              </a:spcBef>
              <a:spcAft>
                <a:spcPts val="0"/>
              </a:spcAft>
              <a:buSzPts val="1800"/>
              <a:buNone/>
              <a:defRPr sz="1800" b="1"/>
            </a:lvl3pPr>
            <a:lvl4pPr lvl="3" rtl="0">
              <a:lnSpc>
                <a:spcPct val="100000"/>
              </a:lnSpc>
              <a:spcBef>
                <a:spcPts val="0"/>
              </a:spcBef>
              <a:spcAft>
                <a:spcPts val="0"/>
              </a:spcAft>
              <a:buSzPts val="1800"/>
              <a:buNone/>
              <a:defRPr sz="1800" b="1"/>
            </a:lvl4pPr>
            <a:lvl5pPr lvl="4" rtl="0">
              <a:lnSpc>
                <a:spcPct val="100000"/>
              </a:lnSpc>
              <a:spcBef>
                <a:spcPts val="0"/>
              </a:spcBef>
              <a:spcAft>
                <a:spcPts val="0"/>
              </a:spcAft>
              <a:buSzPts val="1800"/>
              <a:buNone/>
              <a:defRPr sz="1800" b="1"/>
            </a:lvl5pPr>
            <a:lvl6pPr lvl="5" rtl="0">
              <a:lnSpc>
                <a:spcPct val="100000"/>
              </a:lnSpc>
              <a:spcBef>
                <a:spcPts val="0"/>
              </a:spcBef>
              <a:spcAft>
                <a:spcPts val="0"/>
              </a:spcAft>
              <a:buSzPts val="1800"/>
              <a:buNone/>
              <a:defRPr sz="1800" b="1"/>
            </a:lvl6pPr>
            <a:lvl7pPr lvl="6" rtl="0">
              <a:lnSpc>
                <a:spcPct val="100000"/>
              </a:lnSpc>
              <a:spcBef>
                <a:spcPts val="0"/>
              </a:spcBef>
              <a:spcAft>
                <a:spcPts val="0"/>
              </a:spcAft>
              <a:buSzPts val="1800"/>
              <a:buNone/>
              <a:defRPr sz="1800" b="1"/>
            </a:lvl7pPr>
            <a:lvl8pPr lvl="7" rtl="0">
              <a:lnSpc>
                <a:spcPct val="100000"/>
              </a:lnSpc>
              <a:spcBef>
                <a:spcPts val="0"/>
              </a:spcBef>
              <a:spcAft>
                <a:spcPts val="0"/>
              </a:spcAft>
              <a:buSzPts val="1800"/>
              <a:buNone/>
              <a:defRPr sz="1800" b="1"/>
            </a:lvl8pPr>
            <a:lvl9pPr lvl="8" rtl="0">
              <a:lnSpc>
                <a:spcPct val="100000"/>
              </a:lnSpc>
              <a:spcBef>
                <a:spcPts val="0"/>
              </a:spcBef>
              <a:spcAft>
                <a:spcPts val="0"/>
              </a:spcAft>
              <a:buSzPts val="1800"/>
              <a:buNone/>
              <a:defRPr sz="1800" b="1"/>
            </a:lvl9pPr>
          </a:lstStyle>
          <a:p>
            <a:endParaRPr dirty="0"/>
          </a:p>
        </p:txBody>
      </p:sp>
      <p:sp>
        <p:nvSpPr>
          <p:cNvPr id="330" name="Google Shape;330;p37"/>
          <p:cNvSpPr txBox="1">
            <a:spLocks noGrp="1"/>
          </p:cNvSpPr>
          <p:nvPr>
            <p:ph type="subTitle" idx="2"/>
          </p:nvPr>
        </p:nvSpPr>
        <p:spPr>
          <a:xfrm>
            <a:off x="354650" y="3460575"/>
            <a:ext cx="2716200" cy="307500"/>
          </a:xfrm>
          <a:prstGeom prst="rect">
            <a:avLst/>
          </a:prstGeom>
        </p:spPr>
        <p:txBody>
          <a:bodyPr spcFirstLastPara="1" wrap="square" lIns="0" tIns="91425" rIns="0" bIns="91425" anchor="t" anchorCtr="0">
            <a:noAutofit/>
          </a:bodyPr>
          <a:lstStyle>
            <a:lvl1pPr marL="314325" lvl="0" indent="-314325" rtl="0">
              <a:lnSpc>
                <a:spcPct val="100000"/>
              </a:lnSpc>
              <a:spcBef>
                <a:spcPts val="0"/>
              </a:spcBef>
              <a:spcAft>
                <a:spcPts val="0"/>
              </a:spcAft>
              <a:buSzPts val="1200"/>
              <a:buNone/>
              <a:defRPr sz="1200">
                <a:latin typeface="Montserrat" panose="00000500000000000000" pitchFamily="2" charset="0"/>
              </a:defRPr>
            </a:lvl1pPr>
            <a:lvl2pPr lvl="1" rtl="0">
              <a:lnSpc>
                <a:spcPct val="100000"/>
              </a:lnSpc>
              <a:spcBef>
                <a:spcPts val="0"/>
              </a:spcBef>
              <a:spcAft>
                <a:spcPts val="0"/>
              </a:spcAft>
              <a:buSzPts val="1800"/>
              <a:buNone/>
              <a:defRPr sz="1800" b="1"/>
            </a:lvl2pPr>
            <a:lvl3pPr lvl="2" rtl="0">
              <a:lnSpc>
                <a:spcPct val="100000"/>
              </a:lnSpc>
              <a:spcBef>
                <a:spcPts val="0"/>
              </a:spcBef>
              <a:spcAft>
                <a:spcPts val="0"/>
              </a:spcAft>
              <a:buSzPts val="1800"/>
              <a:buNone/>
              <a:defRPr sz="1800" b="1"/>
            </a:lvl3pPr>
            <a:lvl4pPr lvl="3" rtl="0">
              <a:lnSpc>
                <a:spcPct val="100000"/>
              </a:lnSpc>
              <a:spcBef>
                <a:spcPts val="0"/>
              </a:spcBef>
              <a:spcAft>
                <a:spcPts val="0"/>
              </a:spcAft>
              <a:buSzPts val="1800"/>
              <a:buNone/>
              <a:defRPr sz="1800" b="1"/>
            </a:lvl4pPr>
            <a:lvl5pPr lvl="4" rtl="0">
              <a:lnSpc>
                <a:spcPct val="100000"/>
              </a:lnSpc>
              <a:spcBef>
                <a:spcPts val="0"/>
              </a:spcBef>
              <a:spcAft>
                <a:spcPts val="0"/>
              </a:spcAft>
              <a:buSzPts val="1800"/>
              <a:buNone/>
              <a:defRPr sz="1800" b="1"/>
            </a:lvl5pPr>
            <a:lvl6pPr lvl="5" rtl="0">
              <a:lnSpc>
                <a:spcPct val="100000"/>
              </a:lnSpc>
              <a:spcBef>
                <a:spcPts val="0"/>
              </a:spcBef>
              <a:spcAft>
                <a:spcPts val="0"/>
              </a:spcAft>
              <a:buSzPts val="1800"/>
              <a:buNone/>
              <a:defRPr sz="1800" b="1"/>
            </a:lvl6pPr>
            <a:lvl7pPr lvl="6" rtl="0">
              <a:lnSpc>
                <a:spcPct val="100000"/>
              </a:lnSpc>
              <a:spcBef>
                <a:spcPts val="0"/>
              </a:spcBef>
              <a:spcAft>
                <a:spcPts val="0"/>
              </a:spcAft>
              <a:buSzPts val="1800"/>
              <a:buNone/>
              <a:defRPr sz="1800" b="1"/>
            </a:lvl7pPr>
            <a:lvl8pPr lvl="7" rtl="0">
              <a:lnSpc>
                <a:spcPct val="100000"/>
              </a:lnSpc>
              <a:spcBef>
                <a:spcPts val="0"/>
              </a:spcBef>
              <a:spcAft>
                <a:spcPts val="0"/>
              </a:spcAft>
              <a:buSzPts val="1800"/>
              <a:buNone/>
              <a:defRPr sz="1800" b="1"/>
            </a:lvl8pPr>
            <a:lvl9pPr lvl="8" rtl="0">
              <a:lnSpc>
                <a:spcPct val="100000"/>
              </a:lnSpc>
              <a:spcBef>
                <a:spcPts val="0"/>
              </a:spcBef>
              <a:spcAft>
                <a:spcPts val="0"/>
              </a:spcAft>
              <a:buSzPts val="1800"/>
              <a:buNone/>
              <a:defRPr sz="1800" b="1"/>
            </a:lvl9pPr>
          </a:lstStyle>
          <a:p>
            <a:endParaRPr dirty="0"/>
          </a:p>
        </p:txBody>
      </p:sp>
      <p:pic>
        <p:nvPicPr>
          <p:cNvPr id="331" name="Google Shape;331;p37"/>
          <p:cNvPicPr preferRelativeResize="0"/>
          <p:nvPr/>
        </p:nvPicPr>
        <p:blipFill rotWithShape="1">
          <a:blip r:embed="rId2">
            <a:alphaModFix/>
          </a:blip>
          <a:srcRect/>
          <a:stretch/>
        </p:blipFill>
        <p:spPr>
          <a:xfrm>
            <a:off x="354643" y="4382014"/>
            <a:ext cx="1714500" cy="396636"/>
          </a:xfrm>
          <a:prstGeom prst="rect">
            <a:avLst/>
          </a:prstGeom>
          <a:noFill/>
          <a:ln>
            <a:noFill/>
          </a:ln>
        </p:spPr>
      </p:pic>
      <p:sp>
        <p:nvSpPr>
          <p:cNvPr id="8" name="Slide Number Placeholder 1">
            <a:extLst>
              <a:ext uri="{FF2B5EF4-FFF2-40B4-BE49-F238E27FC236}">
                <a16:creationId xmlns:a16="http://schemas.microsoft.com/office/drawing/2014/main" id="{F12DD23D-F10A-4D50-90AE-90BE016AC95D}"/>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tx1"/>
                </a:solidFill>
              </a:rPr>
              <a:pPr/>
              <a:t>‹#›</a:t>
            </a:fld>
            <a:endParaRPr lang="en-PH" dirty="0">
              <a:solidFill>
                <a:schemeClr val="tx1"/>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Inside - White/title/body text" userDrawn="1">
  <p:cSld name="1_Inside - White/title/body text">
    <p:spTree>
      <p:nvGrpSpPr>
        <p:cNvPr id="1" name="Shape 64"/>
        <p:cNvGrpSpPr/>
        <p:nvPr/>
      </p:nvGrpSpPr>
      <p:grpSpPr>
        <a:xfrm>
          <a:off x="0" y="0"/>
          <a:ext cx="0" cy="0"/>
          <a:chOff x="0" y="0"/>
          <a:chExt cx="0" cy="0"/>
        </a:xfrm>
      </p:grpSpPr>
      <p:sp>
        <p:nvSpPr>
          <p:cNvPr id="65" name="Google Shape;65;p7"/>
          <p:cNvSpPr/>
          <p:nvPr/>
        </p:nvSpPr>
        <p:spPr>
          <a:xfrm>
            <a:off x="0" y="50"/>
            <a:ext cx="5107500" cy="51588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 name="Google Shape;68;p7"/>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GB" sz="500" dirty="0">
                <a:solidFill>
                  <a:srgbClr val="888888"/>
                </a:solidFill>
                <a:latin typeface="Montserrat" panose="00000500000000000000" pitchFamily="2" charset="0"/>
                <a:ea typeface="Montserrat Light"/>
                <a:cs typeface="Montserrat Light"/>
                <a:sym typeface="Montserrat Light"/>
              </a:rPr>
              <a:t>© 2022 NielsenIQ Consumer LLC. All Rights Reserved</a:t>
            </a:r>
            <a:r>
              <a:rPr lang="en-GB" sz="500" dirty="0">
                <a:solidFill>
                  <a:srgbClr val="888888"/>
                </a:solidFill>
                <a:latin typeface="Avenir Next LT Pro" panose="020B0504020202020204" pitchFamily="34" charset="0"/>
                <a:ea typeface="Montserrat Light"/>
                <a:cs typeface="Montserrat Light"/>
                <a:sym typeface="Montserrat Light"/>
              </a:rPr>
              <a:t>.</a:t>
            </a:r>
          </a:p>
        </p:txBody>
      </p:sp>
      <p:sp>
        <p:nvSpPr>
          <p:cNvPr id="70" name="Google Shape;70;p7"/>
          <p:cNvSpPr txBox="1">
            <a:spLocks noGrp="1"/>
          </p:cNvSpPr>
          <p:nvPr>
            <p:ph type="sldNum" idx="12"/>
          </p:nvPr>
        </p:nvSpPr>
        <p:spPr>
          <a:xfrm>
            <a:off x="8396258" y="4749892"/>
            <a:ext cx="548700" cy="393600"/>
          </a:xfrm>
          <a:prstGeom prst="rect">
            <a:avLst/>
          </a:prstGeom>
        </p:spPr>
        <p:txBody>
          <a:bodyPr spcFirstLastPara="1" wrap="square" lIns="91425" tIns="91425" rIns="91425" bIns="91425" anchor="ctr" anchorCtr="0">
            <a:noAutofit/>
          </a:bodyPr>
          <a:lstStyle>
            <a:lvl1pPr lvl="0" algn="r" rtl="0">
              <a:buNone/>
              <a:defRPr sz="1000">
                <a:latin typeface="Montserrat Light"/>
                <a:ea typeface="Montserrat Light"/>
                <a:cs typeface="Montserrat Light"/>
                <a:sym typeface="Montserrat Light"/>
              </a:defRPr>
            </a:lvl1pPr>
            <a:lvl2pPr lvl="1" algn="r" rtl="0">
              <a:buNone/>
              <a:defRPr sz="1000">
                <a:latin typeface="Montserrat Light"/>
                <a:ea typeface="Montserrat Light"/>
                <a:cs typeface="Montserrat Light"/>
                <a:sym typeface="Montserrat Light"/>
              </a:defRPr>
            </a:lvl2pPr>
            <a:lvl3pPr lvl="2" algn="r" rtl="0">
              <a:buNone/>
              <a:defRPr sz="1000">
                <a:latin typeface="Montserrat Light"/>
                <a:ea typeface="Montserrat Light"/>
                <a:cs typeface="Montserrat Light"/>
                <a:sym typeface="Montserrat Light"/>
              </a:defRPr>
            </a:lvl3pPr>
            <a:lvl4pPr lvl="3" algn="r" rtl="0">
              <a:buNone/>
              <a:defRPr sz="1000">
                <a:latin typeface="Montserrat Light"/>
                <a:ea typeface="Montserrat Light"/>
                <a:cs typeface="Montserrat Light"/>
                <a:sym typeface="Montserrat Light"/>
              </a:defRPr>
            </a:lvl4pPr>
            <a:lvl5pPr lvl="4" algn="r" rtl="0">
              <a:buNone/>
              <a:defRPr sz="1000">
                <a:latin typeface="Montserrat Light"/>
                <a:ea typeface="Montserrat Light"/>
                <a:cs typeface="Montserrat Light"/>
                <a:sym typeface="Montserrat Light"/>
              </a:defRPr>
            </a:lvl5pPr>
            <a:lvl6pPr lvl="5" algn="r" rtl="0">
              <a:buNone/>
              <a:defRPr sz="1000">
                <a:latin typeface="Montserrat Light"/>
                <a:ea typeface="Montserrat Light"/>
                <a:cs typeface="Montserrat Light"/>
                <a:sym typeface="Montserrat Light"/>
              </a:defRPr>
            </a:lvl6pPr>
            <a:lvl7pPr lvl="6" algn="r" rtl="0">
              <a:buNone/>
              <a:defRPr sz="1000">
                <a:latin typeface="Montserrat Light"/>
                <a:ea typeface="Montserrat Light"/>
                <a:cs typeface="Montserrat Light"/>
                <a:sym typeface="Montserrat Light"/>
              </a:defRPr>
            </a:lvl7pPr>
            <a:lvl8pPr lvl="7" algn="r" rtl="0">
              <a:buNone/>
              <a:defRPr sz="1000">
                <a:latin typeface="Montserrat Light"/>
                <a:ea typeface="Montserrat Light"/>
                <a:cs typeface="Montserrat Light"/>
                <a:sym typeface="Montserrat Light"/>
              </a:defRPr>
            </a:lvl8pPr>
            <a:lvl9pPr lvl="8" algn="r" rtl="0">
              <a:buNone/>
              <a:defRPr sz="1000">
                <a:latin typeface="Montserrat Light"/>
                <a:ea typeface="Montserrat Light"/>
                <a:cs typeface="Montserrat Light"/>
                <a:sym typeface="Montserrat Light"/>
              </a:defRPr>
            </a:lvl9pPr>
          </a:lstStyle>
          <a:p>
            <a:pPr marL="0" lvl="0" indent="0" algn="r" rtl="0">
              <a:spcBef>
                <a:spcPts val="0"/>
              </a:spcBef>
              <a:spcAft>
                <a:spcPts val="0"/>
              </a:spcAft>
              <a:buNone/>
            </a:pPr>
            <a:fld id="{00000000-1234-1234-1234-123412341234}" type="slidenum">
              <a:rPr lang="en"/>
              <a:t>‹#›</a:t>
            </a:fld>
            <a:endParaRPr dirty="0"/>
          </a:p>
        </p:txBody>
      </p:sp>
      <p:pic>
        <p:nvPicPr>
          <p:cNvPr id="71" name="Google Shape;71;p7"/>
          <p:cNvPicPr preferRelativeResize="0"/>
          <p:nvPr/>
        </p:nvPicPr>
        <p:blipFill>
          <a:blip r:embed="rId2">
            <a:alphaModFix/>
          </a:blip>
          <a:stretch>
            <a:fillRect/>
          </a:stretch>
        </p:blipFill>
        <p:spPr>
          <a:xfrm>
            <a:off x="0" y="0"/>
            <a:ext cx="354650" cy="355959"/>
          </a:xfrm>
          <a:prstGeom prst="rect">
            <a:avLst/>
          </a:prstGeom>
          <a:noFill/>
          <a:ln>
            <a:noFill/>
          </a:ln>
        </p:spPr>
      </p:pic>
    </p:spTree>
    <p:extLst>
      <p:ext uri="{BB962C8B-B14F-4D97-AF65-F5344CB8AC3E}">
        <p14:creationId xmlns:p14="http://schemas.microsoft.com/office/powerpoint/2010/main" val="33925529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Inside - White/title/body text">
  <p:cSld name="1_Inside - White/title/body text">
    <p:spTree>
      <p:nvGrpSpPr>
        <p:cNvPr id="1" name="Shape 64"/>
        <p:cNvGrpSpPr/>
        <p:nvPr/>
      </p:nvGrpSpPr>
      <p:grpSpPr>
        <a:xfrm>
          <a:off x="0" y="0"/>
          <a:ext cx="0" cy="0"/>
          <a:chOff x="0" y="0"/>
          <a:chExt cx="0" cy="0"/>
        </a:xfrm>
      </p:grpSpPr>
      <p:sp>
        <p:nvSpPr>
          <p:cNvPr id="65" name="Google Shape;65;p7"/>
          <p:cNvSpPr/>
          <p:nvPr/>
        </p:nvSpPr>
        <p:spPr>
          <a:xfrm>
            <a:off x="0" y="50"/>
            <a:ext cx="5107500" cy="51588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66;p7"/>
          <p:cNvSpPr txBox="1">
            <a:spLocks noGrp="1"/>
          </p:cNvSpPr>
          <p:nvPr>
            <p:ph type="title"/>
          </p:nvPr>
        </p:nvSpPr>
        <p:spPr>
          <a:xfrm>
            <a:off x="354650" y="292625"/>
            <a:ext cx="8434800" cy="393600"/>
          </a:xfrm>
          <a:prstGeom prst="rect">
            <a:avLst/>
          </a:prstGeom>
        </p:spPr>
        <p:txBody>
          <a:bodyPr spcFirstLastPara="1" wrap="square" lIns="0" tIns="91425" rIns="0" bIns="91425" anchor="t" anchorCtr="0">
            <a:noAutofit/>
          </a:bodyPr>
          <a:lstStyle>
            <a:lvl1pPr lvl="0" rtl="0">
              <a:spcBef>
                <a:spcPts val="0"/>
              </a:spcBef>
              <a:spcAft>
                <a:spcPts val="0"/>
              </a:spcAft>
              <a:buSzPts val="1900"/>
              <a:buNone/>
              <a:defRPr>
                <a:latin typeface="Avenir Next LT Pro" panose="020B0504020202020204" pitchFamily="34"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sp>
        <p:nvSpPr>
          <p:cNvPr id="67" name="Google Shape;67;p7"/>
          <p:cNvSpPr txBox="1">
            <a:spLocks noGrp="1"/>
          </p:cNvSpPr>
          <p:nvPr>
            <p:ph type="body" idx="1"/>
          </p:nvPr>
        </p:nvSpPr>
        <p:spPr>
          <a:xfrm>
            <a:off x="354650" y="1152475"/>
            <a:ext cx="8434800" cy="3416400"/>
          </a:xfrm>
          <a:prstGeom prst="rect">
            <a:avLst/>
          </a:prstGeom>
        </p:spPr>
        <p:txBody>
          <a:bodyPr spcFirstLastPara="1" wrap="square" lIns="0" tIns="91425" rIns="0" bIns="91425" anchor="t" anchorCtr="0">
            <a:noAutofit/>
          </a:bodyPr>
          <a:lstStyle>
            <a:lvl1pPr marL="274320" lvl="0" indent="-274320" rtl="0">
              <a:spcBef>
                <a:spcPts val="0"/>
              </a:spcBef>
              <a:spcAft>
                <a:spcPts val="0"/>
              </a:spcAft>
              <a:buSzPts val="1300"/>
              <a:buChar char="■"/>
              <a:defRPr>
                <a:latin typeface="Avenir Next LT Pro" panose="020B0504020202020204" pitchFamily="34" charset="0"/>
              </a:defRPr>
            </a:lvl1pPr>
            <a:lvl2pPr marL="914400" lvl="1" indent="-304800" rtl="0">
              <a:spcBef>
                <a:spcPts val="1600"/>
              </a:spcBef>
              <a:spcAft>
                <a:spcPts val="0"/>
              </a:spcAft>
              <a:buSzPts val="1200"/>
              <a:buChar char="⎼"/>
              <a:defRPr/>
            </a:lvl2pPr>
            <a:lvl3pPr marL="1371600" lvl="2" indent="-292100" rtl="0">
              <a:spcBef>
                <a:spcPts val="1600"/>
              </a:spcBef>
              <a:spcAft>
                <a:spcPts val="0"/>
              </a:spcAft>
              <a:buSzPts val="1000"/>
              <a:buChar char="○"/>
              <a:defRPr/>
            </a:lvl3pPr>
            <a:lvl4pPr marL="1828800" lvl="3" indent="-292100" rtl="0">
              <a:spcBef>
                <a:spcPts val="1600"/>
              </a:spcBef>
              <a:spcAft>
                <a:spcPts val="0"/>
              </a:spcAft>
              <a:buSzPts val="1000"/>
              <a:buChar char="■"/>
              <a:defRPr/>
            </a:lvl4pPr>
            <a:lvl5pPr marL="2286000" lvl="4" indent="-292100" rtl="0">
              <a:spcBef>
                <a:spcPts val="1600"/>
              </a:spcBef>
              <a:spcAft>
                <a:spcPts val="0"/>
              </a:spcAft>
              <a:buSzPts val="1000"/>
              <a:buChar char="⎼"/>
              <a:defRPr/>
            </a:lvl5pPr>
            <a:lvl6pPr marL="2743200" lvl="5" indent="-292100" rtl="0">
              <a:spcBef>
                <a:spcPts val="1600"/>
              </a:spcBef>
              <a:spcAft>
                <a:spcPts val="0"/>
              </a:spcAft>
              <a:buSzPts val="1000"/>
              <a:buChar char="○"/>
              <a:defRPr/>
            </a:lvl6pPr>
            <a:lvl7pPr marL="3200400" lvl="6" indent="-292100" rtl="0">
              <a:spcBef>
                <a:spcPts val="1600"/>
              </a:spcBef>
              <a:spcAft>
                <a:spcPts val="0"/>
              </a:spcAft>
              <a:buSzPts val="1000"/>
              <a:buChar char="■"/>
              <a:defRPr/>
            </a:lvl7pPr>
            <a:lvl8pPr marL="3657600" lvl="7" indent="-292100" rtl="0">
              <a:spcBef>
                <a:spcPts val="1600"/>
              </a:spcBef>
              <a:spcAft>
                <a:spcPts val="0"/>
              </a:spcAft>
              <a:buSzPts val="1000"/>
              <a:buChar char="⎼"/>
              <a:defRPr/>
            </a:lvl8pPr>
            <a:lvl9pPr marL="4114800" lvl="8" indent="-292100" rtl="0">
              <a:spcBef>
                <a:spcPts val="1600"/>
              </a:spcBef>
              <a:spcAft>
                <a:spcPts val="1600"/>
              </a:spcAft>
              <a:buSzPts val="1000"/>
              <a:buChar char="○"/>
              <a:defRPr/>
            </a:lvl9pPr>
          </a:lstStyle>
          <a:p>
            <a:endParaRPr dirty="0"/>
          </a:p>
        </p:txBody>
      </p:sp>
      <p:sp>
        <p:nvSpPr>
          <p:cNvPr id="68" name="Google Shape;68;p7"/>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Avenir Next LT Pro" panose="020B0504020202020204" pitchFamily="34" charset="0"/>
                <a:ea typeface="Montserrat Light"/>
                <a:cs typeface="Montserrat Light"/>
                <a:sym typeface="Montserrat Light"/>
              </a:rPr>
              <a:t>© 2022 </a:t>
            </a:r>
            <a:r>
              <a:rPr lang="en-GB" sz="500" dirty="0" err="1">
                <a:solidFill>
                  <a:srgbClr val="888888"/>
                </a:solidFill>
                <a:latin typeface="Avenir Next LT Pro" panose="020B0504020202020204" pitchFamily="34" charset="0"/>
                <a:ea typeface="Montserrat Light"/>
                <a:cs typeface="Montserrat Light"/>
                <a:sym typeface="Montserrat Light"/>
              </a:rPr>
              <a:t>NielsenIQ</a:t>
            </a:r>
            <a:r>
              <a:rPr lang="en" sz="500" dirty="0">
                <a:solidFill>
                  <a:srgbClr val="888888"/>
                </a:solidFill>
                <a:latin typeface="Avenir Next LT Pro" panose="020B0504020202020204" pitchFamily="34" charset="0"/>
                <a:ea typeface="Montserrat Light"/>
                <a:cs typeface="Montserrat Light"/>
                <a:sym typeface="Montserrat Light"/>
              </a:rPr>
              <a:t> Consumer LLC. All Rights Reserved.</a:t>
            </a:r>
            <a:endParaRPr sz="500" i="0" u="none" strike="noStrike" cap="none" dirty="0">
              <a:solidFill>
                <a:srgbClr val="888888"/>
              </a:solidFill>
              <a:latin typeface="Avenir Next LT Pro" panose="020B0504020202020204" pitchFamily="34" charset="0"/>
              <a:ea typeface="Montserrat Light"/>
              <a:cs typeface="Montserrat Light"/>
              <a:sym typeface="Montserrat Light"/>
            </a:endParaRPr>
          </a:p>
        </p:txBody>
      </p:sp>
      <p:sp>
        <p:nvSpPr>
          <p:cNvPr id="69" name="Google Shape;69;p7"/>
          <p:cNvSpPr txBox="1">
            <a:spLocks noGrp="1"/>
          </p:cNvSpPr>
          <p:nvPr>
            <p:ph type="subTitle" idx="2"/>
          </p:nvPr>
        </p:nvSpPr>
        <p:spPr>
          <a:xfrm>
            <a:off x="354650" y="620550"/>
            <a:ext cx="8434800" cy="3843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chemeClr val="accent5"/>
              </a:buClr>
              <a:buSzPts val="1500"/>
              <a:buNone/>
              <a:defRPr sz="1500">
                <a:solidFill>
                  <a:schemeClr val="accent5"/>
                </a:solidFill>
                <a:latin typeface="Avenir Next LT Pro" panose="020B0504020202020204" pitchFamily="34" charset="0"/>
              </a:defRPr>
            </a:lvl1pPr>
            <a:lvl2pPr lvl="1" rtl="0">
              <a:lnSpc>
                <a:spcPct val="100000"/>
              </a:lnSpc>
              <a:spcBef>
                <a:spcPts val="0"/>
              </a:spcBef>
              <a:spcAft>
                <a:spcPts val="0"/>
              </a:spcAft>
              <a:buClr>
                <a:schemeClr val="accent5"/>
              </a:buClr>
              <a:buSzPts val="1400"/>
              <a:buNone/>
              <a:defRPr sz="1400">
                <a:solidFill>
                  <a:schemeClr val="accent5"/>
                </a:solidFill>
              </a:defRPr>
            </a:lvl2pPr>
            <a:lvl3pPr lvl="2" rtl="0">
              <a:lnSpc>
                <a:spcPct val="100000"/>
              </a:lnSpc>
              <a:spcBef>
                <a:spcPts val="0"/>
              </a:spcBef>
              <a:spcAft>
                <a:spcPts val="0"/>
              </a:spcAft>
              <a:buClr>
                <a:schemeClr val="accent5"/>
              </a:buClr>
              <a:buSzPts val="1400"/>
              <a:buNone/>
              <a:defRPr sz="1400">
                <a:solidFill>
                  <a:schemeClr val="accent5"/>
                </a:solidFill>
              </a:defRPr>
            </a:lvl3pPr>
            <a:lvl4pPr lvl="3" rtl="0">
              <a:lnSpc>
                <a:spcPct val="100000"/>
              </a:lnSpc>
              <a:spcBef>
                <a:spcPts val="0"/>
              </a:spcBef>
              <a:spcAft>
                <a:spcPts val="0"/>
              </a:spcAft>
              <a:buClr>
                <a:schemeClr val="accent5"/>
              </a:buClr>
              <a:buSzPts val="1400"/>
              <a:buNone/>
              <a:defRPr sz="1400">
                <a:solidFill>
                  <a:schemeClr val="accent5"/>
                </a:solidFill>
              </a:defRPr>
            </a:lvl4pPr>
            <a:lvl5pPr lvl="4" rtl="0">
              <a:lnSpc>
                <a:spcPct val="100000"/>
              </a:lnSpc>
              <a:spcBef>
                <a:spcPts val="0"/>
              </a:spcBef>
              <a:spcAft>
                <a:spcPts val="0"/>
              </a:spcAft>
              <a:buClr>
                <a:schemeClr val="accent5"/>
              </a:buClr>
              <a:buSzPts val="1400"/>
              <a:buNone/>
              <a:defRPr sz="1400">
                <a:solidFill>
                  <a:schemeClr val="accent5"/>
                </a:solidFill>
              </a:defRPr>
            </a:lvl5pPr>
            <a:lvl6pPr lvl="5" rtl="0">
              <a:lnSpc>
                <a:spcPct val="100000"/>
              </a:lnSpc>
              <a:spcBef>
                <a:spcPts val="0"/>
              </a:spcBef>
              <a:spcAft>
                <a:spcPts val="0"/>
              </a:spcAft>
              <a:buClr>
                <a:schemeClr val="accent5"/>
              </a:buClr>
              <a:buSzPts val="1400"/>
              <a:buNone/>
              <a:defRPr sz="1400">
                <a:solidFill>
                  <a:schemeClr val="accent5"/>
                </a:solidFill>
              </a:defRPr>
            </a:lvl6pPr>
            <a:lvl7pPr lvl="6" rtl="0">
              <a:lnSpc>
                <a:spcPct val="100000"/>
              </a:lnSpc>
              <a:spcBef>
                <a:spcPts val="0"/>
              </a:spcBef>
              <a:spcAft>
                <a:spcPts val="0"/>
              </a:spcAft>
              <a:buClr>
                <a:schemeClr val="accent5"/>
              </a:buClr>
              <a:buSzPts val="1400"/>
              <a:buNone/>
              <a:defRPr sz="1400">
                <a:solidFill>
                  <a:schemeClr val="accent5"/>
                </a:solidFill>
              </a:defRPr>
            </a:lvl7pPr>
            <a:lvl8pPr lvl="7" rtl="0">
              <a:lnSpc>
                <a:spcPct val="100000"/>
              </a:lnSpc>
              <a:spcBef>
                <a:spcPts val="0"/>
              </a:spcBef>
              <a:spcAft>
                <a:spcPts val="0"/>
              </a:spcAft>
              <a:buClr>
                <a:schemeClr val="accent5"/>
              </a:buClr>
              <a:buSzPts val="1400"/>
              <a:buNone/>
              <a:defRPr sz="1400">
                <a:solidFill>
                  <a:schemeClr val="accent5"/>
                </a:solidFill>
              </a:defRPr>
            </a:lvl8pPr>
            <a:lvl9pPr lvl="8" rtl="0">
              <a:lnSpc>
                <a:spcPct val="100000"/>
              </a:lnSpc>
              <a:spcBef>
                <a:spcPts val="0"/>
              </a:spcBef>
              <a:spcAft>
                <a:spcPts val="0"/>
              </a:spcAft>
              <a:buClr>
                <a:schemeClr val="accent5"/>
              </a:buClr>
              <a:buSzPts val="1400"/>
              <a:buNone/>
              <a:defRPr sz="1400">
                <a:solidFill>
                  <a:schemeClr val="accent5"/>
                </a:solidFill>
              </a:defRPr>
            </a:lvl9pPr>
          </a:lstStyle>
          <a:p>
            <a:endParaRPr dirty="0"/>
          </a:p>
        </p:txBody>
      </p:sp>
      <p:pic>
        <p:nvPicPr>
          <p:cNvPr id="71" name="Google Shape;71;p7"/>
          <p:cNvPicPr preferRelativeResize="0"/>
          <p:nvPr/>
        </p:nvPicPr>
        <p:blipFill>
          <a:blip r:embed="rId2">
            <a:alphaModFix/>
          </a:blip>
          <a:stretch>
            <a:fillRect/>
          </a:stretch>
        </p:blipFill>
        <p:spPr>
          <a:xfrm>
            <a:off x="0" y="0"/>
            <a:ext cx="354650" cy="355959"/>
          </a:xfrm>
          <a:prstGeom prst="rect">
            <a:avLst/>
          </a:prstGeom>
          <a:noFill/>
          <a:ln>
            <a:noFill/>
          </a:ln>
        </p:spPr>
      </p:pic>
      <p:sp>
        <p:nvSpPr>
          <p:cNvPr id="72" name="Google Shape;72;p7"/>
          <p:cNvSpPr txBox="1">
            <a:spLocks noGrp="1"/>
          </p:cNvSpPr>
          <p:nvPr>
            <p:ph type="subTitle" idx="3"/>
          </p:nvPr>
        </p:nvSpPr>
        <p:spPr>
          <a:xfrm>
            <a:off x="354650" y="4857012"/>
            <a:ext cx="81591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tabLst/>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sp>
        <p:nvSpPr>
          <p:cNvPr id="10" name="Slide Number Placeholder 1">
            <a:extLst>
              <a:ext uri="{FF2B5EF4-FFF2-40B4-BE49-F238E27FC236}">
                <a16:creationId xmlns:a16="http://schemas.microsoft.com/office/drawing/2014/main" id="{DECBD0CE-CBB5-47E2-9811-68DFF5D91FC4}"/>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tx1"/>
                </a:solidFill>
              </a:rPr>
              <a:pPr/>
              <a:t>‹#›</a:t>
            </a:fld>
            <a:endParaRPr lang="en-PH" dirty="0">
              <a:solidFill>
                <a:schemeClr val="tx1"/>
              </a:solidFill>
            </a:endParaRPr>
          </a:p>
        </p:txBody>
      </p:sp>
    </p:spTree>
    <p:extLst>
      <p:ext uri="{BB962C8B-B14F-4D97-AF65-F5344CB8AC3E}">
        <p14:creationId xmlns:p14="http://schemas.microsoft.com/office/powerpoint/2010/main" val="3518150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ver - Black/grid 1">
  <p:cSld name="TITLE_2_2_1_1_2">
    <p:bg>
      <p:bgPr>
        <a:solidFill>
          <a:srgbClr val="000000"/>
        </a:solidFill>
        <a:effectLst/>
      </p:bgPr>
    </p:bg>
    <p:spTree>
      <p:nvGrpSpPr>
        <p:cNvPr id="1" name="Shape 332"/>
        <p:cNvGrpSpPr/>
        <p:nvPr/>
      </p:nvGrpSpPr>
      <p:grpSpPr>
        <a:xfrm>
          <a:off x="0" y="0"/>
          <a:ext cx="0" cy="0"/>
          <a:chOff x="0" y="0"/>
          <a:chExt cx="0" cy="0"/>
        </a:xfrm>
      </p:grpSpPr>
      <p:sp>
        <p:nvSpPr>
          <p:cNvPr id="333" name="Google Shape;333;p38"/>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i="0" u="none" strike="noStrike" cap="none" dirty="0">
              <a:solidFill>
                <a:srgbClr val="888888"/>
              </a:solidFill>
              <a:latin typeface="Montserrat" panose="00000500000000000000" pitchFamily="2" charset="0"/>
              <a:ea typeface="Montserrat Light"/>
              <a:cs typeface="Montserrat Light"/>
              <a:sym typeface="Montserrat Light"/>
            </a:endParaRPr>
          </a:p>
        </p:txBody>
      </p:sp>
      <p:pic>
        <p:nvPicPr>
          <p:cNvPr id="334" name="Google Shape;334;p38"/>
          <p:cNvPicPr preferRelativeResize="0"/>
          <p:nvPr/>
        </p:nvPicPr>
        <p:blipFill>
          <a:blip r:embed="rId2">
            <a:alphaModFix/>
          </a:blip>
          <a:stretch>
            <a:fillRect/>
          </a:stretch>
        </p:blipFill>
        <p:spPr>
          <a:xfrm>
            <a:off x="354643" y="4382014"/>
            <a:ext cx="1714500" cy="396636"/>
          </a:xfrm>
          <a:prstGeom prst="rect">
            <a:avLst/>
          </a:prstGeom>
          <a:noFill/>
          <a:ln>
            <a:noFill/>
          </a:ln>
        </p:spPr>
      </p:pic>
      <p:sp>
        <p:nvSpPr>
          <p:cNvPr id="335" name="Google Shape;335;p38"/>
          <p:cNvSpPr/>
          <p:nvPr/>
        </p:nvSpPr>
        <p:spPr>
          <a:xfrm>
            <a:off x="4009290" y="2573712"/>
            <a:ext cx="2574000" cy="2574300"/>
          </a:xfrm>
          <a:prstGeom prst="rtTriangl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6" name="Google Shape;336;p38"/>
          <p:cNvSpPr/>
          <p:nvPr/>
        </p:nvSpPr>
        <p:spPr>
          <a:xfrm>
            <a:off x="6583326" y="2573712"/>
            <a:ext cx="2574000" cy="25743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7" name="Google Shape;337;p38"/>
          <p:cNvSpPr/>
          <p:nvPr/>
        </p:nvSpPr>
        <p:spPr>
          <a:xfrm rot="10800000">
            <a:off x="6583362" y="-49"/>
            <a:ext cx="2574000" cy="25743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8" name="Google Shape;338;p38"/>
          <p:cNvSpPr/>
          <p:nvPr/>
        </p:nvSpPr>
        <p:spPr>
          <a:xfrm rot="10800000">
            <a:off x="4009326" y="-49"/>
            <a:ext cx="2574000" cy="25743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9" name="Google Shape;339;p38"/>
          <p:cNvSpPr txBox="1">
            <a:spLocks noGrp="1"/>
          </p:cNvSpPr>
          <p:nvPr>
            <p:ph type="ctrTitle"/>
          </p:nvPr>
        </p:nvSpPr>
        <p:spPr>
          <a:xfrm>
            <a:off x="354650" y="826025"/>
            <a:ext cx="4126200" cy="1234800"/>
          </a:xfrm>
          <a:prstGeom prst="rect">
            <a:avLst/>
          </a:prstGeom>
        </p:spPr>
        <p:txBody>
          <a:bodyPr spcFirstLastPara="1" wrap="square" lIns="0" tIns="91425" rIns="0" bIns="91425" anchor="b" anchorCtr="0">
            <a:noAutofit/>
          </a:bodyPr>
          <a:lstStyle>
            <a:lvl1pPr lvl="0" rtl="0">
              <a:spcBef>
                <a:spcPts val="0"/>
              </a:spcBef>
              <a:spcAft>
                <a:spcPts val="0"/>
              </a:spcAft>
              <a:buClr>
                <a:srgbClr val="FFFFFF"/>
              </a:buClr>
              <a:buSzPts val="3000"/>
              <a:buFont typeface="Montserrat"/>
              <a:buNone/>
              <a:defRPr sz="3000" b="1">
                <a:solidFill>
                  <a:srgbClr val="FFFFFF"/>
                </a:solidFill>
                <a:latin typeface="Montserrat" panose="00000500000000000000" pitchFamily="2" charset="0"/>
                <a:ea typeface="Montserrat" panose="00000500000000000000" pitchFamily="2" charset="0"/>
                <a:cs typeface="Montserrat" panose="00000500000000000000" pitchFamily="2" charset="0"/>
                <a:sym typeface="Montserrat"/>
              </a:defRPr>
            </a:lvl1pPr>
            <a:lvl2pPr lvl="1" algn="ctr" rtl="0">
              <a:spcBef>
                <a:spcPts val="0"/>
              </a:spcBef>
              <a:spcAft>
                <a:spcPts val="0"/>
              </a:spcAft>
              <a:buClr>
                <a:srgbClr val="FFFFFF"/>
              </a:buClr>
              <a:buSzPts val="5200"/>
              <a:buNone/>
              <a:defRPr sz="5200">
                <a:solidFill>
                  <a:srgbClr val="FFFFFF"/>
                </a:solidFill>
              </a:defRPr>
            </a:lvl2pPr>
            <a:lvl3pPr lvl="2" algn="ctr" rtl="0">
              <a:spcBef>
                <a:spcPts val="0"/>
              </a:spcBef>
              <a:spcAft>
                <a:spcPts val="0"/>
              </a:spcAft>
              <a:buClr>
                <a:srgbClr val="FFFFFF"/>
              </a:buClr>
              <a:buSzPts val="5200"/>
              <a:buNone/>
              <a:defRPr sz="5200">
                <a:solidFill>
                  <a:srgbClr val="FFFFFF"/>
                </a:solidFill>
              </a:defRPr>
            </a:lvl3pPr>
            <a:lvl4pPr lvl="3" algn="ctr" rtl="0">
              <a:spcBef>
                <a:spcPts val="0"/>
              </a:spcBef>
              <a:spcAft>
                <a:spcPts val="0"/>
              </a:spcAft>
              <a:buClr>
                <a:srgbClr val="FFFFFF"/>
              </a:buClr>
              <a:buSzPts val="5200"/>
              <a:buNone/>
              <a:defRPr sz="5200">
                <a:solidFill>
                  <a:srgbClr val="FFFFFF"/>
                </a:solidFill>
              </a:defRPr>
            </a:lvl4pPr>
            <a:lvl5pPr lvl="4" algn="ctr" rtl="0">
              <a:spcBef>
                <a:spcPts val="0"/>
              </a:spcBef>
              <a:spcAft>
                <a:spcPts val="0"/>
              </a:spcAft>
              <a:buClr>
                <a:srgbClr val="FFFFFF"/>
              </a:buClr>
              <a:buSzPts val="5200"/>
              <a:buNone/>
              <a:defRPr sz="5200">
                <a:solidFill>
                  <a:srgbClr val="FFFFFF"/>
                </a:solidFill>
              </a:defRPr>
            </a:lvl5pPr>
            <a:lvl6pPr lvl="5" algn="ctr" rtl="0">
              <a:spcBef>
                <a:spcPts val="0"/>
              </a:spcBef>
              <a:spcAft>
                <a:spcPts val="0"/>
              </a:spcAft>
              <a:buClr>
                <a:srgbClr val="FFFFFF"/>
              </a:buClr>
              <a:buSzPts val="5200"/>
              <a:buNone/>
              <a:defRPr sz="5200">
                <a:solidFill>
                  <a:srgbClr val="FFFFFF"/>
                </a:solidFill>
              </a:defRPr>
            </a:lvl6pPr>
            <a:lvl7pPr lvl="6" algn="ctr" rtl="0">
              <a:spcBef>
                <a:spcPts val="0"/>
              </a:spcBef>
              <a:spcAft>
                <a:spcPts val="0"/>
              </a:spcAft>
              <a:buClr>
                <a:srgbClr val="FFFFFF"/>
              </a:buClr>
              <a:buSzPts val="5200"/>
              <a:buNone/>
              <a:defRPr sz="5200">
                <a:solidFill>
                  <a:srgbClr val="FFFFFF"/>
                </a:solidFill>
              </a:defRPr>
            </a:lvl7pPr>
            <a:lvl8pPr lvl="7" algn="ctr" rtl="0">
              <a:spcBef>
                <a:spcPts val="0"/>
              </a:spcBef>
              <a:spcAft>
                <a:spcPts val="0"/>
              </a:spcAft>
              <a:buClr>
                <a:srgbClr val="FFFFFF"/>
              </a:buClr>
              <a:buSzPts val="5200"/>
              <a:buNone/>
              <a:defRPr sz="5200">
                <a:solidFill>
                  <a:srgbClr val="FFFFFF"/>
                </a:solidFill>
              </a:defRPr>
            </a:lvl8pPr>
            <a:lvl9pPr lvl="8" algn="ctr" rtl="0">
              <a:spcBef>
                <a:spcPts val="0"/>
              </a:spcBef>
              <a:spcAft>
                <a:spcPts val="0"/>
              </a:spcAft>
              <a:buClr>
                <a:srgbClr val="FFFFFF"/>
              </a:buClr>
              <a:buSzPts val="5200"/>
              <a:buNone/>
              <a:defRPr sz="5200">
                <a:solidFill>
                  <a:srgbClr val="FFFFFF"/>
                </a:solidFill>
              </a:defRPr>
            </a:lvl9pPr>
          </a:lstStyle>
          <a:p>
            <a:endParaRPr dirty="0"/>
          </a:p>
        </p:txBody>
      </p:sp>
      <p:sp>
        <p:nvSpPr>
          <p:cNvPr id="340" name="Google Shape;340;p38"/>
          <p:cNvSpPr txBox="1">
            <a:spLocks noGrp="1"/>
          </p:cNvSpPr>
          <p:nvPr>
            <p:ph type="subTitle" idx="1"/>
          </p:nvPr>
        </p:nvSpPr>
        <p:spPr>
          <a:xfrm>
            <a:off x="354650" y="1984625"/>
            <a:ext cx="4126200" cy="792600"/>
          </a:xfrm>
          <a:prstGeom prst="rect">
            <a:avLst/>
          </a:prstGeom>
        </p:spPr>
        <p:txBody>
          <a:bodyPr spcFirstLastPara="1" wrap="square" lIns="0" tIns="91425" rIns="0" bIns="91425" anchor="t" anchorCtr="0">
            <a:noAutofit/>
          </a:bodyPr>
          <a:lstStyle>
            <a:lvl1pPr marL="0" lvl="0" indent="0" rtl="0">
              <a:lnSpc>
                <a:spcPct val="100000"/>
              </a:lnSpc>
              <a:spcBef>
                <a:spcPts val="0"/>
              </a:spcBef>
              <a:spcAft>
                <a:spcPts val="0"/>
              </a:spcAft>
              <a:buClr>
                <a:srgbClr val="666666"/>
              </a:buClr>
              <a:buSzPts val="1800"/>
              <a:buFont typeface="Montserrat"/>
              <a:buNone/>
              <a:defRPr sz="1800">
                <a:solidFill>
                  <a:srgbClr val="666666"/>
                </a:solidFill>
                <a:latin typeface="Montserrat" panose="00000500000000000000" pitchFamily="2" charset="0"/>
                <a:ea typeface="Montserrat" panose="00000500000000000000" pitchFamily="2" charset="0"/>
                <a:cs typeface="Montserrat" panose="00000500000000000000" pitchFamily="2" charset="0"/>
                <a:sym typeface="Montserrat"/>
              </a:defRPr>
            </a:lvl1pPr>
            <a:lvl2pPr lvl="1"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2pPr>
            <a:lvl3pPr lvl="2"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3pPr>
            <a:lvl4pPr lvl="3"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4pPr>
            <a:lvl5pPr lvl="4"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5pPr>
            <a:lvl6pPr lvl="5"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6pPr>
            <a:lvl7pPr lvl="6"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7pPr>
            <a:lvl8pPr lvl="7"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8pPr>
            <a:lvl9pPr lvl="8"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9pPr>
          </a:lstStyle>
          <a:p>
            <a:endParaRPr dirty="0"/>
          </a:p>
        </p:txBody>
      </p:sp>
      <p:sp>
        <p:nvSpPr>
          <p:cNvPr id="341" name="Google Shape;341;p38"/>
          <p:cNvSpPr txBox="1">
            <a:spLocks noGrp="1"/>
          </p:cNvSpPr>
          <p:nvPr>
            <p:ph type="subTitle" idx="2"/>
          </p:nvPr>
        </p:nvSpPr>
        <p:spPr>
          <a:xfrm>
            <a:off x="354650" y="3059300"/>
            <a:ext cx="4126200" cy="307500"/>
          </a:xfrm>
          <a:prstGeom prst="rect">
            <a:avLst/>
          </a:prstGeom>
        </p:spPr>
        <p:txBody>
          <a:bodyPr spcFirstLastPara="1" wrap="square" lIns="0" tIns="91425" rIns="0" bIns="91425" anchor="b" anchorCtr="0">
            <a:noAutofit/>
          </a:bodyPr>
          <a:lstStyle>
            <a:lvl1pPr marL="311150" lvl="0" indent="-311150" rtl="0">
              <a:lnSpc>
                <a:spcPct val="100000"/>
              </a:lnSpc>
              <a:spcBef>
                <a:spcPts val="0"/>
              </a:spcBef>
              <a:spcAft>
                <a:spcPts val="0"/>
              </a:spcAft>
              <a:buClr>
                <a:srgbClr val="CBCBCB"/>
              </a:buClr>
              <a:buSzPts val="1200"/>
              <a:buNone/>
              <a:defRPr sz="1200" b="1">
                <a:solidFill>
                  <a:srgbClr val="CBCBCB"/>
                </a:solidFill>
                <a:latin typeface="Montserrat" panose="00000500000000000000" pitchFamily="2"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sp>
        <p:nvSpPr>
          <p:cNvPr id="342" name="Google Shape;342;p38"/>
          <p:cNvSpPr txBox="1">
            <a:spLocks noGrp="1"/>
          </p:cNvSpPr>
          <p:nvPr>
            <p:ph type="subTitle" idx="3"/>
          </p:nvPr>
        </p:nvSpPr>
        <p:spPr>
          <a:xfrm>
            <a:off x="354650" y="3214400"/>
            <a:ext cx="4126200" cy="3075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rgbClr val="CBCBCB"/>
              </a:buClr>
              <a:buSzPts val="1200"/>
              <a:buNone/>
              <a:defRPr sz="1200">
                <a:solidFill>
                  <a:srgbClr val="CBCBCB"/>
                </a:solidFill>
                <a:latin typeface="Montserrat" panose="00000500000000000000" pitchFamily="2"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sp>
        <p:nvSpPr>
          <p:cNvPr id="343" name="Google Shape;343;p38"/>
          <p:cNvSpPr txBox="1">
            <a:spLocks noGrp="1"/>
          </p:cNvSpPr>
          <p:nvPr>
            <p:ph type="subTitle" idx="4"/>
          </p:nvPr>
        </p:nvSpPr>
        <p:spPr>
          <a:xfrm>
            <a:off x="354650" y="3642975"/>
            <a:ext cx="4126200" cy="3075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rgbClr val="CBCBCB"/>
              </a:buClr>
              <a:buSzPts val="1000"/>
              <a:buNone/>
              <a:defRPr sz="1000">
                <a:solidFill>
                  <a:srgbClr val="CBCBCB"/>
                </a:solidFill>
                <a:latin typeface="Montserrat" panose="00000500000000000000" pitchFamily="2"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nside - White/title/body text" userDrawn="1">
  <p:cSld name="TITLE_AND_BODY_1">
    <p:spTree>
      <p:nvGrpSpPr>
        <p:cNvPr id="1" name="Shape 64"/>
        <p:cNvGrpSpPr/>
        <p:nvPr/>
      </p:nvGrpSpPr>
      <p:grpSpPr>
        <a:xfrm>
          <a:off x="0" y="0"/>
          <a:ext cx="0" cy="0"/>
          <a:chOff x="0" y="0"/>
          <a:chExt cx="0" cy="0"/>
        </a:xfrm>
      </p:grpSpPr>
      <p:sp>
        <p:nvSpPr>
          <p:cNvPr id="65" name="Google Shape;65;p7"/>
          <p:cNvSpPr/>
          <p:nvPr/>
        </p:nvSpPr>
        <p:spPr>
          <a:xfrm>
            <a:off x="0" y="-15300"/>
            <a:ext cx="5107500" cy="51588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66;p7"/>
          <p:cNvSpPr txBox="1">
            <a:spLocks noGrp="1"/>
          </p:cNvSpPr>
          <p:nvPr>
            <p:ph type="title"/>
          </p:nvPr>
        </p:nvSpPr>
        <p:spPr>
          <a:xfrm>
            <a:off x="354650" y="292625"/>
            <a:ext cx="8434800" cy="393600"/>
          </a:xfrm>
          <a:prstGeom prst="rect">
            <a:avLst/>
          </a:prstGeom>
        </p:spPr>
        <p:txBody>
          <a:bodyPr spcFirstLastPara="1" wrap="square" lIns="0" tIns="91425" rIns="0" bIns="91425" anchor="t" anchorCtr="0">
            <a:noAutofit/>
          </a:bodyPr>
          <a:lstStyle>
            <a:lvl1pPr lvl="0" rtl="0">
              <a:spcBef>
                <a:spcPts val="0"/>
              </a:spcBef>
              <a:spcAft>
                <a:spcPts val="0"/>
              </a:spcAft>
              <a:buSzPts val="1900"/>
              <a:buNone/>
              <a:defRPr>
                <a:latin typeface="Montserrat" panose="00000500000000000000" pitchFamily="2"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sp>
        <p:nvSpPr>
          <p:cNvPr id="67" name="Google Shape;67;p7"/>
          <p:cNvSpPr txBox="1">
            <a:spLocks noGrp="1"/>
          </p:cNvSpPr>
          <p:nvPr>
            <p:ph type="body" idx="1"/>
          </p:nvPr>
        </p:nvSpPr>
        <p:spPr>
          <a:xfrm>
            <a:off x="354650" y="1152475"/>
            <a:ext cx="8434800" cy="3416400"/>
          </a:xfrm>
          <a:prstGeom prst="rect">
            <a:avLst/>
          </a:prstGeom>
        </p:spPr>
        <p:txBody>
          <a:bodyPr spcFirstLastPara="1" wrap="square" lIns="0" tIns="91425" rIns="0" bIns="91425" anchor="t" anchorCtr="0">
            <a:noAutofit/>
          </a:bodyPr>
          <a:lstStyle>
            <a:lvl1pPr marL="274320" lvl="0" indent="-274320" rtl="0">
              <a:spcBef>
                <a:spcPts val="0"/>
              </a:spcBef>
              <a:spcAft>
                <a:spcPts val="0"/>
              </a:spcAft>
              <a:buSzPts val="1300"/>
              <a:buChar char="■"/>
              <a:defRPr>
                <a:latin typeface="Montserrat" panose="00000500000000000000" pitchFamily="2" charset="0"/>
              </a:defRPr>
            </a:lvl1pPr>
            <a:lvl2pPr marL="914400" lvl="1" indent="-304800" rtl="0">
              <a:spcBef>
                <a:spcPts val="1600"/>
              </a:spcBef>
              <a:spcAft>
                <a:spcPts val="0"/>
              </a:spcAft>
              <a:buSzPts val="1200"/>
              <a:buChar char="⎼"/>
              <a:defRPr/>
            </a:lvl2pPr>
            <a:lvl3pPr marL="1371600" lvl="2" indent="-292100" rtl="0">
              <a:spcBef>
                <a:spcPts val="1600"/>
              </a:spcBef>
              <a:spcAft>
                <a:spcPts val="0"/>
              </a:spcAft>
              <a:buSzPts val="1000"/>
              <a:buChar char="○"/>
              <a:defRPr/>
            </a:lvl3pPr>
            <a:lvl4pPr marL="1828800" lvl="3" indent="-292100" rtl="0">
              <a:spcBef>
                <a:spcPts val="1600"/>
              </a:spcBef>
              <a:spcAft>
                <a:spcPts val="0"/>
              </a:spcAft>
              <a:buSzPts val="1000"/>
              <a:buChar char="■"/>
              <a:defRPr/>
            </a:lvl4pPr>
            <a:lvl5pPr marL="2286000" lvl="4" indent="-292100" rtl="0">
              <a:spcBef>
                <a:spcPts val="1600"/>
              </a:spcBef>
              <a:spcAft>
                <a:spcPts val="0"/>
              </a:spcAft>
              <a:buSzPts val="1000"/>
              <a:buChar char="⎼"/>
              <a:defRPr/>
            </a:lvl5pPr>
            <a:lvl6pPr marL="2743200" lvl="5" indent="-292100" rtl="0">
              <a:spcBef>
                <a:spcPts val="1600"/>
              </a:spcBef>
              <a:spcAft>
                <a:spcPts val="0"/>
              </a:spcAft>
              <a:buSzPts val="1000"/>
              <a:buChar char="○"/>
              <a:defRPr/>
            </a:lvl6pPr>
            <a:lvl7pPr marL="3200400" lvl="6" indent="-292100" rtl="0">
              <a:spcBef>
                <a:spcPts val="1600"/>
              </a:spcBef>
              <a:spcAft>
                <a:spcPts val="0"/>
              </a:spcAft>
              <a:buSzPts val="1000"/>
              <a:buChar char="■"/>
              <a:defRPr/>
            </a:lvl7pPr>
            <a:lvl8pPr marL="3657600" lvl="7" indent="-292100" rtl="0">
              <a:spcBef>
                <a:spcPts val="1600"/>
              </a:spcBef>
              <a:spcAft>
                <a:spcPts val="0"/>
              </a:spcAft>
              <a:buSzPts val="1000"/>
              <a:buChar char="⎼"/>
              <a:defRPr/>
            </a:lvl8pPr>
            <a:lvl9pPr marL="4114800" lvl="8" indent="-292100" rtl="0">
              <a:spcBef>
                <a:spcPts val="1600"/>
              </a:spcBef>
              <a:spcAft>
                <a:spcPts val="1600"/>
              </a:spcAft>
              <a:buSzPts val="1000"/>
              <a:buChar char="○"/>
              <a:defRPr/>
            </a:lvl9pPr>
          </a:lstStyle>
          <a:p>
            <a:endParaRPr dirty="0"/>
          </a:p>
        </p:txBody>
      </p:sp>
      <p:sp>
        <p:nvSpPr>
          <p:cNvPr id="68" name="Google Shape;68;p7"/>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i="0" u="none" strike="noStrike" cap="none" dirty="0">
              <a:solidFill>
                <a:srgbClr val="888888"/>
              </a:solidFill>
              <a:latin typeface="Montserrat" panose="00000500000000000000" pitchFamily="2" charset="0"/>
              <a:ea typeface="Montserrat Light"/>
              <a:cs typeface="Montserrat Light"/>
              <a:sym typeface="Montserrat Light"/>
            </a:endParaRPr>
          </a:p>
        </p:txBody>
      </p:sp>
      <p:sp>
        <p:nvSpPr>
          <p:cNvPr id="69" name="Google Shape;69;p7"/>
          <p:cNvSpPr txBox="1">
            <a:spLocks noGrp="1"/>
          </p:cNvSpPr>
          <p:nvPr>
            <p:ph type="subTitle" idx="2"/>
          </p:nvPr>
        </p:nvSpPr>
        <p:spPr>
          <a:xfrm>
            <a:off x="354650" y="620550"/>
            <a:ext cx="8434800" cy="3843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chemeClr val="accent5"/>
              </a:buClr>
              <a:buSzPts val="1500"/>
              <a:buNone/>
              <a:defRPr sz="15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1400"/>
              <a:buNone/>
              <a:defRPr sz="1400">
                <a:solidFill>
                  <a:schemeClr val="accent5"/>
                </a:solidFill>
              </a:defRPr>
            </a:lvl2pPr>
            <a:lvl3pPr lvl="2" rtl="0">
              <a:lnSpc>
                <a:spcPct val="100000"/>
              </a:lnSpc>
              <a:spcBef>
                <a:spcPts val="0"/>
              </a:spcBef>
              <a:spcAft>
                <a:spcPts val="0"/>
              </a:spcAft>
              <a:buClr>
                <a:schemeClr val="accent5"/>
              </a:buClr>
              <a:buSzPts val="1400"/>
              <a:buNone/>
              <a:defRPr sz="1400">
                <a:solidFill>
                  <a:schemeClr val="accent5"/>
                </a:solidFill>
              </a:defRPr>
            </a:lvl3pPr>
            <a:lvl4pPr lvl="3" rtl="0">
              <a:lnSpc>
                <a:spcPct val="100000"/>
              </a:lnSpc>
              <a:spcBef>
                <a:spcPts val="0"/>
              </a:spcBef>
              <a:spcAft>
                <a:spcPts val="0"/>
              </a:spcAft>
              <a:buClr>
                <a:schemeClr val="accent5"/>
              </a:buClr>
              <a:buSzPts val="1400"/>
              <a:buNone/>
              <a:defRPr sz="1400">
                <a:solidFill>
                  <a:schemeClr val="accent5"/>
                </a:solidFill>
              </a:defRPr>
            </a:lvl4pPr>
            <a:lvl5pPr lvl="4" rtl="0">
              <a:lnSpc>
                <a:spcPct val="100000"/>
              </a:lnSpc>
              <a:spcBef>
                <a:spcPts val="0"/>
              </a:spcBef>
              <a:spcAft>
                <a:spcPts val="0"/>
              </a:spcAft>
              <a:buClr>
                <a:schemeClr val="accent5"/>
              </a:buClr>
              <a:buSzPts val="1400"/>
              <a:buNone/>
              <a:defRPr sz="1400">
                <a:solidFill>
                  <a:schemeClr val="accent5"/>
                </a:solidFill>
              </a:defRPr>
            </a:lvl5pPr>
            <a:lvl6pPr lvl="5" rtl="0">
              <a:lnSpc>
                <a:spcPct val="100000"/>
              </a:lnSpc>
              <a:spcBef>
                <a:spcPts val="0"/>
              </a:spcBef>
              <a:spcAft>
                <a:spcPts val="0"/>
              </a:spcAft>
              <a:buClr>
                <a:schemeClr val="accent5"/>
              </a:buClr>
              <a:buSzPts val="1400"/>
              <a:buNone/>
              <a:defRPr sz="1400">
                <a:solidFill>
                  <a:schemeClr val="accent5"/>
                </a:solidFill>
              </a:defRPr>
            </a:lvl6pPr>
            <a:lvl7pPr lvl="6" rtl="0">
              <a:lnSpc>
                <a:spcPct val="100000"/>
              </a:lnSpc>
              <a:spcBef>
                <a:spcPts val="0"/>
              </a:spcBef>
              <a:spcAft>
                <a:spcPts val="0"/>
              </a:spcAft>
              <a:buClr>
                <a:schemeClr val="accent5"/>
              </a:buClr>
              <a:buSzPts val="1400"/>
              <a:buNone/>
              <a:defRPr sz="1400">
                <a:solidFill>
                  <a:schemeClr val="accent5"/>
                </a:solidFill>
              </a:defRPr>
            </a:lvl7pPr>
            <a:lvl8pPr lvl="7" rtl="0">
              <a:lnSpc>
                <a:spcPct val="100000"/>
              </a:lnSpc>
              <a:spcBef>
                <a:spcPts val="0"/>
              </a:spcBef>
              <a:spcAft>
                <a:spcPts val="0"/>
              </a:spcAft>
              <a:buClr>
                <a:schemeClr val="accent5"/>
              </a:buClr>
              <a:buSzPts val="1400"/>
              <a:buNone/>
              <a:defRPr sz="1400">
                <a:solidFill>
                  <a:schemeClr val="accent5"/>
                </a:solidFill>
              </a:defRPr>
            </a:lvl8pPr>
            <a:lvl9pPr lvl="8" rtl="0">
              <a:lnSpc>
                <a:spcPct val="100000"/>
              </a:lnSpc>
              <a:spcBef>
                <a:spcPts val="0"/>
              </a:spcBef>
              <a:spcAft>
                <a:spcPts val="0"/>
              </a:spcAft>
              <a:buClr>
                <a:schemeClr val="accent5"/>
              </a:buClr>
              <a:buSzPts val="1400"/>
              <a:buNone/>
              <a:defRPr sz="1400">
                <a:solidFill>
                  <a:schemeClr val="accent5"/>
                </a:solidFill>
              </a:defRPr>
            </a:lvl9pPr>
          </a:lstStyle>
          <a:p>
            <a:endParaRPr dirty="0"/>
          </a:p>
        </p:txBody>
      </p:sp>
      <p:pic>
        <p:nvPicPr>
          <p:cNvPr id="71" name="Google Shape;71;p7"/>
          <p:cNvPicPr preferRelativeResize="0"/>
          <p:nvPr/>
        </p:nvPicPr>
        <p:blipFill>
          <a:blip r:embed="rId2">
            <a:alphaModFix/>
          </a:blip>
          <a:stretch>
            <a:fillRect/>
          </a:stretch>
        </p:blipFill>
        <p:spPr>
          <a:xfrm>
            <a:off x="0" y="0"/>
            <a:ext cx="354650" cy="355959"/>
          </a:xfrm>
          <a:prstGeom prst="rect">
            <a:avLst/>
          </a:prstGeom>
          <a:noFill/>
          <a:ln>
            <a:noFill/>
          </a:ln>
        </p:spPr>
      </p:pic>
      <p:sp>
        <p:nvSpPr>
          <p:cNvPr id="10" name="Slide Number Placeholder 1">
            <a:extLst>
              <a:ext uri="{FF2B5EF4-FFF2-40B4-BE49-F238E27FC236}">
                <a16:creationId xmlns:a16="http://schemas.microsoft.com/office/drawing/2014/main" id="{DECBD0CE-CBB5-47E2-9811-68DFF5D91FC4}"/>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tx1"/>
                </a:solidFill>
              </a:rPr>
              <a:pPr/>
              <a:t>‹#›</a:t>
            </a:fld>
            <a:endParaRPr lang="en-PH"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nside - Black/title only">
  <p:cSld name="TITLE_AND_BODY_1_1">
    <p:bg>
      <p:bgPr>
        <a:solidFill>
          <a:srgbClr val="000000"/>
        </a:solidFill>
        <a:effectLst/>
      </p:bgPr>
    </p:bg>
    <p:spTree>
      <p:nvGrpSpPr>
        <p:cNvPr id="1" name="Shape 89"/>
        <p:cNvGrpSpPr/>
        <p:nvPr/>
      </p:nvGrpSpPr>
      <p:grpSpPr>
        <a:xfrm>
          <a:off x="0" y="0"/>
          <a:ext cx="0" cy="0"/>
          <a:chOff x="0" y="0"/>
          <a:chExt cx="0" cy="0"/>
        </a:xfrm>
      </p:grpSpPr>
      <p:sp>
        <p:nvSpPr>
          <p:cNvPr id="90" name="Google Shape;90;p10"/>
          <p:cNvSpPr/>
          <p:nvPr/>
        </p:nvSpPr>
        <p:spPr>
          <a:xfrm>
            <a:off x="0" y="50"/>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1" name="Google Shape;91;p10"/>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dirty="0">
              <a:solidFill>
                <a:srgbClr val="888888"/>
              </a:solidFill>
              <a:latin typeface="Montserrat" panose="00000500000000000000" pitchFamily="2" charset="0"/>
              <a:ea typeface="Montserrat Light"/>
              <a:cs typeface="Montserrat Light"/>
              <a:sym typeface="Montserrat Light"/>
            </a:endParaRPr>
          </a:p>
          <a:p>
            <a:pPr marL="0" marR="0" lvl="0" indent="0" algn="l" rtl="0">
              <a:lnSpc>
                <a:spcPct val="100000"/>
              </a:lnSpc>
              <a:spcBef>
                <a:spcPts val="0"/>
              </a:spcBef>
              <a:spcAft>
                <a:spcPts val="0"/>
              </a:spcAft>
              <a:buClr>
                <a:schemeClr val="dk1"/>
              </a:buClr>
              <a:buSzPts val="1100"/>
              <a:buFont typeface="Arial"/>
              <a:buNone/>
            </a:pPr>
            <a:endParaRPr sz="500" dirty="0">
              <a:solidFill>
                <a:srgbClr val="888888"/>
              </a:solidFill>
              <a:latin typeface="Avenir Next LT Pro" panose="020B0504020202020204" pitchFamily="34" charset="0"/>
              <a:ea typeface="Montserrat Light"/>
              <a:cs typeface="Montserrat Light"/>
              <a:sym typeface="Montserrat Light"/>
            </a:endParaRPr>
          </a:p>
          <a:p>
            <a:pPr marL="0" marR="0" lvl="0" indent="0" algn="l" rtl="0">
              <a:lnSpc>
                <a:spcPct val="100000"/>
              </a:lnSpc>
              <a:spcBef>
                <a:spcPts val="0"/>
              </a:spcBef>
              <a:spcAft>
                <a:spcPts val="0"/>
              </a:spcAft>
              <a:buClr>
                <a:srgbClr val="000000"/>
              </a:buClr>
              <a:buSzPts val="600"/>
              <a:buFont typeface="Arial"/>
              <a:buNone/>
            </a:pPr>
            <a:endParaRPr sz="500" dirty="0">
              <a:solidFill>
                <a:srgbClr val="888888"/>
              </a:solidFill>
              <a:latin typeface="Avenir Next LT Pro" panose="020B0504020202020204" pitchFamily="34" charset="0"/>
              <a:ea typeface="Montserrat Light"/>
              <a:cs typeface="Montserrat Light"/>
              <a:sym typeface="Montserrat Light"/>
            </a:endParaRPr>
          </a:p>
        </p:txBody>
      </p:sp>
      <p:sp>
        <p:nvSpPr>
          <p:cNvPr id="93" name="Google Shape;93;p10"/>
          <p:cNvSpPr txBox="1">
            <a:spLocks noGrp="1"/>
          </p:cNvSpPr>
          <p:nvPr>
            <p:ph type="subTitle" idx="1"/>
          </p:nvPr>
        </p:nvSpPr>
        <p:spPr>
          <a:xfrm>
            <a:off x="354650" y="4857012"/>
            <a:ext cx="81591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sp>
        <p:nvSpPr>
          <p:cNvPr id="94" name="Google Shape;94;p10"/>
          <p:cNvSpPr txBox="1">
            <a:spLocks noGrp="1"/>
          </p:cNvSpPr>
          <p:nvPr>
            <p:ph type="title"/>
          </p:nvPr>
        </p:nvSpPr>
        <p:spPr>
          <a:xfrm>
            <a:off x="354650" y="292625"/>
            <a:ext cx="8434800" cy="393600"/>
          </a:xfrm>
          <a:prstGeom prst="rect">
            <a:avLst/>
          </a:prstGeom>
        </p:spPr>
        <p:txBody>
          <a:bodyPr spcFirstLastPara="1" wrap="square" lIns="0" tIns="91425" rIns="0" bIns="91425" anchor="t" anchorCtr="0">
            <a:noAutofit/>
          </a:bodyPr>
          <a:lstStyle>
            <a:lvl1pPr lvl="0" rtl="0">
              <a:spcBef>
                <a:spcPts val="0"/>
              </a:spcBef>
              <a:spcAft>
                <a:spcPts val="0"/>
              </a:spcAft>
              <a:buClr>
                <a:srgbClr val="FFFFFF"/>
              </a:buClr>
              <a:buSzPts val="1900"/>
              <a:buNone/>
              <a:defRPr>
                <a:solidFill>
                  <a:srgbClr val="FFFFFF"/>
                </a:solidFill>
                <a:latin typeface="Avenir Next LT Pro" panose="020B0504020202020204" pitchFamily="34"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pic>
        <p:nvPicPr>
          <p:cNvPr id="95" name="Google Shape;95;p10"/>
          <p:cNvPicPr preferRelativeResize="0"/>
          <p:nvPr/>
        </p:nvPicPr>
        <p:blipFill>
          <a:blip r:embed="rId2">
            <a:alphaModFix/>
          </a:blip>
          <a:stretch>
            <a:fillRect/>
          </a:stretch>
        </p:blipFill>
        <p:spPr>
          <a:xfrm>
            <a:off x="0" y="0"/>
            <a:ext cx="354650" cy="355959"/>
          </a:xfrm>
          <a:prstGeom prst="rect">
            <a:avLst/>
          </a:prstGeom>
          <a:noFill/>
          <a:ln>
            <a:noFill/>
          </a:ln>
        </p:spPr>
      </p:pic>
      <p:sp>
        <p:nvSpPr>
          <p:cNvPr id="9" name="Slide Number Placeholder 1">
            <a:extLst>
              <a:ext uri="{FF2B5EF4-FFF2-40B4-BE49-F238E27FC236}">
                <a16:creationId xmlns:a16="http://schemas.microsoft.com/office/drawing/2014/main" id="{000BDBC4-3F02-409D-A9BB-6FD11DAF8DC4}"/>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Inside - White blank" type="blank">
  <p:cSld name="BLANK">
    <p:spTree>
      <p:nvGrpSpPr>
        <p:cNvPr id="1" name="Shape 96"/>
        <p:cNvGrpSpPr/>
        <p:nvPr/>
      </p:nvGrpSpPr>
      <p:grpSpPr>
        <a:xfrm>
          <a:off x="0" y="0"/>
          <a:ext cx="0" cy="0"/>
          <a:chOff x="0" y="0"/>
          <a:chExt cx="0" cy="0"/>
        </a:xfrm>
      </p:grpSpPr>
      <p:sp>
        <p:nvSpPr>
          <p:cNvPr id="98" name="Google Shape;98;p11"/>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2021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i="0" u="none" strike="noStrike" cap="none" dirty="0">
              <a:solidFill>
                <a:srgbClr val="888888"/>
              </a:solidFill>
              <a:latin typeface="Montserrat" panose="00000500000000000000" pitchFamily="2" charset="0"/>
              <a:ea typeface="Montserrat Light"/>
              <a:cs typeface="Montserrat Light"/>
              <a:sym typeface="Montserrat Light"/>
            </a:endParaRPr>
          </a:p>
        </p:txBody>
      </p:sp>
      <p:sp>
        <p:nvSpPr>
          <p:cNvPr id="99" name="Google Shape;99;p11"/>
          <p:cNvSpPr txBox="1">
            <a:spLocks noGrp="1"/>
          </p:cNvSpPr>
          <p:nvPr>
            <p:ph type="subTitle" idx="1"/>
          </p:nvPr>
        </p:nvSpPr>
        <p:spPr>
          <a:xfrm>
            <a:off x="354550" y="4779743"/>
            <a:ext cx="81591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pic>
        <p:nvPicPr>
          <p:cNvPr id="100" name="Google Shape;100;p11"/>
          <p:cNvPicPr preferRelativeResize="0"/>
          <p:nvPr/>
        </p:nvPicPr>
        <p:blipFill>
          <a:blip r:embed="rId2">
            <a:alphaModFix/>
          </a:blip>
          <a:stretch>
            <a:fillRect/>
          </a:stretch>
        </p:blipFill>
        <p:spPr>
          <a:xfrm>
            <a:off x="0" y="0"/>
            <a:ext cx="354650" cy="355959"/>
          </a:xfrm>
          <a:prstGeom prst="rect">
            <a:avLst/>
          </a:prstGeom>
          <a:noFill/>
          <a:ln>
            <a:noFill/>
          </a:ln>
        </p:spPr>
      </p:pic>
      <p:sp>
        <p:nvSpPr>
          <p:cNvPr id="6" name="Slide Number Placeholder 1">
            <a:extLst>
              <a:ext uri="{FF2B5EF4-FFF2-40B4-BE49-F238E27FC236}">
                <a16:creationId xmlns:a16="http://schemas.microsoft.com/office/drawing/2014/main" id="{33E4119A-B785-460B-BC0C-F9FD211E8203}"/>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tx1"/>
                </a:solidFill>
              </a:rPr>
              <a:pPr/>
              <a:t>‹#›</a:t>
            </a:fld>
            <a:endParaRPr lang="en-PH"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Inside - White/grey right">
  <p:cSld name="BLANK_2_4">
    <p:bg>
      <p:bgPr>
        <a:solidFill>
          <a:srgbClr val="FFFFFF"/>
        </a:solidFill>
        <a:effectLst/>
      </p:bgPr>
    </p:bg>
    <p:spTree>
      <p:nvGrpSpPr>
        <p:cNvPr id="1" name="Shape 115"/>
        <p:cNvGrpSpPr/>
        <p:nvPr/>
      </p:nvGrpSpPr>
      <p:grpSpPr>
        <a:xfrm>
          <a:off x="0" y="0"/>
          <a:ext cx="0" cy="0"/>
          <a:chOff x="0" y="0"/>
          <a:chExt cx="0" cy="0"/>
        </a:xfrm>
      </p:grpSpPr>
      <p:sp>
        <p:nvSpPr>
          <p:cNvPr id="116" name="Google Shape;116;p14"/>
          <p:cNvSpPr/>
          <p:nvPr/>
        </p:nvSpPr>
        <p:spPr>
          <a:xfrm>
            <a:off x="3007550" y="-13750"/>
            <a:ext cx="6139500" cy="5172600"/>
          </a:xfrm>
          <a:prstGeom prst="rect">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7" name="Google Shape;117;p14"/>
          <p:cNvSpPr/>
          <p:nvPr/>
        </p:nvSpPr>
        <p:spPr>
          <a:xfrm>
            <a:off x="0" y="50"/>
            <a:ext cx="5107500" cy="51588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8" name="Google Shape;118;p14"/>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i="0" u="none" strike="noStrike" cap="none" dirty="0">
              <a:solidFill>
                <a:srgbClr val="888888"/>
              </a:solidFill>
              <a:latin typeface="Montserrat" panose="00000500000000000000" pitchFamily="2" charset="0"/>
              <a:ea typeface="Montserrat Light"/>
              <a:cs typeface="Montserrat Light"/>
              <a:sym typeface="Montserrat Light"/>
            </a:endParaRPr>
          </a:p>
        </p:txBody>
      </p:sp>
      <p:sp>
        <p:nvSpPr>
          <p:cNvPr id="119" name="Google Shape;119;p14"/>
          <p:cNvSpPr txBox="1">
            <a:spLocks noGrp="1"/>
          </p:cNvSpPr>
          <p:nvPr>
            <p:ph type="title"/>
          </p:nvPr>
        </p:nvSpPr>
        <p:spPr>
          <a:xfrm>
            <a:off x="354650" y="292625"/>
            <a:ext cx="2026500" cy="1174200"/>
          </a:xfrm>
          <a:prstGeom prst="rect">
            <a:avLst/>
          </a:prstGeom>
        </p:spPr>
        <p:txBody>
          <a:bodyPr spcFirstLastPara="1" wrap="square" lIns="0" tIns="91425" rIns="0" bIns="91425" anchor="t" anchorCtr="0">
            <a:noAutofit/>
          </a:bodyPr>
          <a:lstStyle>
            <a:lvl1pPr lvl="0" rtl="0">
              <a:spcBef>
                <a:spcPts val="0"/>
              </a:spcBef>
              <a:spcAft>
                <a:spcPts val="0"/>
              </a:spcAft>
              <a:buSzPts val="1900"/>
              <a:buNone/>
              <a:defRPr>
                <a:latin typeface="Montserrat" panose="00000500000000000000" pitchFamily="2"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sp>
        <p:nvSpPr>
          <p:cNvPr id="120" name="Google Shape;120;p14"/>
          <p:cNvSpPr txBox="1">
            <a:spLocks noGrp="1"/>
          </p:cNvSpPr>
          <p:nvPr>
            <p:ph type="subTitle" idx="1"/>
          </p:nvPr>
        </p:nvSpPr>
        <p:spPr>
          <a:xfrm>
            <a:off x="354650" y="4857012"/>
            <a:ext cx="81591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pic>
        <p:nvPicPr>
          <p:cNvPr id="121" name="Google Shape;121;p14"/>
          <p:cNvPicPr preferRelativeResize="0"/>
          <p:nvPr/>
        </p:nvPicPr>
        <p:blipFill>
          <a:blip r:embed="rId2">
            <a:alphaModFix/>
          </a:blip>
          <a:stretch>
            <a:fillRect/>
          </a:stretch>
        </p:blipFill>
        <p:spPr>
          <a:xfrm>
            <a:off x="0" y="0"/>
            <a:ext cx="354650" cy="355959"/>
          </a:xfrm>
          <a:prstGeom prst="rect">
            <a:avLst/>
          </a:prstGeom>
          <a:noFill/>
          <a:ln>
            <a:noFill/>
          </a:ln>
        </p:spPr>
      </p:pic>
      <p:sp>
        <p:nvSpPr>
          <p:cNvPr id="8" name="Slide Number Placeholder 1">
            <a:extLst>
              <a:ext uri="{FF2B5EF4-FFF2-40B4-BE49-F238E27FC236}">
                <a16:creationId xmlns:a16="http://schemas.microsoft.com/office/drawing/2014/main" id="{689B1D6C-AC39-4A74-97AF-C59CE0CB9D4C}"/>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tx1"/>
                </a:solidFill>
              </a:rPr>
              <a:pPr/>
              <a:t>‹#›</a:t>
            </a:fld>
            <a:endParaRPr lang="en-PH"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Inside - Black/photo right">
  <p:cSld name="BLANK_2_3">
    <p:bg>
      <p:bgPr>
        <a:solidFill>
          <a:srgbClr val="000000"/>
        </a:solidFill>
        <a:effectLst/>
      </p:bgPr>
    </p:bg>
    <p:spTree>
      <p:nvGrpSpPr>
        <p:cNvPr id="1" name="Shape 122"/>
        <p:cNvGrpSpPr/>
        <p:nvPr/>
      </p:nvGrpSpPr>
      <p:grpSpPr>
        <a:xfrm>
          <a:off x="0" y="0"/>
          <a:ext cx="0" cy="0"/>
          <a:chOff x="0" y="0"/>
          <a:chExt cx="0" cy="0"/>
        </a:xfrm>
      </p:grpSpPr>
      <p:pic>
        <p:nvPicPr>
          <p:cNvPr id="123" name="Google Shape;123;p15"/>
          <p:cNvPicPr preferRelativeResize="0"/>
          <p:nvPr/>
        </p:nvPicPr>
        <p:blipFill rotWithShape="1">
          <a:blip r:embed="rId2">
            <a:alphaModFix/>
          </a:blip>
          <a:srcRect l="16719" t="12617" r="16852"/>
          <a:stretch/>
        </p:blipFill>
        <p:spPr>
          <a:xfrm>
            <a:off x="3017125" y="50"/>
            <a:ext cx="6126880" cy="5122574"/>
          </a:xfrm>
          <a:prstGeom prst="rect">
            <a:avLst/>
          </a:prstGeom>
          <a:noFill/>
          <a:ln>
            <a:noFill/>
          </a:ln>
        </p:spPr>
      </p:pic>
      <p:sp>
        <p:nvSpPr>
          <p:cNvPr id="124" name="Google Shape;124;p15"/>
          <p:cNvSpPr/>
          <p:nvPr/>
        </p:nvSpPr>
        <p:spPr>
          <a:xfrm>
            <a:off x="48" y="20876"/>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6" name="Google Shape;126;p15"/>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i="0" u="none" strike="noStrike" cap="none" dirty="0">
              <a:solidFill>
                <a:srgbClr val="888888"/>
              </a:solidFill>
              <a:latin typeface="Montserrat" panose="00000500000000000000" pitchFamily="2" charset="0"/>
              <a:ea typeface="Montserrat Light"/>
              <a:cs typeface="Montserrat Light"/>
              <a:sym typeface="Montserrat Light"/>
            </a:endParaRPr>
          </a:p>
        </p:txBody>
      </p:sp>
      <p:sp>
        <p:nvSpPr>
          <p:cNvPr id="127" name="Google Shape;127;p15"/>
          <p:cNvSpPr txBox="1">
            <a:spLocks noGrp="1"/>
          </p:cNvSpPr>
          <p:nvPr>
            <p:ph type="title"/>
          </p:nvPr>
        </p:nvSpPr>
        <p:spPr>
          <a:xfrm>
            <a:off x="354650" y="292625"/>
            <a:ext cx="2026500" cy="1174200"/>
          </a:xfrm>
          <a:prstGeom prst="rect">
            <a:avLst/>
          </a:prstGeom>
        </p:spPr>
        <p:txBody>
          <a:bodyPr spcFirstLastPara="1" wrap="square" lIns="0" tIns="91425" rIns="0" bIns="91425" anchor="t" anchorCtr="0">
            <a:noAutofit/>
          </a:bodyPr>
          <a:lstStyle>
            <a:lvl1pPr lvl="0" rtl="0">
              <a:spcBef>
                <a:spcPts val="0"/>
              </a:spcBef>
              <a:spcAft>
                <a:spcPts val="0"/>
              </a:spcAft>
              <a:buClr>
                <a:srgbClr val="FFFFFF"/>
              </a:buClr>
              <a:buSzPts val="1900"/>
              <a:buNone/>
              <a:defRPr>
                <a:solidFill>
                  <a:srgbClr val="FFFFFF"/>
                </a:solidFill>
                <a:latin typeface="Montserrat" panose="00000500000000000000" pitchFamily="2" charset="0"/>
              </a:defRPr>
            </a:lvl1pPr>
            <a:lvl2pPr lvl="1" rtl="0">
              <a:spcBef>
                <a:spcPts val="0"/>
              </a:spcBef>
              <a:spcAft>
                <a:spcPts val="0"/>
              </a:spcAft>
              <a:buClr>
                <a:srgbClr val="FFFFFF"/>
              </a:buClr>
              <a:buSzPts val="1900"/>
              <a:buNone/>
              <a:defRPr>
                <a:solidFill>
                  <a:srgbClr val="FFFFFF"/>
                </a:solidFill>
              </a:defRPr>
            </a:lvl2pPr>
            <a:lvl3pPr lvl="2" rtl="0">
              <a:spcBef>
                <a:spcPts val="0"/>
              </a:spcBef>
              <a:spcAft>
                <a:spcPts val="0"/>
              </a:spcAft>
              <a:buClr>
                <a:srgbClr val="FFFFFF"/>
              </a:buClr>
              <a:buSzPts val="1900"/>
              <a:buNone/>
              <a:defRPr>
                <a:solidFill>
                  <a:srgbClr val="FFFFFF"/>
                </a:solidFill>
              </a:defRPr>
            </a:lvl3pPr>
            <a:lvl4pPr lvl="3" rtl="0">
              <a:spcBef>
                <a:spcPts val="0"/>
              </a:spcBef>
              <a:spcAft>
                <a:spcPts val="0"/>
              </a:spcAft>
              <a:buClr>
                <a:srgbClr val="FFFFFF"/>
              </a:buClr>
              <a:buSzPts val="1900"/>
              <a:buNone/>
              <a:defRPr>
                <a:solidFill>
                  <a:srgbClr val="FFFFFF"/>
                </a:solidFill>
              </a:defRPr>
            </a:lvl4pPr>
            <a:lvl5pPr lvl="4" rtl="0">
              <a:spcBef>
                <a:spcPts val="0"/>
              </a:spcBef>
              <a:spcAft>
                <a:spcPts val="0"/>
              </a:spcAft>
              <a:buClr>
                <a:srgbClr val="FFFFFF"/>
              </a:buClr>
              <a:buSzPts val="1900"/>
              <a:buNone/>
              <a:defRPr>
                <a:solidFill>
                  <a:srgbClr val="FFFFFF"/>
                </a:solidFill>
              </a:defRPr>
            </a:lvl5pPr>
            <a:lvl6pPr lvl="5" rtl="0">
              <a:spcBef>
                <a:spcPts val="0"/>
              </a:spcBef>
              <a:spcAft>
                <a:spcPts val="0"/>
              </a:spcAft>
              <a:buClr>
                <a:srgbClr val="FFFFFF"/>
              </a:buClr>
              <a:buSzPts val="1900"/>
              <a:buNone/>
              <a:defRPr>
                <a:solidFill>
                  <a:srgbClr val="FFFFFF"/>
                </a:solidFill>
              </a:defRPr>
            </a:lvl6pPr>
            <a:lvl7pPr lvl="6" rtl="0">
              <a:spcBef>
                <a:spcPts val="0"/>
              </a:spcBef>
              <a:spcAft>
                <a:spcPts val="0"/>
              </a:spcAft>
              <a:buClr>
                <a:srgbClr val="FFFFFF"/>
              </a:buClr>
              <a:buSzPts val="1900"/>
              <a:buNone/>
              <a:defRPr>
                <a:solidFill>
                  <a:srgbClr val="FFFFFF"/>
                </a:solidFill>
              </a:defRPr>
            </a:lvl7pPr>
            <a:lvl8pPr lvl="7" rtl="0">
              <a:spcBef>
                <a:spcPts val="0"/>
              </a:spcBef>
              <a:spcAft>
                <a:spcPts val="0"/>
              </a:spcAft>
              <a:buClr>
                <a:srgbClr val="FFFFFF"/>
              </a:buClr>
              <a:buSzPts val="1900"/>
              <a:buNone/>
              <a:defRPr>
                <a:solidFill>
                  <a:srgbClr val="FFFFFF"/>
                </a:solidFill>
              </a:defRPr>
            </a:lvl8pPr>
            <a:lvl9pPr lvl="8" rtl="0">
              <a:spcBef>
                <a:spcPts val="0"/>
              </a:spcBef>
              <a:spcAft>
                <a:spcPts val="0"/>
              </a:spcAft>
              <a:buClr>
                <a:srgbClr val="FFFFFF"/>
              </a:buClr>
              <a:buSzPts val="1900"/>
              <a:buNone/>
              <a:defRPr>
                <a:solidFill>
                  <a:srgbClr val="FFFFFF"/>
                </a:solidFill>
              </a:defRPr>
            </a:lvl9pPr>
          </a:lstStyle>
          <a:p>
            <a:endParaRPr dirty="0"/>
          </a:p>
        </p:txBody>
      </p:sp>
      <p:pic>
        <p:nvPicPr>
          <p:cNvPr id="129" name="Google Shape;129;p15"/>
          <p:cNvPicPr preferRelativeResize="0"/>
          <p:nvPr/>
        </p:nvPicPr>
        <p:blipFill>
          <a:blip r:embed="rId3">
            <a:alphaModFix/>
          </a:blip>
          <a:stretch>
            <a:fillRect/>
          </a:stretch>
        </p:blipFill>
        <p:spPr>
          <a:xfrm>
            <a:off x="0" y="0"/>
            <a:ext cx="354650" cy="355959"/>
          </a:xfrm>
          <a:prstGeom prst="rect">
            <a:avLst/>
          </a:prstGeom>
          <a:noFill/>
          <a:ln>
            <a:noFill/>
          </a:ln>
        </p:spPr>
      </p:pic>
      <p:sp>
        <p:nvSpPr>
          <p:cNvPr id="130" name="Google Shape;130;p15"/>
          <p:cNvSpPr/>
          <p:nvPr/>
        </p:nvSpPr>
        <p:spPr>
          <a:xfrm>
            <a:off x="3007548" y="3047807"/>
            <a:ext cx="2100000" cy="21003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 name="Slide Number Placeholder 1">
            <a:extLst>
              <a:ext uri="{FF2B5EF4-FFF2-40B4-BE49-F238E27FC236}">
                <a16:creationId xmlns:a16="http://schemas.microsoft.com/office/drawing/2014/main" id="{9D4D6193-60F0-4B02-AEB1-A7B8FA391640}"/>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
        <p:nvSpPr>
          <p:cNvPr id="128" name="Google Shape;128;p15"/>
          <p:cNvSpPr txBox="1">
            <a:spLocks noGrp="1"/>
          </p:cNvSpPr>
          <p:nvPr>
            <p:ph type="subTitle" idx="1"/>
          </p:nvPr>
        </p:nvSpPr>
        <p:spPr>
          <a:xfrm>
            <a:off x="354650" y="4857012"/>
            <a:ext cx="81591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nside - Black/grey right">
  <p:cSld name="BLANK_2_3_1">
    <p:bg>
      <p:bgPr>
        <a:solidFill>
          <a:srgbClr val="000000"/>
        </a:solidFill>
        <a:effectLst/>
      </p:bgPr>
    </p:bg>
    <p:spTree>
      <p:nvGrpSpPr>
        <p:cNvPr id="1" name="Shape 131"/>
        <p:cNvGrpSpPr/>
        <p:nvPr/>
      </p:nvGrpSpPr>
      <p:grpSpPr>
        <a:xfrm>
          <a:off x="0" y="0"/>
          <a:ext cx="0" cy="0"/>
          <a:chOff x="0" y="0"/>
          <a:chExt cx="0" cy="0"/>
        </a:xfrm>
      </p:grpSpPr>
      <p:sp>
        <p:nvSpPr>
          <p:cNvPr id="132" name="Google Shape;132;p16"/>
          <p:cNvSpPr/>
          <p:nvPr/>
        </p:nvSpPr>
        <p:spPr>
          <a:xfrm>
            <a:off x="3007550" y="0"/>
            <a:ext cx="6139500" cy="5172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3" name="Google Shape;133;p16"/>
          <p:cNvSpPr/>
          <p:nvPr/>
        </p:nvSpPr>
        <p:spPr>
          <a:xfrm>
            <a:off x="0" y="13800"/>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5" name="Google Shape;135;p16"/>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GB" sz="500" dirty="0">
                <a:solidFill>
                  <a:srgbClr val="888888"/>
                </a:solidFill>
                <a:latin typeface="Montserrat" panose="00000500000000000000" pitchFamily="2" charset="0"/>
                <a:ea typeface="Montserrat Light"/>
                <a:cs typeface="Montserrat Light"/>
                <a:sym typeface="Montserrat Light"/>
              </a:rPr>
              <a:t>© 2022 NielsenIQ Consumer LLC. All Rights Reserved.</a:t>
            </a:r>
            <a:endParaRPr lang="en-GB" sz="500" i="0" u="none" strike="noStrike" cap="none" dirty="0">
              <a:solidFill>
                <a:srgbClr val="888888"/>
              </a:solidFill>
              <a:latin typeface="Montserrat" panose="00000500000000000000" pitchFamily="2" charset="0"/>
              <a:ea typeface="Montserrat Light"/>
              <a:cs typeface="Montserrat Light"/>
              <a:sym typeface="Montserrat Light"/>
            </a:endParaRPr>
          </a:p>
        </p:txBody>
      </p:sp>
      <p:sp>
        <p:nvSpPr>
          <p:cNvPr id="136" name="Google Shape;136;p16"/>
          <p:cNvSpPr txBox="1">
            <a:spLocks noGrp="1"/>
          </p:cNvSpPr>
          <p:nvPr>
            <p:ph type="title"/>
          </p:nvPr>
        </p:nvSpPr>
        <p:spPr>
          <a:xfrm>
            <a:off x="354650" y="306375"/>
            <a:ext cx="2026500" cy="1174200"/>
          </a:xfrm>
          <a:prstGeom prst="rect">
            <a:avLst/>
          </a:prstGeom>
        </p:spPr>
        <p:txBody>
          <a:bodyPr spcFirstLastPara="1" wrap="square" lIns="0" tIns="91425" rIns="0" bIns="91425" anchor="t" anchorCtr="0">
            <a:noAutofit/>
          </a:bodyPr>
          <a:lstStyle>
            <a:lvl1pPr lvl="0" rtl="0">
              <a:spcBef>
                <a:spcPts val="0"/>
              </a:spcBef>
              <a:spcAft>
                <a:spcPts val="0"/>
              </a:spcAft>
              <a:buClr>
                <a:srgbClr val="FFFFFF"/>
              </a:buClr>
              <a:buSzPts val="1900"/>
              <a:buNone/>
              <a:defRPr>
                <a:solidFill>
                  <a:srgbClr val="FFFFFF"/>
                </a:solidFill>
                <a:latin typeface="Avenir Next LT Pro" panose="020B0504020202020204" pitchFamily="34" charset="0"/>
              </a:defRPr>
            </a:lvl1pPr>
            <a:lvl2pPr lvl="1" rtl="0">
              <a:spcBef>
                <a:spcPts val="0"/>
              </a:spcBef>
              <a:spcAft>
                <a:spcPts val="0"/>
              </a:spcAft>
              <a:buClr>
                <a:srgbClr val="FFFFFF"/>
              </a:buClr>
              <a:buSzPts val="1900"/>
              <a:buNone/>
              <a:defRPr>
                <a:solidFill>
                  <a:srgbClr val="FFFFFF"/>
                </a:solidFill>
              </a:defRPr>
            </a:lvl2pPr>
            <a:lvl3pPr lvl="2" rtl="0">
              <a:spcBef>
                <a:spcPts val="0"/>
              </a:spcBef>
              <a:spcAft>
                <a:spcPts val="0"/>
              </a:spcAft>
              <a:buClr>
                <a:srgbClr val="FFFFFF"/>
              </a:buClr>
              <a:buSzPts val="1900"/>
              <a:buNone/>
              <a:defRPr>
                <a:solidFill>
                  <a:srgbClr val="FFFFFF"/>
                </a:solidFill>
              </a:defRPr>
            </a:lvl3pPr>
            <a:lvl4pPr lvl="3" rtl="0">
              <a:spcBef>
                <a:spcPts val="0"/>
              </a:spcBef>
              <a:spcAft>
                <a:spcPts val="0"/>
              </a:spcAft>
              <a:buClr>
                <a:srgbClr val="FFFFFF"/>
              </a:buClr>
              <a:buSzPts val="1900"/>
              <a:buNone/>
              <a:defRPr>
                <a:solidFill>
                  <a:srgbClr val="FFFFFF"/>
                </a:solidFill>
              </a:defRPr>
            </a:lvl4pPr>
            <a:lvl5pPr lvl="4" rtl="0">
              <a:spcBef>
                <a:spcPts val="0"/>
              </a:spcBef>
              <a:spcAft>
                <a:spcPts val="0"/>
              </a:spcAft>
              <a:buClr>
                <a:srgbClr val="FFFFFF"/>
              </a:buClr>
              <a:buSzPts val="1900"/>
              <a:buNone/>
              <a:defRPr>
                <a:solidFill>
                  <a:srgbClr val="FFFFFF"/>
                </a:solidFill>
              </a:defRPr>
            </a:lvl5pPr>
            <a:lvl6pPr lvl="5" rtl="0">
              <a:spcBef>
                <a:spcPts val="0"/>
              </a:spcBef>
              <a:spcAft>
                <a:spcPts val="0"/>
              </a:spcAft>
              <a:buClr>
                <a:srgbClr val="FFFFFF"/>
              </a:buClr>
              <a:buSzPts val="1900"/>
              <a:buNone/>
              <a:defRPr>
                <a:solidFill>
                  <a:srgbClr val="FFFFFF"/>
                </a:solidFill>
              </a:defRPr>
            </a:lvl6pPr>
            <a:lvl7pPr lvl="6" rtl="0">
              <a:spcBef>
                <a:spcPts val="0"/>
              </a:spcBef>
              <a:spcAft>
                <a:spcPts val="0"/>
              </a:spcAft>
              <a:buClr>
                <a:srgbClr val="FFFFFF"/>
              </a:buClr>
              <a:buSzPts val="1900"/>
              <a:buNone/>
              <a:defRPr>
                <a:solidFill>
                  <a:srgbClr val="FFFFFF"/>
                </a:solidFill>
              </a:defRPr>
            </a:lvl7pPr>
            <a:lvl8pPr lvl="7" rtl="0">
              <a:spcBef>
                <a:spcPts val="0"/>
              </a:spcBef>
              <a:spcAft>
                <a:spcPts val="0"/>
              </a:spcAft>
              <a:buClr>
                <a:srgbClr val="FFFFFF"/>
              </a:buClr>
              <a:buSzPts val="1900"/>
              <a:buNone/>
              <a:defRPr>
                <a:solidFill>
                  <a:srgbClr val="FFFFFF"/>
                </a:solidFill>
              </a:defRPr>
            </a:lvl8pPr>
            <a:lvl9pPr lvl="8" rtl="0">
              <a:spcBef>
                <a:spcPts val="0"/>
              </a:spcBef>
              <a:spcAft>
                <a:spcPts val="0"/>
              </a:spcAft>
              <a:buClr>
                <a:srgbClr val="FFFFFF"/>
              </a:buClr>
              <a:buSzPts val="1900"/>
              <a:buNone/>
              <a:defRPr>
                <a:solidFill>
                  <a:srgbClr val="FFFFFF"/>
                </a:solidFill>
              </a:defRPr>
            </a:lvl9pPr>
          </a:lstStyle>
          <a:p>
            <a:endParaRPr dirty="0"/>
          </a:p>
        </p:txBody>
      </p:sp>
      <p:sp>
        <p:nvSpPr>
          <p:cNvPr id="137" name="Google Shape;137;p16"/>
          <p:cNvSpPr txBox="1">
            <a:spLocks noGrp="1"/>
          </p:cNvSpPr>
          <p:nvPr>
            <p:ph type="subTitle" idx="1"/>
          </p:nvPr>
        </p:nvSpPr>
        <p:spPr>
          <a:xfrm>
            <a:off x="354650" y="4870762"/>
            <a:ext cx="81591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Avenir Next LT Pro" panose="020B0504020202020204" pitchFamily="34"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pic>
        <p:nvPicPr>
          <p:cNvPr id="138" name="Google Shape;138;p16"/>
          <p:cNvPicPr preferRelativeResize="0"/>
          <p:nvPr/>
        </p:nvPicPr>
        <p:blipFill>
          <a:blip r:embed="rId2">
            <a:alphaModFix/>
          </a:blip>
          <a:stretch>
            <a:fillRect/>
          </a:stretch>
        </p:blipFill>
        <p:spPr>
          <a:xfrm>
            <a:off x="0" y="0"/>
            <a:ext cx="354650" cy="355959"/>
          </a:xfrm>
          <a:prstGeom prst="rect">
            <a:avLst/>
          </a:prstGeom>
          <a:noFill/>
          <a:ln>
            <a:noFill/>
          </a:ln>
        </p:spPr>
      </p:pic>
      <p:sp>
        <p:nvSpPr>
          <p:cNvPr id="9" name="Slide Number Placeholder 1">
            <a:extLst>
              <a:ext uri="{FF2B5EF4-FFF2-40B4-BE49-F238E27FC236}">
                <a16:creationId xmlns:a16="http://schemas.microsoft.com/office/drawing/2014/main" id="{B9A55D93-D9A9-46FE-93F7-6FE686D9D0AC}"/>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nside - Black/side photo">
  <p:cSld name="BLANK_2_2_2">
    <p:bg>
      <p:bgPr>
        <a:solidFill>
          <a:srgbClr val="000000"/>
        </a:solidFill>
        <a:effectLst/>
      </p:bgPr>
    </p:bg>
    <p:spTree>
      <p:nvGrpSpPr>
        <p:cNvPr id="1" name="Shape 148"/>
        <p:cNvGrpSpPr/>
        <p:nvPr/>
      </p:nvGrpSpPr>
      <p:grpSpPr>
        <a:xfrm>
          <a:off x="0" y="0"/>
          <a:ext cx="0" cy="0"/>
          <a:chOff x="0" y="0"/>
          <a:chExt cx="0" cy="0"/>
        </a:xfrm>
      </p:grpSpPr>
      <p:sp>
        <p:nvSpPr>
          <p:cNvPr id="149" name="Google Shape;149;p18"/>
          <p:cNvSpPr/>
          <p:nvPr/>
        </p:nvSpPr>
        <p:spPr>
          <a:xfrm>
            <a:off x="6057900" y="125"/>
            <a:ext cx="3086100" cy="5158800"/>
          </a:xfrm>
          <a:prstGeom prst="rect">
            <a:avLst/>
          </a:prstGeom>
          <a:solidFill>
            <a:schemeClr val="accent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Montserrat" panose="00000500000000000000" pitchFamily="2" charset="0"/>
                <a:ea typeface="Montserrat"/>
                <a:cs typeface="Montserrat"/>
                <a:sym typeface="Montserrat"/>
              </a:rPr>
              <a:t>Image placeholder</a:t>
            </a:r>
            <a:endParaRPr dirty="0">
              <a:solidFill>
                <a:srgbClr val="FFFFFF"/>
              </a:solidFill>
              <a:latin typeface="Montserrat" panose="00000500000000000000" pitchFamily="2" charset="0"/>
              <a:ea typeface="Montserrat"/>
              <a:cs typeface="Montserrat"/>
              <a:sym typeface="Montserrat"/>
            </a:endParaRPr>
          </a:p>
        </p:txBody>
      </p:sp>
      <p:sp>
        <p:nvSpPr>
          <p:cNvPr id="150" name="Google Shape;150;p18"/>
          <p:cNvSpPr/>
          <p:nvPr/>
        </p:nvSpPr>
        <p:spPr>
          <a:xfrm>
            <a:off x="0" y="50"/>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2" name="Google Shape;152;p18"/>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Avenir Next LT Pro" panose="020B0504020202020204" pitchFamily="34" charset="0"/>
                <a:ea typeface="Montserrat Light"/>
                <a:cs typeface="Montserrat Light"/>
                <a:sym typeface="Montserrat Light"/>
              </a:rPr>
              <a:t>© 2021 </a:t>
            </a:r>
            <a:r>
              <a:rPr lang="en-GB" sz="500" dirty="0">
                <a:solidFill>
                  <a:srgbClr val="888888"/>
                </a:solidFill>
                <a:latin typeface="Avenir Next LT Pro" panose="020B0504020202020204" pitchFamily="34" charset="0"/>
                <a:ea typeface="Montserrat Light"/>
                <a:cs typeface="Montserrat Light"/>
                <a:sym typeface="Montserrat Light"/>
              </a:rPr>
              <a:t>NielsenIQ</a:t>
            </a:r>
            <a:r>
              <a:rPr lang="en" sz="500" dirty="0">
                <a:solidFill>
                  <a:srgbClr val="888888"/>
                </a:solidFill>
                <a:latin typeface="Avenir Next LT Pro" panose="020B0504020202020204" pitchFamily="34" charset="0"/>
                <a:ea typeface="Montserrat Light"/>
                <a:cs typeface="Montserrat Light"/>
                <a:sym typeface="Montserrat Light"/>
              </a:rPr>
              <a:t> Consumer LLC. All Rights Reserved.</a:t>
            </a:r>
            <a:endParaRPr sz="500" i="0" u="none" strike="noStrike" cap="none" dirty="0">
              <a:solidFill>
                <a:srgbClr val="888888"/>
              </a:solidFill>
              <a:latin typeface="Avenir Next LT Pro" panose="020B0504020202020204" pitchFamily="34" charset="0"/>
              <a:ea typeface="Montserrat Light"/>
              <a:cs typeface="Montserrat Light"/>
              <a:sym typeface="Montserrat Light"/>
            </a:endParaRPr>
          </a:p>
        </p:txBody>
      </p:sp>
      <p:sp>
        <p:nvSpPr>
          <p:cNvPr id="153" name="Google Shape;153;p18"/>
          <p:cNvSpPr txBox="1">
            <a:spLocks noGrp="1"/>
          </p:cNvSpPr>
          <p:nvPr>
            <p:ph type="title"/>
          </p:nvPr>
        </p:nvSpPr>
        <p:spPr>
          <a:xfrm>
            <a:off x="354650" y="292625"/>
            <a:ext cx="5550900" cy="393600"/>
          </a:xfrm>
          <a:prstGeom prst="rect">
            <a:avLst/>
          </a:prstGeom>
        </p:spPr>
        <p:txBody>
          <a:bodyPr spcFirstLastPara="1" wrap="square" lIns="0" tIns="91425" rIns="0" bIns="91425" anchor="t" anchorCtr="0">
            <a:noAutofit/>
          </a:bodyPr>
          <a:lstStyle>
            <a:lvl1pPr lvl="0" rtl="0">
              <a:spcBef>
                <a:spcPts val="0"/>
              </a:spcBef>
              <a:spcAft>
                <a:spcPts val="0"/>
              </a:spcAft>
              <a:buClr>
                <a:srgbClr val="FFFFFF"/>
              </a:buClr>
              <a:buSzPts val="1900"/>
              <a:buNone/>
              <a:defRPr>
                <a:solidFill>
                  <a:srgbClr val="FFFFFF"/>
                </a:solidFill>
                <a:latin typeface="Montserrat" panose="00000500000000000000" pitchFamily="2"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sp>
        <p:nvSpPr>
          <p:cNvPr id="154" name="Google Shape;154;p18"/>
          <p:cNvSpPr txBox="1">
            <a:spLocks noGrp="1"/>
          </p:cNvSpPr>
          <p:nvPr>
            <p:ph type="subTitle" idx="1"/>
          </p:nvPr>
        </p:nvSpPr>
        <p:spPr>
          <a:xfrm>
            <a:off x="354650" y="620550"/>
            <a:ext cx="5550900" cy="3843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chemeClr val="accent5"/>
              </a:buClr>
              <a:buSzPts val="1500"/>
              <a:buNone/>
              <a:defRPr sz="15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1400"/>
              <a:buNone/>
              <a:defRPr sz="1400">
                <a:solidFill>
                  <a:schemeClr val="accent5"/>
                </a:solidFill>
              </a:defRPr>
            </a:lvl2pPr>
            <a:lvl3pPr lvl="2" rtl="0">
              <a:lnSpc>
                <a:spcPct val="100000"/>
              </a:lnSpc>
              <a:spcBef>
                <a:spcPts val="0"/>
              </a:spcBef>
              <a:spcAft>
                <a:spcPts val="0"/>
              </a:spcAft>
              <a:buClr>
                <a:schemeClr val="accent5"/>
              </a:buClr>
              <a:buSzPts val="1400"/>
              <a:buNone/>
              <a:defRPr sz="1400">
                <a:solidFill>
                  <a:schemeClr val="accent5"/>
                </a:solidFill>
              </a:defRPr>
            </a:lvl3pPr>
            <a:lvl4pPr lvl="3" rtl="0">
              <a:lnSpc>
                <a:spcPct val="100000"/>
              </a:lnSpc>
              <a:spcBef>
                <a:spcPts val="0"/>
              </a:spcBef>
              <a:spcAft>
                <a:spcPts val="0"/>
              </a:spcAft>
              <a:buClr>
                <a:schemeClr val="accent5"/>
              </a:buClr>
              <a:buSzPts val="1400"/>
              <a:buNone/>
              <a:defRPr sz="1400">
                <a:solidFill>
                  <a:schemeClr val="accent5"/>
                </a:solidFill>
              </a:defRPr>
            </a:lvl4pPr>
            <a:lvl5pPr lvl="4" rtl="0">
              <a:lnSpc>
                <a:spcPct val="100000"/>
              </a:lnSpc>
              <a:spcBef>
                <a:spcPts val="0"/>
              </a:spcBef>
              <a:spcAft>
                <a:spcPts val="0"/>
              </a:spcAft>
              <a:buClr>
                <a:schemeClr val="accent5"/>
              </a:buClr>
              <a:buSzPts val="1400"/>
              <a:buNone/>
              <a:defRPr sz="1400">
                <a:solidFill>
                  <a:schemeClr val="accent5"/>
                </a:solidFill>
              </a:defRPr>
            </a:lvl5pPr>
            <a:lvl6pPr lvl="5" rtl="0">
              <a:lnSpc>
                <a:spcPct val="100000"/>
              </a:lnSpc>
              <a:spcBef>
                <a:spcPts val="0"/>
              </a:spcBef>
              <a:spcAft>
                <a:spcPts val="0"/>
              </a:spcAft>
              <a:buClr>
                <a:schemeClr val="accent5"/>
              </a:buClr>
              <a:buSzPts val="1400"/>
              <a:buNone/>
              <a:defRPr sz="1400">
                <a:solidFill>
                  <a:schemeClr val="accent5"/>
                </a:solidFill>
              </a:defRPr>
            </a:lvl6pPr>
            <a:lvl7pPr lvl="6" rtl="0">
              <a:lnSpc>
                <a:spcPct val="100000"/>
              </a:lnSpc>
              <a:spcBef>
                <a:spcPts val="0"/>
              </a:spcBef>
              <a:spcAft>
                <a:spcPts val="0"/>
              </a:spcAft>
              <a:buClr>
                <a:schemeClr val="accent5"/>
              </a:buClr>
              <a:buSzPts val="1400"/>
              <a:buNone/>
              <a:defRPr sz="1400">
                <a:solidFill>
                  <a:schemeClr val="accent5"/>
                </a:solidFill>
              </a:defRPr>
            </a:lvl7pPr>
            <a:lvl8pPr lvl="7" rtl="0">
              <a:lnSpc>
                <a:spcPct val="100000"/>
              </a:lnSpc>
              <a:spcBef>
                <a:spcPts val="0"/>
              </a:spcBef>
              <a:spcAft>
                <a:spcPts val="0"/>
              </a:spcAft>
              <a:buClr>
                <a:schemeClr val="accent5"/>
              </a:buClr>
              <a:buSzPts val="1400"/>
              <a:buNone/>
              <a:defRPr sz="1400">
                <a:solidFill>
                  <a:schemeClr val="accent5"/>
                </a:solidFill>
              </a:defRPr>
            </a:lvl8pPr>
            <a:lvl9pPr lvl="8" rtl="0">
              <a:lnSpc>
                <a:spcPct val="100000"/>
              </a:lnSpc>
              <a:spcBef>
                <a:spcPts val="0"/>
              </a:spcBef>
              <a:spcAft>
                <a:spcPts val="0"/>
              </a:spcAft>
              <a:buClr>
                <a:schemeClr val="accent5"/>
              </a:buClr>
              <a:buSzPts val="1400"/>
              <a:buNone/>
              <a:defRPr sz="1400">
                <a:solidFill>
                  <a:schemeClr val="accent5"/>
                </a:solidFill>
              </a:defRPr>
            </a:lvl9pPr>
          </a:lstStyle>
          <a:p>
            <a:endParaRPr dirty="0"/>
          </a:p>
        </p:txBody>
      </p:sp>
      <p:sp>
        <p:nvSpPr>
          <p:cNvPr id="155" name="Google Shape;155;p18"/>
          <p:cNvSpPr txBox="1">
            <a:spLocks noGrp="1"/>
          </p:cNvSpPr>
          <p:nvPr>
            <p:ph type="subTitle" idx="2"/>
          </p:nvPr>
        </p:nvSpPr>
        <p:spPr>
          <a:xfrm>
            <a:off x="354650" y="4857000"/>
            <a:ext cx="55509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pic>
        <p:nvPicPr>
          <p:cNvPr id="156" name="Google Shape;156;p18"/>
          <p:cNvPicPr preferRelativeResize="0"/>
          <p:nvPr/>
        </p:nvPicPr>
        <p:blipFill>
          <a:blip r:embed="rId2">
            <a:alphaModFix/>
          </a:blip>
          <a:stretch>
            <a:fillRect/>
          </a:stretch>
        </p:blipFill>
        <p:spPr>
          <a:xfrm>
            <a:off x="0" y="0"/>
            <a:ext cx="354650" cy="355959"/>
          </a:xfrm>
          <a:prstGeom prst="rect">
            <a:avLst/>
          </a:prstGeom>
          <a:noFill/>
          <a:ln>
            <a:noFill/>
          </a:ln>
        </p:spPr>
      </p:pic>
      <p:sp>
        <p:nvSpPr>
          <p:cNvPr id="10" name="Slide Number Placeholder 1">
            <a:extLst>
              <a:ext uri="{FF2B5EF4-FFF2-40B4-BE49-F238E27FC236}">
                <a16:creationId xmlns:a16="http://schemas.microsoft.com/office/drawing/2014/main" id="{D3A6C3C2-8F25-4D70-BE37-ABC872FD2E11}"/>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54650" y="292625"/>
            <a:ext cx="8434800" cy="393600"/>
          </a:xfrm>
          <a:prstGeom prst="rect">
            <a:avLst/>
          </a:prstGeom>
          <a:noFill/>
          <a:ln>
            <a:noFill/>
          </a:ln>
        </p:spPr>
        <p:txBody>
          <a:bodyPr spcFirstLastPara="1" wrap="square" lIns="0" tIns="91425" rIns="0" bIns="91425" anchor="t" anchorCtr="0">
            <a:noAutofit/>
          </a:bodyPr>
          <a:lstStyle>
            <a:lvl1pPr lvl="0"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1pPr>
            <a:lvl2pPr lvl="1"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2pPr>
            <a:lvl3pPr lvl="2"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3pPr>
            <a:lvl4pPr lvl="3"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4pPr>
            <a:lvl5pPr lvl="4"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5pPr>
            <a:lvl6pPr lvl="5"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6pPr>
            <a:lvl7pPr lvl="6"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7pPr>
            <a:lvl8pPr lvl="7"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8pPr>
            <a:lvl9pPr lvl="8"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9pPr>
          </a:lstStyle>
          <a:p>
            <a:endParaRPr dirty="0"/>
          </a:p>
        </p:txBody>
      </p:sp>
      <p:sp>
        <p:nvSpPr>
          <p:cNvPr id="7" name="Google Shape;7;p1"/>
          <p:cNvSpPr txBox="1">
            <a:spLocks noGrp="1"/>
          </p:cNvSpPr>
          <p:nvPr>
            <p:ph type="body" idx="1"/>
          </p:nvPr>
        </p:nvSpPr>
        <p:spPr>
          <a:xfrm>
            <a:off x="354650" y="1152475"/>
            <a:ext cx="8434800" cy="3416400"/>
          </a:xfrm>
          <a:prstGeom prst="rect">
            <a:avLst/>
          </a:prstGeom>
          <a:noFill/>
          <a:ln>
            <a:noFill/>
          </a:ln>
        </p:spPr>
        <p:txBody>
          <a:bodyPr spcFirstLastPara="1" wrap="square" lIns="0" tIns="91425" rIns="0" bIns="91425" anchor="t" anchorCtr="0">
            <a:noAutofit/>
          </a:bodyPr>
          <a:lstStyle>
            <a:lvl1pPr marL="457200" lvl="0" indent="-311150" rtl="0">
              <a:lnSpc>
                <a:spcPct val="100000"/>
              </a:lnSpc>
              <a:spcBef>
                <a:spcPts val="0"/>
              </a:spcBef>
              <a:spcAft>
                <a:spcPts val="0"/>
              </a:spcAft>
              <a:buSzPts val="1300"/>
              <a:buFont typeface="Montserrat"/>
              <a:buChar char="■"/>
              <a:defRPr sz="1300">
                <a:latin typeface="Montserrat"/>
                <a:ea typeface="Montserrat"/>
                <a:cs typeface="Montserrat"/>
                <a:sym typeface="Montserrat"/>
              </a:defRPr>
            </a:lvl1pPr>
            <a:lvl2pPr marL="914400" lvl="1" indent="-304800" rtl="0">
              <a:lnSpc>
                <a:spcPct val="100000"/>
              </a:lnSpc>
              <a:spcBef>
                <a:spcPts val="1600"/>
              </a:spcBef>
              <a:spcAft>
                <a:spcPts val="0"/>
              </a:spcAft>
              <a:buSzPts val="1200"/>
              <a:buFont typeface="Montserrat"/>
              <a:buChar char="⎼"/>
              <a:defRPr sz="1200">
                <a:latin typeface="Montserrat"/>
                <a:ea typeface="Montserrat"/>
                <a:cs typeface="Montserrat"/>
                <a:sym typeface="Montserrat"/>
              </a:defRPr>
            </a:lvl2pPr>
            <a:lvl3pPr marL="1371600" lvl="2" indent="-292100" rtl="0">
              <a:lnSpc>
                <a:spcPct val="100000"/>
              </a:lnSpc>
              <a:spcBef>
                <a:spcPts val="1600"/>
              </a:spcBef>
              <a:spcAft>
                <a:spcPts val="0"/>
              </a:spcAft>
              <a:buSzPts val="1000"/>
              <a:buFont typeface="Montserrat"/>
              <a:buChar char="○"/>
              <a:defRPr sz="1000">
                <a:latin typeface="Montserrat"/>
                <a:ea typeface="Montserrat"/>
                <a:cs typeface="Montserrat"/>
                <a:sym typeface="Montserrat"/>
              </a:defRPr>
            </a:lvl3pPr>
            <a:lvl4pPr marL="1828800" lvl="3" indent="-292100" rtl="0">
              <a:lnSpc>
                <a:spcPct val="100000"/>
              </a:lnSpc>
              <a:spcBef>
                <a:spcPts val="1600"/>
              </a:spcBef>
              <a:spcAft>
                <a:spcPts val="0"/>
              </a:spcAft>
              <a:buSzPts val="1000"/>
              <a:buFont typeface="Montserrat"/>
              <a:buChar char="■"/>
              <a:defRPr sz="1000">
                <a:latin typeface="Montserrat"/>
                <a:ea typeface="Montserrat"/>
                <a:cs typeface="Montserrat"/>
                <a:sym typeface="Montserrat"/>
              </a:defRPr>
            </a:lvl4pPr>
            <a:lvl5pPr marL="2286000" lvl="4" indent="-292100" rtl="0">
              <a:lnSpc>
                <a:spcPct val="100000"/>
              </a:lnSpc>
              <a:spcBef>
                <a:spcPts val="1600"/>
              </a:spcBef>
              <a:spcAft>
                <a:spcPts val="0"/>
              </a:spcAft>
              <a:buSzPts val="1000"/>
              <a:buFont typeface="Montserrat"/>
              <a:buChar char="⎼"/>
              <a:defRPr sz="1000">
                <a:latin typeface="Montserrat"/>
                <a:ea typeface="Montserrat"/>
                <a:cs typeface="Montserrat"/>
                <a:sym typeface="Montserrat"/>
              </a:defRPr>
            </a:lvl5pPr>
            <a:lvl6pPr marL="2743200" lvl="5" indent="-292100" rtl="0">
              <a:lnSpc>
                <a:spcPct val="100000"/>
              </a:lnSpc>
              <a:spcBef>
                <a:spcPts val="1600"/>
              </a:spcBef>
              <a:spcAft>
                <a:spcPts val="0"/>
              </a:spcAft>
              <a:buSzPts val="1000"/>
              <a:buFont typeface="Montserrat"/>
              <a:buChar char="○"/>
              <a:defRPr sz="1000">
                <a:latin typeface="Montserrat"/>
                <a:ea typeface="Montserrat"/>
                <a:cs typeface="Montserrat"/>
                <a:sym typeface="Montserrat"/>
              </a:defRPr>
            </a:lvl6pPr>
            <a:lvl7pPr marL="3200400" lvl="6" indent="-292100" rtl="0">
              <a:lnSpc>
                <a:spcPct val="100000"/>
              </a:lnSpc>
              <a:spcBef>
                <a:spcPts val="1600"/>
              </a:spcBef>
              <a:spcAft>
                <a:spcPts val="0"/>
              </a:spcAft>
              <a:buSzPts val="1000"/>
              <a:buFont typeface="Montserrat"/>
              <a:buChar char="■"/>
              <a:defRPr sz="1000">
                <a:latin typeface="Montserrat"/>
                <a:ea typeface="Montserrat"/>
                <a:cs typeface="Montserrat"/>
                <a:sym typeface="Montserrat"/>
              </a:defRPr>
            </a:lvl7pPr>
            <a:lvl8pPr marL="3657600" lvl="7" indent="-292100" rtl="0">
              <a:lnSpc>
                <a:spcPct val="100000"/>
              </a:lnSpc>
              <a:spcBef>
                <a:spcPts val="1600"/>
              </a:spcBef>
              <a:spcAft>
                <a:spcPts val="0"/>
              </a:spcAft>
              <a:buSzPts val="1000"/>
              <a:buFont typeface="Montserrat"/>
              <a:buChar char="⎼"/>
              <a:defRPr sz="1000">
                <a:latin typeface="Montserrat"/>
                <a:ea typeface="Montserrat"/>
                <a:cs typeface="Montserrat"/>
                <a:sym typeface="Montserrat"/>
              </a:defRPr>
            </a:lvl8pPr>
            <a:lvl9pPr marL="4114800" lvl="8" indent="-292100" rtl="0">
              <a:lnSpc>
                <a:spcPct val="100000"/>
              </a:lnSpc>
              <a:spcBef>
                <a:spcPts val="1600"/>
              </a:spcBef>
              <a:spcAft>
                <a:spcPts val="1600"/>
              </a:spcAft>
              <a:buSzPts val="1000"/>
              <a:buFont typeface="Montserrat"/>
              <a:buChar char="○"/>
              <a:defRPr sz="1000">
                <a:latin typeface="Montserrat"/>
                <a:ea typeface="Montserrat"/>
                <a:cs typeface="Montserrat"/>
                <a:sym typeface="Montserrat"/>
              </a:defRPr>
            </a:lvl9pPr>
          </a:lstStyle>
          <a:p>
            <a:endParaRPr dirty="0"/>
          </a:p>
        </p:txBody>
      </p:sp>
      <p:sp>
        <p:nvSpPr>
          <p:cNvPr id="2" name="Footer Placeholder 1">
            <a:extLst>
              <a:ext uri="{FF2B5EF4-FFF2-40B4-BE49-F238E27FC236}">
                <a16:creationId xmlns:a16="http://schemas.microsoft.com/office/drawing/2014/main" id="{F081B9E8-2535-494E-9603-AC1AFAAF7267}"/>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latin typeface="Montserrat" panose="00000500000000000000" pitchFamily="2" charset="0"/>
              </a:defRPr>
            </a:lvl1pPr>
          </a:lstStyle>
          <a:p>
            <a:endParaRPr lang="en-GB" dirty="0"/>
          </a:p>
        </p:txBody>
      </p:sp>
    </p:spTree>
  </p:cSld>
  <p:clrMap bg1="lt1" tx1="dk1" bg2="dk2" tx2="lt2" accent1="accent1" accent2="accent2" accent3="accent3" accent4="accent4" accent5="accent5" accent6="accent6" hlink="hlink" folHlink="folHlink"/>
  <p:sldLayoutIdLst>
    <p:sldLayoutId id="2147483678" r:id="rId1"/>
    <p:sldLayoutId id="2147483684" r:id="rId2"/>
    <p:sldLayoutId id="2147483653" r:id="rId3"/>
    <p:sldLayoutId id="2147483656" r:id="rId4"/>
    <p:sldLayoutId id="2147483657" r:id="rId5"/>
    <p:sldLayoutId id="2147483660" r:id="rId6"/>
    <p:sldLayoutId id="2147483661" r:id="rId7"/>
    <p:sldLayoutId id="2147483662" r:id="rId8"/>
    <p:sldLayoutId id="2147483664" r:id="rId9"/>
    <p:sldLayoutId id="2147483665" r:id="rId10"/>
    <p:sldLayoutId id="2147483666" r:id="rId11"/>
    <p:sldLayoutId id="2147483680" r:id="rId12"/>
    <p:sldLayoutId id="2147483682" r:id="rId13"/>
    <p:sldLayoutId id="2147483683" r:id="rId14"/>
    <p:sldLayoutId id="2147483691" r:id="rId15"/>
    <p:sldLayoutId id="2147483692"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baseline="0">
          <a:solidFill>
            <a:srgbClr val="000000"/>
          </a:solidFill>
          <a:latin typeface="Avenir Next" panose="020B0503020202020204" pitchFamily="34" charset="0"/>
          <a:ea typeface="Avenir Next" panose="020B05030202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venir Next LT Pro" panose="020B0504020202020204" pitchFamily="34" charset="0"/>
          <a:ea typeface="Avenir Next LT Pro" panose="020B05040202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chart" Target="../charts/chart5.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9.xml"/><Relationship Id="rId1" Type="http://schemas.openxmlformats.org/officeDocument/2006/relationships/slideLayout" Target="../slideLayouts/slideLayout8.xml"/><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chart" Target="../charts/char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5.xml"/><Relationship Id="rId1" Type="http://schemas.openxmlformats.org/officeDocument/2006/relationships/slideLayout" Target="../slideLayouts/slideLayout3.xml"/><Relationship Id="rId4" Type="http://schemas.openxmlformats.org/officeDocument/2006/relationships/chart" Target="../charts/chart1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32.xml"/><Relationship Id="rId1" Type="http://schemas.openxmlformats.org/officeDocument/2006/relationships/slideLayout" Target="../slideLayouts/slideLayout16.xml"/><Relationship Id="rId4" Type="http://schemas.openxmlformats.org/officeDocument/2006/relationships/image" Target="../media/image19.png"/></Relationships>
</file>

<file path=ppt/slides/_rels/slide39.xml.rels><?xml version="1.0" encoding="UTF-8" standalone="yes"?>
<Relationships xmlns="http://schemas.openxmlformats.org/package/2006/relationships"><Relationship Id="rId3" Type="http://schemas.microsoft.com/office/2014/relationships/chartEx" Target="../charts/chartEx2.xml"/><Relationship Id="rId2" Type="http://schemas.openxmlformats.org/officeDocument/2006/relationships/notesSlide" Target="../notesSlides/notesSlide33.xml"/><Relationship Id="rId1" Type="http://schemas.openxmlformats.org/officeDocument/2006/relationships/slideLayout" Target="../slideLayouts/slideLayout16.xml"/><Relationship Id="rId4" Type="http://schemas.openxmlformats.org/officeDocument/2006/relationships/image" Target="../media/image2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34.xml"/><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38.xml"/><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39.xml"/><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Google Shape;400;p44"/>
          <p:cNvSpPr txBox="1">
            <a:spLocks noGrp="1"/>
          </p:cNvSpPr>
          <p:nvPr>
            <p:ph type="ctrTitle"/>
          </p:nvPr>
        </p:nvSpPr>
        <p:spPr>
          <a:xfrm>
            <a:off x="354650" y="826025"/>
            <a:ext cx="4126200" cy="1234800"/>
          </a:xfrm>
        </p:spPr>
        <p:txBody>
          <a:bodyPr spcFirstLastPara="1" wrap="square" lIns="0" tIns="91425" rIns="0" bIns="91425" anchor="b" anchorCtr="0">
            <a:noAutofit/>
          </a:bodyPr>
          <a:lstStyle/>
          <a:p>
            <a:pPr lvl="0"/>
            <a:r>
              <a:rPr lang="en-US" dirty="0">
                <a:latin typeface="Montserrat" panose="00000500000000000000" pitchFamily="2" charset="0"/>
              </a:rPr>
              <a:t>NielsenIQ Total Till Executive Summary</a:t>
            </a:r>
            <a:endParaRPr lang="en-PH" dirty="0">
              <a:latin typeface="Montserrat" panose="00000500000000000000" pitchFamily="2" charset="0"/>
            </a:endParaRPr>
          </a:p>
        </p:txBody>
      </p:sp>
      <p:sp>
        <p:nvSpPr>
          <p:cNvPr id="401" name="Google Shape;401;p44"/>
          <p:cNvSpPr txBox="1">
            <a:spLocks noGrp="1"/>
          </p:cNvSpPr>
          <p:nvPr>
            <p:ph type="subTitle" idx="1"/>
          </p:nvPr>
        </p:nvSpPr>
        <p:spPr>
          <a:xfrm>
            <a:off x="354650" y="1984625"/>
            <a:ext cx="4126200" cy="792600"/>
          </a:xfrm>
        </p:spPr>
        <p:txBody>
          <a:bodyPr spcFirstLastPara="1" wrap="square" lIns="0" tIns="91425" rIns="0" bIns="91425" anchor="t" anchorCtr="0">
            <a:noAutofit/>
          </a:bodyPr>
          <a:lstStyle/>
          <a:p>
            <a:pPr lvl="0"/>
            <a:endParaRPr lang="en-PH" dirty="0">
              <a:latin typeface="Montserrat" panose="00000500000000000000" pitchFamily="2" charset="0"/>
            </a:endParaRPr>
          </a:p>
          <a:p>
            <a:pPr lvl="0"/>
            <a:r>
              <a:rPr lang="en-PH" dirty="0">
                <a:latin typeface="Montserrat" panose="00000500000000000000" pitchFamily="2" charset="0"/>
              </a:rPr>
              <a:t>4 weeks ending 26</a:t>
            </a:r>
            <a:r>
              <a:rPr lang="en-PH" baseline="30000" dirty="0">
                <a:latin typeface="Montserrat" panose="00000500000000000000" pitchFamily="2" charset="0"/>
              </a:rPr>
              <a:t>th</a:t>
            </a:r>
            <a:r>
              <a:rPr lang="en-PH" dirty="0">
                <a:latin typeface="Montserrat" panose="00000500000000000000" pitchFamily="2" charset="0"/>
              </a:rPr>
              <a:t> February 2022</a:t>
            </a:r>
          </a:p>
        </p:txBody>
      </p:sp>
      <p:sp>
        <p:nvSpPr>
          <p:cNvPr id="5" name="Subtitle 4">
            <a:extLst>
              <a:ext uri="{FF2B5EF4-FFF2-40B4-BE49-F238E27FC236}">
                <a16:creationId xmlns:a16="http://schemas.microsoft.com/office/drawing/2014/main" id="{015EC88A-CB7A-4ED5-8EEA-1D285F661B20}"/>
              </a:ext>
            </a:extLst>
          </p:cNvPr>
          <p:cNvSpPr>
            <a:spLocks noGrp="1"/>
          </p:cNvSpPr>
          <p:nvPr>
            <p:ph type="subTitle" idx="2"/>
          </p:nvPr>
        </p:nvSpPr>
        <p:spPr>
          <a:xfrm>
            <a:off x="354650" y="3417109"/>
            <a:ext cx="4126200" cy="307500"/>
          </a:xfrm>
        </p:spPr>
        <p:txBody>
          <a:bodyPr/>
          <a:lstStyle/>
          <a:p>
            <a:r>
              <a:rPr lang="en-GB" altLang="en-US" dirty="0">
                <a:latin typeface="Montserrat" panose="00000500000000000000" pitchFamily="2" charset="0"/>
                <a:cs typeface="Calibri" pitchFamily="34" charset="0"/>
                <a:sym typeface="Arial" pitchFamily="34" charset="0"/>
              </a:rPr>
              <a:t>Sally Cowen</a:t>
            </a:r>
          </a:p>
          <a:p>
            <a:r>
              <a:rPr lang="en-GB" altLang="en-US" dirty="0">
                <a:latin typeface="Montserrat" panose="00000500000000000000" pitchFamily="2" charset="0"/>
                <a:cs typeface="Calibri" pitchFamily="34" charset="0"/>
                <a:sym typeface="Arial" pitchFamily="34" charset="0"/>
              </a:rPr>
              <a:t>Retailer &amp; Business Insights Team</a:t>
            </a:r>
            <a:endParaRPr lang="en-PH" dirty="0">
              <a:latin typeface="Montserrat" panose="00000500000000000000" pitchFamily="2" charset="0"/>
            </a:endParaRPr>
          </a:p>
        </p:txBody>
      </p:sp>
      <p:sp>
        <p:nvSpPr>
          <p:cNvPr id="402" name="Google Shape;402;p44"/>
          <p:cNvSpPr txBox="1">
            <a:spLocks noGrp="1"/>
          </p:cNvSpPr>
          <p:nvPr>
            <p:ph type="subTitle" idx="4"/>
          </p:nvPr>
        </p:nvSpPr>
        <p:spPr>
          <a:xfrm>
            <a:off x="354650" y="3642975"/>
            <a:ext cx="4126200" cy="307500"/>
          </a:xfrm>
        </p:spPr>
        <p:txBody>
          <a:bodyPr spcFirstLastPara="1" wrap="square" lIns="0" tIns="91425" rIns="0" bIns="91425" anchor="t" anchorCtr="0">
            <a:noAutofit/>
          </a:bodyPr>
          <a:lstStyle/>
          <a:p>
            <a:pPr lvl="0"/>
            <a:r>
              <a:rPr lang="en-PH" dirty="0">
                <a:latin typeface="Montserrat" panose="00000500000000000000" pitchFamily="2" charset="0"/>
              </a:rPr>
              <a:t>10</a:t>
            </a:r>
            <a:r>
              <a:rPr lang="en-PH" baseline="30000" dirty="0">
                <a:latin typeface="Montserrat" panose="00000500000000000000" pitchFamily="2" charset="0"/>
              </a:rPr>
              <a:t>th</a:t>
            </a:r>
            <a:r>
              <a:rPr lang="en-PH" dirty="0">
                <a:latin typeface="Montserrat" panose="00000500000000000000" pitchFamily="2" charset="0"/>
              </a:rPr>
              <a:t> March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41"/>
        <p:cNvGrpSpPr/>
        <p:nvPr/>
      </p:nvGrpSpPr>
      <p:grpSpPr>
        <a:xfrm>
          <a:off x="0" y="0"/>
          <a:ext cx="0" cy="0"/>
          <a:chOff x="0" y="0"/>
          <a:chExt cx="0" cy="0"/>
        </a:xfrm>
      </p:grpSpPr>
      <p:sp>
        <p:nvSpPr>
          <p:cNvPr id="1744" name="Google Shape;1744;p129"/>
          <p:cNvSpPr txBox="1">
            <a:spLocks noGrp="1"/>
          </p:cNvSpPr>
          <p:nvPr>
            <p:ph type="title"/>
          </p:nvPr>
        </p:nvSpPr>
        <p:spPr>
          <a:xfrm>
            <a:off x="249719" y="393608"/>
            <a:ext cx="8894281" cy="393600"/>
          </a:xfrm>
        </p:spPr>
        <p:txBody>
          <a:bodyPr spcFirstLastPara="1" wrap="square" lIns="0" tIns="91425" rIns="0" bIns="91425" anchor="t" anchorCtr="0">
            <a:noAutofit/>
          </a:bodyPr>
          <a:lstStyle/>
          <a:p>
            <a:r>
              <a:rPr lang="en-GB" sz="1800" dirty="0">
                <a:solidFill>
                  <a:schemeClr val="tx1"/>
                </a:solidFill>
                <a:latin typeface="Montserrat" panose="00000500000000000000" pitchFamily="2" charset="0"/>
                <a:ea typeface="MS PGothic" pitchFamily="34" charset="-128"/>
                <a:cs typeface="Calibri" pitchFamily="34" charset="0"/>
              </a:rPr>
              <a:t>‘Little and more often’ shopping increased in February and the number of items purchased fell, indicating shoppers are managing spend at the till</a:t>
            </a:r>
            <a:endParaRPr lang="en-PH" sz="1800" dirty="0">
              <a:latin typeface="Montserrat" panose="00000500000000000000" pitchFamily="2" charset="0"/>
            </a:endParaRPr>
          </a:p>
        </p:txBody>
      </p:sp>
      <p:cxnSp>
        <p:nvCxnSpPr>
          <p:cNvPr id="3" name="Straight Connector 2">
            <a:extLst>
              <a:ext uri="{FF2B5EF4-FFF2-40B4-BE49-F238E27FC236}">
                <a16:creationId xmlns:a16="http://schemas.microsoft.com/office/drawing/2014/main" id="{BD67BC22-39C7-40AC-AB2D-174013CD64A7}"/>
              </a:ext>
            </a:extLst>
          </p:cNvPr>
          <p:cNvCxnSpPr>
            <a:cxnSpLocks/>
          </p:cNvCxnSpPr>
          <p:nvPr/>
        </p:nvCxnSpPr>
        <p:spPr>
          <a:xfrm>
            <a:off x="354650" y="720455"/>
            <a:ext cx="260126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 name="Subtitle 4">
            <a:extLst>
              <a:ext uri="{FF2B5EF4-FFF2-40B4-BE49-F238E27FC236}">
                <a16:creationId xmlns:a16="http://schemas.microsoft.com/office/drawing/2014/main" id="{70956D1B-E45E-4BB0-8B0F-1388C48A40B5}"/>
              </a:ext>
            </a:extLst>
          </p:cNvPr>
          <p:cNvSpPr>
            <a:spLocks noGrp="1"/>
          </p:cNvSpPr>
          <p:nvPr>
            <p:ph type="subTitle" idx="4294967295"/>
          </p:nvPr>
        </p:nvSpPr>
        <p:spPr>
          <a:xfrm>
            <a:off x="249719" y="4749892"/>
            <a:ext cx="8159100" cy="184800"/>
          </a:xfrm>
        </p:spPr>
        <p:txBody>
          <a:bodyPr/>
          <a:lstStyle/>
          <a:p>
            <a:pPr marL="146050" indent="0">
              <a:buNone/>
            </a:pPr>
            <a:r>
              <a:rPr lang="en-PH" sz="700" dirty="0">
                <a:latin typeface="Montserrat" panose="00000500000000000000" pitchFamily="2" charset="0"/>
              </a:rPr>
              <a:t>Source:  NielsenIQ Homescan GB FMCG, based on rolling 12w/e</a:t>
            </a:r>
          </a:p>
        </p:txBody>
      </p:sp>
      <p:graphicFrame>
        <p:nvGraphicFramePr>
          <p:cNvPr id="8" name="Chart 7">
            <a:extLst>
              <a:ext uri="{FF2B5EF4-FFF2-40B4-BE49-F238E27FC236}">
                <a16:creationId xmlns:a16="http://schemas.microsoft.com/office/drawing/2014/main" id="{D617E499-6291-4634-B723-DA38C28B5721}"/>
              </a:ext>
            </a:extLst>
          </p:cNvPr>
          <p:cNvGraphicFramePr/>
          <p:nvPr>
            <p:extLst>
              <p:ext uri="{D42A27DB-BD31-4B8C-83A1-F6EECF244321}">
                <p14:modId xmlns:p14="http://schemas.microsoft.com/office/powerpoint/2010/main" val="919441313"/>
              </p:ext>
            </p:extLst>
          </p:nvPr>
        </p:nvGraphicFramePr>
        <p:xfrm>
          <a:off x="354650" y="1377108"/>
          <a:ext cx="8425149" cy="33727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03252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24"/>
        <p:cNvGrpSpPr/>
        <p:nvPr/>
      </p:nvGrpSpPr>
      <p:grpSpPr>
        <a:xfrm>
          <a:off x="0" y="0"/>
          <a:ext cx="0" cy="0"/>
          <a:chOff x="0" y="0"/>
          <a:chExt cx="0" cy="0"/>
        </a:xfrm>
      </p:grpSpPr>
      <p:sp>
        <p:nvSpPr>
          <p:cNvPr id="2425" name="Google Shape;2425;p149"/>
          <p:cNvSpPr txBox="1">
            <a:spLocks noGrp="1"/>
          </p:cNvSpPr>
          <p:nvPr>
            <p:ph type="ctrTitle"/>
          </p:nvPr>
        </p:nvSpPr>
        <p:spPr>
          <a:xfrm>
            <a:off x="1444898" y="1565050"/>
            <a:ext cx="7294367" cy="1389300"/>
          </a:xfrm>
        </p:spPr>
        <p:txBody>
          <a:bodyPr spcFirstLastPara="1" wrap="square" lIns="0" tIns="91425" rIns="0" bIns="91425" anchor="t" anchorCtr="0">
            <a:noAutofit/>
          </a:bodyPr>
          <a:lstStyle/>
          <a:p>
            <a:pPr lvl="0"/>
            <a:r>
              <a:rPr lang="en-PH" sz="1800" b="0" dirty="0">
                <a:solidFill>
                  <a:schemeClr val="bg1"/>
                </a:solidFill>
                <a:latin typeface="Montserrat" panose="00000500000000000000" pitchFamily="2" charset="0"/>
              </a:rPr>
              <a:t>This month has seen </a:t>
            </a:r>
            <a:r>
              <a:rPr lang="en-PH" sz="1800" dirty="0">
                <a:solidFill>
                  <a:schemeClr val="bg1"/>
                </a:solidFill>
                <a:latin typeface="Montserrat" panose="00000500000000000000" pitchFamily="2" charset="0"/>
              </a:rPr>
              <a:t>fuel prices continue to rise</a:t>
            </a:r>
            <a:r>
              <a:rPr lang="en-PH" sz="1800" b="0" dirty="0">
                <a:solidFill>
                  <a:schemeClr val="bg1"/>
                </a:solidFill>
                <a:latin typeface="Montserrat" panose="00000500000000000000" pitchFamily="2" charset="0"/>
              </a:rPr>
              <a:t>, compared to last year shoppers are typically paying </a:t>
            </a:r>
            <a:r>
              <a:rPr lang="en-PH" sz="1800" dirty="0">
                <a:solidFill>
                  <a:schemeClr val="accent1"/>
                </a:solidFill>
                <a:latin typeface="Montserrat" panose="00000500000000000000" pitchFamily="2" charset="0"/>
              </a:rPr>
              <a:t>£10 more </a:t>
            </a:r>
            <a:r>
              <a:rPr lang="en-PH" sz="1800" b="0" dirty="0">
                <a:solidFill>
                  <a:schemeClr val="bg1"/>
                </a:solidFill>
                <a:latin typeface="Montserrat" panose="00000500000000000000" pitchFamily="2" charset="0"/>
              </a:rPr>
              <a:t>to fill a car with unleaded fuel … the invasion of Russia into Ukraine will put further pressure on </a:t>
            </a:r>
            <a:r>
              <a:rPr lang="en-PH" sz="1800" dirty="0">
                <a:solidFill>
                  <a:schemeClr val="bg1"/>
                </a:solidFill>
                <a:latin typeface="Montserrat" panose="00000500000000000000" pitchFamily="2" charset="0"/>
              </a:rPr>
              <a:t>energy costs </a:t>
            </a:r>
            <a:r>
              <a:rPr lang="en-PH" sz="1800" b="0" dirty="0">
                <a:solidFill>
                  <a:schemeClr val="bg1"/>
                </a:solidFill>
                <a:latin typeface="Montserrat" panose="00000500000000000000" pitchFamily="2" charset="0"/>
              </a:rPr>
              <a:t>as well as </a:t>
            </a:r>
            <a:r>
              <a:rPr lang="en-PH" sz="1800" dirty="0">
                <a:solidFill>
                  <a:schemeClr val="accent1"/>
                </a:solidFill>
                <a:latin typeface="Montserrat" panose="00000500000000000000" pitchFamily="2" charset="0"/>
              </a:rPr>
              <a:t>unnerve</a:t>
            </a:r>
            <a:r>
              <a:rPr lang="en-PH" sz="1800" b="0" dirty="0">
                <a:solidFill>
                  <a:schemeClr val="bg1"/>
                </a:solidFill>
                <a:latin typeface="Montserrat" panose="00000500000000000000" pitchFamily="2" charset="0"/>
              </a:rPr>
              <a:t> an already </a:t>
            </a:r>
            <a:r>
              <a:rPr lang="en-PH" sz="1800" dirty="0">
                <a:solidFill>
                  <a:schemeClr val="bg1"/>
                </a:solidFill>
                <a:latin typeface="Montserrat" panose="00000500000000000000" pitchFamily="2" charset="0"/>
              </a:rPr>
              <a:t>cautious</a:t>
            </a:r>
            <a:r>
              <a:rPr lang="en-PH" sz="1800" b="0" dirty="0">
                <a:solidFill>
                  <a:schemeClr val="bg1"/>
                </a:solidFill>
                <a:latin typeface="Montserrat" panose="00000500000000000000" pitchFamily="2" charset="0"/>
              </a:rPr>
              <a:t> consumer</a:t>
            </a:r>
            <a:endParaRPr lang="en-PH" sz="1800" dirty="0">
              <a:solidFill>
                <a:schemeClr val="accent1"/>
              </a:solidFill>
              <a:latin typeface="Montserrat" panose="00000500000000000000" pitchFamily="2" charset="0"/>
            </a:endParaRPr>
          </a:p>
        </p:txBody>
      </p:sp>
    </p:spTree>
    <p:extLst>
      <p:ext uri="{BB962C8B-B14F-4D97-AF65-F5344CB8AC3E}">
        <p14:creationId xmlns:p14="http://schemas.microsoft.com/office/powerpoint/2010/main" val="1090601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35"/>
        <p:cNvGrpSpPr/>
        <p:nvPr/>
      </p:nvGrpSpPr>
      <p:grpSpPr>
        <a:xfrm>
          <a:off x="0" y="0"/>
          <a:ext cx="0" cy="0"/>
          <a:chOff x="0" y="0"/>
          <a:chExt cx="0" cy="0"/>
        </a:xfrm>
      </p:grpSpPr>
      <p:sp>
        <p:nvSpPr>
          <p:cNvPr id="5" name="Subtitle 4">
            <a:extLst>
              <a:ext uri="{FF2B5EF4-FFF2-40B4-BE49-F238E27FC236}">
                <a16:creationId xmlns:a16="http://schemas.microsoft.com/office/drawing/2014/main" id="{2C707617-7992-4F16-8E24-45B02DF50E97}"/>
              </a:ext>
            </a:extLst>
          </p:cNvPr>
          <p:cNvSpPr>
            <a:spLocks noGrp="1"/>
          </p:cNvSpPr>
          <p:nvPr>
            <p:ph type="subTitle" idx="1"/>
          </p:nvPr>
        </p:nvSpPr>
        <p:spPr/>
        <p:txBody>
          <a:bodyPr/>
          <a:lstStyle/>
          <a:p>
            <a:r>
              <a:rPr lang="en-PH" dirty="0">
                <a:latin typeface="Montserrat" panose="00000500000000000000" pitchFamily="2" charset="0"/>
              </a:rPr>
              <a:t>Source:  *NielsenIQ Scantrack GB Total Store Read/Homescan FMCG 4w/e </a:t>
            </a:r>
            <a:r>
              <a:rPr lang="en-PH" dirty="0"/>
              <a:t>26</a:t>
            </a:r>
            <a:r>
              <a:rPr lang="en-PH" baseline="30000" dirty="0"/>
              <a:t>th</a:t>
            </a:r>
            <a:r>
              <a:rPr lang="en-PH" dirty="0"/>
              <a:t> </a:t>
            </a:r>
            <a:r>
              <a:rPr lang="en-PH" dirty="0">
                <a:latin typeface="Montserrat" panose="00000500000000000000" pitchFamily="2" charset="0"/>
              </a:rPr>
              <a:t>February 2022</a:t>
            </a:r>
          </a:p>
        </p:txBody>
      </p:sp>
      <p:sp>
        <p:nvSpPr>
          <p:cNvPr id="2337" name="Google Shape;2337;p143"/>
          <p:cNvSpPr txBox="1">
            <a:spLocks noGrp="1"/>
          </p:cNvSpPr>
          <p:nvPr>
            <p:ph type="title"/>
          </p:nvPr>
        </p:nvSpPr>
        <p:spPr>
          <a:xfrm>
            <a:off x="180074" y="349033"/>
            <a:ext cx="8883106" cy="774531"/>
          </a:xfrm>
        </p:spPr>
        <p:txBody>
          <a:bodyPr spcFirstLastPara="1" wrap="square" lIns="0" tIns="91425" rIns="0" bIns="91425" anchor="t" anchorCtr="0">
            <a:noAutofit/>
          </a:bodyPr>
          <a:lstStyle/>
          <a:p>
            <a:pPr lvl="0"/>
            <a:r>
              <a:rPr lang="en-PH" dirty="0">
                <a:solidFill>
                  <a:schemeClr val="bg1"/>
                </a:solidFill>
                <a:latin typeface="Montserrat" panose="00000500000000000000" pitchFamily="2" charset="0"/>
              </a:rPr>
              <a:t>As shopper sentiment becomes more cautious, shoppers trim back spend and shop more often, benefiting convenience formats</a:t>
            </a:r>
          </a:p>
        </p:txBody>
      </p:sp>
      <p:cxnSp>
        <p:nvCxnSpPr>
          <p:cNvPr id="2338" name="Google Shape;2338;p143"/>
          <p:cNvCxnSpPr/>
          <p:nvPr/>
        </p:nvCxnSpPr>
        <p:spPr>
          <a:xfrm>
            <a:off x="354650" y="3284119"/>
            <a:ext cx="8405400" cy="0"/>
          </a:xfrm>
          <a:prstGeom prst="straightConnector1">
            <a:avLst/>
          </a:prstGeom>
          <a:noFill/>
          <a:ln w="9525" cap="flat" cmpd="sng">
            <a:solidFill>
              <a:schemeClr val="tx2"/>
            </a:solidFill>
            <a:prstDash val="solid"/>
            <a:round/>
            <a:headEnd type="none" w="med" len="med"/>
            <a:tailEnd type="none" w="med" len="med"/>
          </a:ln>
        </p:spPr>
      </p:cxnSp>
      <p:sp>
        <p:nvSpPr>
          <p:cNvPr id="2339" name="Google Shape;2339;p143"/>
          <p:cNvSpPr txBox="1"/>
          <p:nvPr/>
        </p:nvSpPr>
        <p:spPr>
          <a:xfrm>
            <a:off x="5124932" y="2313875"/>
            <a:ext cx="685800"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b="1" dirty="0">
                <a:solidFill>
                  <a:schemeClr val="accent1"/>
                </a:solidFill>
                <a:latin typeface="Montserrat" panose="00000500000000000000" pitchFamily="2" charset="0"/>
                <a:ea typeface="Montserrat Light"/>
                <a:cs typeface="Montserrat Light"/>
                <a:sym typeface="Montserrat"/>
              </a:rPr>
              <a:t>Online</a:t>
            </a:r>
            <a:endParaRPr dirty="0">
              <a:solidFill>
                <a:schemeClr val="accent1"/>
              </a:solidFill>
              <a:latin typeface="Montserrat" panose="00000500000000000000" pitchFamily="2" charset="0"/>
              <a:ea typeface="Montserrat Light"/>
              <a:cs typeface="Montserrat Light"/>
              <a:sym typeface="Montserrat Light"/>
            </a:endParaRPr>
          </a:p>
        </p:txBody>
      </p:sp>
      <p:sp>
        <p:nvSpPr>
          <p:cNvPr id="2340" name="Google Shape;2340;p143"/>
          <p:cNvSpPr txBox="1"/>
          <p:nvPr/>
        </p:nvSpPr>
        <p:spPr>
          <a:xfrm>
            <a:off x="2695553" y="2313875"/>
            <a:ext cx="685800"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b="1" dirty="0">
                <a:solidFill>
                  <a:schemeClr val="bg1">
                    <a:lumMod val="85000"/>
                  </a:schemeClr>
                </a:solidFill>
                <a:latin typeface="Montserrat" panose="00000500000000000000" pitchFamily="2" charset="0"/>
                <a:ea typeface="Montserrat"/>
                <a:cs typeface="Montserrat"/>
                <a:sym typeface="Montserrat"/>
              </a:rPr>
              <a:t>Basket spend</a:t>
            </a:r>
          </a:p>
        </p:txBody>
      </p:sp>
      <p:sp>
        <p:nvSpPr>
          <p:cNvPr id="2341" name="Google Shape;2341;p143"/>
          <p:cNvSpPr txBox="1"/>
          <p:nvPr/>
        </p:nvSpPr>
        <p:spPr>
          <a:xfrm>
            <a:off x="3935827" y="2313875"/>
            <a:ext cx="685800"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b="1" dirty="0">
                <a:solidFill>
                  <a:schemeClr val="bg1">
                    <a:lumMod val="85000"/>
                  </a:schemeClr>
                </a:solidFill>
                <a:latin typeface="Montserrat" panose="00000500000000000000" pitchFamily="2" charset="0"/>
                <a:ea typeface="Montserrat"/>
                <a:cs typeface="Montserrat"/>
                <a:sym typeface="Montserrat"/>
              </a:rPr>
              <a:t>Trips</a:t>
            </a:r>
            <a:endParaRPr dirty="0">
              <a:solidFill>
                <a:schemeClr val="bg1">
                  <a:lumMod val="85000"/>
                </a:schemeClr>
              </a:solidFill>
              <a:latin typeface="Montserrat" panose="00000500000000000000" pitchFamily="2" charset="0"/>
              <a:ea typeface="Montserrat Light"/>
              <a:cs typeface="Montserrat Light"/>
              <a:sym typeface="Montserrat Light"/>
            </a:endParaRPr>
          </a:p>
        </p:txBody>
      </p:sp>
      <p:sp>
        <p:nvSpPr>
          <p:cNvPr id="2342" name="Google Shape;2342;p143"/>
          <p:cNvSpPr txBox="1"/>
          <p:nvPr/>
        </p:nvSpPr>
        <p:spPr>
          <a:xfrm>
            <a:off x="6475862" y="2313875"/>
            <a:ext cx="1296537"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b="1" dirty="0">
                <a:solidFill>
                  <a:schemeClr val="bg1">
                    <a:lumMod val="85000"/>
                  </a:schemeClr>
                </a:solidFill>
                <a:latin typeface="Montserrat" panose="00000500000000000000" pitchFamily="2" charset="0"/>
                <a:ea typeface="Montserrat"/>
                <a:cs typeface="Montserrat"/>
                <a:sym typeface="Montserrat"/>
              </a:rPr>
              <a:t>Convenience Stores*</a:t>
            </a:r>
            <a:endParaRPr dirty="0">
              <a:solidFill>
                <a:schemeClr val="bg1">
                  <a:lumMod val="85000"/>
                </a:schemeClr>
              </a:solidFill>
              <a:latin typeface="Montserrat" panose="00000500000000000000" pitchFamily="2" charset="0"/>
              <a:ea typeface="Montserrat Light"/>
              <a:cs typeface="Montserrat Light"/>
              <a:sym typeface="Montserrat Light"/>
            </a:endParaRPr>
          </a:p>
        </p:txBody>
      </p:sp>
      <p:sp>
        <p:nvSpPr>
          <p:cNvPr id="2343" name="Google Shape;2343;p143"/>
          <p:cNvSpPr txBox="1"/>
          <p:nvPr/>
        </p:nvSpPr>
        <p:spPr>
          <a:xfrm>
            <a:off x="7902561" y="2313875"/>
            <a:ext cx="887893" cy="388405"/>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b="1" dirty="0">
                <a:solidFill>
                  <a:schemeClr val="bg1">
                    <a:lumMod val="85000"/>
                  </a:schemeClr>
                </a:solidFill>
                <a:latin typeface="Montserrat" panose="00000500000000000000" pitchFamily="2" charset="0"/>
                <a:ea typeface="Montserrat"/>
                <a:cs typeface="Montserrat"/>
                <a:sym typeface="Montserrat"/>
              </a:rPr>
              <a:t>Offer Spend</a:t>
            </a:r>
            <a:endParaRPr dirty="0">
              <a:solidFill>
                <a:schemeClr val="bg1">
                  <a:lumMod val="85000"/>
                </a:schemeClr>
              </a:solidFill>
              <a:latin typeface="Montserrat" panose="00000500000000000000" pitchFamily="2" charset="0"/>
              <a:ea typeface="Montserrat Light"/>
              <a:cs typeface="Montserrat Light"/>
              <a:sym typeface="Montserrat Light"/>
            </a:endParaRPr>
          </a:p>
        </p:txBody>
      </p:sp>
      <p:sp>
        <p:nvSpPr>
          <p:cNvPr id="2344" name="Google Shape;2344;p143"/>
          <p:cNvSpPr txBox="1"/>
          <p:nvPr/>
        </p:nvSpPr>
        <p:spPr>
          <a:xfrm>
            <a:off x="284027" y="990613"/>
            <a:ext cx="6767439" cy="1180311"/>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B21DAC"/>
              </a:buClr>
              <a:buSzPts val="6000"/>
              <a:buFont typeface="Arial"/>
              <a:buNone/>
            </a:pPr>
            <a:r>
              <a:rPr lang="en-GB" sz="3200" b="1" dirty="0">
                <a:solidFill>
                  <a:schemeClr val="bg1"/>
                </a:solidFill>
                <a:latin typeface="Montserrat" panose="00000500000000000000" pitchFamily="2" charset="0"/>
                <a:ea typeface="Montserrat"/>
                <a:cs typeface="Montserrat"/>
                <a:sym typeface="Montserrat"/>
              </a:rPr>
              <a:t>£11.6b</a:t>
            </a:r>
          </a:p>
          <a:p>
            <a:pPr marL="0" marR="0" lvl="0" indent="0" algn="l" rtl="0">
              <a:lnSpc>
                <a:spcPct val="100000"/>
              </a:lnSpc>
              <a:spcBef>
                <a:spcPts val="0"/>
              </a:spcBef>
              <a:spcAft>
                <a:spcPts val="0"/>
              </a:spcAft>
              <a:buClr>
                <a:srgbClr val="B21DAC"/>
              </a:buClr>
              <a:buSzPts val="6000"/>
              <a:buFont typeface="Arial"/>
              <a:buNone/>
            </a:pPr>
            <a:r>
              <a:rPr lang="en" dirty="0">
                <a:solidFill>
                  <a:schemeClr val="bg1"/>
                </a:solidFill>
                <a:latin typeface="Montserrat" panose="00000500000000000000" pitchFamily="2" charset="0"/>
                <a:ea typeface="Montserrat"/>
                <a:cs typeface="Montserrat"/>
                <a:sym typeface="Montserrat"/>
              </a:rPr>
              <a:t>was spent in GB food &amp; drink retailers</a:t>
            </a:r>
            <a:r>
              <a:rPr lang="en" dirty="0">
                <a:latin typeface="Montserrat" panose="00000500000000000000" pitchFamily="2" charset="0"/>
                <a:ea typeface="Montserrat"/>
                <a:cs typeface="Montserrat"/>
                <a:sym typeface="Montserrat"/>
              </a:rPr>
              <a:t> </a:t>
            </a:r>
            <a:r>
              <a:rPr lang="en" dirty="0">
                <a:solidFill>
                  <a:schemeClr val="bg1"/>
                </a:solidFill>
                <a:latin typeface="Montserrat" panose="00000500000000000000" pitchFamily="2" charset="0"/>
                <a:ea typeface="Montserrat"/>
                <a:cs typeface="Montserrat"/>
                <a:sym typeface="Montserrat"/>
              </a:rPr>
              <a:t>(</a:t>
            </a:r>
            <a:r>
              <a:rPr lang="en" b="1" dirty="0">
                <a:solidFill>
                  <a:schemeClr val="accent1"/>
                </a:solidFill>
                <a:latin typeface="Montserrat" panose="00000500000000000000" pitchFamily="2" charset="0"/>
                <a:ea typeface="Montserrat"/>
                <a:cs typeface="Montserrat"/>
                <a:sym typeface="Montserrat"/>
              </a:rPr>
              <a:t>-3.6% </a:t>
            </a:r>
            <a:r>
              <a:rPr lang="en" dirty="0">
                <a:solidFill>
                  <a:schemeClr val="bg1"/>
                </a:solidFill>
                <a:latin typeface="Montserrat" panose="00000500000000000000" pitchFamily="2" charset="0"/>
                <a:ea typeface="Montserrat"/>
                <a:cs typeface="Montserrat"/>
                <a:sym typeface="Montserrat"/>
              </a:rPr>
              <a:t>vs last year) </a:t>
            </a:r>
            <a:endParaRPr dirty="0">
              <a:latin typeface="Montserrat" panose="00000500000000000000" pitchFamily="2" charset="0"/>
              <a:ea typeface="Montserrat"/>
              <a:cs typeface="Montserrat"/>
              <a:sym typeface="Montserrat"/>
            </a:endParaRPr>
          </a:p>
        </p:txBody>
      </p:sp>
      <p:sp>
        <p:nvSpPr>
          <p:cNvPr id="2345" name="Google Shape;2345;p143"/>
          <p:cNvSpPr txBox="1"/>
          <p:nvPr/>
        </p:nvSpPr>
        <p:spPr>
          <a:xfrm>
            <a:off x="5079069" y="2783950"/>
            <a:ext cx="914400"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2000" b="1" dirty="0">
                <a:solidFill>
                  <a:schemeClr val="bg1"/>
                </a:solidFill>
                <a:latin typeface="Montserrat" panose="00000500000000000000" pitchFamily="2" charset="0"/>
                <a:ea typeface="Montserrat"/>
                <a:cs typeface="Montserrat"/>
                <a:sym typeface="Montserrat"/>
              </a:rPr>
              <a:t>-23%</a:t>
            </a:r>
            <a:endParaRPr sz="2000" b="1" dirty="0">
              <a:solidFill>
                <a:schemeClr val="bg1"/>
              </a:solidFill>
              <a:latin typeface="Montserrat" panose="00000500000000000000" pitchFamily="2" charset="0"/>
              <a:ea typeface="Montserrat"/>
              <a:cs typeface="Montserrat"/>
              <a:sym typeface="Montserrat"/>
            </a:endParaRPr>
          </a:p>
        </p:txBody>
      </p:sp>
      <p:sp>
        <p:nvSpPr>
          <p:cNvPr id="2346" name="Google Shape;2346;p143"/>
          <p:cNvSpPr txBox="1"/>
          <p:nvPr/>
        </p:nvSpPr>
        <p:spPr>
          <a:xfrm>
            <a:off x="2695553" y="2783950"/>
            <a:ext cx="835278"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2000" b="1" dirty="0">
                <a:solidFill>
                  <a:schemeClr val="bg1"/>
                </a:solidFill>
                <a:latin typeface="Montserrat" panose="00000500000000000000" pitchFamily="2" charset="0"/>
                <a:ea typeface="Montserrat"/>
                <a:cs typeface="Montserrat"/>
                <a:sym typeface="Montserrat"/>
              </a:rPr>
              <a:t>-12%</a:t>
            </a:r>
            <a:endParaRPr sz="2000" b="1" dirty="0">
              <a:solidFill>
                <a:schemeClr val="bg1"/>
              </a:solidFill>
              <a:latin typeface="Montserrat" panose="00000500000000000000" pitchFamily="2" charset="0"/>
              <a:ea typeface="Montserrat"/>
              <a:cs typeface="Montserrat"/>
              <a:sym typeface="Montserrat"/>
            </a:endParaRPr>
          </a:p>
        </p:txBody>
      </p:sp>
      <p:sp>
        <p:nvSpPr>
          <p:cNvPr id="2347" name="Google Shape;2347;p143"/>
          <p:cNvSpPr txBox="1"/>
          <p:nvPr/>
        </p:nvSpPr>
        <p:spPr>
          <a:xfrm>
            <a:off x="3981690" y="2783950"/>
            <a:ext cx="830340"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2000" b="1" dirty="0">
                <a:solidFill>
                  <a:schemeClr val="accent1"/>
                </a:solidFill>
                <a:latin typeface="Montserrat" panose="00000500000000000000" pitchFamily="2" charset="0"/>
                <a:ea typeface="Montserrat"/>
                <a:cs typeface="Montserrat"/>
                <a:sym typeface="Montserrat"/>
              </a:rPr>
              <a:t>+10%</a:t>
            </a:r>
            <a:endParaRPr sz="2000" b="1" dirty="0">
              <a:solidFill>
                <a:schemeClr val="accent1"/>
              </a:solidFill>
              <a:latin typeface="Montserrat" panose="00000500000000000000" pitchFamily="2" charset="0"/>
              <a:ea typeface="Montserrat"/>
              <a:cs typeface="Montserrat"/>
              <a:sym typeface="Montserrat"/>
            </a:endParaRPr>
          </a:p>
        </p:txBody>
      </p:sp>
      <p:sp>
        <p:nvSpPr>
          <p:cNvPr id="2348" name="Google Shape;2348;p143"/>
          <p:cNvSpPr txBox="1"/>
          <p:nvPr/>
        </p:nvSpPr>
        <p:spPr>
          <a:xfrm>
            <a:off x="6524985" y="2783950"/>
            <a:ext cx="1052962"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2000" b="1" dirty="0">
                <a:solidFill>
                  <a:schemeClr val="accent1"/>
                </a:solidFill>
                <a:latin typeface="Montserrat" panose="00000500000000000000" pitchFamily="2" charset="0"/>
                <a:ea typeface="Montserrat"/>
                <a:cs typeface="Montserrat"/>
                <a:sym typeface="Montserrat"/>
              </a:rPr>
              <a:t>+3.3%</a:t>
            </a:r>
            <a:endParaRPr sz="2000" b="1" dirty="0">
              <a:solidFill>
                <a:schemeClr val="accent1"/>
              </a:solidFill>
              <a:latin typeface="Montserrat" panose="00000500000000000000" pitchFamily="2" charset="0"/>
              <a:ea typeface="Montserrat"/>
              <a:cs typeface="Montserrat"/>
              <a:sym typeface="Montserrat"/>
            </a:endParaRPr>
          </a:p>
        </p:txBody>
      </p:sp>
      <p:sp>
        <p:nvSpPr>
          <p:cNvPr id="2349" name="Google Shape;2349;p143"/>
          <p:cNvSpPr txBox="1"/>
          <p:nvPr/>
        </p:nvSpPr>
        <p:spPr>
          <a:xfrm>
            <a:off x="7902561" y="2783950"/>
            <a:ext cx="887893" cy="388405"/>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2000" b="1" dirty="0">
                <a:solidFill>
                  <a:schemeClr val="accent1"/>
                </a:solidFill>
                <a:latin typeface="Montserrat" panose="00000500000000000000" pitchFamily="2" charset="0"/>
                <a:ea typeface="Montserrat"/>
                <a:cs typeface="Montserrat"/>
                <a:sym typeface="Montserrat"/>
              </a:rPr>
              <a:t>20%</a:t>
            </a:r>
            <a:endParaRPr sz="2000" b="1" dirty="0">
              <a:solidFill>
                <a:schemeClr val="accent1"/>
              </a:solidFill>
              <a:latin typeface="Montserrat" panose="00000500000000000000" pitchFamily="2" charset="0"/>
              <a:ea typeface="Montserrat"/>
              <a:cs typeface="Montserrat"/>
              <a:sym typeface="Montserrat"/>
            </a:endParaRPr>
          </a:p>
        </p:txBody>
      </p:sp>
      <p:sp>
        <p:nvSpPr>
          <p:cNvPr id="2350" name="Google Shape;2350;p143"/>
          <p:cNvSpPr txBox="1"/>
          <p:nvPr/>
        </p:nvSpPr>
        <p:spPr>
          <a:xfrm>
            <a:off x="5172736" y="3362359"/>
            <a:ext cx="1156771" cy="1310887"/>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100" b="1" dirty="0">
                <a:solidFill>
                  <a:schemeClr val="accent1"/>
                </a:solidFill>
                <a:latin typeface="Montserrat" panose="00000500000000000000" pitchFamily="2" charset="0"/>
                <a:ea typeface="Montserrat"/>
                <a:cs typeface="Montserrat"/>
                <a:sym typeface="Montserrat"/>
              </a:rPr>
              <a:t>27%</a:t>
            </a:r>
            <a:r>
              <a:rPr lang="en" sz="1100" b="1" dirty="0">
                <a:solidFill>
                  <a:schemeClr val="bg1">
                    <a:lumMod val="85000"/>
                  </a:schemeClr>
                </a:solidFill>
                <a:latin typeface="Montserrat" panose="00000500000000000000" pitchFamily="2" charset="0"/>
                <a:ea typeface="Montserrat"/>
                <a:cs typeface="Montserrat"/>
                <a:sym typeface="Montserrat"/>
              </a:rPr>
              <a:t> shoppers bought groceries online</a:t>
            </a:r>
          </a:p>
          <a:p>
            <a:pPr marL="0" lvl="0" indent="0" algn="l" rtl="0">
              <a:spcBef>
                <a:spcPts val="0"/>
              </a:spcBef>
              <a:spcAft>
                <a:spcPts val="1200"/>
              </a:spcAft>
              <a:buClr>
                <a:srgbClr val="000000"/>
              </a:buClr>
              <a:buSzPts val="1100"/>
              <a:buFont typeface="Arial"/>
              <a:buNone/>
            </a:pPr>
            <a:r>
              <a:rPr lang="en" sz="1100" b="1" dirty="0">
                <a:solidFill>
                  <a:schemeClr val="accent1"/>
                </a:solidFill>
                <a:latin typeface="Montserrat" panose="00000500000000000000" pitchFamily="2" charset="0"/>
                <a:ea typeface="Montserrat"/>
                <a:cs typeface="Montserrat"/>
                <a:sym typeface="Montserrat"/>
              </a:rPr>
              <a:t>12.5%</a:t>
            </a:r>
            <a:r>
              <a:rPr lang="en" sz="1100" b="1" dirty="0">
                <a:solidFill>
                  <a:schemeClr val="bg1">
                    <a:lumMod val="85000"/>
                  </a:schemeClr>
                </a:solidFill>
                <a:latin typeface="Montserrat" panose="00000500000000000000" pitchFamily="2" charset="0"/>
                <a:ea typeface="Montserrat"/>
                <a:cs typeface="Montserrat"/>
                <a:sym typeface="Montserrat"/>
              </a:rPr>
              <a:t> share of GB, comparing against last year’s 16%</a:t>
            </a:r>
            <a:endParaRPr sz="1100" b="1" dirty="0">
              <a:solidFill>
                <a:schemeClr val="bg1">
                  <a:lumMod val="85000"/>
                </a:schemeClr>
              </a:solidFill>
              <a:latin typeface="Montserrat" panose="00000500000000000000" pitchFamily="2" charset="0"/>
              <a:ea typeface="Montserrat"/>
              <a:cs typeface="Montserrat"/>
              <a:sym typeface="Montserrat"/>
            </a:endParaRPr>
          </a:p>
        </p:txBody>
      </p:sp>
      <p:sp>
        <p:nvSpPr>
          <p:cNvPr id="2351" name="Google Shape;2351;p143"/>
          <p:cNvSpPr txBox="1"/>
          <p:nvPr/>
        </p:nvSpPr>
        <p:spPr>
          <a:xfrm>
            <a:off x="2695554" y="3345953"/>
            <a:ext cx="1021814" cy="300000"/>
          </a:xfrm>
          <a:prstGeom prst="rect">
            <a:avLst/>
          </a:prstGeom>
          <a:noFill/>
          <a:ln>
            <a:noFill/>
          </a:ln>
        </p:spPr>
        <p:txBody>
          <a:bodyPr spcFirstLastPara="1" wrap="square" lIns="0" tIns="45700" rIns="0" bIns="45700" anchor="t" anchorCtr="0">
            <a:noAutofit/>
          </a:bodyPr>
          <a:lstStyle/>
          <a:p>
            <a:pPr lvl="0">
              <a:spcAft>
                <a:spcPts val="1200"/>
              </a:spcAft>
              <a:buSzPts val="1100"/>
            </a:pPr>
            <a:r>
              <a:rPr lang="en-GB" sz="1100" b="1" dirty="0">
                <a:solidFill>
                  <a:schemeClr val="bg1">
                    <a:lumMod val="85000"/>
                  </a:schemeClr>
                </a:solidFill>
                <a:latin typeface="Montserrat" panose="00000500000000000000" pitchFamily="2" charset="0"/>
                <a:ea typeface="Montserrat"/>
                <a:cs typeface="Montserrat"/>
                <a:sym typeface="Montserrat"/>
              </a:rPr>
              <a:t>Is 11% above pre-pandemic levels and has increased slightly on last month.</a:t>
            </a:r>
          </a:p>
        </p:txBody>
      </p:sp>
      <p:sp>
        <p:nvSpPr>
          <p:cNvPr id="2352" name="Google Shape;2352;p143"/>
          <p:cNvSpPr txBox="1"/>
          <p:nvPr/>
        </p:nvSpPr>
        <p:spPr>
          <a:xfrm>
            <a:off x="3981691" y="3345952"/>
            <a:ext cx="978220" cy="1428471"/>
          </a:xfrm>
          <a:prstGeom prst="rect">
            <a:avLst/>
          </a:prstGeom>
          <a:noFill/>
          <a:ln>
            <a:noFill/>
          </a:ln>
        </p:spPr>
        <p:txBody>
          <a:bodyPr spcFirstLastPara="1" wrap="square" lIns="0" tIns="45700" rIns="0" bIns="45700" anchor="t" anchorCtr="0">
            <a:noAutofit/>
          </a:bodyPr>
          <a:lstStyle/>
          <a:p>
            <a:pPr lvl="0">
              <a:spcAft>
                <a:spcPts val="1200"/>
              </a:spcAft>
              <a:buSzPts val="1100"/>
            </a:pPr>
            <a:r>
              <a:rPr lang="en-GB" sz="1100" b="1" dirty="0">
                <a:solidFill>
                  <a:schemeClr val="accent1"/>
                </a:solidFill>
                <a:latin typeface="Montserrat" panose="00000500000000000000" pitchFamily="2" charset="0"/>
                <a:ea typeface="Montserrat"/>
                <a:cs typeface="Montserrat"/>
                <a:sym typeface="Montserrat"/>
              </a:rPr>
              <a:t>44m more</a:t>
            </a:r>
            <a:r>
              <a:rPr lang="en-GB" sz="1100" b="1" dirty="0">
                <a:solidFill>
                  <a:schemeClr val="bg1">
                    <a:lumMod val="85000"/>
                  </a:schemeClr>
                </a:solidFill>
                <a:latin typeface="Montserrat" panose="00000500000000000000" pitchFamily="2" charset="0"/>
                <a:ea typeface="Montserrat"/>
                <a:cs typeface="Montserrat"/>
                <a:sym typeface="Montserrat"/>
              </a:rPr>
              <a:t> GB trips than last year</a:t>
            </a:r>
          </a:p>
          <a:p>
            <a:pPr lvl="0">
              <a:spcAft>
                <a:spcPts val="1200"/>
              </a:spcAft>
              <a:buSzPts val="1100"/>
            </a:pPr>
            <a:r>
              <a:rPr lang="en-GB" sz="1100" dirty="0">
                <a:solidFill>
                  <a:schemeClr val="accent1"/>
                </a:solidFill>
                <a:latin typeface="Montserrat" panose="00000500000000000000" pitchFamily="2" charset="0"/>
                <a:ea typeface="Montserrat"/>
                <a:cs typeface="Montserrat"/>
                <a:sym typeface="Montserrat"/>
              </a:rPr>
              <a:t>11m more </a:t>
            </a:r>
            <a:r>
              <a:rPr lang="en-GB" sz="1100" b="1" dirty="0">
                <a:solidFill>
                  <a:schemeClr val="bg1">
                    <a:lumMod val="85000"/>
                  </a:schemeClr>
                </a:solidFill>
                <a:latin typeface="Montserrat" panose="00000500000000000000" pitchFamily="2" charset="0"/>
                <a:ea typeface="Montserrat"/>
                <a:cs typeface="Montserrat"/>
                <a:sym typeface="Montserrat"/>
              </a:rPr>
              <a:t>trips than last month (4w/e 29Jan)</a:t>
            </a:r>
          </a:p>
        </p:txBody>
      </p:sp>
      <p:sp>
        <p:nvSpPr>
          <p:cNvPr id="2353" name="Google Shape;2353;p143"/>
          <p:cNvSpPr txBox="1"/>
          <p:nvPr/>
        </p:nvSpPr>
        <p:spPr>
          <a:xfrm>
            <a:off x="6570846" y="3345953"/>
            <a:ext cx="1136239" cy="299998"/>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100" b="1" dirty="0">
                <a:solidFill>
                  <a:schemeClr val="bg1">
                    <a:lumMod val="85000"/>
                  </a:schemeClr>
                </a:solidFill>
                <a:latin typeface="Montserrat" panose="00000500000000000000" pitchFamily="2" charset="0"/>
                <a:ea typeface="Montserrat"/>
                <a:cs typeface="Montserrat"/>
                <a:sym typeface="Montserrat"/>
              </a:rPr>
              <a:t>Outperformed Supermarkets (-5.9%). </a:t>
            </a:r>
          </a:p>
          <a:p>
            <a:pPr marL="0" lvl="0" indent="0" algn="l" rtl="0">
              <a:spcBef>
                <a:spcPts val="0"/>
              </a:spcBef>
              <a:spcAft>
                <a:spcPts val="1200"/>
              </a:spcAft>
              <a:buClr>
                <a:srgbClr val="000000"/>
              </a:buClr>
              <a:buSzPts val="1100"/>
              <a:buFont typeface="Arial"/>
              <a:buNone/>
            </a:pPr>
            <a:r>
              <a:rPr lang="en-GB" sz="1100" b="1" dirty="0">
                <a:solidFill>
                  <a:schemeClr val="bg1">
                    <a:lumMod val="85000"/>
                  </a:schemeClr>
                </a:solidFill>
                <a:latin typeface="Montserrat" panose="00000500000000000000" pitchFamily="2" charset="0"/>
                <a:ea typeface="Montserrat"/>
                <a:cs typeface="Montserrat"/>
                <a:sym typeface="Montserrat"/>
              </a:rPr>
              <a:t>V</a:t>
            </a:r>
            <a:r>
              <a:rPr lang="en" sz="1100" b="1" dirty="0">
                <a:solidFill>
                  <a:schemeClr val="bg1">
                    <a:lumMod val="85000"/>
                  </a:schemeClr>
                </a:solidFill>
                <a:latin typeface="Montserrat" panose="00000500000000000000" pitchFamily="2" charset="0"/>
                <a:ea typeface="Montserrat"/>
                <a:cs typeface="Montserrat"/>
                <a:sym typeface="Montserrat"/>
              </a:rPr>
              <a:t> 2 years ago 4w/e 29Feb20 </a:t>
            </a:r>
            <a:r>
              <a:rPr lang="en" sz="1100" b="1" dirty="0">
                <a:solidFill>
                  <a:schemeClr val="accent1"/>
                </a:solidFill>
                <a:latin typeface="Montserrat" panose="00000500000000000000" pitchFamily="2" charset="0"/>
                <a:ea typeface="Montserrat"/>
                <a:cs typeface="Montserrat"/>
                <a:sym typeface="Montserrat"/>
              </a:rPr>
              <a:t>+7.2%</a:t>
            </a:r>
            <a:endParaRPr sz="1100" b="1" dirty="0">
              <a:solidFill>
                <a:schemeClr val="accent1"/>
              </a:solidFill>
              <a:latin typeface="Montserrat" panose="00000500000000000000" pitchFamily="2" charset="0"/>
              <a:ea typeface="Montserrat"/>
              <a:cs typeface="Montserrat"/>
              <a:sym typeface="Montserrat"/>
            </a:endParaRPr>
          </a:p>
        </p:txBody>
      </p:sp>
      <p:sp>
        <p:nvSpPr>
          <p:cNvPr id="2354" name="Google Shape;2354;p143"/>
          <p:cNvSpPr txBox="1"/>
          <p:nvPr/>
        </p:nvSpPr>
        <p:spPr>
          <a:xfrm>
            <a:off x="7948424" y="3345952"/>
            <a:ext cx="978220" cy="1399295"/>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GB" sz="1100" b="1" dirty="0">
                <a:solidFill>
                  <a:schemeClr val="bg1">
                    <a:lumMod val="85000"/>
                  </a:schemeClr>
                </a:solidFill>
                <a:latin typeface="Montserrat" panose="00000500000000000000" pitchFamily="2" charset="0"/>
                <a:ea typeface="Montserrat"/>
                <a:cs typeface="Montserrat"/>
                <a:sym typeface="Montserrat"/>
              </a:rPr>
              <a:t>Similar to last year’s lockdown</a:t>
            </a:r>
          </a:p>
          <a:p>
            <a:pPr>
              <a:spcAft>
                <a:spcPts val="1200"/>
              </a:spcAft>
              <a:buSzPts val="1100"/>
            </a:pPr>
            <a:r>
              <a:rPr lang="en-GB" sz="1100" b="1" dirty="0">
                <a:solidFill>
                  <a:schemeClr val="bg1">
                    <a:lumMod val="85000"/>
                  </a:schemeClr>
                </a:solidFill>
                <a:latin typeface="Montserrat" panose="00000500000000000000" pitchFamily="2" charset="0"/>
                <a:ea typeface="Montserrat"/>
                <a:cs typeface="Montserrat"/>
                <a:sym typeface="Montserrat"/>
              </a:rPr>
              <a:t>V 2 years ago 4w/e 29Feb20 </a:t>
            </a:r>
            <a:r>
              <a:rPr lang="en-GB" sz="1100" dirty="0">
                <a:solidFill>
                  <a:schemeClr val="accent1"/>
                </a:solidFill>
                <a:latin typeface="Montserrat" panose="00000500000000000000" pitchFamily="2" charset="0"/>
                <a:ea typeface="Montserrat"/>
                <a:cs typeface="Montserrat"/>
                <a:sym typeface="Montserrat"/>
              </a:rPr>
              <a:t>-5.2% points</a:t>
            </a:r>
          </a:p>
          <a:p>
            <a:pPr marL="0" lvl="0" indent="0" algn="l" rtl="0">
              <a:spcBef>
                <a:spcPts val="0"/>
              </a:spcBef>
              <a:spcAft>
                <a:spcPts val="1200"/>
              </a:spcAft>
              <a:buClr>
                <a:srgbClr val="000000"/>
              </a:buClr>
              <a:buSzPts val="1100"/>
              <a:buFont typeface="Arial"/>
              <a:buNone/>
            </a:pPr>
            <a:endParaRPr sz="1100" b="1" dirty="0">
              <a:solidFill>
                <a:schemeClr val="accent1"/>
              </a:solidFill>
              <a:latin typeface="Montserrat" panose="00000500000000000000" pitchFamily="2" charset="0"/>
              <a:ea typeface="Montserrat"/>
              <a:cs typeface="Montserrat"/>
              <a:sym typeface="Montserrat"/>
            </a:endParaRPr>
          </a:p>
        </p:txBody>
      </p:sp>
      <p:sp>
        <p:nvSpPr>
          <p:cNvPr id="2355" name="Google Shape;2355;p143"/>
          <p:cNvSpPr txBox="1"/>
          <p:nvPr/>
        </p:nvSpPr>
        <p:spPr>
          <a:xfrm>
            <a:off x="377024" y="3499916"/>
            <a:ext cx="1306633" cy="820849"/>
          </a:xfrm>
          <a:prstGeom prst="rect">
            <a:avLst/>
          </a:prstGeom>
          <a:solidFill>
            <a:schemeClr val="accent1"/>
          </a:solid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GB" sz="1200" b="1" dirty="0">
                <a:solidFill>
                  <a:schemeClr val="tx1">
                    <a:lumMod val="75000"/>
                    <a:lumOff val="25000"/>
                  </a:schemeClr>
                </a:solidFill>
                <a:latin typeface="Montserrat" panose="00000500000000000000" pitchFamily="2" charset="0"/>
                <a:ea typeface="Montserrat"/>
                <a:cs typeface="Montserrat"/>
                <a:sym typeface="Montserrat"/>
              </a:rPr>
              <a:t>Sales in Bricks &amp; Mortar stores held +0%.</a:t>
            </a:r>
          </a:p>
          <a:p>
            <a:pPr marL="0" lvl="0" indent="0" algn="l" rtl="0">
              <a:spcBef>
                <a:spcPts val="0"/>
              </a:spcBef>
              <a:spcAft>
                <a:spcPts val="1200"/>
              </a:spcAft>
              <a:buClr>
                <a:srgbClr val="000000"/>
              </a:buClr>
              <a:buSzPts val="1100"/>
              <a:buFont typeface="Arial"/>
              <a:buNone/>
            </a:pPr>
            <a:endParaRPr sz="1200" b="1" dirty="0">
              <a:solidFill>
                <a:schemeClr val="tx1">
                  <a:lumMod val="75000"/>
                  <a:lumOff val="25000"/>
                </a:schemeClr>
              </a:solidFill>
              <a:latin typeface="Montserrat" panose="00000500000000000000" pitchFamily="2" charset="0"/>
              <a:ea typeface="Montserrat"/>
              <a:cs typeface="Montserrat"/>
              <a:sym typeface="Montserrat"/>
            </a:endParaRPr>
          </a:p>
        </p:txBody>
      </p:sp>
      <p:cxnSp>
        <p:nvCxnSpPr>
          <p:cNvPr id="2356" name="Google Shape;2356;p143"/>
          <p:cNvCxnSpPr>
            <a:cxnSpLocks/>
          </p:cNvCxnSpPr>
          <p:nvPr/>
        </p:nvCxnSpPr>
        <p:spPr>
          <a:xfrm>
            <a:off x="221702" y="1510130"/>
            <a:ext cx="1374870" cy="0"/>
          </a:xfrm>
          <a:prstGeom prst="straightConnector1">
            <a:avLst/>
          </a:prstGeom>
          <a:noFill/>
          <a:ln w="19050" cap="flat" cmpd="sng">
            <a:solidFill>
              <a:schemeClr val="accent1"/>
            </a:solidFill>
            <a:prstDash val="solid"/>
            <a:round/>
            <a:headEnd type="none" w="med" len="med"/>
            <a:tailEnd type="none" w="med" len="med"/>
          </a:ln>
        </p:spPr>
      </p:cxnSp>
    </p:spTree>
    <p:extLst>
      <p:ext uri="{BB962C8B-B14F-4D97-AF65-F5344CB8AC3E}">
        <p14:creationId xmlns:p14="http://schemas.microsoft.com/office/powerpoint/2010/main" val="1575064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1"/>
        <p:cNvGrpSpPr/>
        <p:nvPr/>
      </p:nvGrpSpPr>
      <p:grpSpPr>
        <a:xfrm>
          <a:off x="0" y="0"/>
          <a:ext cx="0" cy="0"/>
          <a:chOff x="0" y="0"/>
          <a:chExt cx="0" cy="0"/>
        </a:xfrm>
      </p:grpSpPr>
      <p:sp>
        <p:nvSpPr>
          <p:cNvPr id="3" name="Subtitle 2">
            <a:extLst>
              <a:ext uri="{FF2B5EF4-FFF2-40B4-BE49-F238E27FC236}">
                <a16:creationId xmlns:a16="http://schemas.microsoft.com/office/drawing/2014/main" id="{DF131891-A103-4FBD-848A-0183FD008A90}"/>
              </a:ext>
            </a:extLst>
          </p:cNvPr>
          <p:cNvSpPr>
            <a:spLocks noGrp="1"/>
          </p:cNvSpPr>
          <p:nvPr>
            <p:ph type="subTitle" idx="1"/>
          </p:nvPr>
        </p:nvSpPr>
        <p:spPr/>
        <p:txBody>
          <a:bodyPr/>
          <a:lstStyle/>
          <a:p>
            <a:r>
              <a:rPr lang="en-PH" dirty="0">
                <a:latin typeface="Montserrat" panose="00000500000000000000" pitchFamily="2" charset="0"/>
              </a:rPr>
              <a:t>Source:  NielsenIQ Homescan GB FMCG</a:t>
            </a:r>
          </a:p>
        </p:txBody>
      </p:sp>
      <p:sp>
        <p:nvSpPr>
          <p:cNvPr id="1292" name="Google Shape;1292;p93"/>
          <p:cNvSpPr txBox="1">
            <a:spLocks noGrp="1"/>
          </p:cNvSpPr>
          <p:nvPr>
            <p:ph type="title"/>
          </p:nvPr>
        </p:nvSpPr>
        <p:spPr>
          <a:xfrm>
            <a:off x="250572" y="292625"/>
            <a:ext cx="8774482" cy="675538"/>
          </a:xfrm>
        </p:spPr>
        <p:txBody>
          <a:bodyPr spcFirstLastPara="1" wrap="square" lIns="0" tIns="91425" rIns="0" bIns="91425" anchor="t" anchorCtr="0">
            <a:noAutofit/>
          </a:bodyPr>
          <a:lstStyle/>
          <a:p>
            <a:pPr lvl="0"/>
            <a:r>
              <a:rPr lang="en-PH" dirty="0">
                <a:solidFill>
                  <a:schemeClr val="bg1"/>
                </a:solidFill>
                <a:latin typeface="Montserrat" panose="00000500000000000000" pitchFamily="2" charset="0"/>
              </a:rPr>
              <a:t>February marks a new era of cautious shopping, as shoppers wake </a:t>
            </a:r>
            <a:r>
              <a:rPr lang="en-PH" dirty="0" err="1">
                <a:solidFill>
                  <a:schemeClr val="bg1"/>
                </a:solidFill>
                <a:latin typeface="Montserrat" panose="00000500000000000000" pitchFamily="2" charset="0"/>
              </a:rPr>
              <a:t>upto</a:t>
            </a:r>
            <a:r>
              <a:rPr lang="en-PH" dirty="0">
                <a:solidFill>
                  <a:schemeClr val="bg1"/>
                </a:solidFill>
                <a:latin typeface="Montserrat" panose="00000500000000000000" pitchFamily="2" charset="0"/>
              </a:rPr>
              <a:t> new challenges</a:t>
            </a:r>
          </a:p>
        </p:txBody>
      </p:sp>
      <p:graphicFrame>
        <p:nvGraphicFramePr>
          <p:cNvPr id="1293" name="Google Shape;1293;p93"/>
          <p:cNvGraphicFramePr/>
          <p:nvPr>
            <p:extLst>
              <p:ext uri="{D42A27DB-BD31-4B8C-83A1-F6EECF244321}">
                <p14:modId xmlns:p14="http://schemas.microsoft.com/office/powerpoint/2010/main" val="1198099471"/>
              </p:ext>
            </p:extLst>
          </p:nvPr>
        </p:nvGraphicFramePr>
        <p:xfrm>
          <a:off x="184758" y="1024064"/>
          <a:ext cx="8840295" cy="3646385"/>
        </p:xfrm>
        <a:graphic>
          <a:graphicData uri="http://schemas.openxmlformats.org/drawingml/2006/table">
            <a:tbl>
              <a:tblPr>
                <a:noFill/>
                <a:tableStyleId>{0DBE4ED3-A11A-413B-A309-AE78DBB60736}</a:tableStyleId>
              </a:tblPr>
              <a:tblGrid>
                <a:gridCol w="1369423">
                  <a:extLst>
                    <a:ext uri="{9D8B030D-6E8A-4147-A177-3AD203B41FA5}">
                      <a16:colId xmlns:a16="http://schemas.microsoft.com/office/drawing/2014/main" val="20000"/>
                    </a:ext>
                  </a:extLst>
                </a:gridCol>
                <a:gridCol w="3805854">
                  <a:extLst>
                    <a:ext uri="{9D8B030D-6E8A-4147-A177-3AD203B41FA5}">
                      <a16:colId xmlns:a16="http://schemas.microsoft.com/office/drawing/2014/main" val="20001"/>
                    </a:ext>
                  </a:extLst>
                </a:gridCol>
                <a:gridCol w="3665018">
                  <a:extLst>
                    <a:ext uri="{9D8B030D-6E8A-4147-A177-3AD203B41FA5}">
                      <a16:colId xmlns:a16="http://schemas.microsoft.com/office/drawing/2014/main" val="20002"/>
                    </a:ext>
                  </a:extLst>
                </a:gridCol>
              </a:tblGrid>
              <a:tr h="791139">
                <a:tc>
                  <a:txBody>
                    <a:bodyPr/>
                    <a:lstStyle/>
                    <a:p>
                      <a:pPr marL="0" lvl="0" indent="0" algn="l" rtl="0">
                        <a:spcBef>
                          <a:spcPts val="0"/>
                        </a:spcBef>
                        <a:spcAft>
                          <a:spcPts val="0"/>
                        </a:spcAft>
                        <a:buNone/>
                      </a:pPr>
                      <a:endParaRPr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noFill/>
                      <a:prstDash val="solid"/>
                      <a:round/>
                      <a:headEnd type="none" w="sm" len="sm"/>
                      <a:tailEnd type="none" w="sm" len="sm"/>
                    </a:lnL>
                    <a:lnR w="19050"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l" rtl="0">
                        <a:spcBef>
                          <a:spcPts val="0"/>
                        </a:spcBef>
                        <a:spcAft>
                          <a:spcPts val="0"/>
                        </a:spcAft>
                        <a:buNone/>
                      </a:pPr>
                      <a:r>
                        <a:rPr lang="en" b="1" baseline="0" dirty="0">
                          <a:solidFill>
                            <a:srgbClr val="FFFFFF"/>
                          </a:solidFill>
                          <a:latin typeface="Montserrat" panose="00000500000000000000" pitchFamily="2" charset="0"/>
                          <a:ea typeface="Montserrat"/>
                          <a:cs typeface="Montserrat"/>
                          <a:sym typeface="Montserrat"/>
                        </a:rPr>
                        <a:t>New year, new trends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dirty="0">
                          <a:solidFill>
                            <a:schemeClr val="bg1">
                              <a:lumMod val="65000"/>
                            </a:schemeClr>
                          </a:solidFill>
                          <a:latin typeface="Montserrat" panose="00000500000000000000" pitchFamily="2" charset="0"/>
                        </a:rPr>
                        <a:t>4w/e 29</a:t>
                      </a:r>
                      <a:r>
                        <a:rPr lang="en-GB" baseline="30000" dirty="0">
                          <a:solidFill>
                            <a:schemeClr val="bg1">
                              <a:lumMod val="65000"/>
                            </a:schemeClr>
                          </a:solidFill>
                          <a:latin typeface="Montserrat" panose="00000500000000000000" pitchFamily="2" charset="0"/>
                        </a:rPr>
                        <a:t>th</a:t>
                      </a:r>
                      <a:r>
                        <a:rPr lang="en-GB" dirty="0">
                          <a:solidFill>
                            <a:schemeClr val="bg1">
                              <a:lumMod val="65000"/>
                            </a:schemeClr>
                          </a:solidFill>
                          <a:latin typeface="Montserrat" panose="00000500000000000000" pitchFamily="2" charset="0"/>
                        </a:rPr>
                        <a:t> January 2022</a:t>
                      </a:r>
                    </a:p>
                  </a:txBody>
                  <a:tcPr marL="91425" marR="91425" marT="91425" marB="91425">
                    <a:lnL w="19050" cap="flat" cmpd="sng">
                      <a:noFill/>
                      <a:prstDash val="solid"/>
                      <a:round/>
                      <a:headEnd type="none" w="sm" len="sm"/>
                      <a:tailEnd type="none" w="sm" len="sm"/>
                    </a:lnL>
                    <a:lnR w="12700" cap="flat" cmpd="sng" algn="ctr">
                      <a:solidFill>
                        <a:schemeClr val="accent1"/>
                      </a:solidFill>
                      <a:prstDash val="solid"/>
                      <a:round/>
                      <a:headEnd type="none" w="med" len="med"/>
                      <a:tailEnd type="none" w="med" len="med"/>
                    </a:lnR>
                    <a:lnT w="19050" cap="flat" cmpd="sng">
                      <a:noFill/>
                      <a:prstDash val="solid"/>
                      <a:round/>
                      <a:headEnd type="none" w="sm" len="sm"/>
                      <a:tailEnd type="none" w="sm" len="sm"/>
                    </a:lnT>
                    <a:lnB w="9525" cap="flat" cmpd="sng" algn="ctr">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l" rtl="0">
                        <a:spcBef>
                          <a:spcPts val="0"/>
                        </a:spcBef>
                        <a:spcAft>
                          <a:spcPts val="0"/>
                        </a:spcAft>
                        <a:buNone/>
                      </a:pPr>
                      <a:r>
                        <a:rPr lang="en" b="1" baseline="0" dirty="0">
                          <a:solidFill>
                            <a:srgbClr val="FFFFFF"/>
                          </a:solidFill>
                          <a:latin typeface="Montserrat" panose="00000500000000000000" pitchFamily="2" charset="0"/>
                          <a:ea typeface="Montserrat"/>
                          <a:cs typeface="Montserrat"/>
                          <a:sym typeface="Montserrat"/>
                        </a:rPr>
                        <a:t>Austerity leads to caution</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dirty="0">
                          <a:solidFill>
                            <a:schemeClr val="bg1">
                              <a:lumMod val="65000"/>
                            </a:schemeClr>
                          </a:solidFill>
                          <a:latin typeface="Montserrat" panose="00000500000000000000" pitchFamily="2" charset="0"/>
                        </a:rPr>
                        <a:t>4w/e 26</a:t>
                      </a:r>
                      <a:r>
                        <a:rPr lang="en-GB" baseline="30000" dirty="0">
                          <a:solidFill>
                            <a:schemeClr val="bg1">
                              <a:lumMod val="65000"/>
                            </a:schemeClr>
                          </a:solidFill>
                          <a:latin typeface="Montserrat" panose="00000500000000000000" pitchFamily="2" charset="0"/>
                        </a:rPr>
                        <a:t>th</a:t>
                      </a:r>
                      <a:r>
                        <a:rPr lang="en-GB" dirty="0">
                          <a:solidFill>
                            <a:schemeClr val="bg1">
                              <a:lumMod val="65000"/>
                            </a:schemeClr>
                          </a:solidFill>
                          <a:latin typeface="Montserrat" panose="00000500000000000000" pitchFamily="2" charset="0"/>
                        </a:rPr>
                        <a:t> February 2022</a:t>
                      </a:r>
                    </a:p>
                  </a:txBody>
                  <a:tcPr marL="91425" marR="91425" marT="91425" marB="91425">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761836">
                <a:tc>
                  <a:txBody>
                    <a:bodyPr/>
                    <a:lstStyle/>
                    <a:p>
                      <a:pPr marL="0" lvl="0" indent="0" algn="l" rtl="0">
                        <a:spcBef>
                          <a:spcPts val="0"/>
                        </a:spcBef>
                        <a:spcAft>
                          <a:spcPts val="0"/>
                        </a:spcAft>
                        <a:buNone/>
                      </a:pPr>
                      <a:r>
                        <a:rPr lang="en-GB" sz="1200" b="1" dirty="0">
                          <a:solidFill>
                            <a:srgbClr val="FFFFFF"/>
                          </a:solidFill>
                          <a:latin typeface="Montserrat" panose="00000500000000000000" pitchFamily="2" charset="0"/>
                          <a:ea typeface="Montserrat"/>
                          <a:cs typeface="Montserrat"/>
                          <a:sym typeface="Montserrat"/>
                        </a:rPr>
                        <a:t>Basket Size</a:t>
                      </a:r>
                      <a:endParaRPr sz="12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noFill/>
                      <a:prstDash val="solid"/>
                      <a:round/>
                      <a:headEnd type="none" w="sm" len="sm"/>
                      <a:tailEnd type="none" w="sm" len="sm"/>
                    </a:lnL>
                    <a:lnR w="19050" cap="flat" cmpd="sng" algn="ctr">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rgbClr val="000000"/>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£18.30</a:t>
                      </a:r>
                    </a:p>
                    <a:p>
                      <a:pPr marL="365760" lvl="0" indent="-292100" algn="l" rtl="0">
                        <a:spcBef>
                          <a:spcPts val="600"/>
                        </a:spcBef>
                        <a:spcAft>
                          <a:spcPts val="0"/>
                        </a:spcAft>
                        <a:buClr>
                          <a:srgbClr val="FFFFFF"/>
                        </a:buClr>
                        <a:buSzPts val="1000"/>
                        <a:buFont typeface="Montserrat Light"/>
                        <a:buChar char="■"/>
                      </a:pPr>
                      <a:r>
                        <a:rPr lang="en-GB" sz="1000" dirty="0">
                          <a:solidFill>
                            <a:srgbClr val="FFFFFF"/>
                          </a:solidFill>
                          <a:latin typeface="Montserrat" panose="00000500000000000000" pitchFamily="2" charset="0"/>
                          <a:ea typeface="Montserrat Light"/>
                          <a:cs typeface="Montserrat Light"/>
                          <a:sym typeface="Montserrat Light"/>
                        </a:rPr>
                        <a:t>-£2.53/</a:t>
                      </a:r>
                      <a:r>
                        <a:rPr lang="en-GB" sz="1000" b="1" dirty="0">
                          <a:solidFill>
                            <a:schemeClr val="accent1"/>
                          </a:solidFill>
                          <a:latin typeface="Montserrat" panose="00000500000000000000" pitchFamily="2" charset="0"/>
                          <a:ea typeface="Montserrat Light"/>
                          <a:cs typeface="Montserrat Light"/>
                          <a:sym typeface="Montserrat Light"/>
                        </a:rPr>
                        <a:t>-12.1% </a:t>
                      </a:r>
                      <a:r>
                        <a:rPr lang="en-GB" sz="1000" baseline="0" dirty="0">
                          <a:solidFill>
                            <a:srgbClr val="FFFFFF"/>
                          </a:solidFill>
                          <a:latin typeface="Montserrat" panose="00000500000000000000" pitchFamily="2" charset="0"/>
                          <a:ea typeface="Montserrat Light"/>
                          <a:cs typeface="Montserrat Light"/>
                          <a:sym typeface="Montserrat Light"/>
                        </a:rPr>
                        <a:t>vs last year and </a:t>
                      </a:r>
                      <a:r>
                        <a:rPr lang="en-GB" sz="1000" b="1" baseline="0" dirty="0">
                          <a:solidFill>
                            <a:schemeClr val="accent1"/>
                          </a:solidFill>
                          <a:latin typeface="Montserrat" panose="00000500000000000000" pitchFamily="2" charset="0"/>
                          <a:ea typeface="Montserrat Light"/>
                          <a:cs typeface="Montserrat Light"/>
                          <a:sym typeface="Montserrat Light"/>
                        </a:rPr>
                        <a:t>-18.4% </a:t>
                      </a:r>
                      <a:r>
                        <a:rPr lang="en-GB" sz="1000" baseline="0" dirty="0">
                          <a:solidFill>
                            <a:srgbClr val="FFFFFF"/>
                          </a:solidFill>
                          <a:latin typeface="Montserrat" panose="00000500000000000000" pitchFamily="2" charset="0"/>
                          <a:ea typeface="Montserrat Light"/>
                          <a:cs typeface="Montserrat Light"/>
                          <a:sym typeface="Montserrat Light"/>
                        </a:rPr>
                        <a:t>vs last month</a:t>
                      </a:r>
                      <a:endParaRPr lang="en-GB" sz="1000" dirty="0">
                        <a:solidFill>
                          <a:srgbClr val="FFFFFF"/>
                        </a:solidFill>
                        <a:latin typeface="Montserrat" panose="00000500000000000000" pitchFamily="2" charset="0"/>
                        <a:ea typeface="Montserrat"/>
                        <a:cs typeface="Montserrat"/>
                        <a:sym typeface="Montserrat"/>
                      </a:endParaRPr>
                    </a:p>
                  </a:txBody>
                  <a:tcPr marL="91425" marR="91425" marT="91425" marB="91425">
                    <a:lnL w="19050" cap="flat" cmpd="sng">
                      <a:noFill/>
                      <a:prstDash val="solid"/>
                      <a:round/>
                      <a:headEnd type="none" w="sm" len="sm"/>
                      <a:tailEnd type="none" w="sm" len="sm"/>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rgbClr val="000000"/>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£18.50</a:t>
                      </a:r>
                    </a:p>
                    <a:p>
                      <a:pPr marL="365760" lvl="0" indent="-292100" algn="l" rtl="0">
                        <a:spcBef>
                          <a:spcPts val="600"/>
                        </a:spcBef>
                        <a:spcAft>
                          <a:spcPts val="0"/>
                        </a:spcAft>
                        <a:buClr>
                          <a:srgbClr val="FFFFFF"/>
                        </a:buClr>
                        <a:buSzPts val="1000"/>
                        <a:buFont typeface="Montserrat Light"/>
                        <a:buChar char="■"/>
                      </a:pPr>
                      <a:r>
                        <a:rPr lang="en-GB" sz="1000" dirty="0">
                          <a:solidFill>
                            <a:srgbClr val="FFFFFF"/>
                          </a:solidFill>
                          <a:latin typeface="Montserrat" panose="00000500000000000000" pitchFamily="2" charset="0"/>
                          <a:ea typeface="Montserrat Light"/>
                          <a:cs typeface="Montserrat Light"/>
                          <a:sym typeface="Montserrat Light"/>
                        </a:rPr>
                        <a:t>-£2.63/</a:t>
                      </a:r>
                      <a:r>
                        <a:rPr lang="en-GB" sz="1000" b="1" dirty="0">
                          <a:solidFill>
                            <a:schemeClr val="accent1"/>
                          </a:solidFill>
                          <a:latin typeface="Montserrat" panose="00000500000000000000" pitchFamily="2" charset="0"/>
                          <a:ea typeface="Montserrat Light"/>
                          <a:cs typeface="Montserrat Light"/>
                          <a:sym typeface="Montserrat Light"/>
                        </a:rPr>
                        <a:t>-12.4% </a:t>
                      </a:r>
                      <a:r>
                        <a:rPr lang="en-GB" sz="1000" baseline="0" dirty="0">
                          <a:solidFill>
                            <a:srgbClr val="FFFFFF"/>
                          </a:solidFill>
                          <a:latin typeface="Montserrat" panose="00000500000000000000" pitchFamily="2" charset="0"/>
                          <a:ea typeface="Montserrat Light"/>
                          <a:cs typeface="Montserrat Light"/>
                          <a:sym typeface="Montserrat Light"/>
                        </a:rPr>
                        <a:t>vs last year and </a:t>
                      </a:r>
                      <a:r>
                        <a:rPr lang="en-GB" sz="1000" b="1" baseline="0" dirty="0">
                          <a:solidFill>
                            <a:schemeClr val="accent1"/>
                          </a:solidFill>
                          <a:latin typeface="Montserrat" panose="00000500000000000000" pitchFamily="2" charset="0"/>
                          <a:ea typeface="Montserrat Light"/>
                          <a:cs typeface="Montserrat Light"/>
                          <a:sym typeface="Montserrat Light"/>
                        </a:rPr>
                        <a:t>+1% </a:t>
                      </a:r>
                      <a:r>
                        <a:rPr lang="en-GB" sz="1000" baseline="0" dirty="0">
                          <a:solidFill>
                            <a:srgbClr val="FFFFFF"/>
                          </a:solidFill>
                          <a:latin typeface="Montserrat" panose="00000500000000000000" pitchFamily="2" charset="0"/>
                          <a:ea typeface="Montserrat Light"/>
                          <a:cs typeface="Montserrat Light"/>
                          <a:sym typeface="Montserrat Light"/>
                        </a:rPr>
                        <a:t>vs last month</a:t>
                      </a:r>
                      <a:endParaRPr lang="en-GB" sz="1000" dirty="0">
                        <a:solidFill>
                          <a:srgbClr val="FFFFFF"/>
                        </a:solidFill>
                        <a:latin typeface="Montserrat" panose="00000500000000000000" pitchFamily="2" charset="0"/>
                        <a:ea typeface="Montserrat"/>
                        <a:cs typeface="Montserrat"/>
                        <a:sym typeface="Montserrat"/>
                      </a:endParaRPr>
                    </a:p>
                  </a:txBody>
                  <a:tcPr marL="91425" marR="91425" marT="91425" marB="91425">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rgbClr val="000000"/>
                    </a:solidFill>
                  </a:tcPr>
                </a:tc>
                <a:extLst>
                  <a:ext uri="{0D108BD9-81ED-4DB2-BD59-A6C34878D82A}">
                    <a16:rowId xmlns:a16="http://schemas.microsoft.com/office/drawing/2014/main" val="10002"/>
                  </a:ext>
                </a:extLst>
              </a:tr>
              <a:tr h="761836">
                <a:tc>
                  <a:txBody>
                    <a:bodyPr/>
                    <a:lstStyle/>
                    <a:p>
                      <a:pPr marL="0" lvl="0" indent="0" algn="l" rtl="0">
                        <a:spcBef>
                          <a:spcPts val="0"/>
                        </a:spcBef>
                        <a:spcAft>
                          <a:spcPts val="0"/>
                        </a:spcAft>
                        <a:buNone/>
                      </a:pPr>
                      <a:r>
                        <a:rPr lang="en" sz="1200" b="1" dirty="0">
                          <a:solidFill>
                            <a:srgbClr val="FFFFFF"/>
                          </a:solidFill>
                          <a:latin typeface="Montserrat" panose="00000500000000000000" pitchFamily="2" charset="0"/>
                          <a:ea typeface="Montserrat"/>
                          <a:cs typeface="Montserrat"/>
                          <a:sym typeface="Montserrat"/>
                        </a:rPr>
                        <a:t>Bricks</a:t>
                      </a:r>
                      <a:r>
                        <a:rPr lang="en" sz="1200" b="1" baseline="0" dirty="0">
                          <a:solidFill>
                            <a:srgbClr val="FFFFFF"/>
                          </a:solidFill>
                          <a:latin typeface="Montserrat" panose="00000500000000000000" pitchFamily="2" charset="0"/>
                          <a:ea typeface="Montserrat"/>
                          <a:cs typeface="Montserrat"/>
                          <a:sym typeface="Montserrat"/>
                        </a:rPr>
                        <a:t> &amp; mortar shopping trips</a:t>
                      </a:r>
                      <a:endParaRPr sz="12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noFill/>
                      <a:prstDash val="solid"/>
                      <a:round/>
                      <a:headEnd type="none" w="sm" len="sm"/>
                      <a:tailEnd type="none" w="sm" len="sm"/>
                    </a:lnL>
                    <a:lnR w="19050" cap="flat" cmpd="sng" algn="ctr">
                      <a:noFill/>
                      <a:prstDash val="solid"/>
                      <a:round/>
                      <a:headEnd type="none" w="sm" len="sm"/>
                      <a:tailEnd type="none" w="sm" len="sm"/>
                    </a:lnR>
                    <a:lnT w="9525" cap="flat" cmpd="sng">
                      <a:noFill/>
                      <a:prstDash val="solid"/>
                      <a:round/>
                      <a:headEnd type="none" w="sm" len="sm"/>
                      <a:tailEnd type="none" w="sm" len="sm"/>
                    </a:lnT>
                    <a:lnB w="9525" cap="flat" cmpd="sng" algn="ctr">
                      <a:noFill/>
                      <a:prstDash val="solid"/>
                      <a:round/>
                      <a:headEnd type="none" w="sm" len="sm"/>
                      <a:tailEnd type="none" w="sm" len="sm"/>
                    </a:lnB>
                    <a:lnTlToBr w="12700" cmpd="sng">
                      <a:noFill/>
                      <a:prstDash val="solid"/>
                    </a:lnTlToBr>
                    <a:lnBlToTr w="12700" cmpd="sng">
                      <a:noFill/>
                      <a:prstDash val="solid"/>
                    </a:lnBlToTr>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 sz="1000" dirty="0">
                          <a:solidFill>
                            <a:srgbClr val="FFFFFF"/>
                          </a:solidFill>
                          <a:latin typeface="Montserrat" panose="00000500000000000000" pitchFamily="2" charset="0"/>
                          <a:ea typeface="Montserrat Light"/>
                          <a:cs typeface="Montserrat Light"/>
                          <a:sym typeface="Montserrat Light"/>
                        </a:rPr>
                        <a:t>465m shopping occasions</a:t>
                      </a:r>
                      <a:endParaRPr sz="1000" dirty="0">
                        <a:solidFill>
                          <a:srgbClr val="FFFFFF"/>
                        </a:solidFill>
                        <a:latin typeface="Montserrat" panose="00000500000000000000" pitchFamily="2" charset="0"/>
                        <a:ea typeface="Montserrat Light"/>
                        <a:cs typeface="Montserrat Light"/>
                        <a:sym typeface="Montserrat Light"/>
                      </a:endParaRPr>
                    </a:p>
                    <a:p>
                      <a:pPr marL="365760" lvl="0" indent="-292100" algn="l" rtl="0">
                        <a:spcBef>
                          <a:spcPts val="600"/>
                        </a:spcBef>
                        <a:spcAft>
                          <a:spcPts val="0"/>
                        </a:spcAft>
                        <a:buClr>
                          <a:srgbClr val="FFFFFF"/>
                        </a:buClr>
                        <a:buSzPts val="1000"/>
                        <a:buFont typeface="Montserrat Light"/>
                        <a:buChar char="■"/>
                      </a:pPr>
                      <a:r>
                        <a:rPr lang="en" sz="1000" dirty="0">
                          <a:solidFill>
                            <a:srgbClr val="FFFFFF"/>
                          </a:solidFill>
                          <a:latin typeface="Montserrat" panose="00000500000000000000" pitchFamily="2" charset="0"/>
                          <a:ea typeface="Montserrat Light"/>
                          <a:cs typeface="Montserrat Light"/>
                          <a:sym typeface="Montserrat Light"/>
                        </a:rPr>
                        <a:t>+10.8%/+45m</a:t>
                      </a:r>
                      <a:r>
                        <a:rPr lang="en" sz="1000" baseline="0" dirty="0">
                          <a:solidFill>
                            <a:srgbClr val="FFFFFF"/>
                          </a:solidFill>
                          <a:latin typeface="Montserrat" panose="00000500000000000000" pitchFamily="2" charset="0"/>
                          <a:ea typeface="Montserrat Light"/>
                          <a:cs typeface="Montserrat Light"/>
                          <a:sym typeface="Montserrat Light"/>
                        </a:rPr>
                        <a:t> </a:t>
                      </a:r>
                      <a:r>
                        <a:rPr lang="en" sz="1000" b="1" baseline="0" dirty="0">
                          <a:solidFill>
                            <a:schemeClr val="accent1"/>
                          </a:solidFill>
                          <a:latin typeface="Montserrat" panose="00000500000000000000" pitchFamily="2" charset="0"/>
                          <a:ea typeface="Montserrat Light"/>
                          <a:cs typeface="Montserrat Light"/>
                          <a:sym typeface="Montserrat Light"/>
                        </a:rPr>
                        <a:t>more</a:t>
                      </a:r>
                      <a:r>
                        <a:rPr lang="en" sz="1000" baseline="0" dirty="0">
                          <a:solidFill>
                            <a:srgbClr val="FFFFFF"/>
                          </a:solidFill>
                          <a:latin typeface="Montserrat" panose="00000500000000000000" pitchFamily="2" charset="0"/>
                          <a:ea typeface="Montserrat Light"/>
                          <a:cs typeface="Montserrat Light"/>
                          <a:sym typeface="Montserrat Light"/>
                        </a:rPr>
                        <a:t> than last year </a:t>
                      </a:r>
                      <a:r>
                        <a:rPr lang="en" sz="1000" b="0" baseline="0" dirty="0">
                          <a:solidFill>
                            <a:srgbClr val="FFFFFF"/>
                          </a:solidFill>
                          <a:latin typeface="Montserrat" panose="00000500000000000000" pitchFamily="2" charset="0"/>
                          <a:ea typeface="Montserrat Light"/>
                          <a:cs typeface="Montserrat Light"/>
                          <a:sym typeface="Montserrat Light"/>
                        </a:rPr>
                        <a:t>and </a:t>
                      </a:r>
                      <a:r>
                        <a:rPr lang="en" sz="1000" b="1" baseline="0" dirty="0">
                          <a:solidFill>
                            <a:srgbClr val="FFFFFF"/>
                          </a:solidFill>
                          <a:latin typeface="Montserrat" panose="00000500000000000000" pitchFamily="2" charset="0"/>
                          <a:ea typeface="Montserrat Light"/>
                          <a:cs typeface="Montserrat Light"/>
                          <a:sym typeface="Montserrat Light"/>
                        </a:rPr>
                        <a:t>-3.6% less trips v last month</a:t>
                      </a:r>
                      <a:endParaRPr sz="1000" b="1" dirty="0">
                        <a:solidFill>
                          <a:schemeClr val="accent1"/>
                        </a:solidFill>
                        <a:latin typeface="Montserrat" panose="00000500000000000000" pitchFamily="2" charset="0"/>
                        <a:ea typeface="Montserrat Light"/>
                        <a:cs typeface="Montserrat Light"/>
                        <a:sym typeface="Montserrat Light"/>
                      </a:endParaRPr>
                    </a:p>
                  </a:txBody>
                  <a:tcPr marL="91425" marR="91425" marT="91425" marB="91425">
                    <a:lnL w="19050" cap="flat" cmpd="sng">
                      <a:noFill/>
                      <a:prstDash val="solid"/>
                      <a:round/>
                      <a:headEnd type="none" w="sm" len="sm"/>
                      <a:tailEnd type="none" w="sm" len="sm"/>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9525" cap="flat" cmpd="sng" algn="ctr">
                      <a:noFill/>
                      <a:prstDash val="solid"/>
                      <a:round/>
                      <a:headEnd type="none" w="sm" len="sm"/>
                      <a:tailEnd type="none" w="sm" len="sm"/>
                    </a:lnB>
                    <a:lnTlToBr w="12700" cmpd="sng">
                      <a:noFill/>
                      <a:prstDash val="solid"/>
                    </a:lnTlToBr>
                    <a:lnBlToTr w="12700" cmpd="sng">
                      <a:noFill/>
                      <a:prstDash val="solid"/>
                    </a:lnBlToTr>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 sz="1000" dirty="0">
                          <a:solidFill>
                            <a:srgbClr val="FFFFFF"/>
                          </a:solidFill>
                          <a:latin typeface="Montserrat" panose="00000500000000000000" pitchFamily="2" charset="0"/>
                          <a:ea typeface="Montserrat Light"/>
                          <a:cs typeface="Montserrat Light"/>
                          <a:sym typeface="Montserrat Light"/>
                        </a:rPr>
                        <a:t>476m shopping occasions</a:t>
                      </a:r>
                      <a:endParaRPr sz="1000" dirty="0">
                        <a:solidFill>
                          <a:srgbClr val="FFFFFF"/>
                        </a:solidFill>
                        <a:latin typeface="Montserrat" panose="00000500000000000000" pitchFamily="2" charset="0"/>
                        <a:ea typeface="Montserrat Light"/>
                        <a:cs typeface="Montserrat Light"/>
                        <a:sym typeface="Montserrat Light"/>
                      </a:endParaRPr>
                    </a:p>
                    <a:p>
                      <a:pPr marL="365760" lvl="0" indent="-292100" algn="l" rtl="0">
                        <a:spcBef>
                          <a:spcPts val="600"/>
                        </a:spcBef>
                        <a:spcAft>
                          <a:spcPts val="0"/>
                        </a:spcAft>
                        <a:buClr>
                          <a:srgbClr val="FFFFFF"/>
                        </a:buClr>
                        <a:buSzPts val="1000"/>
                        <a:buFont typeface="Montserrat Light"/>
                        <a:buChar char="■"/>
                      </a:pPr>
                      <a:r>
                        <a:rPr lang="en" sz="1000" dirty="0">
                          <a:solidFill>
                            <a:srgbClr val="FFFFFF"/>
                          </a:solidFill>
                          <a:latin typeface="Montserrat" panose="00000500000000000000" pitchFamily="2" charset="0"/>
                          <a:ea typeface="Montserrat Light"/>
                          <a:cs typeface="Montserrat Light"/>
                          <a:sym typeface="Montserrat Light"/>
                        </a:rPr>
                        <a:t>+10.3%/+44m</a:t>
                      </a:r>
                      <a:r>
                        <a:rPr lang="en" sz="1000" baseline="0" dirty="0">
                          <a:solidFill>
                            <a:srgbClr val="FFFFFF"/>
                          </a:solidFill>
                          <a:latin typeface="Montserrat" panose="00000500000000000000" pitchFamily="2" charset="0"/>
                          <a:ea typeface="Montserrat Light"/>
                          <a:cs typeface="Montserrat Light"/>
                          <a:sym typeface="Montserrat Light"/>
                        </a:rPr>
                        <a:t> </a:t>
                      </a:r>
                      <a:r>
                        <a:rPr lang="en" sz="1000" b="1" baseline="0" dirty="0">
                          <a:solidFill>
                            <a:schemeClr val="accent1"/>
                          </a:solidFill>
                          <a:latin typeface="Montserrat" panose="00000500000000000000" pitchFamily="2" charset="0"/>
                          <a:ea typeface="Montserrat Light"/>
                          <a:cs typeface="Montserrat Light"/>
                          <a:sym typeface="Montserrat Light"/>
                        </a:rPr>
                        <a:t>more</a:t>
                      </a:r>
                      <a:r>
                        <a:rPr lang="en" sz="1000" baseline="0" dirty="0">
                          <a:solidFill>
                            <a:srgbClr val="FFFFFF"/>
                          </a:solidFill>
                          <a:latin typeface="Montserrat" panose="00000500000000000000" pitchFamily="2" charset="0"/>
                          <a:ea typeface="Montserrat Light"/>
                          <a:cs typeface="Montserrat Light"/>
                          <a:sym typeface="Montserrat Light"/>
                        </a:rPr>
                        <a:t> than last year </a:t>
                      </a:r>
                      <a:r>
                        <a:rPr lang="en" sz="1000" b="0" baseline="0" dirty="0">
                          <a:solidFill>
                            <a:srgbClr val="FFFFFF"/>
                          </a:solidFill>
                          <a:latin typeface="Montserrat" panose="00000500000000000000" pitchFamily="2" charset="0"/>
                          <a:ea typeface="Montserrat Light"/>
                          <a:cs typeface="Montserrat Light"/>
                          <a:sym typeface="Montserrat Light"/>
                        </a:rPr>
                        <a:t>and </a:t>
                      </a:r>
                      <a:r>
                        <a:rPr lang="en" sz="1000" b="1" baseline="0" dirty="0">
                          <a:solidFill>
                            <a:schemeClr val="accent1"/>
                          </a:solidFill>
                          <a:latin typeface="Montserrat" panose="00000500000000000000" pitchFamily="2" charset="0"/>
                          <a:ea typeface="Montserrat Light"/>
                          <a:cs typeface="Montserrat Light"/>
                          <a:sym typeface="Montserrat Light"/>
                        </a:rPr>
                        <a:t>+2.3%</a:t>
                      </a:r>
                      <a:r>
                        <a:rPr lang="en" sz="1000" b="1" baseline="0" dirty="0">
                          <a:solidFill>
                            <a:srgbClr val="FFFFFF"/>
                          </a:solidFill>
                          <a:latin typeface="Montserrat" panose="00000500000000000000" pitchFamily="2" charset="0"/>
                          <a:ea typeface="Montserrat Light"/>
                          <a:cs typeface="Montserrat Light"/>
                          <a:sym typeface="Montserrat Light"/>
                        </a:rPr>
                        <a:t> more trips v last month</a:t>
                      </a:r>
                      <a:endParaRPr sz="1000" b="1" dirty="0">
                        <a:solidFill>
                          <a:schemeClr val="accent1"/>
                        </a:solidFill>
                        <a:latin typeface="Montserrat" panose="00000500000000000000" pitchFamily="2" charset="0"/>
                        <a:ea typeface="Montserrat Light"/>
                        <a:cs typeface="Montserrat Light"/>
                        <a:sym typeface="Montserrat Light"/>
                      </a:endParaRPr>
                    </a:p>
                  </a:txBody>
                  <a:tcPr marL="91425" marR="91425" marT="91425" marB="91425">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9525" cap="flat" cmpd="sng" algn="ctr">
                      <a:noFill/>
                      <a:prstDash val="solid"/>
                      <a:round/>
                      <a:headEnd type="none" w="sm" len="sm"/>
                      <a:tailEnd type="none" w="sm" len="sm"/>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10003"/>
                  </a:ext>
                </a:extLst>
              </a:tr>
              <a:tr h="615324">
                <a:tc>
                  <a:txBody>
                    <a:bodyPr/>
                    <a:lstStyle/>
                    <a:p>
                      <a:pPr marL="0" lvl="0" indent="0" algn="l" rtl="0">
                        <a:spcBef>
                          <a:spcPts val="0"/>
                        </a:spcBef>
                        <a:spcAft>
                          <a:spcPts val="0"/>
                        </a:spcAft>
                        <a:buNone/>
                      </a:pPr>
                      <a:r>
                        <a:rPr lang="en-GB" sz="1200" b="1" dirty="0">
                          <a:solidFill>
                            <a:srgbClr val="FFFFFF"/>
                          </a:solidFill>
                          <a:latin typeface="Montserrat" panose="00000500000000000000" pitchFamily="2" charset="0"/>
                          <a:ea typeface="Montserrat"/>
                          <a:cs typeface="Montserrat"/>
                          <a:sym typeface="Montserrat"/>
                        </a:rPr>
                        <a:t>Online Penetration</a:t>
                      </a:r>
                      <a:endParaRPr sz="12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noFill/>
                      <a:prstDash val="solid"/>
                      <a:round/>
                      <a:headEnd type="none" w="sm" len="sm"/>
                      <a:tailEnd type="none" w="sm" len="sm"/>
                    </a:lnL>
                    <a:lnR w="19050" cap="flat" cmpd="sng" algn="ctr">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29%</a:t>
                      </a:r>
                      <a:r>
                        <a:rPr lang="en-GB" sz="1000" dirty="0">
                          <a:solidFill>
                            <a:srgbClr val="FFFFFF"/>
                          </a:solidFill>
                          <a:latin typeface="Montserrat" panose="00000500000000000000" pitchFamily="2" charset="0"/>
                          <a:ea typeface="Montserrat Light"/>
                          <a:cs typeface="Montserrat Light"/>
                          <a:sym typeface="Montserrat Light"/>
                        </a:rPr>
                        <a:t> of GB shoppers</a:t>
                      </a:r>
                    </a:p>
                    <a:p>
                      <a:pPr marL="365760" lvl="0" indent="-292100" algn="l" rtl="0">
                        <a:spcBef>
                          <a:spcPts val="600"/>
                        </a:spcBef>
                        <a:spcAft>
                          <a:spcPts val="0"/>
                        </a:spcAft>
                        <a:buClr>
                          <a:srgbClr val="FFFFFF"/>
                        </a:buClr>
                        <a:buSzPts val="1000"/>
                        <a:buFont typeface="Montserrat Light"/>
                        <a:buChar char="■"/>
                      </a:pPr>
                      <a:r>
                        <a:rPr lang="en-GB" sz="1000" dirty="0">
                          <a:solidFill>
                            <a:srgbClr val="FFFFFF"/>
                          </a:solidFill>
                          <a:latin typeface="Montserrat" panose="00000500000000000000" pitchFamily="2" charset="0"/>
                          <a:ea typeface="Montserrat Light"/>
                          <a:cs typeface="Montserrat Light"/>
                          <a:sym typeface="Montserrat Light"/>
                        </a:rPr>
                        <a:t>-11%/1m </a:t>
                      </a:r>
                      <a:r>
                        <a:rPr lang="en-GB" sz="1000" b="1" dirty="0">
                          <a:solidFill>
                            <a:schemeClr val="accent1"/>
                          </a:solidFill>
                          <a:latin typeface="Montserrat" panose="00000500000000000000" pitchFamily="2" charset="0"/>
                          <a:ea typeface="Montserrat Light"/>
                          <a:cs typeface="Montserrat Light"/>
                          <a:sym typeface="Montserrat Light"/>
                        </a:rPr>
                        <a:t>fewer</a:t>
                      </a:r>
                      <a:r>
                        <a:rPr lang="en-GB" sz="1000" dirty="0">
                          <a:solidFill>
                            <a:srgbClr val="FFFFFF"/>
                          </a:solidFill>
                          <a:latin typeface="Montserrat" panose="00000500000000000000" pitchFamily="2" charset="0"/>
                          <a:ea typeface="Montserrat Light"/>
                          <a:cs typeface="Montserrat Light"/>
                          <a:sym typeface="Montserrat Light"/>
                        </a:rPr>
                        <a:t> </a:t>
                      </a:r>
                      <a:r>
                        <a:rPr lang="en-GB" sz="1000" baseline="0" dirty="0">
                          <a:solidFill>
                            <a:srgbClr val="FFFFFF"/>
                          </a:solidFill>
                          <a:latin typeface="Montserrat" panose="00000500000000000000" pitchFamily="2" charset="0"/>
                          <a:ea typeface="Montserrat Light"/>
                          <a:cs typeface="Montserrat Light"/>
                          <a:sym typeface="Montserrat Light"/>
                        </a:rPr>
                        <a:t>shoppers vs last year</a:t>
                      </a:r>
                      <a:endParaRPr lang="en-GB" sz="1000" dirty="0">
                        <a:solidFill>
                          <a:srgbClr val="FFFFFF"/>
                        </a:solidFill>
                        <a:latin typeface="Montserrat" panose="00000500000000000000" pitchFamily="2" charset="0"/>
                        <a:ea typeface="Montserrat"/>
                        <a:cs typeface="Montserrat"/>
                        <a:sym typeface="Montserrat"/>
                      </a:endParaRPr>
                    </a:p>
                  </a:txBody>
                  <a:tcPr marL="91425" marR="91425" marT="91425" marB="91425">
                    <a:lnL w="19050" cap="flat" cmpd="sng" algn="ctr">
                      <a:noFill/>
                      <a:prstDash val="solid"/>
                      <a:round/>
                      <a:headEnd type="none" w="sm" len="sm"/>
                      <a:tailEnd type="none" w="sm" len="sm"/>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19050" cap="flat" cmpd="sng">
                      <a:noFill/>
                      <a:prstDash val="solid"/>
                      <a:round/>
                      <a:headEnd type="none" w="sm" len="sm"/>
                      <a:tailEnd type="none" w="sm" len="sm"/>
                    </a:lnB>
                    <a:lnTlToBr w="12700" cmpd="sng">
                      <a:noFill/>
                      <a:prstDash val="solid"/>
                    </a:lnTlToBr>
                    <a:lnBlToTr w="12700" cmpd="sng">
                      <a:noFill/>
                      <a:prstDash val="solid"/>
                    </a:lnBlToTr>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27%</a:t>
                      </a:r>
                      <a:r>
                        <a:rPr lang="en-GB" sz="1000" dirty="0">
                          <a:solidFill>
                            <a:srgbClr val="FFFFFF"/>
                          </a:solidFill>
                          <a:latin typeface="Montserrat" panose="00000500000000000000" pitchFamily="2" charset="0"/>
                          <a:ea typeface="Montserrat Light"/>
                          <a:cs typeface="Montserrat Light"/>
                          <a:sym typeface="Montserrat Light"/>
                        </a:rPr>
                        <a:t> of GB shoppers</a:t>
                      </a:r>
                    </a:p>
                    <a:p>
                      <a:pPr marL="365760" lvl="0" indent="-292100" algn="l" rtl="0">
                        <a:spcBef>
                          <a:spcPts val="600"/>
                        </a:spcBef>
                        <a:spcAft>
                          <a:spcPts val="0"/>
                        </a:spcAft>
                        <a:buClr>
                          <a:srgbClr val="FFFFFF"/>
                        </a:buClr>
                        <a:buSzPts val="1000"/>
                        <a:buFont typeface="Montserrat Light"/>
                        <a:buChar char="■"/>
                      </a:pPr>
                      <a:r>
                        <a:rPr lang="en-GB" sz="1000" dirty="0">
                          <a:solidFill>
                            <a:srgbClr val="FFFFFF"/>
                          </a:solidFill>
                          <a:latin typeface="Montserrat" panose="00000500000000000000" pitchFamily="2" charset="0"/>
                          <a:ea typeface="Montserrat Light"/>
                          <a:cs typeface="Montserrat Light"/>
                          <a:sym typeface="Montserrat Light"/>
                        </a:rPr>
                        <a:t>-18%/1.7m </a:t>
                      </a:r>
                      <a:r>
                        <a:rPr lang="en-GB" sz="1000" b="1" dirty="0">
                          <a:solidFill>
                            <a:schemeClr val="accent1"/>
                          </a:solidFill>
                          <a:latin typeface="Montserrat" panose="00000500000000000000" pitchFamily="2" charset="0"/>
                          <a:ea typeface="Montserrat Light"/>
                          <a:cs typeface="Montserrat Light"/>
                          <a:sym typeface="Montserrat Light"/>
                        </a:rPr>
                        <a:t>fewer</a:t>
                      </a:r>
                      <a:r>
                        <a:rPr lang="en-GB" sz="1000" dirty="0">
                          <a:solidFill>
                            <a:srgbClr val="FFFFFF"/>
                          </a:solidFill>
                          <a:latin typeface="Montserrat" panose="00000500000000000000" pitchFamily="2" charset="0"/>
                          <a:ea typeface="Montserrat Light"/>
                          <a:cs typeface="Montserrat Light"/>
                          <a:sym typeface="Montserrat Light"/>
                        </a:rPr>
                        <a:t> </a:t>
                      </a:r>
                      <a:r>
                        <a:rPr lang="en-GB" sz="1000" baseline="0" dirty="0">
                          <a:solidFill>
                            <a:srgbClr val="FFFFFF"/>
                          </a:solidFill>
                          <a:latin typeface="Montserrat" panose="00000500000000000000" pitchFamily="2" charset="0"/>
                          <a:ea typeface="Montserrat Light"/>
                          <a:cs typeface="Montserrat Light"/>
                          <a:sym typeface="Montserrat Light"/>
                        </a:rPr>
                        <a:t>shoppers vs last year</a:t>
                      </a:r>
                      <a:endParaRPr lang="en-GB" sz="1000" dirty="0">
                        <a:solidFill>
                          <a:srgbClr val="FFFFFF"/>
                        </a:solidFill>
                        <a:latin typeface="Montserrat" panose="00000500000000000000" pitchFamily="2" charset="0"/>
                        <a:ea typeface="Montserrat"/>
                        <a:cs typeface="Montserrat"/>
                        <a:sym typeface="Montserrat"/>
                      </a:endParaRPr>
                    </a:p>
                  </a:txBody>
                  <a:tcPr marL="91425" marR="91425" marT="91425" marB="91425">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99611913"/>
                  </a:ext>
                </a:extLst>
              </a:tr>
              <a:tr h="615324">
                <a:tc>
                  <a:txBody>
                    <a:bodyPr/>
                    <a:lstStyle/>
                    <a:p>
                      <a:pPr marL="0" lvl="0" indent="0" algn="l" rtl="0">
                        <a:spcBef>
                          <a:spcPts val="0"/>
                        </a:spcBef>
                        <a:spcAft>
                          <a:spcPts val="0"/>
                        </a:spcAft>
                        <a:buNone/>
                      </a:pPr>
                      <a:r>
                        <a:rPr lang="en-GB" sz="1200" b="1" dirty="0">
                          <a:solidFill>
                            <a:srgbClr val="FFFFFF"/>
                          </a:solidFill>
                          <a:latin typeface="Montserrat" panose="00000500000000000000" pitchFamily="2" charset="0"/>
                          <a:ea typeface="Montserrat"/>
                          <a:cs typeface="Montserrat"/>
                          <a:sym typeface="Montserrat"/>
                        </a:rPr>
                        <a:t>Growth of the Discounters</a:t>
                      </a:r>
                      <a:endParaRPr sz="12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noFill/>
                      <a:prstDash val="solid"/>
                      <a:round/>
                      <a:headEnd type="none" w="sm" len="sm"/>
                      <a:tailEnd type="none" w="sm" len="sm"/>
                    </a:lnL>
                    <a:lnR w="19050" cap="flat" cmpd="sng" algn="ctr">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58%</a:t>
                      </a:r>
                      <a:r>
                        <a:rPr lang="en-GB" sz="1000" dirty="0">
                          <a:solidFill>
                            <a:srgbClr val="FFFFFF"/>
                          </a:solidFill>
                          <a:latin typeface="Montserrat" panose="00000500000000000000" pitchFamily="2" charset="0"/>
                          <a:ea typeface="Montserrat Light"/>
                          <a:cs typeface="Montserrat Light"/>
                          <a:sym typeface="Montserrat Light"/>
                        </a:rPr>
                        <a:t> of GB shoppers, </a:t>
                      </a:r>
                      <a:r>
                        <a:rPr lang="en-GB" sz="1000" b="1" dirty="0">
                          <a:solidFill>
                            <a:schemeClr val="accent1"/>
                          </a:solidFill>
                          <a:latin typeface="Montserrat" panose="00000500000000000000" pitchFamily="2" charset="0"/>
                          <a:ea typeface="Montserrat Light"/>
                          <a:cs typeface="Montserrat Light"/>
                          <a:sym typeface="Montserrat Light"/>
                        </a:rPr>
                        <a:t>+12%/+1.8m more</a:t>
                      </a:r>
                      <a:r>
                        <a:rPr lang="en-GB" sz="1000" dirty="0">
                          <a:solidFill>
                            <a:srgbClr val="FFFFFF"/>
                          </a:solidFill>
                          <a:latin typeface="Montserrat" panose="00000500000000000000" pitchFamily="2" charset="0"/>
                          <a:ea typeface="Montserrat Light"/>
                          <a:cs typeface="Montserrat Light"/>
                          <a:sym typeface="Montserrat Light"/>
                        </a:rPr>
                        <a:t> v last year</a:t>
                      </a:r>
                    </a:p>
                    <a:p>
                      <a:pPr marL="365760" lvl="0" indent="-292100" algn="l" rtl="0">
                        <a:spcBef>
                          <a:spcPts val="60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+16.7%/9.8m more</a:t>
                      </a:r>
                      <a:r>
                        <a:rPr lang="en-GB" sz="1000" b="1" dirty="0">
                          <a:solidFill>
                            <a:srgbClr val="FFFFFF"/>
                          </a:solidFill>
                          <a:latin typeface="Montserrat" panose="00000500000000000000" pitchFamily="2" charset="0"/>
                          <a:ea typeface="Montserrat Light"/>
                          <a:cs typeface="Montserrat Light"/>
                          <a:sym typeface="Montserrat Light"/>
                        </a:rPr>
                        <a:t> </a:t>
                      </a:r>
                      <a:r>
                        <a:rPr lang="en-GB" sz="1000" baseline="0" dirty="0">
                          <a:solidFill>
                            <a:srgbClr val="FFFFFF"/>
                          </a:solidFill>
                          <a:latin typeface="Montserrat" panose="00000500000000000000" pitchFamily="2" charset="0"/>
                          <a:ea typeface="Montserrat Light"/>
                          <a:cs typeface="Montserrat Light"/>
                          <a:sym typeface="Montserrat Light"/>
                        </a:rPr>
                        <a:t>shopping occasions v last year and </a:t>
                      </a:r>
                      <a:r>
                        <a:rPr lang="en-GB" sz="1000" b="1" baseline="0" dirty="0">
                          <a:solidFill>
                            <a:schemeClr val="accent1"/>
                          </a:solidFill>
                          <a:latin typeface="Montserrat" panose="00000500000000000000" pitchFamily="2" charset="0"/>
                          <a:ea typeface="Montserrat Light"/>
                          <a:cs typeface="Montserrat Light"/>
                          <a:sym typeface="Montserrat Light"/>
                        </a:rPr>
                        <a:t>+6% more </a:t>
                      </a:r>
                      <a:r>
                        <a:rPr lang="en-GB" sz="1000" b="0" baseline="0" dirty="0">
                          <a:solidFill>
                            <a:schemeClr val="bg1"/>
                          </a:solidFill>
                          <a:latin typeface="Montserrat" panose="00000500000000000000" pitchFamily="2" charset="0"/>
                          <a:ea typeface="Montserrat Light"/>
                          <a:cs typeface="Montserrat Light"/>
                          <a:sym typeface="Montserrat Light"/>
                        </a:rPr>
                        <a:t>in </a:t>
                      </a:r>
                      <a:r>
                        <a:rPr lang="en-GB" sz="1000" baseline="0" dirty="0">
                          <a:solidFill>
                            <a:srgbClr val="FFFFFF"/>
                          </a:solidFill>
                          <a:latin typeface="Montserrat" panose="00000500000000000000" pitchFamily="2" charset="0"/>
                          <a:ea typeface="Montserrat Light"/>
                          <a:cs typeface="Montserrat Light"/>
                          <a:sym typeface="Montserrat Light"/>
                        </a:rPr>
                        <a:t>trips vs </a:t>
                      </a:r>
                      <a:r>
                        <a:rPr lang="en-GB" sz="1000" baseline="0" dirty="0">
                          <a:solidFill>
                            <a:schemeClr val="accent1"/>
                          </a:solidFill>
                          <a:latin typeface="Montserrat" panose="00000500000000000000" pitchFamily="2" charset="0"/>
                          <a:ea typeface="Montserrat Light"/>
                          <a:cs typeface="Montserrat Light"/>
                          <a:sym typeface="Montserrat Light"/>
                        </a:rPr>
                        <a:t>last month</a:t>
                      </a:r>
                      <a:r>
                        <a:rPr lang="en-GB" sz="1000" baseline="0" dirty="0">
                          <a:solidFill>
                            <a:srgbClr val="FFFFFF"/>
                          </a:solidFill>
                          <a:latin typeface="Montserrat" panose="00000500000000000000" pitchFamily="2" charset="0"/>
                          <a:ea typeface="Montserrat Light"/>
                          <a:cs typeface="Montserrat Light"/>
                          <a:sym typeface="Montserrat Light"/>
                        </a:rPr>
                        <a:t>.</a:t>
                      </a:r>
                      <a:endParaRPr lang="en-GB" sz="1000" dirty="0">
                        <a:solidFill>
                          <a:srgbClr val="FFFFFF"/>
                        </a:solidFill>
                        <a:latin typeface="Montserrat" panose="00000500000000000000" pitchFamily="2" charset="0"/>
                        <a:ea typeface="Montserrat"/>
                        <a:cs typeface="Montserrat"/>
                        <a:sym typeface="Montserrat"/>
                      </a:endParaRPr>
                    </a:p>
                  </a:txBody>
                  <a:tcPr marL="91425" marR="91425" marT="91425" marB="91425">
                    <a:lnL w="19050" cap="flat" cmpd="sng" algn="ctr">
                      <a:noFill/>
                      <a:prstDash val="solid"/>
                      <a:round/>
                      <a:headEnd type="none" w="sm" len="sm"/>
                      <a:tailEnd type="none" w="sm" len="sm"/>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19050" cap="flat" cmpd="sng">
                      <a:noFill/>
                      <a:prstDash val="solid"/>
                      <a:round/>
                      <a:headEnd type="none" w="sm" len="sm"/>
                      <a:tailEnd type="none" w="sm" len="sm"/>
                    </a:lnB>
                    <a:lnTlToBr w="12700" cmpd="sng">
                      <a:noFill/>
                      <a:prstDash val="solid"/>
                    </a:lnTlToBr>
                    <a:lnBlToTr w="12700" cmpd="sng">
                      <a:noFill/>
                      <a:prstDash val="solid"/>
                    </a:lnBlToTr>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59%</a:t>
                      </a:r>
                      <a:r>
                        <a:rPr lang="en-GB" sz="1000" dirty="0">
                          <a:solidFill>
                            <a:srgbClr val="FFFFFF"/>
                          </a:solidFill>
                          <a:latin typeface="Montserrat" panose="00000500000000000000" pitchFamily="2" charset="0"/>
                          <a:ea typeface="Montserrat Light"/>
                          <a:cs typeface="Montserrat Light"/>
                          <a:sym typeface="Montserrat Light"/>
                        </a:rPr>
                        <a:t> of GB shoppers, </a:t>
                      </a:r>
                      <a:r>
                        <a:rPr lang="en-GB" sz="1000" b="1" dirty="0">
                          <a:solidFill>
                            <a:schemeClr val="accent1"/>
                          </a:solidFill>
                          <a:latin typeface="Montserrat" panose="00000500000000000000" pitchFamily="2" charset="0"/>
                          <a:ea typeface="Montserrat Light"/>
                          <a:cs typeface="Montserrat Light"/>
                          <a:sym typeface="Montserrat Light"/>
                        </a:rPr>
                        <a:t>+9%/+1.4m more</a:t>
                      </a:r>
                      <a:r>
                        <a:rPr lang="en-GB" sz="1000" dirty="0">
                          <a:solidFill>
                            <a:srgbClr val="FFFFFF"/>
                          </a:solidFill>
                          <a:latin typeface="Montserrat" panose="00000500000000000000" pitchFamily="2" charset="0"/>
                          <a:ea typeface="Montserrat Light"/>
                          <a:cs typeface="Montserrat Light"/>
                          <a:sym typeface="Montserrat Light"/>
                        </a:rPr>
                        <a:t> v last year</a:t>
                      </a:r>
                    </a:p>
                    <a:p>
                      <a:pPr marL="365760" lvl="0" indent="-292100" algn="l" rtl="0">
                        <a:spcBef>
                          <a:spcPts val="60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+15.1%/9.0m fewer</a:t>
                      </a:r>
                      <a:r>
                        <a:rPr lang="en-GB" sz="1000" b="1" dirty="0">
                          <a:solidFill>
                            <a:srgbClr val="FFFFFF"/>
                          </a:solidFill>
                          <a:latin typeface="Montserrat" panose="00000500000000000000" pitchFamily="2" charset="0"/>
                          <a:ea typeface="Montserrat Light"/>
                          <a:cs typeface="Montserrat Light"/>
                          <a:sym typeface="Montserrat Light"/>
                        </a:rPr>
                        <a:t> </a:t>
                      </a:r>
                      <a:r>
                        <a:rPr lang="en-GB" sz="1000" baseline="0" dirty="0">
                          <a:solidFill>
                            <a:srgbClr val="FFFFFF"/>
                          </a:solidFill>
                          <a:latin typeface="Montserrat" panose="00000500000000000000" pitchFamily="2" charset="0"/>
                          <a:ea typeface="Montserrat Light"/>
                          <a:cs typeface="Montserrat Light"/>
                          <a:sym typeface="Montserrat Light"/>
                        </a:rPr>
                        <a:t>shopping occasions v last year and </a:t>
                      </a:r>
                      <a:r>
                        <a:rPr lang="en-GB" sz="1000" b="1" baseline="0" dirty="0">
                          <a:solidFill>
                            <a:schemeClr val="accent1"/>
                          </a:solidFill>
                          <a:latin typeface="Montserrat" panose="00000500000000000000" pitchFamily="2" charset="0"/>
                          <a:ea typeface="Montserrat Light"/>
                          <a:cs typeface="Montserrat Light"/>
                          <a:sym typeface="Montserrat Light"/>
                        </a:rPr>
                        <a:t>-1% less </a:t>
                      </a:r>
                      <a:r>
                        <a:rPr lang="en-GB" sz="1000" baseline="0" dirty="0">
                          <a:solidFill>
                            <a:srgbClr val="FFFFFF"/>
                          </a:solidFill>
                          <a:latin typeface="Montserrat" panose="00000500000000000000" pitchFamily="2" charset="0"/>
                          <a:ea typeface="Montserrat Light"/>
                          <a:cs typeface="Montserrat Light"/>
                          <a:sym typeface="Montserrat Light"/>
                        </a:rPr>
                        <a:t>trips vs </a:t>
                      </a:r>
                      <a:r>
                        <a:rPr lang="en-GB" sz="1000" baseline="0" dirty="0">
                          <a:solidFill>
                            <a:schemeClr val="accent1"/>
                          </a:solidFill>
                          <a:latin typeface="Montserrat" panose="00000500000000000000" pitchFamily="2" charset="0"/>
                          <a:ea typeface="Montserrat Light"/>
                          <a:cs typeface="Montserrat Light"/>
                          <a:sym typeface="Montserrat Light"/>
                        </a:rPr>
                        <a:t>last month</a:t>
                      </a:r>
                      <a:r>
                        <a:rPr lang="en-GB" sz="1000" baseline="0" dirty="0">
                          <a:solidFill>
                            <a:srgbClr val="FFFFFF"/>
                          </a:solidFill>
                          <a:latin typeface="Montserrat" panose="00000500000000000000" pitchFamily="2" charset="0"/>
                          <a:ea typeface="Montserrat Light"/>
                          <a:cs typeface="Montserrat Light"/>
                          <a:sym typeface="Montserrat Light"/>
                        </a:rPr>
                        <a:t>.</a:t>
                      </a:r>
                      <a:endParaRPr lang="en-GB" sz="1000" dirty="0">
                        <a:solidFill>
                          <a:srgbClr val="FFFFFF"/>
                        </a:solidFill>
                        <a:latin typeface="Montserrat" panose="00000500000000000000" pitchFamily="2" charset="0"/>
                        <a:ea typeface="Montserrat"/>
                        <a:cs typeface="Montserrat"/>
                        <a:sym typeface="Montserrat"/>
                      </a:endParaRPr>
                    </a:p>
                  </a:txBody>
                  <a:tcPr marL="91425" marR="91425" marT="91425" marB="91425">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886537625"/>
                  </a:ext>
                </a:extLst>
              </a:tr>
            </a:tbl>
          </a:graphicData>
        </a:graphic>
      </p:graphicFrame>
    </p:spTree>
    <p:extLst>
      <p:ext uri="{BB962C8B-B14F-4D97-AF65-F5344CB8AC3E}">
        <p14:creationId xmlns:p14="http://schemas.microsoft.com/office/powerpoint/2010/main" val="318350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91"/>
        <p:cNvGrpSpPr/>
        <p:nvPr/>
      </p:nvGrpSpPr>
      <p:grpSpPr>
        <a:xfrm>
          <a:off x="0" y="0"/>
          <a:ext cx="0" cy="0"/>
          <a:chOff x="0" y="0"/>
          <a:chExt cx="0" cy="0"/>
        </a:xfrm>
      </p:grpSpPr>
      <p:sp>
        <p:nvSpPr>
          <p:cNvPr id="1592" name="Google Shape;1592;p116"/>
          <p:cNvSpPr txBox="1">
            <a:spLocks noGrp="1"/>
          </p:cNvSpPr>
          <p:nvPr>
            <p:ph type="title"/>
          </p:nvPr>
        </p:nvSpPr>
        <p:spPr>
          <a:xfrm>
            <a:off x="82446" y="292624"/>
            <a:ext cx="8959953" cy="764636"/>
          </a:xfrm>
          <a:prstGeom prst="rect">
            <a:avLst/>
          </a:prstGeom>
        </p:spPr>
        <p:txBody>
          <a:bodyPr spcFirstLastPara="1" wrap="square" lIns="0" tIns="91425" rIns="0" bIns="91425" anchor="t" anchorCtr="0">
            <a:noAutofit/>
          </a:bodyPr>
          <a:lstStyle/>
          <a:p>
            <a:pPr marL="0" lvl="0" indent="0" algn="l" rtl="0">
              <a:spcBef>
                <a:spcPts val="0"/>
              </a:spcBef>
              <a:spcAft>
                <a:spcPts val="0"/>
              </a:spcAft>
              <a:buNone/>
            </a:pPr>
            <a:r>
              <a:rPr lang="en-GB" sz="1800" dirty="0"/>
              <a:t>Most </a:t>
            </a:r>
            <a:r>
              <a:rPr lang="en-GB" sz="1800" dirty="0" err="1"/>
              <a:t>fmcg</a:t>
            </a:r>
            <a:r>
              <a:rPr lang="en-GB" sz="1800" dirty="0"/>
              <a:t> categories are seeing growth vs 2</a:t>
            </a:r>
            <a:r>
              <a:rPr lang="en-GB" sz="1800" dirty="0">
                <a:latin typeface="Montserrat" panose="00000500000000000000" pitchFamily="2" charset="0"/>
              </a:rPr>
              <a:t> years ago and demand for quick &amp; convenient food is benefiting convenience, bakery and sof</a:t>
            </a:r>
            <a:r>
              <a:rPr lang="en-GB" sz="1800" dirty="0"/>
              <a:t>t drinks</a:t>
            </a:r>
            <a:endParaRPr sz="1800" dirty="0">
              <a:latin typeface="Montserrat" panose="00000500000000000000" pitchFamily="2" charset="0"/>
            </a:endParaRPr>
          </a:p>
        </p:txBody>
      </p:sp>
      <p:cxnSp>
        <p:nvCxnSpPr>
          <p:cNvPr id="4" name="Straight Connector 3">
            <a:extLst>
              <a:ext uri="{FF2B5EF4-FFF2-40B4-BE49-F238E27FC236}">
                <a16:creationId xmlns:a16="http://schemas.microsoft.com/office/drawing/2014/main" id="{70485619-D48D-45C2-92DC-5F9CAF2053CC}"/>
              </a:ext>
            </a:extLst>
          </p:cNvPr>
          <p:cNvCxnSpPr>
            <a:cxnSpLocks/>
          </p:cNvCxnSpPr>
          <p:nvPr/>
        </p:nvCxnSpPr>
        <p:spPr>
          <a:xfrm>
            <a:off x="4629453" y="895940"/>
            <a:ext cx="2474751"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93" name="Google Shape;1593;p116"/>
          <p:cNvCxnSpPr/>
          <p:nvPr/>
        </p:nvCxnSpPr>
        <p:spPr>
          <a:xfrm>
            <a:off x="354650" y="1745725"/>
            <a:ext cx="3826800" cy="0"/>
          </a:xfrm>
          <a:prstGeom prst="straightConnector1">
            <a:avLst/>
          </a:prstGeom>
          <a:noFill/>
          <a:ln w="9525" cap="flat" cmpd="sng">
            <a:solidFill>
              <a:srgbClr val="333333"/>
            </a:solidFill>
            <a:prstDash val="solid"/>
            <a:round/>
            <a:headEnd type="none" w="med" len="med"/>
            <a:tailEnd type="none" w="med" len="med"/>
          </a:ln>
        </p:spPr>
      </p:cxnSp>
      <p:sp>
        <p:nvSpPr>
          <p:cNvPr id="1594" name="Google Shape;1594;p116"/>
          <p:cNvSpPr txBox="1"/>
          <p:nvPr/>
        </p:nvSpPr>
        <p:spPr>
          <a:xfrm>
            <a:off x="354650" y="1225620"/>
            <a:ext cx="3804300"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Catgory overview</a:t>
            </a:r>
            <a:br>
              <a:rPr lang="en" b="1" dirty="0">
                <a:solidFill>
                  <a:srgbClr val="000000"/>
                </a:solidFill>
                <a:latin typeface="Montserrat" panose="00000500000000000000" pitchFamily="2" charset="0"/>
                <a:ea typeface="Montserrat"/>
                <a:cs typeface="Montserrat"/>
                <a:sym typeface="Montserrat"/>
              </a:rPr>
            </a:br>
            <a:r>
              <a:rPr lang="en" sz="1000" dirty="0">
                <a:solidFill>
                  <a:srgbClr val="000000"/>
                </a:solidFill>
                <a:latin typeface="Montserrat" panose="00000500000000000000" pitchFamily="2" charset="0"/>
                <a:ea typeface="Montserrat"/>
                <a:cs typeface="Montserrat"/>
                <a:sym typeface="Montserrat"/>
              </a:rPr>
              <a:t>4w/e 26</a:t>
            </a:r>
            <a:r>
              <a:rPr lang="en" sz="1000" baseline="30000" dirty="0">
                <a:solidFill>
                  <a:srgbClr val="000000"/>
                </a:solidFill>
                <a:latin typeface="Montserrat" panose="00000500000000000000" pitchFamily="2" charset="0"/>
                <a:ea typeface="Montserrat"/>
                <a:cs typeface="Montserrat"/>
                <a:sym typeface="Montserrat"/>
              </a:rPr>
              <a:t>th</a:t>
            </a:r>
            <a:r>
              <a:rPr lang="en" sz="1000" dirty="0">
                <a:solidFill>
                  <a:srgbClr val="000000"/>
                </a:solidFill>
                <a:latin typeface="Montserrat" panose="00000500000000000000" pitchFamily="2" charset="0"/>
                <a:ea typeface="Montserrat"/>
                <a:cs typeface="Montserrat"/>
                <a:sym typeface="Montserrat"/>
              </a:rPr>
              <a:t> February 2022 Value Growth</a:t>
            </a:r>
            <a:endParaRPr sz="1000" dirty="0">
              <a:solidFill>
                <a:srgbClr val="000000"/>
              </a:solidFill>
              <a:latin typeface="Montserrat" panose="00000500000000000000" pitchFamily="2" charset="0"/>
              <a:ea typeface="Montserrat"/>
              <a:cs typeface="Montserrat"/>
              <a:sym typeface="Montserrat"/>
            </a:endParaRPr>
          </a:p>
        </p:txBody>
      </p:sp>
      <p:cxnSp>
        <p:nvCxnSpPr>
          <p:cNvPr id="1595" name="Google Shape;1595;p116"/>
          <p:cNvCxnSpPr/>
          <p:nvPr/>
        </p:nvCxnSpPr>
        <p:spPr>
          <a:xfrm>
            <a:off x="4962650" y="1745725"/>
            <a:ext cx="3826800" cy="0"/>
          </a:xfrm>
          <a:prstGeom prst="straightConnector1">
            <a:avLst/>
          </a:prstGeom>
          <a:noFill/>
          <a:ln w="9525" cap="flat" cmpd="sng">
            <a:solidFill>
              <a:srgbClr val="333333"/>
            </a:solidFill>
            <a:prstDash val="solid"/>
            <a:round/>
            <a:headEnd type="none" w="med" len="med"/>
            <a:tailEnd type="none" w="med" len="med"/>
          </a:ln>
        </p:spPr>
      </p:cxnSp>
      <p:sp>
        <p:nvSpPr>
          <p:cNvPr id="1596" name="Google Shape;1596;p116"/>
          <p:cNvSpPr txBox="1"/>
          <p:nvPr/>
        </p:nvSpPr>
        <p:spPr>
          <a:xfrm>
            <a:off x="4962650" y="1225620"/>
            <a:ext cx="3804300"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Supercategory performance</a:t>
            </a:r>
            <a:br>
              <a:rPr lang="en" b="1" dirty="0">
                <a:solidFill>
                  <a:srgbClr val="000000"/>
                </a:solidFill>
                <a:latin typeface="Montserrat" panose="00000500000000000000" pitchFamily="2" charset="0"/>
                <a:ea typeface="Montserrat"/>
                <a:cs typeface="Montserrat"/>
                <a:sym typeface="Montserrat"/>
              </a:rPr>
            </a:br>
            <a:r>
              <a:rPr lang="en" sz="1000" dirty="0">
                <a:solidFill>
                  <a:schemeClr val="dk1"/>
                </a:solidFill>
                <a:latin typeface="Montserrat" panose="00000500000000000000" pitchFamily="2" charset="0"/>
                <a:ea typeface="Montserrat"/>
                <a:cs typeface="Montserrat"/>
                <a:sym typeface="Montserrat"/>
              </a:rPr>
              <a:t>4w/e 26</a:t>
            </a:r>
            <a:r>
              <a:rPr lang="en" sz="1000" baseline="30000" dirty="0">
                <a:solidFill>
                  <a:schemeClr val="dk1"/>
                </a:solidFill>
                <a:latin typeface="Montserrat" panose="00000500000000000000" pitchFamily="2" charset="0"/>
                <a:ea typeface="Montserrat"/>
                <a:cs typeface="Montserrat"/>
                <a:sym typeface="Montserrat"/>
              </a:rPr>
              <a:t>th</a:t>
            </a:r>
            <a:r>
              <a:rPr lang="en" sz="1000" dirty="0">
                <a:solidFill>
                  <a:schemeClr val="dk1"/>
                </a:solidFill>
                <a:latin typeface="Montserrat" panose="00000500000000000000" pitchFamily="2" charset="0"/>
                <a:ea typeface="Montserrat"/>
                <a:cs typeface="Montserrat"/>
                <a:sym typeface="Montserrat"/>
              </a:rPr>
              <a:t> February 2022 Value Growth</a:t>
            </a:r>
            <a:endParaRPr sz="1800" b="1" dirty="0">
              <a:solidFill>
                <a:srgbClr val="1A1A1A"/>
              </a:solidFill>
              <a:latin typeface="Montserrat" panose="00000500000000000000" pitchFamily="2" charset="0"/>
              <a:ea typeface="Montserrat"/>
              <a:cs typeface="Montserrat"/>
              <a:sym typeface="Montserrat"/>
            </a:endParaRPr>
          </a:p>
        </p:txBody>
      </p:sp>
      <p:graphicFrame>
        <p:nvGraphicFramePr>
          <p:cNvPr id="10" name="Chart 9">
            <a:extLst>
              <a:ext uri="{FF2B5EF4-FFF2-40B4-BE49-F238E27FC236}">
                <a16:creationId xmlns:a16="http://schemas.microsoft.com/office/drawing/2014/main" id="{39308796-EFA1-4CF1-A796-04F1B1A079AC}"/>
              </a:ext>
            </a:extLst>
          </p:cNvPr>
          <p:cNvGraphicFramePr/>
          <p:nvPr>
            <p:extLst>
              <p:ext uri="{D42A27DB-BD31-4B8C-83A1-F6EECF244321}">
                <p14:modId xmlns:p14="http://schemas.microsoft.com/office/powerpoint/2010/main" val="802869886"/>
              </p:ext>
            </p:extLst>
          </p:nvPr>
        </p:nvGraphicFramePr>
        <p:xfrm>
          <a:off x="365060" y="1745725"/>
          <a:ext cx="3826800" cy="29367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3FE8725C-6F38-4B00-8214-542CE7F9E791}"/>
              </a:ext>
            </a:extLst>
          </p:cNvPr>
          <p:cNvGraphicFramePr/>
          <p:nvPr>
            <p:extLst>
              <p:ext uri="{D42A27DB-BD31-4B8C-83A1-F6EECF244321}">
                <p14:modId xmlns:p14="http://schemas.microsoft.com/office/powerpoint/2010/main" val="2644472048"/>
              </p:ext>
            </p:extLst>
          </p:nvPr>
        </p:nvGraphicFramePr>
        <p:xfrm>
          <a:off x="4869516" y="1676302"/>
          <a:ext cx="3995083" cy="3099233"/>
        </p:xfrm>
        <a:graphic>
          <a:graphicData uri="http://schemas.openxmlformats.org/drawingml/2006/chart">
            <c:chart xmlns:c="http://schemas.openxmlformats.org/drawingml/2006/chart" xmlns:r="http://schemas.openxmlformats.org/officeDocument/2006/relationships" r:id="rId4"/>
          </a:graphicData>
        </a:graphic>
      </p:graphicFrame>
      <p:sp>
        <p:nvSpPr>
          <p:cNvPr id="9" name="Subtitle 4">
            <a:extLst>
              <a:ext uri="{FF2B5EF4-FFF2-40B4-BE49-F238E27FC236}">
                <a16:creationId xmlns:a16="http://schemas.microsoft.com/office/drawing/2014/main" id="{76EB4B21-28D2-4A8E-B462-913ED964F9FB}"/>
              </a:ext>
            </a:extLst>
          </p:cNvPr>
          <p:cNvSpPr txBox="1">
            <a:spLocks/>
          </p:cNvSpPr>
          <p:nvPr/>
        </p:nvSpPr>
        <p:spPr>
          <a:xfrm>
            <a:off x="354650" y="4850876"/>
            <a:ext cx="8159100" cy="184800"/>
          </a:xfrm>
          <a:prstGeom prst="rect">
            <a:avLst/>
          </a:prstGeom>
        </p:spPr>
        <p:txBody>
          <a:bodyPr spcFirstLastPara="1" vert="horz" wrap="square" lIns="0" tIns="91425" rIns="0" bIns="91425" rtlCol="0" anchor="b"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Montserrat" panose="00000500000000000000" pitchFamily="2" charset="0"/>
                <a:ea typeface="Montserrat" panose="00000500000000000000" pitchFamily="2" charset="0"/>
                <a:cs typeface="Arial"/>
                <a:sym typeface="Arial"/>
              </a:defRPr>
            </a:lvl1pPr>
            <a:lvl2pPr marR="0" lvl="1"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2pPr>
            <a:lvl3pPr marR="0" lvl="2"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3pPr>
            <a:lvl4pPr marR="0" lvl="3"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4pPr>
            <a:lvl5pPr marR="0" lvl="4"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5pPr>
            <a:lvl6pPr marR="0" lvl="5"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6pPr>
            <a:lvl7pPr marR="0" lvl="6"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7pPr>
            <a:lvl8pPr marR="0" lvl="7"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8pPr>
            <a:lvl9pPr marR="0" lvl="8"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9pPr>
          </a:lstStyle>
          <a:p>
            <a:r>
              <a:rPr lang="en-PH" dirty="0"/>
              <a:t>Source:  NielsenIQ Scantrack Grocery Multiples</a:t>
            </a:r>
          </a:p>
        </p:txBody>
      </p:sp>
      <p:sp>
        <p:nvSpPr>
          <p:cNvPr id="2" name="TextBox 1">
            <a:extLst>
              <a:ext uri="{FF2B5EF4-FFF2-40B4-BE49-F238E27FC236}">
                <a16:creationId xmlns:a16="http://schemas.microsoft.com/office/drawing/2014/main" id="{5015118C-152A-48D7-A8B5-3C6825450201}"/>
              </a:ext>
            </a:extLst>
          </p:cNvPr>
          <p:cNvSpPr txBox="1"/>
          <p:nvPr/>
        </p:nvSpPr>
        <p:spPr>
          <a:xfrm>
            <a:off x="5117021" y="4700194"/>
            <a:ext cx="3488455" cy="369332"/>
          </a:xfrm>
          <a:prstGeom prst="rect">
            <a:avLst/>
          </a:prstGeom>
          <a:noFill/>
        </p:spPr>
        <p:txBody>
          <a:bodyPr wrap="none" rtlCol="0">
            <a:spAutoFit/>
          </a:bodyPr>
          <a:lstStyle/>
          <a:p>
            <a:pPr algn="r"/>
            <a:r>
              <a:rPr lang="en-GB" sz="600" dirty="0">
                <a:latin typeface="Montserrat" panose="00000500000000000000" pitchFamily="2" charset="0"/>
              </a:rPr>
              <a:t>~Health, Beauty, Toiletries &amp; Baby</a:t>
            </a:r>
          </a:p>
          <a:p>
            <a:pPr algn="r"/>
            <a:r>
              <a:rPr lang="en-GB" sz="600" dirty="0">
                <a:latin typeface="Montserrat" panose="00000500000000000000" pitchFamily="2" charset="0"/>
              </a:rPr>
              <a:t>*Confectionery, Crisps &amp; Snacks, Nuts &amp; Seeds</a:t>
            </a:r>
          </a:p>
          <a:p>
            <a:pPr algn="r"/>
            <a:r>
              <a:rPr lang="en-GB" sz="600" dirty="0">
                <a:latin typeface="Montserrat" panose="00000500000000000000" pitchFamily="2" charset="0"/>
              </a:rPr>
              <a:t>#Clothing, Entertainment, Electrical, Home, Sports &amp; Leisure, Seasonal, Stationery, Toys</a:t>
            </a:r>
          </a:p>
        </p:txBody>
      </p:sp>
      <p:cxnSp>
        <p:nvCxnSpPr>
          <p:cNvPr id="15" name="Straight Connector 14">
            <a:extLst>
              <a:ext uri="{FF2B5EF4-FFF2-40B4-BE49-F238E27FC236}">
                <a16:creationId xmlns:a16="http://schemas.microsoft.com/office/drawing/2014/main" id="{40B8FE97-5315-46F2-9E99-EB2DC84DF7A2}"/>
              </a:ext>
            </a:extLst>
          </p:cNvPr>
          <p:cNvCxnSpPr>
            <a:cxnSpLocks/>
          </p:cNvCxnSpPr>
          <p:nvPr/>
        </p:nvCxnSpPr>
        <p:spPr>
          <a:xfrm flipV="1">
            <a:off x="82446" y="600370"/>
            <a:ext cx="569626" cy="1575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99D4744-4CED-4614-8ED5-C2A4991FCF6C}"/>
              </a:ext>
            </a:extLst>
          </p:cNvPr>
          <p:cNvCxnSpPr>
            <a:cxnSpLocks/>
          </p:cNvCxnSpPr>
          <p:nvPr/>
        </p:nvCxnSpPr>
        <p:spPr>
          <a:xfrm>
            <a:off x="5187819" y="616124"/>
            <a:ext cx="149029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42E9568-3EA8-462A-BC4D-288B12256197}"/>
              </a:ext>
            </a:extLst>
          </p:cNvPr>
          <p:cNvCxnSpPr>
            <a:cxnSpLocks/>
          </p:cNvCxnSpPr>
          <p:nvPr/>
        </p:nvCxnSpPr>
        <p:spPr>
          <a:xfrm>
            <a:off x="4062434" y="609392"/>
            <a:ext cx="130927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5CE937C-3F40-4A3D-8813-6EC67725BFE5}"/>
              </a:ext>
            </a:extLst>
          </p:cNvPr>
          <p:cNvCxnSpPr>
            <a:cxnSpLocks/>
          </p:cNvCxnSpPr>
          <p:nvPr/>
        </p:nvCxnSpPr>
        <p:spPr>
          <a:xfrm>
            <a:off x="7727430" y="895940"/>
            <a:ext cx="125167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E879BDB-E67A-4D3A-9C4B-29F6132924DD}"/>
              </a:ext>
            </a:extLst>
          </p:cNvPr>
          <p:cNvCxnSpPr>
            <a:cxnSpLocks/>
          </p:cNvCxnSpPr>
          <p:nvPr/>
        </p:nvCxnSpPr>
        <p:spPr>
          <a:xfrm>
            <a:off x="82446" y="895940"/>
            <a:ext cx="2308485"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9781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14"/>
        <p:cNvGrpSpPr/>
        <p:nvPr/>
      </p:nvGrpSpPr>
      <p:grpSpPr>
        <a:xfrm>
          <a:off x="0" y="0"/>
          <a:ext cx="0" cy="0"/>
          <a:chOff x="0" y="0"/>
          <a:chExt cx="0" cy="0"/>
        </a:xfrm>
      </p:grpSpPr>
      <p:sp>
        <p:nvSpPr>
          <p:cNvPr id="715" name="Google Shape;715;p47"/>
          <p:cNvSpPr txBox="1">
            <a:spLocks noGrp="1"/>
          </p:cNvSpPr>
          <p:nvPr>
            <p:ph type="title"/>
          </p:nvPr>
        </p:nvSpPr>
        <p:spPr>
          <a:xfrm>
            <a:off x="281876" y="648229"/>
            <a:ext cx="8757193" cy="213706"/>
          </a:xfrm>
          <a:prstGeom prst="rect">
            <a:avLst/>
          </a:prstGeom>
          <a:noFill/>
          <a:ln>
            <a:noFill/>
          </a:ln>
        </p:spPr>
        <p:txBody>
          <a:bodyPr spcFirstLastPara="1" wrap="square" lIns="91425" tIns="0" rIns="91425" bIns="0" anchor="b" anchorCtr="0">
            <a:noAutofit/>
          </a:bodyPr>
          <a:lstStyle/>
          <a:p>
            <a:pPr marL="0" lvl="0" indent="0" algn="l" rtl="0">
              <a:spcBef>
                <a:spcPts val="0"/>
              </a:spcBef>
              <a:spcAft>
                <a:spcPts val="0"/>
              </a:spcAft>
              <a:buClr>
                <a:schemeClr val="dk2"/>
              </a:buClr>
              <a:buSzPts val="3000"/>
              <a:buFont typeface="Arial"/>
              <a:buNone/>
            </a:pPr>
            <a:r>
              <a:rPr lang="en-GB" sz="1700" dirty="0"/>
              <a:t>February was about convenient foods, loved ones (both partners and pets), under the shadow of covid and other flu viruses</a:t>
            </a:r>
            <a:endParaRPr sz="1700" dirty="0">
              <a:latin typeface="Montserrat" panose="00000500000000000000" pitchFamily="2" charset="0"/>
            </a:endParaRPr>
          </a:p>
        </p:txBody>
      </p:sp>
      <p:sp>
        <p:nvSpPr>
          <p:cNvPr id="716" name="Google Shape;716;p47"/>
          <p:cNvSpPr/>
          <p:nvPr/>
        </p:nvSpPr>
        <p:spPr>
          <a:xfrm>
            <a:off x="359773" y="1531008"/>
            <a:ext cx="2103168" cy="2418900"/>
          </a:xfrm>
          <a:prstGeom prst="rect">
            <a:avLst/>
          </a:prstGeom>
          <a:solidFill>
            <a:srgbClr val="D9D9D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350"/>
              <a:buFont typeface="Arial"/>
              <a:buNone/>
            </a:pPr>
            <a:endParaRPr sz="900" i="0" u="none" strike="noStrike" cap="none" dirty="0">
              <a:solidFill>
                <a:srgbClr val="009DD9"/>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350"/>
              <a:buFont typeface="Arial"/>
              <a:buNone/>
            </a:pPr>
            <a:endParaRPr sz="900" i="0" u="none" strike="noStrike" cap="none" dirty="0">
              <a:solidFill>
                <a:srgbClr val="009DD9"/>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350"/>
              <a:buFont typeface="Arial"/>
              <a:buNone/>
            </a:pPr>
            <a:endParaRPr sz="900" i="0" u="none" strike="noStrike" cap="none" dirty="0">
              <a:solidFill>
                <a:srgbClr val="009DD9"/>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350"/>
              <a:buFont typeface="Arial"/>
              <a:buNone/>
            </a:pPr>
            <a:endParaRPr lang="en-GB" sz="900" i="0" u="none" strike="noStrike" cap="none" dirty="0">
              <a:solidFill>
                <a:schemeClr val="tx1"/>
              </a:solidFill>
              <a:latin typeface="Montserrat" panose="00000500000000000000" pitchFamily="2" charset="0"/>
              <a:ea typeface="Montserrat"/>
              <a:cs typeface="Montserrat"/>
              <a:sym typeface="Montserrat"/>
            </a:endParaRPr>
          </a:p>
          <a:p>
            <a:pPr>
              <a:buSzPts val="1350"/>
            </a:pPr>
            <a:r>
              <a:rPr lang="en-GB" sz="900" dirty="0">
                <a:solidFill>
                  <a:schemeClr val="tx1"/>
                </a:solidFill>
                <a:latin typeface="Montserrat" panose="00000500000000000000" pitchFamily="2" charset="0"/>
                <a:ea typeface="Montserrat"/>
                <a:cs typeface="Montserrat"/>
                <a:sym typeface="Montserrat"/>
              </a:rPr>
              <a:t>Sandwiches +60%</a:t>
            </a:r>
          </a:p>
          <a:p>
            <a:pPr marL="0" marR="0" lvl="0" indent="0" algn="l" rtl="0">
              <a:lnSpc>
                <a:spcPct val="100000"/>
              </a:lnSpc>
              <a:spcBef>
                <a:spcPts val="0"/>
              </a:spcBef>
              <a:spcAft>
                <a:spcPts val="0"/>
              </a:spcAft>
              <a:buClr>
                <a:srgbClr val="000000"/>
              </a:buClr>
              <a:buSzPts val="1350"/>
              <a:buFont typeface="Arial"/>
              <a:buNone/>
            </a:pPr>
            <a:r>
              <a:rPr lang="en-GB" sz="900" i="0" u="none" strike="noStrike" cap="none" dirty="0">
                <a:solidFill>
                  <a:schemeClr val="tx1"/>
                </a:solidFill>
                <a:latin typeface="Montserrat" panose="00000500000000000000" pitchFamily="2" charset="0"/>
                <a:ea typeface="Montserrat"/>
                <a:cs typeface="Montserrat"/>
                <a:sym typeface="Montserrat"/>
              </a:rPr>
              <a:t>Sushi +</a:t>
            </a:r>
            <a:r>
              <a:rPr lang="en-GB" sz="900" dirty="0">
                <a:solidFill>
                  <a:schemeClr val="tx1"/>
                </a:solidFill>
                <a:latin typeface="Montserrat" panose="00000500000000000000" pitchFamily="2" charset="0"/>
                <a:ea typeface="Montserrat"/>
                <a:cs typeface="Montserrat"/>
                <a:sym typeface="Montserrat"/>
              </a:rPr>
              <a:t>34</a:t>
            </a:r>
            <a:r>
              <a:rPr lang="en-GB" sz="900" i="0" u="none" strike="noStrike" cap="none" dirty="0">
                <a:solidFill>
                  <a:schemeClr val="tx1"/>
                </a:solidFill>
                <a:latin typeface="Montserrat" panose="00000500000000000000" pitchFamily="2" charset="0"/>
                <a:ea typeface="Montserrat"/>
                <a:cs typeface="Montserrat"/>
                <a:sym typeface="Montserrat"/>
              </a:rPr>
              <a:t>%</a:t>
            </a:r>
          </a:p>
          <a:p>
            <a:pPr marL="0" marR="0" lvl="0" indent="0" algn="l" rtl="0">
              <a:lnSpc>
                <a:spcPct val="100000"/>
              </a:lnSpc>
              <a:spcBef>
                <a:spcPts val="0"/>
              </a:spcBef>
              <a:spcAft>
                <a:spcPts val="0"/>
              </a:spcAft>
              <a:buClr>
                <a:srgbClr val="000000"/>
              </a:buClr>
              <a:buSzPts val="1350"/>
              <a:buFont typeface="Arial"/>
              <a:buNone/>
            </a:pPr>
            <a:r>
              <a:rPr lang="en-GB" sz="900" dirty="0">
                <a:solidFill>
                  <a:schemeClr val="tx1"/>
                </a:solidFill>
                <a:latin typeface="Montserrat" panose="00000500000000000000" pitchFamily="2" charset="0"/>
                <a:ea typeface="Montserrat"/>
                <a:cs typeface="Montserrat"/>
                <a:sym typeface="Montserrat"/>
              </a:rPr>
              <a:t>Prepared Salad +27%</a:t>
            </a:r>
          </a:p>
          <a:p>
            <a:pPr marL="0" marR="0" lvl="0" indent="0" algn="l" rtl="0">
              <a:lnSpc>
                <a:spcPct val="100000"/>
              </a:lnSpc>
              <a:spcBef>
                <a:spcPts val="0"/>
              </a:spcBef>
              <a:spcAft>
                <a:spcPts val="0"/>
              </a:spcAft>
              <a:buClr>
                <a:srgbClr val="000000"/>
              </a:buClr>
              <a:buSzPts val="1350"/>
              <a:buFont typeface="Arial"/>
              <a:buNone/>
            </a:pPr>
            <a:r>
              <a:rPr lang="en-GB" sz="900" dirty="0">
                <a:solidFill>
                  <a:schemeClr val="tx1"/>
                </a:solidFill>
                <a:latin typeface="Montserrat" panose="00000500000000000000" pitchFamily="2" charset="0"/>
                <a:ea typeface="Montserrat"/>
                <a:cs typeface="Montserrat"/>
                <a:sym typeface="Montserrat"/>
              </a:rPr>
              <a:t>Flav Non Carbs +25%</a:t>
            </a:r>
          </a:p>
          <a:p>
            <a:pPr marL="0" marR="0" lvl="0" indent="0" algn="l" rtl="0">
              <a:lnSpc>
                <a:spcPct val="100000"/>
              </a:lnSpc>
              <a:spcBef>
                <a:spcPts val="0"/>
              </a:spcBef>
              <a:spcAft>
                <a:spcPts val="0"/>
              </a:spcAft>
              <a:buClr>
                <a:srgbClr val="000000"/>
              </a:buClr>
              <a:buSzPts val="1350"/>
              <a:buFont typeface="Arial"/>
              <a:buNone/>
            </a:pPr>
            <a:r>
              <a:rPr lang="en-GB" sz="900" dirty="0">
                <a:solidFill>
                  <a:schemeClr val="tx1"/>
                </a:solidFill>
                <a:latin typeface="Montserrat" panose="00000500000000000000" pitchFamily="2" charset="0"/>
                <a:ea typeface="Montserrat"/>
                <a:cs typeface="Montserrat"/>
                <a:sym typeface="Montserrat"/>
              </a:rPr>
              <a:t>Re-usable shopping bags +25%</a:t>
            </a:r>
          </a:p>
          <a:p>
            <a:pPr>
              <a:buSzPts val="1350"/>
            </a:pPr>
            <a:r>
              <a:rPr lang="en-GB" sz="900" dirty="0">
                <a:solidFill>
                  <a:schemeClr val="tx1"/>
                </a:solidFill>
                <a:latin typeface="Montserrat" panose="00000500000000000000" pitchFamily="2" charset="0"/>
                <a:ea typeface="Montserrat"/>
                <a:cs typeface="Montserrat"/>
                <a:sym typeface="Montserrat"/>
              </a:rPr>
              <a:t>Mineral Water +20%</a:t>
            </a:r>
          </a:p>
          <a:p>
            <a:pPr>
              <a:buSzPts val="1350"/>
            </a:pPr>
            <a:r>
              <a:rPr lang="en-GB" sz="900" dirty="0">
                <a:solidFill>
                  <a:schemeClr val="tx1"/>
                </a:solidFill>
                <a:latin typeface="Montserrat" panose="00000500000000000000" pitchFamily="2" charset="0"/>
                <a:ea typeface="Montserrat"/>
                <a:cs typeface="Montserrat"/>
                <a:sym typeface="Montserrat"/>
              </a:rPr>
              <a:t>Sports &amp; Energy Drinks +19%</a:t>
            </a:r>
          </a:p>
          <a:p>
            <a:pPr>
              <a:buSzPts val="1350"/>
            </a:pPr>
            <a:r>
              <a:rPr lang="en-GB" sz="900" dirty="0">
                <a:solidFill>
                  <a:schemeClr val="tx1"/>
                </a:solidFill>
                <a:latin typeface="Montserrat" panose="00000500000000000000" pitchFamily="2" charset="0"/>
                <a:ea typeface="Montserrat"/>
                <a:cs typeface="Montserrat"/>
                <a:sym typeface="Montserrat"/>
              </a:rPr>
              <a:t>Fresh Prepared Fruit +19%</a:t>
            </a:r>
          </a:p>
          <a:p>
            <a:pPr>
              <a:buSzPts val="1350"/>
            </a:pPr>
            <a:r>
              <a:rPr lang="en-GB" sz="900" dirty="0">
                <a:solidFill>
                  <a:schemeClr val="tx1"/>
                </a:solidFill>
                <a:latin typeface="Montserrat" panose="00000500000000000000" pitchFamily="2" charset="0"/>
                <a:ea typeface="Montserrat"/>
                <a:cs typeface="Montserrat"/>
                <a:sym typeface="Montserrat"/>
              </a:rPr>
              <a:t>Morning Snacks +16%</a:t>
            </a:r>
          </a:p>
          <a:p>
            <a:pPr>
              <a:buSzPts val="1350"/>
            </a:pPr>
            <a:r>
              <a:rPr lang="en-GB" sz="900" dirty="0">
                <a:solidFill>
                  <a:schemeClr val="tx1"/>
                </a:solidFill>
                <a:latin typeface="Montserrat" panose="00000500000000000000" pitchFamily="2" charset="0"/>
                <a:ea typeface="Montserrat"/>
                <a:cs typeface="Montserrat"/>
                <a:sym typeface="Montserrat"/>
              </a:rPr>
              <a:t>Cake Ambient +14%</a:t>
            </a:r>
          </a:p>
          <a:p>
            <a:pPr>
              <a:buSzPts val="1350"/>
            </a:pPr>
            <a:r>
              <a:rPr lang="en-GB" sz="900" dirty="0">
                <a:solidFill>
                  <a:schemeClr val="tx1"/>
                </a:solidFill>
                <a:latin typeface="Montserrat" panose="00000500000000000000" pitchFamily="2" charset="0"/>
                <a:ea typeface="Montserrat"/>
                <a:cs typeface="Montserrat"/>
                <a:sym typeface="Montserrat"/>
              </a:rPr>
              <a:t>Dry Pasta +10%</a:t>
            </a:r>
          </a:p>
        </p:txBody>
      </p:sp>
      <p:sp>
        <p:nvSpPr>
          <p:cNvPr id="717" name="Google Shape;717;p47"/>
          <p:cNvSpPr/>
          <p:nvPr/>
        </p:nvSpPr>
        <p:spPr>
          <a:xfrm>
            <a:off x="2546716" y="1515568"/>
            <a:ext cx="2000100" cy="2418900"/>
          </a:xfrm>
          <a:prstGeom prst="rect">
            <a:avLst/>
          </a:prstGeom>
          <a:solidFill>
            <a:srgbClr val="D9D9D9"/>
          </a:solidFill>
          <a:ln>
            <a:noFill/>
          </a:ln>
        </p:spPr>
        <p:txBody>
          <a:bodyPr spcFirstLastPara="1" wrap="square" lIns="91425" tIns="45700" rIns="91425" bIns="45700" anchor="ctr" anchorCtr="0">
            <a:noAutofit/>
          </a:bodyPr>
          <a:lstStyle/>
          <a:p>
            <a:pPr lvl="0">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lvl="0">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lvl="0">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lvl="0">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lvl="0">
              <a:buClr>
                <a:srgbClr val="009DD9"/>
              </a:buClr>
              <a:buSzPts val="1350"/>
            </a:pPr>
            <a:r>
              <a:rPr lang="en-GB" sz="900" dirty="0" err="1">
                <a:solidFill>
                  <a:schemeClr val="dk1"/>
                </a:solidFill>
                <a:latin typeface="Montserrat" panose="00000500000000000000" pitchFamily="2" charset="0"/>
                <a:ea typeface="Montserrat"/>
                <a:cs typeface="Montserrat"/>
                <a:sym typeface="Montserrat"/>
              </a:rPr>
              <a:t>Suncare</a:t>
            </a:r>
            <a:r>
              <a:rPr lang="en-GB" sz="900" dirty="0">
                <a:solidFill>
                  <a:schemeClr val="dk1"/>
                </a:solidFill>
                <a:latin typeface="Montserrat" panose="00000500000000000000" pitchFamily="2" charset="0"/>
                <a:ea typeface="Montserrat"/>
                <a:cs typeface="Montserrat"/>
                <a:sym typeface="Montserrat"/>
              </a:rPr>
              <a:t> +115%</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Children’s Medicine +98%</a:t>
            </a:r>
          </a:p>
          <a:p>
            <a:pPr lvl="0">
              <a:buClr>
                <a:srgbClr val="009DD9"/>
              </a:buClr>
              <a:buSzPts val="1350"/>
            </a:pPr>
            <a:r>
              <a:rPr lang="en-GB" sz="900" dirty="0">
                <a:solidFill>
                  <a:schemeClr val="dk1"/>
                </a:solidFill>
                <a:latin typeface="Montserrat" panose="00000500000000000000" pitchFamily="2" charset="0"/>
                <a:ea typeface="Montserrat"/>
                <a:cs typeface="Montserrat"/>
                <a:sym typeface="Montserrat"/>
              </a:rPr>
              <a:t>Cough/Cold &amp; Flu +95%</a:t>
            </a:r>
          </a:p>
          <a:p>
            <a:pPr>
              <a:buClr>
                <a:srgbClr val="009DD9"/>
              </a:buClr>
              <a:buSzPts val="1350"/>
            </a:pPr>
            <a:r>
              <a:rPr lang="en-GB" sz="900" dirty="0" err="1">
                <a:solidFill>
                  <a:schemeClr val="dk1"/>
                </a:solidFill>
                <a:latin typeface="Montserrat" panose="00000500000000000000" pitchFamily="2" charset="0"/>
                <a:ea typeface="Montserrat"/>
                <a:cs typeface="Montserrat"/>
                <a:sym typeface="Montserrat"/>
              </a:rPr>
              <a:t>Throatcare</a:t>
            </a:r>
            <a:r>
              <a:rPr lang="en-GB" sz="900" dirty="0">
                <a:solidFill>
                  <a:schemeClr val="dk1"/>
                </a:solidFill>
                <a:latin typeface="Montserrat" panose="00000500000000000000" pitchFamily="2" charset="0"/>
                <a:ea typeface="Montserrat"/>
                <a:cs typeface="Montserrat"/>
                <a:sym typeface="Montserrat"/>
              </a:rPr>
              <a:t> +85%</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Glasses &amp; Lenses +30%</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Facial Tissue +28%</a:t>
            </a:r>
          </a:p>
          <a:p>
            <a:pPr lvl="0">
              <a:buClr>
                <a:srgbClr val="009DD9"/>
              </a:buClr>
              <a:buSzPts val="1350"/>
            </a:pPr>
            <a:r>
              <a:rPr lang="en-GB" sz="900" dirty="0">
                <a:solidFill>
                  <a:schemeClr val="dk1"/>
                </a:solidFill>
                <a:latin typeface="Montserrat" panose="00000500000000000000" pitchFamily="2" charset="0"/>
                <a:ea typeface="Montserrat"/>
                <a:cs typeface="Montserrat"/>
                <a:sym typeface="Montserrat"/>
              </a:rPr>
              <a:t>Anti Smoking +21%</a:t>
            </a:r>
          </a:p>
          <a:p>
            <a:pPr lvl="0">
              <a:buClr>
                <a:srgbClr val="009DD9"/>
              </a:buClr>
              <a:buSzPts val="1350"/>
            </a:pPr>
            <a:r>
              <a:rPr lang="en-GB" sz="900" dirty="0">
                <a:solidFill>
                  <a:schemeClr val="dk1"/>
                </a:solidFill>
                <a:latin typeface="Montserrat" panose="00000500000000000000" pitchFamily="2" charset="0"/>
                <a:ea typeface="Montserrat"/>
                <a:cs typeface="Montserrat"/>
                <a:sym typeface="Montserrat"/>
              </a:rPr>
              <a:t>Baby Food +16%</a:t>
            </a:r>
          </a:p>
          <a:p>
            <a:pPr lvl="0">
              <a:buClr>
                <a:srgbClr val="009DD9"/>
              </a:buClr>
              <a:buSzPts val="1350"/>
            </a:pPr>
            <a:r>
              <a:rPr lang="en-GB" sz="900" dirty="0">
                <a:solidFill>
                  <a:schemeClr val="dk1"/>
                </a:solidFill>
                <a:latin typeface="Montserrat" panose="00000500000000000000" pitchFamily="2" charset="0"/>
                <a:ea typeface="Montserrat"/>
                <a:cs typeface="Montserrat"/>
                <a:sym typeface="Montserrat"/>
              </a:rPr>
              <a:t>Baby Milk +16%</a:t>
            </a:r>
          </a:p>
          <a:p>
            <a:pPr lvl="0">
              <a:buClr>
                <a:srgbClr val="009DD9"/>
              </a:buClr>
              <a:buSzPts val="1350"/>
            </a:pPr>
            <a:r>
              <a:rPr lang="en-GB" sz="900" dirty="0">
                <a:solidFill>
                  <a:schemeClr val="dk1"/>
                </a:solidFill>
                <a:latin typeface="Montserrat" panose="00000500000000000000" pitchFamily="2" charset="0"/>
                <a:ea typeface="Montserrat"/>
                <a:cs typeface="Montserrat"/>
                <a:sym typeface="Montserrat"/>
              </a:rPr>
              <a:t>Baby Accessories +13%</a:t>
            </a:r>
          </a:p>
          <a:p>
            <a:pPr lvl="0">
              <a:buClr>
                <a:srgbClr val="009DD9"/>
              </a:buClr>
              <a:buSzPts val="1350"/>
            </a:pPr>
            <a:r>
              <a:rPr lang="en-GB" sz="900" dirty="0">
                <a:solidFill>
                  <a:schemeClr val="dk1"/>
                </a:solidFill>
                <a:latin typeface="Montserrat" panose="00000500000000000000" pitchFamily="2" charset="0"/>
                <a:ea typeface="Montserrat"/>
                <a:cs typeface="Montserrat"/>
                <a:sym typeface="Montserrat"/>
              </a:rPr>
              <a:t>Treatment Oral +12%</a:t>
            </a:r>
          </a:p>
          <a:p>
            <a:pPr lvl="0">
              <a:buClr>
                <a:srgbClr val="009DD9"/>
              </a:buClr>
              <a:buSzPts val="1350"/>
            </a:pPr>
            <a:r>
              <a:rPr lang="en-GB" sz="900" dirty="0">
                <a:solidFill>
                  <a:schemeClr val="dk1"/>
                </a:solidFill>
                <a:latin typeface="Montserrat" panose="00000500000000000000" pitchFamily="2" charset="0"/>
                <a:ea typeface="Montserrat"/>
                <a:cs typeface="Montserrat"/>
                <a:sym typeface="Montserrat"/>
              </a:rPr>
              <a:t>Family Planning +12%</a:t>
            </a:r>
          </a:p>
        </p:txBody>
      </p:sp>
      <p:sp>
        <p:nvSpPr>
          <p:cNvPr id="718" name="Google Shape;718;p47"/>
          <p:cNvSpPr/>
          <p:nvPr/>
        </p:nvSpPr>
        <p:spPr>
          <a:xfrm>
            <a:off x="6725672" y="1531008"/>
            <a:ext cx="2000100" cy="2418900"/>
          </a:xfrm>
          <a:prstGeom prst="rect">
            <a:avLst/>
          </a:prstGeom>
          <a:solidFill>
            <a:srgbClr val="D8D8D8"/>
          </a:solidFill>
          <a:ln>
            <a:noFill/>
          </a:ln>
        </p:spPr>
        <p:txBody>
          <a:bodyPr spcFirstLastPara="1" wrap="square" lIns="91425" tIns="45700" rIns="91425" bIns="45700" anchor="ctr" anchorCtr="0">
            <a:noAutofit/>
          </a:bodyPr>
          <a:lstStyle/>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r>
              <a:rPr lang="en-GB" sz="900" dirty="0">
                <a:latin typeface="Montserrat" panose="00000500000000000000" pitchFamily="2" charset="0"/>
              </a:rPr>
              <a:t>Cosmetics +39%</a:t>
            </a:r>
          </a:p>
          <a:p>
            <a:pPr>
              <a:buClr>
                <a:srgbClr val="009DD9"/>
              </a:buClr>
              <a:buSzPts val="1350"/>
            </a:pPr>
            <a:r>
              <a:rPr lang="en-GB" sz="900" dirty="0">
                <a:latin typeface="Montserrat" panose="00000500000000000000" pitchFamily="2" charset="0"/>
              </a:rPr>
              <a:t>Jewellery +22%</a:t>
            </a:r>
          </a:p>
          <a:p>
            <a:pPr>
              <a:buClr>
                <a:srgbClr val="009DD9"/>
              </a:buClr>
              <a:buSzPts val="1350"/>
            </a:pPr>
            <a:r>
              <a:rPr lang="en-GB" sz="900" dirty="0">
                <a:latin typeface="Montserrat" panose="00000500000000000000" pitchFamily="2" charset="0"/>
              </a:rPr>
              <a:t>Deodorants/Body Spray +18%</a:t>
            </a:r>
          </a:p>
          <a:p>
            <a:pPr>
              <a:buClr>
                <a:srgbClr val="009DD9"/>
              </a:buClr>
              <a:buSzPts val="1350"/>
            </a:pPr>
            <a:r>
              <a:rPr lang="en-GB" sz="900" dirty="0">
                <a:latin typeface="Montserrat" panose="00000500000000000000" pitchFamily="2" charset="0"/>
              </a:rPr>
              <a:t>Fragrances +17%</a:t>
            </a:r>
          </a:p>
          <a:p>
            <a:pPr>
              <a:buClr>
                <a:srgbClr val="009DD9"/>
              </a:buClr>
              <a:buSzPts val="1350"/>
            </a:pPr>
            <a:r>
              <a:rPr lang="en-GB" sz="900" dirty="0">
                <a:latin typeface="Montserrat" panose="00000500000000000000" pitchFamily="2" charset="0"/>
              </a:rPr>
              <a:t>Disposable Tableware +17%</a:t>
            </a:r>
          </a:p>
          <a:p>
            <a:pPr>
              <a:buClr>
                <a:srgbClr val="009DD9"/>
              </a:buClr>
              <a:buSzPts val="1350"/>
            </a:pPr>
            <a:r>
              <a:rPr lang="en-GB" sz="900" dirty="0">
                <a:latin typeface="Montserrat" panose="00000500000000000000" pitchFamily="2" charset="0"/>
              </a:rPr>
              <a:t>Bags &amp; Luggage +10%</a:t>
            </a:r>
          </a:p>
          <a:p>
            <a:pPr>
              <a:buClr>
                <a:srgbClr val="009DD9"/>
              </a:buClr>
              <a:buSzPts val="1350"/>
            </a:pPr>
            <a:r>
              <a:rPr lang="en-GB" sz="900" dirty="0">
                <a:latin typeface="Montserrat" panose="00000500000000000000" pitchFamily="2" charset="0"/>
              </a:rPr>
              <a:t>Gift Packs +10%</a:t>
            </a:r>
          </a:p>
          <a:p>
            <a:pPr>
              <a:buClr>
                <a:srgbClr val="009DD9"/>
              </a:buClr>
              <a:buSzPts val="1350"/>
            </a:pPr>
            <a:r>
              <a:rPr lang="en-GB" sz="900" dirty="0">
                <a:latin typeface="Montserrat" panose="00000500000000000000" pitchFamily="2" charset="0"/>
              </a:rPr>
              <a:t>Fresh Ready Meals +9%</a:t>
            </a:r>
          </a:p>
          <a:p>
            <a:pPr>
              <a:buClr>
                <a:srgbClr val="009DD9"/>
              </a:buClr>
              <a:buSzPts val="1350"/>
            </a:pPr>
            <a:r>
              <a:rPr lang="en-GB" sz="900" dirty="0">
                <a:latin typeface="Montserrat" panose="00000500000000000000" pitchFamily="2" charset="0"/>
              </a:rPr>
              <a:t>Sugar Confectionery +7%</a:t>
            </a:r>
          </a:p>
          <a:p>
            <a:pPr>
              <a:buClr>
                <a:srgbClr val="009DD9"/>
              </a:buClr>
              <a:buSzPts val="1350"/>
            </a:pPr>
            <a:r>
              <a:rPr lang="en-GB" sz="900" dirty="0">
                <a:latin typeface="Montserrat" panose="00000500000000000000" pitchFamily="2" charset="0"/>
              </a:rPr>
              <a:t>Horticulture +5%</a:t>
            </a:r>
          </a:p>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p:txBody>
      </p:sp>
      <p:sp>
        <p:nvSpPr>
          <p:cNvPr id="721" name="Google Shape;721;p47"/>
          <p:cNvSpPr/>
          <p:nvPr/>
        </p:nvSpPr>
        <p:spPr>
          <a:xfrm>
            <a:off x="359772" y="1078615"/>
            <a:ext cx="2055181" cy="3324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rtl="0">
              <a:lnSpc>
                <a:spcPct val="100000"/>
              </a:lnSpc>
              <a:spcBef>
                <a:spcPts val="0"/>
              </a:spcBef>
              <a:spcAft>
                <a:spcPts val="0"/>
              </a:spcAft>
              <a:buClr>
                <a:srgbClr val="009DD9"/>
              </a:buClr>
              <a:buSzPts val="1200"/>
              <a:buFont typeface="Arial"/>
              <a:buNone/>
            </a:pPr>
            <a:r>
              <a:rPr lang="en" sz="1200" dirty="0">
                <a:latin typeface="Montserrat" panose="00000500000000000000" pitchFamily="2" charset="0"/>
                <a:ea typeface="Montserrat"/>
                <a:cs typeface="Montserrat"/>
                <a:sym typeface="Montserrat"/>
              </a:rPr>
              <a:t>Convenience</a:t>
            </a:r>
            <a:endParaRPr sz="1200" i="0" u="none" strike="noStrike" cap="none" dirty="0">
              <a:latin typeface="Montserrat" panose="00000500000000000000" pitchFamily="2" charset="0"/>
              <a:ea typeface="Montserrat"/>
              <a:cs typeface="Montserrat"/>
              <a:sym typeface="Montserrat"/>
            </a:endParaRPr>
          </a:p>
        </p:txBody>
      </p:sp>
      <p:sp>
        <p:nvSpPr>
          <p:cNvPr id="722" name="Google Shape;722;p47"/>
          <p:cNvSpPr/>
          <p:nvPr/>
        </p:nvSpPr>
        <p:spPr>
          <a:xfrm>
            <a:off x="281876" y="3983351"/>
            <a:ext cx="8523879" cy="511921"/>
          </a:xfrm>
          <a:prstGeom prst="rect">
            <a:avLst/>
          </a:prstGeom>
          <a:solidFill>
            <a:schemeClr val="tx1"/>
          </a:solidFill>
          <a:ln>
            <a:noFill/>
          </a:ln>
        </p:spPr>
        <p:txBody>
          <a:bodyPr spcFirstLastPara="1" wrap="square" lIns="91425" tIns="45700" rIns="91425" bIns="45700" anchor="ctr" anchorCtr="0">
            <a:noAutofit/>
          </a:bodyPr>
          <a:lstStyle/>
          <a:p>
            <a:pPr lvl="0">
              <a:buClr>
                <a:srgbClr val="FFFFFF"/>
              </a:buClr>
              <a:buSzPts val="1600"/>
            </a:pPr>
            <a:r>
              <a:rPr lang="en-GB" sz="1100" b="1" dirty="0">
                <a:solidFill>
                  <a:schemeClr val="accent1"/>
                </a:solidFill>
                <a:latin typeface="Montserrat" panose="00000500000000000000" pitchFamily="2" charset="0"/>
                <a:ea typeface="Montserrat"/>
                <a:cs typeface="Montserrat"/>
                <a:sym typeface="Montserrat"/>
              </a:rPr>
              <a:t>Unlike last year’s lockdown Valentine’s celebrations, this year the event would have been more spontaneous and spread across venues, bringing a welcome boost to cosmetics, jewellery, fragrances and luggage</a:t>
            </a:r>
            <a:endParaRPr sz="1050" b="1" dirty="0">
              <a:solidFill>
                <a:schemeClr val="accent1"/>
              </a:solidFill>
              <a:latin typeface="Montserrat" panose="00000500000000000000" pitchFamily="2" charset="0"/>
              <a:ea typeface="Montserrat"/>
              <a:cs typeface="Montserrat"/>
              <a:sym typeface="Montserrat"/>
            </a:endParaRPr>
          </a:p>
        </p:txBody>
      </p:sp>
      <p:sp>
        <p:nvSpPr>
          <p:cNvPr id="723" name="Google Shape;723;p47"/>
          <p:cNvSpPr/>
          <p:nvPr/>
        </p:nvSpPr>
        <p:spPr>
          <a:xfrm>
            <a:off x="4643367" y="1515568"/>
            <a:ext cx="2000100" cy="2418900"/>
          </a:xfrm>
          <a:prstGeom prst="rect">
            <a:avLst/>
          </a:prstGeom>
          <a:solidFill>
            <a:srgbClr val="D9D9D9"/>
          </a:solidFill>
          <a:ln>
            <a:noFill/>
          </a:ln>
        </p:spPr>
        <p:txBody>
          <a:bodyPr spcFirstLastPara="1" wrap="square" lIns="91425" tIns="45700" rIns="91425" bIns="45700" anchor="ctr" anchorCtr="0">
            <a:noAutofit/>
          </a:bodyPr>
          <a:lstStyle/>
          <a:p>
            <a:pPr>
              <a:buClr>
                <a:srgbClr val="009DD9"/>
              </a:buClr>
              <a:buSzPts val="1350"/>
            </a:pPr>
            <a:endParaRPr lang="en-GB" sz="900" dirty="0">
              <a:latin typeface="Montserrat" panose="00000500000000000000" pitchFamily="2" charset="0"/>
            </a:endParaRPr>
          </a:p>
          <a:p>
            <a:pPr>
              <a:buClr>
                <a:srgbClr val="009DD9"/>
              </a:buClr>
              <a:buSzPts val="1350"/>
            </a:pPr>
            <a:r>
              <a:rPr lang="en-GB" sz="900" dirty="0">
                <a:latin typeface="Montserrat" panose="00000500000000000000" pitchFamily="2" charset="0"/>
              </a:rPr>
              <a:t>Dog +13%</a:t>
            </a:r>
          </a:p>
          <a:p>
            <a:pPr>
              <a:buClr>
                <a:srgbClr val="009DD9"/>
              </a:buClr>
              <a:buSzPts val="1350"/>
            </a:pPr>
            <a:r>
              <a:rPr lang="en-GB" sz="900" dirty="0">
                <a:latin typeface="Montserrat" panose="00000500000000000000" pitchFamily="2" charset="0"/>
              </a:rPr>
              <a:t>Cat +12%</a:t>
            </a:r>
          </a:p>
          <a:p>
            <a:pPr>
              <a:buClr>
                <a:srgbClr val="009DD9"/>
              </a:buClr>
              <a:buSzPts val="1350"/>
            </a:pPr>
            <a:r>
              <a:rPr lang="en-GB" sz="900" dirty="0">
                <a:latin typeface="Montserrat" panose="00000500000000000000" pitchFamily="2" charset="0"/>
              </a:rPr>
              <a:t>Detergents +6%</a:t>
            </a:r>
          </a:p>
          <a:p>
            <a:pPr>
              <a:buClr>
                <a:srgbClr val="009DD9"/>
              </a:buClr>
              <a:buSzPts val="1350"/>
            </a:pPr>
            <a:r>
              <a:rPr lang="en-GB" sz="900" dirty="0">
                <a:latin typeface="Montserrat" panose="00000500000000000000" pitchFamily="2" charset="0"/>
              </a:rPr>
              <a:t>Petcare +6%</a:t>
            </a:r>
          </a:p>
          <a:p>
            <a:pPr>
              <a:buClr>
                <a:srgbClr val="009DD9"/>
              </a:buClr>
              <a:buSzPts val="1350"/>
            </a:pPr>
            <a:r>
              <a:rPr lang="en-GB" sz="900" dirty="0">
                <a:latin typeface="Montserrat" panose="00000500000000000000" pitchFamily="2" charset="0"/>
              </a:rPr>
              <a:t>Garment Care +5%</a:t>
            </a:r>
          </a:p>
          <a:p>
            <a:pPr>
              <a:buClr>
                <a:srgbClr val="009DD9"/>
              </a:buClr>
              <a:buSzPts val="1350"/>
            </a:pPr>
            <a:r>
              <a:rPr lang="en-GB" sz="900" dirty="0">
                <a:latin typeface="Montserrat" panose="00000500000000000000" pitchFamily="2" charset="0"/>
              </a:rPr>
              <a:t>Plastic Food/Household Storage +4%</a:t>
            </a:r>
          </a:p>
        </p:txBody>
      </p:sp>
      <p:sp>
        <p:nvSpPr>
          <p:cNvPr id="726" name="Google Shape;726;p47"/>
          <p:cNvSpPr/>
          <p:nvPr/>
        </p:nvSpPr>
        <p:spPr>
          <a:xfrm>
            <a:off x="4636997" y="1078615"/>
            <a:ext cx="1997100" cy="3324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rtl="0">
              <a:lnSpc>
                <a:spcPct val="100000"/>
              </a:lnSpc>
              <a:spcBef>
                <a:spcPts val="0"/>
              </a:spcBef>
              <a:spcAft>
                <a:spcPts val="0"/>
              </a:spcAft>
              <a:buClr>
                <a:srgbClr val="009DD9"/>
              </a:buClr>
              <a:buSzPts val="1200"/>
              <a:buFont typeface="Arial"/>
              <a:buNone/>
            </a:pPr>
            <a:r>
              <a:rPr lang="en" sz="1200" dirty="0">
                <a:latin typeface="Montserrat" panose="00000500000000000000" pitchFamily="2" charset="0"/>
                <a:ea typeface="Montserrat"/>
                <a:cs typeface="Montserrat"/>
                <a:sym typeface="Montserrat"/>
              </a:rPr>
              <a:t>Household &amp; Pet</a:t>
            </a:r>
            <a:endParaRPr sz="1200" i="0" u="none" strike="noStrike" cap="none" dirty="0">
              <a:latin typeface="Montserrat" panose="00000500000000000000" pitchFamily="2" charset="0"/>
              <a:ea typeface="Montserrat"/>
              <a:cs typeface="Montserrat"/>
              <a:sym typeface="Montserrat"/>
            </a:endParaRPr>
          </a:p>
        </p:txBody>
      </p:sp>
      <p:sp>
        <p:nvSpPr>
          <p:cNvPr id="727" name="Google Shape;727;p47"/>
          <p:cNvSpPr/>
          <p:nvPr/>
        </p:nvSpPr>
        <p:spPr>
          <a:xfrm>
            <a:off x="6685834" y="1078615"/>
            <a:ext cx="1997100" cy="332400"/>
          </a:xfrm>
          <a:prstGeom prst="rect">
            <a:avLst/>
          </a:prstGeom>
          <a:noFill/>
          <a:ln w="9525" cap="flat" cmpd="sng">
            <a:solidFill>
              <a:srgbClr val="000000"/>
            </a:solidFill>
            <a:prstDash val="solid"/>
            <a:round/>
            <a:headEnd type="none" w="sm" len="sm"/>
            <a:tailEnd type="none" w="sm" len="sm"/>
          </a:ln>
        </p:spPr>
        <p:txBody>
          <a:bodyPr spcFirstLastPara="1" wrap="none" lIns="91425" tIns="45700" rIns="91425" bIns="45700" anchor="b" anchorCtr="0">
            <a:noAutofit/>
          </a:bodyPr>
          <a:lstStyle/>
          <a:p>
            <a:pPr marL="0" marR="0" lvl="0" indent="0" rtl="0">
              <a:lnSpc>
                <a:spcPct val="100000"/>
              </a:lnSpc>
              <a:spcBef>
                <a:spcPts val="0"/>
              </a:spcBef>
              <a:spcAft>
                <a:spcPts val="0"/>
              </a:spcAft>
              <a:buClr>
                <a:srgbClr val="009DD9"/>
              </a:buClr>
              <a:buSzPts val="1200"/>
              <a:buFont typeface="Arial"/>
              <a:buNone/>
            </a:pPr>
            <a:r>
              <a:rPr lang="en" sz="1200" dirty="0">
                <a:latin typeface="Montserrat" panose="00000500000000000000" pitchFamily="2" charset="0"/>
                <a:ea typeface="Montserrat"/>
                <a:cs typeface="Montserrat"/>
                <a:sym typeface="Montserrat"/>
              </a:rPr>
              <a:t>Valentine’s</a:t>
            </a:r>
            <a:r>
              <a:rPr lang="en" sz="1200" i="0" u="none" strike="noStrike" cap="none" dirty="0">
                <a:latin typeface="Montserrat" panose="00000500000000000000" pitchFamily="2" charset="0"/>
                <a:ea typeface="Montserrat"/>
                <a:cs typeface="Montserrat"/>
                <a:sym typeface="Montserrat"/>
              </a:rPr>
              <a:t>	</a:t>
            </a:r>
            <a:endParaRPr sz="1200" i="0" u="none" strike="noStrike" cap="none" dirty="0">
              <a:latin typeface="Montserrat" panose="00000500000000000000" pitchFamily="2" charset="0"/>
              <a:ea typeface="Montserrat"/>
              <a:cs typeface="Montserrat"/>
              <a:sym typeface="Montserrat"/>
            </a:endParaRPr>
          </a:p>
        </p:txBody>
      </p:sp>
      <p:sp>
        <p:nvSpPr>
          <p:cNvPr id="728" name="Google Shape;728;p47"/>
          <p:cNvSpPr/>
          <p:nvPr/>
        </p:nvSpPr>
        <p:spPr>
          <a:xfrm>
            <a:off x="2546716" y="1078615"/>
            <a:ext cx="1997100" cy="332400"/>
          </a:xfrm>
          <a:prstGeom prst="rect">
            <a:avLst/>
          </a:prstGeom>
          <a:noFill/>
          <a:ln w="9525" cap="flat" cmpd="sng">
            <a:solidFill>
              <a:schemeClr val="tx1"/>
            </a:solidFill>
            <a:prstDash val="solid"/>
            <a:round/>
            <a:headEnd type="none" w="sm" len="sm"/>
            <a:tailEnd type="none" w="sm" len="sm"/>
          </a:ln>
        </p:spPr>
        <p:txBody>
          <a:bodyPr spcFirstLastPara="1" wrap="square" lIns="91425" tIns="45700" rIns="91425" bIns="45700" anchor="ctr" anchorCtr="0">
            <a:noAutofit/>
          </a:bodyPr>
          <a:lstStyle/>
          <a:p>
            <a:pPr marL="0" marR="0" lvl="0" indent="0" rtl="0">
              <a:lnSpc>
                <a:spcPct val="100000"/>
              </a:lnSpc>
              <a:spcBef>
                <a:spcPts val="0"/>
              </a:spcBef>
              <a:spcAft>
                <a:spcPts val="0"/>
              </a:spcAft>
              <a:buClr>
                <a:srgbClr val="009DD9"/>
              </a:buClr>
              <a:buSzPts val="1200"/>
              <a:buFont typeface="Arial"/>
              <a:buNone/>
            </a:pPr>
            <a:r>
              <a:rPr lang="en-GB" sz="1200" dirty="0">
                <a:latin typeface="Montserrat" panose="00000500000000000000" pitchFamily="2" charset="0"/>
                <a:ea typeface="Montserrat"/>
                <a:cs typeface="Montserrat"/>
                <a:sym typeface="Montserrat"/>
              </a:rPr>
              <a:t>Health</a:t>
            </a:r>
            <a:endParaRPr lang="en-GB" i="0" u="none" strike="noStrike" cap="none" dirty="0">
              <a:latin typeface="Montserrat" panose="00000500000000000000" pitchFamily="2" charset="0"/>
              <a:ea typeface="Montserrat"/>
              <a:cs typeface="Montserrat"/>
              <a:sym typeface="Montserrat"/>
            </a:endParaRPr>
          </a:p>
        </p:txBody>
      </p:sp>
      <p:sp>
        <p:nvSpPr>
          <p:cNvPr id="27" name="Subtitle 4">
            <a:extLst>
              <a:ext uri="{FF2B5EF4-FFF2-40B4-BE49-F238E27FC236}">
                <a16:creationId xmlns:a16="http://schemas.microsoft.com/office/drawing/2014/main" id="{8A09D3BF-2A1A-43A6-BD16-079B433DC493}"/>
              </a:ext>
            </a:extLst>
          </p:cNvPr>
          <p:cNvSpPr>
            <a:spLocks noGrp="1"/>
          </p:cNvSpPr>
          <p:nvPr>
            <p:ph type="subTitle" idx="4294967295"/>
          </p:nvPr>
        </p:nvSpPr>
        <p:spPr>
          <a:xfrm>
            <a:off x="281876" y="4772649"/>
            <a:ext cx="8159100" cy="138851"/>
          </a:xfrm>
        </p:spPr>
        <p:txBody>
          <a:bodyPr/>
          <a:lstStyle/>
          <a:p>
            <a:pPr marL="146050" indent="0">
              <a:buNone/>
            </a:pPr>
            <a:r>
              <a:rPr lang="en-PH" sz="700" dirty="0">
                <a:latin typeface="Montserrat" panose="00000500000000000000" pitchFamily="2" charset="0"/>
              </a:rPr>
              <a:t>Source:  NielsenIQ Scantrack Grocery Multiples 4w/e 26th February 2022 vs year ago</a:t>
            </a:r>
          </a:p>
        </p:txBody>
      </p:sp>
      <p:pic>
        <p:nvPicPr>
          <p:cNvPr id="7" name="Picture 2">
            <a:extLst>
              <a:ext uri="{FF2B5EF4-FFF2-40B4-BE49-F238E27FC236}">
                <a16:creationId xmlns:a16="http://schemas.microsoft.com/office/drawing/2014/main" id="{BDB09129-91AD-47A2-A7EC-0E25A8AD3E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39561" y="1503474"/>
            <a:ext cx="609600" cy="61912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a:extLst>
              <a:ext uri="{FF2B5EF4-FFF2-40B4-BE49-F238E27FC236}">
                <a16:creationId xmlns:a16="http://schemas.microsoft.com/office/drawing/2014/main" id="{9FE85371-A8BD-4A92-8415-861EA6E61BC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409" y="1515569"/>
            <a:ext cx="619125" cy="6191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Shape, arrow&#10;&#10;Description automatically generated">
            <a:extLst>
              <a:ext uri="{FF2B5EF4-FFF2-40B4-BE49-F238E27FC236}">
                <a16:creationId xmlns:a16="http://schemas.microsoft.com/office/drawing/2014/main" id="{E6E303EE-808E-4554-BA9D-F5272B010DE8}"/>
              </a:ext>
            </a:extLst>
          </p:cNvPr>
          <p:cNvPicPr>
            <a:picLocks noChangeAspect="1"/>
          </p:cNvPicPr>
          <p:nvPr/>
        </p:nvPicPr>
        <p:blipFill>
          <a:blip r:embed="rId5"/>
          <a:stretch>
            <a:fillRect/>
          </a:stretch>
        </p:blipFill>
        <p:spPr>
          <a:xfrm>
            <a:off x="4701188" y="1512488"/>
            <a:ext cx="601096" cy="601096"/>
          </a:xfrm>
          <a:prstGeom prst="rect">
            <a:avLst/>
          </a:prstGeom>
        </p:spPr>
      </p:pic>
      <p:pic>
        <p:nvPicPr>
          <p:cNvPr id="1026" name="Picture 2">
            <a:extLst>
              <a:ext uri="{FF2B5EF4-FFF2-40B4-BE49-F238E27FC236}">
                <a16:creationId xmlns:a16="http://schemas.microsoft.com/office/drawing/2014/main" id="{8D0B75A9-D474-445C-A837-FB38F552523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40018" y="1515856"/>
            <a:ext cx="606743" cy="6067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211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713" y="3371726"/>
            <a:ext cx="3228307" cy="1174200"/>
          </a:xfrm>
        </p:spPr>
        <p:txBody>
          <a:bodyPr/>
          <a:lstStyle/>
          <a:p>
            <a:r>
              <a:rPr lang="en-GB" sz="2800" dirty="0">
                <a:latin typeface="Montserrat" panose="00000500000000000000" pitchFamily="2" charset="0"/>
              </a:rPr>
              <a:t>What happened by channel? </a:t>
            </a:r>
          </a:p>
        </p:txBody>
      </p:sp>
      <p:sp>
        <p:nvSpPr>
          <p:cNvPr id="4" name="TextBox 3">
            <a:extLst>
              <a:ext uri="{FF2B5EF4-FFF2-40B4-BE49-F238E27FC236}">
                <a16:creationId xmlns:a16="http://schemas.microsoft.com/office/drawing/2014/main" id="{769C8D9D-AA73-4C1F-B956-0EB145CCF334}"/>
              </a:ext>
            </a:extLst>
          </p:cNvPr>
          <p:cNvSpPr txBox="1"/>
          <p:nvPr/>
        </p:nvSpPr>
        <p:spPr>
          <a:xfrm>
            <a:off x="2222500" y="2424212"/>
            <a:ext cx="4614332" cy="307777"/>
          </a:xfrm>
          <a:prstGeom prst="rect">
            <a:avLst/>
          </a:prstGeom>
          <a:noFill/>
        </p:spPr>
        <p:txBody>
          <a:bodyPr wrap="square">
            <a:spAutoFit/>
          </a:bodyPr>
          <a:lstStyle/>
          <a:p>
            <a:r>
              <a:rPr lang="en-GB" sz="1400" b="1" i="0" u="none" strike="noStrike" dirty="0">
                <a:solidFill>
                  <a:srgbClr val="000000"/>
                </a:solidFill>
                <a:effectLst/>
                <a:latin typeface="Calibri" panose="020F0502020204030204" pitchFamily="34" charset="0"/>
              </a:rPr>
              <a:t>-1.8%</a:t>
            </a:r>
            <a:r>
              <a:rPr lang="en-GB" dirty="0"/>
              <a:t> </a:t>
            </a:r>
          </a:p>
        </p:txBody>
      </p:sp>
    </p:spTree>
    <p:extLst>
      <p:ext uri="{BB962C8B-B14F-4D97-AF65-F5344CB8AC3E}">
        <p14:creationId xmlns:p14="http://schemas.microsoft.com/office/powerpoint/2010/main" val="2202126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51"/>
        <p:cNvGrpSpPr/>
        <p:nvPr/>
      </p:nvGrpSpPr>
      <p:grpSpPr>
        <a:xfrm>
          <a:off x="0" y="0"/>
          <a:ext cx="0" cy="0"/>
          <a:chOff x="0" y="0"/>
          <a:chExt cx="0" cy="0"/>
        </a:xfrm>
      </p:grpSpPr>
      <p:sp>
        <p:nvSpPr>
          <p:cNvPr id="1753" name="Google Shape;1753;p130"/>
          <p:cNvSpPr txBox="1"/>
          <p:nvPr/>
        </p:nvSpPr>
        <p:spPr>
          <a:xfrm>
            <a:off x="376421" y="1288924"/>
            <a:ext cx="3804300" cy="452624"/>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Total Store Channel growth</a:t>
            </a:r>
            <a:br>
              <a:rPr lang="en" b="1" dirty="0">
                <a:solidFill>
                  <a:srgbClr val="000000"/>
                </a:solidFill>
                <a:latin typeface="Montserrat" panose="00000500000000000000" pitchFamily="2" charset="0"/>
                <a:ea typeface="Montserrat"/>
                <a:cs typeface="Montserrat"/>
                <a:sym typeface="Montserrat"/>
              </a:rPr>
            </a:br>
            <a:r>
              <a:rPr lang="en" sz="1000" dirty="0">
                <a:solidFill>
                  <a:srgbClr val="000000"/>
                </a:solidFill>
                <a:latin typeface="Montserrat" panose="00000500000000000000" pitchFamily="2" charset="0"/>
                <a:ea typeface="Montserrat"/>
                <a:cs typeface="Montserrat"/>
                <a:sym typeface="Montserrat"/>
              </a:rPr>
              <a:t>4w/e 26</a:t>
            </a:r>
            <a:r>
              <a:rPr lang="en" sz="1000" baseline="30000" dirty="0">
                <a:solidFill>
                  <a:srgbClr val="000000"/>
                </a:solidFill>
                <a:latin typeface="Montserrat" panose="00000500000000000000" pitchFamily="2" charset="0"/>
                <a:ea typeface="Montserrat"/>
                <a:cs typeface="Montserrat"/>
                <a:sym typeface="Montserrat"/>
              </a:rPr>
              <a:t>th</a:t>
            </a:r>
            <a:r>
              <a:rPr lang="en" sz="1000" dirty="0">
                <a:solidFill>
                  <a:srgbClr val="000000"/>
                </a:solidFill>
                <a:latin typeface="Montserrat" panose="00000500000000000000" pitchFamily="2" charset="0"/>
                <a:ea typeface="Montserrat"/>
                <a:cs typeface="Montserrat"/>
                <a:sym typeface="Montserrat"/>
              </a:rPr>
              <a:t> February 2022 vs last year</a:t>
            </a:r>
            <a:endParaRPr sz="1000" dirty="0">
              <a:solidFill>
                <a:srgbClr val="000000"/>
              </a:solidFill>
              <a:latin typeface="Montserrat" panose="00000500000000000000" pitchFamily="2" charset="0"/>
              <a:ea typeface="Montserrat"/>
              <a:cs typeface="Montserrat"/>
              <a:sym typeface="Montserrat"/>
            </a:endParaRPr>
          </a:p>
        </p:txBody>
      </p:sp>
      <p:sp>
        <p:nvSpPr>
          <p:cNvPr id="1754" name="Google Shape;1754;p130"/>
          <p:cNvSpPr txBox="1">
            <a:spLocks noGrp="1"/>
          </p:cNvSpPr>
          <p:nvPr>
            <p:ph type="title"/>
          </p:nvPr>
        </p:nvSpPr>
        <p:spPr>
          <a:xfrm>
            <a:off x="376421" y="165526"/>
            <a:ext cx="8717386" cy="372012"/>
          </a:xfrm>
        </p:spPr>
        <p:txBody>
          <a:bodyPr spcFirstLastPara="1" wrap="square" lIns="0" tIns="91425" rIns="0" bIns="91425" anchor="t" anchorCtr="0">
            <a:noAutofit/>
          </a:bodyPr>
          <a:lstStyle/>
          <a:p>
            <a:pPr lvl="0"/>
            <a:r>
              <a:rPr lang="en-PH" sz="1700" dirty="0">
                <a:latin typeface="Montserrat" panose="00000500000000000000" pitchFamily="2" charset="0"/>
              </a:rPr>
              <a:t>Sales slowed in larger store formats and online, against tougher lockdown comparatives compared to convenience stores and forecourts</a:t>
            </a:r>
          </a:p>
        </p:txBody>
      </p:sp>
      <p:sp>
        <p:nvSpPr>
          <p:cNvPr id="5" name="Subtitle 4">
            <a:extLst>
              <a:ext uri="{FF2B5EF4-FFF2-40B4-BE49-F238E27FC236}">
                <a16:creationId xmlns:a16="http://schemas.microsoft.com/office/drawing/2014/main" id="{3C6B6279-8719-40AD-9D86-C28AD0E6FF89}"/>
              </a:ext>
            </a:extLst>
          </p:cNvPr>
          <p:cNvSpPr>
            <a:spLocks noGrp="1"/>
          </p:cNvSpPr>
          <p:nvPr>
            <p:ph type="subTitle" idx="4294967295"/>
          </p:nvPr>
        </p:nvSpPr>
        <p:spPr>
          <a:xfrm>
            <a:off x="164979" y="4742283"/>
            <a:ext cx="8159100" cy="184800"/>
          </a:xfrm>
        </p:spPr>
        <p:txBody>
          <a:bodyPr/>
          <a:lstStyle/>
          <a:p>
            <a:pPr marL="146050" indent="0">
              <a:buNone/>
            </a:pPr>
            <a:r>
              <a:rPr lang="en-PH" sz="700" dirty="0">
                <a:latin typeface="Montserrat" panose="00000500000000000000" pitchFamily="2" charset="0"/>
              </a:rPr>
              <a:t>Source:  NielsenIQ Scantrack Total Store Read , *Homescan FMCG, **Homescan Total FMCG</a:t>
            </a:r>
          </a:p>
          <a:p>
            <a:pPr marL="146050" indent="0">
              <a:buNone/>
            </a:pPr>
            <a:endParaRPr lang="en-PH" sz="700" dirty="0">
              <a:latin typeface="Montserrat" panose="00000500000000000000" pitchFamily="2" charset="0"/>
            </a:endParaRPr>
          </a:p>
        </p:txBody>
      </p:sp>
      <p:graphicFrame>
        <p:nvGraphicFramePr>
          <p:cNvPr id="8" name="Chart 7">
            <a:extLst>
              <a:ext uri="{FF2B5EF4-FFF2-40B4-BE49-F238E27FC236}">
                <a16:creationId xmlns:a16="http://schemas.microsoft.com/office/drawing/2014/main" id="{DB33BE65-B630-40B7-AEBE-1B721752795F}"/>
              </a:ext>
            </a:extLst>
          </p:cNvPr>
          <p:cNvGraphicFramePr/>
          <p:nvPr>
            <p:extLst>
              <p:ext uri="{D42A27DB-BD31-4B8C-83A1-F6EECF244321}">
                <p14:modId xmlns:p14="http://schemas.microsoft.com/office/powerpoint/2010/main" val="3248487032"/>
              </p:ext>
            </p:extLst>
          </p:nvPr>
        </p:nvGraphicFramePr>
        <p:xfrm>
          <a:off x="753025" y="1559230"/>
          <a:ext cx="7177613" cy="3217833"/>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4906967" y="4863066"/>
            <a:ext cx="3714478" cy="246221"/>
          </a:xfrm>
          <a:prstGeom prst="rect">
            <a:avLst/>
          </a:prstGeom>
          <a:noFill/>
        </p:spPr>
        <p:txBody>
          <a:bodyPr wrap="none" rtlCol="0">
            <a:spAutoFit/>
          </a:bodyPr>
          <a:lstStyle/>
          <a:p>
            <a:pPr algn="r"/>
            <a:r>
              <a:rPr lang="en-GB" sz="1000" dirty="0">
                <a:latin typeface="Montserrat" panose="00000500000000000000" pitchFamily="2" charset="0"/>
                <a:cs typeface="Calibri" panose="020F0502020204030204" pitchFamily="34" charset="0"/>
              </a:rPr>
              <a:t>Nb.  Supermarkets include Dark Stores and Pick stores</a:t>
            </a:r>
          </a:p>
        </p:txBody>
      </p:sp>
      <p:sp>
        <p:nvSpPr>
          <p:cNvPr id="10" name="TextBox 9">
            <a:extLst>
              <a:ext uri="{FF2B5EF4-FFF2-40B4-BE49-F238E27FC236}">
                <a16:creationId xmlns:a16="http://schemas.microsoft.com/office/drawing/2014/main" id="{A414A3DF-E83A-41A2-BA5D-03E40DC456B5}"/>
              </a:ext>
            </a:extLst>
          </p:cNvPr>
          <p:cNvSpPr txBox="1"/>
          <p:nvPr/>
        </p:nvSpPr>
        <p:spPr>
          <a:xfrm>
            <a:off x="275771" y="786774"/>
            <a:ext cx="8717385" cy="261610"/>
          </a:xfrm>
          <a:prstGeom prst="rect">
            <a:avLst/>
          </a:prstGeom>
          <a:noFill/>
        </p:spPr>
        <p:txBody>
          <a:bodyPr wrap="square">
            <a:spAutoFit/>
          </a:bodyPr>
          <a:lstStyle/>
          <a:p>
            <a:r>
              <a:rPr lang="en-PH" sz="1100" dirty="0">
                <a:latin typeface="Montserrat" panose="00000500000000000000" pitchFamily="2" charset="0"/>
              </a:rPr>
              <a:t>New store openings will be helping growth in Discounter stores</a:t>
            </a:r>
            <a:endParaRPr lang="en-GB" sz="1100" dirty="0"/>
          </a:p>
        </p:txBody>
      </p:sp>
    </p:spTree>
    <p:extLst>
      <p:ext uri="{BB962C8B-B14F-4D97-AF65-F5344CB8AC3E}">
        <p14:creationId xmlns:p14="http://schemas.microsoft.com/office/powerpoint/2010/main" val="3091049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51"/>
        <p:cNvGrpSpPr/>
        <p:nvPr/>
      </p:nvGrpSpPr>
      <p:grpSpPr>
        <a:xfrm>
          <a:off x="0" y="0"/>
          <a:ext cx="0" cy="0"/>
          <a:chOff x="0" y="0"/>
          <a:chExt cx="0" cy="0"/>
        </a:xfrm>
      </p:grpSpPr>
      <p:sp>
        <p:nvSpPr>
          <p:cNvPr id="1753" name="Google Shape;1753;p130"/>
          <p:cNvSpPr txBox="1"/>
          <p:nvPr/>
        </p:nvSpPr>
        <p:spPr>
          <a:xfrm>
            <a:off x="376421" y="1288924"/>
            <a:ext cx="3804300" cy="452624"/>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Total Store Channel growth</a:t>
            </a:r>
            <a:br>
              <a:rPr lang="en" b="1" dirty="0">
                <a:solidFill>
                  <a:srgbClr val="000000"/>
                </a:solidFill>
                <a:latin typeface="Montserrat" panose="00000500000000000000" pitchFamily="2" charset="0"/>
                <a:ea typeface="Montserrat"/>
                <a:cs typeface="Montserrat"/>
                <a:sym typeface="Montserrat"/>
              </a:rPr>
            </a:br>
            <a:r>
              <a:rPr lang="en" sz="1000" dirty="0">
                <a:solidFill>
                  <a:srgbClr val="000000"/>
                </a:solidFill>
                <a:latin typeface="Montserrat" panose="00000500000000000000" pitchFamily="2" charset="0"/>
                <a:ea typeface="Montserrat"/>
                <a:cs typeface="Montserrat"/>
                <a:sym typeface="Montserrat"/>
              </a:rPr>
              <a:t>YTD 8w/e 26</a:t>
            </a:r>
            <a:r>
              <a:rPr lang="en" sz="1000" baseline="30000" dirty="0">
                <a:solidFill>
                  <a:srgbClr val="000000"/>
                </a:solidFill>
                <a:latin typeface="Montserrat" panose="00000500000000000000" pitchFamily="2" charset="0"/>
                <a:ea typeface="Montserrat"/>
                <a:cs typeface="Montserrat"/>
                <a:sym typeface="Montserrat"/>
              </a:rPr>
              <a:t>th</a:t>
            </a:r>
            <a:r>
              <a:rPr lang="en" sz="1000" dirty="0">
                <a:solidFill>
                  <a:srgbClr val="000000"/>
                </a:solidFill>
                <a:latin typeface="Montserrat" panose="00000500000000000000" pitchFamily="2" charset="0"/>
                <a:ea typeface="Montserrat"/>
                <a:cs typeface="Montserrat"/>
                <a:sym typeface="Montserrat"/>
              </a:rPr>
              <a:t> February 2022 vs last year</a:t>
            </a:r>
            <a:endParaRPr sz="1000" dirty="0">
              <a:solidFill>
                <a:srgbClr val="000000"/>
              </a:solidFill>
              <a:latin typeface="Montserrat" panose="00000500000000000000" pitchFamily="2" charset="0"/>
              <a:ea typeface="Montserrat"/>
              <a:cs typeface="Montserrat"/>
              <a:sym typeface="Montserrat"/>
            </a:endParaRPr>
          </a:p>
        </p:txBody>
      </p:sp>
      <p:sp>
        <p:nvSpPr>
          <p:cNvPr id="1754" name="Google Shape;1754;p130"/>
          <p:cNvSpPr txBox="1">
            <a:spLocks noGrp="1"/>
          </p:cNvSpPr>
          <p:nvPr>
            <p:ph type="title"/>
          </p:nvPr>
        </p:nvSpPr>
        <p:spPr>
          <a:xfrm>
            <a:off x="376421" y="180431"/>
            <a:ext cx="8717386" cy="372012"/>
          </a:xfrm>
        </p:spPr>
        <p:txBody>
          <a:bodyPr spcFirstLastPara="1" wrap="square" lIns="0" tIns="91425" rIns="0" bIns="91425" anchor="t" anchorCtr="0">
            <a:noAutofit/>
          </a:bodyPr>
          <a:lstStyle/>
          <a:p>
            <a:pPr lvl="0"/>
            <a:r>
              <a:rPr lang="en-PH" sz="1700" dirty="0">
                <a:latin typeface="Montserrat" panose="00000500000000000000" pitchFamily="2" charset="0"/>
              </a:rPr>
              <a:t>YTD sales have slowed as shoppers have replaced pantry staples with convenience food, with larger store formats showing the biggest fall </a:t>
            </a:r>
          </a:p>
        </p:txBody>
      </p:sp>
      <p:sp>
        <p:nvSpPr>
          <p:cNvPr id="5" name="Subtitle 4">
            <a:extLst>
              <a:ext uri="{FF2B5EF4-FFF2-40B4-BE49-F238E27FC236}">
                <a16:creationId xmlns:a16="http://schemas.microsoft.com/office/drawing/2014/main" id="{3C6B6279-8719-40AD-9D86-C28AD0E6FF89}"/>
              </a:ext>
            </a:extLst>
          </p:cNvPr>
          <p:cNvSpPr>
            <a:spLocks noGrp="1"/>
          </p:cNvSpPr>
          <p:nvPr>
            <p:ph type="subTitle" idx="4294967295"/>
          </p:nvPr>
        </p:nvSpPr>
        <p:spPr>
          <a:xfrm>
            <a:off x="164979" y="4742283"/>
            <a:ext cx="8159100" cy="184800"/>
          </a:xfrm>
        </p:spPr>
        <p:txBody>
          <a:bodyPr/>
          <a:lstStyle/>
          <a:p>
            <a:pPr marL="146050" indent="0">
              <a:buNone/>
            </a:pPr>
            <a:r>
              <a:rPr lang="en-PH" sz="700" dirty="0">
                <a:latin typeface="Montserrat" panose="00000500000000000000" pitchFamily="2" charset="0"/>
              </a:rPr>
              <a:t>Source:  NielsenIQ Scantrack Total Store Read , *Homescan FMCG, **Homescan Total FMCG</a:t>
            </a:r>
          </a:p>
          <a:p>
            <a:pPr marL="146050" indent="0">
              <a:buNone/>
            </a:pPr>
            <a:endParaRPr lang="en-PH" sz="700" dirty="0">
              <a:latin typeface="Montserrat" panose="00000500000000000000" pitchFamily="2" charset="0"/>
            </a:endParaRPr>
          </a:p>
        </p:txBody>
      </p:sp>
      <p:graphicFrame>
        <p:nvGraphicFramePr>
          <p:cNvPr id="8" name="Chart 7">
            <a:extLst>
              <a:ext uri="{FF2B5EF4-FFF2-40B4-BE49-F238E27FC236}">
                <a16:creationId xmlns:a16="http://schemas.microsoft.com/office/drawing/2014/main" id="{DB33BE65-B630-40B7-AEBE-1B721752795F}"/>
              </a:ext>
            </a:extLst>
          </p:cNvPr>
          <p:cNvGraphicFramePr/>
          <p:nvPr>
            <p:extLst>
              <p:ext uri="{D42A27DB-BD31-4B8C-83A1-F6EECF244321}">
                <p14:modId xmlns:p14="http://schemas.microsoft.com/office/powerpoint/2010/main" val="1397921195"/>
              </p:ext>
            </p:extLst>
          </p:nvPr>
        </p:nvGraphicFramePr>
        <p:xfrm>
          <a:off x="753025" y="1559230"/>
          <a:ext cx="7177613" cy="3217833"/>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4906967" y="4863066"/>
            <a:ext cx="3714478" cy="246221"/>
          </a:xfrm>
          <a:prstGeom prst="rect">
            <a:avLst/>
          </a:prstGeom>
          <a:noFill/>
        </p:spPr>
        <p:txBody>
          <a:bodyPr wrap="none" rtlCol="0">
            <a:spAutoFit/>
          </a:bodyPr>
          <a:lstStyle/>
          <a:p>
            <a:pPr algn="r"/>
            <a:r>
              <a:rPr lang="en-GB" sz="1000" dirty="0">
                <a:latin typeface="Montserrat" panose="00000500000000000000" pitchFamily="2" charset="0"/>
                <a:cs typeface="Calibri" panose="020F0502020204030204" pitchFamily="34" charset="0"/>
              </a:rPr>
              <a:t>Nb.  Supermarkets include Dark Stores and Pick stores</a:t>
            </a:r>
          </a:p>
        </p:txBody>
      </p:sp>
    </p:spTree>
    <p:extLst>
      <p:ext uri="{BB962C8B-B14F-4D97-AF65-F5344CB8AC3E}">
        <p14:creationId xmlns:p14="http://schemas.microsoft.com/office/powerpoint/2010/main" val="3658801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51"/>
        <p:cNvGrpSpPr/>
        <p:nvPr/>
      </p:nvGrpSpPr>
      <p:grpSpPr>
        <a:xfrm>
          <a:off x="0" y="0"/>
          <a:ext cx="0" cy="0"/>
          <a:chOff x="0" y="0"/>
          <a:chExt cx="0" cy="0"/>
        </a:xfrm>
      </p:grpSpPr>
      <p:sp>
        <p:nvSpPr>
          <p:cNvPr id="1753" name="Google Shape;1753;p130"/>
          <p:cNvSpPr txBox="1"/>
          <p:nvPr/>
        </p:nvSpPr>
        <p:spPr>
          <a:xfrm>
            <a:off x="354650" y="1288924"/>
            <a:ext cx="3804300" cy="452624"/>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Total Store Channel growth</a:t>
            </a:r>
            <a:br>
              <a:rPr lang="en" b="1" dirty="0">
                <a:solidFill>
                  <a:srgbClr val="000000"/>
                </a:solidFill>
                <a:latin typeface="Montserrat" panose="00000500000000000000" pitchFamily="2" charset="0"/>
                <a:ea typeface="Montserrat"/>
                <a:cs typeface="Montserrat"/>
                <a:sym typeface="Montserrat"/>
              </a:rPr>
            </a:br>
            <a:r>
              <a:rPr lang="en" sz="1000" dirty="0">
                <a:solidFill>
                  <a:srgbClr val="000000"/>
                </a:solidFill>
                <a:latin typeface="Montserrat" panose="00000500000000000000" pitchFamily="2" charset="0"/>
                <a:ea typeface="Montserrat"/>
                <a:cs typeface="Montserrat"/>
                <a:sym typeface="Montserrat"/>
              </a:rPr>
              <a:t>4w/e 26</a:t>
            </a:r>
            <a:r>
              <a:rPr lang="en" sz="1000" baseline="30000" dirty="0">
                <a:solidFill>
                  <a:srgbClr val="000000"/>
                </a:solidFill>
                <a:latin typeface="Montserrat" panose="00000500000000000000" pitchFamily="2" charset="0"/>
                <a:ea typeface="Montserrat"/>
                <a:cs typeface="Montserrat"/>
                <a:sym typeface="Montserrat"/>
              </a:rPr>
              <a:t>th</a:t>
            </a:r>
            <a:r>
              <a:rPr lang="en" sz="1000" dirty="0">
                <a:solidFill>
                  <a:srgbClr val="000000"/>
                </a:solidFill>
                <a:latin typeface="Montserrat" panose="00000500000000000000" pitchFamily="2" charset="0"/>
                <a:ea typeface="Montserrat"/>
                <a:cs typeface="Montserrat"/>
                <a:sym typeface="Montserrat"/>
              </a:rPr>
              <a:t> February vs 2 years ago</a:t>
            </a:r>
            <a:endParaRPr sz="1000" dirty="0">
              <a:solidFill>
                <a:srgbClr val="000000"/>
              </a:solidFill>
              <a:latin typeface="Montserrat" panose="00000500000000000000" pitchFamily="2" charset="0"/>
              <a:ea typeface="Montserrat"/>
              <a:cs typeface="Montserrat"/>
              <a:sym typeface="Montserrat"/>
            </a:endParaRPr>
          </a:p>
        </p:txBody>
      </p:sp>
      <p:sp>
        <p:nvSpPr>
          <p:cNvPr id="1754" name="Google Shape;1754;p130"/>
          <p:cNvSpPr txBox="1">
            <a:spLocks noGrp="1"/>
          </p:cNvSpPr>
          <p:nvPr>
            <p:ph type="title"/>
          </p:nvPr>
        </p:nvSpPr>
        <p:spPr>
          <a:xfrm>
            <a:off x="195943" y="288388"/>
            <a:ext cx="8948057" cy="596983"/>
          </a:xfrm>
        </p:spPr>
        <p:txBody>
          <a:bodyPr spcFirstLastPara="1" wrap="square" lIns="0" tIns="91425" rIns="0" bIns="91425" anchor="t" anchorCtr="0">
            <a:noAutofit/>
          </a:bodyPr>
          <a:lstStyle/>
          <a:p>
            <a:pPr lvl="0"/>
            <a:r>
              <a:rPr lang="en-PH" sz="1700" dirty="0">
                <a:latin typeface="Montserrat" panose="00000500000000000000" pitchFamily="2" charset="0"/>
              </a:rPr>
              <a:t>FMCG is more insulated than other industries and sales for most channels  remain upbeat compared to pre-pandemic</a:t>
            </a:r>
          </a:p>
        </p:txBody>
      </p:sp>
      <p:sp>
        <p:nvSpPr>
          <p:cNvPr id="5" name="Subtitle 4">
            <a:extLst>
              <a:ext uri="{FF2B5EF4-FFF2-40B4-BE49-F238E27FC236}">
                <a16:creationId xmlns:a16="http://schemas.microsoft.com/office/drawing/2014/main" id="{3C6B6279-8719-40AD-9D86-C28AD0E6FF89}"/>
              </a:ext>
            </a:extLst>
          </p:cNvPr>
          <p:cNvSpPr>
            <a:spLocks noGrp="1"/>
          </p:cNvSpPr>
          <p:nvPr>
            <p:ph type="subTitle" idx="4294967295"/>
          </p:nvPr>
        </p:nvSpPr>
        <p:spPr>
          <a:xfrm>
            <a:off x="262281" y="4778827"/>
            <a:ext cx="8159100" cy="184800"/>
          </a:xfrm>
        </p:spPr>
        <p:txBody>
          <a:bodyPr/>
          <a:lstStyle/>
          <a:p>
            <a:pPr marL="146050" indent="0">
              <a:buNone/>
            </a:pPr>
            <a:r>
              <a:rPr lang="en-PH" sz="600" dirty="0">
                <a:latin typeface="Montserrat" panose="00000500000000000000" pitchFamily="2" charset="0"/>
              </a:rPr>
              <a:t>Source:  NielsenIQ Scantrack Total Store Read, , *Homescan FMCG, **Homescan Total FMCG</a:t>
            </a:r>
          </a:p>
        </p:txBody>
      </p:sp>
      <p:graphicFrame>
        <p:nvGraphicFramePr>
          <p:cNvPr id="8" name="Chart 7">
            <a:extLst>
              <a:ext uri="{FF2B5EF4-FFF2-40B4-BE49-F238E27FC236}">
                <a16:creationId xmlns:a16="http://schemas.microsoft.com/office/drawing/2014/main" id="{DB33BE65-B630-40B7-AEBE-1B721752795F}"/>
              </a:ext>
            </a:extLst>
          </p:cNvPr>
          <p:cNvGraphicFramePr/>
          <p:nvPr>
            <p:extLst>
              <p:ext uri="{D42A27DB-BD31-4B8C-83A1-F6EECF244321}">
                <p14:modId xmlns:p14="http://schemas.microsoft.com/office/powerpoint/2010/main" val="762425849"/>
              </p:ext>
            </p:extLst>
          </p:nvPr>
        </p:nvGraphicFramePr>
        <p:xfrm>
          <a:off x="753025" y="1500722"/>
          <a:ext cx="7177613" cy="3217833"/>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747657" y="4927853"/>
            <a:ext cx="2988318" cy="215444"/>
          </a:xfrm>
          <a:prstGeom prst="rect">
            <a:avLst/>
          </a:prstGeom>
          <a:noFill/>
        </p:spPr>
        <p:txBody>
          <a:bodyPr wrap="none" rtlCol="0">
            <a:spAutoFit/>
          </a:bodyPr>
          <a:lstStyle/>
          <a:p>
            <a:pPr algn="r"/>
            <a:r>
              <a:rPr lang="en-GB" sz="800" dirty="0">
                <a:latin typeface="Montserrat" panose="00000500000000000000" pitchFamily="2" charset="0"/>
                <a:cs typeface="Calibri" panose="020F0502020204030204" pitchFamily="34" charset="0"/>
              </a:rPr>
              <a:t>Nb.  Supermarkets include Dark Stores and Pick stores</a:t>
            </a:r>
          </a:p>
        </p:txBody>
      </p:sp>
      <p:sp>
        <p:nvSpPr>
          <p:cNvPr id="2" name="TextBox 1">
            <a:extLst>
              <a:ext uri="{FF2B5EF4-FFF2-40B4-BE49-F238E27FC236}">
                <a16:creationId xmlns:a16="http://schemas.microsoft.com/office/drawing/2014/main" id="{819C6D79-CFE2-4009-B154-A638AAB33519}"/>
              </a:ext>
            </a:extLst>
          </p:cNvPr>
          <p:cNvSpPr txBox="1"/>
          <p:nvPr/>
        </p:nvSpPr>
        <p:spPr>
          <a:xfrm>
            <a:off x="7309271" y="1260780"/>
            <a:ext cx="952505" cy="215444"/>
          </a:xfrm>
          <a:prstGeom prst="rect">
            <a:avLst/>
          </a:prstGeom>
          <a:noFill/>
        </p:spPr>
        <p:txBody>
          <a:bodyPr wrap="none" rtlCol="0">
            <a:spAutoFit/>
          </a:bodyPr>
          <a:lstStyle/>
          <a:p>
            <a:r>
              <a:rPr lang="en-GB" sz="800" b="1" dirty="0">
                <a:latin typeface="Montserrat" panose="00000500000000000000" pitchFamily="2" charset="0"/>
              </a:rPr>
              <a:t>Vs 2 years ago</a:t>
            </a:r>
          </a:p>
        </p:txBody>
      </p:sp>
    </p:spTree>
    <p:extLst>
      <p:ext uri="{BB962C8B-B14F-4D97-AF65-F5344CB8AC3E}">
        <p14:creationId xmlns:p14="http://schemas.microsoft.com/office/powerpoint/2010/main" val="2557500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27"/>
        <p:cNvGrpSpPr/>
        <p:nvPr/>
      </p:nvGrpSpPr>
      <p:grpSpPr>
        <a:xfrm>
          <a:off x="0" y="0"/>
          <a:ext cx="0" cy="0"/>
          <a:chOff x="0" y="0"/>
          <a:chExt cx="0" cy="0"/>
        </a:xfrm>
      </p:grpSpPr>
      <p:sp>
        <p:nvSpPr>
          <p:cNvPr id="1128" name="Google Shape;1128;p125"/>
          <p:cNvSpPr txBox="1">
            <a:spLocks noGrp="1"/>
          </p:cNvSpPr>
          <p:nvPr>
            <p:ph type="title"/>
          </p:nvPr>
        </p:nvSpPr>
        <p:spPr>
          <a:xfrm>
            <a:off x="354650" y="292625"/>
            <a:ext cx="8434800" cy="393600"/>
          </a:xfrm>
          <a:prstGeom prst="rect">
            <a:avLst/>
          </a:prstGeom>
        </p:spPr>
        <p:txBody>
          <a:bodyPr spcFirstLastPara="1" wrap="square" lIns="0" tIns="91425" rIns="0" bIns="91425" anchor="t" anchorCtr="0">
            <a:noAutofit/>
          </a:bodyPr>
          <a:lstStyle/>
          <a:p>
            <a:pPr marL="0" lvl="0" indent="0" algn="l" rtl="0">
              <a:spcBef>
                <a:spcPts val="0"/>
              </a:spcBef>
              <a:spcAft>
                <a:spcPts val="0"/>
              </a:spcAft>
              <a:buNone/>
            </a:pPr>
            <a:r>
              <a:rPr lang="en" dirty="0"/>
              <a:t>Five take outs from Total Till for the 4 weeks to 26</a:t>
            </a:r>
            <a:r>
              <a:rPr lang="en" baseline="30000" dirty="0"/>
              <a:t>th</a:t>
            </a:r>
            <a:r>
              <a:rPr lang="en" dirty="0"/>
              <a:t> February 2022</a:t>
            </a:r>
            <a:endParaRPr dirty="0"/>
          </a:p>
        </p:txBody>
      </p:sp>
      <p:sp>
        <p:nvSpPr>
          <p:cNvPr id="1130" name="Google Shape;1130;p125"/>
          <p:cNvSpPr txBox="1"/>
          <p:nvPr/>
        </p:nvSpPr>
        <p:spPr>
          <a:xfrm>
            <a:off x="318936" y="1754937"/>
            <a:ext cx="548700" cy="243795"/>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2500" b="1" dirty="0">
                <a:latin typeface="Montserrat"/>
                <a:ea typeface="Montserrat"/>
                <a:cs typeface="Montserrat"/>
                <a:sym typeface="Montserrat"/>
              </a:rPr>
              <a:t>2</a:t>
            </a:r>
            <a:endParaRPr sz="2500" b="1" i="0" u="none" strike="noStrike" cap="none" dirty="0">
              <a:latin typeface="Montserrat"/>
              <a:ea typeface="Montserrat"/>
              <a:cs typeface="Montserrat"/>
              <a:sym typeface="Montserrat"/>
            </a:endParaRPr>
          </a:p>
        </p:txBody>
      </p:sp>
      <p:sp>
        <p:nvSpPr>
          <p:cNvPr id="1132" name="Google Shape;1132;p125"/>
          <p:cNvSpPr txBox="1"/>
          <p:nvPr/>
        </p:nvSpPr>
        <p:spPr>
          <a:xfrm>
            <a:off x="332221" y="2372474"/>
            <a:ext cx="548700" cy="53010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2500" b="1" dirty="0">
                <a:latin typeface="Montserrat"/>
                <a:ea typeface="Montserrat"/>
                <a:cs typeface="Montserrat"/>
                <a:sym typeface="Montserrat"/>
              </a:rPr>
              <a:t>3</a:t>
            </a:r>
            <a:endParaRPr sz="2500" b="1" i="0" u="none" strike="noStrike" cap="none" dirty="0">
              <a:latin typeface="Montserrat"/>
              <a:ea typeface="Montserrat"/>
              <a:cs typeface="Montserrat"/>
              <a:sym typeface="Montserrat"/>
            </a:endParaRPr>
          </a:p>
        </p:txBody>
      </p:sp>
      <p:sp>
        <p:nvSpPr>
          <p:cNvPr id="1133" name="Google Shape;1133;p125"/>
          <p:cNvSpPr txBox="1"/>
          <p:nvPr/>
        </p:nvSpPr>
        <p:spPr>
          <a:xfrm>
            <a:off x="751155" y="852227"/>
            <a:ext cx="7545900" cy="661200"/>
          </a:xfrm>
          <a:prstGeom prst="rect">
            <a:avLst/>
          </a:prstGeom>
          <a:noFill/>
          <a:ln>
            <a:noFill/>
          </a:ln>
        </p:spPr>
        <p:txBody>
          <a:bodyPr spcFirstLastPara="1" wrap="square" lIns="0" tIns="45700" rIns="0" bIns="45700" anchor="ctr" anchorCtr="0">
            <a:noAutofit/>
          </a:bodyPr>
          <a:lstStyle/>
          <a:p>
            <a:pPr marL="0" lvl="0" indent="0" algn="l" rtl="0">
              <a:spcBef>
                <a:spcPts val="0"/>
              </a:spcBef>
              <a:spcAft>
                <a:spcPts val="0"/>
              </a:spcAft>
              <a:buClr>
                <a:schemeClr val="dk1"/>
              </a:buClr>
              <a:buSzPts val="1100"/>
              <a:buFont typeface="Arial"/>
              <a:buNone/>
            </a:pPr>
            <a:r>
              <a:rPr lang="en-GB" sz="1500" b="1" dirty="0">
                <a:solidFill>
                  <a:schemeClr val="dk1"/>
                </a:solidFill>
                <a:latin typeface="Montserrat"/>
                <a:ea typeface="Montserrat"/>
                <a:cs typeface="Montserrat"/>
                <a:sym typeface="Montserrat"/>
              </a:rPr>
              <a:t>Last year’s lockdown </a:t>
            </a:r>
            <a:r>
              <a:rPr lang="en-GB" sz="1500" dirty="0">
                <a:solidFill>
                  <a:schemeClr val="dk1"/>
                </a:solidFill>
                <a:latin typeface="Montserrat"/>
                <a:ea typeface="Montserrat"/>
                <a:cs typeface="Montserrat"/>
                <a:sym typeface="Montserrat"/>
              </a:rPr>
              <a:t>continues to </a:t>
            </a:r>
            <a:r>
              <a:rPr lang="en-GB" sz="1500" b="1" dirty="0">
                <a:solidFill>
                  <a:schemeClr val="dk1"/>
                </a:solidFill>
                <a:latin typeface="Montserrat"/>
                <a:ea typeface="Montserrat"/>
                <a:cs typeface="Montserrat"/>
                <a:sym typeface="Montserrat"/>
              </a:rPr>
              <a:t>impact </a:t>
            </a:r>
            <a:r>
              <a:rPr lang="en-GB" sz="1500" dirty="0">
                <a:solidFill>
                  <a:schemeClr val="dk1"/>
                </a:solidFill>
                <a:latin typeface="Montserrat"/>
                <a:ea typeface="Montserrat"/>
                <a:cs typeface="Montserrat"/>
                <a:sym typeface="Montserrat"/>
              </a:rPr>
              <a:t>the</a:t>
            </a:r>
            <a:r>
              <a:rPr lang="en-GB" sz="1500" b="1" dirty="0">
                <a:solidFill>
                  <a:schemeClr val="dk1"/>
                </a:solidFill>
                <a:latin typeface="Montserrat"/>
                <a:ea typeface="Montserrat"/>
                <a:cs typeface="Montserrat"/>
                <a:sym typeface="Montserrat"/>
              </a:rPr>
              <a:t> trend </a:t>
            </a:r>
            <a:r>
              <a:rPr lang="en-GB" sz="1500" dirty="0">
                <a:solidFill>
                  <a:schemeClr val="dk1"/>
                </a:solidFill>
                <a:latin typeface="Montserrat"/>
                <a:ea typeface="Montserrat"/>
                <a:cs typeface="Montserrat"/>
                <a:sym typeface="Montserrat"/>
              </a:rPr>
              <a:t>and retailer growth</a:t>
            </a:r>
          </a:p>
        </p:txBody>
      </p:sp>
      <p:sp>
        <p:nvSpPr>
          <p:cNvPr id="1134" name="Google Shape;1134;p125"/>
          <p:cNvSpPr txBox="1"/>
          <p:nvPr/>
        </p:nvSpPr>
        <p:spPr>
          <a:xfrm>
            <a:off x="318936" y="3099349"/>
            <a:ext cx="548700" cy="53010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2500" b="1" dirty="0">
                <a:latin typeface="Montserrat"/>
                <a:ea typeface="Montserrat"/>
                <a:cs typeface="Montserrat"/>
                <a:sym typeface="Montserrat"/>
              </a:rPr>
              <a:t>4</a:t>
            </a:r>
            <a:endParaRPr sz="2500" b="1" i="0" u="none" strike="noStrike" cap="none" dirty="0">
              <a:latin typeface="Montserrat"/>
              <a:ea typeface="Montserrat"/>
              <a:cs typeface="Montserrat"/>
              <a:sym typeface="Montserrat"/>
            </a:endParaRPr>
          </a:p>
        </p:txBody>
      </p:sp>
      <p:sp>
        <p:nvSpPr>
          <p:cNvPr id="1135" name="Google Shape;1135;p125"/>
          <p:cNvSpPr txBox="1"/>
          <p:nvPr/>
        </p:nvSpPr>
        <p:spPr>
          <a:xfrm>
            <a:off x="751155" y="2362493"/>
            <a:ext cx="8060624" cy="393600"/>
          </a:xfrm>
          <a:prstGeom prst="rect">
            <a:avLst/>
          </a:prstGeom>
          <a:noFill/>
          <a:ln>
            <a:noFill/>
          </a:ln>
        </p:spPr>
        <p:txBody>
          <a:bodyPr spcFirstLastPara="1" wrap="square" lIns="0" tIns="45700" rIns="0" bIns="45700" anchor="ctr" anchorCtr="0">
            <a:noAutofit/>
          </a:bodyPr>
          <a:lstStyle/>
          <a:p>
            <a:pPr marL="0" lvl="0" indent="0" algn="l" rtl="0">
              <a:spcBef>
                <a:spcPts val="0"/>
              </a:spcBef>
              <a:spcAft>
                <a:spcPts val="0"/>
              </a:spcAft>
              <a:buClr>
                <a:schemeClr val="dk1"/>
              </a:buClr>
              <a:buSzPts val="1100"/>
              <a:buFont typeface="Arial"/>
              <a:buNone/>
            </a:pPr>
            <a:r>
              <a:rPr lang="en-GB" sz="1500" b="1" dirty="0">
                <a:solidFill>
                  <a:schemeClr val="dk1"/>
                </a:solidFill>
                <a:latin typeface="Montserrat"/>
                <a:ea typeface="Montserrat"/>
                <a:cs typeface="Montserrat"/>
                <a:sym typeface="Montserrat"/>
              </a:rPr>
              <a:t>Valentine’s Day </a:t>
            </a:r>
            <a:r>
              <a:rPr lang="en-GB" sz="1500" dirty="0">
                <a:solidFill>
                  <a:schemeClr val="dk1"/>
                </a:solidFill>
                <a:latin typeface="Montserrat"/>
                <a:ea typeface="Montserrat"/>
                <a:cs typeface="Montserrat"/>
                <a:sym typeface="Montserrat"/>
              </a:rPr>
              <a:t>brought a</a:t>
            </a:r>
            <a:r>
              <a:rPr lang="en-GB" sz="1500" b="1" dirty="0">
                <a:solidFill>
                  <a:schemeClr val="dk1"/>
                </a:solidFill>
                <a:latin typeface="Montserrat"/>
                <a:ea typeface="Montserrat"/>
                <a:cs typeface="Montserrat"/>
                <a:sym typeface="Montserrat"/>
              </a:rPr>
              <a:t> </a:t>
            </a:r>
            <a:r>
              <a:rPr lang="en-GB" sz="1500" dirty="0">
                <a:solidFill>
                  <a:schemeClr val="dk1"/>
                </a:solidFill>
                <a:latin typeface="Montserrat"/>
                <a:ea typeface="Montserrat"/>
                <a:cs typeface="Montserrat"/>
                <a:sym typeface="Montserrat"/>
              </a:rPr>
              <a:t>welcome</a:t>
            </a:r>
            <a:r>
              <a:rPr lang="en-GB" sz="1500" b="1" dirty="0">
                <a:solidFill>
                  <a:schemeClr val="dk1"/>
                </a:solidFill>
                <a:latin typeface="Montserrat"/>
                <a:ea typeface="Montserrat"/>
                <a:cs typeface="Montserrat"/>
                <a:sym typeface="Montserrat"/>
              </a:rPr>
              <a:t> boost </a:t>
            </a:r>
            <a:r>
              <a:rPr lang="en-GB" sz="1500" dirty="0">
                <a:solidFill>
                  <a:schemeClr val="dk1"/>
                </a:solidFill>
                <a:latin typeface="Montserrat"/>
                <a:ea typeface="Montserrat"/>
                <a:cs typeface="Montserrat"/>
                <a:sym typeface="Montserrat"/>
              </a:rPr>
              <a:t>to some </a:t>
            </a:r>
            <a:r>
              <a:rPr lang="en-GB" sz="1500" b="1" dirty="0">
                <a:solidFill>
                  <a:schemeClr val="dk1"/>
                </a:solidFill>
                <a:latin typeface="Montserrat"/>
                <a:ea typeface="Montserrat"/>
                <a:cs typeface="Montserrat"/>
                <a:sym typeface="Montserrat"/>
              </a:rPr>
              <a:t>categories</a:t>
            </a:r>
            <a:endParaRPr lang="en-GB" sz="1500" dirty="0">
              <a:solidFill>
                <a:schemeClr val="dk1"/>
              </a:solidFill>
              <a:latin typeface="Montserrat"/>
              <a:ea typeface="Montserrat"/>
              <a:cs typeface="Montserrat"/>
              <a:sym typeface="Montserrat"/>
            </a:endParaRPr>
          </a:p>
        </p:txBody>
      </p:sp>
      <p:sp>
        <p:nvSpPr>
          <p:cNvPr id="1136" name="Google Shape;1136;p125"/>
          <p:cNvSpPr txBox="1"/>
          <p:nvPr/>
        </p:nvSpPr>
        <p:spPr>
          <a:xfrm>
            <a:off x="332221" y="3814131"/>
            <a:ext cx="548700" cy="53010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2500" b="1" dirty="0">
                <a:latin typeface="Montserrat"/>
                <a:ea typeface="Montserrat"/>
                <a:cs typeface="Montserrat"/>
                <a:sym typeface="Montserrat"/>
              </a:rPr>
              <a:t>5</a:t>
            </a:r>
            <a:endParaRPr sz="2500" b="1" i="0" u="none" strike="noStrike" cap="none" dirty="0">
              <a:latin typeface="Montserrat"/>
              <a:ea typeface="Montserrat"/>
              <a:cs typeface="Montserrat"/>
              <a:sym typeface="Montserrat"/>
            </a:endParaRPr>
          </a:p>
        </p:txBody>
      </p:sp>
      <p:sp>
        <p:nvSpPr>
          <p:cNvPr id="1137" name="Google Shape;1137;p125"/>
          <p:cNvSpPr txBox="1"/>
          <p:nvPr/>
        </p:nvSpPr>
        <p:spPr>
          <a:xfrm>
            <a:off x="736321" y="1574575"/>
            <a:ext cx="8186574" cy="544768"/>
          </a:xfrm>
          <a:prstGeom prst="rect">
            <a:avLst/>
          </a:prstGeom>
          <a:noFill/>
          <a:ln>
            <a:noFill/>
          </a:ln>
        </p:spPr>
        <p:txBody>
          <a:bodyPr spcFirstLastPara="1" wrap="square" lIns="0" tIns="45700" rIns="0" bIns="45700" anchor="ctr" anchorCtr="0">
            <a:noAutofit/>
          </a:bodyPr>
          <a:lstStyle/>
          <a:p>
            <a:pPr marL="0" lvl="0" indent="0" algn="l" rtl="0">
              <a:spcBef>
                <a:spcPts val="0"/>
              </a:spcBef>
              <a:spcAft>
                <a:spcPts val="0"/>
              </a:spcAft>
              <a:buClr>
                <a:schemeClr val="dk1"/>
              </a:buClr>
              <a:buSzPts val="1100"/>
              <a:buFont typeface="Arial"/>
              <a:buNone/>
            </a:pPr>
            <a:r>
              <a:rPr lang="en-GB" sz="1500" b="1" dirty="0">
                <a:solidFill>
                  <a:schemeClr val="dk1"/>
                </a:solidFill>
                <a:latin typeface="Montserrat"/>
                <a:ea typeface="Montserrat"/>
                <a:cs typeface="Montserrat"/>
                <a:sym typeface="Montserrat"/>
              </a:rPr>
              <a:t>Category spend </a:t>
            </a:r>
            <a:r>
              <a:rPr lang="en-GB" sz="1500" dirty="0">
                <a:solidFill>
                  <a:schemeClr val="dk1"/>
                </a:solidFill>
                <a:latin typeface="Montserrat"/>
                <a:ea typeface="Montserrat"/>
                <a:cs typeface="Montserrat"/>
                <a:sym typeface="Montserrat"/>
              </a:rPr>
              <a:t>is now very </a:t>
            </a:r>
            <a:r>
              <a:rPr lang="en-GB" sz="1500" b="1" dirty="0">
                <a:solidFill>
                  <a:schemeClr val="dk1"/>
                </a:solidFill>
                <a:latin typeface="Montserrat"/>
                <a:ea typeface="Montserrat"/>
                <a:cs typeface="Montserrat"/>
                <a:sym typeface="Montserrat"/>
              </a:rPr>
              <a:t>different</a:t>
            </a:r>
            <a:r>
              <a:rPr lang="en-GB" sz="1500" dirty="0">
                <a:solidFill>
                  <a:schemeClr val="dk1"/>
                </a:solidFill>
                <a:latin typeface="Montserrat"/>
                <a:ea typeface="Montserrat"/>
                <a:cs typeface="Montserrat"/>
                <a:sym typeface="Montserrat"/>
              </a:rPr>
              <a:t> to last year and continues to impact </a:t>
            </a:r>
            <a:r>
              <a:rPr lang="en-GB" sz="1500" b="1" dirty="0">
                <a:solidFill>
                  <a:schemeClr val="dk1"/>
                </a:solidFill>
                <a:latin typeface="Montserrat"/>
                <a:ea typeface="Montserrat"/>
                <a:cs typeface="Montserrat"/>
                <a:sym typeface="Montserrat"/>
              </a:rPr>
              <a:t>how total Till spend</a:t>
            </a:r>
            <a:endParaRPr lang="en-GB" sz="1500" dirty="0">
              <a:solidFill>
                <a:schemeClr val="dk1"/>
              </a:solidFill>
              <a:latin typeface="Montserrat"/>
              <a:ea typeface="Montserrat"/>
              <a:cs typeface="Montserrat"/>
              <a:sym typeface="Montserrat"/>
            </a:endParaRPr>
          </a:p>
        </p:txBody>
      </p:sp>
      <p:sp>
        <p:nvSpPr>
          <p:cNvPr id="1138" name="Google Shape;1138;p125"/>
          <p:cNvSpPr txBox="1"/>
          <p:nvPr/>
        </p:nvSpPr>
        <p:spPr>
          <a:xfrm>
            <a:off x="332221" y="913375"/>
            <a:ext cx="548700" cy="53010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2500" b="1" dirty="0">
                <a:latin typeface="Montserrat"/>
                <a:ea typeface="Montserrat"/>
                <a:cs typeface="Montserrat"/>
                <a:sym typeface="Montserrat"/>
              </a:rPr>
              <a:t>1</a:t>
            </a:r>
            <a:endParaRPr sz="2500" b="1" i="0" u="none" strike="noStrike" cap="none" dirty="0">
              <a:latin typeface="Montserrat"/>
              <a:ea typeface="Montserrat"/>
              <a:cs typeface="Montserrat"/>
              <a:sym typeface="Montserrat"/>
            </a:endParaRPr>
          </a:p>
        </p:txBody>
      </p:sp>
      <p:sp>
        <p:nvSpPr>
          <p:cNvPr id="13" name="Google Shape;1137;p125">
            <a:extLst>
              <a:ext uri="{FF2B5EF4-FFF2-40B4-BE49-F238E27FC236}">
                <a16:creationId xmlns:a16="http://schemas.microsoft.com/office/drawing/2014/main" id="{E5683DC5-CA79-45CF-9547-EDE013695E52}"/>
              </a:ext>
            </a:extLst>
          </p:cNvPr>
          <p:cNvSpPr txBox="1"/>
          <p:nvPr/>
        </p:nvSpPr>
        <p:spPr>
          <a:xfrm>
            <a:off x="715992" y="3785832"/>
            <a:ext cx="8095787" cy="617476"/>
          </a:xfrm>
          <a:prstGeom prst="rect">
            <a:avLst/>
          </a:prstGeom>
          <a:noFill/>
          <a:ln>
            <a:noFill/>
          </a:ln>
        </p:spPr>
        <p:txBody>
          <a:bodyPr spcFirstLastPara="1" wrap="square" lIns="0" tIns="45700" rIns="0" bIns="45700" anchor="ctr" anchorCtr="0">
            <a:noAutofit/>
          </a:bodyPr>
          <a:lstStyle/>
          <a:p>
            <a:pPr marL="0" lvl="0" indent="0" algn="l" rtl="0">
              <a:spcBef>
                <a:spcPts val="0"/>
              </a:spcBef>
              <a:spcAft>
                <a:spcPts val="0"/>
              </a:spcAft>
              <a:buClr>
                <a:schemeClr val="dk1"/>
              </a:buClr>
              <a:buSzPts val="1100"/>
              <a:buFont typeface="Arial"/>
              <a:buNone/>
            </a:pPr>
            <a:r>
              <a:rPr lang="en-GB" sz="1500" b="1" dirty="0">
                <a:solidFill>
                  <a:schemeClr val="dk1"/>
                </a:solidFill>
                <a:latin typeface="Montserrat"/>
                <a:ea typeface="Montserrat"/>
                <a:cs typeface="Montserrat"/>
                <a:sym typeface="Montserrat"/>
              </a:rPr>
              <a:t>Shoppers </a:t>
            </a:r>
            <a:r>
              <a:rPr lang="en-GB" sz="1500" dirty="0">
                <a:solidFill>
                  <a:schemeClr val="dk1"/>
                </a:solidFill>
                <a:latin typeface="Montserrat"/>
                <a:ea typeface="Montserrat"/>
                <a:cs typeface="Montserrat"/>
                <a:sym typeface="Montserrat"/>
              </a:rPr>
              <a:t>are being </a:t>
            </a:r>
            <a:r>
              <a:rPr lang="en-GB" sz="1500" b="1" dirty="0">
                <a:solidFill>
                  <a:schemeClr val="dk1"/>
                </a:solidFill>
                <a:latin typeface="Montserrat"/>
                <a:ea typeface="Montserrat"/>
                <a:cs typeface="Montserrat"/>
                <a:sym typeface="Montserrat"/>
              </a:rPr>
              <a:t>squeezed financially </a:t>
            </a:r>
            <a:r>
              <a:rPr lang="en-GB" sz="1500" dirty="0">
                <a:solidFill>
                  <a:schemeClr val="dk1"/>
                </a:solidFill>
                <a:latin typeface="Montserrat"/>
                <a:ea typeface="Montserrat"/>
                <a:cs typeface="Montserrat"/>
                <a:sym typeface="Montserrat"/>
              </a:rPr>
              <a:t>but will </a:t>
            </a:r>
            <a:r>
              <a:rPr lang="en-GB" sz="1500" b="1" dirty="0">
                <a:solidFill>
                  <a:schemeClr val="dk1"/>
                </a:solidFill>
                <a:latin typeface="Montserrat"/>
                <a:ea typeface="Montserrat"/>
                <a:cs typeface="Montserrat"/>
                <a:sym typeface="Montserrat"/>
              </a:rPr>
              <a:t>rising inflation lift</a:t>
            </a:r>
            <a:r>
              <a:rPr lang="en-GB" sz="1500" dirty="0">
                <a:solidFill>
                  <a:schemeClr val="dk1"/>
                </a:solidFill>
                <a:latin typeface="Montserrat"/>
                <a:ea typeface="Montserrat"/>
                <a:cs typeface="Montserrat"/>
                <a:sym typeface="Montserrat"/>
              </a:rPr>
              <a:t> sales or will shoppers </a:t>
            </a:r>
            <a:r>
              <a:rPr lang="en-GB" sz="1500" b="1" dirty="0">
                <a:solidFill>
                  <a:schemeClr val="dk1"/>
                </a:solidFill>
                <a:latin typeface="Montserrat"/>
                <a:ea typeface="Montserrat"/>
                <a:cs typeface="Montserrat"/>
                <a:sym typeface="Montserrat"/>
              </a:rPr>
              <a:t>adapt </a:t>
            </a:r>
            <a:r>
              <a:rPr lang="en-GB" sz="1500" dirty="0">
                <a:solidFill>
                  <a:schemeClr val="dk1"/>
                </a:solidFill>
                <a:latin typeface="Montserrat"/>
                <a:ea typeface="Montserrat"/>
                <a:cs typeface="Montserrat"/>
                <a:sym typeface="Montserrat"/>
              </a:rPr>
              <a:t>to stay within budget? </a:t>
            </a:r>
          </a:p>
        </p:txBody>
      </p:sp>
      <p:sp>
        <p:nvSpPr>
          <p:cNvPr id="15" name="Google Shape;1135;p125">
            <a:extLst>
              <a:ext uri="{FF2B5EF4-FFF2-40B4-BE49-F238E27FC236}">
                <a16:creationId xmlns:a16="http://schemas.microsoft.com/office/drawing/2014/main" id="{500B54D9-C89E-47A8-A9AE-1A4EAC3BB06E}"/>
              </a:ext>
            </a:extLst>
          </p:cNvPr>
          <p:cNvSpPr txBox="1"/>
          <p:nvPr/>
        </p:nvSpPr>
        <p:spPr>
          <a:xfrm>
            <a:off x="728826" y="3122961"/>
            <a:ext cx="8060624" cy="393600"/>
          </a:xfrm>
          <a:prstGeom prst="rect">
            <a:avLst/>
          </a:prstGeom>
          <a:noFill/>
          <a:ln>
            <a:noFill/>
          </a:ln>
        </p:spPr>
        <p:txBody>
          <a:bodyPr spcFirstLastPara="1" wrap="square" lIns="0" tIns="45700" rIns="0" bIns="45700" anchor="ctr" anchorCtr="0">
            <a:noAutofit/>
          </a:bodyPr>
          <a:lstStyle/>
          <a:p>
            <a:pPr marL="0" lvl="0" indent="0" algn="l" rtl="0">
              <a:spcBef>
                <a:spcPts val="0"/>
              </a:spcBef>
              <a:spcAft>
                <a:spcPts val="0"/>
              </a:spcAft>
              <a:buNone/>
            </a:pPr>
            <a:r>
              <a:rPr lang="en-GB" sz="1500" b="1" dirty="0">
                <a:latin typeface="Montserrat"/>
                <a:ea typeface="Montserrat"/>
                <a:cs typeface="Montserrat"/>
                <a:sym typeface="Montserrat"/>
              </a:rPr>
              <a:t>Looking </a:t>
            </a:r>
            <a:r>
              <a:rPr lang="en-GB" sz="1500" dirty="0">
                <a:latin typeface="Montserrat"/>
                <a:ea typeface="Montserrat"/>
                <a:cs typeface="Montserrat"/>
                <a:sym typeface="Montserrat"/>
              </a:rPr>
              <a:t>ahead with smaller </a:t>
            </a:r>
            <a:r>
              <a:rPr lang="en-GB" sz="1500">
                <a:latin typeface="Montserrat"/>
                <a:ea typeface="Montserrat"/>
                <a:cs typeface="Montserrat"/>
                <a:sym typeface="Montserrat"/>
              </a:rPr>
              <a:t>basket spends, </a:t>
            </a:r>
            <a:r>
              <a:rPr lang="en-GB" sz="1500" b="1" dirty="0">
                <a:latin typeface="Montserrat"/>
                <a:ea typeface="Montserrat"/>
                <a:cs typeface="Montserrat"/>
                <a:sym typeface="Montserrat"/>
              </a:rPr>
              <a:t>frequency</a:t>
            </a:r>
            <a:r>
              <a:rPr lang="en-GB" sz="1500" dirty="0">
                <a:latin typeface="Montserrat"/>
                <a:ea typeface="Montserrat"/>
                <a:cs typeface="Montserrat"/>
                <a:sym typeface="Montserrat"/>
              </a:rPr>
              <a:t> will </a:t>
            </a:r>
            <a:r>
              <a:rPr lang="en-GB" sz="1500" b="1" dirty="0">
                <a:latin typeface="Montserrat"/>
                <a:ea typeface="Montserrat"/>
                <a:cs typeface="Montserrat"/>
                <a:sym typeface="Montserrat"/>
              </a:rPr>
              <a:t>drive performance </a:t>
            </a:r>
            <a:r>
              <a:rPr lang="en-GB" sz="1500" dirty="0">
                <a:latin typeface="Montserrat"/>
                <a:ea typeface="Montserrat"/>
                <a:cs typeface="Montserrat"/>
                <a:sym typeface="Montserrat"/>
              </a:rPr>
              <a:t>…</a:t>
            </a:r>
          </a:p>
        </p:txBody>
      </p:sp>
    </p:spTree>
    <p:extLst>
      <p:ext uri="{BB962C8B-B14F-4D97-AF65-F5344CB8AC3E}">
        <p14:creationId xmlns:p14="http://schemas.microsoft.com/office/powerpoint/2010/main" val="34411959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87"/>
        <p:cNvGrpSpPr/>
        <p:nvPr/>
      </p:nvGrpSpPr>
      <p:grpSpPr>
        <a:xfrm>
          <a:off x="0" y="0"/>
          <a:ext cx="0" cy="0"/>
          <a:chOff x="0" y="0"/>
          <a:chExt cx="0" cy="0"/>
        </a:xfrm>
      </p:grpSpPr>
      <p:sp>
        <p:nvSpPr>
          <p:cNvPr id="2189" name="Google Shape;2189;p135"/>
          <p:cNvSpPr txBox="1"/>
          <p:nvPr/>
        </p:nvSpPr>
        <p:spPr>
          <a:xfrm>
            <a:off x="6475752" y="1664742"/>
            <a:ext cx="2428406" cy="2549845"/>
          </a:xfrm>
          <a:prstGeom prst="rect">
            <a:avLst/>
          </a:prstGeom>
          <a:noFill/>
          <a:ln>
            <a:noFill/>
          </a:ln>
        </p:spPr>
        <p:txBody>
          <a:bodyPr spcFirstLastPara="1" wrap="square" lIns="0" tIns="45700" rIns="0" bIns="45700" anchor="t" anchorCtr="0">
            <a:noAutofit/>
          </a:bodyPr>
          <a:lstStyle/>
          <a:p>
            <a:r>
              <a:rPr lang="en-GB" b="1" dirty="0">
                <a:solidFill>
                  <a:schemeClr val="bg1"/>
                </a:solidFill>
                <a:latin typeface="Montserrat" panose="00000500000000000000" pitchFamily="2" charset="0"/>
              </a:rPr>
              <a:t>Food &amp; drink spend in February remains </a:t>
            </a:r>
            <a:r>
              <a:rPr lang="en-GB" b="1" dirty="0">
                <a:solidFill>
                  <a:schemeClr val="accent1"/>
                </a:solidFill>
                <a:latin typeface="Montserrat" panose="00000500000000000000" pitchFamily="2" charset="0"/>
              </a:rPr>
              <a:t>6% higher </a:t>
            </a:r>
            <a:r>
              <a:rPr lang="en-GB" b="1" dirty="0">
                <a:solidFill>
                  <a:schemeClr val="bg1"/>
                </a:solidFill>
                <a:latin typeface="Montserrat" panose="00000500000000000000" pitchFamily="2" charset="0"/>
              </a:rPr>
              <a:t>than pre-pandemic.</a:t>
            </a:r>
          </a:p>
          <a:p>
            <a:endParaRPr lang="en-GB" b="1" dirty="0">
              <a:solidFill>
                <a:schemeClr val="bg1"/>
              </a:solidFill>
              <a:latin typeface="Montserrat" panose="00000500000000000000" pitchFamily="2" charset="0"/>
            </a:endParaRPr>
          </a:p>
          <a:p>
            <a:r>
              <a:rPr lang="en-GB" b="1" dirty="0">
                <a:solidFill>
                  <a:schemeClr val="bg1"/>
                </a:solidFill>
                <a:latin typeface="Montserrat" panose="00000500000000000000" pitchFamily="2" charset="0"/>
              </a:rPr>
              <a:t>With </a:t>
            </a:r>
            <a:r>
              <a:rPr lang="en-GB" b="1" dirty="0">
                <a:solidFill>
                  <a:schemeClr val="accent1"/>
                </a:solidFill>
                <a:latin typeface="Montserrat" panose="00000500000000000000" pitchFamily="2" charset="0"/>
              </a:rPr>
              <a:t>rising prices </a:t>
            </a:r>
            <a:r>
              <a:rPr lang="en-GB" b="1" dirty="0">
                <a:solidFill>
                  <a:schemeClr val="bg1"/>
                </a:solidFill>
                <a:latin typeface="Montserrat" panose="00000500000000000000" pitchFamily="2" charset="0"/>
              </a:rPr>
              <a:t>a perfect storm for the </a:t>
            </a:r>
            <a:r>
              <a:rPr lang="en-GB" b="1" dirty="0">
                <a:solidFill>
                  <a:schemeClr val="accent1"/>
                </a:solidFill>
                <a:latin typeface="Montserrat" panose="00000500000000000000" pitchFamily="2" charset="0"/>
              </a:rPr>
              <a:t>cash strapped </a:t>
            </a:r>
            <a:r>
              <a:rPr lang="en-GB" b="1" dirty="0">
                <a:solidFill>
                  <a:schemeClr val="bg1"/>
                </a:solidFill>
                <a:latin typeface="Montserrat" panose="00000500000000000000" pitchFamily="2" charset="0"/>
              </a:rPr>
              <a:t>consumer, will this </a:t>
            </a:r>
            <a:r>
              <a:rPr lang="en-GB" b="1" dirty="0">
                <a:solidFill>
                  <a:schemeClr val="accent1"/>
                </a:solidFill>
                <a:latin typeface="Montserrat" panose="00000500000000000000" pitchFamily="2" charset="0"/>
              </a:rPr>
              <a:t>lift spend</a:t>
            </a:r>
            <a:r>
              <a:rPr lang="en-GB" b="1" dirty="0">
                <a:solidFill>
                  <a:schemeClr val="bg1"/>
                </a:solidFill>
                <a:latin typeface="Montserrat" panose="00000500000000000000" pitchFamily="2" charset="0"/>
              </a:rPr>
              <a:t>? or will shoppers </a:t>
            </a:r>
            <a:r>
              <a:rPr lang="en-GB" b="1" dirty="0">
                <a:solidFill>
                  <a:schemeClr val="accent1"/>
                </a:solidFill>
                <a:latin typeface="Montserrat" panose="00000500000000000000" pitchFamily="2" charset="0"/>
              </a:rPr>
              <a:t>switch channels </a:t>
            </a:r>
            <a:r>
              <a:rPr lang="en-GB" b="1" dirty="0">
                <a:solidFill>
                  <a:schemeClr val="bg1"/>
                </a:solidFill>
                <a:latin typeface="Montserrat" panose="00000500000000000000" pitchFamily="2" charset="0"/>
              </a:rPr>
              <a:t>or </a:t>
            </a:r>
            <a:r>
              <a:rPr lang="en-GB" b="1" dirty="0">
                <a:solidFill>
                  <a:schemeClr val="accent1"/>
                </a:solidFill>
                <a:latin typeface="Montserrat" panose="00000500000000000000" pitchFamily="2" charset="0"/>
              </a:rPr>
              <a:t>spend less</a:t>
            </a:r>
            <a:r>
              <a:rPr lang="en-GB" b="1" dirty="0">
                <a:solidFill>
                  <a:schemeClr val="bg1"/>
                </a:solidFill>
                <a:latin typeface="Montserrat" panose="00000500000000000000" pitchFamily="2" charset="0"/>
              </a:rPr>
              <a:t> on grocery, to manage overall household spend? </a:t>
            </a:r>
          </a:p>
          <a:p>
            <a:endParaRPr lang="en-GB" sz="1600" b="1" dirty="0">
              <a:solidFill>
                <a:schemeClr val="bg1"/>
              </a:solidFill>
              <a:latin typeface="Montserrat" panose="00000500000000000000" pitchFamily="2" charset="0"/>
            </a:endParaRPr>
          </a:p>
          <a:p>
            <a:endParaRPr lang="en-GB" sz="1600" b="1" i="0" dirty="0">
              <a:solidFill>
                <a:schemeClr val="bg1"/>
              </a:solidFill>
              <a:effectLst/>
              <a:latin typeface="Montserrat" panose="00000500000000000000" pitchFamily="2" charset="0"/>
            </a:endParaRPr>
          </a:p>
        </p:txBody>
      </p:sp>
      <p:grpSp>
        <p:nvGrpSpPr>
          <p:cNvPr id="2190" name="Google Shape;2190;p135"/>
          <p:cNvGrpSpPr/>
          <p:nvPr/>
        </p:nvGrpSpPr>
        <p:grpSpPr>
          <a:xfrm rot="5400000">
            <a:off x="6094527" y="1112027"/>
            <a:ext cx="674029" cy="307800"/>
            <a:chOff x="3272277" y="2468249"/>
            <a:chExt cx="674029" cy="307800"/>
          </a:xfrm>
        </p:grpSpPr>
        <p:sp>
          <p:nvSpPr>
            <p:cNvPr id="2191" name="Google Shape;2191;p135"/>
            <p:cNvSpPr/>
            <p:nvPr/>
          </p:nvSpPr>
          <p:spPr>
            <a:xfrm rot="-8100000">
              <a:off x="3317354"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2192" name="Google Shape;2192;p135"/>
            <p:cNvSpPr/>
            <p:nvPr/>
          </p:nvSpPr>
          <p:spPr>
            <a:xfrm rot="-8100000">
              <a:off x="3500468"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2193" name="Google Shape;2193;p135"/>
            <p:cNvSpPr/>
            <p:nvPr/>
          </p:nvSpPr>
          <p:spPr>
            <a:xfrm rot="-8100000">
              <a:off x="3683583"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grpSp>
      <p:sp>
        <p:nvSpPr>
          <p:cNvPr id="2195" name="Google Shape;2195;p135"/>
          <p:cNvSpPr txBox="1">
            <a:spLocks noGrp="1"/>
          </p:cNvSpPr>
          <p:nvPr>
            <p:ph type="title"/>
          </p:nvPr>
        </p:nvSpPr>
        <p:spPr>
          <a:xfrm>
            <a:off x="108858" y="311842"/>
            <a:ext cx="5647365" cy="670013"/>
          </a:xfrm>
        </p:spPr>
        <p:txBody>
          <a:bodyPr spcFirstLastPara="1" wrap="square" lIns="0" tIns="91425" rIns="0" bIns="91425" anchor="t" anchorCtr="0">
            <a:noAutofit/>
          </a:bodyPr>
          <a:lstStyle/>
          <a:p>
            <a:pPr lvl="0"/>
            <a:r>
              <a:rPr lang="en-PH" dirty="0"/>
              <a:t>Value growths have stabilized since the start of the year ..</a:t>
            </a:r>
            <a:endParaRPr lang="da-DK" dirty="0">
              <a:latin typeface="Montserrat" panose="00000500000000000000" pitchFamily="2" charset="0"/>
            </a:endParaRPr>
          </a:p>
        </p:txBody>
      </p:sp>
      <p:sp>
        <p:nvSpPr>
          <p:cNvPr id="5" name="Subtitle 4">
            <a:extLst>
              <a:ext uri="{FF2B5EF4-FFF2-40B4-BE49-F238E27FC236}">
                <a16:creationId xmlns:a16="http://schemas.microsoft.com/office/drawing/2014/main" id="{431FEDF8-4128-4E76-8DE8-CFD67FD31018}"/>
              </a:ext>
            </a:extLst>
          </p:cNvPr>
          <p:cNvSpPr>
            <a:spLocks noGrp="1"/>
          </p:cNvSpPr>
          <p:nvPr>
            <p:ph type="subTitle" idx="3"/>
          </p:nvPr>
        </p:nvSpPr>
        <p:spPr>
          <a:xfrm>
            <a:off x="351200" y="4828425"/>
            <a:ext cx="5550900" cy="184800"/>
          </a:xfrm>
        </p:spPr>
        <p:txBody>
          <a:bodyPr/>
          <a:lstStyle/>
          <a:p>
            <a:r>
              <a:rPr lang="en-PH" dirty="0">
                <a:latin typeface="Montserrat" panose="00000500000000000000" pitchFamily="2" charset="0"/>
              </a:rPr>
              <a:t>Source:  *Nielsen Scantrack Total GB and Grocery Multiples 12w/e growth vs 2020/21</a:t>
            </a:r>
          </a:p>
        </p:txBody>
      </p:sp>
      <p:graphicFrame>
        <p:nvGraphicFramePr>
          <p:cNvPr id="32" name="Chart 31">
            <a:extLst>
              <a:ext uri="{FF2B5EF4-FFF2-40B4-BE49-F238E27FC236}">
                <a16:creationId xmlns:a16="http://schemas.microsoft.com/office/drawing/2014/main" id="{45DDBC3D-4297-4717-9B97-36DEB14B4BA1}"/>
              </a:ext>
            </a:extLst>
          </p:cNvPr>
          <p:cNvGraphicFramePr/>
          <p:nvPr>
            <p:extLst>
              <p:ext uri="{D42A27DB-BD31-4B8C-83A1-F6EECF244321}">
                <p14:modId xmlns:p14="http://schemas.microsoft.com/office/powerpoint/2010/main" val="2122077410"/>
              </p:ext>
            </p:extLst>
          </p:nvPr>
        </p:nvGraphicFramePr>
        <p:xfrm>
          <a:off x="351200" y="1451550"/>
          <a:ext cx="5111304" cy="3215028"/>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68B4E9AF-EB84-43F0-83F3-6277CFC71D4A}"/>
              </a:ext>
            </a:extLst>
          </p:cNvPr>
          <p:cNvSpPr txBox="1"/>
          <p:nvPr/>
        </p:nvSpPr>
        <p:spPr>
          <a:xfrm>
            <a:off x="3971110" y="2571750"/>
            <a:ext cx="1003801" cy="276999"/>
          </a:xfrm>
          <a:prstGeom prst="rect">
            <a:avLst/>
          </a:prstGeom>
          <a:noFill/>
        </p:spPr>
        <p:txBody>
          <a:bodyPr wrap="square" rtlCol="0">
            <a:spAutoFit/>
          </a:bodyPr>
          <a:lstStyle/>
          <a:p>
            <a:pPr algn="ctr"/>
            <a:r>
              <a:rPr lang="en-GB" sz="600" dirty="0">
                <a:latin typeface="Montserrat" panose="00000500000000000000" pitchFamily="2" charset="0"/>
              </a:rPr>
              <a:t>Omicron</a:t>
            </a:r>
          </a:p>
          <a:p>
            <a:pPr algn="ctr"/>
            <a:r>
              <a:rPr lang="en-GB" sz="600" dirty="0">
                <a:latin typeface="Montserrat" panose="00000500000000000000" pitchFamily="2" charset="0"/>
              </a:rPr>
              <a:t>disrupts trend</a:t>
            </a:r>
          </a:p>
        </p:txBody>
      </p:sp>
    </p:spTree>
    <p:extLst>
      <p:ext uri="{BB962C8B-B14F-4D97-AF65-F5344CB8AC3E}">
        <p14:creationId xmlns:p14="http://schemas.microsoft.com/office/powerpoint/2010/main" val="290026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16"/>
        <p:cNvGrpSpPr/>
        <p:nvPr/>
      </p:nvGrpSpPr>
      <p:grpSpPr>
        <a:xfrm>
          <a:off x="0" y="0"/>
          <a:ext cx="0" cy="0"/>
          <a:chOff x="0" y="0"/>
          <a:chExt cx="0" cy="0"/>
        </a:xfrm>
      </p:grpSpPr>
      <p:sp>
        <p:nvSpPr>
          <p:cNvPr id="1217" name="Google Shape;1217;p89"/>
          <p:cNvSpPr txBox="1">
            <a:spLocks noGrp="1"/>
          </p:cNvSpPr>
          <p:nvPr>
            <p:ph type="title"/>
          </p:nvPr>
        </p:nvSpPr>
        <p:spPr>
          <a:xfrm>
            <a:off x="354651" y="181671"/>
            <a:ext cx="8413598" cy="803384"/>
          </a:xfrm>
        </p:spPr>
        <p:txBody>
          <a:bodyPr spcFirstLastPara="1" wrap="square" lIns="0" tIns="91425" rIns="0" bIns="91425" anchor="t" anchorCtr="0">
            <a:noAutofit/>
          </a:bodyPr>
          <a:lstStyle/>
          <a:p>
            <a:pPr lvl="0"/>
            <a:r>
              <a:rPr lang="en-PH" dirty="0">
                <a:latin typeface="Montserrat" panose="00000500000000000000" pitchFamily="2" charset="0"/>
              </a:rPr>
              <a:t>Almost a year out of lockdown and </a:t>
            </a:r>
            <a:r>
              <a:rPr lang="en-PH" dirty="0">
                <a:solidFill>
                  <a:schemeClr val="accent1"/>
                </a:solidFill>
                <a:latin typeface="Montserrat" panose="00000500000000000000" pitchFamily="2" charset="0"/>
              </a:rPr>
              <a:t>online share </a:t>
            </a:r>
            <a:r>
              <a:rPr lang="en-PH" dirty="0">
                <a:latin typeface="Montserrat" panose="00000500000000000000" pitchFamily="2" charset="0"/>
              </a:rPr>
              <a:t>remains </a:t>
            </a:r>
            <a:r>
              <a:rPr lang="en-PH" dirty="0">
                <a:solidFill>
                  <a:schemeClr val="accent1"/>
                </a:solidFill>
                <a:latin typeface="Montserrat" panose="00000500000000000000" pitchFamily="2" charset="0"/>
              </a:rPr>
              <a:t>robust</a:t>
            </a:r>
            <a:r>
              <a:rPr lang="en-PH" dirty="0">
                <a:latin typeface="Montserrat" panose="00000500000000000000" pitchFamily="2" charset="0"/>
              </a:rPr>
              <a:t> at </a:t>
            </a:r>
            <a:r>
              <a:rPr lang="en-PH" dirty="0">
                <a:solidFill>
                  <a:schemeClr val="accent1"/>
                </a:solidFill>
                <a:latin typeface="Montserrat" panose="00000500000000000000" pitchFamily="2" charset="0"/>
              </a:rPr>
              <a:t>12.5%</a:t>
            </a:r>
            <a:r>
              <a:rPr lang="en-PH" dirty="0">
                <a:latin typeface="Montserrat" panose="00000500000000000000" pitchFamily="2" charset="0"/>
              </a:rPr>
              <a:t>, online </a:t>
            </a:r>
            <a:r>
              <a:rPr lang="en-PH" dirty="0">
                <a:solidFill>
                  <a:schemeClr val="accent1"/>
                </a:solidFill>
                <a:latin typeface="Montserrat" panose="00000500000000000000" pitchFamily="2" charset="0"/>
              </a:rPr>
              <a:t>comparatives</a:t>
            </a:r>
            <a:r>
              <a:rPr lang="en-PH" dirty="0">
                <a:latin typeface="Montserrat" panose="00000500000000000000" pitchFamily="2" charset="0"/>
              </a:rPr>
              <a:t> will start to </a:t>
            </a:r>
            <a:r>
              <a:rPr lang="en-PH" dirty="0">
                <a:solidFill>
                  <a:schemeClr val="accent1"/>
                </a:solidFill>
                <a:latin typeface="Montserrat" panose="00000500000000000000" pitchFamily="2" charset="0"/>
              </a:rPr>
              <a:t>soften</a:t>
            </a:r>
            <a:r>
              <a:rPr lang="en-PH" dirty="0">
                <a:latin typeface="Montserrat" panose="00000500000000000000" pitchFamily="2" charset="0"/>
              </a:rPr>
              <a:t> from </a:t>
            </a:r>
            <a:r>
              <a:rPr lang="en-PH" dirty="0">
                <a:solidFill>
                  <a:schemeClr val="accent1"/>
                </a:solidFill>
                <a:latin typeface="Montserrat" panose="00000500000000000000" pitchFamily="2" charset="0"/>
              </a:rPr>
              <a:t>Q2 </a:t>
            </a:r>
            <a:r>
              <a:rPr lang="en-PH" dirty="0">
                <a:latin typeface="Montserrat" panose="00000500000000000000" pitchFamily="2" charset="0"/>
              </a:rPr>
              <a:t>onwards</a:t>
            </a:r>
            <a:endParaRPr lang="en-PH" dirty="0">
              <a:solidFill>
                <a:schemeClr val="accent1"/>
              </a:solidFill>
              <a:latin typeface="Montserrat" panose="00000500000000000000" pitchFamily="2" charset="0"/>
            </a:endParaRPr>
          </a:p>
        </p:txBody>
      </p:sp>
      <p:sp>
        <p:nvSpPr>
          <p:cNvPr id="25" name="Subtitle 2">
            <a:extLst>
              <a:ext uri="{FF2B5EF4-FFF2-40B4-BE49-F238E27FC236}">
                <a16:creationId xmlns:a16="http://schemas.microsoft.com/office/drawing/2014/main" id="{DF131891-A103-4FBD-848A-0183FD008A90}"/>
              </a:ext>
            </a:extLst>
          </p:cNvPr>
          <p:cNvSpPr>
            <a:spLocks noGrp="1"/>
          </p:cNvSpPr>
          <p:nvPr>
            <p:ph type="subTitle" idx="1"/>
          </p:nvPr>
        </p:nvSpPr>
        <p:spPr/>
        <p:txBody>
          <a:bodyPr/>
          <a:lstStyle/>
          <a:p>
            <a:r>
              <a:rPr lang="en-PH" dirty="0">
                <a:solidFill>
                  <a:schemeClr val="bg1"/>
                </a:solidFill>
              </a:rPr>
              <a:t>Source:  NielsenIQ </a:t>
            </a:r>
            <a:r>
              <a:rPr lang="en-PH" dirty="0">
                <a:solidFill>
                  <a:schemeClr val="bg1"/>
                </a:solidFill>
                <a:latin typeface="Montserrat" panose="00000500000000000000" pitchFamily="2" charset="0"/>
              </a:rPr>
              <a:t>Homescan</a:t>
            </a:r>
            <a:r>
              <a:rPr lang="en-PH" dirty="0">
                <a:solidFill>
                  <a:schemeClr val="bg1"/>
                </a:solidFill>
              </a:rPr>
              <a:t> </a:t>
            </a:r>
            <a:r>
              <a:rPr lang="en-PH" dirty="0">
                <a:solidFill>
                  <a:schemeClr val="bg1"/>
                </a:solidFill>
                <a:latin typeface="Montserrat" panose="00000500000000000000" pitchFamily="2" charset="0"/>
              </a:rPr>
              <a:t>Online</a:t>
            </a:r>
            <a:r>
              <a:rPr lang="en-PH" dirty="0">
                <a:solidFill>
                  <a:schemeClr val="bg1"/>
                </a:solidFill>
              </a:rPr>
              <a:t> FMCG</a:t>
            </a:r>
          </a:p>
        </p:txBody>
      </p:sp>
      <p:graphicFrame>
        <p:nvGraphicFramePr>
          <p:cNvPr id="5" name="Chart 4">
            <a:extLst>
              <a:ext uri="{FF2B5EF4-FFF2-40B4-BE49-F238E27FC236}">
                <a16:creationId xmlns:a16="http://schemas.microsoft.com/office/drawing/2014/main" id="{DFBD8321-2FE8-47BC-BAAD-A89C45F2B8B1}"/>
              </a:ext>
            </a:extLst>
          </p:cNvPr>
          <p:cNvGraphicFramePr/>
          <p:nvPr>
            <p:extLst>
              <p:ext uri="{D42A27DB-BD31-4B8C-83A1-F6EECF244321}">
                <p14:modId xmlns:p14="http://schemas.microsoft.com/office/powerpoint/2010/main" val="1594187071"/>
              </p:ext>
            </p:extLst>
          </p:nvPr>
        </p:nvGraphicFramePr>
        <p:xfrm>
          <a:off x="621839" y="1420905"/>
          <a:ext cx="8329556" cy="3213951"/>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C1FFF317-43D7-48AB-89FB-6AAE60EF9C8C}"/>
              </a:ext>
            </a:extLst>
          </p:cNvPr>
          <p:cNvSpPr txBox="1"/>
          <p:nvPr/>
        </p:nvSpPr>
        <p:spPr>
          <a:xfrm>
            <a:off x="823613" y="4165545"/>
            <a:ext cx="437940" cy="215444"/>
          </a:xfrm>
          <a:prstGeom prst="rect">
            <a:avLst/>
          </a:prstGeom>
          <a:noFill/>
        </p:spPr>
        <p:txBody>
          <a:bodyPr wrap="none" rtlCol="0">
            <a:spAutoFit/>
          </a:bodyPr>
          <a:lstStyle/>
          <a:p>
            <a:r>
              <a:rPr lang="en-GB" sz="800" dirty="0">
                <a:solidFill>
                  <a:schemeClr val="bg1"/>
                </a:solidFill>
                <a:latin typeface="Montserrat" panose="00000500000000000000" pitchFamily="2" charset="0"/>
              </a:rPr>
              <a:t>4w/e</a:t>
            </a:r>
          </a:p>
        </p:txBody>
      </p:sp>
      <p:pic>
        <p:nvPicPr>
          <p:cNvPr id="1026" name="Picture 2">
            <a:extLst>
              <a:ext uri="{FF2B5EF4-FFF2-40B4-BE49-F238E27FC236}">
                <a16:creationId xmlns:a16="http://schemas.microsoft.com/office/drawing/2014/main" id="{AA0450C7-4C7C-4BEF-8342-A47B0495608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86184" y="801780"/>
            <a:ext cx="61912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82892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17"/>
        <p:cNvGrpSpPr/>
        <p:nvPr/>
      </p:nvGrpSpPr>
      <p:grpSpPr>
        <a:xfrm>
          <a:off x="0" y="0"/>
          <a:ext cx="0" cy="0"/>
          <a:chOff x="0" y="0"/>
          <a:chExt cx="0" cy="0"/>
        </a:xfrm>
      </p:grpSpPr>
      <p:sp>
        <p:nvSpPr>
          <p:cNvPr id="1723" name="Google Shape;1723;p127"/>
          <p:cNvSpPr txBox="1">
            <a:spLocks noGrp="1"/>
          </p:cNvSpPr>
          <p:nvPr>
            <p:ph type="title"/>
          </p:nvPr>
        </p:nvSpPr>
        <p:spPr>
          <a:xfrm>
            <a:off x="105228" y="283792"/>
            <a:ext cx="9038772" cy="403761"/>
          </a:xfrm>
        </p:spPr>
        <p:txBody>
          <a:bodyPr spcFirstLastPara="1" wrap="square" lIns="0" tIns="91425" rIns="0" bIns="91425" anchor="t" anchorCtr="0">
            <a:noAutofit/>
          </a:bodyPr>
          <a:lstStyle/>
          <a:p>
            <a:pPr lvl="0"/>
            <a:r>
              <a:rPr lang="en-PH" sz="1500" dirty="0"/>
              <a:t>C</a:t>
            </a:r>
            <a:r>
              <a:rPr lang="en-PH" sz="1500" dirty="0">
                <a:latin typeface="Montserrat" panose="00000500000000000000" pitchFamily="2" charset="0"/>
              </a:rPr>
              <a:t>onvenience stores have now outperformed supermarkets for 7 consecutive months and with greater focus on smaller basket spends this trend is likely to continue</a:t>
            </a:r>
          </a:p>
        </p:txBody>
      </p:sp>
      <p:sp>
        <p:nvSpPr>
          <p:cNvPr id="5" name="Subtitle 4">
            <a:extLst>
              <a:ext uri="{FF2B5EF4-FFF2-40B4-BE49-F238E27FC236}">
                <a16:creationId xmlns:a16="http://schemas.microsoft.com/office/drawing/2014/main" id="{8A09D3BF-2A1A-43A6-BD16-079B433DC493}"/>
              </a:ext>
            </a:extLst>
          </p:cNvPr>
          <p:cNvSpPr>
            <a:spLocks noGrp="1"/>
          </p:cNvSpPr>
          <p:nvPr>
            <p:ph type="subTitle" idx="4294967295"/>
          </p:nvPr>
        </p:nvSpPr>
        <p:spPr>
          <a:xfrm>
            <a:off x="211892" y="4803205"/>
            <a:ext cx="8159100" cy="184800"/>
          </a:xfrm>
        </p:spPr>
        <p:txBody>
          <a:bodyPr/>
          <a:lstStyle/>
          <a:p>
            <a:pPr marL="146050" indent="0">
              <a:buNone/>
            </a:pPr>
            <a:r>
              <a:rPr lang="en-PH" sz="600" dirty="0">
                <a:latin typeface="Montserrat" panose="00000500000000000000" pitchFamily="2" charset="0"/>
              </a:rPr>
              <a:t>Source:  NielsenIQ Scantrack (FMCG = Total Store Read excluding General Merchandise, Tobacco and Medicines</a:t>
            </a:r>
          </a:p>
        </p:txBody>
      </p:sp>
      <p:sp>
        <p:nvSpPr>
          <p:cNvPr id="3" name="Rectangle 2"/>
          <p:cNvSpPr/>
          <p:nvPr/>
        </p:nvSpPr>
        <p:spPr>
          <a:xfrm>
            <a:off x="4852559" y="4659498"/>
            <a:ext cx="3595480" cy="338554"/>
          </a:xfrm>
          <a:prstGeom prst="rect">
            <a:avLst/>
          </a:prstGeom>
        </p:spPr>
        <p:txBody>
          <a:bodyPr wrap="square">
            <a:spAutoFit/>
          </a:bodyPr>
          <a:lstStyle/>
          <a:p>
            <a:r>
              <a:rPr lang="en-GB" sz="800" dirty="0">
                <a:latin typeface="Montserrat" panose="00000500000000000000" pitchFamily="2" charset="0"/>
                <a:cs typeface="Calibri" panose="020F0502020204030204" pitchFamily="34" charset="0"/>
              </a:rPr>
              <a:t>*Supermarkets include Online Dark Stores, Depots and Picking stores</a:t>
            </a:r>
            <a:endParaRPr lang="en-GB" sz="800" dirty="0">
              <a:latin typeface="Montserrat" panose="00000500000000000000" pitchFamily="2" charset="0"/>
            </a:endParaRPr>
          </a:p>
        </p:txBody>
      </p:sp>
      <p:graphicFrame>
        <p:nvGraphicFramePr>
          <p:cNvPr id="15" name="Chart 14">
            <a:extLst>
              <a:ext uri="{FF2B5EF4-FFF2-40B4-BE49-F238E27FC236}">
                <a16:creationId xmlns:a16="http://schemas.microsoft.com/office/drawing/2014/main" id="{FB1D449C-293B-433D-AF8B-B19CAAF836DC}"/>
              </a:ext>
            </a:extLst>
          </p:cNvPr>
          <p:cNvGraphicFramePr/>
          <p:nvPr>
            <p:extLst>
              <p:ext uri="{D42A27DB-BD31-4B8C-83A1-F6EECF244321}">
                <p14:modId xmlns:p14="http://schemas.microsoft.com/office/powerpoint/2010/main" val="1143591880"/>
              </p:ext>
            </p:extLst>
          </p:nvPr>
        </p:nvGraphicFramePr>
        <p:xfrm>
          <a:off x="4852559" y="1233081"/>
          <a:ext cx="3804300" cy="1483408"/>
        </p:xfrm>
        <a:graphic>
          <a:graphicData uri="http://schemas.openxmlformats.org/drawingml/2006/chart">
            <c:chart xmlns:c="http://schemas.openxmlformats.org/drawingml/2006/chart" xmlns:r="http://schemas.openxmlformats.org/officeDocument/2006/relationships" r:id="rId3"/>
          </a:graphicData>
        </a:graphic>
      </p:graphicFrame>
      <p:cxnSp>
        <p:nvCxnSpPr>
          <p:cNvPr id="16" name="Google Shape;1719;p127">
            <a:extLst>
              <a:ext uri="{FF2B5EF4-FFF2-40B4-BE49-F238E27FC236}">
                <a16:creationId xmlns:a16="http://schemas.microsoft.com/office/drawing/2014/main" id="{52778CA0-66FA-4AEE-9999-1A82D1F83488}"/>
              </a:ext>
            </a:extLst>
          </p:cNvPr>
          <p:cNvCxnSpPr/>
          <p:nvPr/>
        </p:nvCxnSpPr>
        <p:spPr>
          <a:xfrm>
            <a:off x="354650" y="1745725"/>
            <a:ext cx="3826800" cy="0"/>
          </a:xfrm>
          <a:prstGeom prst="straightConnector1">
            <a:avLst/>
          </a:prstGeom>
          <a:noFill/>
          <a:ln w="9525" cap="flat" cmpd="sng">
            <a:solidFill>
              <a:srgbClr val="333333"/>
            </a:solidFill>
            <a:prstDash val="solid"/>
            <a:round/>
            <a:headEnd type="none" w="med" len="med"/>
            <a:tailEnd type="none" w="med" len="med"/>
          </a:ln>
        </p:spPr>
      </p:cxnSp>
      <p:sp>
        <p:nvSpPr>
          <p:cNvPr id="17" name="Google Shape;1720;p127">
            <a:extLst>
              <a:ext uri="{FF2B5EF4-FFF2-40B4-BE49-F238E27FC236}">
                <a16:creationId xmlns:a16="http://schemas.microsoft.com/office/drawing/2014/main" id="{970C9709-0DA1-4983-A412-AA8DDFFC7BC0}"/>
              </a:ext>
            </a:extLst>
          </p:cNvPr>
          <p:cNvSpPr txBox="1"/>
          <p:nvPr/>
        </p:nvSpPr>
        <p:spPr>
          <a:xfrm>
            <a:off x="211892" y="1492019"/>
            <a:ext cx="4383006" cy="24622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200" dirty="0">
                <a:solidFill>
                  <a:srgbClr val="1A1A1A"/>
                </a:solidFill>
                <a:latin typeface="Montserrat" panose="00000500000000000000" pitchFamily="2" charset="0"/>
                <a:ea typeface="Montserrat"/>
                <a:cs typeface="Montserrat"/>
                <a:sym typeface="Montserrat"/>
              </a:rPr>
              <a:t>GB Total Coverage </a:t>
            </a:r>
            <a:r>
              <a:rPr lang="en" sz="1200" b="1" dirty="0">
                <a:solidFill>
                  <a:srgbClr val="1A1A1A"/>
                </a:solidFill>
                <a:latin typeface="Montserrat" panose="00000500000000000000" pitchFamily="2" charset="0"/>
                <a:ea typeface="Montserrat"/>
                <a:cs typeface="Montserrat"/>
                <a:sym typeface="Montserrat"/>
              </a:rPr>
              <a:t>FMCG</a:t>
            </a:r>
            <a:r>
              <a:rPr lang="en" sz="1200" dirty="0">
                <a:solidFill>
                  <a:srgbClr val="1A1A1A"/>
                </a:solidFill>
                <a:latin typeface="Montserrat" panose="00000500000000000000" pitchFamily="2" charset="0"/>
                <a:ea typeface="Montserrat"/>
                <a:cs typeface="Montserrat"/>
                <a:sym typeface="Montserrat"/>
              </a:rPr>
              <a:t> Sales, 4w/e 26</a:t>
            </a:r>
            <a:r>
              <a:rPr lang="en" sz="1200" baseline="30000" dirty="0">
                <a:solidFill>
                  <a:srgbClr val="1A1A1A"/>
                </a:solidFill>
                <a:latin typeface="Montserrat" panose="00000500000000000000" pitchFamily="2" charset="0"/>
                <a:ea typeface="Montserrat"/>
                <a:cs typeface="Montserrat"/>
                <a:sym typeface="Montserrat"/>
              </a:rPr>
              <a:t>th</a:t>
            </a:r>
            <a:r>
              <a:rPr lang="en" sz="1200" dirty="0">
                <a:solidFill>
                  <a:srgbClr val="1A1A1A"/>
                </a:solidFill>
                <a:latin typeface="Montserrat" panose="00000500000000000000" pitchFamily="2" charset="0"/>
                <a:ea typeface="Montserrat"/>
                <a:cs typeface="Montserrat"/>
                <a:sym typeface="Montserrat"/>
              </a:rPr>
              <a:t> February 2022</a:t>
            </a:r>
            <a:br>
              <a:rPr lang="en" sz="1200" dirty="0">
                <a:solidFill>
                  <a:srgbClr val="000000"/>
                </a:solidFill>
                <a:latin typeface="Montserrat" panose="00000500000000000000" pitchFamily="2" charset="0"/>
                <a:ea typeface="Montserrat"/>
                <a:cs typeface="Montserrat"/>
                <a:sym typeface="Montserrat"/>
              </a:rPr>
            </a:br>
            <a:endParaRPr sz="1200" dirty="0">
              <a:solidFill>
                <a:srgbClr val="000000"/>
              </a:solidFill>
              <a:latin typeface="Montserrat" panose="00000500000000000000" pitchFamily="2" charset="0"/>
              <a:ea typeface="Montserrat"/>
              <a:cs typeface="Montserrat"/>
              <a:sym typeface="Montserrat"/>
            </a:endParaRPr>
          </a:p>
        </p:txBody>
      </p:sp>
      <p:sp>
        <p:nvSpPr>
          <p:cNvPr id="18" name="Google Shape;1721;p127">
            <a:extLst>
              <a:ext uri="{FF2B5EF4-FFF2-40B4-BE49-F238E27FC236}">
                <a16:creationId xmlns:a16="http://schemas.microsoft.com/office/drawing/2014/main" id="{783BCF4E-61B1-440E-962B-DCF8AA5882D1}"/>
              </a:ext>
            </a:extLst>
          </p:cNvPr>
          <p:cNvSpPr txBox="1"/>
          <p:nvPr/>
        </p:nvSpPr>
        <p:spPr>
          <a:xfrm>
            <a:off x="397946" y="2253903"/>
            <a:ext cx="2775125" cy="5913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r>
              <a:rPr lang="en" sz="2400" b="1" dirty="0">
                <a:solidFill>
                  <a:srgbClr val="1A1A1A"/>
                </a:solidFill>
                <a:latin typeface="Montserrat" panose="00000500000000000000" pitchFamily="2" charset="0"/>
                <a:ea typeface="Montserrat"/>
                <a:cs typeface="Montserrat"/>
                <a:sym typeface="Montserrat"/>
              </a:rPr>
              <a:t>-£350m</a:t>
            </a:r>
            <a:br>
              <a:rPr lang="en" b="1" dirty="0">
                <a:solidFill>
                  <a:srgbClr val="1A1A1A"/>
                </a:solidFill>
                <a:latin typeface="Montserrat" panose="00000500000000000000" pitchFamily="2" charset="0"/>
                <a:ea typeface="Montserrat"/>
                <a:cs typeface="Montserrat"/>
                <a:sym typeface="Montserrat"/>
              </a:rPr>
            </a:br>
            <a:r>
              <a:rPr lang="en" sz="1200" b="1" dirty="0">
                <a:solidFill>
                  <a:srgbClr val="1A1A1A"/>
                </a:solidFill>
                <a:latin typeface="Montserrat" panose="00000500000000000000" pitchFamily="2" charset="0"/>
                <a:ea typeface="Montserrat"/>
                <a:cs typeface="Montserrat"/>
                <a:sym typeface="Montserrat"/>
              </a:rPr>
              <a:t>Shoppers spent LESS on groceries than last year</a:t>
            </a:r>
            <a:endParaRPr sz="1500" b="1" dirty="0">
              <a:solidFill>
                <a:srgbClr val="1A1A1A"/>
              </a:solidFill>
              <a:latin typeface="Montserrat" panose="00000500000000000000" pitchFamily="2" charset="0"/>
              <a:ea typeface="Montserrat"/>
              <a:cs typeface="Montserrat"/>
              <a:sym typeface="Montserrat"/>
            </a:endParaRPr>
          </a:p>
        </p:txBody>
      </p:sp>
      <p:sp>
        <p:nvSpPr>
          <p:cNvPr id="19" name="Google Shape;1722;p127">
            <a:extLst>
              <a:ext uri="{FF2B5EF4-FFF2-40B4-BE49-F238E27FC236}">
                <a16:creationId xmlns:a16="http://schemas.microsoft.com/office/drawing/2014/main" id="{87F335D8-9F32-45A3-96D6-8D5D9FC1CE48}"/>
              </a:ext>
            </a:extLst>
          </p:cNvPr>
          <p:cNvSpPr txBox="1"/>
          <p:nvPr/>
        </p:nvSpPr>
        <p:spPr>
          <a:xfrm>
            <a:off x="407497" y="3318318"/>
            <a:ext cx="3155759" cy="5913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Clr>
                <a:schemeClr val="dk1"/>
              </a:buClr>
              <a:buSzPts val="1100"/>
              <a:buFont typeface="Arial"/>
              <a:buNone/>
            </a:pPr>
            <a:r>
              <a:rPr lang="en" sz="2400" b="1" dirty="0">
                <a:solidFill>
                  <a:schemeClr val="accent3"/>
                </a:solidFill>
                <a:latin typeface="Montserrat" panose="00000500000000000000" pitchFamily="2" charset="0"/>
                <a:ea typeface="Montserrat"/>
                <a:cs typeface="Montserrat"/>
                <a:sym typeface="Montserrat"/>
              </a:rPr>
              <a:t>+£422m</a:t>
            </a:r>
            <a:br>
              <a:rPr lang="en" b="1" dirty="0">
                <a:solidFill>
                  <a:schemeClr val="accent3"/>
                </a:solidFill>
                <a:latin typeface="Montserrat" panose="00000500000000000000" pitchFamily="2" charset="0"/>
                <a:ea typeface="Montserrat"/>
                <a:cs typeface="Montserrat"/>
                <a:sym typeface="Montserrat"/>
              </a:rPr>
            </a:br>
            <a:r>
              <a:rPr lang="en-GB" sz="1200" b="1" dirty="0">
                <a:solidFill>
                  <a:schemeClr val="accent3"/>
                </a:solidFill>
                <a:latin typeface="Montserrat" panose="00000500000000000000" pitchFamily="2" charset="0"/>
                <a:ea typeface="Montserrat"/>
                <a:cs typeface="Montserrat"/>
                <a:sym typeface="Montserrat"/>
              </a:rPr>
              <a:t>more than 4w/e 29</a:t>
            </a:r>
            <a:r>
              <a:rPr lang="en-GB" sz="1200" b="1" baseline="30000" dirty="0">
                <a:solidFill>
                  <a:schemeClr val="accent3"/>
                </a:solidFill>
                <a:latin typeface="Montserrat" panose="00000500000000000000" pitchFamily="2" charset="0"/>
                <a:ea typeface="Montserrat"/>
                <a:cs typeface="Montserrat"/>
                <a:sym typeface="Montserrat"/>
              </a:rPr>
              <a:t>th</a:t>
            </a:r>
            <a:r>
              <a:rPr lang="en-GB" sz="1200" b="1" dirty="0">
                <a:solidFill>
                  <a:schemeClr val="accent3"/>
                </a:solidFill>
                <a:latin typeface="Montserrat" panose="00000500000000000000" pitchFamily="2" charset="0"/>
                <a:ea typeface="Montserrat"/>
                <a:cs typeface="Montserrat"/>
                <a:sym typeface="Montserrat"/>
              </a:rPr>
              <a:t> February 2020</a:t>
            </a:r>
            <a:endParaRPr sz="1500" b="1" dirty="0">
              <a:solidFill>
                <a:schemeClr val="accent3"/>
              </a:solidFill>
              <a:latin typeface="Montserrat" panose="00000500000000000000" pitchFamily="2" charset="0"/>
              <a:ea typeface="Montserrat"/>
              <a:cs typeface="Montserrat"/>
              <a:sym typeface="Montserrat"/>
            </a:endParaRPr>
          </a:p>
          <a:p>
            <a:pPr marL="0" lvl="0" indent="0" algn="l" rtl="0">
              <a:spcBef>
                <a:spcPts val="0"/>
              </a:spcBef>
              <a:spcAft>
                <a:spcPts val="0"/>
              </a:spcAft>
              <a:buNone/>
            </a:pPr>
            <a:endParaRPr sz="1200" b="1" dirty="0">
              <a:solidFill>
                <a:srgbClr val="1A1A1A"/>
              </a:solidFill>
              <a:latin typeface="Montserrat" panose="00000500000000000000" pitchFamily="2" charset="0"/>
              <a:ea typeface="Montserrat"/>
              <a:cs typeface="Montserrat"/>
              <a:sym typeface="Montserrat"/>
            </a:endParaRPr>
          </a:p>
        </p:txBody>
      </p:sp>
      <p:cxnSp>
        <p:nvCxnSpPr>
          <p:cNvPr id="20" name="Google Shape;1725;p127">
            <a:extLst>
              <a:ext uri="{FF2B5EF4-FFF2-40B4-BE49-F238E27FC236}">
                <a16:creationId xmlns:a16="http://schemas.microsoft.com/office/drawing/2014/main" id="{550B18CA-63BA-4A9F-9EFB-D34F54E5CE9F}"/>
              </a:ext>
            </a:extLst>
          </p:cNvPr>
          <p:cNvCxnSpPr>
            <a:cxnSpLocks/>
          </p:cNvCxnSpPr>
          <p:nvPr/>
        </p:nvCxnSpPr>
        <p:spPr>
          <a:xfrm>
            <a:off x="624114" y="3539035"/>
            <a:ext cx="980811" cy="0"/>
          </a:xfrm>
          <a:prstGeom prst="straightConnector1">
            <a:avLst/>
          </a:prstGeom>
          <a:noFill/>
          <a:ln w="19050" cap="flat" cmpd="sng">
            <a:solidFill>
              <a:schemeClr val="accent1"/>
            </a:solidFill>
            <a:prstDash val="solid"/>
            <a:round/>
            <a:headEnd type="none" w="med" len="med"/>
            <a:tailEnd type="none" w="med" len="med"/>
          </a:ln>
        </p:spPr>
      </p:cxnSp>
      <p:sp>
        <p:nvSpPr>
          <p:cNvPr id="2" name="TextBox 1">
            <a:extLst>
              <a:ext uri="{FF2B5EF4-FFF2-40B4-BE49-F238E27FC236}">
                <a16:creationId xmlns:a16="http://schemas.microsoft.com/office/drawing/2014/main" id="{AA892376-BA68-4A43-B304-A47FCA48628A}"/>
              </a:ext>
            </a:extLst>
          </p:cNvPr>
          <p:cNvSpPr txBox="1"/>
          <p:nvPr/>
        </p:nvSpPr>
        <p:spPr>
          <a:xfrm>
            <a:off x="5998900" y="4864180"/>
            <a:ext cx="2713993" cy="307777"/>
          </a:xfrm>
          <a:prstGeom prst="rect">
            <a:avLst/>
          </a:prstGeom>
          <a:noFill/>
        </p:spPr>
        <p:txBody>
          <a:bodyPr wrap="square" rtlCol="0">
            <a:spAutoFit/>
          </a:bodyPr>
          <a:lstStyle/>
          <a:p>
            <a:pPr algn="r"/>
            <a:r>
              <a:rPr lang="en-GB" sz="700" dirty="0">
                <a:latin typeface="Montserrat" panose="00000500000000000000" pitchFamily="2" charset="0"/>
              </a:rPr>
              <a:t>Supermarkets &gt; 3,000sqft</a:t>
            </a:r>
          </a:p>
          <a:p>
            <a:pPr algn="r"/>
            <a:r>
              <a:rPr lang="en-GB" sz="700" dirty="0">
                <a:latin typeface="Montserrat" panose="00000500000000000000" pitchFamily="2" charset="0"/>
              </a:rPr>
              <a:t>Convenience &lt; 3,000sqft</a:t>
            </a:r>
          </a:p>
        </p:txBody>
      </p:sp>
      <p:graphicFrame>
        <p:nvGraphicFramePr>
          <p:cNvPr id="13" name="Chart 12">
            <a:extLst>
              <a:ext uri="{FF2B5EF4-FFF2-40B4-BE49-F238E27FC236}">
                <a16:creationId xmlns:a16="http://schemas.microsoft.com/office/drawing/2014/main" id="{C524A74A-DA7B-4CDD-B780-4378126F880B}"/>
              </a:ext>
            </a:extLst>
          </p:cNvPr>
          <p:cNvGraphicFramePr/>
          <p:nvPr>
            <p:extLst>
              <p:ext uri="{D42A27DB-BD31-4B8C-83A1-F6EECF244321}">
                <p14:modId xmlns:p14="http://schemas.microsoft.com/office/powerpoint/2010/main" val="489269992"/>
              </p:ext>
            </p:extLst>
          </p:nvPr>
        </p:nvGraphicFramePr>
        <p:xfrm>
          <a:off x="4852559" y="3132330"/>
          <a:ext cx="3804300" cy="1483408"/>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a:extLst>
              <a:ext uri="{FF2B5EF4-FFF2-40B4-BE49-F238E27FC236}">
                <a16:creationId xmlns:a16="http://schemas.microsoft.com/office/drawing/2014/main" id="{76FB403D-D181-47EF-941B-6F66CD7B70D4}"/>
              </a:ext>
            </a:extLst>
          </p:cNvPr>
          <p:cNvSpPr txBox="1"/>
          <p:nvPr/>
        </p:nvSpPr>
        <p:spPr>
          <a:xfrm>
            <a:off x="4737655" y="2991885"/>
            <a:ext cx="2472152" cy="246221"/>
          </a:xfrm>
          <a:prstGeom prst="rect">
            <a:avLst/>
          </a:prstGeom>
          <a:noFill/>
        </p:spPr>
        <p:txBody>
          <a:bodyPr wrap="none" rtlCol="0">
            <a:spAutoFit/>
          </a:bodyPr>
          <a:lstStyle/>
          <a:p>
            <a:r>
              <a:rPr lang="en-GB" sz="1000" b="1" dirty="0">
                <a:latin typeface="Montserrat" panose="00000500000000000000" pitchFamily="2" charset="0"/>
              </a:rPr>
              <a:t>Weekly yoy value growth (FMCG)</a:t>
            </a:r>
          </a:p>
        </p:txBody>
      </p:sp>
      <p:sp>
        <p:nvSpPr>
          <p:cNvPr id="21" name="TextBox 20">
            <a:extLst>
              <a:ext uri="{FF2B5EF4-FFF2-40B4-BE49-F238E27FC236}">
                <a16:creationId xmlns:a16="http://schemas.microsoft.com/office/drawing/2014/main" id="{4626C26E-B1F5-49D0-BA0E-0B623F897C4A}"/>
              </a:ext>
            </a:extLst>
          </p:cNvPr>
          <p:cNvSpPr txBox="1"/>
          <p:nvPr/>
        </p:nvSpPr>
        <p:spPr>
          <a:xfrm>
            <a:off x="4671131" y="1112244"/>
            <a:ext cx="1712328" cy="246221"/>
          </a:xfrm>
          <a:prstGeom prst="rect">
            <a:avLst/>
          </a:prstGeom>
          <a:noFill/>
        </p:spPr>
        <p:txBody>
          <a:bodyPr wrap="none" rtlCol="0">
            <a:spAutoFit/>
          </a:bodyPr>
          <a:lstStyle/>
          <a:p>
            <a:r>
              <a:rPr lang="en-GB" sz="1000" b="1" dirty="0">
                <a:latin typeface="Montserrat" panose="00000500000000000000" pitchFamily="2" charset="0"/>
              </a:rPr>
              <a:t>4 week ending (FMCG)</a:t>
            </a:r>
          </a:p>
        </p:txBody>
      </p:sp>
    </p:spTree>
    <p:extLst>
      <p:ext uri="{BB962C8B-B14F-4D97-AF65-F5344CB8AC3E}">
        <p14:creationId xmlns:p14="http://schemas.microsoft.com/office/powerpoint/2010/main" val="700481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03"/>
        <p:cNvGrpSpPr/>
        <p:nvPr/>
      </p:nvGrpSpPr>
      <p:grpSpPr>
        <a:xfrm>
          <a:off x="0" y="0"/>
          <a:ext cx="0" cy="0"/>
          <a:chOff x="0" y="0"/>
          <a:chExt cx="0" cy="0"/>
        </a:xfrm>
      </p:grpSpPr>
      <p:sp>
        <p:nvSpPr>
          <p:cNvPr id="1604" name="Google Shape;1604;p117"/>
          <p:cNvSpPr txBox="1">
            <a:spLocks noGrp="1"/>
          </p:cNvSpPr>
          <p:nvPr>
            <p:ph type="title"/>
          </p:nvPr>
        </p:nvSpPr>
        <p:spPr>
          <a:xfrm>
            <a:off x="206653" y="369764"/>
            <a:ext cx="9159677" cy="555021"/>
          </a:xfrm>
          <a:prstGeom prst="rect">
            <a:avLst/>
          </a:prstGeom>
        </p:spPr>
        <p:txBody>
          <a:bodyPr spcFirstLastPara="1" wrap="square" lIns="0" tIns="91425" rIns="0" bIns="91425" anchor="t" anchorCtr="0">
            <a:noAutofit/>
          </a:bodyPr>
          <a:lstStyle/>
          <a:p>
            <a:pPr marL="0" lvl="0" indent="0" algn="l" rtl="0">
              <a:spcBef>
                <a:spcPts val="0"/>
              </a:spcBef>
              <a:spcAft>
                <a:spcPts val="0"/>
              </a:spcAft>
              <a:buNone/>
            </a:pPr>
            <a:r>
              <a:rPr lang="en-GB" sz="1600" dirty="0"/>
              <a:t>Food to go and tobacco remain key drivers for growth at convenience stores whilst shoppers are spending more on cosmetics and petfood at the supermarkets</a:t>
            </a:r>
            <a:endParaRPr sz="1600" dirty="0">
              <a:latin typeface="Montserrat" panose="00000500000000000000" pitchFamily="2" charset="0"/>
            </a:endParaRPr>
          </a:p>
        </p:txBody>
      </p:sp>
      <p:cxnSp>
        <p:nvCxnSpPr>
          <p:cNvPr id="1606" name="Google Shape;1606;p117"/>
          <p:cNvCxnSpPr/>
          <p:nvPr/>
        </p:nvCxnSpPr>
        <p:spPr>
          <a:xfrm>
            <a:off x="354650" y="1745725"/>
            <a:ext cx="3241800" cy="0"/>
          </a:xfrm>
          <a:prstGeom prst="straightConnector1">
            <a:avLst/>
          </a:prstGeom>
          <a:noFill/>
          <a:ln w="9525" cap="flat" cmpd="sng">
            <a:solidFill>
              <a:srgbClr val="333333"/>
            </a:solidFill>
            <a:prstDash val="solid"/>
            <a:round/>
            <a:headEnd type="none" w="med" len="med"/>
            <a:tailEnd type="none" w="med" len="med"/>
          </a:ln>
        </p:spPr>
      </p:cxnSp>
      <p:sp>
        <p:nvSpPr>
          <p:cNvPr id="1607" name="Google Shape;1607;p117"/>
          <p:cNvSpPr txBox="1"/>
          <p:nvPr/>
        </p:nvSpPr>
        <p:spPr>
          <a:xfrm>
            <a:off x="342239" y="1221444"/>
            <a:ext cx="3804300" cy="438613"/>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Incremental Sales</a:t>
            </a:r>
            <a:br>
              <a:rPr lang="en" b="1" dirty="0">
                <a:solidFill>
                  <a:srgbClr val="000000"/>
                </a:solidFill>
                <a:latin typeface="Montserrat" panose="00000500000000000000" pitchFamily="2" charset="0"/>
                <a:ea typeface="Montserrat"/>
                <a:cs typeface="Montserrat"/>
                <a:sym typeface="Montserrat"/>
              </a:rPr>
            </a:br>
            <a:r>
              <a:rPr lang="en" sz="1000" dirty="0">
                <a:latin typeface="Montserrat" panose="00000500000000000000" pitchFamily="2" charset="0"/>
                <a:ea typeface="Montserrat"/>
                <a:cs typeface="Montserrat"/>
                <a:sym typeface="Montserrat"/>
              </a:rPr>
              <a:t>4</a:t>
            </a:r>
            <a:r>
              <a:rPr lang="en" sz="1000" dirty="0">
                <a:solidFill>
                  <a:schemeClr val="dk1"/>
                </a:solidFill>
                <a:latin typeface="Montserrat" panose="00000500000000000000" pitchFamily="2" charset="0"/>
                <a:ea typeface="Montserrat"/>
                <a:cs typeface="Montserrat"/>
                <a:sym typeface="Montserrat"/>
              </a:rPr>
              <a:t>w/e 26</a:t>
            </a:r>
            <a:r>
              <a:rPr lang="en" sz="1000" baseline="30000" dirty="0">
                <a:solidFill>
                  <a:schemeClr val="dk1"/>
                </a:solidFill>
                <a:latin typeface="Montserrat" panose="00000500000000000000" pitchFamily="2" charset="0"/>
                <a:ea typeface="Montserrat"/>
                <a:cs typeface="Montserrat"/>
                <a:sym typeface="Montserrat"/>
              </a:rPr>
              <a:t>th</a:t>
            </a:r>
            <a:r>
              <a:rPr lang="en" sz="1000" dirty="0">
                <a:solidFill>
                  <a:schemeClr val="dk1"/>
                </a:solidFill>
                <a:latin typeface="Montserrat" panose="00000500000000000000" pitchFamily="2" charset="0"/>
                <a:ea typeface="Montserrat"/>
                <a:cs typeface="Montserrat"/>
                <a:sym typeface="Montserrat"/>
              </a:rPr>
              <a:t> February 2022 vs year ago</a:t>
            </a:r>
            <a:endParaRPr sz="1000" dirty="0">
              <a:solidFill>
                <a:srgbClr val="000000"/>
              </a:solidFill>
              <a:latin typeface="Montserrat" panose="00000500000000000000" pitchFamily="2" charset="0"/>
              <a:ea typeface="Montserrat Light"/>
              <a:cs typeface="Montserrat Light"/>
              <a:sym typeface="Montserrat Light"/>
            </a:endParaRPr>
          </a:p>
        </p:txBody>
      </p:sp>
      <p:grpSp>
        <p:nvGrpSpPr>
          <p:cNvPr id="1609" name="Google Shape;1609;p117"/>
          <p:cNvGrpSpPr/>
          <p:nvPr/>
        </p:nvGrpSpPr>
        <p:grpSpPr>
          <a:xfrm>
            <a:off x="150442" y="1894287"/>
            <a:ext cx="696533" cy="307800"/>
            <a:chOff x="3272277" y="2468249"/>
            <a:chExt cx="674029" cy="307800"/>
          </a:xfrm>
        </p:grpSpPr>
        <p:sp>
          <p:nvSpPr>
            <p:cNvPr id="1610" name="Google Shape;1610;p117"/>
            <p:cNvSpPr/>
            <p:nvPr/>
          </p:nvSpPr>
          <p:spPr>
            <a:xfrm rot="-8100000">
              <a:off x="3317354"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1611" name="Google Shape;1611;p117"/>
            <p:cNvSpPr/>
            <p:nvPr/>
          </p:nvSpPr>
          <p:spPr>
            <a:xfrm rot="-8100000">
              <a:off x="3500468"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1612" name="Google Shape;1612;p117"/>
            <p:cNvSpPr/>
            <p:nvPr/>
          </p:nvSpPr>
          <p:spPr>
            <a:xfrm rot="-8100000">
              <a:off x="3683583"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grpSp>
      <p:sp>
        <p:nvSpPr>
          <p:cNvPr id="1613" name="Google Shape;1613;p117"/>
          <p:cNvSpPr txBox="1"/>
          <p:nvPr/>
        </p:nvSpPr>
        <p:spPr>
          <a:xfrm>
            <a:off x="905309" y="1891719"/>
            <a:ext cx="3499961" cy="2956590"/>
          </a:xfrm>
          <a:prstGeom prst="rect">
            <a:avLst/>
          </a:prstGeom>
          <a:noFill/>
          <a:ln>
            <a:noFill/>
          </a:ln>
        </p:spPr>
        <p:txBody>
          <a:bodyPr spcFirstLastPara="1" wrap="square" lIns="0" tIns="0" rIns="0" bIns="0" anchor="t" anchorCtr="0">
            <a:noAutofit/>
          </a:bodyPr>
          <a:lstStyle/>
          <a:p>
            <a:pPr marL="0" lvl="0" indent="0" algn="l" rtl="0">
              <a:spcBef>
                <a:spcPts val="0"/>
              </a:spcBef>
              <a:spcAft>
                <a:spcPts val="1200"/>
              </a:spcAft>
              <a:buClr>
                <a:schemeClr val="dk1"/>
              </a:buClr>
              <a:buSzPts val="1100"/>
              <a:buFont typeface="Arial"/>
              <a:buNone/>
            </a:pPr>
            <a:r>
              <a:rPr lang="en-GB" sz="1000" b="1" dirty="0">
                <a:solidFill>
                  <a:schemeClr val="tx1"/>
                </a:solidFill>
                <a:latin typeface="Montserrat" panose="00000500000000000000" pitchFamily="2" charset="0"/>
                <a:ea typeface="Montserrat"/>
                <a:cs typeface="Montserrat"/>
                <a:sym typeface="Montserrat"/>
              </a:rPr>
              <a:t>Convenient meal solutions </a:t>
            </a:r>
            <a:r>
              <a:rPr lang="en-GB" sz="1000" dirty="0">
                <a:solidFill>
                  <a:schemeClr val="tx1"/>
                </a:solidFill>
                <a:latin typeface="Montserrat" panose="00000500000000000000" pitchFamily="2" charset="0"/>
                <a:ea typeface="Montserrat"/>
                <a:cs typeface="Montserrat"/>
                <a:sym typeface="Montserrat"/>
              </a:rPr>
              <a:t>remained a key theme for both channels in February and as shoppers become </a:t>
            </a:r>
            <a:r>
              <a:rPr lang="en-GB" sz="1000" b="1" dirty="0">
                <a:solidFill>
                  <a:schemeClr val="tx1"/>
                </a:solidFill>
                <a:latin typeface="Montserrat" panose="00000500000000000000" pitchFamily="2" charset="0"/>
                <a:ea typeface="Montserrat"/>
                <a:cs typeface="Montserrat"/>
                <a:sym typeface="Montserrat"/>
              </a:rPr>
              <a:t>more confident living with Covid</a:t>
            </a:r>
            <a:r>
              <a:rPr lang="en-GB" sz="1000" dirty="0">
                <a:solidFill>
                  <a:schemeClr val="tx1"/>
                </a:solidFill>
                <a:latin typeface="Montserrat" panose="00000500000000000000" pitchFamily="2" charset="0"/>
                <a:ea typeface="Montserrat"/>
                <a:cs typeface="Montserrat"/>
                <a:sym typeface="Montserrat"/>
              </a:rPr>
              <a:t>, more are returning to work and other venues.  Shoppers are spending more on </a:t>
            </a:r>
            <a:r>
              <a:rPr lang="en-GB" sz="1000" b="1" dirty="0">
                <a:solidFill>
                  <a:schemeClr val="tx1"/>
                </a:solidFill>
                <a:latin typeface="Montserrat" panose="00000500000000000000" pitchFamily="2" charset="0"/>
                <a:ea typeface="Montserrat"/>
                <a:cs typeface="Montserrat"/>
                <a:sym typeface="Montserrat"/>
              </a:rPr>
              <a:t>cosmetics, </a:t>
            </a:r>
            <a:r>
              <a:rPr lang="en-GB" sz="1000" dirty="0">
                <a:solidFill>
                  <a:schemeClr val="tx1"/>
                </a:solidFill>
                <a:latin typeface="Montserrat" panose="00000500000000000000" pitchFamily="2" charset="0"/>
                <a:ea typeface="Montserrat"/>
                <a:cs typeface="Montserrat"/>
                <a:sym typeface="Montserrat"/>
              </a:rPr>
              <a:t>whilst Valentine’s meal deals brought a welcome boost to ready meals.</a:t>
            </a:r>
          </a:p>
          <a:p>
            <a:pPr marL="0" lvl="0" indent="0" algn="l" rtl="0">
              <a:spcBef>
                <a:spcPts val="0"/>
              </a:spcBef>
              <a:spcAft>
                <a:spcPts val="1200"/>
              </a:spcAft>
              <a:buClr>
                <a:schemeClr val="dk1"/>
              </a:buClr>
              <a:buSzPts val="1100"/>
              <a:buFont typeface="Arial"/>
              <a:buNone/>
            </a:pPr>
            <a:r>
              <a:rPr lang="en-GB" sz="1000" b="1" dirty="0">
                <a:solidFill>
                  <a:schemeClr val="dk1"/>
                </a:solidFill>
                <a:latin typeface="Montserrat" panose="00000500000000000000" pitchFamily="2" charset="0"/>
                <a:ea typeface="Montserrat"/>
                <a:cs typeface="Montserrat"/>
                <a:sym typeface="Montserrat"/>
              </a:rPr>
              <a:t>Sandwiches, prepared salad, crisps/snacks </a:t>
            </a:r>
            <a:r>
              <a:rPr lang="en-GB" sz="1000" dirty="0">
                <a:solidFill>
                  <a:schemeClr val="dk1"/>
                </a:solidFill>
                <a:latin typeface="Montserrat" panose="00000500000000000000" pitchFamily="2" charset="0"/>
                <a:ea typeface="Montserrat"/>
                <a:cs typeface="Montserrat"/>
                <a:sym typeface="Montserrat"/>
              </a:rPr>
              <a:t>and </a:t>
            </a:r>
            <a:r>
              <a:rPr lang="en-GB" sz="1000" b="1" dirty="0">
                <a:solidFill>
                  <a:schemeClr val="dk1"/>
                </a:solidFill>
                <a:latin typeface="Montserrat" panose="00000500000000000000" pitchFamily="2" charset="0"/>
                <a:ea typeface="Montserrat"/>
                <a:cs typeface="Montserrat"/>
                <a:sym typeface="Montserrat"/>
              </a:rPr>
              <a:t>ambient cake </a:t>
            </a:r>
            <a:r>
              <a:rPr lang="en-GB" sz="1000" dirty="0">
                <a:solidFill>
                  <a:schemeClr val="dk1"/>
                </a:solidFill>
                <a:latin typeface="Montserrat" panose="00000500000000000000" pitchFamily="2" charset="0"/>
                <a:ea typeface="Montserrat"/>
                <a:cs typeface="Montserrat"/>
                <a:sym typeface="Montserrat"/>
              </a:rPr>
              <a:t>look to be lunchtime favourites at the supermarkets.  Shoppers are also looking to purchase </a:t>
            </a:r>
            <a:r>
              <a:rPr lang="en-GB" sz="1000" b="1" dirty="0">
                <a:solidFill>
                  <a:schemeClr val="dk1"/>
                </a:solidFill>
                <a:latin typeface="Montserrat" panose="00000500000000000000" pitchFamily="2" charset="0"/>
                <a:ea typeface="Montserrat"/>
                <a:cs typeface="Montserrat"/>
                <a:sym typeface="Montserrat"/>
              </a:rPr>
              <a:t>cosmetics, petfood</a:t>
            </a:r>
            <a:r>
              <a:rPr lang="en-GB" sz="1000" dirty="0">
                <a:solidFill>
                  <a:schemeClr val="dk1"/>
                </a:solidFill>
                <a:latin typeface="Montserrat" panose="00000500000000000000" pitchFamily="2" charset="0"/>
                <a:ea typeface="Montserrat"/>
                <a:cs typeface="Montserrat"/>
                <a:sym typeface="Montserrat"/>
              </a:rPr>
              <a:t> and </a:t>
            </a:r>
            <a:r>
              <a:rPr lang="en-GB" sz="1000" b="1" dirty="0">
                <a:solidFill>
                  <a:schemeClr val="dk1"/>
                </a:solidFill>
                <a:latin typeface="Montserrat" panose="00000500000000000000" pitchFamily="2" charset="0"/>
                <a:ea typeface="Montserrat"/>
                <a:cs typeface="Montserrat"/>
                <a:sym typeface="Montserrat"/>
              </a:rPr>
              <a:t>cough/cold remedies</a:t>
            </a:r>
            <a:r>
              <a:rPr lang="en-GB" sz="1000" dirty="0">
                <a:solidFill>
                  <a:schemeClr val="dk1"/>
                </a:solidFill>
                <a:latin typeface="Montserrat" panose="00000500000000000000" pitchFamily="2" charset="0"/>
                <a:ea typeface="Montserrat"/>
                <a:cs typeface="Montserrat"/>
                <a:sym typeface="Montserrat"/>
              </a:rPr>
              <a:t>.</a:t>
            </a:r>
          </a:p>
          <a:p>
            <a:pPr>
              <a:spcAft>
                <a:spcPts val="1200"/>
              </a:spcAft>
              <a:buClr>
                <a:schemeClr val="dk1"/>
              </a:buClr>
              <a:buSzPts val="1100"/>
            </a:pPr>
            <a:r>
              <a:rPr lang="en-GB" sz="1000" b="1" dirty="0">
                <a:solidFill>
                  <a:schemeClr val="dk1"/>
                </a:solidFill>
                <a:latin typeface="Montserrat" panose="00000500000000000000" pitchFamily="2" charset="0"/>
                <a:ea typeface="Montserrat"/>
                <a:cs typeface="Montserrat"/>
                <a:sym typeface="Montserrat"/>
              </a:rPr>
              <a:t>Convenience stores </a:t>
            </a:r>
            <a:r>
              <a:rPr lang="en-GB" sz="1000" dirty="0">
                <a:solidFill>
                  <a:schemeClr val="dk1"/>
                </a:solidFill>
                <a:latin typeface="Montserrat" panose="00000500000000000000" pitchFamily="2" charset="0"/>
                <a:ea typeface="Montserrat"/>
                <a:cs typeface="Montserrat"/>
                <a:sym typeface="Montserrat"/>
              </a:rPr>
              <a:t>continue to cater for instant food &amp; drink gratification as well as </a:t>
            </a:r>
            <a:r>
              <a:rPr lang="en-GB" sz="1000" b="1" dirty="0">
                <a:solidFill>
                  <a:schemeClr val="dk1"/>
                </a:solidFill>
                <a:latin typeface="Montserrat" panose="00000500000000000000" pitchFamily="2" charset="0"/>
                <a:ea typeface="Montserrat"/>
                <a:cs typeface="Montserrat"/>
                <a:sym typeface="Montserrat"/>
              </a:rPr>
              <a:t>convenient meal solutions, tobacco </a:t>
            </a:r>
            <a:r>
              <a:rPr lang="en-GB" sz="1000" dirty="0">
                <a:solidFill>
                  <a:schemeClr val="dk1"/>
                </a:solidFill>
                <a:latin typeface="Montserrat" panose="00000500000000000000" pitchFamily="2" charset="0"/>
                <a:ea typeface="Montserrat"/>
                <a:cs typeface="Montserrat"/>
                <a:sym typeface="Montserrat"/>
              </a:rPr>
              <a:t>and </a:t>
            </a:r>
            <a:r>
              <a:rPr lang="en-GB" sz="1000" b="1" dirty="0">
                <a:solidFill>
                  <a:schemeClr val="dk1"/>
                </a:solidFill>
                <a:latin typeface="Montserrat" panose="00000500000000000000" pitchFamily="2" charset="0"/>
                <a:ea typeface="Montserrat"/>
                <a:cs typeface="Montserrat"/>
                <a:sym typeface="Montserrat"/>
              </a:rPr>
              <a:t>cough/cold remedies</a:t>
            </a:r>
            <a:r>
              <a:rPr lang="en-GB" sz="1000" dirty="0">
                <a:solidFill>
                  <a:schemeClr val="dk1"/>
                </a:solidFill>
                <a:latin typeface="Montserrat" panose="00000500000000000000" pitchFamily="2" charset="0"/>
                <a:ea typeface="Montserrat"/>
                <a:cs typeface="Montserrat"/>
                <a:sym typeface="Montserrat"/>
              </a:rPr>
              <a:t>.</a:t>
            </a:r>
          </a:p>
          <a:p>
            <a:pPr marL="0" lvl="0" indent="0" algn="l" rtl="0">
              <a:spcBef>
                <a:spcPts val="0"/>
              </a:spcBef>
              <a:spcAft>
                <a:spcPts val="1200"/>
              </a:spcAft>
              <a:buClr>
                <a:schemeClr val="dk1"/>
              </a:buClr>
              <a:buSzPts val="1100"/>
              <a:buFont typeface="Arial"/>
              <a:buNone/>
            </a:pPr>
            <a:endParaRPr lang="en-GB" sz="1000" dirty="0">
              <a:solidFill>
                <a:schemeClr val="dk1"/>
              </a:solidFill>
              <a:latin typeface="Montserrat" panose="00000500000000000000" pitchFamily="2" charset="0"/>
              <a:ea typeface="Montserrat"/>
              <a:cs typeface="Montserrat"/>
              <a:sym typeface="Montserrat"/>
            </a:endParaRPr>
          </a:p>
          <a:p>
            <a:pPr marL="0" lvl="0" indent="0" algn="l" rtl="0">
              <a:spcBef>
                <a:spcPts val="0"/>
              </a:spcBef>
              <a:spcAft>
                <a:spcPts val="1200"/>
              </a:spcAft>
              <a:buClr>
                <a:schemeClr val="dk1"/>
              </a:buClr>
              <a:buSzPts val="1100"/>
              <a:buFont typeface="Arial"/>
              <a:buNone/>
            </a:pPr>
            <a:endParaRPr lang="en-GB" sz="1000" dirty="0">
              <a:solidFill>
                <a:schemeClr val="dk1"/>
              </a:solidFill>
              <a:latin typeface="Montserrat" panose="00000500000000000000" pitchFamily="2" charset="0"/>
              <a:ea typeface="Montserrat"/>
              <a:cs typeface="Montserrat"/>
              <a:sym typeface="Montserrat"/>
            </a:endParaRPr>
          </a:p>
        </p:txBody>
      </p:sp>
      <p:sp>
        <p:nvSpPr>
          <p:cNvPr id="14" name="Google Shape;716;p47">
            <a:extLst>
              <a:ext uri="{FF2B5EF4-FFF2-40B4-BE49-F238E27FC236}">
                <a16:creationId xmlns:a16="http://schemas.microsoft.com/office/drawing/2014/main" id="{01775745-36DD-4B2B-90F9-C9B960F4B5A7}"/>
              </a:ext>
            </a:extLst>
          </p:cNvPr>
          <p:cNvSpPr/>
          <p:nvPr/>
        </p:nvSpPr>
        <p:spPr>
          <a:xfrm>
            <a:off x="6542689" y="1764614"/>
            <a:ext cx="2103168" cy="2418900"/>
          </a:xfrm>
          <a:prstGeom prst="rect">
            <a:avLst/>
          </a:prstGeom>
          <a:solidFill>
            <a:srgbClr val="D9D9D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350"/>
              <a:buFont typeface="Arial"/>
              <a:buNone/>
            </a:pPr>
            <a:endParaRPr sz="900" i="0" u="none" strike="noStrike" cap="none" dirty="0">
              <a:solidFill>
                <a:srgbClr val="009DD9"/>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350"/>
              <a:buFont typeface="Arial"/>
              <a:buNone/>
            </a:pPr>
            <a:endParaRPr lang="en-GB" sz="900" dirty="0">
              <a:solidFill>
                <a:schemeClr val="tx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350"/>
              <a:buFont typeface="Arial"/>
              <a:buNone/>
            </a:pPr>
            <a:endParaRPr lang="en-GB" sz="900" i="0" u="none" strike="noStrike" cap="none" dirty="0">
              <a:solidFill>
                <a:schemeClr val="tx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350"/>
              <a:buFont typeface="Arial"/>
              <a:buNone/>
            </a:pPr>
            <a:endParaRPr lang="en-GB" sz="900" i="0" u="none" strike="noStrike" cap="none" dirty="0">
              <a:solidFill>
                <a:schemeClr val="tx1"/>
              </a:solidFill>
              <a:latin typeface="Montserrat" panose="00000500000000000000" pitchFamily="2" charset="0"/>
              <a:ea typeface="Montserrat"/>
              <a:cs typeface="Montserrat"/>
              <a:sym typeface="Montserrat"/>
            </a:endParaRP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Sandwiches +£20.9m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Sport &amp; Energy Drinks +£16.7m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Tobacco &amp; Smoking +£14.6m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Crisps &amp; Snacks +£13.3m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Sugar Confectionery +£11.0m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Mineral Water +£10.9m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Cola +£7.9m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Cough/Cold/Remedies +£6.5m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Fresh Ready Meals +£6.1m</a:t>
            </a:r>
          </a:p>
        </p:txBody>
      </p:sp>
      <p:sp>
        <p:nvSpPr>
          <p:cNvPr id="15" name="Google Shape;717;p47">
            <a:extLst>
              <a:ext uri="{FF2B5EF4-FFF2-40B4-BE49-F238E27FC236}">
                <a16:creationId xmlns:a16="http://schemas.microsoft.com/office/drawing/2014/main" id="{C0172188-CFF4-4C41-B2D0-8DC65C01FCB4}"/>
              </a:ext>
            </a:extLst>
          </p:cNvPr>
          <p:cNvSpPr/>
          <p:nvPr/>
        </p:nvSpPr>
        <p:spPr>
          <a:xfrm>
            <a:off x="4473930" y="1764614"/>
            <a:ext cx="2000100" cy="2418900"/>
          </a:xfrm>
          <a:prstGeom prst="rect">
            <a:avLst/>
          </a:prstGeom>
          <a:solidFill>
            <a:srgbClr val="D9D9D9"/>
          </a:solidFill>
          <a:ln>
            <a:noFill/>
          </a:ln>
        </p:spPr>
        <p:txBody>
          <a:bodyPr spcFirstLastPara="1" wrap="square" lIns="91425" tIns="45700" rIns="91425" bIns="45700" anchor="ctr" anchorCtr="0">
            <a:noAutofit/>
          </a:bodyPr>
          <a:lstStyle/>
          <a:p>
            <a:pPr lvl="0">
              <a:buClr>
                <a:srgbClr val="009DD9"/>
              </a:buClr>
              <a:buSzPts val="1350"/>
            </a:pPr>
            <a:endParaRPr lang="en-GB" sz="1100" dirty="0">
              <a:solidFill>
                <a:schemeClr val="dk1"/>
              </a:solidFill>
              <a:latin typeface="Montserrat" panose="00000500000000000000" pitchFamily="2" charset="0"/>
              <a:ea typeface="Montserrat"/>
              <a:cs typeface="Montserrat"/>
              <a:sym typeface="Montserrat"/>
            </a:endParaRPr>
          </a:p>
          <a:p>
            <a:pPr lvl="0">
              <a:buClr>
                <a:srgbClr val="009DD9"/>
              </a:buClr>
              <a:buSzPts val="1350"/>
            </a:pPr>
            <a:endParaRPr lang="en-GB" sz="1100" dirty="0">
              <a:solidFill>
                <a:schemeClr val="dk1"/>
              </a:solidFill>
              <a:latin typeface="Montserrat" panose="00000500000000000000" pitchFamily="2" charset="0"/>
              <a:ea typeface="Montserrat"/>
              <a:cs typeface="Montserrat"/>
              <a:sym typeface="Montserrat"/>
            </a:endParaRPr>
          </a:p>
          <a:p>
            <a:pPr lvl="0">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Sandwiches +£18.6m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Cosmetics +£12.2m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Cake Ambient +£10.1m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Fresh Ready Meals +£9.9m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Dog £8.3m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Prep Salad +£7.5m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Cough/Cold/Remedies +£7.4m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Crisps &amp; Snacks +£7.5m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Cat +£7.3m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Mineral Water +£6.0m</a:t>
            </a:r>
          </a:p>
        </p:txBody>
      </p:sp>
      <p:sp>
        <p:nvSpPr>
          <p:cNvPr id="16" name="Google Shape;721;p47">
            <a:extLst>
              <a:ext uri="{FF2B5EF4-FFF2-40B4-BE49-F238E27FC236}">
                <a16:creationId xmlns:a16="http://schemas.microsoft.com/office/drawing/2014/main" id="{F41552FB-BAB6-4328-A672-140303BE8979}"/>
              </a:ext>
            </a:extLst>
          </p:cNvPr>
          <p:cNvSpPr/>
          <p:nvPr/>
        </p:nvSpPr>
        <p:spPr>
          <a:xfrm>
            <a:off x="6542688" y="1327661"/>
            <a:ext cx="2055181" cy="3324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rtl="0">
              <a:lnSpc>
                <a:spcPct val="100000"/>
              </a:lnSpc>
              <a:spcBef>
                <a:spcPts val="0"/>
              </a:spcBef>
              <a:spcAft>
                <a:spcPts val="0"/>
              </a:spcAft>
              <a:buClr>
                <a:srgbClr val="009DD9"/>
              </a:buClr>
              <a:buSzPts val="1200"/>
              <a:buFont typeface="Arial"/>
              <a:buNone/>
            </a:pPr>
            <a:r>
              <a:rPr lang="en" sz="1200" dirty="0">
                <a:latin typeface="Montserrat" panose="00000500000000000000" pitchFamily="2" charset="0"/>
                <a:ea typeface="Montserrat"/>
                <a:cs typeface="Montserrat"/>
                <a:sym typeface="Montserrat"/>
              </a:rPr>
              <a:t>Convenience</a:t>
            </a:r>
            <a:endParaRPr sz="1200" i="0" u="none" strike="noStrike" cap="none" dirty="0">
              <a:latin typeface="Montserrat" panose="00000500000000000000" pitchFamily="2" charset="0"/>
              <a:ea typeface="Montserrat"/>
              <a:cs typeface="Montserrat"/>
              <a:sym typeface="Montserrat"/>
            </a:endParaRPr>
          </a:p>
        </p:txBody>
      </p:sp>
      <p:sp>
        <p:nvSpPr>
          <p:cNvPr id="17" name="Google Shape;728;p47">
            <a:extLst>
              <a:ext uri="{FF2B5EF4-FFF2-40B4-BE49-F238E27FC236}">
                <a16:creationId xmlns:a16="http://schemas.microsoft.com/office/drawing/2014/main" id="{194572A7-9713-449E-A7E7-820BA55C07C0}"/>
              </a:ext>
            </a:extLst>
          </p:cNvPr>
          <p:cNvSpPr/>
          <p:nvPr/>
        </p:nvSpPr>
        <p:spPr>
          <a:xfrm>
            <a:off x="4476930" y="1327661"/>
            <a:ext cx="1997100" cy="332400"/>
          </a:xfrm>
          <a:prstGeom prst="rect">
            <a:avLst/>
          </a:prstGeom>
          <a:noFill/>
          <a:ln w="15875" cap="flat"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rtl="0">
              <a:lnSpc>
                <a:spcPct val="100000"/>
              </a:lnSpc>
              <a:spcBef>
                <a:spcPts val="0"/>
              </a:spcBef>
              <a:spcAft>
                <a:spcPts val="0"/>
              </a:spcAft>
              <a:buClr>
                <a:srgbClr val="009DD9"/>
              </a:buClr>
              <a:buSzPts val="1200"/>
              <a:buFont typeface="Arial"/>
              <a:buNone/>
            </a:pPr>
            <a:r>
              <a:rPr lang="en-GB" sz="1200" dirty="0">
                <a:latin typeface="Montserrat" panose="00000500000000000000" pitchFamily="2" charset="0"/>
                <a:ea typeface="Montserrat"/>
                <a:cs typeface="Montserrat"/>
                <a:sym typeface="Montserrat"/>
              </a:rPr>
              <a:t>Supermarkets</a:t>
            </a:r>
            <a:endParaRPr lang="en-GB" i="0" u="none" strike="noStrike" cap="none" dirty="0">
              <a:latin typeface="Montserrat" panose="00000500000000000000" pitchFamily="2" charset="0"/>
              <a:ea typeface="Montserrat"/>
              <a:cs typeface="Montserrat"/>
              <a:sym typeface="Montserrat"/>
            </a:endParaRPr>
          </a:p>
        </p:txBody>
      </p:sp>
      <p:pic>
        <p:nvPicPr>
          <p:cNvPr id="1026" name="Picture 2">
            <a:extLst>
              <a:ext uri="{FF2B5EF4-FFF2-40B4-BE49-F238E27FC236}">
                <a16:creationId xmlns:a16="http://schemas.microsoft.com/office/drawing/2014/main" id="{13030CB6-21D5-4802-947A-A4A1639596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6930" y="1745725"/>
            <a:ext cx="619125" cy="619125"/>
          </a:xfrm>
          <a:prstGeom prst="rect">
            <a:avLst/>
          </a:prstGeom>
          <a:noFill/>
          <a:extLst>
            <a:ext uri="{909E8E84-426E-40DD-AFC4-6F175D3DCCD1}">
              <a14:hiddenFill xmlns:a14="http://schemas.microsoft.com/office/drawing/2010/main">
                <a:solidFill>
                  <a:srgbClr val="FFFFFF"/>
                </a:solidFill>
              </a14:hiddenFill>
            </a:ext>
          </a:extLst>
        </p:spPr>
      </p:pic>
      <p:sp>
        <p:nvSpPr>
          <p:cNvPr id="20" name="Subtitle 4">
            <a:extLst>
              <a:ext uri="{FF2B5EF4-FFF2-40B4-BE49-F238E27FC236}">
                <a16:creationId xmlns:a16="http://schemas.microsoft.com/office/drawing/2014/main" id="{316CDDDF-5FE9-4A3E-A6E4-6C23D5082DB0}"/>
              </a:ext>
            </a:extLst>
          </p:cNvPr>
          <p:cNvSpPr>
            <a:spLocks noGrp="1"/>
          </p:cNvSpPr>
          <p:nvPr>
            <p:ph type="subTitle" idx="4294967295"/>
          </p:nvPr>
        </p:nvSpPr>
        <p:spPr>
          <a:xfrm>
            <a:off x="354650" y="4873852"/>
            <a:ext cx="8159100" cy="138851"/>
          </a:xfrm>
        </p:spPr>
        <p:txBody>
          <a:bodyPr/>
          <a:lstStyle/>
          <a:p>
            <a:endParaRPr lang="en-PH" dirty="0">
              <a:solidFill>
                <a:schemeClr val="accent1"/>
              </a:solidFill>
              <a:latin typeface="Montserrat" panose="00000500000000000000" pitchFamily="2" charset="0"/>
            </a:endParaRPr>
          </a:p>
          <a:p>
            <a:endParaRPr lang="en-PH" dirty="0">
              <a:latin typeface="Montserrat" panose="00000500000000000000" pitchFamily="2" charset="0"/>
            </a:endParaRPr>
          </a:p>
          <a:p>
            <a:endParaRPr lang="en-PH" dirty="0">
              <a:latin typeface="Montserrat" panose="00000500000000000000" pitchFamily="2" charset="0"/>
            </a:endParaRPr>
          </a:p>
          <a:p>
            <a:endParaRPr lang="en-PH" dirty="0">
              <a:latin typeface="Montserrat" panose="00000500000000000000" pitchFamily="2" charset="0"/>
            </a:endParaRPr>
          </a:p>
          <a:p>
            <a:pPr marL="146050" indent="0">
              <a:buNone/>
            </a:pPr>
            <a:endParaRPr lang="en-PH" dirty="0">
              <a:latin typeface="Montserrat" panose="00000500000000000000" pitchFamily="2" charset="0"/>
            </a:endParaRPr>
          </a:p>
        </p:txBody>
      </p:sp>
      <p:pic>
        <p:nvPicPr>
          <p:cNvPr id="1028" name="Picture 4">
            <a:extLst>
              <a:ext uri="{FF2B5EF4-FFF2-40B4-BE49-F238E27FC236}">
                <a16:creationId xmlns:a16="http://schemas.microsoft.com/office/drawing/2014/main" id="{F3FED45E-6DE8-4F2F-894F-399D7B5EBE4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77828" y="1757580"/>
            <a:ext cx="480060" cy="495300"/>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a:extLst>
              <a:ext uri="{FF2B5EF4-FFF2-40B4-BE49-F238E27FC236}">
                <a16:creationId xmlns:a16="http://schemas.microsoft.com/office/drawing/2014/main" id="{E258DA24-B943-4FD3-8EF3-F849B4C49CFE}"/>
              </a:ext>
            </a:extLst>
          </p:cNvPr>
          <p:cNvSpPr txBox="1"/>
          <p:nvPr/>
        </p:nvSpPr>
        <p:spPr>
          <a:xfrm>
            <a:off x="-11242" y="4835555"/>
            <a:ext cx="4583242" cy="215444"/>
          </a:xfrm>
          <a:prstGeom prst="rect">
            <a:avLst/>
          </a:prstGeom>
          <a:noFill/>
        </p:spPr>
        <p:txBody>
          <a:bodyPr wrap="square">
            <a:spAutoFit/>
          </a:bodyPr>
          <a:lstStyle/>
          <a:p>
            <a:r>
              <a:rPr lang="en-PH" sz="800" dirty="0">
                <a:latin typeface="Montserrat" panose="00000500000000000000" pitchFamily="2" charset="0"/>
              </a:rPr>
              <a:t>Source:  NielsenIQ Scantrack </a:t>
            </a:r>
            <a:endParaRPr lang="en-GB" dirty="0"/>
          </a:p>
        </p:txBody>
      </p:sp>
      <p:sp>
        <p:nvSpPr>
          <p:cNvPr id="6" name="TextBox 5">
            <a:extLst>
              <a:ext uri="{FF2B5EF4-FFF2-40B4-BE49-F238E27FC236}">
                <a16:creationId xmlns:a16="http://schemas.microsoft.com/office/drawing/2014/main" id="{0F2BF315-711A-4B60-A5FF-5D3F24F126C8}"/>
              </a:ext>
            </a:extLst>
          </p:cNvPr>
          <p:cNvSpPr txBox="1"/>
          <p:nvPr/>
        </p:nvSpPr>
        <p:spPr>
          <a:xfrm>
            <a:off x="5743052" y="4712445"/>
            <a:ext cx="2811988" cy="230832"/>
          </a:xfrm>
          <a:prstGeom prst="rect">
            <a:avLst/>
          </a:prstGeom>
          <a:noFill/>
        </p:spPr>
        <p:txBody>
          <a:bodyPr wrap="none" rtlCol="0">
            <a:spAutoFit/>
          </a:bodyPr>
          <a:lstStyle/>
          <a:p>
            <a:r>
              <a:rPr lang="en-GB" sz="900" dirty="0">
                <a:latin typeface="Montserrat" panose="00000500000000000000" pitchFamily="2" charset="0"/>
              </a:rPr>
              <a:t>*Horticulture includes Cut Flowers and Plants</a:t>
            </a:r>
          </a:p>
        </p:txBody>
      </p:sp>
    </p:spTree>
    <p:extLst>
      <p:ext uri="{BB962C8B-B14F-4D97-AF65-F5344CB8AC3E}">
        <p14:creationId xmlns:p14="http://schemas.microsoft.com/office/powerpoint/2010/main" val="39033142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24"/>
        <p:cNvGrpSpPr/>
        <p:nvPr/>
      </p:nvGrpSpPr>
      <p:grpSpPr>
        <a:xfrm>
          <a:off x="0" y="0"/>
          <a:ext cx="0" cy="0"/>
          <a:chOff x="0" y="0"/>
          <a:chExt cx="0" cy="0"/>
        </a:xfrm>
      </p:grpSpPr>
      <p:sp>
        <p:nvSpPr>
          <p:cNvPr id="2425" name="Google Shape;2425;p149"/>
          <p:cNvSpPr txBox="1">
            <a:spLocks noGrp="1"/>
          </p:cNvSpPr>
          <p:nvPr>
            <p:ph type="ctrTitle"/>
          </p:nvPr>
        </p:nvSpPr>
        <p:spPr>
          <a:xfrm>
            <a:off x="1531985" y="1717449"/>
            <a:ext cx="7034894" cy="2539757"/>
          </a:xfrm>
        </p:spPr>
        <p:txBody>
          <a:bodyPr spcFirstLastPara="1" wrap="square" lIns="0" tIns="91425" rIns="0" bIns="91425" anchor="t" anchorCtr="0">
            <a:noAutofit/>
          </a:bodyPr>
          <a:lstStyle/>
          <a:p>
            <a:pPr lvl="0"/>
            <a:r>
              <a:rPr lang="en-GB" sz="1800" dirty="0">
                <a:solidFill>
                  <a:schemeClr val="bg1"/>
                </a:solidFill>
              </a:rPr>
              <a:t>Looking forward</a:t>
            </a:r>
            <a:r>
              <a:rPr lang="en-GB" sz="1800" b="0" dirty="0">
                <a:solidFill>
                  <a:schemeClr val="bg1"/>
                </a:solidFill>
              </a:rPr>
              <a:t>, shoppers have </a:t>
            </a:r>
            <a:r>
              <a:rPr lang="en-GB" sz="1800" dirty="0">
                <a:solidFill>
                  <a:schemeClr val="bg1"/>
                </a:solidFill>
              </a:rPr>
              <a:t>new</a:t>
            </a:r>
            <a:r>
              <a:rPr lang="en-GB" sz="1800" b="0" dirty="0">
                <a:solidFill>
                  <a:schemeClr val="bg1"/>
                </a:solidFill>
              </a:rPr>
              <a:t> </a:t>
            </a:r>
            <a:r>
              <a:rPr lang="en-GB" sz="1800" dirty="0">
                <a:solidFill>
                  <a:schemeClr val="accent1"/>
                </a:solidFill>
              </a:rPr>
              <a:t>winds</a:t>
            </a:r>
            <a:r>
              <a:rPr lang="en-GB" sz="1800" b="0" dirty="0">
                <a:solidFill>
                  <a:schemeClr val="bg1"/>
                </a:solidFill>
              </a:rPr>
              <a:t> on the horizon, </a:t>
            </a:r>
            <a:r>
              <a:rPr lang="en-GB" sz="1800" dirty="0">
                <a:solidFill>
                  <a:schemeClr val="accent1"/>
                </a:solidFill>
              </a:rPr>
              <a:t>accelerating prices </a:t>
            </a:r>
            <a:r>
              <a:rPr lang="en-GB" sz="1800" b="0" dirty="0">
                <a:solidFill>
                  <a:schemeClr val="bg1"/>
                </a:solidFill>
              </a:rPr>
              <a:t>will not be going unnoticed and the worst may be yet to come ..</a:t>
            </a:r>
            <a:br>
              <a:rPr lang="en-GB" sz="1800" b="0" dirty="0">
                <a:solidFill>
                  <a:schemeClr val="bg1"/>
                </a:solidFill>
                <a:latin typeface="Montserrat" panose="00000500000000000000" pitchFamily="2" charset="0"/>
              </a:rPr>
            </a:br>
            <a:br>
              <a:rPr lang="en-GB" sz="1800" b="0" dirty="0">
                <a:solidFill>
                  <a:schemeClr val="bg1"/>
                </a:solidFill>
                <a:latin typeface="Montserrat" panose="00000500000000000000" pitchFamily="2" charset="0"/>
              </a:rPr>
            </a:br>
            <a:r>
              <a:rPr lang="en-GB" sz="1800" dirty="0">
                <a:solidFill>
                  <a:schemeClr val="bg1"/>
                </a:solidFill>
                <a:latin typeface="Montserrat" panose="00000500000000000000" pitchFamily="2" charset="0"/>
              </a:rPr>
              <a:t>Tax increases </a:t>
            </a:r>
            <a:r>
              <a:rPr lang="en-GB" sz="1800" b="0" dirty="0">
                <a:solidFill>
                  <a:schemeClr val="bg1"/>
                </a:solidFill>
                <a:latin typeface="Montserrat" panose="00000500000000000000" pitchFamily="2" charset="0"/>
              </a:rPr>
              <a:t>are planned for next month and </a:t>
            </a:r>
            <a:r>
              <a:rPr lang="en-GB" sz="1800" dirty="0">
                <a:solidFill>
                  <a:schemeClr val="bg1"/>
                </a:solidFill>
                <a:latin typeface="Montserrat" panose="00000500000000000000" pitchFamily="2" charset="0"/>
              </a:rPr>
              <a:t>turmoil</a:t>
            </a:r>
            <a:r>
              <a:rPr lang="en-GB" sz="1800" b="0" dirty="0">
                <a:solidFill>
                  <a:schemeClr val="bg1"/>
                </a:solidFill>
                <a:latin typeface="Montserrat" panose="00000500000000000000" pitchFamily="2" charset="0"/>
              </a:rPr>
              <a:t> in the eastern Europe </a:t>
            </a:r>
            <a:r>
              <a:rPr lang="en-GB" sz="1800" b="0" dirty="0">
                <a:solidFill>
                  <a:schemeClr val="bg1"/>
                </a:solidFill>
              </a:rPr>
              <a:t>will unsettle some shoppers.</a:t>
            </a:r>
            <a:br>
              <a:rPr lang="en-GB" sz="1800" b="0" dirty="0">
                <a:solidFill>
                  <a:schemeClr val="bg1"/>
                </a:solidFill>
                <a:latin typeface="Montserrat" panose="00000500000000000000" pitchFamily="2" charset="0"/>
              </a:rPr>
            </a:br>
            <a:br>
              <a:rPr lang="en-GB" sz="1800" b="0" dirty="0">
                <a:solidFill>
                  <a:schemeClr val="bg1"/>
                </a:solidFill>
                <a:latin typeface="Montserrat" panose="00000500000000000000" pitchFamily="2" charset="0"/>
              </a:rPr>
            </a:br>
            <a:r>
              <a:rPr lang="en-GB" sz="1800" b="0" dirty="0">
                <a:solidFill>
                  <a:schemeClr val="bg1"/>
                </a:solidFill>
              </a:rPr>
              <a:t>As shoppers look to </a:t>
            </a:r>
            <a:r>
              <a:rPr lang="en-GB" sz="1800" dirty="0">
                <a:solidFill>
                  <a:schemeClr val="bg1"/>
                </a:solidFill>
              </a:rPr>
              <a:t>use</a:t>
            </a:r>
            <a:r>
              <a:rPr lang="en-GB" sz="1800" b="0" dirty="0">
                <a:solidFill>
                  <a:schemeClr val="bg1"/>
                </a:solidFill>
              </a:rPr>
              <a:t> their </a:t>
            </a:r>
            <a:r>
              <a:rPr lang="en-GB" sz="1800" dirty="0">
                <a:solidFill>
                  <a:schemeClr val="bg1"/>
                </a:solidFill>
              </a:rPr>
              <a:t>cars less</a:t>
            </a:r>
            <a:r>
              <a:rPr lang="en-GB" sz="1800" b="0" dirty="0">
                <a:solidFill>
                  <a:schemeClr val="bg1"/>
                </a:solidFill>
              </a:rPr>
              <a:t>, </a:t>
            </a:r>
            <a:r>
              <a:rPr lang="en-GB" sz="1800" dirty="0">
                <a:solidFill>
                  <a:schemeClr val="accent1"/>
                </a:solidFill>
              </a:rPr>
              <a:t>Online</a:t>
            </a:r>
            <a:r>
              <a:rPr lang="en-GB" sz="1800" b="0" dirty="0">
                <a:solidFill>
                  <a:schemeClr val="bg1"/>
                </a:solidFill>
              </a:rPr>
              <a:t> could see renewed </a:t>
            </a:r>
            <a:r>
              <a:rPr lang="en-GB" sz="1800" dirty="0">
                <a:solidFill>
                  <a:schemeClr val="accent1"/>
                </a:solidFill>
              </a:rPr>
              <a:t>momentum</a:t>
            </a:r>
            <a:r>
              <a:rPr lang="en-GB" sz="1800" b="0" dirty="0">
                <a:solidFill>
                  <a:schemeClr val="bg1"/>
                </a:solidFill>
              </a:rPr>
              <a:t> and retailers will be better placed to deal with it.  Meanwhile we can expect shoppers will </a:t>
            </a:r>
            <a:r>
              <a:rPr lang="en-GB" sz="1800" dirty="0">
                <a:solidFill>
                  <a:schemeClr val="accent1"/>
                </a:solidFill>
              </a:rPr>
              <a:t>manage</a:t>
            </a:r>
            <a:r>
              <a:rPr lang="en-GB" sz="1800" b="0" dirty="0">
                <a:solidFill>
                  <a:schemeClr val="bg1"/>
                </a:solidFill>
              </a:rPr>
              <a:t> their </a:t>
            </a:r>
            <a:r>
              <a:rPr lang="en-GB" sz="1800" dirty="0">
                <a:solidFill>
                  <a:schemeClr val="bg1"/>
                </a:solidFill>
              </a:rPr>
              <a:t>total spend </a:t>
            </a:r>
            <a:r>
              <a:rPr lang="en-GB" sz="1800" b="0" dirty="0">
                <a:solidFill>
                  <a:schemeClr val="bg1"/>
                </a:solidFill>
              </a:rPr>
              <a:t>at the till.</a:t>
            </a:r>
            <a:endParaRPr lang="en-PH" sz="1800" b="0" dirty="0">
              <a:solidFill>
                <a:schemeClr val="bg1"/>
              </a:solidFill>
              <a:latin typeface="Montserrat" panose="00000500000000000000" pitchFamily="2" charset="0"/>
            </a:endParaRPr>
          </a:p>
        </p:txBody>
      </p:sp>
    </p:spTree>
    <p:extLst>
      <p:ext uri="{BB962C8B-B14F-4D97-AF65-F5344CB8AC3E}">
        <p14:creationId xmlns:p14="http://schemas.microsoft.com/office/powerpoint/2010/main" val="16144308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713" y="3371726"/>
            <a:ext cx="3228307" cy="1174200"/>
          </a:xfrm>
        </p:spPr>
        <p:txBody>
          <a:bodyPr/>
          <a:lstStyle/>
          <a:p>
            <a:r>
              <a:rPr lang="en-GB" sz="2800" dirty="0">
                <a:latin typeface="Montserrat" panose="00000500000000000000" pitchFamily="2" charset="0"/>
              </a:rPr>
              <a:t>Retailer News</a:t>
            </a:r>
          </a:p>
        </p:txBody>
      </p:sp>
    </p:spTree>
    <p:extLst>
      <p:ext uri="{BB962C8B-B14F-4D97-AF65-F5344CB8AC3E}">
        <p14:creationId xmlns:p14="http://schemas.microsoft.com/office/powerpoint/2010/main" val="34068949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2" name="Text Placeholder 9"/>
          <p:cNvSpPr>
            <a:spLocks noGrp="1"/>
          </p:cNvSpPr>
          <p:nvPr>
            <p:ph type="body" idx="4294967295"/>
          </p:nvPr>
        </p:nvSpPr>
        <p:spPr>
          <a:xfrm>
            <a:off x="-108520" y="4692241"/>
            <a:ext cx="3884613" cy="523875"/>
          </a:xfrm>
        </p:spPr>
        <p:txBody>
          <a:bodyPr/>
          <a:lstStyle/>
          <a:p>
            <a:pPr marL="146050" indent="0">
              <a:spcBef>
                <a:spcPts val="63"/>
              </a:spcBef>
              <a:buNone/>
            </a:pPr>
            <a:r>
              <a:rPr lang="en-GB" altLang="en-US" sz="900" dirty="0">
                <a:solidFill>
                  <a:schemeClr val="tx1">
                    <a:lumMod val="50000"/>
                    <a:lumOff val="50000"/>
                  </a:schemeClr>
                </a:solidFill>
                <a:latin typeface="Calibri" panose="020F0502020204030204" pitchFamily="34" charset="0"/>
              </a:rPr>
              <a:t>Source:  NielsenIQ Homescan Total Till 4 weeks ending 26</a:t>
            </a:r>
            <a:r>
              <a:rPr lang="en-GB" altLang="en-US" sz="900" baseline="30000" dirty="0">
                <a:solidFill>
                  <a:schemeClr val="tx1">
                    <a:lumMod val="50000"/>
                    <a:lumOff val="50000"/>
                  </a:schemeClr>
                </a:solidFill>
                <a:latin typeface="Calibri" panose="020F0502020204030204" pitchFamily="34" charset="0"/>
              </a:rPr>
              <a:t>th</a:t>
            </a:r>
            <a:r>
              <a:rPr lang="en-GB" altLang="en-US" sz="900" dirty="0">
                <a:solidFill>
                  <a:schemeClr val="tx1">
                    <a:lumMod val="50000"/>
                    <a:lumOff val="50000"/>
                  </a:schemeClr>
                </a:solidFill>
                <a:latin typeface="Calibri" panose="020F0502020204030204" pitchFamily="34" charset="0"/>
              </a:rPr>
              <a:t> February 2022</a:t>
            </a:r>
          </a:p>
        </p:txBody>
      </p:sp>
      <p:sp>
        <p:nvSpPr>
          <p:cNvPr id="10" name="Title 2"/>
          <p:cNvSpPr txBox="1">
            <a:spLocks/>
          </p:cNvSpPr>
          <p:nvPr/>
        </p:nvSpPr>
        <p:spPr>
          <a:xfrm>
            <a:off x="654715" y="411510"/>
            <a:ext cx="8708615" cy="575791"/>
          </a:xfrm>
          <a:prstGeom prst="rect">
            <a:avLst/>
          </a:prstGeom>
        </p:spPr>
        <p:txBody>
          <a:bodyPr vert="horz" wrap="square" lIns="91440" tIns="0" rIns="91440" bIns="0" rtlCol="0" anchor="b" anchorCtr="0">
            <a:noAutofit/>
          </a:bodyPr>
          <a:lstStyle>
            <a:lvl1pPr algn="l" defTabSz="457200" rtl="0" eaLnBrk="0" fontAlgn="base" hangingPunct="0">
              <a:spcBef>
                <a:spcPct val="0"/>
              </a:spcBef>
              <a:spcAft>
                <a:spcPct val="0"/>
              </a:spcAft>
              <a:defRPr sz="3000" kern="1200" cap="all" baseline="0">
                <a:solidFill>
                  <a:srgbClr val="009DD9"/>
                </a:solidFill>
                <a:latin typeface="+mj-lt"/>
                <a:ea typeface="+mj-ea"/>
                <a:cs typeface="+mj-cs"/>
              </a:defRPr>
            </a:lvl1pPr>
            <a:lvl2pPr algn="l" defTabSz="457200" rtl="0" eaLnBrk="0" fontAlgn="base" hangingPunct="0">
              <a:spcBef>
                <a:spcPct val="0"/>
              </a:spcBef>
              <a:spcAft>
                <a:spcPct val="0"/>
              </a:spcAft>
              <a:defRPr sz="3000">
                <a:solidFill>
                  <a:srgbClr val="009DD9"/>
                </a:solidFill>
                <a:latin typeface="Calibri" pitchFamily="34" charset="0"/>
              </a:defRPr>
            </a:lvl2pPr>
            <a:lvl3pPr algn="l" defTabSz="457200" rtl="0" eaLnBrk="0" fontAlgn="base" hangingPunct="0">
              <a:spcBef>
                <a:spcPct val="0"/>
              </a:spcBef>
              <a:spcAft>
                <a:spcPct val="0"/>
              </a:spcAft>
              <a:defRPr sz="3000">
                <a:solidFill>
                  <a:srgbClr val="009DD9"/>
                </a:solidFill>
                <a:latin typeface="Calibri" pitchFamily="34" charset="0"/>
              </a:defRPr>
            </a:lvl3pPr>
            <a:lvl4pPr algn="l" defTabSz="457200" rtl="0" eaLnBrk="0" fontAlgn="base" hangingPunct="0">
              <a:spcBef>
                <a:spcPct val="0"/>
              </a:spcBef>
              <a:spcAft>
                <a:spcPct val="0"/>
              </a:spcAft>
              <a:defRPr sz="3000">
                <a:solidFill>
                  <a:srgbClr val="009DD9"/>
                </a:solidFill>
                <a:latin typeface="Calibri" pitchFamily="34" charset="0"/>
              </a:defRPr>
            </a:lvl4pPr>
            <a:lvl5pPr algn="l" defTabSz="457200" rtl="0" eaLnBrk="0" fontAlgn="base" hangingPunct="0">
              <a:spcBef>
                <a:spcPct val="0"/>
              </a:spcBef>
              <a:spcAft>
                <a:spcPct val="0"/>
              </a:spcAft>
              <a:defRPr sz="3000">
                <a:solidFill>
                  <a:srgbClr val="009DD9"/>
                </a:solidFill>
                <a:latin typeface="Calibri" pitchFamily="34" charset="0"/>
              </a:defRPr>
            </a:lvl5pPr>
            <a:lvl6pPr marL="457200" algn="l" defTabSz="457200" rtl="0" fontAlgn="base">
              <a:spcBef>
                <a:spcPct val="0"/>
              </a:spcBef>
              <a:spcAft>
                <a:spcPct val="0"/>
              </a:spcAft>
              <a:defRPr sz="3000">
                <a:solidFill>
                  <a:srgbClr val="009DD9"/>
                </a:solidFill>
                <a:latin typeface="Calibri" pitchFamily="34" charset="0"/>
              </a:defRPr>
            </a:lvl6pPr>
            <a:lvl7pPr marL="914400" algn="l" defTabSz="457200" rtl="0" fontAlgn="base">
              <a:spcBef>
                <a:spcPct val="0"/>
              </a:spcBef>
              <a:spcAft>
                <a:spcPct val="0"/>
              </a:spcAft>
              <a:defRPr sz="3000">
                <a:solidFill>
                  <a:srgbClr val="009DD9"/>
                </a:solidFill>
                <a:latin typeface="Calibri" pitchFamily="34" charset="0"/>
              </a:defRPr>
            </a:lvl7pPr>
            <a:lvl8pPr marL="1371600" algn="l" defTabSz="457200" rtl="0" fontAlgn="base">
              <a:spcBef>
                <a:spcPct val="0"/>
              </a:spcBef>
              <a:spcAft>
                <a:spcPct val="0"/>
              </a:spcAft>
              <a:defRPr sz="3000">
                <a:solidFill>
                  <a:srgbClr val="009DD9"/>
                </a:solidFill>
                <a:latin typeface="Calibri" pitchFamily="34" charset="0"/>
              </a:defRPr>
            </a:lvl8pPr>
            <a:lvl9pPr marL="1828800" algn="l" defTabSz="457200" rtl="0" fontAlgn="base">
              <a:spcBef>
                <a:spcPct val="0"/>
              </a:spcBef>
              <a:spcAft>
                <a:spcPct val="0"/>
              </a:spcAft>
              <a:defRPr sz="3000">
                <a:solidFill>
                  <a:srgbClr val="009DD9"/>
                </a:solidFill>
                <a:latin typeface="Calibri" pitchFamily="34" charset="0"/>
              </a:defRPr>
            </a:lvl9pPr>
          </a:lstStyle>
          <a:p>
            <a:r>
              <a:rPr lang="en-GB" sz="2000" b="1" cap="none" dirty="0">
                <a:solidFill>
                  <a:schemeClr val="tx1"/>
                </a:solidFill>
                <a:effectLst/>
                <a:latin typeface="Montserrat" panose="00000500000000000000" pitchFamily="2" charset="0"/>
                <a:ea typeface="Times New Roman" panose="02020603050405020304" pitchFamily="18" charset="0"/>
              </a:rPr>
              <a:t>Discounters and M&amp;S grew share in February</a:t>
            </a:r>
            <a:endParaRPr lang="en-GB" sz="2000" b="1" dirty="0">
              <a:solidFill>
                <a:schemeClr val="tx1"/>
              </a:solidFill>
              <a:latin typeface="Calibri" panose="020F0502020204030204" pitchFamily="34" charset="0"/>
              <a:cs typeface="Calibri" panose="020F0502020204030204" pitchFamily="34" charset="0"/>
            </a:endParaRPr>
          </a:p>
        </p:txBody>
      </p:sp>
      <p:pic>
        <p:nvPicPr>
          <p:cNvPr id="6" name="Picture 5">
            <a:extLst>
              <a:ext uri="{FF2B5EF4-FFF2-40B4-BE49-F238E27FC236}">
                <a16:creationId xmlns:a16="http://schemas.microsoft.com/office/drawing/2014/main" id="{956F6E3A-2A19-4100-8CAF-143CA11DFED6}"/>
              </a:ext>
            </a:extLst>
          </p:cNvPr>
          <p:cNvPicPr>
            <a:picLocks noChangeAspect="1"/>
          </p:cNvPicPr>
          <p:nvPr/>
        </p:nvPicPr>
        <p:blipFill>
          <a:blip r:embed="rId2"/>
          <a:stretch>
            <a:fillRect/>
          </a:stretch>
        </p:blipFill>
        <p:spPr>
          <a:xfrm>
            <a:off x="1157287" y="1102965"/>
            <a:ext cx="6829425" cy="3629025"/>
          </a:xfrm>
          <a:prstGeom prst="rect">
            <a:avLst/>
          </a:prstGeom>
        </p:spPr>
      </p:pic>
    </p:spTree>
    <p:extLst>
      <p:ext uri="{BB962C8B-B14F-4D97-AF65-F5344CB8AC3E}">
        <p14:creationId xmlns:p14="http://schemas.microsoft.com/office/powerpoint/2010/main" val="31061209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p:cNvSpPr txBox="1">
            <a:spLocks/>
          </p:cNvSpPr>
          <p:nvPr/>
        </p:nvSpPr>
        <p:spPr>
          <a:xfrm>
            <a:off x="217568" y="339502"/>
            <a:ext cx="8839722" cy="669900"/>
          </a:xfrm>
          <a:prstGeom prst="rect">
            <a:avLst/>
          </a:prstGeom>
        </p:spPr>
        <p:txBody>
          <a:bodyPr vert="horz" wrap="square" lIns="91440" tIns="0" rIns="91440" bIns="0" rtlCol="0" anchor="b" anchorCtr="0">
            <a:noAutofit/>
          </a:bodyPr>
          <a:lstStyle>
            <a:lvl1pPr algn="l" defTabSz="457200" rtl="0" eaLnBrk="0" fontAlgn="base" hangingPunct="0">
              <a:spcBef>
                <a:spcPct val="0"/>
              </a:spcBef>
              <a:spcAft>
                <a:spcPct val="0"/>
              </a:spcAft>
              <a:defRPr sz="3000" kern="1200" cap="all" baseline="0">
                <a:solidFill>
                  <a:srgbClr val="009DD9"/>
                </a:solidFill>
                <a:latin typeface="+mj-lt"/>
                <a:ea typeface="+mj-ea"/>
                <a:cs typeface="+mj-cs"/>
              </a:defRPr>
            </a:lvl1pPr>
            <a:lvl2pPr algn="l" defTabSz="457200" rtl="0" eaLnBrk="0" fontAlgn="base" hangingPunct="0">
              <a:spcBef>
                <a:spcPct val="0"/>
              </a:spcBef>
              <a:spcAft>
                <a:spcPct val="0"/>
              </a:spcAft>
              <a:defRPr sz="3000">
                <a:solidFill>
                  <a:srgbClr val="009DD9"/>
                </a:solidFill>
                <a:latin typeface="Calibri" pitchFamily="34" charset="0"/>
              </a:defRPr>
            </a:lvl2pPr>
            <a:lvl3pPr algn="l" defTabSz="457200" rtl="0" eaLnBrk="0" fontAlgn="base" hangingPunct="0">
              <a:spcBef>
                <a:spcPct val="0"/>
              </a:spcBef>
              <a:spcAft>
                <a:spcPct val="0"/>
              </a:spcAft>
              <a:defRPr sz="3000">
                <a:solidFill>
                  <a:srgbClr val="009DD9"/>
                </a:solidFill>
                <a:latin typeface="Calibri" pitchFamily="34" charset="0"/>
              </a:defRPr>
            </a:lvl3pPr>
            <a:lvl4pPr algn="l" defTabSz="457200" rtl="0" eaLnBrk="0" fontAlgn="base" hangingPunct="0">
              <a:spcBef>
                <a:spcPct val="0"/>
              </a:spcBef>
              <a:spcAft>
                <a:spcPct val="0"/>
              </a:spcAft>
              <a:defRPr sz="3000">
                <a:solidFill>
                  <a:srgbClr val="009DD9"/>
                </a:solidFill>
                <a:latin typeface="Calibri" pitchFamily="34" charset="0"/>
              </a:defRPr>
            </a:lvl4pPr>
            <a:lvl5pPr algn="l" defTabSz="457200" rtl="0" eaLnBrk="0" fontAlgn="base" hangingPunct="0">
              <a:spcBef>
                <a:spcPct val="0"/>
              </a:spcBef>
              <a:spcAft>
                <a:spcPct val="0"/>
              </a:spcAft>
              <a:defRPr sz="3000">
                <a:solidFill>
                  <a:srgbClr val="009DD9"/>
                </a:solidFill>
                <a:latin typeface="Calibri" pitchFamily="34" charset="0"/>
              </a:defRPr>
            </a:lvl5pPr>
            <a:lvl6pPr marL="457200" algn="l" defTabSz="457200" rtl="0" fontAlgn="base">
              <a:spcBef>
                <a:spcPct val="0"/>
              </a:spcBef>
              <a:spcAft>
                <a:spcPct val="0"/>
              </a:spcAft>
              <a:defRPr sz="3000">
                <a:solidFill>
                  <a:srgbClr val="009DD9"/>
                </a:solidFill>
                <a:latin typeface="Calibri" pitchFamily="34" charset="0"/>
              </a:defRPr>
            </a:lvl6pPr>
            <a:lvl7pPr marL="914400" algn="l" defTabSz="457200" rtl="0" fontAlgn="base">
              <a:spcBef>
                <a:spcPct val="0"/>
              </a:spcBef>
              <a:spcAft>
                <a:spcPct val="0"/>
              </a:spcAft>
              <a:defRPr sz="3000">
                <a:solidFill>
                  <a:srgbClr val="009DD9"/>
                </a:solidFill>
                <a:latin typeface="Calibri" pitchFamily="34" charset="0"/>
              </a:defRPr>
            </a:lvl7pPr>
            <a:lvl8pPr marL="1371600" algn="l" defTabSz="457200" rtl="0" fontAlgn="base">
              <a:spcBef>
                <a:spcPct val="0"/>
              </a:spcBef>
              <a:spcAft>
                <a:spcPct val="0"/>
              </a:spcAft>
              <a:defRPr sz="3000">
                <a:solidFill>
                  <a:srgbClr val="009DD9"/>
                </a:solidFill>
                <a:latin typeface="Calibri" pitchFamily="34" charset="0"/>
              </a:defRPr>
            </a:lvl8pPr>
            <a:lvl9pPr marL="1828800" algn="l" defTabSz="457200" rtl="0" fontAlgn="base">
              <a:spcBef>
                <a:spcPct val="0"/>
              </a:spcBef>
              <a:spcAft>
                <a:spcPct val="0"/>
              </a:spcAft>
              <a:defRPr sz="3000">
                <a:solidFill>
                  <a:srgbClr val="009DD9"/>
                </a:solidFill>
                <a:latin typeface="Calibri" pitchFamily="34" charset="0"/>
              </a:defRPr>
            </a:lvl9pPr>
          </a:lstStyle>
          <a:p>
            <a:pPr>
              <a:tabLst>
                <a:tab pos="8339138" algn="l"/>
              </a:tabLst>
            </a:pPr>
            <a:r>
              <a:rPr lang="en-PH" sz="1800" b="1" cap="none" dirty="0">
                <a:solidFill>
                  <a:schemeClr val="tx1"/>
                </a:solidFill>
                <a:latin typeface="Montserrat" panose="00000500000000000000" pitchFamily="2" charset="0"/>
              </a:rPr>
              <a:t>Year ago comparatives continue to challenge performance.  Shoppers are shopping around more and frequency of visit is driving momentum </a:t>
            </a:r>
            <a:endParaRPr lang="en-PH" sz="1800" b="1" cap="none" dirty="0">
              <a:solidFill>
                <a:srgbClr val="FF0000"/>
              </a:solidFill>
              <a:latin typeface="Montserrat" panose="00000500000000000000" pitchFamily="2" charset="0"/>
            </a:endParaRPr>
          </a:p>
        </p:txBody>
      </p:sp>
      <p:sp>
        <p:nvSpPr>
          <p:cNvPr id="11" name="Text Placeholder 9"/>
          <p:cNvSpPr txBox="1">
            <a:spLocks/>
          </p:cNvSpPr>
          <p:nvPr/>
        </p:nvSpPr>
        <p:spPr>
          <a:xfrm>
            <a:off x="160418" y="4707607"/>
            <a:ext cx="8166100" cy="274637"/>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L="227013" marR="0" lvl="0" indent="-112713" algn="l" rtl="0">
              <a:lnSpc>
                <a:spcPct val="100000"/>
              </a:lnSpc>
              <a:spcBef>
                <a:spcPts val="80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1pPr>
            <a:lvl2pPr marL="454025" marR="0" lvl="1" indent="-123825" algn="l" rtl="0">
              <a:lnSpc>
                <a:spcPct val="100000"/>
              </a:lnSpc>
              <a:spcBef>
                <a:spcPts val="800"/>
              </a:spcBef>
              <a:spcAft>
                <a:spcPts val="0"/>
              </a:spcAft>
              <a:buClr>
                <a:schemeClr val="dk2"/>
              </a:buClr>
              <a:buSzPct val="100000"/>
              <a:buFont typeface="Arial"/>
              <a:buChar char="•"/>
              <a:defRPr sz="1600" b="0" i="0" u="none" strike="noStrike" cap="none">
                <a:solidFill>
                  <a:schemeClr val="dk2"/>
                </a:solidFill>
                <a:latin typeface="Arial"/>
                <a:ea typeface="Arial"/>
                <a:cs typeface="Arial"/>
                <a:sym typeface="Arial"/>
              </a:defRPr>
            </a:lvl2pPr>
            <a:lvl3pPr marL="688975" marR="0" lvl="2" indent="-142875" algn="l" rtl="0">
              <a:lnSpc>
                <a:spcPct val="100000"/>
              </a:lnSpc>
              <a:spcBef>
                <a:spcPts val="7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3pPr>
            <a:lvl4pPr marL="915988" marR="0" lvl="3" indent="-153987" algn="l" rtl="0">
              <a:lnSpc>
                <a:spcPct val="100000"/>
              </a:lnSpc>
              <a:spcBef>
                <a:spcPts val="700"/>
              </a:spcBef>
              <a:spcAft>
                <a:spcPts val="0"/>
              </a:spcAft>
              <a:buClr>
                <a:schemeClr val="dk2"/>
              </a:buClr>
              <a:buSzPct val="100000"/>
              <a:buFont typeface="Arial"/>
              <a:buChar char="•"/>
              <a:defRPr sz="1200" b="0" i="0" u="none" strike="noStrike" cap="none">
                <a:solidFill>
                  <a:schemeClr val="dk2"/>
                </a:solidFill>
                <a:latin typeface="Arial"/>
                <a:ea typeface="Arial"/>
                <a:cs typeface="Arial"/>
                <a:sym typeface="Arial"/>
              </a:defRPr>
            </a:lvl4pPr>
            <a:lvl5pPr marL="1143000" marR="0" lvl="4" indent="-177800" algn="l" rtl="0">
              <a:lnSpc>
                <a:spcPct val="100000"/>
              </a:lnSpc>
              <a:spcBef>
                <a:spcPts val="700"/>
              </a:spcBef>
              <a:spcAft>
                <a:spcPts val="0"/>
              </a:spcAft>
              <a:buClr>
                <a:schemeClr val="dk2"/>
              </a:buClr>
              <a:buSzPct val="100000"/>
              <a:buFont typeface="Arial"/>
              <a:buChar char="•"/>
              <a:defRPr sz="1000" b="0" i="0" u="none" strike="noStrike" cap="none">
                <a:solidFill>
                  <a:schemeClr val="dk2"/>
                </a:solidFill>
                <a:latin typeface="Arial"/>
                <a:ea typeface="Arial"/>
                <a:cs typeface="Arial"/>
                <a:sym typeface="Arial"/>
              </a:defRPr>
            </a:lvl5pPr>
            <a:lvl6pPr marL="2514600" marR="0" lvl="5"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pPr marL="114300" indent="0">
              <a:spcBef>
                <a:spcPts val="63"/>
              </a:spcBef>
              <a:buFont typeface="Arial"/>
              <a:buNone/>
            </a:pPr>
            <a:r>
              <a:rPr lang="en-GB" altLang="en-US" sz="900" dirty="0">
                <a:solidFill>
                  <a:schemeClr val="tx1">
                    <a:lumMod val="50000"/>
                    <a:lumOff val="50000"/>
                  </a:schemeClr>
                </a:solidFill>
                <a:latin typeface="Calibri" panose="020F0502020204030204" pitchFamily="34" charset="0"/>
              </a:rPr>
              <a:t>Source:  NielsenIQ Total Till and Homescan FMCG 4 weeks ending 26th February 2022</a:t>
            </a:r>
          </a:p>
        </p:txBody>
      </p:sp>
      <p:pic>
        <p:nvPicPr>
          <p:cNvPr id="9" name="Picture 8">
            <a:extLst>
              <a:ext uri="{FF2B5EF4-FFF2-40B4-BE49-F238E27FC236}">
                <a16:creationId xmlns:a16="http://schemas.microsoft.com/office/drawing/2014/main" id="{9394F424-58D6-49BC-8DD6-B792C9B6DF99}"/>
              </a:ext>
            </a:extLst>
          </p:cNvPr>
          <p:cNvPicPr>
            <a:picLocks noChangeAspect="1"/>
          </p:cNvPicPr>
          <p:nvPr/>
        </p:nvPicPr>
        <p:blipFill>
          <a:blip r:embed="rId2"/>
          <a:stretch>
            <a:fillRect/>
          </a:stretch>
        </p:blipFill>
        <p:spPr>
          <a:xfrm>
            <a:off x="395287" y="1477379"/>
            <a:ext cx="8353425" cy="2762250"/>
          </a:xfrm>
          <a:prstGeom prst="rect">
            <a:avLst/>
          </a:prstGeom>
        </p:spPr>
      </p:pic>
    </p:spTree>
    <p:extLst>
      <p:ext uri="{BB962C8B-B14F-4D97-AF65-F5344CB8AC3E}">
        <p14:creationId xmlns:p14="http://schemas.microsoft.com/office/powerpoint/2010/main" val="32565570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717"/>
        <p:cNvGrpSpPr/>
        <p:nvPr/>
      </p:nvGrpSpPr>
      <p:grpSpPr>
        <a:xfrm>
          <a:off x="0" y="0"/>
          <a:ext cx="0" cy="0"/>
          <a:chOff x="0" y="0"/>
          <a:chExt cx="0" cy="0"/>
        </a:xfrm>
      </p:grpSpPr>
      <p:graphicFrame>
        <p:nvGraphicFramePr>
          <p:cNvPr id="15" name="Chart 14">
            <a:extLst>
              <a:ext uri="{FF2B5EF4-FFF2-40B4-BE49-F238E27FC236}">
                <a16:creationId xmlns:a16="http://schemas.microsoft.com/office/drawing/2014/main" id="{FB1D449C-293B-433D-AF8B-B19CAAF836DC}"/>
              </a:ext>
            </a:extLst>
          </p:cNvPr>
          <p:cNvGraphicFramePr/>
          <p:nvPr>
            <p:extLst>
              <p:ext uri="{D42A27DB-BD31-4B8C-83A1-F6EECF244321}">
                <p14:modId xmlns:p14="http://schemas.microsoft.com/office/powerpoint/2010/main" val="3797109111"/>
              </p:ext>
            </p:extLst>
          </p:nvPr>
        </p:nvGraphicFramePr>
        <p:xfrm>
          <a:off x="462982" y="1731518"/>
          <a:ext cx="8434800" cy="2540841"/>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Rounded Corners 6">
            <a:extLst>
              <a:ext uri="{FF2B5EF4-FFF2-40B4-BE49-F238E27FC236}">
                <a16:creationId xmlns:a16="http://schemas.microsoft.com/office/drawing/2014/main" id="{A7C25BD2-26CE-4E9F-910B-7B53539B25BB}"/>
              </a:ext>
            </a:extLst>
          </p:cNvPr>
          <p:cNvSpPr/>
          <p:nvPr/>
        </p:nvSpPr>
        <p:spPr>
          <a:xfrm>
            <a:off x="966186" y="1731519"/>
            <a:ext cx="592468" cy="2360799"/>
          </a:xfrm>
          <a:prstGeom prst="roundRect">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Rounded Corners 9">
            <a:extLst>
              <a:ext uri="{FF2B5EF4-FFF2-40B4-BE49-F238E27FC236}">
                <a16:creationId xmlns:a16="http://schemas.microsoft.com/office/drawing/2014/main" id="{96BEC1FE-AA3A-43B9-9AAC-250111B64C1E}"/>
              </a:ext>
            </a:extLst>
          </p:cNvPr>
          <p:cNvSpPr/>
          <p:nvPr/>
        </p:nvSpPr>
        <p:spPr>
          <a:xfrm>
            <a:off x="1652994" y="1731517"/>
            <a:ext cx="592468" cy="2360799"/>
          </a:xfrm>
          <a:prstGeom prst="roundRect">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23" name="Google Shape;1723;p127"/>
          <p:cNvSpPr txBox="1">
            <a:spLocks noGrp="1"/>
          </p:cNvSpPr>
          <p:nvPr>
            <p:ph type="title"/>
          </p:nvPr>
        </p:nvSpPr>
        <p:spPr>
          <a:xfrm>
            <a:off x="153963" y="292625"/>
            <a:ext cx="8907591" cy="578516"/>
          </a:xfrm>
        </p:spPr>
        <p:txBody>
          <a:bodyPr spcFirstLastPara="1" wrap="square" lIns="0" tIns="91425" rIns="0" bIns="91425" anchor="t" anchorCtr="0">
            <a:noAutofit/>
          </a:bodyPr>
          <a:lstStyle/>
          <a:p>
            <a:pPr lvl="0"/>
            <a:r>
              <a:rPr lang="en-PH" sz="1600" dirty="0">
                <a:latin typeface="Montserrat" panose="00000500000000000000" pitchFamily="2" charset="0"/>
              </a:rPr>
              <a:t>Attracting more visits, is the differentiating factor driving performance vs 2 years ago, as shoppers become more discerning retailers will need to be distinct</a:t>
            </a:r>
          </a:p>
        </p:txBody>
      </p:sp>
      <p:sp>
        <p:nvSpPr>
          <p:cNvPr id="5" name="Subtitle 4">
            <a:extLst>
              <a:ext uri="{FF2B5EF4-FFF2-40B4-BE49-F238E27FC236}">
                <a16:creationId xmlns:a16="http://schemas.microsoft.com/office/drawing/2014/main" id="{8A09D3BF-2A1A-43A6-BD16-079B433DC493}"/>
              </a:ext>
            </a:extLst>
          </p:cNvPr>
          <p:cNvSpPr>
            <a:spLocks noGrp="1"/>
          </p:cNvSpPr>
          <p:nvPr>
            <p:ph type="subTitle" idx="4294967295"/>
          </p:nvPr>
        </p:nvSpPr>
        <p:spPr>
          <a:xfrm>
            <a:off x="354650" y="4850875"/>
            <a:ext cx="8159100" cy="184800"/>
          </a:xfrm>
        </p:spPr>
        <p:txBody>
          <a:bodyPr/>
          <a:lstStyle/>
          <a:p>
            <a:pPr marL="146050" indent="0">
              <a:buNone/>
            </a:pPr>
            <a:r>
              <a:rPr lang="en-PH" sz="600" dirty="0">
                <a:latin typeface="Montserrat" panose="00000500000000000000" pitchFamily="2" charset="0"/>
              </a:rPr>
              <a:t>Source:  NielsenIQ Homescan FMCG</a:t>
            </a:r>
          </a:p>
        </p:txBody>
      </p:sp>
      <p:sp>
        <p:nvSpPr>
          <p:cNvPr id="4" name="TextBox 3">
            <a:extLst>
              <a:ext uri="{FF2B5EF4-FFF2-40B4-BE49-F238E27FC236}">
                <a16:creationId xmlns:a16="http://schemas.microsoft.com/office/drawing/2014/main" id="{BD93E350-3E23-4555-AA6E-38E4E3A60613}"/>
              </a:ext>
            </a:extLst>
          </p:cNvPr>
          <p:cNvSpPr txBox="1"/>
          <p:nvPr/>
        </p:nvSpPr>
        <p:spPr>
          <a:xfrm>
            <a:off x="0" y="3794803"/>
            <a:ext cx="8769246" cy="230832"/>
          </a:xfrm>
          <a:prstGeom prst="rect">
            <a:avLst/>
          </a:prstGeom>
          <a:noFill/>
        </p:spPr>
        <p:txBody>
          <a:bodyPr wrap="square" rtlCol="0">
            <a:spAutoFit/>
          </a:bodyPr>
          <a:lstStyle/>
          <a:p>
            <a:r>
              <a:rPr lang="en-GB" sz="900" b="1" dirty="0">
                <a:latin typeface="Montserrat" panose="00000500000000000000" pitchFamily="2" charset="0"/>
              </a:rPr>
              <a:t>FMCG Growth       26%             +18%             +15%                 +11%                +7%                +7%              +6%               +2%               +2%                +1%                +</a:t>
            </a:r>
            <a:r>
              <a:rPr lang="en-GB" sz="900" b="1" dirty="0">
                <a:solidFill>
                  <a:schemeClr val="tx1"/>
                </a:solidFill>
                <a:latin typeface="Montserrat" panose="00000500000000000000" pitchFamily="2" charset="0"/>
              </a:rPr>
              <a:t>0%</a:t>
            </a:r>
          </a:p>
        </p:txBody>
      </p:sp>
      <p:sp>
        <p:nvSpPr>
          <p:cNvPr id="8" name="TextBox 7">
            <a:extLst>
              <a:ext uri="{FF2B5EF4-FFF2-40B4-BE49-F238E27FC236}">
                <a16:creationId xmlns:a16="http://schemas.microsoft.com/office/drawing/2014/main" id="{9AB7A4C8-02CC-4676-BF71-F603FAC00A54}"/>
              </a:ext>
            </a:extLst>
          </p:cNvPr>
          <p:cNvSpPr txBox="1"/>
          <p:nvPr/>
        </p:nvSpPr>
        <p:spPr>
          <a:xfrm>
            <a:off x="306467" y="1233281"/>
            <a:ext cx="3514104" cy="246221"/>
          </a:xfrm>
          <a:prstGeom prst="rect">
            <a:avLst/>
          </a:prstGeom>
          <a:noFill/>
        </p:spPr>
        <p:txBody>
          <a:bodyPr wrap="none" rtlCol="0">
            <a:spAutoFit/>
          </a:bodyPr>
          <a:lstStyle/>
          <a:p>
            <a:r>
              <a:rPr lang="en-GB" sz="1000" dirty="0">
                <a:latin typeface="Montserrat" panose="00000500000000000000" pitchFamily="2" charset="0"/>
              </a:rPr>
              <a:t>4w/e 26</a:t>
            </a:r>
            <a:r>
              <a:rPr lang="en-GB" sz="1000" baseline="30000" dirty="0">
                <a:latin typeface="Montserrat" panose="00000500000000000000" pitchFamily="2" charset="0"/>
              </a:rPr>
              <a:t>th </a:t>
            </a:r>
            <a:r>
              <a:rPr lang="en-GB" sz="1000" dirty="0">
                <a:latin typeface="Montserrat" panose="00000500000000000000" pitchFamily="2" charset="0"/>
              </a:rPr>
              <a:t>February 2022 vs 4w/e 29</a:t>
            </a:r>
            <a:r>
              <a:rPr lang="en-GB" sz="1000" baseline="30000" dirty="0">
                <a:latin typeface="Montserrat" panose="00000500000000000000" pitchFamily="2" charset="0"/>
              </a:rPr>
              <a:t>th</a:t>
            </a:r>
            <a:r>
              <a:rPr lang="en-GB" sz="1000" dirty="0">
                <a:latin typeface="Montserrat" panose="00000500000000000000" pitchFamily="2" charset="0"/>
              </a:rPr>
              <a:t> February 2020</a:t>
            </a:r>
          </a:p>
        </p:txBody>
      </p:sp>
      <p:cxnSp>
        <p:nvCxnSpPr>
          <p:cNvPr id="9" name="Straight Connector 8">
            <a:extLst>
              <a:ext uri="{FF2B5EF4-FFF2-40B4-BE49-F238E27FC236}">
                <a16:creationId xmlns:a16="http://schemas.microsoft.com/office/drawing/2014/main" id="{AD9D0257-6907-4D18-97F2-EB92A5382018}"/>
              </a:ext>
            </a:extLst>
          </p:cNvPr>
          <p:cNvCxnSpPr>
            <a:cxnSpLocks/>
          </p:cNvCxnSpPr>
          <p:nvPr/>
        </p:nvCxnSpPr>
        <p:spPr>
          <a:xfrm>
            <a:off x="3555094" y="848281"/>
            <a:ext cx="1052665"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D5CD46B-648F-4E82-A403-F57FDA8E62D3}"/>
              </a:ext>
            </a:extLst>
          </p:cNvPr>
          <p:cNvCxnSpPr>
            <a:cxnSpLocks/>
          </p:cNvCxnSpPr>
          <p:nvPr/>
        </p:nvCxnSpPr>
        <p:spPr>
          <a:xfrm>
            <a:off x="6961234" y="840661"/>
            <a:ext cx="1123586"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59705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24"/>
        <p:cNvGrpSpPr/>
        <p:nvPr/>
      </p:nvGrpSpPr>
      <p:grpSpPr>
        <a:xfrm>
          <a:off x="0" y="0"/>
          <a:ext cx="0" cy="0"/>
          <a:chOff x="0" y="0"/>
          <a:chExt cx="0" cy="0"/>
        </a:xfrm>
      </p:grpSpPr>
      <p:sp>
        <p:nvSpPr>
          <p:cNvPr id="2425" name="Google Shape;2425;p149"/>
          <p:cNvSpPr txBox="1">
            <a:spLocks noGrp="1"/>
          </p:cNvSpPr>
          <p:nvPr>
            <p:ph type="ctrTitle"/>
          </p:nvPr>
        </p:nvSpPr>
        <p:spPr>
          <a:xfrm>
            <a:off x="1531985" y="1717449"/>
            <a:ext cx="6742585" cy="2539757"/>
          </a:xfrm>
        </p:spPr>
        <p:txBody>
          <a:bodyPr spcFirstLastPara="1" wrap="square" lIns="0" tIns="91425" rIns="0" bIns="91425" anchor="t" anchorCtr="0">
            <a:noAutofit/>
          </a:bodyPr>
          <a:lstStyle/>
          <a:p>
            <a:pPr lvl="0"/>
            <a:r>
              <a:rPr lang="en-PH" sz="1800" dirty="0">
                <a:solidFill>
                  <a:schemeClr val="accent1"/>
                </a:solidFill>
              </a:rPr>
              <a:t>Discounter growth </a:t>
            </a:r>
            <a:r>
              <a:rPr lang="en-PH" sz="1800" dirty="0"/>
              <a:t>has started to </a:t>
            </a:r>
            <a:r>
              <a:rPr lang="en-PH" sz="1800" dirty="0">
                <a:solidFill>
                  <a:schemeClr val="accent1"/>
                </a:solidFill>
              </a:rPr>
              <a:t>increase</a:t>
            </a:r>
            <a:r>
              <a:rPr lang="en-PH" sz="1800" dirty="0"/>
              <a:t> in Q1, coinciding with </a:t>
            </a:r>
            <a:r>
              <a:rPr lang="en-PH" sz="1800" dirty="0">
                <a:solidFill>
                  <a:schemeClr val="accent1"/>
                </a:solidFill>
              </a:rPr>
              <a:t>growing unease </a:t>
            </a:r>
            <a:r>
              <a:rPr lang="en-PH" sz="1800" dirty="0"/>
              <a:t>around shopper finances …</a:t>
            </a:r>
            <a:endParaRPr lang="en-PH" sz="1800" b="0" dirty="0">
              <a:solidFill>
                <a:schemeClr val="bg1"/>
              </a:solidFill>
              <a:latin typeface="Montserrat" panose="00000500000000000000" pitchFamily="2" charset="0"/>
            </a:endParaRPr>
          </a:p>
        </p:txBody>
      </p:sp>
    </p:spTree>
    <p:extLst>
      <p:ext uri="{BB962C8B-B14F-4D97-AF65-F5344CB8AC3E}">
        <p14:creationId xmlns:p14="http://schemas.microsoft.com/office/powerpoint/2010/main" val="3901668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713" y="3371726"/>
            <a:ext cx="4124045" cy="1174200"/>
          </a:xfrm>
        </p:spPr>
        <p:txBody>
          <a:bodyPr/>
          <a:lstStyle/>
          <a:p>
            <a:r>
              <a:rPr lang="en-GB" sz="2800" dirty="0"/>
              <a:t>What happened? Overview</a:t>
            </a:r>
          </a:p>
        </p:txBody>
      </p:sp>
    </p:spTree>
    <p:extLst>
      <p:ext uri="{BB962C8B-B14F-4D97-AF65-F5344CB8AC3E}">
        <p14:creationId xmlns:p14="http://schemas.microsoft.com/office/powerpoint/2010/main" val="28027296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717"/>
        <p:cNvGrpSpPr/>
        <p:nvPr/>
      </p:nvGrpSpPr>
      <p:grpSpPr>
        <a:xfrm>
          <a:off x="0" y="0"/>
          <a:ext cx="0" cy="0"/>
          <a:chOff x="0" y="0"/>
          <a:chExt cx="0" cy="0"/>
        </a:xfrm>
      </p:grpSpPr>
      <p:graphicFrame>
        <p:nvGraphicFramePr>
          <p:cNvPr id="15" name="Chart 14">
            <a:extLst>
              <a:ext uri="{FF2B5EF4-FFF2-40B4-BE49-F238E27FC236}">
                <a16:creationId xmlns:a16="http://schemas.microsoft.com/office/drawing/2014/main" id="{FB1D449C-293B-433D-AF8B-B19CAAF836DC}"/>
              </a:ext>
            </a:extLst>
          </p:cNvPr>
          <p:cNvGraphicFramePr/>
          <p:nvPr>
            <p:extLst>
              <p:ext uri="{D42A27DB-BD31-4B8C-83A1-F6EECF244321}">
                <p14:modId xmlns:p14="http://schemas.microsoft.com/office/powerpoint/2010/main" val="306050413"/>
              </p:ext>
            </p:extLst>
          </p:nvPr>
        </p:nvGraphicFramePr>
        <p:xfrm>
          <a:off x="462982" y="1301329"/>
          <a:ext cx="8238808" cy="1906691"/>
        </p:xfrm>
        <a:graphic>
          <a:graphicData uri="http://schemas.openxmlformats.org/drawingml/2006/chart">
            <c:chart xmlns:c="http://schemas.openxmlformats.org/drawingml/2006/chart" xmlns:r="http://schemas.openxmlformats.org/officeDocument/2006/relationships" r:id="rId3"/>
          </a:graphicData>
        </a:graphic>
      </p:graphicFrame>
      <p:sp>
        <p:nvSpPr>
          <p:cNvPr id="1723" name="Google Shape;1723;p127"/>
          <p:cNvSpPr txBox="1">
            <a:spLocks noGrp="1"/>
          </p:cNvSpPr>
          <p:nvPr>
            <p:ph type="title"/>
          </p:nvPr>
        </p:nvSpPr>
        <p:spPr>
          <a:xfrm>
            <a:off x="153963" y="292625"/>
            <a:ext cx="8907591" cy="578516"/>
          </a:xfrm>
        </p:spPr>
        <p:txBody>
          <a:bodyPr spcFirstLastPara="1" wrap="square" lIns="0" tIns="91425" rIns="0" bIns="91425" anchor="t" anchorCtr="0">
            <a:noAutofit/>
          </a:bodyPr>
          <a:lstStyle/>
          <a:p>
            <a:pPr lvl="0"/>
            <a:r>
              <a:rPr lang="en-PH" sz="1600" dirty="0"/>
              <a:t>The Discounter growth differential v Top 4 has accelerated for the first time since May 2021 ..</a:t>
            </a:r>
            <a:endParaRPr lang="en-PH" sz="1600" dirty="0">
              <a:latin typeface="Montserrat" panose="00000500000000000000" pitchFamily="2" charset="0"/>
            </a:endParaRPr>
          </a:p>
        </p:txBody>
      </p:sp>
      <p:sp>
        <p:nvSpPr>
          <p:cNvPr id="5" name="Subtitle 4">
            <a:extLst>
              <a:ext uri="{FF2B5EF4-FFF2-40B4-BE49-F238E27FC236}">
                <a16:creationId xmlns:a16="http://schemas.microsoft.com/office/drawing/2014/main" id="{8A09D3BF-2A1A-43A6-BD16-079B433DC493}"/>
              </a:ext>
            </a:extLst>
          </p:cNvPr>
          <p:cNvSpPr>
            <a:spLocks noGrp="1"/>
          </p:cNvSpPr>
          <p:nvPr>
            <p:ph type="subTitle" idx="4294967295"/>
          </p:nvPr>
        </p:nvSpPr>
        <p:spPr>
          <a:xfrm>
            <a:off x="354650" y="4850875"/>
            <a:ext cx="8159100" cy="184800"/>
          </a:xfrm>
        </p:spPr>
        <p:txBody>
          <a:bodyPr/>
          <a:lstStyle/>
          <a:p>
            <a:pPr marL="146050" indent="0">
              <a:buNone/>
            </a:pPr>
            <a:r>
              <a:rPr lang="en-PH" sz="600" dirty="0">
                <a:latin typeface="Montserrat" panose="00000500000000000000" pitchFamily="2" charset="0"/>
              </a:rPr>
              <a:t>Source:  NielsenIQ Homescan FMCG</a:t>
            </a:r>
          </a:p>
        </p:txBody>
      </p:sp>
      <p:sp>
        <p:nvSpPr>
          <p:cNvPr id="8" name="TextBox 7">
            <a:extLst>
              <a:ext uri="{FF2B5EF4-FFF2-40B4-BE49-F238E27FC236}">
                <a16:creationId xmlns:a16="http://schemas.microsoft.com/office/drawing/2014/main" id="{9AB7A4C8-02CC-4676-BF71-F603FAC00A54}"/>
              </a:ext>
            </a:extLst>
          </p:cNvPr>
          <p:cNvSpPr txBox="1"/>
          <p:nvPr/>
        </p:nvSpPr>
        <p:spPr>
          <a:xfrm>
            <a:off x="153963" y="963124"/>
            <a:ext cx="2185214" cy="246221"/>
          </a:xfrm>
          <a:prstGeom prst="rect">
            <a:avLst/>
          </a:prstGeom>
          <a:noFill/>
        </p:spPr>
        <p:txBody>
          <a:bodyPr wrap="none" rtlCol="0">
            <a:spAutoFit/>
          </a:bodyPr>
          <a:lstStyle/>
          <a:p>
            <a:r>
              <a:rPr lang="en-GB" sz="1000" dirty="0">
                <a:latin typeface="Montserrat" panose="00000500000000000000" pitchFamily="2" charset="0"/>
              </a:rPr>
              <a:t>12w/e Value growth vs year ago</a:t>
            </a:r>
          </a:p>
        </p:txBody>
      </p:sp>
      <p:graphicFrame>
        <p:nvGraphicFramePr>
          <p:cNvPr id="9" name="Chart 8">
            <a:extLst>
              <a:ext uri="{FF2B5EF4-FFF2-40B4-BE49-F238E27FC236}">
                <a16:creationId xmlns:a16="http://schemas.microsoft.com/office/drawing/2014/main" id="{6CDF1C55-5410-4DFE-A55D-605242DAD590}"/>
              </a:ext>
            </a:extLst>
          </p:cNvPr>
          <p:cNvGraphicFramePr/>
          <p:nvPr>
            <p:extLst>
              <p:ext uri="{D42A27DB-BD31-4B8C-83A1-F6EECF244321}">
                <p14:modId xmlns:p14="http://schemas.microsoft.com/office/powerpoint/2010/main" val="4119581372"/>
              </p:ext>
            </p:extLst>
          </p:nvPr>
        </p:nvGraphicFramePr>
        <p:xfrm>
          <a:off x="462982" y="3467889"/>
          <a:ext cx="8598572" cy="1380815"/>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a:extLst>
              <a:ext uri="{FF2B5EF4-FFF2-40B4-BE49-F238E27FC236}">
                <a16:creationId xmlns:a16="http://schemas.microsoft.com/office/drawing/2014/main" id="{8A1F382F-30BE-444F-B170-BCD960857717}"/>
              </a:ext>
            </a:extLst>
          </p:cNvPr>
          <p:cNvSpPr txBox="1"/>
          <p:nvPr/>
        </p:nvSpPr>
        <p:spPr>
          <a:xfrm>
            <a:off x="66520" y="3053783"/>
            <a:ext cx="2052165" cy="246221"/>
          </a:xfrm>
          <a:prstGeom prst="rect">
            <a:avLst/>
          </a:prstGeom>
          <a:noFill/>
        </p:spPr>
        <p:txBody>
          <a:bodyPr wrap="none" rtlCol="0">
            <a:spAutoFit/>
          </a:bodyPr>
          <a:lstStyle/>
          <a:p>
            <a:r>
              <a:rPr lang="en-GB" sz="1000" dirty="0">
                <a:latin typeface="Montserrat" panose="00000500000000000000" pitchFamily="2" charset="0"/>
              </a:rPr>
              <a:t>12w/e FMCG Share of Grocers</a:t>
            </a:r>
          </a:p>
        </p:txBody>
      </p:sp>
      <p:sp>
        <p:nvSpPr>
          <p:cNvPr id="12" name="TextBox 11">
            <a:extLst>
              <a:ext uri="{FF2B5EF4-FFF2-40B4-BE49-F238E27FC236}">
                <a16:creationId xmlns:a16="http://schemas.microsoft.com/office/drawing/2014/main" id="{85A87B6D-B735-49B8-ACDF-A728BE31B4B6}"/>
              </a:ext>
            </a:extLst>
          </p:cNvPr>
          <p:cNvSpPr txBox="1"/>
          <p:nvPr/>
        </p:nvSpPr>
        <p:spPr>
          <a:xfrm>
            <a:off x="218920" y="3243658"/>
            <a:ext cx="508473" cy="230832"/>
          </a:xfrm>
          <a:prstGeom prst="rect">
            <a:avLst/>
          </a:prstGeom>
          <a:noFill/>
        </p:spPr>
        <p:txBody>
          <a:bodyPr wrap="none" rtlCol="0">
            <a:spAutoFit/>
          </a:bodyPr>
          <a:lstStyle/>
          <a:p>
            <a:r>
              <a:rPr lang="en-GB" sz="900" dirty="0">
                <a:latin typeface="Montserrat" panose="00000500000000000000" pitchFamily="2" charset="0"/>
              </a:rPr>
              <a:t>Top 4</a:t>
            </a:r>
          </a:p>
        </p:txBody>
      </p:sp>
      <p:sp>
        <p:nvSpPr>
          <p:cNvPr id="13" name="TextBox 12">
            <a:extLst>
              <a:ext uri="{FF2B5EF4-FFF2-40B4-BE49-F238E27FC236}">
                <a16:creationId xmlns:a16="http://schemas.microsoft.com/office/drawing/2014/main" id="{50F9D96A-6051-4A4B-A279-9ED0FF7A35D5}"/>
              </a:ext>
            </a:extLst>
          </p:cNvPr>
          <p:cNvSpPr txBox="1"/>
          <p:nvPr/>
        </p:nvSpPr>
        <p:spPr>
          <a:xfrm>
            <a:off x="8266837" y="3245829"/>
            <a:ext cx="877163" cy="230832"/>
          </a:xfrm>
          <a:prstGeom prst="rect">
            <a:avLst/>
          </a:prstGeom>
          <a:noFill/>
        </p:spPr>
        <p:txBody>
          <a:bodyPr wrap="none" rtlCol="0">
            <a:spAutoFit/>
          </a:bodyPr>
          <a:lstStyle/>
          <a:p>
            <a:r>
              <a:rPr lang="en-GB" sz="900" dirty="0">
                <a:latin typeface="Montserrat" panose="00000500000000000000" pitchFamily="2" charset="0"/>
              </a:rPr>
              <a:t>Discounters</a:t>
            </a:r>
          </a:p>
        </p:txBody>
      </p:sp>
    </p:spTree>
    <p:extLst>
      <p:ext uri="{BB962C8B-B14F-4D97-AF65-F5344CB8AC3E}">
        <p14:creationId xmlns:p14="http://schemas.microsoft.com/office/powerpoint/2010/main" val="10076973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485"/>
        <p:cNvGrpSpPr/>
        <p:nvPr/>
      </p:nvGrpSpPr>
      <p:grpSpPr>
        <a:xfrm>
          <a:off x="0" y="0"/>
          <a:ext cx="0" cy="0"/>
          <a:chOff x="0" y="0"/>
          <a:chExt cx="0" cy="0"/>
        </a:xfrm>
      </p:grpSpPr>
      <p:sp>
        <p:nvSpPr>
          <p:cNvPr id="3" name="Subtitle 2">
            <a:extLst>
              <a:ext uri="{FF2B5EF4-FFF2-40B4-BE49-F238E27FC236}">
                <a16:creationId xmlns:a16="http://schemas.microsoft.com/office/drawing/2014/main" id="{607DEBFA-3D3F-47B8-8934-6FB4AF462408}"/>
              </a:ext>
            </a:extLst>
          </p:cNvPr>
          <p:cNvSpPr>
            <a:spLocks noGrp="1"/>
          </p:cNvSpPr>
          <p:nvPr>
            <p:ph type="subTitle" idx="1"/>
          </p:nvPr>
        </p:nvSpPr>
        <p:spPr>
          <a:xfrm>
            <a:off x="369832" y="4852794"/>
            <a:ext cx="8159100" cy="184800"/>
          </a:xfrm>
        </p:spPr>
        <p:txBody>
          <a:bodyPr/>
          <a:lstStyle/>
          <a:p>
            <a:r>
              <a:rPr lang="en-US" altLang="en-US" dirty="0">
                <a:solidFill>
                  <a:schemeClr val="bg1">
                    <a:lumMod val="85000"/>
                  </a:schemeClr>
                </a:solidFill>
                <a:latin typeface="Calibri" panose="020F0502020204030204" pitchFamily="34" charset="0"/>
                <a:cs typeface="Calibri" panose="020F0502020204030204" pitchFamily="34" charset="0"/>
              </a:rPr>
              <a:t>Source: </a:t>
            </a:r>
            <a:r>
              <a:rPr lang="en-GB" altLang="en-US" dirty="0">
                <a:solidFill>
                  <a:schemeClr val="bg1">
                    <a:lumMod val="85000"/>
                  </a:schemeClr>
                </a:solidFill>
                <a:latin typeface="Calibri" panose="020F0502020204030204" pitchFamily="34" charset="0"/>
                <a:cs typeface="Calibri" panose="020F0502020204030204" pitchFamily="34" charset="0"/>
              </a:rPr>
              <a:t>Retailer </a:t>
            </a:r>
            <a:r>
              <a:rPr lang="en-GB" b="0" i="0" dirty="0">
                <a:solidFill>
                  <a:schemeClr val="bg1">
                    <a:lumMod val="85000"/>
                  </a:schemeClr>
                </a:solidFill>
                <a:effectLst/>
                <a:latin typeface="Segoe UI" panose="020B0502040204020203" pitchFamily="34" charset="0"/>
              </a:rPr>
              <a:t>Source: Retailer Marketing including Digital and Press</a:t>
            </a:r>
            <a:endParaRPr lang="en-PH" dirty="0">
              <a:solidFill>
                <a:schemeClr val="bg1">
                  <a:lumMod val="85000"/>
                </a:schemeClr>
              </a:solidFill>
            </a:endParaRPr>
          </a:p>
        </p:txBody>
      </p:sp>
      <p:sp>
        <p:nvSpPr>
          <p:cNvPr id="1486" name="Google Shape;1486;p114"/>
          <p:cNvSpPr txBox="1">
            <a:spLocks noGrp="1"/>
          </p:cNvSpPr>
          <p:nvPr>
            <p:ph type="title"/>
          </p:nvPr>
        </p:nvSpPr>
        <p:spPr>
          <a:xfrm>
            <a:off x="354650" y="292625"/>
            <a:ext cx="8434800" cy="393600"/>
          </a:xfrm>
        </p:spPr>
        <p:txBody>
          <a:bodyPr spcFirstLastPara="1" wrap="square" lIns="0" tIns="91425" rIns="0" bIns="91425" anchor="t" anchorCtr="0">
            <a:noAutofit/>
          </a:bodyPr>
          <a:lstStyle/>
          <a:p>
            <a:pPr lvl="0"/>
            <a:r>
              <a:rPr lang="en-PH" dirty="0"/>
              <a:t>Messages focussed on </a:t>
            </a:r>
            <a:r>
              <a:rPr lang="en-PH" dirty="0">
                <a:solidFill>
                  <a:schemeClr val="accent1"/>
                </a:solidFill>
              </a:rPr>
              <a:t>price</a:t>
            </a:r>
            <a:r>
              <a:rPr lang="en-PH" dirty="0"/>
              <a:t>, innovation and Valentine’s</a:t>
            </a:r>
          </a:p>
        </p:txBody>
      </p:sp>
      <p:cxnSp>
        <p:nvCxnSpPr>
          <p:cNvPr id="1487" name="Google Shape;1487;p114"/>
          <p:cNvCxnSpPr/>
          <p:nvPr/>
        </p:nvCxnSpPr>
        <p:spPr>
          <a:xfrm>
            <a:off x="351200" y="1750609"/>
            <a:ext cx="8450400" cy="0"/>
          </a:xfrm>
          <a:prstGeom prst="straightConnector1">
            <a:avLst/>
          </a:prstGeom>
          <a:noFill/>
          <a:ln w="9525" cap="flat" cmpd="sng">
            <a:solidFill>
              <a:srgbClr val="FFFFFF"/>
            </a:solidFill>
            <a:prstDash val="solid"/>
            <a:round/>
            <a:headEnd type="none" w="med" len="med"/>
            <a:tailEnd type="triangle" w="med" len="med"/>
          </a:ln>
        </p:spPr>
      </p:cxnSp>
      <p:sp>
        <p:nvSpPr>
          <p:cNvPr id="1488" name="Google Shape;1488;p114"/>
          <p:cNvSpPr txBox="1"/>
          <p:nvPr/>
        </p:nvSpPr>
        <p:spPr>
          <a:xfrm>
            <a:off x="6640907" y="1331095"/>
            <a:ext cx="1559700" cy="307800"/>
          </a:xfrm>
          <a:prstGeom prst="rect">
            <a:avLst/>
          </a:prstGeom>
          <a:noFill/>
          <a:ln>
            <a:noFill/>
          </a:ln>
        </p:spPr>
        <p:txBody>
          <a:bodyPr spcFirstLastPara="1" wrap="square" lIns="0" tIns="45700" rIns="0" bIns="45700" anchor="t" anchorCtr="0">
            <a:noAutofit/>
          </a:bodyPr>
          <a:lstStyle/>
          <a:p>
            <a:pPr lvl="0"/>
            <a:r>
              <a:rPr lang="en-GB" b="1" dirty="0">
                <a:solidFill>
                  <a:srgbClr val="FFFFFF"/>
                </a:solidFill>
                <a:latin typeface="Avenir Next LT Pro" panose="020B0504020202020204" pitchFamily="34" charset="0"/>
                <a:ea typeface="Montserrat"/>
                <a:cs typeface="Montserrat"/>
                <a:sym typeface="Montserrat"/>
              </a:rPr>
              <a:t>Valentine’s</a:t>
            </a:r>
          </a:p>
        </p:txBody>
      </p:sp>
      <p:sp>
        <p:nvSpPr>
          <p:cNvPr id="1489" name="Google Shape;1489;p114"/>
          <p:cNvSpPr txBox="1"/>
          <p:nvPr/>
        </p:nvSpPr>
        <p:spPr>
          <a:xfrm>
            <a:off x="6591758" y="1966892"/>
            <a:ext cx="2168249" cy="2566967"/>
          </a:xfrm>
          <a:prstGeom prst="rect">
            <a:avLst/>
          </a:prstGeom>
          <a:noFill/>
          <a:ln>
            <a:noFill/>
          </a:ln>
        </p:spPr>
        <p:txBody>
          <a:bodyPr spcFirstLastPara="1" wrap="square" lIns="0" tIns="45700" rIns="0" bIns="45700" anchor="t" anchorCtr="0">
            <a:noAutofit/>
          </a:bodyPr>
          <a:lstStyle/>
          <a:p>
            <a:pPr lvl="0">
              <a:spcAft>
                <a:spcPts val="1200"/>
              </a:spcAft>
              <a:buSzPts val="1100"/>
            </a:pPr>
            <a:r>
              <a:rPr lang="en-GB" sz="1200" dirty="0">
                <a:solidFill>
                  <a:srgbClr val="FFFFFF"/>
                </a:solidFill>
                <a:latin typeface="Avenir Next LT Pro" panose="020B0504020202020204" pitchFamily="34" charset="0"/>
                <a:ea typeface="Montserrat"/>
                <a:cs typeface="Montserrat"/>
                <a:sym typeface="Montserrat"/>
              </a:rPr>
              <a:t>Tesco Valentine’s Day special 2022 + Gift Shop</a:t>
            </a:r>
          </a:p>
          <a:p>
            <a:pPr lvl="0">
              <a:spcAft>
                <a:spcPts val="1200"/>
              </a:spcAft>
              <a:buSzPts val="1100"/>
            </a:pPr>
            <a:r>
              <a:rPr lang="en-GB" sz="1200" dirty="0">
                <a:solidFill>
                  <a:srgbClr val="FFFFFF"/>
                </a:solidFill>
                <a:latin typeface="Avenir Next LT Pro" panose="020B0504020202020204" pitchFamily="34" charset="0"/>
                <a:ea typeface="Montserrat"/>
                <a:cs typeface="Montserrat"/>
                <a:sym typeface="Montserrat"/>
              </a:rPr>
              <a:t>Valentine’s gifts at Tesco ..</a:t>
            </a:r>
          </a:p>
          <a:p>
            <a:pPr lvl="0">
              <a:spcAft>
                <a:spcPts val="1200"/>
              </a:spcAft>
              <a:buSzPts val="1100"/>
            </a:pPr>
            <a:r>
              <a:rPr lang="en-GB" sz="1200" dirty="0">
                <a:solidFill>
                  <a:srgbClr val="FFFFFF"/>
                </a:solidFill>
                <a:latin typeface="Avenir Next LT Pro" panose="020B0504020202020204" pitchFamily="34" charset="0"/>
                <a:ea typeface="Montserrat"/>
                <a:cs typeface="Montserrat"/>
                <a:sym typeface="Montserrat"/>
              </a:rPr>
              <a:t>Marks &amp; Spencer Valentine’s Day Collection with price 2022</a:t>
            </a:r>
          </a:p>
          <a:p>
            <a:pPr lvl="0">
              <a:spcAft>
                <a:spcPts val="1200"/>
              </a:spcAft>
              <a:buSzPts val="1100"/>
            </a:pPr>
            <a:r>
              <a:rPr lang="en-GB" sz="1200" dirty="0">
                <a:solidFill>
                  <a:srgbClr val="FFFFFF"/>
                </a:solidFill>
                <a:latin typeface="Avenir Next LT Pro" panose="020B0504020202020204" pitchFamily="34" charset="0"/>
                <a:ea typeface="Montserrat"/>
                <a:cs typeface="Montserrat"/>
                <a:sym typeface="Montserrat"/>
              </a:rPr>
              <a:t>Sainsbury’s Valentine’s Gift &amp; Décor Collection 2022</a:t>
            </a:r>
          </a:p>
          <a:p>
            <a:pPr lvl="0">
              <a:spcAft>
                <a:spcPts val="1200"/>
              </a:spcAft>
              <a:buSzPts val="1100"/>
            </a:pPr>
            <a:r>
              <a:rPr lang="en-GB" sz="1200" dirty="0">
                <a:solidFill>
                  <a:srgbClr val="FFFFFF"/>
                </a:solidFill>
                <a:latin typeface="Avenir Next LT Pro" panose="020B0504020202020204" pitchFamily="34" charset="0"/>
                <a:ea typeface="Montserrat"/>
                <a:cs typeface="Montserrat"/>
                <a:sym typeface="Montserrat"/>
              </a:rPr>
              <a:t>M&amp;S Valentine’s Day Food Haul &amp; weekly shop</a:t>
            </a:r>
          </a:p>
          <a:p>
            <a:pPr marL="0" marR="0" lvl="0" indent="0" algn="l" rtl="0">
              <a:lnSpc>
                <a:spcPct val="100000"/>
              </a:lnSpc>
              <a:spcBef>
                <a:spcPts val="0"/>
              </a:spcBef>
              <a:spcAft>
                <a:spcPts val="1200"/>
              </a:spcAft>
              <a:buClr>
                <a:srgbClr val="000000"/>
              </a:buClr>
              <a:buSzPts val="1100"/>
              <a:buFont typeface="Arial"/>
              <a:buNone/>
            </a:pPr>
            <a:endParaRPr sz="1200" dirty="0">
              <a:solidFill>
                <a:srgbClr val="FFFFFF"/>
              </a:solidFill>
              <a:latin typeface="Avenir Next LT Pro" panose="020B0504020202020204" pitchFamily="34" charset="0"/>
              <a:ea typeface="Montserrat"/>
              <a:cs typeface="Montserrat"/>
              <a:sym typeface="Montserrat"/>
            </a:endParaRPr>
          </a:p>
        </p:txBody>
      </p:sp>
      <p:sp>
        <p:nvSpPr>
          <p:cNvPr id="1490" name="Google Shape;1490;p114"/>
          <p:cNvSpPr/>
          <p:nvPr/>
        </p:nvSpPr>
        <p:spPr>
          <a:xfrm>
            <a:off x="302729" y="1721558"/>
            <a:ext cx="138900" cy="1389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91" name="Google Shape;1491;p114"/>
          <p:cNvSpPr txBox="1"/>
          <p:nvPr/>
        </p:nvSpPr>
        <p:spPr>
          <a:xfrm>
            <a:off x="302729" y="1336374"/>
            <a:ext cx="1559700" cy="307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None/>
            </a:pPr>
            <a:r>
              <a:rPr lang="en" b="1" dirty="0">
                <a:solidFill>
                  <a:srgbClr val="FFFFFF"/>
                </a:solidFill>
                <a:latin typeface="Avenir Next LT Pro" panose="020B0504020202020204" pitchFamily="34" charset="0"/>
                <a:ea typeface="Montserrat"/>
                <a:cs typeface="Montserrat"/>
                <a:sym typeface="Montserrat"/>
              </a:rPr>
              <a:t>Price</a:t>
            </a:r>
            <a:endParaRPr b="1" dirty="0">
              <a:solidFill>
                <a:srgbClr val="FFFFFF"/>
              </a:solidFill>
              <a:latin typeface="Avenir Next LT Pro" panose="020B0504020202020204" pitchFamily="34" charset="0"/>
              <a:ea typeface="Montserrat"/>
              <a:cs typeface="Montserrat"/>
              <a:sym typeface="Montserrat"/>
            </a:endParaRPr>
          </a:p>
        </p:txBody>
      </p:sp>
      <p:sp>
        <p:nvSpPr>
          <p:cNvPr id="1492" name="Google Shape;1492;p114"/>
          <p:cNvSpPr txBox="1"/>
          <p:nvPr/>
        </p:nvSpPr>
        <p:spPr>
          <a:xfrm>
            <a:off x="302728" y="1885799"/>
            <a:ext cx="3310421" cy="2857145"/>
          </a:xfrm>
          <a:prstGeom prst="rect">
            <a:avLst/>
          </a:prstGeom>
          <a:noFill/>
          <a:ln>
            <a:noFill/>
          </a:ln>
        </p:spPr>
        <p:txBody>
          <a:bodyPr spcFirstLastPara="1" wrap="square" lIns="0" tIns="45700" rIns="0" bIns="45700" anchor="t" anchorCtr="0">
            <a:noAutofit/>
          </a:bodyPr>
          <a:lstStyle/>
          <a:p>
            <a:pPr>
              <a:spcAft>
                <a:spcPts val="600"/>
              </a:spcAft>
              <a:buSzPts val="1100"/>
            </a:pPr>
            <a:r>
              <a:rPr lang="en" sz="1200" dirty="0">
                <a:solidFill>
                  <a:srgbClr val="FFFFFF"/>
                </a:solidFill>
                <a:latin typeface="Avenir Next LT Pro" panose="020B0504020202020204" pitchFamily="34" charset="0"/>
                <a:ea typeface="Montserrat"/>
                <a:cs typeface="Montserrat"/>
                <a:sym typeface="Montserrat"/>
              </a:rPr>
              <a:t>Tesco Clubcard ‘The power to lower prices”</a:t>
            </a:r>
          </a:p>
          <a:p>
            <a:pPr>
              <a:spcAft>
                <a:spcPts val="600"/>
              </a:spcAft>
              <a:buSzPts val="1100"/>
            </a:pPr>
            <a:r>
              <a:rPr lang="en" sz="1200" dirty="0">
                <a:solidFill>
                  <a:srgbClr val="FFFFFF"/>
                </a:solidFill>
                <a:latin typeface="Avenir Next LT Pro" panose="020B0504020202020204" pitchFamily="34" charset="0"/>
                <a:ea typeface="Montserrat"/>
                <a:cs typeface="Montserrat"/>
                <a:sym typeface="Montserrat"/>
              </a:rPr>
              <a:t>Lidl ‘Big on Quality’, The quality you deserve for less …</a:t>
            </a:r>
          </a:p>
          <a:p>
            <a:pPr>
              <a:spcAft>
                <a:spcPts val="600"/>
              </a:spcAft>
              <a:buSzPts val="1100"/>
            </a:pPr>
            <a:r>
              <a:rPr lang="en" sz="1200" dirty="0">
                <a:solidFill>
                  <a:srgbClr val="FFFFFF"/>
                </a:solidFill>
                <a:latin typeface="Avenir Next LT Pro" panose="020B0504020202020204" pitchFamily="34" charset="0"/>
                <a:ea typeface="Montserrat"/>
                <a:cs typeface="Montserrat"/>
                <a:sym typeface="Montserrat"/>
              </a:rPr>
              <a:t>Tesco Clubcard prices ‘£3 Meal Deal’</a:t>
            </a:r>
          </a:p>
          <a:p>
            <a:pPr>
              <a:spcAft>
                <a:spcPts val="600"/>
              </a:spcAft>
              <a:buSzPts val="1100"/>
            </a:pPr>
            <a:r>
              <a:rPr lang="en" sz="1200" dirty="0">
                <a:solidFill>
                  <a:srgbClr val="FFFFFF"/>
                </a:solidFill>
                <a:latin typeface="Avenir Next LT Pro" panose="020B0504020202020204" pitchFamily="34" charset="0"/>
                <a:ea typeface="Montserrat"/>
                <a:cs typeface="Montserrat"/>
                <a:sym typeface="Montserrat"/>
              </a:rPr>
              <a:t>Tesco BOGOF on Fruit</a:t>
            </a:r>
          </a:p>
          <a:p>
            <a:pPr>
              <a:spcAft>
                <a:spcPts val="600"/>
              </a:spcAft>
              <a:buSzPts val="1100"/>
            </a:pPr>
            <a:r>
              <a:rPr lang="en" sz="1200" dirty="0">
                <a:solidFill>
                  <a:srgbClr val="FFFFFF"/>
                </a:solidFill>
                <a:latin typeface="Avenir Next LT Pro" panose="020B0504020202020204" pitchFamily="34" charset="0"/>
                <a:ea typeface="Montserrat"/>
                <a:cs typeface="Montserrat"/>
                <a:sym typeface="Montserrat"/>
              </a:rPr>
              <a:t>Sainsbury’s quality, Aldi prices ..</a:t>
            </a:r>
          </a:p>
          <a:p>
            <a:pPr>
              <a:spcAft>
                <a:spcPts val="600"/>
              </a:spcAft>
              <a:buSzPts val="1100"/>
            </a:pPr>
            <a:r>
              <a:rPr lang="en-GB" sz="1200" dirty="0">
                <a:solidFill>
                  <a:srgbClr val="FFFFFF"/>
                </a:solidFill>
                <a:latin typeface="Avenir Next LT Pro" panose="020B0504020202020204" pitchFamily="34" charset="0"/>
                <a:ea typeface="Montserrat"/>
                <a:cs typeface="Montserrat"/>
                <a:sym typeface="Montserrat"/>
              </a:rPr>
              <a:t>T</a:t>
            </a:r>
            <a:r>
              <a:rPr lang="en" sz="1200" dirty="0">
                <a:solidFill>
                  <a:srgbClr val="FFFFFF"/>
                </a:solidFill>
                <a:latin typeface="Avenir Next LT Pro" panose="020B0504020202020204" pitchFamily="34" charset="0"/>
                <a:ea typeface="Montserrat"/>
                <a:cs typeface="Montserrat"/>
                <a:sym typeface="Montserrat"/>
              </a:rPr>
              <a:t>esco weekly shop on a budget &amp; meal plan </a:t>
            </a:r>
          </a:p>
          <a:p>
            <a:pPr>
              <a:spcAft>
                <a:spcPts val="600"/>
              </a:spcAft>
              <a:buSzPts val="1100"/>
            </a:pPr>
            <a:r>
              <a:rPr lang="en" sz="1200" dirty="0">
                <a:solidFill>
                  <a:srgbClr val="FFFFFF"/>
                </a:solidFill>
                <a:latin typeface="Avenir Next LT Pro" panose="020B0504020202020204" pitchFamily="34" charset="0"/>
                <a:ea typeface="Montserrat"/>
                <a:cs typeface="Montserrat"/>
                <a:sym typeface="Montserrat"/>
              </a:rPr>
              <a:t>That Lidl Plus Feeling</a:t>
            </a:r>
          </a:p>
          <a:p>
            <a:pPr lvl="0">
              <a:spcAft>
                <a:spcPts val="600"/>
              </a:spcAft>
              <a:buSzPts val="1100"/>
            </a:pPr>
            <a:r>
              <a:rPr lang="en" sz="1200" dirty="0">
                <a:solidFill>
                  <a:srgbClr val="FFFFFF"/>
                </a:solidFill>
                <a:latin typeface="Avenir Next LT Pro" panose="020B0504020202020204" pitchFamily="34" charset="0"/>
                <a:ea typeface="Montserrat"/>
                <a:cs typeface="Montserrat"/>
                <a:sym typeface="Montserrat"/>
              </a:rPr>
              <a:t> </a:t>
            </a:r>
          </a:p>
          <a:p>
            <a:pPr lvl="0">
              <a:spcAft>
                <a:spcPts val="600"/>
              </a:spcAft>
              <a:buSzPts val="1100"/>
            </a:pPr>
            <a:endParaRPr lang="en" sz="1200" dirty="0">
              <a:solidFill>
                <a:srgbClr val="FFFFFF"/>
              </a:solidFill>
              <a:latin typeface="Avenir Next LT Pro" panose="020B0504020202020204" pitchFamily="34" charset="0"/>
              <a:ea typeface="Montserrat"/>
              <a:cs typeface="Montserrat"/>
              <a:sym typeface="Montserrat"/>
            </a:endParaRPr>
          </a:p>
          <a:p>
            <a:pPr marL="0" lvl="0" indent="0" algn="l" rtl="0">
              <a:spcBef>
                <a:spcPts val="0"/>
              </a:spcBef>
              <a:spcAft>
                <a:spcPts val="1200"/>
              </a:spcAft>
              <a:buClr>
                <a:srgbClr val="000000"/>
              </a:buClr>
              <a:buSzPts val="1100"/>
              <a:buFont typeface="Arial"/>
              <a:buNone/>
            </a:pPr>
            <a:endParaRPr sz="1200" dirty="0">
              <a:solidFill>
                <a:srgbClr val="FFFFFF"/>
              </a:solidFill>
              <a:latin typeface="Avenir Next LT Pro" panose="020B0504020202020204" pitchFamily="34" charset="0"/>
              <a:ea typeface="Montserrat"/>
              <a:cs typeface="Montserrat"/>
              <a:sym typeface="Montserrat"/>
            </a:endParaRPr>
          </a:p>
        </p:txBody>
      </p:sp>
      <p:sp>
        <p:nvSpPr>
          <p:cNvPr id="1493" name="Google Shape;1493;p114"/>
          <p:cNvSpPr/>
          <p:nvPr/>
        </p:nvSpPr>
        <p:spPr>
          <a:xfrm>
            <a:off x="6591758" y="1721558"/>
            <a:ext cx="138900" cy="1389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97" name="Google Shape;1497;p114"/>
          <p:cNvSpPr txBox="1"/>
          <p:nvPr/>
        </p:nvSpPr>
        <p:spPr>
          <a:xfrm>
            <a:off x="3945999" y="1356505"/>
            <a:ext cx="1559700" cy="307800"/>
          </a:xfrm>
          <a:prstGeom prst="rect">
            <a:avLst/>
          </a:prstGeom>
          <a:noFill/>
          <a:ln>
            <a:noFill/>
          </a:ln>
        </p:spPr>
        <p:txBody>
          <a:bodyPr spcFirstLastPara="1" wrap="square" lIns="0" tIns="45700" rIns="0" bIns="45700" anchor="t" anchorCtr="0">
            <a:noAutofit/>
          </a:bodyPr>
          <a:lstStyle/>
          <a:p>
            <a:pPr lvl="0"/>
            <a:r>
              <a:rPr lang="en-GB" b="1" dirty="0">
                <a:solidFill>
                  <a:srgbClr val="FFFFFF"/>
                </a:solidFill>
                <a:latin typeface="Avenir Next LT Pro" panose="020B0504020202020204" pitchFamily="34" charset="0"/>
                <a:ea typeface="Montserrat"/>
                <a:cs typeface="Montserrat"/>
                <a:sym typeface="Montserrat"/>
              </a:rPr>
              <a:t>Innovation	</a:t>
            </a:r>
          </a:p>
        </p:txBody>
      </p:sp>
      <p:sp>
        <p:nvSpPr>
          <p:cNvPr id="1498" name="Google Shape;1498;p114"/>
          <p:cNvSpPr txBox="1"/>
          <p:nvPr/>
        </p:nvSpPr>
        <p:spPr>
          <a:xfrm>
            <a:off x="4032246" y="1934618"/>
            <a:ext cx="2006604" cy="1760752"/>
          </a:xfrm>
          <a:prstGeom prst="rect">
            <a:avLst/>
          </a:prstGeom>
          <a:noFill/>
          <a:ln>
            <a:noFill/>
          </a:ln>
        </p:spPr>
        <p:txBody>
          <a:bodyPr spcFirstLastPara="1" wrap="square" lIns="0" tIns="45700" rIns="0" bIns="45700" anchor="t" anchorCtr="0">
            <a:noAutofit/>
          </a:bodyPr>
          <a:lstStyle/>
          <a:p>
            <a:pPr lvl="0">
              <a:spcAft>
                <a:spcPts val="1200"/>
              </a:spcAft>
              <a:buSzPts val="1100"/>
            </a:pPr>
            <a:r>
              <a:rPr lang="en" sz="1200" dirty="0">
                <a:solidFill>
                  <a:srgbClr val="FFFFFF"/>
                </a:solidFill>
                <a:latin typeface="Avenir Next LT Pro" panose="020B0504020202020204" pitchFamily="34" charset="0"/>
                <a:ea typeface="Montserrat"/>
                <a:cs typeface="Montserrat"/>
                <a:sym typeface="Montserrat"/>
              </a:rPr>
              <a:t>What’s new in Morrisons #February 2022</a:t>
            </a:r>
          </a:p>
          <a:p>
            <a:pPr lvl="0">
              <a:spcAft>
                <a:spcPts val="1200"/>
              </a:spcAft>
              <a:buSzPts val="1100"/>
            </a:pPr>
            <a:r>
              <a:rPr lang="en" sz="1200" dirty="0">
                <a:solidFill>
                  <a:srgbClr val="FFFFFF"/>
                </a:solidFill>
                <a:latin typeface="Avenir Next LT Pro" panose="020B0504020202020204" pitchFamily="34" charset="0"/>
                <a:ea typeface="Montserrat"/>
                <a:cs typeface="Montserrat"/>
                <a:sym typeface="Montserrat"/>
              </a:rPr>
              <a:t>What’s new in ASDA George February 2022</a:t>
            </a:r>
          </a:p>
          <a:p>
            <a:pPr lvl="0">
              <a:spcAft>
                <a:spcPts val="1200"/>
              </a:spcAft>
              <a:buSzPts val="1100"/>
            </a:pPr>
            <a:endParaRPr lang="en-GB" sz="1200" dirty="0">
              <a:solidFill>
                <a:srgbClr val="FFFFFF"/>
              </a:solidFill>
              <a:latin typeface="Avenir Next LT Pro" panose="020B0504020202020204" pitchFamily="34" charset="0"/>
              <a:ea typeface="Montserrat"/>
              <a:cs typeface="Montserrat"/>
              <a:sym typeface="Montserrat"/>
            </a:endParaRPr>
          </a:p>
          <a:p>
            <a:pPr lvl="0">
              <a:spcAft>
                <a:spcPts val="1200"/>
              </a:spcAft>
              <a:buSzPts val="1100"/>
            </a:pPr>
            <a:endParaRPr sz="1200" dirty="0">
              <a:solidFill>
                <a:srgbClr val="FFFFFF"/>
              </a:solidFill>
              <a:latin typeface="Avenir Next LT Pro" panose="020B0504020202020204" pitchFamily="34" charset="0"/>
              <a:ea typeface="Montserrat"/>
              <a:cs typeface="Montserrat"/>
              <a:sym typeface="Montserrat"/>
            </a:endParaRPr>
          </a:p>
        </p:txBody>
      </p:sp>
      <p:sp>
        <p:nvSpPr>
          <p:cNvPr id="1499" name="Google Shape;1499;p114"/>
          <p:cNvSpPr/>
          <p:nvPr/>
        </p:nvSpPr>
        <p:spPr>
          <a:xfrm>
            <a:off x="3876549" y="1704749"/>
            <a:ext cx="138900" cy="1389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743;p129"/>
          <p:cNvSpPr txBox="1"/>
          <p:nvPr/>
        </p:nvSpPr>
        <p:spPr>
          <a:xfrm>
            <a:off x="354650" y="755901"/>
            <a:ext cx="3804300"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200" dirty="0">
                <a:solidFill>
                  <a:schemeClr val="bg1"/>
                </a:solidFill>
                <a:latin typeface="Avenir Next LT Pro" panose="020B0504020202020204" pitchFamily="34" charset="0"/>
                <a:ea typeface="Montserrat"/>
                <a:cs typeface="Montserrat"/>
                <a:sym typeface="Montserrat"/>
              </a:rPr>
              <a:t>February 2022 advertising</a:t>
            </a:r>
            <a:br>
              <a:rPr lang="en" sz="1200" dirty="0">
                <a:solidFill>
                  <a:schemeClr val="bg1"/>
                </a:solidFill>
                <a:latin typeface="Avenir Next LT Pro" panose="020B0504020202020204" pitchFamily="34" charset="0"/>
                <a:ea typeface="Montserrat"/>
                <a:cs typeface="Montserrat"/>
                <a:sym typeface="Montserrat"/>
              </a:rPr>
            </a:br>
            <a:endParaRPr sz="1200" dirty="0">
              <a:solidFill>
                <a:schemeClr val="bg1"/>
              </a:solidFill>
              <a:latin typeface="Avenir Next LT Pro" panose="020B0504020202020204" pitchFamily="34" charset="0"/>
              <a:ea typeface="Montserrat"/>
              <a:cs typeface="Montserrat"/>
              <a:sym typeface="Montserrat"/>
            </a:endParaRPr>
          </a:p>
        </p:txBody>
      </p:sp>
    </p:spTree>
    <p:extLst>
      <p:ext uri="{BB962C8B-B14F-4D97-AF65-F5344CB8AC3E}">
        <p14:creationId xmlns:p14="http://schemas.microsoft.com/office/powerpoint/2010/main" val="28938615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74"/>
        <p:cNvGrpSpPr/>
        <p:nvPr/>
      </p:nvGrpSpPr>
      <p:grpSpPr>
        <a:xfrm>
          <a:off x="0" y="0"/>
          <a:ext cx="0" cy="0"/>
          <a:chOff x="0" y="0"/>
          <a:chExt cx="0" cy="0"/>
        </a:xfrm>
      </p:grpSpPr>
      <p:sp>
        <p:nvSpPr>
          <p:cNvPr id="25" name="TextBox 24">
            <a:extLst>
              <a:ext uri="{FF2B5EF4-FFF2-40B4-BE49-F238E27FC236}">
                <a16:creationId xmlns:a16="http://schemas.microsoft.com/office/drawing/2014/main" id="{9C47F94C-7109-4BDE-9339-579246CF2F90}"/>
              </a:ext>
            </a:extLst>
          </p:cNvPr>
          <p:cNvSpPr txBox="1"/>
          <p:nvPr/>
        </p:nvSpPr>
        <p:spPr>
          <a:xfrm>
            <a:off x="221109" y="3860857"/>
            <a:ext cx="4610100" cy="769441"/>
          </a:xfrm>
          <a:prstGeom prst="rect">
            <a:avLst/>
          </a:prstGeom>
          <a:noFill/>
        </p:spPr>
        <p:txBody>
          <a:bodyPr wrap="square">
            <a:spAutoFit/>
          </a:bodyPr>
          <a:lstStyle/>
          <a:p>
            <a:pPr marL="342900" lvl="0" indent="-342900">
              <a:buFont typeface="Symbol" panose="05050102010706020507" pitchFamily="18" charset="2"/>
              <a:buChar char=""/>
              <a:tabLst>
                <a:tab pos="-450215" algn="l"/>
              </a:tabLst>
            </a:pP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The relative performance of </a:t>
            </a:r>
            <a:r>
              <a:rPr lang="en-GB" sz="1100" b="1" dirty="0">
                <a:solidFill>
                  <a:schemeClr val="accent1"/>
                </a:solidFill>
                <a:effectLst/>
                <a:latin typeface="Montserrat" panose="00000500000000000000" pitchFamily="2" charset="0"/>
                <a:ea typeface="Times New Roman" panose="02020603050405020304" pitchFamily="18" charset="0"/>
                <a:cs typeface="Arial" panose="020B0604020202020204" pitchFamily="34" charset="0"/>
              </a:rPr>
              <a:t>Co-o</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p (-3.2%) </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is </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improving </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which is in </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contrast</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to </a:t>
            </a:r>
            <a:r>
              <a:rPr lang="en-GB" sz="1100" b="1" dirty="0">
                <a:solidFill>
                  <a:schemeClr val="accent1"/>
                </a:solidFill>
                <a:effectLst/>
                <a:latin typeface="Montserrat" panose="00000500000000000000" pitchFamily="2" charset="0"/>
                <a:ea typeface="Times New Roman" panose="02020603050405020304" pitchFamily="18" charset="0"/>
                <a:cs typeface="Arial" panose="020B0604020202020204" pitchFamily="34" charset="0"/>
              </a:rPr>
              <a:t>Waitrose</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where the recent sales momentum has dissipated </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(-8.4%)</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a:t>
            </a:r>
            <a:endParaRPr lang="en-GB" sz="1100" dirty="0">
              <a:solidFill>
                <a:schemeClr val="bg1"/>
              </a:solidFill>
              <a:effectLst/>
              <a:latin typeface="Times New Roman" panose="02020603050405020304" pitchFamily="18" charset="0"/>
              <a:ea typeface="Times New Roman" panose="02020603050405020304" pitchFamily="18" charset="0"/>
            </a:endParaRPr>
          </a:p>
          <a:p>
            <a:endParaRPr lang="en-GB" sz="1100" spc="10" dirty="0">
              <a:solidFill>
                <a:schemeClr val="bg1"/>
              </a:solidFill>
              <a:effectLst/>
              <a:latin typeface="Montserrat" panose="00000500000000000000" pitchFamily="2" charset="0"/>
              <a:ea typeface="Times New Roman" panose="02020603050405020304" pitchFamily="18" charset="0"/>
            </a:endParaRPr>
          </a:p>
        </p:txBody>
      </p:sp>
      <p:sp>
        <p:nvSpPr>
          <p:cNvPr id="29" name="TextBox 28">
            <a:extLst>
              <a:ext uri="{FF2B5EF4-FFF2-40B4-BE49-F238E27FC236}">
                <a16:creationId xmlns:a16="http://schemas.microsoft.com/office/drawing/2014/main" id="{76724113-A946-42BE-ACD9-683400C97C63}"/>
              </a:ext>
            </a:extLst>
          </p:cNvPr>
          <p:cNvSpPr txBox="1"/>
          <p:nvPr/>
        </p:nvSpPr>
        <p:spPr>
          <a:xfrm>
            <a:off x="4517243" y="1213079"/>
            <a:ext cx="4572000" cy="600164"/>
          </a:xfrm>
          <a:prstGeom prst="rect">
            <a:avLst/>
          </a:prstGeom>
          <a:noFill/>
        </p:spPr>
        <p:txBody>
          <a:bodyPr wrap="square">
            <a:spAutoFit/>
          </a:bodyPr>
          <a:lstStyle/>
          <a:p>
            <a:pPr marL="342900" lvl="0" indent="-342900">
              <a:buSzPts val="800"/>
              <a:buFont typeface="Symbol" panose="05050102010706020507" pitchFamily="18" charset="2"/>
              <a:buChar char=""/>
            </a:pP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Sales at </a:t>
            </a:r>
            <a:r>
              <a:rPr lang="en-GB" sz="1100" b="1" dirty="0">
                <a:solidFill>
                  <a:schemeClr val="accent1"/>
                </a:solidFill>
                <a:effectLst/>
                <a:latin typeface="Montserrat" panose="00000500000000000000" pitchFamily="2" charset="0"/>
                <a:ea typeface="Times New Roman" panose="02020603050405020304" pitchFamily="18" charset="0"/>
                <a:cs typeface="Arial" panose="020B0604020202020204" pitchFamily="34" charset="0"/>
              </a:rPr>
              <a:t>Iceland</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(-6.7%) </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remain in decline due to the impact of Lockdown purchasing a year ago with </a:t>
            </a:r>
            <a:r>
              <a:rPr lang="en-GB" sz="1100" b="1" dirty="0">
                <a:solidFill>
                  <a:schemeClr val="accent1"/>
                </a:solidFill>
                <a:effectLst/>
                <a:latin typeface="Montserrat" panose="00000500000000000000" pitchFamily="2" charset="0"/>
                <a:ea typeface="Times New Roman" panose="02020603050405020304" pitchFamily="18" charset="0"/>
                <a:cs typeface="Arial" panose="020B0604020202020204" pitchFamily="34" charset="0"/>
              </a:rPr>
              <a:t>Ocado</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(-14%) </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similarly impacted in the short term</a:t>
            </a:r>
            <a:endParaRPr lang="en-GB" sz="1100" dirty="0">
              <a:solidFill>
                <a:schemeClr val="bg1"/>
              </a:solidFill>
              <a:effectLst/>
              <a:latin typeface="Times New Roman" panose="02020603050405020304" pitchFamily="18" charset="0"/>
              <a:ea typeface="Times New Roman" panose="02020603050405020304" pitchFamily="18" charset="0"/>
            </a:endParaRPr>
          </a:p>
        </p:txBody>
      </p:sp>
      <p:grpSp>
        <p:nvGrpSpPr>
          <p:cNvPr id="589" name="Google Shape;589;p57"/>
          <p:cNvGrpSpPr/>
          <p:nvPr/>
        </p:nvGrpSpPr>
        <p:grpSpPr>
          <a:xfrm>
            <a:off x="4597741" y="1263370"/>
            <a:ext cx="1074685" cy="499581"/>
            <a:chOff x="4353245" y="2769753"/>
            <a:chExt cx="3948648" cy="1021028"/>
          </a:xfrm>
        </p:grpSpPr>
        <p:grpSp>
          <p:nvGrpSpPr>
            <p:cNvPr id="590" name="Google Shape;590;p57"/>
            <p:cNvGrpSpPr/>
            <p:nvPr/>
          </p:nvGrpSpPr>
          <p:grpSpPr>
            <a:xfrm>
              <a:off x="4655693" y="2769753"/>
              <a:ext cx="3646200" cy="1021028"/>
              <a:chOff x="4655543" y="3262253"/>
              <a:chExt cx="3646200" cy="1021028"/>
            </a:xfrm>
          </p:grpSpPr>
          <p:sp>
            <p:nvSpPr>
              <p:cNvPr id="591" name="Google Shape;591;p57"/>
              <p:cNvSpPr txBox="1"/>
              <p:nvPr/>
            </p:nvSpPr>
            <p:spPr>
              <a:xfrm>
                <a:off x="4655543" y="3372172"/>
                <a:ext cx="3646200" cy="911109"/>
              </a:xfrm>
              <a:prstGeom prst="rect">
                <a:avLst/>
              </a:prstGeom>
              <a:noFill/>
              <a:ln>
                <a:noFill/>
              </a:ln>
            </p:spPr>
            <p:txBody>
              <a:bodyPr spcFirstLastPara="1" wrap="square" lIns="0" tIns="45700" rIns="0" bIns="45700" anchor="ctr" anchorCtr="0">
                <a:noAutofit/>
              </a:bodyPr>
              <a:lstStyle/>
              <a:p>
                <a:r>
                  <a:rPr lang="en-GB" sz="1100" b="1" dirty="0">
                    <a:solidFill>
                      <a:schemeClr val="bg1"/>
                    </a:solidFill>
                    <a:effectLst/>
                    <a:latin typeface="Montserrat" panose="00000500000000000000" pitchFamily="2" charset="0"/>
                    <a:ea typeface="Times New Roman" panose="02020603050405020304" pitchFamily="18" charset="0"/>
                  </a:rPr>
                  <a:t> </a:t>
                </a:r>
                <a:endParaRPr lang="en-GB" sz="1100" dirty="0">
                  <a:solidFill>
                    <a:schemeClr val="bg1"/>
                  </a:solidFill>
                  <a:effectLst/>
                  <a:latin typeface="Montserrat" panose="00000500000000000000" pitchFamily="2" charset="0"/>
                  <a:ea typeface="Times New Roman" panose="02020603050405020304" pitchFamily="18" charset="0"/>
                </a:endParaRPr>
              </a:p>
            </p:txBody>
          </p:sp>
          <p:sp>
            <p:nvSpPr>
              <p:cNvPr id="592" name="Google Shape;592;p57"/>
              <p:cNvSpPr txBox="1"/>
              <p:nvPr/>
            </p:nvSpPr>
            <p:spPr>
              <a:xfrm>
                <a:off x="4662210" y="3262253"/>
                <a:ext cx="548700" cy="530101"/>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1200" b="1" dirty="0">
                    <a:solidFill>
                      <a:srgbClr val="FFFFFF"/>
                    </a:solidFill>
                    <a:latin typeface="Montserrat" panose="00000500000000000000" pitchFamily="2" charset="0"/>
                    <a:ea typeface="Montserrat"/>
                    <a:cs typeface="Montserrat"/>
                    <a:sym typeface="Montserrat"/>
                  </a:rPr>
                  <a:t>4</a:t>
                </a:r>
                <a:endParaRPr sz="1200" b="1" i="0" u="none" strike="noStrike" cap="none" dirty="0">
                  <a:solidFill>
                    <a:srgbClr val="FFFFFF"/>
                  </a:solidFill>
                  <a:latin typeface="Montserrat" panose="00000500000000000000" pitchFamily="2" charset="0"/>
                  <a:ea typeface="Montserrat"/>
                  <a:cs typeface="Montserrat"/>
                  <a:sym typeface="Montserrat"/>
                </a:endParaRPr>
              </a:p>
            </p:txBody>
          </p:sp>
        </p:grpSp>
        <p:sp>
          <p:nvSpPr>
            <p:cNvPr id="598" name="Google Shape;598;p57"/>
            <p:cNvSpPr txBox="1"/>
            <p:nvPr/>
          </p:nvSpPr>
          <p:spPr>
            <a:xfrm>
              <a:off x="4353245" y="2947861"/>
              <a:ext cx="548700" cy="53010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endParaRPr sz="1000" b="1" i="0" u="none" strike="noStrike" cap="none" dirty="0">
                <a:solidFill>
                  <a:srgbClr val="FFFFFF"/>
                </a:solidFill>
                <a:latin typeface="Avenir Next LT Pro" panose="020B0504020202020204" pitchFamily="34" charset="0"/>
                <a:ea typeface="Montserrat"/>
                <a:cs typeface="Montserrat"/>
                <a:sym typeface="Montserrat"/>
              </a:endParaRPr>
            </a:p>
          </p:txBody>
        </p:sp>
      </p:grpSp>
      <p:sp>
        <p:nvSpPr>
          <p:cNvPr id="575" name="Google Shape;575;p57"/>
          <p:cNvSpPr txBox="1"/>
          <p:nvPr/>
        </p:nvSpPr>
        <p:spPr>
          <a:xfrm>
            <a:off x="354650" y="292625"/>
            <a:ext cx="8434800" cy="393600"/>
          </a:xfrm>
          <a:prstGeom prst="rect">
            <a:avLst/>
          </a:prstGeom>
          <a:noFill/>
          <a:ln>
            <a:noFill/>
          </a:ln>
        </p:spPr>
        <p:txBody>
          <a:bodyPr spcFirstLastPara="1" wrap="square" lIns="0" tIns="91425" rIns="0" bIns="91425" anchor="t" anchorCtr="0">
            <a:noAutofit/>
          </a:bodyPr>
          <a:lstStyle/>
          <a:p>
            <a:pPr marL="0" lvl="0" indent="0" algn="l" rtl="0">
              <a:spcBef>
                <a:spcPts val="0"/>
              </a:spcBef>
              <a:spcAft>
                <a:spcPts val="0"/>
              </a:spcAft>
              <a:buNone/>
            </a:pPr>
            <a:r>
              <a:rPr lang="en" sz="2000" b="1">
                <a:latin typeface="Montserrat"/>
                <a:ea typeface="Montserrat"/>
                <a:cs typeface="Montserrat"/>
                <a:sym typeface="Montserrat"/>
              </a:rPr>
              <a:t>Two column numbered list</a:t>
            </a:r>
            <a:endParaRPr sz="2000" b="1" dirty="0">
              <a:solidFill>
                <a:srgbClr val="000000"/>
              </a:solidFill>
              <a:latin typeface="Montserrat"/>
              <a:ea typeface="Montserrat"/>
              <a:cs typeface="Montserrat"/>
              <a:sym typeface="Montserrat"/>
            </a:endParaRPr>
          </a:p>
        </p:txBody>
      </p:sp>
      <p:grpSp>
        <p:nvGrpSpPr>
          <p:cNvPr id="576" name="Google Shape;576;p57"/>
          <p:cNvGrpSpPr/>
          <p:nvPr/>
        </p:nvGrpSpPr>
        <p:grpSpPr>
          <a:xfrm>
            <a:off x="316305" y="1187743"/>
            <a:ext cx="4191606" cy="2539901"/>
            <a:chOff x="4403490" y="862848"/>
            <a:chExt cx="4006086" cy="2832569"/>
          </a:xfrm>
        </p:grpSpPr>
        <p:grpSp>
          <p:nvGrpSpPr>
            <p:cNvPr id="577" name="Google Shape;577;p57"/>
            <p:cNvGrpSpPr/>
            <p:nvPr/>
          </p:nvGrpSpPr>
          <p:grpSpPr>
            <a:xfrm>
              <a:off x="4403490" y="862848"/>
              <a:ext cx="4006086" cy="1908311"/>
              <a:chOff x="4403340" y="1355348"/>
              <a:chExt cx="4006086" cy="1908311"/>
            </a:xfrm>
          </p:grpSpPr>
          <p:sp>
            <p:nvSpPr>
              <p:cNvPr id="578" name="Google Shape;578;p57"/>
              <p:cNvSpPr txBox="1"/>
              <p:nvPr/>
            </p:nvSpPr>
            <p:spPr>
              <a:xfrm>
                <a:off x="4403340" y="1882272"/>
                <a:ext cx="4006086" cy="1381387"/>
              </a:xfrm>
              <a:prstGeom prst="rect">
                <a:avLst/>
              </a:prstGeom>
              <a:noFill/>
              <a:ln>
                <a:noFill/>
              </a:ln>
            </p:spPr>
            <p:txBody>
              <a:bodyPr spcFirstLastPara="1" wrap="square" lIns="0" tIns="45700" rIns="0" bIns="45700" anchor="ctr" anchorCtr="0">
                <a:noAutofit/>
              </a:bodyPr>
              <a:lstStyle/>
              <a:p>
                <a:pPr marL="342900" lvl="0" indent="-342900">
                  <a:buSzPts val="1100"/>
                  <a:buFont typeface="Symbol" panose="05050102010706020507" pitchFamily="18" charset="2"/>
                  <a:buChar char=""/>
                  <a:tabLst>
                    <a:tab pos="-450215" algn="l"/>
                    <a:tab pos="685800" algn="l"/>
                  </a:tabLst>
                </a:pPr>
                <a:r>
                  <a:rPr lang="en-GB" sz="1100"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New marketing campaigns at both </a:t>
                </a:r>
                <a:r>
                  <a:rPr lang="en-GB" sz="1100" b="1" spc="10" dirty="0">
                    <a:solidFill>
                      <a:schemeClr val="accent1"/>
                    </a:solidFill>
                    <a:effectLst/>
                    <a:latin typeface="Montserrat" panose="00000500000000000000" pitchFamily="2" charset="0"/>
                    <a:ea typeface="Times New Roman" panose="02020603050405020304" pitchFamily="18" charset="0"/>
                    <a:cs typeface="Arial" panose="020B0604020202020204" pitchFamily="34" charset="0"/>
                  </a:rPr>
                  <a:t>Lidl</a:t>
                </a:r>
                <a:r>
                  <a:rPr lang="en-GB" sz="1100" b="1"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a:t>
                </a:r>
                <a:r>
                  <a:rPr lang="en-GB" sz="1100"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sales</a:t>
                </a:r>
                <a:r>
                  <a:rPr lang="en-GB" sz="1100" b="1"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+7.4%)</a:t>
                </a:r>
                <a:r>
                  <a:rPr lang="en-GB" sz="1100"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and </a:t>
                </a:r>
                <a:r>
                  <a:rPr lang="en-GB" sz="1100" b="1" spc="10" dirty="0">
                    <a:solidFill>
                      <a:schemeClr val="accent1"/>
                    </a:solidFill>
                    <a:effectLst/>
                    <a:latin typeface="Montserrat" panose="00000500000000000000" pitchFamily="2" charset="0"/>
                    <a:ea typeface="Times New Roman" panose="02020603050405020304" pitchFamily="18" charset="0"/>
                    <a:cs typeface="Arial" panose="020B0604020202020204" pitchFamily="34" charset="0"/>
                  </a:rPr>
                  <a:t>Aldi</a:t>
                </a:r>
                <a:r>
                  <a:rPr lang="en-GB" sz="1100" b="1"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(+6.3%)</a:t>
                </a:r>
                <a:r>
                  <a:rPr lang="en-GB" sz="1100"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are helping to attract new shoppers and 4 weekly household penetration growth is up `double digits` against last year’s (Lockdown).</a:t>
                </a:r>
              </a:p>
              <a:p>
                <a:pPr marL="342900" lvl="0" indent="-342900">
                  <a:buSzPts val="1100"/>
                  <a:buFont typeface="Symbol" panose="05050102010706020507" pitchFamily="18" charset="2"/>
                  <a:buChar char=""/>
                  <a:tabLst>
                    <a:tab pos="-450215" algn="l"/>
                    <a:tab pos="685800" algn="l"/>
                  </a:tabLst>
                </a:pPr>
                <a:endParaRPr lang="en-GB" sz="1100" spc="10" dirty="0">
                  <a:solidFill>
                    <a:schemeClr val="bg1"/>
                  </a:solidFill>
                  <a:latin typeface="Montserrat" panose="00000500000000000000" pitchFamily="2" charset="0"/>
                  <a:ea typeface="Times New Roman" panose="02020603050405020304" pitchFamily="18" charset="0"/>
                  <a:cs typeface="Arial" panose="020B0604020202020204" pitchFamily="34" charset="0"/>
                </a:endParaRPr>
              </a:p>
              <a:p>
                <a:pPr marL="342900" indent="-342900">
                  <a:buSzPts val="1100"/>
                  <a:buFont typeface="Symbol" panose="05050102010706020507" pitchFamily="18" charset="2"/>
                  <a:buChar char=""/>
                  <a:tabLst>
                    <a:tab pos="-450215" algn="l"/>
                    <a:tab pos="685800" algn="l"/>
                  </a:tabLst>
                </a:pPr>
                <a:r>
                  <a:rPr lang="en-GB" sz="1100" b="1"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1 in 3 </a:t>
                </a:r>
                <a:r>
                  <a:rPr lang="en-GB" sz="1100"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of </a:t>
                </a:r>
                <a:r>
                  <a:rPr lang="en-GB" sz="1100" b="1" spc="10" dirty="0">
                    <a:solidFill>
                      <a:schemeClr val="accent1"/>
                    </a:solidFill>
                    <a:effectLst/>
                    <a:latin typeface="Montserrat" panose="00000500000000000000" pitchFamily="2" charset="0"/>
                    <a:ea typeface="Times New Roman" panose="02020603050405020304" pitchFamily="18" charset="0"/>
                    <a:cs typeface="Arial" panose="020B0604020202020204" pitchFamily="34" charset="0"/>
                  </a:rPr>
                  <a:t>all</a:t>
                </a:r>
                <a:r>
                  <a:rPr lang="en-GB" sz="1100"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households are </a:t>
                </a:r>
                <a:r>
                  <a:rPr lang="en-GB" sz="1100" b="1"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now shopping at Lidl </a:t>
                </a:r>
                <a:r>
                  <a:rPr lang="en-GB" sz="1100"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and almost </a:t>
                </a:r>
                <a:r>
                  <a:rPr lang="en-GB" sz="1100" b="1"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40% at Aldi </a:t>
                </a:r>
                <a:r>
                  <a:rPr lang="en-GB" sz="1100"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with new store openings from both retailers continuing.</a:t>
                </a:r>
              </a:p>
              <a:p>
                <a:pPr marL="342900" indent="-342900">
                  <a:buSzPts val="1100"/>
                  <a:buFont typeface="Symbol" panose="05050102010706020507" pitchFamily="18" charset="2"/>
                  <a:buChar char=""/>
                  <a:tabLst>
                    <a:tab pos="-450215" algn="l"/>
                    <a:tab pos="685800" algn="l"/>
                  </a:tabLst>
                </a:pPr>
                <a:r>
                  <a:rPr lang="en-GB" sz="1100"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a:t>
                </a:r>
                <a:r>
                  <a:rPr lang="en-GB" sz="1800" spc="10" dirty="0">
                    <a:solidFill>
                      <a:srgbClr val="000000"/>
                    </a:solidFill>
                    <a:effectLst/>
                    <a:latin typeface="Montserrat" panose="00000500000000000000" pitchFamily="2" charset="0"/>
                    <a:ea typeface="Times New Roman" panose="02020603050405020304" pitchFamily="18" charset="0"/>
                    <a:cs typeface="Arial" panose="020B0604020202020204" pitchFamily="34" charset="0"/>
                  </a:rPr>
                  <a:t>to give an added boost to sales growth.</a:t>
                </a:r>
                <a:endParaRPr lang="en-GB" sz="1800" spc="10" dirty="0">
                  <a:effectLst/>
                  <a:latin typeface="Times New Roman" panose="02020603050405020304" pitchFamily="18" charset="0"/>
                  <a:ea typeface="Times New Roman" panose="02020603050405020304" pitchFamily="18" charset="0"/>
                </a:endParaRPr>
              </a:p>
              <a:p>
                <a:pPr marL="342900" lvl="0" indent="-342900">
                  <a:buSzPts val="1100"/>
                  <a:buFont typeface="Symbol" panose="05050102010706020507" pitchFamily="18" charset="2"/>
                  <a:buChar char=""/>
                  <a:tabLst>
                    <a:tab pos="-450215" algn="l"/>
                    <a:tab pos="685800" algn="l"/>
                  </a:tabLst>
                </a:pPr>
                <a:endParaRPr lang="en-GB" sz="1100" spc="10" dirty="0">
                  <a:solidFill>
                    <a:schemeClr val="bg1"/>
                  </a:solidFill>
                  <a:effectLst/>
                  <a:latin typeface="Times New Roman" panose="02020603050405020304" pitchFamily="18" charset="0"/>
                  <a:ea typeface="Times New Roman" panose="02020603050405020304" pitchFamily="18" charset="0"/>
                </a:endParaRPr>
              </a:p>
            </p:txBody>
          </p:sp>
          <p:sp>
            <p:nvSpPr>
              <p:cNvPr id="579" name="Google Shape;579;p57"/>
              <p:cNvSpPr txBox="1"/>
              <p:nvPr/>
            </p:nvSpPr>
            <p:spPr>
              <a:xfrm>
                <a:off x="4480693" y="1355348"/>
                <a:ext cx="548700" cy="530101"/>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1100" b="1" dirty="0">
                    <a:solidFill>
                      <a:schemeClr val="bg1"/>
                    </a:solidFill>
                    <a:latin typeface="Montserrat" panose="00000500000000000000" pitchFamily="2" charset="0"/>
                    <a:ea typeface="Montserrat"/>
                    <a:cs typeface="Montserrat"/>
                    <a:sym typeface="Montserrat"/>
                  </a:rPr>
                  <a:t>1</a:t>
                </a:r>
                <a:endParaRPr sz="1100" b="1" i="0" u="none" strike="noStrike" cap="none" dirty="0">
                  <a:solidFill>
                    <a:schemeClr val="bg1"/>
                  </a:solidFill>
                  <a:latin typeface="Montserrat" panose="00000500000000000000" pitchFamily="2" charset="0"/>
                  <a:ea typeface="Montserrat"/>
                  <a:cs typeface="Montserrat"/>
                  <a:sym typeface="Montserrat"/>
                </a:endParaRPr>
              </a:p>
            </p:txBody>
          </p:sp>
        </p:grpSp>
        <p:grpSp>
          <p:nvGrpSpPr>
            <p:cNvPr id="580" name="Google Shape;580;p57"/>
            <p:cNvGrpSpPr/>
            <p:nvPr/>
          </p:nvGrpSpPr>
          <p:grpSpPr>
            <a:xfrm>
              <a:off x="4403490" y="2180910"/>
              <a:ext cx="3840190" cy="1514507"/>
              <a:chOff x="4403340" y="1792618"/>
              <a:chExt cx="3840190" cy="1514507"/>
            </a:xfrm>
          </p:grpSpPr>
          <p:sp>
            <p:nvSpPr>
              <p:cNvPr id="581" name="Google Shape;581;p57"/>
              <p:cNvSpPr txBox="1"/>
              <p:nvPr/>
            </p:nvSpPr>
            <p:spPr>
              <a:xfrm>
                <a:off x="4403340" y="2041215"/>
                <a:ext cx="3840190" cy="1265910"/>
              </a:xfrm>
              <a:prstGeom prst="rect">
                <a:avLst/>
              </a:prstGeom>
              <a:noFill/>
              <a:ln>
                <a:noFill/>
              </a:ln>
            </p:spPr>
            <p:txBody>
              <a:bodyPr spcFirstLastPara="1" wrap="square" lIns="0" tIns="45700" rIns="0" bIns="45700" anchor="ctr" anchorCtr="0">
                <a:noAutofit/>
              </a:bodyPr>
              <a:lstStyle/>
              <a:p>
                <a:pPr marL="342900" lvl="0" indent="-342900">
                  <a:buSzPts val="1100"/>
                  <a:buFont typeface="Symbol" panose="05050102010706020507" pitchFamily="18" charset="2"/>
                  <a:buChar char=""/>
                  <a:tabLst>
                    <a:tab pos="-450215" algn="l"/>
                    <a:tab pos="685800" algn="l"/>
                  </a:tabLst>
                </a:pPr>
                <a:r>
                  <a:rPr lang="en-GB" sz="1100"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At </a:t>
                </a:r>
                <a:r>
                  <a:rPr lang="en-GB" sz="1100" b="1" spc="10" dirty="0">
                    <a:solidFill>
                      <a:schemeClr val="accent1"/>
                    </a:solidFill>
                    <a:effectLst/>
                    <a:latin typeface="Montserrat" panose="00000500000000000000" pitchFamily="2" charset="0"/>
                    <a:ea typeface="Times New Roman" panose="02020603050405020304" pitchFamily="18" charset="0"/>
                    <a:cs typeface="Arial" panose="020B0604020202020204" pitchFamily="34" charset="0"/>
                  </a:rPr>
                  <a:t>Tesco </a:t>
                </a:r>
                <a:r>
                  <a:rPr lang="en-GB" sz="1100" b="1"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(-3.5%)</a:t>
                </a:r>
                <a:r>
                  <a:rPr lang="en-GB" sz="1100"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top line growth continues to be in line with Total Till and </a:t>
                </a:r>
                <a:r>
                  <a:rPr lang="en-GB" sz="1100" b="1" spc="10" dirty="0">
                    <a:solidFill>
                      <a:schemeClr val="accent1"/>
                    </a:solidFill>
                    <a:effectLst/>
                    <a:latin typeface="Montserrat" panose="00000500000000000000" pitchFamily="2" charset="0"/>
                    <a:ea typeface="Times New Roman" panose="02020603050405020304" pitchFamily="18" charset="0"/>
                    <a:cs typeface="Arial" panose="020B0604020202020204" pitchFamily="34" charset="0"/>
                  </a:rPr>
                  <a:t>better </a:t>
                </a:r>
                <a:r>
                  <a:rPr lang="en-GB" sz="1100"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than </a:t>
                </a:r>
                <a:r>
                  <a:rPr lang="en-GB" sz="1100" b="1"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ASDA (-8.8%)</a:t>
                </a:r>
                <a:r>
                  <a:rPr lang="en-GB" sz="1100"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and </a:t>
                </a:r>
                <a:r>
                  <a:rPr lang="en-GB" sz="1100" b="1"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Morrisons</a:t>
                </a:r>
                <a:r>
                  <a:rPr lang="en-GB" sz="1100"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a:t>
                </a:r>
                <a:r>
                  <a:rPr lang="en-GB" sz="1100" b="1"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(-8.6%)</a:t>
                </a:r>
                <a:r>
                  <a:rPr lang="en-GB" sz="1100"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and just ahead of </a:t>
                </a:r>
                <a:r>
                  <a:rPr lang="en-GB" sz="1100" b="1"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Sainsbury</a:t>
                </a:r>
                <a:r>
                  <a:rPr lang="en-GB" sz="1100"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a:t>
                </a:r>
                <a:r>
                  <a:rPr lang="en-GB" sz="1100" b="1"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(-5.9%)</a:t>
                </a:r>
                <a:r>
                  <a:rPr lang="en-GB" sz="1100"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with </a:t>
                </a:r>
                <a:r>
                  <a:rPr lang="en-GB" sz="1100" b="1"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all 3 retailers </a:t>
                </a:r>
                <a:r>
                  <a:rPr lang="en-GB" sz="1100" b="1" spc="10" dirty="0">
                    <a:solidFill>
                      <a:schemeClr val="accent1"/>
                    </a:solidFill>
                    <a:effectLst/>
                    <a:latin typeface="Montserrat" panose="00000500000000000000" pitchFamily="2" charset="0"/>
                    <a:ea typeface="Times New Roman" panose="02020603050405020304" pitchFamily="18" charset="0"/>
                    <a:cs typeface="Arial" panose="020B0604020202020204" pitchFamily="34" charset="0"/>
                  </a:rPr>
                  <a:t>losing</a:t>
                </a:r>
                <a:r>
                  <a:rPr lang="en-GB" sz="1100"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a:t>
                </a:r>
                <a:r>
                  <a:rPr lang="en-GB" sz="1100" b="1"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market share </a:t>
                </a:r>
                <a:r>
                  <a:rPr lang="en-GB" sz="1100"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since the start of the year.</a:t>
                </a:r>
                <a:endParaRPr lang="en-GB" sz="1100" spc="10" dirty="0">
                  <a:solidFill>
                    <a:schemeClr val="bg1"/>
                  </a:solidFill>
                  <a:effectLst/>
                  <a:latin typeface="Times New Roman" panose="02020603050405020304" pitchFamily="18" charset="0"/>
                  <a:ea typeface="Times New Roman" panose="02020603050405020304" pitchFamily="18" charset="0"/>
                </a:endParaRPr>
              </a:p>
            </p:txBody>
          </p:sp>
          <p:sp>
            <p:nvSpPr>
              <p:cNvPr id="582" name="Google Shape;582;p57"/>
              <p:cNvSpPr txBox="1"/>
              <p:nvPr/>
            </p:nvSpPr>
            <p:spPr>
              <a:xfrm>
                <a:off x="4439892" y="1792618"/>
                <a:ext cx="548700" cy="53010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endParaRPr lang="en" sz="1100" b="1" dirty="0">
                  <a:solidFill>
                    <a:schemeClr val="bg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None/>
                </a:pPr>
                <a:endParaRPr lang="en" sz="1100" b="1" dirty="0">
                  <a:solidFill>
                    <a:schemeClr val="bg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None/>
                </a:pPr>
                <a:endParaRPr lang="en" sz="1100" b="1" dirty="0">
                  <a:solidFill>
                    <a:schemeClr val="bg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None/>
                </a:pPr>
                <a:r>
                  <a:rPr lang="en" sz="1100" b="1" dirty="0">
                    <a:solidFill>
                      <a:schemeClr val="bg1"/>
                    </a:solidFill>
                    <a:latin typeface="Montserrat" panose="00000500000000000000" pitchFamily="2" charset="0"/>
                    <a:ea typeface="Montserrat"/>
                    <a:cs typeface="Montserrat"/>
                    <a:sym typeface="Montserrat"/>
                  </a:rPr>
                  <a:t>2</a:t>
                </a:r>
                <a:endParaRPr sz="1100" b="1" i="0" u="none" strike="noStrike" cap="none" dirty="0">
                  <a:solidFill>
                    <a:schemeClr val="bg1"/>
                  </a:solidFill>
                  <a:latin typeface="Montserrat" panose="00000500000000000000" pitchFamily="2" charset="0"/>
                  <a:ea typeface="Montserrat"/>
                  <a:cs typeface="Montserrat"/>
                  <a:sym typeface="Montserrat"/>
                </a:endParaRPr>
              </a:p>
            </p:txBody>
          </p:sp>
        </p:grpSp>
      </p:grpSp>
      <p:sp>
        <p:nvSpPr>
          <p:cNvPr id="3" name="Subtitle 2">
            <a:extLst>
              <a:ext uri="{FF2B5EF4-FFF2-40B4-BE49-F238E27FC236}">
                <a16:creationId xmlns:a16="http://schemas.microsoft.com/office/drawing/2014/main" id="{355941BB-AF8A-4FCF-A8A7-50977305226F}"/>
              </a:ext>
            </a:extLst>
          </p:cNvPr>
          <p:cNvSpPr>
            <a:spLocks noGrp="1"/>
          </p:cNvSpPr>
          <p:nvPr>
            <p:ph type="subTitle" idx="1"/>
          </p:nvPr>
        </p:nvSpPr>
        <p:spPr/>
        <p:txBody>
          <a:bodyPr/>
          <a:lstStyle/>
          <a:p>
            <a:r>
              <a:rPr lang="en-PH" dirty="0">
                <a:latin typeface="Montserrat" panose="00000500000000000000" pitchFamily="2" charset="0"/>
              </a:rPr>
              <a:t>Source:  NielsenIQ Total Till, Nielsen Homescan FMCG</a:t>
            </a:r>
          </a:p>
        </p:txBody>
      </p:sp>
      <p:sp>
        <p:nvSpPr>
          <p:cNvPr id="603" name="Google Shape;603;p57"/>
          <p:cNvSpPr txBox="1">
            <a:spLocks noGrp="1"/>
          </p:cNvSpPr>
          <p:nvPr>
            <p:ph type="title"/>
          </p:nvPr>
        </p:nvSpPr>
        <p:spPr>
          <a:xfrm>
            <a:off x="354550" y="374528"/>
            <a:ext cx="8865789" cy="655617"/>
          </a:xfrm>
        </p:spPr>
        <p:txBody>
          <a:bodyPr spcFirstLastPara="1" wrap="square" lIns="0" tIns="91425" rIns="0" bIns="91425" anchor="t" anchorCtr="0">
            <a:noAutofit/>
          </a:bodyPr>
          <a:lstStyle/>
          <a:p>
            <a:pPr lvl="0"/>
            <a:r>
              <a:rPr lang="en-GB" dirty="0">
                <a:solidFill>
                  <a:schemeClr val="bg1"/>
                </a:solidFill>
                <a:latin typeface="Montserrat" panose="00000500000000000000" pitchFamily="2" charset="0"/>
              </a:rPr>
              <a:t>The discounters as well as M&amp;S have momentum ..</a:t>
            </a:r>
            <a:endParaRPr lang="en-PH" dirty="0">
              <a:solidFill>
                <a:schemeClr val="accent1"/>
              </a:solidFill>
              <a:latin typeface="Montserrat" panose="00000500000000000000" pitchFamily="2" charset="0"/>
            </a:endParaRPr>
          </a:p>
        </p:txBody>
      </p:sp>
      <p:sp>
        <p:nvSpPr>
          <p:cNvPr id="20" name="Google Shape;592;p57">
            <a:extLst>
              <a:ext uri="{FF2B5EF4-FFF2-40B4-BE49-F238E27FC236}">
                <a16:creationId xmlns:a16="http://schemas.microsoft.com/office/drawing/2014/main" id="{DB4E6097-C9C7-4EF9-8DDE-F9829733CCAA}"/>
              </a:ext>
            </a:extLst>
          </p:cNvPr>
          <p:cNvSpPr txBox="1"/>
          <p:nvPr/>
        </p:nvSpPr>
        <p:spPr>
          <a:xfrm>
            <a:off x="422650" y="3795012"/>
            <a:ext cx="548700" cy="53010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1200" b="1" dirty="0">
                <a:solidFill>
                  <a:srgbClr val="FFFFFF"/>
                </a:solidFill>
                <a:latin typeface="Montserrat" panose="00000500000000000000" pitchFamily="2" charset="0"/>
                <a:ea typeface="Montserrat"/>
                <a:cs typeface="Montserrat"/>
                <a:sym typeface="Montserrat"/>
              </a:rPr>
              <a:t>3</a:t>
            </a:r>
            <a:endParaRPr sz="1200" b="1" i="0" u="none" strike="noStrike" cap="none" dirty="0">
              <a:solidFill>
                <a:srgbClr val="FFFFFF"/>
              </a:solidFill>
              <a:latin typeface="Montserrat" panose="00000500000000000000" pitchFamily="2" charset="0"/>
              <a:ea typeface="Montserrat"/>
              <a:cs typeface="Montserrat"/>
              <a:sym typeface="Montserrat"/>
            </a:endParaRPr>
          </a:p>
        </p:txBody>
      </p:sp>
      <p:sp>
        <p:nvSpPr>
          <p:cNvPr id="30" name="TextBox 29">
            <a:extLst>
              <a:ext uri="{FF2B5EF4-FFF2-40B4-BE49-F238E27FC236}">
                <a16:creationId xmlns:a16="http://schemas.microsoft.com/office/drawing/2014/main" id="{1BDCF16E-48CE-4EB1-A1F6-D3C051215190}"/>
              </a:ext>
            </a:extLst>
          </p:cNvPr>
          <p:cNvSpPr txBox="1"/>
          <p:nvPr/>
        </p:nvSpPr>
        <p:spPr>
          <a:xfrm>
            <a:off x="4450364" y="1874878"/>
            <a:ext cx="4359526" cy="938719"/>
          </a:xfrm>
          <a:prstGeom prst="rect">
            <a:avLst/>
          </a:prstGeom>
          <a:noFill/>
        </p:spPr>
        <p:txBody>
          <a:bodyPr wrap="square">
            <a:spAutoFit/>
          </a:bodyPr>
          <a:lstStyle/>
          <a:p>
            <a:pPr marL="342900" lvl="0" indent="-342900">
              <a:buFont typeface="Symbol" panose="05050102010706020507" pitchFamily="18" charset="2"/>
              <a:buChar char=""/>
              <a:tabLst>
                <a:tab pos="-450215" algn="l"/>
              </a:tabLst>
            </a:pP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In contrast at </a:t>
            </a:r>
            <a:r>
              <a:rPr lang="en-GB" sz="1100" b="1" dirty="0">
                <a:solidFill>
                  <a:schemeClr val="accent1"/>
                </a:solidFill>
                <a:effectLst/>
                <a:latin typeface="Montserrat" panose="00000500000000000000" pitchFamily="2" charset="0"/>
                <a:ea typeface="Times New Roman" panose="02020603050405020304" pitchFamily="18" charset="0"/>
                <a:cs typeface="Arial" panose="020B0604020202020204" pitchFamily="34" charset="0"/>
              </a:rPr>
              <a:t>M&amp;S</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sales are up </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10.2%. </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With the return of shoppers to retail parks </a:t>
            </a:r>
            <a:r>
              <a:rPr lang="en-GB" sz="1100" dirty="0" err="1">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aswell</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as to their high street and travel shops, M&amp;S market share over 12 weeks is now </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3.6% </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which is the highest share since Q4 2017.</a:t>
            </a:r>
            <a:endParaRPr lang="en-GB" sz="1100" dirty="0">
              <a:solidFill>
                <a:schemeClr val="bg1"/>
              </a:solidFill>
              <a:effectLst/>
              <a:latin typeface="Times New Roman" panose="02020603050405020304" pitchFamily="18" charset="0"/>
              <a:ea typeface="Times New Roman" panose="02020603050405020304" pitchFamily="18" charset="0"/>
            </a:endParaRPr>
          </a:p>
          <a:p>
            <a:pPr lvl="0">
              <a:spcAft>
                <a:spcPts val="0"/>
              </a:spcAft>
              <a:buSzPts val="1100"/>
            </a:pPr>
            <a:endParaRPr lang="en-GB" sz="1100" dirty="0">
              <a:solidFill>
                <a:schemeClr val="bg1"/>
              </a:solidFill>
              <a:effectLst/>
              <a:latin typeface="Montserrat" panose="00000500000000000000" pitchFamily="2" charset="0"/>
              <a:ea typeface="Times New Roman" panose="02020603050405020304" pitchFamily="18" charset="0"/>
            </a:endParaRPr>
          </a:p>
        </p:txBody>
      </p:sp>
      <p:sp>
        <p:nvSpPr>
          <p:cNvPr id="23" name="TextBox 22">
            <a:extLst>
              <a:ext uri="{FF2B5EF4-FFF2-40B4-BE49-F238E27FC236}">
                <a16:creationId xmlns:a16="http://schemas.microsoft.com/office/drawing/2014/main" id="{458DAEEF-4058-4A8B-B53C-08AAD4384B95}"/>
              </a:ext>
            </a:extLst>
          </p:cNvPr>
          <p:cNvSpPr txBox="1"/>
          <p:nvPr/>
        </p:nvSpPr>
        <p:spPr>
          <a:xfrm>
            <a:off x="4831209" y="2792503"/>
            <a:ext cx="4102829" cy="787460"/>
          </a:xfrm>
          <a:prstGeom prst="rect">
            <a:avLst/>
          </a:prstGeom>
          <a:noFill/>
        </p:spPr>
        <p:txBody>
          <a:bodyPr wrap="square">
            <a:spAutoFit/>
          </a:bodyPr>
          <a:lstStyle/>
          <a:p>
            <a:pPr marR="2540" lvl="0" fontAlgn="base">
              <a:lnSpc>
                <a:spcPct val="104000"/>
              </a:lnSpc>
              <a:spcAft>
                <a:spcPts val="25"/>
              </a:spcAft>
              <a:buClr>
                <a:srgbClr val="000000"/>
              </a:buClr>
              <a:buSzPts val="1200"/>
            </a:pPr>
            <a:r>
              <a:rPr lang="en-GB" sz="1100" u="none" strike="noStrike" dirty="0">
                <a:solidFill>
                  <a:schemeClr val="bg1"/>
                </a:solidFill>
                <a:effectLst/>
                <a:uFill>
                  <a:solidFill>
                    <a:srgbClr val="000000"/>
                  </a:solidFill>
                </a:uFill>
                <a:latin typeface="Montserrat" panose="00000500000000000000" pitchFamily="2" charset="0"/>
                <a:ea typeface="Calibri" panose="020F0502020204030204" pitchFamily="34" charset="0"/>
                <a:cs typeface="Calibri" panose="020F0502020204030204" pitchFamily="34" charset="0"/>
              </a:rPr>
              <a:t>The retail landscape is </a:t>
            </a:r>
            <a:r>
              <a:rPr lang="en-GB" sz="1100" b="1" u="none" strike="noStrike" dirty="0">
                <a:solidFill>
                  <a:schemeClr val="bg1"/>
                </a:solidFill>
                <a:effectLst/>
                <a:uFill>
                  <a:solidFill>
                    <a:srgbClr val="000000"/>
                  </a:solidFill>
                </a:uFill>
                <a:latin typeface="Montserrat" panose="00000500000000000000" pitchFamily="2" charset="0"/>
                <a:ea typeface="Calibri" panose="020F0502020204030204" pitchFamily="34" charset="0"/>
                <a:cs typeface="Calibri" panose="020F0502020204030204" pitchFamily="34" charset="0"/>
              </a:rPr>
              <a:t>toughening, </a:t>
            </a:r>
            <a:r>
              <a:rPr lang="en-GB" sz="1100" u="none" strike="noStrike" dirty="0">
                <a:solidFill>
                  <a:schemeClr val="bg1"/>
                </a:solidFill>
                <a:effectLst/>
                <a:uFill>
                  <a:solidFill>
                    <a:srgbClr val="000000"/>
                  </a:solidFill>
                </a:uFill>
                <a:latin typeface="Montserrat" panose="00000500000000000000" pitchFamily="2" charset="0"/>
                <a:ea typeface="Calibri" panose="020F0502020204030204" pitchFamily="34" charset="0"/>
                <a:cs typeface="Calibri" panose="020F0502020204030204" pitchFamily="34" charset="0"/>
              </a:rPr>
              <a:t>shoppers are starting to face a different type of disruption, </a:t>
            </a:r>
            <a:r>
              <a:rPr lang="en-GB" sz="1100" b="1" u="none" strike="noStrike" dirty="0">
                <a:solidFill>
                  <a:schemeClr val="accent1"/>
                </a:solidFill>
                <a:effectLst/>
                <a:uFill>
                  <a:solidFill>
                    <a:srgbClr val="000000"/>
                  </a:solidFill>
                </a:uFill>
                <a:latin typeface="Montserrat" panose="00000500000000000000" pitchFamily="2" charset="0"/>
                <a:ea typeface="Calibri" panose="020F0502020204030204" pitchFamily="34" charset="0"/>
                <a:cs typeface="Calibri" panose="020F0502020204030204" pitchFamily="34" charset="0"/>
              </a:rPr>
              <a:t>trust</a:t>
            </a:r>
            <a:r>
              <a:rPr lang="en-GB" sz="1100" u="none" strike="noStrike" dirty="0">
                <a:solidFill>
                  <a:schemeClr val="bg1"/>
                </a:solidFill>
                <a:effectLst/>
                <a:uFill>
                  <a:solidFill>
                    <a:srgbClr val="000000"/>
                  </a:solidFill>
                </a:uFill>
                <a:latin typeface="Montserrat" panose="00000500000000000000" pitchFamily="2" charset="0"/>
                <a:ea typeface="Calibri" panose="020F0502020204030204" pitchFamily="34" charset="0"/>
                <a:cs typeface="Calibri" panose="020F0502020204030204" pitchFamily="34" charset="0"/>
              </a:rPr>
              <a:t> and </a:t>
            </a:r>
            <a:r>
              <a:rPr lang="en-GB" sz="1100" b="1" u="none" strike="noStrike" dirty="0">
                <a:solidFill>
                  <a:schemeClr val="accent1"/>
                </a:solidFill>
                <a:effectLst/>
                <a:uFill>
                  <a:solidFill>
                    <a:srgbClr val="000000"/>
                  </a:solidFill>
                </a:uFill>
                <a:latin typeface="Montserrat" panose="00000500000000000000" pitchFamily="2" charset="0"/>
                <a:ea typeface="Calibri" panose="020F0502020204030204" pitchFamily="34" charset="0"/>
                <a:cs typeface="Calibri" panose="020F0502020204030204" pitchFamily="34" charset="0"/>
              </a:rPr>
              <a:t>availability</a:t>
            </a:r>
            <a:r>
              <a:rPr lang="en-GB" sz="1100" u="none" strike="noStrike" dirty="0">
                <a:solidFill>
                  <a:schemeClr val="bg1"/>
                </a:solidFill>
                <a:effectLst/>
                <a:uFill>
                  <a:solidFill>
                    <a:srgbClr val="000000"/>
                  </a:solidFill>
                </a:uFill>
                <a:latin typeface="Montserrat" panose="00000500000000000000" pitchFamily="2" charset="0"/>
                <a:ea typeface="Calibri" panose="020F0502020204030204" pitchFamily="34" charset="0"/>
                <a:cs typeface="Calibri" panose="020F0502020204030204" pitchFamily="34" charset="0"/>
              </a:rPr>
              <a:t> will be key to driving </a:t>
            </a:r>
            <a:r>
              <a:rPr lang="en-GB" sz="1100" b="1" dirty="0">
                <a:solidFill>
                  <a:schemeClr val="bg1"/>
                </a:solidFill>
                <a:uFill>
                  <a:solidFill>
                    <a:srgbClr val="000000"/>
                  </a:solidFill>
                </a:uFill>
                <a:latin typeface="Montserrat" panose="00000500000000000000" pitchFamily="2" charset="0"/>
                <a:ea typeface="Calibri" panose="020F0502020204030204" pitchFamily="34" charset="0"/>
                <a:cs typeface="Calibri" panose="020F0502020204030204" pitchFamily="34" charset="0"/>
              </a:rPr>
              <a:t>loyalty </a:t>
            </a:r>
            <a:r>
              <a:rPr lang="en-GB" sz="1100" dirty="0">
                <a:solidFill>
                  <a:schemeClr val="bg1"/>
                </a:solidFill>
                <a:uFill>
                  <a:solidFill>
                    <a:srgbClr val="000000"/>
                  </a:solidFill>
                </a:uFill>
                <a:latin typeface="Montserrat" panose="00000500000000000000" pitchFamily="2" charset="0"/>
                <a:ea typeface="Calibri" panose="020F0502020204030204" pitchFamily="34" charset="0"/>
                <a:cs typeface="Calibri" panose="020F0502020204030204" pitchFamily="34" charset="0"/>
              </a:rPr>
              <a:t>and </a:t>
            </a:r>
            <a:r>
              <a:rPr lang="en-GB" sz="1100" b="1" dirty="0">
                <a:solidFill>
                  <a:schemeClr val="bg1"/>
                </a:solidFill>
                <a:uFill>
                  <a:solidFill>
                    <a:srgbClr val="000000"/>
                  </a:solidFill>
                </a:uFill>
                <a:latin typeface="Montserrat" panose="00000500000000000000" pitchFamily="2" charset="0"/>
                <a:ea typeface="Calibri" panose="020F0502020204030204" pitchFamily="34" charset="0"/>
                <a:cs typeface="Calibri" panose="020F0502020204030204" pitchFamily="34" charset="0"/>
              </a:rPr>
              <a:t>repeat visits </a:t>
            </a:r>
            <a:r>
              <a:rPr lang="en-GB" sz="1100" dirty="0">
                <a:solidFill>
                  <a:schemeClr val="bg1"/>
                </a:solidFill>
                <a:uFill>
                  <a:solidFill>
                    <a:srgbClr val="000000"/>
                  </a:solidFill>
                </a:uFill>
                <a:latin typeface="Montserrat" panose="00000500000000000000" pitchFamily="2" charset="0"/>
                <a:ea typeface="Calibri" panose="020F0502020204030204" pitchFamily="34" charset="0"/>
                <a:cs typeface="Calibri" panose="020F0502020204030204" pitchFamily="34" charset="0"/>
              </a:rPr>
              <a:t>in the key weeks leading </a:t>
            </a:r>
            <a:r>
              <a:rPr lang="en-GB" sz="1100" dirty="0" err="1">
                <a:solidFill>
                  <a:schemeClr val="bg1"/>
                </a:solidFill>
                <a:uFill>
                  <a:solidFill>
                    <a:srgbClr val="000000"/>
                  </a:solidFill>
                </a:uFill>
                <a:latin typeface="Montserrat" panose="00000500000000000000" pitchFamily="2" charset="0"/>
                <a:ea typeface="Calibri" panose="020F0502020204030204" pitchFamily="34" charset="0"/>
                <a:cs typeface="Calibri" panose="020F0502020204030204" pitchFamily="34" charset="0"/>
              </a:rPr>
              <a:t>upto</a:t>
            </a:r>
            <a:r>
              <a:rPr lang="en-GB" sz="1100" dirty="0">
                <a:solidFill>
                  <a:schemeClr val="bg1"/>
                </a:solidFill>
                <a:uFill>
                  <a:solidFill>
                    <a:srgbClr val="000000"/>
                  </a:solidFill>
                </a:uFill>
                <a:latin typeface="Montserrat" panose="00000500000000000000" pitchFamily="2" charset="0"/>
                <a:ea typeface="Calibri" panose="020F0502020204030204" pitchFamily="34" charset="0"/>
                <a:cs typeface="Calibri" panose="020F0502020204030204" pitchFamily="34" charset="0"/>
              </a:rPr>
              <a:t> Easter.</a:t>
            </a:r>
            <a:r>
              <a:rPr lang="en-GB" sz="1100" b="1" u="none" strike="noStrike" dirty="0">
                <a:solidFill>
                  <a:schemeClr val="bg1"/>
                </a:solidFill>
                <a:effectLst/>
                <a:uFill>
                  <a:solidFill>
                    <a:srgbClr val="000000"/>
                  </a:solidFill>
                </a:uFill>
                <a:latin typeface="Montserrat" panose="00000500000000000000" pitchFamily="2" charset="0"/>
                <a:ea typeface="Calibri" panose="020F0502020204030204" pitchFamily="34" charset="0"/>
                <a:cs typeface="Calibri" panose="020F0502020204030204" pitchFamily="34" charset="0"/>
              </a:rPr>
              <a:t>  </a:t>
            </a:r>
            <a:endParaRPr lang="en-GB" sz="1100" dirty="0">
              <a:solidFill>
                <a:schemeClr val="bg1"/>
              </a:solidFill>
              <a:effectLst/>
              <a:latin typeface="Montserrat" panose="00000500000000000000" pitchFamily="2" charset="0"/>
              <a:ea typeface="Times New Roman" panose="02020603050405020304" pitchFamily="18" charset="0"/>
            </a:endParaRPr>
          </a:p>
        </p:txBody>
      </p:sp>
      <p:sp>
        <p:nvSpPr>
          <p:cNvPr id="24" name="Google Shape;579;p57">
            <a:extLst>
              <a:ext uri="{FF2B5EF4-FFF2-40B4-BE49-F238E27FC236}">
                <a16:creationId xmlns:a16="http://schemas.microsoft.com/office/drawing/2014/main" id="{D34A23FF-8AE1-46E2-847A-0D41EC7BA5BA}"/>
              </a:ext>
            </a:extLst>
          </p:cNvPr>
          <p:cNvSpPr txBox="1"/>
          <p:nvPr/>
        </p:nvSpPr>
        <p:spPr>
          <a:xfrm>
            <a:off x="4680057" y="1835631"/>
            <a:ext cx="631521" cy="47533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1100" b="1" dirty="0">
                <a:solidFill>
                  <a:schemeClr val="bg1"/>
                </a:solidFill>
                <a:latin typeface="Montserrat" panose="00000500000000000000" pitchFamily="2" charset="0"/>
                <a:ea typeface="Montserrat"/>
                <a:cs typeface="Montserrat"/>
                <a:sym typeface="Montserrat"/>
              </a:rPr>
              <a:t>5</a:t>
            </a:r>
            <a:endParaRPr sz="1100" b="1" i="0" u="none" strike="noStrike" cap="none" dirty="0">
              <a:solidFill>
                <a:schemeClr val="bg1"/>
              </a:solidFill>
              <a:latin typeface="Montserrat" panose="00000500000000000000" pitchFamily="2" charset="0"/>
              <a:ea typeface="Montserrat"/>
              <a:cs typeface="Montserrat"/>
              <a:sym typeface="Montserrat"/>
            </a:endParaRPr>
          </a:p>
        </p:txBody>
      </p:sp>
      <p:sp>
        <p:nvSpPr>
          <p:cNvPr id="26" name="Google Shape;579;p57">
            <a:extLst>
              <a:ext uri="{FF2B5EF4-FFF2-40B4-BE49-F238E27FC236}">
                <a16:creationId xmlns:a16="http://schemas.microsoft.com/office/drawing/2014/main" id="{39759505-A7EB-4D40-BC10-660DADD18E62}"/>
              </a:ext>
            </a:extLst>
          </p:cNvPr>
          <p:cNvSpPr txBox="1"/>
          <p:nvPr/>
        </p:nvSpPr>
        <p:spPr>
          <a:xfrm>
            <a:off x="4747078" y="2684457"/>
            <a:ext cx="594798" cy="47533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1100" b="1" dirty="0">
                <a:solidFill>
                  <a:schemeClr val="bg1"/>
                </a:solidFill>
                <a:latin typeface="Montserrat" panose="00000500000000000000" pitchFamily="2" charset="0"/>
                <a:ea typeface="Montserrat"/>
                <a:cs typeface="Montserrat"/>
                <a:sym typeface="Montserrat"/>
              </a:rPr>
              <a:t>6</a:t>
            </a:r>
            <a:endParaRPr sz="1100" b="1" i="0" u="none" strike="noStrike" cap="none" dirty="0">
              <a:solidFill>
                <a:schemeClr val="bg1"/>
              </a:solidFill>
              <a:latin typeface="Montserrat" panose="00000500000000000000" pitchFamily="2" charset="0"/>
              <a:ea typeface="Montserrat"/>
              <a:cs typeface="Montserrat"/>
              <a:sym typeface="Montserrat"/>
            </a:endParaRPr>
          </a:p>
        </p:txBody>
      </p:sp>
    </p:spTree>
    <p:extLst>
      <p:ext uri="{BB962C8B-B14F-4D97-AF65-F5344CB8AC3E}">
        <p14:creationId xmlns:p14="http://schemas.microsoft.com/office/powerpoint/2010/main" val="24665975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Placeholder 8"/>
          <p:cNvGraphicFramePr>
            <a:graphicFrameLocks noGrp="1"/>
          </p:cNvGraphicFramePr>
          <p:nvPr>
            <p:ph type="chart" sz="quarter" idx="4294967295"/>
          </p:nvPr>
        </p:nvGraphicFramePr>
        <p:xfrm>
          <a:off x="293563" y="1707654"/>
          <a:ext cx="8640762" cy="2971800"/>
        </p:xfrm>
        <a:graphic>
          <a:graphicData uri="http://schemas.openxmlformats.org/drawingml/2006/chart">
            <c:chart xmlns:c="http://schemas.openxmlformats.org/drawingml/2006/chart" xmlns:r="http://schemas.openxmlformats.org/officeDocument/2006/relationships" r:id="rId2"/>
          </a:graphicData>
        </a:graphic>
      </p:graphicFrame>
      <p:sp>
        <p:nvSpPr>
          <p:cNvPr id="20" name="Text Placeholder 6"/>
          <p:cNvSpPr>
            <a:spLocks noGrp="1"/>
          </p:cNvSpPr>
          <p:nvPr>
            <p:ph type="body" idx="4294967295"/>
          </p:nvPr>
        </p:nvSpPr>
        <p:spPr>
          <a:xfrm>
            <a:off x="197858" y="4710504"/>
            <a:ext cx="4572000" cy="522287"/>
          </a:xfrm>
        </p:spPr>
        <p:txBody>
          <a:bodyPr/>
          <a:lstStyle/>
          <a:p>
            <a:pPr marL="114300" indent="0" eaLnBrk="1" hangingPunct="1">
              <a:spcBef>
                <a:spcPct val="0"/>
              </a:spcBef>
              <a:buNone/>
            </a:pPr>
            <a:r>
              <a:rPr lang="en-GB" altLang="en-US" sz="600" dirty="0">
                <a:latin typeface="Avenir Next LT Pro" panose="020B0604020202020204" charset="0"/>
                <a:ea typeface="ＭＳ Ｐゴシック" pitchFamily="34" charset="-128"/>
              </a:rPr>
              <a:t>Source:  Nielsen Homescan Grocery Multiples 4w/e</a:t>
            </a:r>
          </a:p>
        </p:txBody>
      </p:sp>
      <p:sp>
        <p:nvSpPr>
          <p:cNvPr id="17" name="Title 27"/>
          <p:cNvSpPr>
            <a:spLocks noGrp="1"/>
          </p:cNvSpPr>
          <p:nvPr>
            <p:ph type="title" idx="4294967295"/>
          </p:nvPr>
        </p:nvSpPr>
        <p:spPr>
          <a:xfrm>
            <a:off x="239344" y="340255"/>
            <a:ext cx="8694981" cy="605001"/>
          </a:xfrm>
        </p:spPr>
        <p:txBody>
          <a:bodyPr numCol="1" compatLnSpc="1">
            <a:prstTxWarp prst="textNoShape">
              <a:avLst/>
            </a:prstTxWarp>
          </a:bodyPr>
          <a:lstStyle/>
          <a:p>
            <a:pPr eaLnBrk="1" hangingPunct="1">
              <a:lnSpc>
                <a:spcPct val="80000"/>
              </a:lnSpc>
              <a:defRPr/>
            </a:pPr>
            <a:r>
              <a:rPr lang="en-GB" dirty="0">
                <a:solidFill>
                  <a:schemeClr val="tx1"/>
                </a:solidFill>
                <a:latin typeface="Avenir Next LT Pro" panose="020B0604020202020204" charset="0"/>
                <a:ea typeface="ＭＳ Ｐゴシック"/>
                <a:cs typeface="ＭＳ Ｐゴシック"/>
              </a:rPr>
              <a:t>With food inflation hitting 9 year highs, retailers are using multiple strategies to deliver value for money to their shoppers</a:t>
            </a:r>
            <a:endParaRPr lang="en-GB" b="0" dirty="0">
              <a:solidFill>
                <a:schemeClr val="tx1"/>
              </a:solidFill>
              <a:latin typeface="Avenir Next LT Pro" panose="020B0604020202020204" charset="0"/>
              <a:ea typeface="ＭＳ Ｐゴシック"/>
              <a:cs typeface="ＭＳ Ｐゴシック"/>
            </a:endParaRPr>
          </a:p>
        </p:txBody>
      </p:sp>
      <p:sp>
        <p:nvSpPr>
          <p:cNvPr id="8" name="Oval 17"/>
          <p:cNvSpPr>
            <a:spLocks noChangeArrowheads="1"/>
          </p:cNvSpPr>
          <p:nvPr/>
        </p:nvSpPr>
        <p:spPr bwMode="auto">
          <a:xfrm>
            <a:off x="1111407" y="1991029"/>
            <a:ext cx="203200" cy="519351"/>
          </a:xfrm>
          <a:prstGeom prst="ellipse">
            <a:avLst/>
          </a:prstGeom>
          <a:noFill/>
          <a:ln w="19050" algn="ctr">
            <a:solidFill>
              <a:schemeClr val="tx1"/>
            </a:solidFill>
            <a:round/>
            <a:headEnd/>
            <a:tailEnd/>
          </a:ln>
          <a:effectLst/>
          <a:extLst>
            <a:ext uri="{909E8E84-426E-40DD-AFC4-6F175D3DCCD1}">
              <a14:hiddenFill xmlns:a14="http://schemas.microsoft.com/office/drawing/2010/main">
                <a:solidFill>
                  <a:srgbClr val="FFFFFF"/>
                </a:solidFill>
              </a14:hiddenFill>
            </a:ext>
          </a:extLst>
        </p:spPr>
        <p:txBody>
          <a:bodyPr anchor="ctr">
            <a:spAutoFit/>
          </a:bodyPr>
          <a:lstStyle>
            <a:lvl1pPr eaLnBrk="0" hangingPunct="0">
              <a:spcBef>
                <a:spcPts val="800"/>
              </a:spcBef>
              <a:buClr>
                <a:srgbClr val="5F5F5F"/>
              </a:buClr>
              <a:buFont typeface="Arial" charset="0"/>
              <a:buChar char="•"/>
              <a:defRPr sz="3200">
                <a:solidFill>
                  <a:srgbClr val="5F5F5F"/>
                </a:solidFill>
                <a:latin typeface="Calibri" pitchFamily="34" charset="0"/>
              </a:defRPr>
            </a:lvl1pPr>
            <a:lvl2pPr marL="742950" indent="-285750" eaLnBrk="0" hangingPunct="0">
              <a:spcBef>
                <a:spcPts val="800"/>
              </a:spcBef>
              <a:buClr>
                <a:srgbClr val="5F5F5F"/>
              </a:buClr>
              <a:buFont typeface="Arial" charset="0"/>
              <a:buChar char="•"/>
              <a:defRPr sz="1600">
                <a:solidFill>
                  <a:srgbClr val="5F5F5F"/>
                </a:solidFill>
                <a:latin typeface="Calibri" pitchFamily="34" charset="0"/>
              </a:defRPr>
            </a:lvl2pPr>
            <a:lvl3pPr marL="1143000" indent="-228600" eaLnBrk="0" hangingPunct="0">
              <a:spcBef>
                <a:spcPts val="700"/>
              </a:spcBef>
              <a:buClr>
                <a:srgbClr val="5F5F5F"/>
              </a:buClr>
              <a:buFont typeface="Arial" charset="0"/>
              <a:buChar char="•"/>
              <a:defRPr sz="1400">
                <a:solidFill>
                  <a:srgbClr val="5F5F5F"/>
                </a:solidFill>
                <a:latin typeface="Calibri" pitchFamily="34" charset="0"/>
              </a:defRPr>
            </a:lvl3pPr>
            <a:lvl4pPr marL="1600200" indent="-228600" eaLnBrk="0" hangingPunct="0">
              <a:spcBef>
                <a:spcPts val="700"/>
              </a:spcBef>
              <a:buClr>
                <a:srgbClr val="5F5F5F"/>
              </a:buClr>
              <a:buFont typeface="Arial" charset="0"/>
              <a:buChar char="•"/>
              <a:defRPr sz="1200">
                <a:solidFill>
                  <a:srgbClr val="5F5F5F"/>
                </a:solidFill>
                <a:latin typeface="Calibri" pitchFamily="34" charset="0"/>
              </a:defRPr>
            </a:lvl4pPr>
            <a:lvl5pPr marL="2057400" indent="-228600" eaLnBrk="0" hangingPunct="0">
              <a:spcBef>
                <a:spcPts val="700"/>
              </a:spcBef>
              <a:buClr>
                <a:srgbClr val="5F5F5F"/>
              </a:buClr>
              <a:buFont typeface="Arial" charset="0"/>
              <a:buChar char="•"/>
              <a:defRPr sz="1200">
                <a:solidFill>
                  <a:srgbClr val="5F5F5F"/>
                </a:solidFill>
                <a:latin typeface="Calibri" pitchFamily="34" charset="0"/>
              </a:defRPr>
            </a:lvl5pPr>
            <a:lvl6pPr marL="25146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6pPr>
            <a:lvl7pPr marL="29718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7pPr>
            <a:lvl8pPr marL="34290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8pPr>
            <a:lvl9pPr marL="38862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9pPr>
          </a:lstStyle>
          <a:p>
            <a:pPr eaLnBrk="1" hangingPunct="1">
              <a:spcBef>
                <a:spcPct val="0"/>
              </a:spcBef>
              <a:buClrTx/>
              <a:buFontTx/>
              <a:buNone/>
            </a:pPr>
            <a:endParaRPr lang="en-GB" altLang="en-US" sz="1800" dirty="0">
              <a:solidFill>
                <a:srgbClr val="000000"/>
              </a:solidFill>
            </a:endParaRPr>
          </a:p>
        </p:txBody>
      </p:sp>
      <p:sp>
        <p:nvSpPr>
          <p:cNvPr id="9" name="AutoShape 13"/>
          <p:cNvSpPr>
            <a:spLocks noChangeArrowheads="1"/>
          </p:cNvSpPr>
          <p:nvPr/>
        </p:nvSpPr>
        <p:spPr bwMode="auto">
          <a:xfrm>
            <a:off x="8180809" y="1936042"/>
            <a:ext cx="514350" cy="519351"/>
          </a:xfrm>
          <a:prstGeom prst="downArrow">
            <a:avLst>
              <a:gd name="adj1" fmla="val 50000"/>
              <a:gd name="adj2" fmla="val 25540"/>
            </a:avLst>
          </a:prstGeom>
          <a:solidFill>
            <a:schemeClr val="tx1"/>
          </a:solidFill>
          <a:ln w="9525">
            <a:solidFill>
              <a:srgbClr val="616365"/>
            </a:solidFill>
            <a:miter lim="800000"/>
            <a:headEnd/>
            <a:tailEnd/>
          </a:ln>
        </p:spPr>
        <p:txBody>
          <a:bodyPr vert="eaVert" wrap="none" anchor="ctr"/>
          <a:lstStyle/>
          <a:p>
            <a:pPr algn="ctr" eaLnBrk="0" hangingPunct="0">
              <a:buClr>
                <a:srgbClr val="000000"/>
              </a:buClr>
              <a:buFont typeface="Arial"/>
              <a:buNone/>
              <a:defRPr/>
            </a:pPr>
            <a:r>
              <a:rPr lang="en-GB" b="1" dirty="0">
                <a:solidFill>
                  <a:srgbClr val="00F000"/>
                </a:solidFill>
                <a:latin typeface="Avenir Next LT Pro" panose="020B0604020202020204" charset="0"/>
              </a:rPr>
              <a:t>20%</a:t>
            </a:r>
          </a:p>
        </p:txBody>
      </p:sp>
      <p:sp>
        <p:nvSpPr>
          <p:cNvPr id="10" name="AutoShape 13"/>
          <p:cNvSpPr>
            <a:spLocks noChangeArrowheads="1"/>
          </p:cNvSpPr>
          <p:nvPr/>
        </p:nvSpPr>
        <p:spPr bwMode="auto">
          <a:xfrm>
            <a:off x="955832" y="1465574"/>
            <a:ext cx="514350" cy="470468"/>
          </a:xfrm>
          <a:prstGeom prst="downArrow">
            <a:avLst>
              <a:gd name="adj1" fmla="val 50000"/>
              <a:gd name="adj2" fmla="val 25540"/>
            </a:avLst>
          </a:prstGeom>
          <a:solidFill>
            <a:schemeClr val="tx1"/>
          </a:solidFill>
          <a:ln w="9525">
            <a:solidFill>
              <a:srgbClr val="616365"/>
            </a:solidFill>
            <a:miter lim="800000"/>
            <a:headEnd/>
            <a:tailEnd/>
          </a:ln>
        </p:spPr>
        <p:txBody>
          <a:bodyPr vert="eaVert" wrap="none" anchor="ctr"/>
          <a:lstStyle/>
          <a:p>
            <a:pPr algn="ctr" eaLnBrk="0" hangingPunct="0">
              <a:buClr>
                <a:srgbClr val="000000"/>
              </a:buClr>
              <a:buFont typeface="Arial"/>
              <a:buNone/>
              <a:defRPr/>
            </a:pPr>
            <a:r>
              <a:rPr lang="en-GB" dirty="0">
                <a:solidFill>
                  <a:srgbClr val="FFFFFF"/>
                </a:solidFill>
                <a:latin typeface="Avenir Next LT Pro" panose="020B0604020202020204" charset="0"/>
              </a:rPr>
              <a:t>25%</a:t>
            </a:r>
          </a:p>
        </p:txBody>
      </p:sp>
      <p:sp>
        <p:nvSpPr>
          <p:cNvPr id="11" name="Oval 9"/>
          <p:cNvSpPr>
            <a:spLocks noChangeArrowheads="1"/>
          </p:cNvSpPr>
          <p:nvPr/>
        </p:nvSpPr>
        <p:spPr bwMode="auto">
          <a:xfrm>
            <a:off x="4651151" y="2427734"/>
            <a:ext cx="188912" cy="519351"/>
          </a:xfrm>
          <a:prstGeom prst="ellipse">
            <a:avLst/>
          </a:prstGeom>
          <a:noFill/>
          <a:ln w="19050" algn="ctr">
            <a:solidFill>
              <a:schemeClr val="tx1"/>
            </a:solidFill>
            <a:round/>
            <a:headEnd/>
            <a:tailEnd/>
          </a:ln>
          <a:effectLst/>
          <a:extLst>
            <a:ext uri="{909E8E84-426E-40DD-AFC4-6F175D3DCCD1}">
              <a14:hiddenFill xmlns:a14="http://schemas.microsoft.com/office/drawing/2010/main">
                <a:solidFill>
                  <a:srgbClr val="FFFFFF"/>
                </a:solidFill>
              </a14:hiddenFill>
            </a:ext>
          </a:extLst>
        </p:spPr>
        <p:txBody>
          <a:bodyPr anchor="ctr">
            <a:spAutoFit/>
          </a:bodyPr>
          <a:lstStyle>
            <a:lvl1pPr eaLnBrk="0" hangingPunct="0">
              <a:spcBef>
                <a:spcPts val="800"/>
              </a:spcBef>
              <a:buClr>
                <a:srgbClr val="5F5F5F"/>
              </a:buClr>
              <a:buFont typeface="Arial" charset="0"/>
              <a:buChar char="•"/>
              <a:defRPr sz="3200">
                <a:solidFill>
                  <a:srgbClr val="5F5F5F"/>
                </a:solidFill>
                <a:latin typeface="Calibri" pitchFamily="34" charset="0"/>
              </a:defRPr>
            </a:lvl1pPr>
            <a:lvl2pPr marL="742950" indent="-285750" eaLnBrk="0" hangingPunct="0">
              <a:spcBef>
                <a:spcPts val="800"/>
              </a:spcBef>
              <a:buClr>
                <a:srgbClr val="5F5F5F"/>
              </a:buClr>
              <a:buFont typeface="Arial" charset="0"/>
              <a:buChar char="•"/>
              <a:defRPr sz="1600">
                <a:solidFill>
                  <a:srgbClr val="5F5F5F"/>
                </a:solidFill>
                <a:latin typeface="Calibri" pitchFamily="34" charset="0"/>
              </a:defRPr>
            </a:lvl2pPr>
            <a:lvl3pPr marL="1143000" indent="-228600" eaLnBrk="0" hangingPunct="0">
              <a:spcBef>
                <a:spcPts val="700"/>
              </a:spcBef>
              <a:buClr>
                <a:srgbClr val="5F5F5F"/>
              </a:buClr>
              <a:buFont typeface="Arial" charset="0"/>
              <a:buChar char="•"/>
              <a:defRPr sz="1400">
                <a:solidFill>
                  <a:srgbClr val="5F5F5F"/>
                </a:solidFill>
                <a:latin typeface="Calibri" pitchFamily="34" charset="0"/>
              </a:defRPr>
            </a:lvl3pPr>
            <a:lvl4pPr marL="1600200" indent="-228600" eaLnBrk="0" hangingPunct="0">
              <a:spcBef>
                <a:spcPts val="700"/>
              </a:spcBef>
              <a:buClr>
                <a:srgbClr val="5F5F5F"/>
              </a:buClr>
              <a:buFont typeface="Arial" charset="0"/>
              <a:buChar char="•"/>
              <a:defRPr sz="1200">
                <a:solidFill>
                  <a:srgbClr val="5F5F5F"/>
                </a:solidFill>
                <a:latin typeface="Calibri" pitchFamily="34" charset="0"/>
              </a:defRPr>
            </a:lvl4pPr>
            <a:lvl5pPr marL="2057400" indent="-228600" eaLnBrk="0" hangingPunct="0">
              <a:spcBef>
                <a:spcPts val="700"/>
              </a:spcBef>
              <a:buClr>
                <a:srgbClr val="5F5F5F"/>
              </a:buClr>
              <a:buFont typeface="Arial" charset="0"/>
              <a:buChar char="•"/>
              <a:defRPr sz="1200">
                <a:solidFill>
                  <a:srgbClr val="5F5F5F"/>
                </a:solidFill>
                <a:latin typeface="Calibri" pitchFamily="34" charset="0"/>
              </a:defRPr>
            </a:lvl5pPr>
            <a:lvl6pPr marL="25146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6pPr>
            <a:lvl7pPr marL="29718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7pPr>
            <a:lvl8pPr marL="34290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8pPr>
            <a:lvl9pPr marL="38862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9pPr>
          </a:lstStyle>
          <a:p>
            <a:pPr eaLnBrk="1" hangingPunct="1">
              <a:spcBef>
                <a:spcPct val="0"/>
              </a:spcBef>
              <a:buClrTx/>
              <a:buFontTx/>
              <a:buNone/>
            </a:pPr>
            <a:endParaRPr lang="en-GB" altLang="en-US" sz="1800" dirty="0">
              <a:solidFill>
                <a:srgbClr val="000000"/>
              </a:solidFill>
            </a:endParaRPr>
          </a:p>
        </p:txBody>
      </p:sp>
      <p:sp>
        <p:nvSpPr>
          <p:cNvPr id="13" name="AutoShape 13"/>
          <p:cNvSpPr>
            <a:spLocks noChangeArrowheads="1"/>
          </p:cNvSpPr>
          <p:nvPr/>
        </p:nvSpPr>
        <p:spPr bwMode="auto">
          <a:xfrm>
            <a:off x="4489698" y="1923678"/>
            <a:ext cx="514350" cy="497818"/>
          </a:xfrm>
          <a:prstGeom prst="downArrow">
            <a:avLst>
              <a:gd name="adj1" fmla="val 50000"/>
              <a:gd name="adj2" fmla="val 25540"/>
            </a:avLst>
          </a:prstGeom>
          <a:solidFill>
            <a:schemeClr val="tx1"/>
          </a:solidFill>
          <a:ln w="9525">
            <a:solidFill>
              <a:srgbClr val="616365"/>
            </a:solidFill>
            <a:miter lim="800000"/>
            <a:headEnd/>
            <a:tailEnd/>
          </a:ln>
        </p:spPr>
        <p:txBody>
          <a:bodyPr vert="eaVert" wrap="none" anchor="ctr"/>
          <a:lstStyle/>
          <a:p>
            <a:pPr algn="ctr" eaLnBrk="0" hangingPunct="0">
              <a:buClr>
                <a:srgbClr val="000000"/>
              </a:buClr>
              <a:buFont typeface="Arial"/>
              <a:buNone/>
              <a:defRPr/>
            </a:pPr>
            <a:r>
              <a:rPr lang="en-GB" dirty="0">
                <a:solidFill>
                  <a:srgbClr val="FFFFFF"/>
                </a:solidFill>
                <a:latin typeface="Avenir Next LT Pro" panose="020B0604020202020204" charset="0"/>
              </a:rPr>
              <a:t>20%</a:t>
            </a:r>
          </a:p>
        </p:txBody>
      </p:sp>
      <p:sp>
        <p:nvSpPr>
          <p:cNvPr id="19" name="Text Box 7"/>
          <p:cNvSpPr txBox="1">
            <a:spLocks noChangeArrowheads="1"/>
          </p:cNvSpPr>
          <p:nvPr/>
        </p:nvSpPr>
        <p:spPr bwMode="auto">
          <a:xfrm>
            <a:off x="193444" y="1116714"/>
            <a:ext cx="152477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800"/>
              </a:spcBef>
              <a:buClr>
                <a:srgbClr val="5F5F5F"/>
              </a:buClr>
              <a:buFont typeface="Arial" charset="0"/>
              <a:buChar char="•"/>
              <a:defRPr sz="3200">
                <a:solidFill>
                  <a:srgbClr val="5F5F5F"/>
                </a:solidFill>
                <a:latin typeface="Calibri" pitchFamily="34" charset="0"/>
              </a:defRPr>
            </a:lvl1pPr>
            <a:lvl2pPr marL="742950" indent="-285750" eaLnBrk="0" hangingPunct="0">
              <a:spcBef>
                <a:spcPts val="800"/>
              </a:spcBef>
              <a:buClr>
                <a:srgbClr val="5F5F5F"/>
              </a:buClr>
              <a:buFont typeface="Arial" charset="0"/>
              <a:buChar char="•"/>
              <a:defRPr sz="1600">
                <a:solidFill>
                  <a:srgbClr val="5F5F5F"/>
                </a:solidFill>
                <a:latin typeface="Calibri" pitchFamily="34" charset="0"/>
              </a:defRPr>
            </a:lvl2pPr>
            <a:lvl3pPr marL="1143000" indent="-228600" eaLnBrk="0" hangingPunct="0">
              <a:spcBef>
                <a:spcPts val="700"/>
              </a:spcBef>
              <a:buClr>
                <a:srgbClr val="5F5F5F"/>
              </a:buClr>
              <a:buFont typeface="Arial" charset="0"/>
              <a:buChar char="•"/>
              <a:defRPr sz="1400">
                <a:solidFill>
                  <a:srgbClr val="5F5F5F"/>
                </a:solidFill>
                <a:latin typeface="Calibri" pitchFamily="34" charset="0"/>
              </a:defRPr>
            </a:lvl3pPr>
            <a:lvl4pPr marL="1600200" indent="-228600" eaLnBrk="0" hangingPunct="0">
              <a:spcBef>
                <a:spcPts val="700"/>
              </a:spcBef>
              <a:buClr>
                <a:srgbClr val="5F5F5F"/>
              </a:buClr>
              <a:buFont typeface="Arial" charset="0"/>
              <a:buChar char="•"/>
              <a:defRPr sz="1200">
                <a:solidFill>
                  <a:srgbClr val="5F5F5F"/>
                </a:solidFill>
                <a:latin typeface="Calibri" pitchFamily="34" charset="0"/>
              </a:defRPr>
            </a:lvl4pPr>
            <a:lvl5pPr marL="2057400" indent="-228600" eaLnBrk="0" hangingPunct="0">
              <a:spcBef>
                <a:spcPts val="700"/>
              </a:spcBef>
              <a:buClr>
                <a:srgbClr val="5F5F5F"/>
              </a:buClr>
              <a:buFont typeface="Arial" charset="0"/>
              <a:buChar char="•"/>
              <a:defRPr sz="1200">
                <a:solidFill>
                  <a:srgbClr val="5F5F5F"/>
                </a:solidFill>
                <a:latin typeface="Calibri" pitchFamily="34" charset="0"/>
              </a:defRPr>
            </a:lvl5pPr>
            <a:lvl6pPr marL="25146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6pPr>
            <a:lvl7pPr marL="29718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7pPr>
            <a:lvl8pPr marL="34290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8pPr>
            <a:lvl9pPr marL="38862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9pPr>
          </a:lstStyle>
          <a:p>
            <a:pPr>
              <a:spcBef>
                <a:spcPct val="0"/>
              </a:spcBef>
              <a:buClrTx/>
              <a:buFontTx/>
              <a:buNone/>
            </a:pPr>
            <a:r>
              <a:rPr lang="en-GB" altLang="en-US" sz="1100" b="1" dirty="0">
                <a:solidFill>
                  <a:srgbClr val="000000"/>
                </a:solidFill>
                <a:ea typeface="ＭＳ Ｐゴシック" pitchFamily="34" charset="-128"/>
              </a:rPr>
              <a:t>% Exp On Offer: FMCG</a:t>
            </a:r>
          </a:p>
        </p:txBody>
      </p:sp>
      <p:sp>
        <p:nvSpPr>
          <p:cNvPr id="14" name="Text Box 19"/>
          <p:cNvSpPr txBox="1">
            <a:spLocks noChangeArrowheads="1"/>
          </p:cNvSpPr>
          <p:nvPr/>
        </p:nvSpPr>
        <p:spPr bwMode="auto">
          <a:xfrm>
            <a:off x="553852" y="4373919"/>
            <a:ext cx="659155" cy="338554"/>
          </a:xfrm>
          <a:prstGeom prst="rect">
            <a:avLst/>
          </a:prstGeom>
          <a:solidFill>
            <a:schemeClr val="tx1">
              <a:lumMod val="75000"/>
              <a:lumOff val="25000"/>
            </a:schemeClr>
          </a:solidFill>
          <a:ln w="9525">
            <a:noFill/>
            <a:miter lim="800000"/>
            <a:headEnd/>
            <a:tailEnd/>
          </a:ln>
        </p:spPr>
        <p:txBody>
          <a:bodyPr wrap="none">
            <a:spAutoFit/>
          </a:bodyPr>
          <a:lstStyle/>
          <a:p>
            <a:pPr eaLnBrk="0" hangingPunct="0">
              <a:buClr>
                <a:srgbClr val="000000"/>
              </a:buClr>
              <a:buFont typeface="Arial"/>
              <a:buNone/>
              <a:defRPr/>
            </a:pPr>
            <a:r>
              <a:rPr lang="en-GB" sz="1600" dirty="0">
                <a:solidFill>
                  <a:srgbClr val="FFFFFF"/>
                </a:solidFill>
                <a:latin typeface="Avenir Next LT Pro" panose="020B0604020202020204" charset="0"/>
                <a:ea typeface="Arial Unicode MS" pitchFamily="34" charset="-128"/>
                <a:cs typeface="Calibri" pitchFamily="34" charset="0"/>
              </a:rPr>
              <a:t>2020</a:t>
            </a:r>
          </a:p>
        </p:txBody>
      </p:sp>
      <p:sp>
        <p:nvSpPr>
          <p:cNvPr id="21" name="Text Box 19"/>
          <p:cNvSpPr txBox="1">
            <a:spLocks noChangeArrowheads="1"/>
          </p:cNvSpPr>
          <p:nvPr/>
        </p:nvSpPr>
        <p:spPr bwMode="auto">
          <a:xfrm>
            <a:off x="4321573" y="4340900"/>
            <a:ext cx="659155" cy="338554"/>
          </a:xfrm>
          <a:prstGeom prst="rect">
            <a:avLst/>
          </a:prstGeom>
          <a:solidFill>
            <a:schemeClr val="tx1">
              <a:lumMod val="75000"/>
              <a:lumOff val="25000"/>
            </a:schemeClr>
          </a:solidFill>
          <a:ln w="9525">
            <a:noFill/>
            <a:miter lim="800000"/>
            <a:headEnd/>
            <a:tailEnd/>
          </a:ln>
        </p:spPr>
        <p:txBody>
          <a:bodyPr wrap="none">
            <a:spAutoFit/>
          </a:bodyPr>
          <a:lstStyle/>
          <a:p>
            <a:pPr eaLnBrk="0" hangingPunct="0">
              <a:buClr>
                <a:srgbClr val="000000"/>
              </a:buClr>
              <a:buFont typeface="Arial"/>
              <a:buNone/>
              <a:defRPr/>
            </a:pPr>
            <a:r>
              <a:rPr lang="en-GB" sz="1600" dirty="0">
                <a:solidFill>
                  <a:srgbClr val="FFFFFF"/>
                </a:solidFill>
                <a:latin typeface="Avenir Next LT Pro" panose="020B0604020202020204" charset="0"/>
                <a:ea typeface="Arial Unicode MS" pitchFamily="34" charset="-128"/>
                <a:cs typeface="Calibri" pitchFamily="34" charset="0"/>
              </a:rPr>
              <a:t>2021</a:t>
            </a:r>
          </a:p>
        </p:txBody>
      </p:sp>
      <p:sp>
        <p:nvSpPr>
          <p:cNvPr id="15" name="Oval 9"/>
          <p:cNvSpPr>
            <a:spLocks noChangeArrowheads="1"/>
          </p:cNvSpPr>
          <p:nvPr/>
        </p:nvSpPr>
        <p:spPr bwMode="auto">
          <a:xfrm>
            <a:off x="8343528" y="2530211"/>
            <a:ext cx="188912" cy="519351"/>
          </a:xfrm>
          <a:prstGeom prst="ellipse">
            <a:avLst/>
          </a:prstGeom>
          <a:noFill/>
          <a:ln w="19050" algn="ctr">
            <a:solidFill>
              <a:schemeClr val="tx1"/>
            </a:solidFill>
            <a:round/>
            <a:headEnd/>
            <a:tailEnd/>
          </a:ln>
          <a:effectLst/>
          <a:extLst>
            <a:ext uri="{909E8E84-426E-40DD-AFC4-6F175D3DCCD1}">
              <a14:hiddenFill xmlns:a14="http://schemas.microsoft.com/office/drawing/2010/main">
                <a:solidFill>
                  <a:srgbClr val="FFFFFF"/>
                </a:solidFill>
              </a14:hiddenFill>
            </a:ext>
          </a:extLst>
        </p:spPr>
        <p:txBody>
          <a:bodyPr anchor="ctr">
            <a:spAutoFit/>
          </a:bodyPr>
          <a:lstStyle>
            <a:lvl1pPr eaLnBrk="0" hangingPunct="0">
              <a:spcBef>
                <a:spcPts val="800"/>
              </a:spcBef>
              <a:buClr>
                <a:srgbClr val="5F5F5F"/>
              </a:buClr>
              <a:buFont typeface="Arial" charset="0"/>
              <a:buChar char="•"/>
              <a:defRPr sz="3200">
                <a:solidFill>
                  <a:srgbClr val="5F5F5F"/>
                </a:solidFill>
                <a:latin typeface="Calibri" pitchFamily="34" charset="0"/>
              </a:defRPr>
            </a:lvl1pPr>
            <a:lvl2pPr marL="742950" indent="-285750" eaLnBrk="0" hangingPunct="0">
              <a:spcBef>
                <a:spcPts val="800"/>
              </a:spcBef>
              <a:buClr>
                <a:srgbClr val="5F5F5F"/>
              </a:buClr>
              <a:buFont typeface="Arial" charset="0"/>
              <a:buChar char="•"/>
              <a:defRPr sz="1600">
                <a:solidFill>
                  <a:srgbClr val="5F5F5F"/>
                </a:solidFill>
                <a:latin typeface="Calibri" pitchFamily="34" charset="0"/>
              </a:defRPr>
            </a:lvl2pPr>
            <a:lvl3pPr marL="1143000" indent="-228600" eaLnBrk="0" hangingPunct="0">
              <a:spcBef>
                <a:spcPts val="700"/>
              </a:spcBef>
              <a:buClr>
                <a:srgbClr val="5F5F5F"/>
              </a:buClr>
              <a:buFont typeface="Arial" charset="0"/>
              <a:buChar char="•"/>
              <a:defRPr sz="1400">
                <a:solidFill>
                  <a:srgbClr val="5F5F5F"/>
                </a:solidFill>
                <a:latin typeface="Calibri" pitchFamily="34" charset="0"/>
              </a:defRPr>
            </a:lvl3pPr>
            <a:lvl4pPr marL="1600200" indent="-228600" eaLnBrk="0" hangingPunct="0">
              <a:spcBef>
                <a:spcPts val="700"/>
              </a:spcBef>
              <a:buClr>
                <a:srgbClr val="5F5F5F"/>
              </a:buClr>
              <a:buFont typeface="Arial" charset="0"/>
              <a:buChar char="•"/>
              <a:defRPr sz="1200">
                <a:solidFill>
                  <a:srgbClr val="5F5F5F"/>
                </a:solidFill>
                <a:latin typeface="Calibri" pitchFamily="34" charset="0"/>
              </a:defRPr>
            </a:lvl4pPr>
            <a:lvl5pPr marL="2057400" indent="-228600" eaLnBrk="0" hangingPunct="0">
              <a:spcBef>
                <a:spcPts val="700"/>
              </a:spcBef>
              <a:buClr>
                <a:srgbClr val="5F5F5F"/>
              </a:buClr>
              <a:buFont typeface="Arial" charset="0"/>
              <a:buChar char="•"/>
              <a:defRPr sz="1200">
                <a:solidFill>
                  <a:srgbClr val="5F5F5F"/>
                </a:solidFill>
                <a:latin typeface="Calibri" pitchFamily="34" charset="0"/>
              </a:defRPr>
            </a:lvl5pPr>
            <a:lvl6pPr marL="25146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6pPr>
            <a:lvl7pPr marL="29718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7pPr>
            <a:lvl8pPr marL="34290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8pPr>
            <a:lvl9pPr marL="38862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9pPr>
          </a:lstStyle>
          <a:p>
            <a:pPr eaLnBrk="1" hangingPunct="1">
              <a:spcBef>
                <a:spcPct val="0"/>
              </a:spcBef>
              <a:buClrTx/>
              <a:buFontTx/>
              <a:buNone/>
            </a:pPr>
            <a:endParaRPr lang="en-GB" altLang="en-US" sz="1800" dirty="0">
              <a:solidFill>
                <a:srgbClr val="000000"/>
              </a:solidFill>
            </a:endParaRPr>
          </a:p>
        </p:txBody>
      </p:sp>
      <p:sp>
        <p:nvSpPr>
          <p:cNvPr id="16" name="Text Box 19">
            <a:extLst>
              <a:ext uri="{FF2B5EF4-FFF2-40B4-BE49-F238E27FC236}">
                <a16:creationId xmlns:a16="http://schemas.microsoft.com/office/drawing/2014/main" id="{DE92A392-40E9-4162-9000-6B5BED9296DA}"/>
              </a:ext>
            </a:extLst>
          </p:cNvPr>
          <p:cNvSpPr txBox="1">
            <a:spLocks noChangeArrowheads="1"/>
          </p:cNvSpPr>
          <p:nvPr/>
        </p:nvSpPr>
        <p:spPr bwMode="auto">
          <a:xfrm>
            <a:off x="7942573" y="4340900"/>
            <a:ext cx="659155" cy="338554"/>
          </a:xfrm>
          <a:prstGeom prst="rect">
            <a:avLst/>
          </a:prstGeom>
          <a:solidFill>
            <a:schemeClr val="tx1">
              <a:lumMod val="75000"/>
              <a:lumOff val="25000"/>
            </a:schemeClr>
          </a:solidFill>
          <a:ln w="9525">
            <a:noFill/>
            <a:miter lim="800000"/>
            <a:headEnd/>
            <a:tailEnd/>
          </a:ln>
        </p:spPr>
        <p:txBody>
          <a:bodyPr wrap="none">
            <a:spAutoFit/>
          </a:bodyPr>
          <a:lstStyle/>
          <a:p>
            <a:pPr eaLnBrk="0" hangingPunct="0">
              <a:buClr>
                <a:srgbClr val="000000"/>
              </a:buClr>
              <a:buFont typeface="Arial"/>
              <a:buNone/>
              <a:defRPr/>
            </a:pPr>
            <a:r>
              <a:rPr lang="en-GB" sz="1600" dirty="0">
                <a:solidFill>
                  <a:srgbClr val="FFFFFF"/>
                </a:solidFill>
                <a:latin typeface="Avenir Next LT Pro" panose="020B0604020202020204" charset="0"/>
                <a:ea typeface="Arial Unicode MS" pitchFamily="34" charset="-128"/>
                <a:cs typeface="Calibri" pitchFamily="34" charset="0"/>
              </a:rPr>
              <a:t>2022</a:t>
            </a:r>
          </a:p>
        </p:txBody>
      </p:sp>
    </p:spTree>
    <p:extLst>
      <p:ext uri="{BB962C8B-B14F-4D97-AF65-F5344CB8AC3E}">
        <p14:creationId xmlns:p14="http://schemas.microsoft.com/office/powerpoint/2010/main" val="29528944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291"/>
        <p:cNvGrpSpPr/>
        <p:nvPr/>
      </p:nvGrpSpPr>
      <p:grpSpPr>
        <a:xfrm>
          <a:off x="0" y="0"/>
          <a:ext cx="0" cy="0"/>
          <a:chOff x="0" y="0"/>
          <a:chExt cx="0" cy="0"/>
        </a:xfrm>
      </p:grpSpPr>
      <p:sp>
        <p:nvSpPr>
          <p:cNvPr id="1292" name="Google Shape;1292;p93"/>
          <p:cNvSpPr txBox="1">
            <a:spLocks noGrp="1"/>
          </p:cNvSpPr>
          <p:nvPr>
            <p:ph type="title"/>
          </p:nvPr>
        </p:nvSpPr>
        <p:spPr>
          <a:xfrm>
            <a:off x="117447" y="201713"/>
            <a:ext cx="9026553" cy="283912"/>
          </a:xfrm>
        </p:spPr>
        <p:txBody>
          <a:bodyPr spcFirstLastPara="1" wrap="square" lIns="0" tIns="91425" rIns="0" bIns="91425" anchor="t" anchorCtr="0">
            <a:noAutofit/>
          </a:bodyPr>
          <a:lstStyle/>
          <a:p>
            <a:pPr lvl="0"/>
            <a:r>
              <a:rPr lang="en-PH" sz="1700" dirty="0">
                <a:latin typeface="Montserrat" panose="00000500000000000000" pitchFamily="2" charset="0"/>
              </a:rPr>
              <a:t>Retailers are sharpening their pricing activity including price cuts &amp; matches, couponing, fuel vouchers and comparative advertising on shopping baskets</a:t>
            </a:r>
            <a:endParaRPr lang="en-PH" sz="1700" dirty="0">
              <a:solidFill>
                <a:schemeClr val="accent1"/>
              </a:solidFill>
              <a:latin typeface="Montserrat" panose="00000500000000000000" pitchFamily="2" charset="0"/>
            </a:endParaRPr>
          </a:p>
        </p:txBody>
      </p:sp>
      <p:graphicFrame>
        <p:nvGraphicFramePr>
          <p:cNvPr id="1293" name="Google Shape;1293;p93"/>
          <p:cNvGraphicFramePr/>
          <p:nvPr>
            <p:extLst>
              <p:ext uri="{D42A27DB-BD31-4B8C-83A1-F6EECF244321}">
                <p14:modId xmlns:p14="http://schemas.microsoft.com/office/powerpoint/2010/main" val="2063033128"/>
              </p:ext>
            </p:extLst>
          </p:nvPr>
        </p:nvGraphicFramePr>
        <p:xfrm>
          <a:off x="3807620" y="927733"/>
          <a:ext cx="5205751" cy="4083960"/>
        </p:xfrm>
        <a:graphic>
          <a:graphicData uri="http://schemas.openxmlformats.org/drawingml/2006/table">
            <a:tbl>
              <a:tblPr>
                <a:noFill/>
                <a:tableStyleId>{0DBE4ED3-A11A-413B-A309-AE78DBB60736}</a:tableStyleId>
              </a:tblPr>
              <a:tblGrid>
                <a:gridCol w="1039631">
                  <a:extLst>
                    <a:ext uri="{9D8B030D-6E8A-4147-A177-3AD203B41FA5}">
                      <a16:colId xmlns:a16="http://schemas.microsoft.com/office/drawing/2014/main" val="20000"/>
                    </a:ext>
                  </a:extLst>
                </a:gridCol>
                <a:gridCol w="2359092">
                  <a:extLst>
                    <a:ext uri="{9D8B030D-6E8A-4147-A177-3AD203B41FA5}">
                      <a16:colId xmlns:a16="http://schemas.microsoft.com/office/drawing/2014/main" val="20001"/>
                    </a:ext>
                  </a:extLst>
                </a:gridCol>
                <a:gridCol w="1807028">
                  <a:extLst>
                    <a:ext uri="{9D8B030D-6E8A-4147-A177-3AD203B41FA5}">
                      <a16:colId xmlns:a16="http://schemas.microsoft.com/office/drawing/2014/main" val="20002"/>
                    </a:ext>
                  </a:extLst>
                </a:gridCol>
              </a:tblGrid>
              <a:tr h="0">
                <a:tc>
                  <a:txBody>
                    <a:bodyPr/>
                    <a:lstStyle/>
                    <a:p>
                      <a:pPr marL="0" lvl="0" indent="0" algn="l" rtl="0">
                        <a:spcBef>
                          <a:spcPts val="0"/>
                        </a:spcBef>
                        <a:spcAft>
                          <a:spcPts val="0"/>
                        </a:spcAft>
                        <a:buNone/>
                      </a:pPr>
                      <a:endParaRPr sz="1400"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1100" b="1" dirty="0">
                          <a:solidFill>
                            <a:srgbClr val="FFFFFF"/>
                          </a:solidFill>
                          <a:latin typeface="Montserrat" panose="00000500000000000000" pitchFamily="2" charset="0"/>
                          <a:ea typeface="Montserrat"/>
                          <a:cs typeface="Montserrat"/>
                          <a:sym typeface="Montserrat"/>
                        </a:rPr>
                        <a:t>%Value</a:t>
                      </a:r>
                      <a:r>
                        <a:rPr lang="en" sz="1100" b="1" baseline="0" dirty="0">
                          <a:solidFill>
                            <a:srgbClr val="FFFFFF"/>
                          </a:solidFill>
                          <a:latin typeface="Montserrat" panose="00000500000000000000" pitchFamily="2" charset="0"/>
                          <a:ea typeface="Montserrat"/>
                          <a:cs typeface="Montserrat"/>
                          <a:sym typeface="Montserrat"/>
                        </a:rPr>
                        <a:t> sales bought on offer</a:t>
                      </a:r>
                      <a:endParaRPr sz="1100" b="1" dirty="0">
                        <a:solidFill>
                          <a:srgbClr val="FFFFFF"/>
                        </a:solidFill>
                        <a:latin typeface="Montserrat" panose="00000500000000000000" pitchFamily="2" charset="0"/>
                        <a:ea typeface="Montserrat"/>
                        <a:cs typeface="Montserrat"/>
                        <a:sym typeface="Montserrat"/>
                      </a:endParaRPr>
                    </a:p>
                  </a:txBody>
                  <a:tcPr marL="91425" marR="91425" marT="91425" marB="91425">
                    <a:lnL w="19050" cap="flat" cmpd="sng">
                      <a:solidFill>
                        <a:schemeClr val="accent1"/>
                      </a:solidFill>
                      <a:prstDash val="solid"/>
                      <a:round/>
                      <a:headEnd type="none" w="sm" len="sm"/>
                      <a:tailEnd type="none" w="sm" len="sm"/>
                    </a:lnL>
                    <a:lnR w="19050" cap="flat" cmpd="sng">
                      <a:solidFill>
                        <a:schemeClr val="accent1"/>
                      </a:solidFill>
                      <a:prstDash val="solid"/>
                      <a:round/>
                      <a:headEnd type="none" w="sm" len="sm"/>
                      <a:tailEnd type="none" w="sm" len="sm"/>
                    </a:lnR>
                    <a:lnT w="19050" cap="flat" cmpd="sng">
                      <a:solidFill>
                        <a:schemeClr val="accent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1100" b="1" dirty="0">
                          <a:solidFill>
                            <a:srgbClr val="FFFFFF"/>
                          </a:solidFill>
                          <a:latin typeface="Montserrat" panose="00000500000000000000" pitchFamily="2" charset="0"/>
                          <a:ea typeface="Montserrat"/>
                          <a:cs typeface="Montserrat"/>
                          <a:sym typeface="Montserrat"/>
                        </a:rPr>
                        <a:t>+/- %</a:t>
                      </a:r>
                      <a:r>
                        <a:rPr lang="en" sz="1100" b="1" baseline="0" dirty="0">
                          <a:solidFill>
                            <a:srgbClr val="FFFFFF"/>
                          </a:solidFill>
                          <a:latin typeface="Montserrat" panose="00000500000000000000" pitchFamily="2" charset="0"/>
                          <a:ea typeface="Montserrat"/>
                          <a:cs typeface="Montserrat"/>
                          <a:sym typeface="Montserrat"/>
                        </a:rPr>
                        <a:t> pts vs last year</a:t>
                      </a:r>
                      <a:endParaRPr sz="1100" b="1" dirty="0">
                        <a:solidFill>
                          <a:srgbClr val="FFFFFF"/>
                        </a:solidFill>
                        <a:latin typeface="Montserrat" panose="00000500000000000000" pitchFamily="2" charset="0"/>
                        <a:ea typeface="Montserrat"/>
                        <a:cs typeface="Montserrat"/>
                        <a:sym typeface="Montserrat"/>
                      </a:endParaRPr>
                    </a:p>
                  </a:txBody>
                  <a:tcPr marL="91425" marR="91425" marT="91425" marB="91425">
                    <a:lnL w="19050" cap="flat" cmpd="sng">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r h="322113">
                <a:tc>
                  <a:txBody>
                    <a:bodyPr/>
                    <a:lstStyle/>
                    <a:p>
                      <a:pPr marL="0" lvl="0" indent="0" algn="l" rtl="0">
                        <a:spcBef>
                          <a:spcPts val="0"/>
                        </a:spcBef>
                        <a:spcAft>
                          <a:spcPts val="0"/>
                        </a:spcAft>
                        <a:buNone/>
                      </a:pPr>
                      <a:r>
                        <a:rPr lang="en" sz="1000" b="1" dirty="0">
                          <a:solidFill>
                            <a:srgbClr val="FFFFFF"/>
                          </a:solidFill>
                          <a:latin typeface="Montserrat" panose="00000500000000000000" pitchFamily="2" charset="0"/>
                          <a:ea typeface="Montserrat"/>
                          <a:cs typeface="Montserrat"/>
                          <a:sym typeface="Montserrat"/>
                        </a:rPr>
                        <a:t>Ocado</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 sz="1000" b="1" dirty="0">
                          <a:solidFill>
                            <a:srgbClr val="FFFFFF"/>
                          </a:solidFill>
                          <a:latin typeface="Montserrat" panose="00000500000000000000" pitchFamily="2" charset="0"/>
                          <a:ea typeface="Montserrat Light"/>
                          <a:cs typeface="Montserrat Light"/>
                          <a:sym typeface="Montserrat Light"/>
                        </a:rPr>
                        <a:t>34%</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19050" cap="flat" cmpd="sng">
                      <a:solidFill>
                        <a:schemeClr val="accent1"/>
                      </a:solidFill>
                      <a:prstDash val="solid"/>
                      <a:round/>
                      <a:headEnd type="none" w="sm" len="sm"/>
                      <a:tailEnd type="none" w="sm" len="sm"/>
                    </a:lnL>
                    <a:lnR w="19050" cap="flat" cmpd="sng">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 sz="1000" b="1" dirty="0">
                          <a:solidFill>
                            <a:schemeClr val="accent1"/>
                          </a:solidFill>
                          <a:latin typeface="Montserrat" panose="00000500000000000000" pitchFamily="2" charset="0"/>
                          <a:ea typeface="Montserrat Light"/>
                          <a:cs typeface="Montserrat Light"/>
                          <a:sym typeface="Montserrat Light"/>
                        </a:rPr>
                        <a:t>+2%</a:t>
                      </a:r>
                      <a:endParaRPr sz="1000" b="1" dirty="0">
                        <a:solidFill>
                          <a:schemeClr val="accent1"/>
                        </a:solidFill>
                        <a:latin typeface="Montserrat" panose="00000500000000000000" pitchFamily="2" charset="0"/>
                        <a:ea typeface="Montserrat"/>
                        <a:cs typeface="Montserrat"/>
                        <a:sym typeface="Montserrat"/>
                      </a:endParaRPr>
                    </a:p>
                  </a:txBody>
                  <a:tcPr marL="91425" marR="91425" marT="91425" marB="91425">
                    <a:lnL w="19050" cap="flat" cmpd="sng">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01"/>
                  </a:ext>
                </a:extLst>
              </a:tr>
              <a:tr h="322113">
                <a:tc>
                  <a:txBody>
                    <a:bodyPr/>
                    <a:lstStyle/>
                    <a:p>
                      <a:pPr marL="0" lvl="0" indent="0" algn="l" rtl="0">
                        <a:spcBef>
                          <a:spcPts val="0"/>
                        </a:spcBef>
                        <a:spcAft>
                          <a:spcPts val="0"/>
                        </a:spcAft>
                        <a:buNone/>
                      </a:pPr>
                      <a:r>
                        <a:rPr lang="en" sz="1000" b="1" dirty="0">
                          <a:solidFill>
                            <a:srgbClr val="FFFFFF"/>
                          </a:solidFill>
                          <a:latin typeface="Montserrat" panose="00000500000000000000" pitchFamily="2" charset="0"/>
                          <a:ea typeface="Montserrat"/>
                          <a:cs typeface="Montserrat"/>
                          <a:sym typeface="Montserrat"/>
                        </a:rPr>
                        <a:t>Waitrose</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000000"/>
                    </a:solidFill>
                  </a:tcPr>
                </a:tc>
                <a:tc>
                  <a:txBody>
                    <a:bodyPr/>
                    <a:lstStyle/>
                    <a:p>
                      <a:pPr marL="365760" lvl="0" indent="-292100" algn="l" rtl="0">
                        <a:spcBef>
                          <a:spcPts val="0"/>
                        </a:spcBef>
                        <a:spcAft>
                          <a:spcPts val="0"/>
                        </a:spcAft>
                        <a:buClr>
                          <a:srgbClr val="FFFFFF"/>
                        </a:buClr>
                        <a:buSzPts val="1000"/>
                        <a:buFont typeface="Montserrat Light"/>
                        <a:buChar char="■"/>
                      </a:pPr>
                      <a:r>
                        <a:rPr lang="en" sz="1000" b="0" dirty="0">
                          <a:solidFill>
                            <a:srgbClr val="FFFFFF"/>
                          </a:solidFill>
                          <a:latin typeface="Montserrat" panose="00000500000000000000" pitchFamily="2" charset="0"/>
                          <a:ea typeface="Montserrat Light"/>
                          <a:cs typeface="Montserrat Light"/>
                          <a:sym typeface="Montserrat Light"/>
                        </a:rPr>
                        <a:t>31%</a:t>
                      </a:r>
                      <a:endParaRPr sz="1000" b="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solidFill>
                        <a:schemeClr val="accent1"/>
                      </a:solidFill>
                      <a:prstDash val="solid"/>
                      <a:round/>
                      <a:headEnd type="none" w="sm" len="sm"/>
                      <a:tailEnd type="none" w="sm" len="sm"/>
                    </a:lnL>
                    <a:lnR w="19050" cap="flat" cmpd="sng">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000000"/>
                    </a:solidFill>
                  </a:tcPr>
                </a:tc>
                <a:tc>
                  <a:txBody>
                    <a:bodyPr/>
                    <a:lstStyle/>
                    <a:p>
                      <a:pPr marL="365760" lvl="0" indent="-292100" algn="l" rtl="0">
                        <a:spcBef>
                          <a:spcPts val="0"/>
                        </a:spcBef>
                        <a:spcAft>
                          <a:spcPts val="0"/>
                        </a:spcAft>
                        <a:buClr>
                          <a:srgbClr val="FFFFFF"/>
                        </a:buClr>
                        <a:buSzPts val="1000"/>
                        <a:buFont typeface="Montserrat Light"/>
                        <a:buChar char="■"/>
                      </a:pPr>
                      <a:r>
                        <a:rPr lang="en" sz="1000" b="0" dirty="0">
                          <a:solidFill>
                            <a:schemeClr val="bg1"/>
                          </a:solidFill>
                          <a:latin typeface="Montserrat" panose="00000500000000000000" pitchFamily="2" charset="0"/>
                          <a:ea typeface="Montserrat Light"/>
                          <a:cs typeface="Montserrat Light"/>
                          <a:sym typeface="Montserrat Light"/>
                        </a:rPr>
                        <a:t>-4%</a:t>
                      </a:r>
                      <a:endParaRPr sz="1000" b="0" dirty="0">
                        <a:solidFill>
                          <a:schemeClr val="bg1"/>
                        </a:solidFill>
                        <a:latin typeface="Montserrat" panose="00000500000000000000" pitchFamily="2" charset="0"/>
                        <a:ea typeface="Montserrat Light"/>
                        <a:cs typeface="Montserrat Light"/>
                        <a:sym typeface="Montserrat Light"/>
                      </a:endParaRPr>
                    </a:p>
                  </a:txBody>
                  <a:tcPr marL="91425" marR="91425" marT="91425" marB="91425">
                    <a:lnL w="19050" cap="flat" cmpd="sng">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000000"/>
                    </a:solidFill>
                  </a:tcPr>
                </a:tc>
                <a:extLst>
                  <a:ext uri="{0D108BD9-81ED-4DB2-BD59-A6C34878D82A}">
                    <a16:rowId xmlns:a16="http://schemas.microsoft.com/office/drawing/2014/main" val="10002"/>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Co-op</a:t>
                      </a: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marR="0" lvl="0" indent="-292100" algn="l" defTabSz="914400" rtl="0" eaLnBrk="1" fontAlgn="auto" latinLnBrk="0" hangingPunct="1">
                        <a:lnSpc>
                          <a:spcPct val="100000"/>
                        </a:lnSpc>
                        <a:spcBef>
                          <a:spcPts val="0"/>
                        </a:spcBef>
                        <a:spcAft>
                          <a:spcPts val="0"/>
                        </a:spcAft>
                        <a:buClr>
                          <a:srgbClr val="FFFFFF"/>
                        </a:buClr>
                        <a:buSzPts val="1000"/>
                        <a:buFont typeface="Montserrat Light"/>
                        <a:buChar char="■"/>
                        <a:tabLst/>
                        <a:defRPr/>
                      </a:pPr>
                      <a:r>
                        <a:rPr lang="en" sz="1000" b="0" dirty="0">
                          <a:solidFill>
                            <a:srgbClr val="FFFFFF"/>
                          </a:solidFill>
                          <a:latin typeface="Montserrat" panose="00000500000000000000" pitchFamily="2" charset="0"/>
                          <a:ea typeface="Montserrat Light"/>
                          <a:cs typeface="Montserrat Light"/>
                          <a:sym typeface="Montserrat Light"/>
                        </a:rPr>
                        <a:t>28%</a:t>
                      </a:r>
                      <a:endParaRPr sz="1000" b="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chemeClr val="bg1"/>
                          </a:solidFill>
                          <a:latin typeface="Montserrat" panose="00000500000000000000" pitchFamily="2" charset="0"/>
                          <a:ea typeface="Montserrat Light"/>
                          <a:cs typeface="Montserrat Light"/>
                          <a:sym typeface="Montserrat Light"/>
                        </a:rPr>
                        <a:t>-2%</a:t>
                      </a:r>
                      <a:endParaRPr sz="1000" b="0" dirty="0">
                        <a:solidFill>
                          <a:schemeClr val="bg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03"/>
                  </a:ext>
                </a:extLst>
              </a:tr>
              <a:tr h="219536">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Morrisons</a:t>
                      </a: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dirty="0">
                          <a:solidFill>
                            <a:srgbClr val="FFFFFF"/>
                          </a:solidFill>
                          <a:latin typeface="Montserrat" panose="00000500000000000000" pitchFamily="2" charset="0"/>
                          <a:ea typeface="Montserrat Light"/>
                          <a:cs typeface="Montserrat Light"/>
                          <a:sym typeface="Montserrat Light"/>
                        </a:rPr>
                        <a:t>27%</a:t>
                      </a:r>
                      <a:endParaRPr sz="100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chemeClr val="bg1"/>
                          </a:solidFill>
                          <a:latin typeface="Montserrat" panose="00000500000000000000" pitchFamily="2" charset="0"/>
                          <a:ea typeface="Montserrat Light"/>
                          <a:cs typeface="Montserrat Light"/>
                          <a:sym typeface="Montserrat Light"/>
                        </a:rPr>
                        <a:t>-0%</a:t>
                      </a:r>
                      <a:endParaRPr sz="1000" b="0" dirty="0">
                        <a:solidFill>
                          <a:schemeClr val="bg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extLst>
                  <a:ext uri="{0D108BD9-81ED-4DB2-BD59-A6C34878D82A}">
                    <a16:rowId xmlns:a16="http://schemas.microsoft.com/office/drawing/2014/main" val="10004"/>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Tesco</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rgbClr val="FFFFFF"/>
                          </a:solidFill>
                          <a:latin typeface="Montserrat" panose="00000500000000000000" pitchFamily="2" charset="0"/>
                          <a:ea typeface="Montserrat Light"/>
                          <a:cs typeface="Montserrat Light"/>
                          <a:sym typeface="Montserrat Light"/>
                        </a:rPr>
                        <a:t>23%</a:t>
                      </a:r>
                      <a:endParaRPr sz="1000" b="1"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+1%</a:t>
                      </a:r>
                      <a:endParaRPr sz="1000" b="1" dirty="0">
                        <a:solidFill>
                          <a:schemeClr val="accent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05"/>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M&amp;S</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rgbClr val="FFFFFF"/>
                          </a:solidFill>
                          <a:latin typeface="Montserrat" panose="00000500000000000000" pitchFamily="2" charset="0"/>
                          <a:ea typeface="Montserrat Light"/>
                          <a:cs typeface="Montserrat Light"/>
                          <a:sym typeface="Montserrat Light"/>
                        </a:rPr>
                        <a:t>23%</a:t>
                      </a:r>
                      <a:endParaRPr sz="1000" b="1"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bg1"/>
                          </a:solidFill>
                          <a:latin typeface="Montserrat" panose="00000500000000000000" pitchFamily="2" charset="0"/>
                          <a:ea typeface="Montserrat Light"/>
                          <a:cs typeface="Montserrat Light"/>
                          <a:sym typeface="Montserrat Light"/>
                        </a:rPr>
                        <a:t>-5%</a:t>
                      </a:r>
                      <a:endParaRPr sz="1000" b="1" dirty="0">
                        <a:solidFill>
                          <a:schemeClr val="bg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extLst>
                  <a:ext uri="{0D108BD9-81ED-4DB2-BD59-A6C34878D82A}">
                    <a16:rowId xmlns:a16="http://schemas.microsoft.com/office/drawing/2014/main" val="10006"/>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Iceland</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dirty="0">
                          <a:solidFill>
                            <a:srgbClr val="FFFFFF"/>
                          </a:solidFill>
                          <a:latin typeface="Montserrat" panose="00000500000000000000" pitchFamily="2" charset="0"/>
                          <a:ea typeface="Montserrat Light"/>
                          <a:cs typeface="Montserrat Light"/>
                          <a:sym typeface="Montserrat Light"/>
                        </a:rPr>
                        <a:t>22%</a:t>
                      </a:r>
                      <a:endParaRPr sz="100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chemeClr val="bg1"/>
                          </a:solidFill>
                          <a:latin typeface="Montserrat" panose="00000500000000000000" pitchFamily="2" charset="0"/>
                          <a:ea typeface="Montserrat Light"/>
                          <a:cs typeface="Montserrat Light"/>
                          <a:sym typeface="Montserrat Light"/>
                        </a:rPr>
                        <a:t>-0%</a:t>
                      </a:r>
                      <a:endParaRPr sz="1000" b="0" dirty="0">
                        <a:solidFill>
                          <a:schemeClr val="bg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07"/>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Sainsbury’s</a:t>
                      </a: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rgbClr val="FFFFFF"/>
                          </a:solidFill>
                          <a:latin typeface="Montserrat" panose="00000500000000000000" pitchFamily="2" charset="0"/>
                          <a:ea typeface="Montserrat Light"/>
                          <a:cs typeface="Montserrat Light"/>
                          <a:sym typeface="Montserrat Light"/>
                        </a:rPr>
                        <a:t>22%</a:t>
                      </a:r>
                      <a:endParaRPr sz="1000" b="1"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+2%</a:t>
                      </a:r>
                      <a:endParaRPr sz="1000" b="1" dirty="0">
                        <a:solidFill>
                          <a:schemeClr val="accent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extLst>
                  <a:ext uri="{0D108BD9-81ED-4DB2-BD59-A6C34878D82A}">
                    <a16:rowId xmlns:a16="http://schemas.microsoft.com/office/drawing/2014/main" val="10008"/>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ASDA</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dirty="0">
                          <a:solidFill>
                            <a:srgbClr val="FFFFFF"/>
                          </a:solidFill>
                          <a:latin typeface="Montserrat" panose="00000500000000000000" pitchFamily="2" charset="0"/>
                          <a:ea typeface="Montserrat Light"/>
                          <a:cs typeface="Montserrat Light"/>
                          <a:sym typeface="Montserrat Light"/>
                        </a:rPr>
                        <a:t>18%</a:t>
                      </a:r>
                      <a:endParaRPr sz="100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chemeClr val="bg1"/>
                          </a:solidFill>
                          <a:latin typeface="Montserrat" panose="00000500000000000000" pitchFamily="2" charset="0"/>
                          <a:ea typeface="Montserrat Light"/>
                          <a:cs typeface="Montserrat Light"/>
                          <a:sym typeface="Montserrat Light"/>
                        </a:rPr>
                        <a:t>-1%</a:t>
                      </a:r>
                      <a:endParaRPr sz="1000" b="0" dirty="0">
                        <a:solidFill>
                          <a:schemeClr val="bg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09"/>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Lidl</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dirty="0">
                          <a:solidFill>
                            <a:srgbClr val="FFFFFF"/>
                          </a:solidFill>
                          <a:latin typeface="Montserrat" panose="00000500000000000000" pitchFamily="2" charset="0"/>
                          <a:ea typeface="Montserrat Light"/>
                          <a:cs typeface="Montserrat Light"/>
                          <a:sym typeface="Montserrat Light"/>
                        </a:rPr>
                        <a:t>9%</a:t>
                      </a: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chemeClr val="bg1"/>
                          </a:solidFill>
                          <a:latin typeface="Montserrat" panose="00000500000000000000" pitchFamily="2" charset="0"/>
                          <a:ea typeface="Montserrat Light"/>
                          <a:cs typeface="Montserrat Light"/>
                          <a:sym typeface="Montserrat Light"/>
                        </a:rPr>
                        <a:t>-1%</a:t>
                      </a: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extLst>
                  <a:ext uri="{0D108BD9-81ED-4DB2-BD59-A6C34878D82A}">
                    <a16:rowId xmlns:a16="http://schemas.microsoft.com/office/drawing/2014/main" val="10010"/>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Aldi</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dirty="0">
                          <a:solidFill>
                            <a:srgbClr val="FFFFFF"/>
                          </a:solidFill>
                          <a:latin typeface="Montserrat" panose="00000500000000000000" pitchFamily="2" charset="0"/>
                          <a:ea typeface="Montserrat Light"/>
                          <a:cs typeface="Montserrat Light"/>
                          <a:sym typeface="Montserrat Light"/>
                        </a:rPr>
                        <a:t>4%</a:t>
                      </a:r>
                      <a:endParaRPr sz="100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rgbClr val="FFFFFF"/>
                          </a:solidFill>
                          <a:latin typeface="Montserrat" panose="00000500000000000000" pitchFamily="2" charset="0"/>
                          <a:ea typeface="Montserrat Light"/>
                          <a:cs typeface="Montserrat Light"/>
                          <a:sym typeface="Montserrat Light"/>
                        </a:rPr>
                        <a:t>-0%</a:t>
                      </a:r>
                      <a:endParaRPr sz="1000" b="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11"/>
                  </a:ext>
                </a:extLst>
              </a:tr>
            </a:tbl>
          </a:graphicData>
        </a:graphic>
      </p:graphicFrame>
      <p:grpSp>
        <p:nvGrpSpPr>
          <p:cNvPr id="6" name="Group 5">
            <a:extLst>
              <a:ext uri="{FF2B5EF4-FFF2-40B4-BE49-F238E27FC236}">
                <a16:creationId xmlns:a16="http://schemas.microsoft.com/office/drawing/2014/main" id="{E214E7B5-A926-498C-AEAF-DB2A97ABA9AC}"/>
              </a:ext>
            </a:extLst>
          </p:cNvPr>
          <p:cNvGrpSpPr/>
          <p:nvPr/>
        </p:nvGrpSpPr>
        <p:grpSpPr>
          <a:xfrm>
            <a:off x="1203522" y="1904908"/>
            <a:ext cx="1268730" cy="1477328"/>
            <a:chOff x="1087408" y="1542051"/>
            <a:chExt cx="1268730" cy="1477328"/>
          </a:xfrm>
        </p:grpSpPr>
        <p:sp>
          <p:nvSpPr>
            <p:cNvPr id="5" name="TextBox 4"/>
            <p:cNvSpPr txBox="1"/>
            <p:nvPr/>
          </p:nvSpPr>
          <p:spPr>
            <a:xfrm>
              <a:off x="1087408" y="1542051"/>
              <a:ext cx="1268730" cy="1477328"/>
            </a:xfrm>
            <a:prstGeom prst="rect">
              <a:avLst/>
            </a:prstGeom>
            <a:solidFill>
              <a:schemeClr val="bg1"/>
            </a:solidFill>
          </p:spPr>
          <p:txBody>
            <a:bodyPr wrap="square" rtlCol="0">
              <a:spAutoFit/>
            </a:bodyPr>
            <a:lstStyle/>
            <a:p>
              <a:pPr algn="ctr"/>
              <a:r>
                <a:rPr lang="en-GB" sz="1000" dirty="0">
                  <a:latin typeface="Avenir Next LT Pro" panose="020B0604020202020204" charset="0"/>
                </a:rPr>
                <a:t>% Value sales bought on offer</a:t>
              </a:r>
            </a:p>
            <a:p>
              <a:endParaRPr lang="en-GB" sz="1000" dirty="0">
                <a:latin typeface="Avenir Next LT Pro" panose="020B0604020202020204" charset="0"/>
              </a:endParaRPr>
            </a:p>
            <a:p>
              <a:endParaRPr lang="en-GB" sz="1000" dirty="0">
                <a:latin typeface="Avenir Next LT Pro" panose="020B0604020202020204" charset="0"/>
              </a:endParaRPr>
            </a:p>
            <a:p>
              <a:endParaRPr lang="en-GB" sz="1000" dirty="0">
                <a:latin typeface="Avenir Next LT Pro" panose="020B0604020202020204" charset="0"/>
              </a:endParaRPr>
            </a:p>
            <a:p>
              <a:endParaRPr lang="en-GB" sz="1000" dirty="0">
                <a:latin typeface="Avenir Next LT Pro" panose="020B0604020202020204" charset="0"/>
              </a:endParaRPr>
            </a:p>
            <a:p>
              <a:endParaRPr lang="en-GB" sz="1000" dirty="0">
                <a:latin typeface="Avenir Next LT Pro" panose="020B0604020202020204" charset="0"/>
              </a:endParaRPr>
            </a:p>
            <a:p>
              <a:r>
                <a:rPr lang="en-GB" sz="1000" dirty="0">
                  <a:latin typeface="Montserrat" panose="00000500000000000000" pitchFamily="2" charset="0"/>
                </a:rPr>
                <a:t>Grocery</a:t>
              </a:r>
              <a:r>
                <a:rPr lang="en-GB" sz="1000" dirty="0">
                  <a:latin typeface="Avenir Next LT Pro" panose="020B0604020202020204" charset="0"/>
                </a:rPr>
                <a:t> Multiples 20% </a:t>
              </a:r>
              <a:r>
                <a:rPr lang="en-GB" sz="1000" dirty="0">
                  <a:solidFill>
                    <a:schemeClr val="tx1"/>
                  </a:solidFill>
                  <a:latin typeface="Avenir Next LT Pro" panose="020B0604020202020204" charset="0"/>
                </a:rPr>
                <a:t>(</a:t>
              </a:r>
              <a:r>
                <a:rPr lang="en-GB" sz="1000" b="1" dirty="0">
                  <a:solidFill>
                    <a:schemeClr val="tx1"/>
                  </a:solidFill>
                  <a:latin typeface="Avenir Next LT Pro" panose="020B0604020202020204" charset="0"/>
                </a:rPr>
                <a:t>-0%</a:t>
              </a:r>
              <a:r>
                <a:rPr lang="en-GB" sz="1000" dirty="0">
                  <a:solidFill>
                    <a:schemeClr val="tx1"/>
                  </a:solidFill>
                  <a:latin typeface="Avenir Next LT Pro" panose="020B0604020202020204" charset="0"/>
                </a:rPr>
                <a:t> </a:t>
              </a:r>
              <a:r>
                <a:rPr lang="en-GB" sz="1000" dirty="0">
                  <a:latin typeface="Avenir Next LT Pro" panose="020B0604020202020204" charset="0"/>
                </a:rPr>
                <a:t>points)</a:t>
              </a:r>
            </a:p>
          </p:txBody>
        </p:sp>
        <p:pic>
          <p:nvPicPr>
            <p:cNvPr id="9" name="Google Shape;833;p53"/>
            <p:cNvPicPr preferRelativeResize="0"/>
            <p:nvPr/>
          </p:nvPicPr>
          <p:blipFill>
            <a:blip r:embed="rId3">
              <a:alphaModFix/>
            </a:blip>
            <a:stretch>
              <a:fillRect/>
            </a:stretch>
          </p:blipFill>
          <p:spPr>
            <a:xfrm>
              <a:off x="1448925" y="1993424"/>
              <a:ext cx="413675" cy="618125"/>
            </a:xfrm>
            <a:prstGeom prst="rect">
              <a:avLst/>
            </a:prstGeom>
            <a:noFill/>
            <a:ln>
              <a:noFill/>
            </a:ln>
          </p:spPr>
        </p:pic>
      </p:grpSp>
      <p:sp>
        <p:nvSpPr>
          <p:cNvPr id="3" name="Subtitle 2">
            <a:extLst>
              <a:ext uri="{FF2B5EF4-FFF2-40B4-BE49-F238E27FC236}">
                <a16:creationId xmlns:a16="http://schemas.microsoft.com/office/drawing/2014/main" id="{DF131891-A103-4FBD-848A-0183FD008A90}"/>
              </a:ext>
            </a:extLst>
          </p:cNvPr>
          <p:cNvSpPr>
            <a:spLocks noGrp="1"/>
          </p:cNvSpPr>
          <p:nvPr>
            <p:ph type="subTitle" idx="1"/>
          </p:nvPr>
        </p:nvSpPr>
        <p:spPr>
          <a:xfrm>
            <a:off x="364329" y="4943474"/>
            <a:ext cx="8159100" cy="136437"/>
          </a:xfrm>
        </p:spPr>
        <p:txBody>
          <a:bodyPr/>
          <a:lstStyle/>
          <a:p>
            <a:r>
              <a:rPr lang="en-PH" dirty="0">
                <a:latin typeface="Montserrat" panose="00000500000000000000" pitchFamily="2" charset="0"/>
              </a:rPr>
              <a:t>Source:  NielsenIQ Homescan % Value fmcg sales bought on offer, 4w/e </a:t>
            </a:r>
            <a:r>
              <a:rPr lang="en-PH" dirty="0"/>
              <a:t>26th</a:t>
            </a:r>
            <a:r>
              <a:rPr lang="en-PH" dirty="0">
                <a:latin typeface="Montserrat" panose="00000500000000000000" pitchFamily="2" charset="0"/>
              </a:rPr>
              <a:t> February 2022 vs year ago</a:t>
            </a:r>
          </a:p>
        </p:txBody>
      </p:sp>
    </p:spTree>
    <p:extLst>
      <p:ext uri="{BB962C8B-B14F-4D97-AF65-F5344CB8AC3E}">
        <p14:creationId xmlns:p14="http://schemas.microsoft.com/office/powerpoint/2010/main" val="10583825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741"/>
        <p:cNvGrpSpPr/>
        <p:nvPr/>
      </p:nvGrpSpPr>
      <p:grpSpPr>
        <a:xfrm>
          <a:off x="0" y="0"/>
          <a:ext cx="0" cy="0"/>
          <a:chOff x="0" y="0"/>
          <a:chExt cx="0" cy="0"/>
        </a:xfrm>
      </p:grpSpPr>
      <p:sp>
        <p:nvSpPr>
          <p:cNvPr id="1744" name="Google Shape;1744;p129"/>
          <p:cNvSpPr txBox="1">
            <a:spLocks noGrp="1"/>
          </p:cNvSpPr>
          <p:nvPr>
            <p:ph type="title"/>
          </p:nvPr>
        </p:nvSpPr>
        <p:spPr>
          <a:xfrm>
            <a:off x="341062" y="436447"/>
            <a:ext cx="8644207" cy="585492"/>
          </a:xfrm>
          <a:ln>
            <a:noFill/>
          </a:ln>
        </p:spPr>
        <p:txBody>
          <a:bodyPr spcFirstLastPara="1" wrap="square" lIns="0" tIns="91425" rIns="0" bIns="91425" anchor="t" anchorCtr="0">
            <a:noAutofit/>
          </a:bodyPr>
          <a:lstStyle/>
          <a:p>
            <a:r>
              <a:rPr lang="en-GB" sz="1800" dirty="0">
                <a:solidFill>
                  <a:schemeClr val="tx1"/>
                </a:solidFill>
                <a:latin typeface="Montserrat" panose="00000500000000000000" pitchFamily="2" charset="0"/>
                <a:ea typeface="MS PGothic" pitchFamily="34" charset="-128"/>
                <a:cs typeface="Calibri" pitchFamily="34" charset="0"/>
              </a:rPr>
              <a:t>Food prices held overall in February, whilst fresh food inflation climbed to </a:t>
            </a:r>
            <a:r>
              <a:rPr lang="en-GB" sz="1800" dirty="0">
                <a:solidFill>
                  <a:schemeClr val="tx1"/>
                </a:solidFill>
                <a:ea typeface="MS PGothic" pitchFamily="34" charset="-128"/>
                <a:cs typeface="Calibri" pitchFamily="34" charset="0"/>
              </a:rPr>
              <a:t>its highest level for nearly 9 years and </a:t>
            </a:r>
            <a:r>
              <a:rPr lang="en-GB" sz="1800" dirty="0">
                <a:solidFill>
                  <a:schemeClr val="tx1"/>
                </a:solidFill>
                <a:latin typeface="Montserrat" panose="00000500000000000000" pitchFamily="2" charset="0"/>
                <a:ea typeface="MS PGothic" pitchFamily="34" charset="-128"/>
                <a:cs typeface="Calibri" pitchFamily="34" charset="0"/>
              </a:rPr>
              <a:t>ambient slowed slightly</a:t>
            </a:r>
            <a:endParaRPr lang="en-PH" sz="1800" dirty="0">
              <a:latin typeface="Montserrat" panose="00000500000000000000" pitchFamily="2" charset="0"/>
            </a:endParaRPr>
          </a:p>
        </p:txBody>
      </p:sp>
      <p:sp>
        <p:nvSpPr>
          <p:cNvPr id="5" name="Subtitle 4">
            <a:extLst>
              <a:ext uri="{FF2B5EF4-FFF2-40B4-BE49-F238E27FC236}">
                <a16:creationId xmlns:a16="http://schemas.microsoft.com/office/drawing/2014/main" id="{70956D1B-E45E-4BB0-8B0F-1388C48A40B5}"/>
              </a:ext>
            </a:extLst>
          </p:cNvPr>
          <p:cNvSpPr>
            <a:spLocks noGrp="1"/>
          </p:cNvSpPr>
          <p:nvPr>
            <p:ph type="subTitle" idx="4294967295"/>
          </p:nvPr>
        </p:nvSpPr>
        <p:spPr>
          <a:xfrm>
            <a:off x="212244" y="4784578"/>
            <a:ext cx="8159100" cy="184800"/>
          </a:xfrm>
        </p:spPr>
        <p:txBody>
          <a:bodyPr/>
          <a:lstStyle/>
          <a:p>
            <a:pPr marL="146050" indent="0">
              <a:buNone/>
            </a:pPr>
            <a:r>
              <a:rPr lang="en-PH" sz="900" dirty="0">
                <a:latin typeface="Montserrat" panose="00000500000000000000" pitchFamily="2" charset="0"/>
              </a:rPr>
              <a:t>Source:  BRC-NielsenIQ Shop Price Index</a:t>
            </a:r>
          </a:p>
        </p:txBody>
      </p:sp>
      <p:graphicFrame>
        <p:nvGraphicFramePr>
          <p:cNvPr id="8" name="Chart 7">
            <a:extLst>
              <a:ext uri="{FF2B5EF4-FFF2-40B4-BE49-F238E27FC236}">
                <a16:creationId xmlns:a16="http://schemas.microsoft.com/office/drawing/2014/main" id="{D617E499-6291-4634-B723-DA38C28B5721}"/>
              </a:ext>
            </a:extLst>
          </p:cNvPr>
          <p:cNvGraphicFramePr/>
          <p:nvPr>
            <p:extLst>
              <p:ext uri="{D42A27DB-BD31-4B8C-83A1-F6EECF244321}">
                <p14:modId xmlns:p14="http://schemas.microsoft.com/office/powerpoint/2010/main" val="693356929"/>
              </p:ext>
            </p:extLst>
          </p:nvPr>
        </p:nvGraphicFramePr>
        <p:xfrm>
          <a:off x="307298" y="1357137"/>
          <a:ext cx="8644207" cy="3372784"/>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Straight Connector 9">
            <a:extLst>
              <a:ext uri="{FF2B5EF4-FFF2-40B4-BE49-F238E27FC236}">
                <a16:creationId xmlns:a16="http://schemas.microsoft.com/office/drawing/2014/main" id="{BB5759AB-C3EC-4121-B7B1-0BF2CCBFA159}"/>
              </a:ext>
            </a:extLst>
          </p:cNvPr>
          <p:cNvCxnSpPr>
            <a:cxnSpLocks/>
          </p:cNvCxnSpPr>
          <p:nvPr/>
        </p:nvCxnSpPr>
        <p:spPr>
          <a:xfrm>
            <a:off x="6250899" y="753613"/>
            <a:ext cx="524656"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1BE9FB3-6DFB-438F-9EDF-91D24BFE39A7}"/>
              </a:ext>
            </a:extLst>
          </p:cNvPr>
          <p:cNvCxnSpPr>
            <a:cxnSpLocks/>
          </p:cNvCxnSpPr>
          <p:nvPr/>
        </p:nvCxnSpPr>
        <p:spPr>
          <a:xfrm>
            <a:off x="1831299" y="753613"/>
            <a:ext cx="524656"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85062F2-EE7A-41AD-A7A9-78973C56D773}"/>
              </a:ext>
            </a:extLst>
          </p:cNvPr>
          <p:cNvCxnSpPr>
            <a:cxnSpLocks/>
            <a:endCxn id="1744" idx="2"/>
          </p:cNvCxnSpPr>
          <p:nvPr/>
        </p:nvCxnSpPr>
        <p:spPr>
          <a:xfrm>
            <a:off x="3023017" y="1021939"/>
            <a:ext cx="1640149"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01825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180"/>
        <p:cNvGrpSpPr/>
        <p:nvPr/>
      </p:nvGrpSpPr>
      <p:grpSpPr>
        <a:xfrm>
          <a:off x="0" y="0"/>
          <a:ext cx="0" cy="0"/>
          <a:chOff x="0" y="0"/>
          <a:chExt cx="0" cy="0"/>
        </a:xfrm>
      </p:grpSpPr>
      <p:sp>
        <p:nvSpPr>
          <p:cNvPr id="2" name="Subtitle 1">
            <a:extLst>
              <a:ext uri="{FF2B5EF4-FFF2-40B4-BE49-F238E27FC236}">
                <a16:creationId xmlns:a16="http://schemas.microsoft.com/office/drawing/2014/main" id="{58DAC9FA-9505-4651-822C-6733934A147B}"/>
              </a:ext>
            </a:extLst>
          </p:cNvPr>
          <p:cNvSpPr>
            <a:spLocks noGrp="1"/>
          </p:cNvSpPr>
          <p:nvPr>
            <p:ph type="subTitle" idx="1"/>
          </p:nvPr>
        </p:nvSpPr>
        <p:spPr/>
        <p:txBody>
          <a:bodyPr/>
          <a:lstStyle/>
          <a:p>
            <a:pPr marL="114300">
              <a:spcBef>
                <a:spcPct val="0"/>
              </a:spcBef>
            </a:pPr>
            <a:r>
              <a:rPr lang="en-GB" altLang="en-US" sz="700" dirty="0">
                <a:latin typeface="Montserrat" panose="00000500000000000000" pitchFamily="2" charset="0"/>
              </a:rPr>
              <a:t>Source:  NielsenIQ Scantrack 2 weeks ending 19</a:t>
            </a:r>
            <a:r>
              <a:rPr lang="en-GB" altLang="en-US" sz="700" baseline="30000" dirty="0">
                <a:latin typeface="Montserrat" panose="00000500000000000000" pitchFamily="2" charset="0"/>
              </a:rPr>
              <a:t>th</a:t>
            </a:r>
            <a:r>
              <a:rPr lang="en-GB" altLang="en-US" sz="700" dirty="0">
                <a:latin typeface="Montserrat" panose="00000500000000000000" pitchFamily="2" charset="0"/>
              </a:rPr>
              <a:t> February 2022 vs 2 weeks ending 13</a:t>
            </a:r>
            <a:r>
              <a:rPr lang="en-GB" altLang="en-US" sz="700" baseline="30000" dirty="0">
                <a:latin typeface="Montserrat" panose="00000500000000000000" pitchFamily="2" charset="0"/>
              </a:rPr>
              <a:t>th</a:t>
            </a:r>
            <a:r>
              <a:rPr lang="en-GB" altLang="en-US" sz="700" dirty="0">
                <a:latin typeface="Montserrat" panose="00000500000000000000" pitchFamily="2" charset="0"/>
              </a:rPr>
              <a:t> February 2021</a:t>
            </a:r>
          </a:p>
          <a:p>
            <a:pPr marL="114300">
              <a:spcBef>
                <a:spcPct val="0"/>
              </a:spcBef>
            </a:pPr>
            <a:r>
              <a:rPr lang="en-GB" altLang="en-US" sz="700" dirty="0">
                <a:latin typeface="Montserrat" panose="00000500000000000000" pitchFamily="2" charset="0"/>
              </a:rPr>
              <a:t>Homescan SOTN Survey Feb 2021</a:t>
            </a:r>
            <a:endParaRPr lang="en-PH" dirty="0"/>
          </a:p>
        </p:txBody>
      </p:sp>
      <p:sp>
        <p:nvSpPr>
          <p:cNvPr id="2182" name="Google Shape;2182;p134"/>
          <p:cNvSpPr txBox="1"/>
          <p:nvPr/>
        </p:nvSpPr>
        <p:spPr>
          <a:xfrm>
            <a:off x="354650" y="1933300"/>
            <a:ext cx="7351200" cy="857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b="1" dirty="0">
                <a:latin typeface="Montserrat"/>
                <a:ea typeface="Montserrat"/>
                <a:cs typeface="Montserrat"/>
                <a:sym typeface="Montserrat"/>
              </a:rPr>
              <a:t>Valentine’s Special</a:t>
            </a:r>
            <a:endParaRPr sz="3000" b="1" dirty="0">
              <a:latin typeface="Montserrat"/>
              <a:ea typeface="Montserrat"/>
              <a:cs typeface="Montserrat"/>
              <a:sym typeface="Montserrat"/>
            </a:endParaRPr>
          </a:p>
        </p:txBody>
      </p:sp>
      <p:pic>
        <p:nvPicPr>
          <p:cNvPr id="4" name="Picture 4">
            <a:extLst>
              <a:ext uri="{FF2B5EF4-FFF2-40B4-BE49-F238E27FC236}">
                <a16:creationId xmlns:a16="http://schemas.microsoft.com/office/drawing/2014/main" id="{961EFBCA-82B0-4F6E-9BD5-422017047A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30973" y="1526331"/>
            <a:ext cx="1671638" cy="1671638"/>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3">
            <a:extLst>
              <a:ext uri="{FF2B5EF4-FFF2-40B4-BE49-F238E27FC236}">
                <a16:creationId xmlns:a16="http://schemas.microsoft.com/office/drawing/2014/main" id="{CCD56075-D1C3-4820-97B5-06412A9A374A}"/>
              </a:ext>
            </a:extLst>
          </p:cNvPr>
          <p:cNvSpPr txBox="1">
            <a:spLocks/>
          </p:cNvSpPr>
          <p:nvPr/>
        </p:nvSpPr>
        <p:spPr>
          <a:xfrm>
            <a:off x="354550" y="3839375"/>
            <a:ext cx="7560840" cy="533399"/>
          </a:xfrm>
          <a:prstGeom prst="rect">
            <a:avLst/>
          </a:prstGeom>
          <a:noFill/>
          <a:ln>
            <a:noFill/>
          </a:ln>
        </p:spPr>
        <p:txBody>
          <a:bodyPr spcFirstLastPara="1" wrap="square" lIns="0" tIns="91425" rIns="0" bIns="91425" anchor="b"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Avenir Next LT Pro" panose="020B0504020202020204" pitchFamily="34" charset="0"/>
                <a:ea typeface="Montserrat"/>
                <a:cs typeface="Montserrat"/>
                <a:sym typeface="Montserrat"/>
              </a:defRPr>
            </a:lvl1pPr>
            <a:lvl2pPr marL="914400" marR="0" lvl="1" indent="-3048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2pPr>
            <a:lvl3pPr marL="1371600" marR="0" lvl="2"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3pPr>
            <a:lvl4pPr marL="1828800" marR="0" lvl="3"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4pPr>
            <a:lvl5pPr marL="2286000" marR="0" lvl="4"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5pPr>
            <a:lvl6pPr marL="2743200" marR="0" lvl="5"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6pPr>
            <a:lvl7pPr marL="3200400" marR="0" lvl="6"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7pPr>
            <a:lvl8pPr marL="3657600" marR="0" lvl="7"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8pPr>
            <a:lvl9pPr marL="4114800" marR="0" lvl="8"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9pPr>
          </a:lstStyle>
          <a:p>
            <a:pPr marL="114300">
              <a:spcBef>
                <a:spcPct val="0"/>
              </a:spcBef>
            </a:pPr>
            <a:r>
              <a:rPr lang="en-GB" altLang="en-US" sz="800" dirty="0">
                <a:latin typeface="Montserrat" panose="00000500000000000000" pitchFamily="2" charset="0"/>
              </a:rPr>
              <a:t>Valentine’s Day 2021 was on a Sunday and in lockdown, so shoppers had more time to plan and celebrate events in the home</a:t>
            </a:r>
          </a:p>
          <a:p>
            <a:pPr marL="114300">
              <a:spcBef>
                <a:spcPct val="0"/>
              </a:spcBef>
            </a:pPr>
            <a:r>
              <a:rPr lang="en-GB" altLang="en-US" sz="800" dirty="0">
                <a:latin typeface="Montserrat" panose="00000500000000000000" pitchFamily="2" charset="0"/>
              </a:rPr>
              <a:t>Valentine’s Day 2022 was on a Monday and shoppers left it late to treat loved ones with cut flowers and celebratory food</a:t>
            </a:r>
          </a:p>
          <a:p>
            <a:pPr marL="114300">
              <a:spcBef>
                <a:spcPct val="0"/>
              </a:spcBef>
            </a:pPr>
            <a:endParaRPr lang="en-GB" altLang="en-US" sz="800" dirty="0">
              <a:latin typeface="Montserrat" panose="00000500000000000000" pitchFamily="2" charset="0"/>
            </a:endParaRPr>
          </a:p>
          <a:p>
            <a:pPr marL="114300">
              <a:spcBef>
                <a:spcPct val="0"/>
              </a:spcBef>
            </a:pPr>
            <a:r>
              <a:rPr lang="en-GB" altLang="en-US" sz="800" dirty="0">
                <a:latin typeface="Montserrat" panose="00000500000000000000" pitchFamily="2" charset="0"/>
              </a:rPr>
              <a:t>Please not that the comparative period in this analysis is </a:t>
            </a:r>
            <a:r>
              <a:rPr lang="en-GB" altLang="en-US" sz="800" b="1" dirty="0">
                <a:latin typeface="Montserrat" panose="00000500000000000000" pitchFamily="2" charset="0"/>
              </a:rPr>
              <a:t>offset </a:t>
            </a:r>
            <a:r>
              <a:rPr lang="en-GB" altLang="en-US" sz="800" dirty="0">
                <a:latin typeface="Montserrat" panose="00000500000000000000" pitchFamily="2" charset="0"/>
              </a:rPr>
              <a:t>by 1 week.</a:t>
            </a:r>
          </a:p>
        </p:txBody>
      </p:sp>
    </p:spTree>
    <p:extLst>
      <p:ext uri="{BB962C8B-B14F-4D97-AF65-F5344CB8AC3E}">
        <p14:creationId xmlns:p14="http://schemas.microsoft.com/office/powerpoint/2010/main" val="1312464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672"/>
        <p:cNvGrpSpPr/>
        <p:nvPr/>
      </p:nvGrpSpPr>
      <p:grpSpPr>
        <a:xfrm>
          <a:off x="0" y="0"/>
          <a:ext cx="0" cy="0"/>
          <a:chOff x="0" y="0"/>
          <a:chExt cx="0" cy="0"/>
        </a:xfrm>
      </p:grpSpPr>
      <p:sp>
        <p:nvSpPr>
          <p:cNvPr id="673" name="Google Shape;673;p61"/>
          <p:cNvSpPr txBox="1"/>
          <p:nvPr/>
        </p:nvSpPr>
        <p:spPr>
          <a:xfrm>
            <a:off x="356660" y="1225539"/>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dirty="0">
                <a:latin typeface="Avenir Next LT Pro" panose="020B0504020202020204" pitchFamily="34" charset="0"/>
                <a:ea typeface="Montserrat"/>
                <a:cs typeface="Montserrat"/>
                <a:sym typeface="Montserrat"/>
              </a:rPr>
              <a:t>1</a:t>
            </a:r>
            <a:endParaRPr sz="3000" b="1" i="0" u="none" strike="noStrike" cap="none" dirty="0">
              <a:latin typeface="Avenir Next LT Pro" panose="020B0504020202020204" pitchFamily="34" charset="0"/>
              <a:ea typeface="Montserrat"/>
              <a:cs typeface="Montserrat"/>
              <a:sym typeface="Montserrat"/>
            </a:endParaRPr>
          </a:p>
        </p:txBody>
      </p:sp>
      <p:sp>
        <p:nvSpPr>
          <p:cNvPr id="674" name="Google Shape;674;p61"/>
          <p:cNvSpPr txBox="1"/>
          <p:nvPr/>
        </p:nvSpPr>
        <p:spPr>
          <a:xfrm>
            <a:off x="3225111" y="1225539"/>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a:latin typeface="Avenir Next LT Pro" panose="020B0504020202020204" pitchFamily="34" charset="0"/>
                <a:ea typeface="Montserrat"/>
                <a:cs typeface="Montserrat"/>
                <a:sym typeface="Montserrat"/>
              </a:rPr>
              <a:t>2</a:t>
            </a:r>
            <a:endParaRPr sz="3000" b="1" i="0" u="none" strike="noStrike" cap="none">
              <a:latin typeface="Avenir Next LT Pro" panose="020B0504020202020204" pitchFamily="34" charset="0"/>
              <a:ea typeface="Montserrat"/>
              <a:cs typeface="Montserrat"/>
              <a:sym typeface="Montserrat"/>
            </a:endParaRPr>
          </a:p>
        </p:txBody>
      </p:sp>
      <p:sp>
        <p:nvSpPr>
          <p:cNvPr id="675" name="Google Shape;675;p61"/>
          <p:cNvSpPr txBox="1"/>
          <p:nvPr/>
        </p:nvSpPr>
        <p:spPr>
          <a:xfrm>
            <a:off x="6093575" y="1225539"/>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a:latin typeface="Avenir Next LT Pro" panose="020B0504020202020204" pitchFamily="34" charset="0"/>
                <a:ea typeface="Montserrat"/>
                <a:cs typeface="Montserrat"/>
                <a:sym typeface="Montserrat"/>
              </a:rPr>
              <a:t>3</a:t>
            </a:r>
            <a:endParaRPr sz="3000" b="1" i="0" u="none" strike="noStrike" cap="none">
              <a:latin typeface="Avenir Next LT Pro" panose="020B0504020202020204" pitchFamily="34" charset="0"/>
              <a:ea typeface="Montserrat"/>
              <a:cs typeface="Montserrat"/>
              <a:sym typeface="Montserrat"/>
            </a:endParaRPr>
          </a:p>
        </p:txBody>
      </p:sp>
      <p:sp>
        <p:nvSpPr>
          <p:cNvPr id="676" name="Google Shape;676;p61"/>
          <p:cNvSpPr txBox="1"/>
          <p:nvPr/>
        </p:nvSpPr>
        <p:spPr>
          <a:xfrm>
            <a:off x="354650" y="292625"/>
            <a:ext cx="8434800" cy="393600"/>
          </a:xfrm>
          <a:prstGeom prst="rect">
            <a:avLst/>
          </a:prstGeom>
          <a:noFill/>
          <a:ln>
            <a:noFill/>
          </a:ln>
        </p:spPr>
        <p:txBody>
          <a:bodyPr spcFirstLastPara="1" wrap="square" lIns="0" tIns="91425" rIns="0" bIns="91425" anchor="t" anchorCtr="0">
            <a:noAutofit/>
          </a:bodyPr>
          <a:lstStyle/>
          <a:p>
            <a:pPr marL="0" lvl="0" indent="0" algn="l" rtl="0">
              <a:spcBef>
                <a:spcPts val="0"/>
              </a:spcBef>
              <a:spcAft>
                <a:spcPts val="0"/>
              </a:spcAft>
              <a:buNone/>
            </a:pPr>
            <a:r>
              <a:rPr lang="en" sz="1900" b="1" dirty="0">
                <a:latin typeface="Avenir Next LT Pro" panose="020B0504020202020204" pitchFamily="34" charset="0"/>
                <a:ea typeface="Montserrat"/>
                <a:cs typeface="Montserrat"/>
                <a:sym typeface="Montserrat"/>
              </a:rPr>
              <a:t>With Covid restrictions lifted, shoppers spread spend across channels and treated loved ones with Cut Flowers and Ready Meals</a:t>
            </a:r>
            <a:endParaRPr sz="1900" b="1" dirty="0">
              <a:solidFill>
                <a:srgbClr val="000000"/>
              </a:solidFill>
              <a:latin typeface="Avenir Next LT Pro" panose="020B0504020202020204" pitchFamily="34" charset="0"/>
              <a:ea typeface="Montserrat"/>
              <a:cs typeface="Montserrat"/>
              <a:sym typeface="Montserrat"/>
            </a:endParaRPr>
          </a:p>
        </p:txBody>
      </p:sp>
      <p:sp>
        <p:nvSpPr>
          <p:cNvPr id="677" name="Google Shape;677;p61"/>
          <p:cNvSpPr txBox="1"/>
          <p:nvPr/>
        </p:nvSpPr>
        <p:spPr>
          <a:xfrm>
            <a:off x="356650" y="1829100"/>
            <a:ext cx="2693700" cy="11802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200" dirty="0">
                <a:latin typeface="Avenir Next LT Pro" panose="020B0504020202020204" pitchFamily="34" charset="0"/>
                <a:ea typeface="Montserrat"/>
                <a:cs typeface="Montserrat"/>
                <a:sym typeface="Montserrat"/>
              </a:rPr>
              <a:t>Valentine’s Day was a on a </a:t>
            </a:r>
            <a:r>
              <a:rPr lang="en" sz="1200" b="1" dirty="0">
                <a:latin typeface="Avenir Next LT Pro" panose="020B0504020202020204" pitchFamily="34" charset="0"/>
                <a:ea typeface="Montserrat"/>
                <a:cs typeface="Montserrat"/>
                <a:sym typeface="Montserrat"/>
              </a:rPr>
              <a:t>Sunday</a:t>
            </a:r>
            <a:r>
              <a:rPr lang="en" sz="1200" dirty="0">
                <a:latin typeface="Avenir Next LT Pro" panose="020B0504020202020204" pitchFamily="34" charset="0"/>
                <a:ea typeface="Montserrat"/>
                <a:cs typeface="Montserrat"/>
                <a:sym typeface="Montserrat"/>
              </a:rPr>
              <a:t> this year, leading shoppers to </a:t>
            </a:r>
            <a:r>
              <a:rPr lang="en" sz="1200" b="1" dirty="0">
                <a:latin typeface="Avenir Next LT Pro" panose="020B0504020202020204" pitchFamily="34" charset="0"/>
                <a:ea typeface="Montserrat"/>
                <a:cs typeface="Montserrat"/>
                <a:sym typeface="Montserrat"/>
              </a:rPr>
              <a:t>spread</a:t>
            </a:r>
            <a:r>
              <a:rPr lang="en" sz="1200" dirty="0">
                <a:latin typeface="Avenir Next LT Pro" panose="020B0504020202020204" pitchFamily="34" charset="0"/>
                <a:ea typeface="Montserrat"/>
                <a:cs typeface="Montserrat"/>
                <a:sym typeface="Montserrat"/>
              </a:rPr>
              <a:t> their spend across </a:t>
            </a:r>
            <a:r>
              <a:rPr lang="en" sz="1200" b="1" dirty="0">
                <a:latin typeface="Avenir Next LT Pro" panose="020B0504020202020204" pitchFamily="34" charset="0"/>
                <a:ea typeface="Montserrat"/>
                <a:cs typeface="Montserrat"/>
                <a:sym typeface="Montserrat"/>
              </a:rPr>
              <a:t>2 key weeks</a:t>
            </a:r>
            <a:r>
              <a:rPr lang="en" sz="1200" dirty="0">
                <a:latin typeface="Avenir Next LT Pro" panose="020B0504020202020204" pitchFamily="34" charset="0"/>
                <a:ea typeface="Montserrat"/>
                <a:cs typeface="Montserrat"/>
                <a:sym typeface="Montserrat"/>
              </a:rPr>
              <a:t>.  </a:t>
            </a:r>
            <a:endParaRPr sz="1200" dirty="0">
              <a:latin typeface="Avenir Next LT Pro" panose="020B0504020202020204" pitchFamily="34" charset="0"/>
              <a:ea typeface="Montserrat"/>
              <a:cs typeface="Montserrat"/>
              <a:sym typeface="Montserrat"/>
            </a:endParaRPr>
          </a:p>
        </p:txBody>
      </p:sp>
      <p:cxnSp>
        <p:nvCxnSpPr>
          <p:cNvPr id="678" name="Google Shape;678;p61"/>
          <p:cNvCxnSpPr/>
          <p:nvPr/>
        </p:nvCxnSpPr>
        <p:spPr>
          <a:xfrm>
            <a:off x="338424" y="1755745"/>
            <a:ext cx="2712000" cy="0"/>
          </a:xfrm>
          <a:prstGeom prst="straightConnector1">
            <a:avLst/>
          </a:prstGeom>
          <a:noFill/>
          <a:ln w="9525" cap="flat" cmpd="sng">
            <a:solidFill>
              <a:srgbClr val="333333"/>
            </a:solidFill>
            <a:prstDash val="solid"/>
            <a:round/>
            <a:headEnd type="none" w="med" len="med"/>
            <a:tailEnd type="none" w="med" len="med"/>
          </a:ln>
        </p:spPr>
      </p:cxnSp>
      <p:cxnSp>
        <p:nvCxnSpPr>
          <p:cNvPr id="679" name="Google Shape;679;p61"/>
          <p:cNvCxnSpPr/>
          <p:nvPr/>
        </p:nvCxnSpPr>
        <p:spPr>
          <a:xfrm>
            <a:off x="3215999" y="1755745"/>
            <a:ext cx="2712000" cy="0"/>
          </a:xfrm>
          <a:prstGeom prst="straightConnector1">
            <a:avLst/>
          </a:prstGeom>
          <a:noFill/>
          <a:ln w="9525" cap="flat" cmpd="sng">
            <a:solidFill>
              <a:srgbClr val="333333"/>
            </a:solidFill>
            <a:prstDash val="solid"/>
            <a:round/>
            <a:headEnd type="none" w="med" len="med"/>
            <a:tailEnd type="none" w="med" len="med"/>
          </a:ln>
        </p:spPr>
      </p:cxnSp>
      <p:cxnSp>
        <p:nvCxnSpPr>
          <p:cNvPr id="680" name="Google Shape;680;p61"/>
          <p:cNvCxnSpPr/>
          <p:nvPr/>
        </p:nvCxnSpPr>
        <p:spPr>
          <a:xfrm>
            <a:off x="6093574" y="1755745"/>
            <a:ext cx="2712000" cy="0"/>
          </a:xfrm>
          <a:prstGeom prst="straightConnector1">
            <a:avLst/>
          </a:prstGeom>
          <a:noFill/>
          <a:ln w="9525" cap="flat" cmpd="sng">
            <a:solidFill>
              <a:srgbClr val="333333"/>
            </a:solidFill>
            <a:prstDash val="solid"/>
            <a:round/>
            <a:headEnd type="none" w="med" len="med"/>
            <a:tailEnd type="none" w="med" len="med"/>
          </a:ln>
        </p:spPr>
      </p:cxnSp>
      <p:sp>
        <p:nvSpPr>
          <p:cNvPr id="681" name="Google Shape;681;p61"/>
          <p:cNvSpPr txBox="1"/>
          <p:nvPr/>
        </p:nvSpPr>
        <p:spPr>
          <a:xfrm>
            <a:off x="3225200" y="1829100"/>
            <a:ext cx="2693700" cy="11802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200" dirty="0">
                <a:latin typeface="Avenir Next LT Pro" panose="020B0504020202020204" pitchFamily="34" charset="0"/>
                <a:ea typeface="Montserrat"/>
                <a:cs typeface="Montserrat"/>
                <a:sym typeface="Montserrat"/>
              </a:rPr>
              <a:t>Typically </a:t>
            </a:r>
            <a:r>
              <a:rPr lang="en" sz="1200" b="1" dirty="0">
                <a:latin typeface="Avenir Next LT Pro" panose="020B0504020202020204" pitchFamily="34" charset="0"/>
                <a:ea typeface="Montserrat"/>
                <a:cs typeface="Montserrat"/>
                <a:sym typeface="Montserrat"/>
              </a:rPr>
              <a:t>17%</a:t>
            </a:r>
            <a:r>
              <a:rPr lang="en" sz="1200" dirty="0">
                <a:latin typeface="Avenir Next LT Pro" panose="020B0504020202020204" pitchFamily="34" charset="0"/>
                <a:ea typeface="Montserrat"/>
                <a:cs typeface="Montserrat"/>
                <a:sym typeface="Montserrat"/>
              </a:rPr>
              <a:t> of Shoppers* </a:t>
            </a:r>
            <a:r>
              <a:rPr lang="en" sz="1200" b="1" dirty="0">
                <a:latin typeface="Avenir Next LT Pro" panose="020B0504020202020204" pitchFamily="34" charset="0"/>
                <a:ea typeface="Montserrat"/>
                <a:cs typeface="Montserrat"/>
                <a:sym typeface="Montserrat"/>
              </a:rPr>
              <a:t>celebrate the occasion</a:t>
            </a:r>
            <a:r>
              <a:rPr lang="en" sz="1200" dirty="0">
                <a:latin typeface="Avenir Next LT Pro" panose="020B0504020202020204" pitchFamily="34" charset="0"/>
                <a:ea typeface="Montserrat"/>
                <a:cs typeface="Montserrat"/>
                <a:sym typeface="Montserrat"/>
              </a:rPr>
              <a:t>, this is 1% more than t</a:t>
            </a:r>
            <a:r>
              <a:rPr lang="en-GB" sz="1200" dirty="0">
                <a:latin typeface="Avenir Next LT Pro" panose="020B0504020202020204" pitchFamily="34" charset="0"/>
                <a:ea typeface="Montserrat"/>
                <a:cs typeface="Montserrat"/>
                <a:sym typeface="Montserrat"/>
              </a:rPr>
              <a:t>he</a:t>
            </a:r>
            <a:r>
              <a:rPr lang="en" sz="1200" dirty="0">
                <a:latin typeface="Avenir Next LT Pro" panose="020B0504020202020204" pitchFamily="34" charset="0"/>
                <a:ea typeface="Montserrat"/>
                <a:cs typeface="Montserrat"/>
                <a:sym typeface="Montserrat"/>
              </a:rPr>
              <a:t> prior year.</a:t>
            </a:r>
            <a:endParaRPr sz="1200" dirty="0">
              <a:latin typeface="Avenir Next LT Pro" panose="020B0504020202020204" pitchFamily="34" charset="0"/>
              <a:ea typeface="Montserrat"/>
              <a:cs typeface="Montserrat"/>
              <a:sym typeface="Montserrat"/>
            </a:endParaRPr>
          </a:p>
        </p:txBody>
      </p:sp>
      <p:sp>
        <p:nvSpPr>
          <p:cNvPr id="682" name="Google Shape;682;p61"/>
          <p:cNvSpPr txBox="1"/>
          <p:nvPr/>
        </p:nvSpPr>
        <p:spPr>
          <a:xfrm>
            <a:off x="6093750" y="1829100"/>
            <a:ext cx="2693700" cy="11802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200" dirty="0">
                <a:latin typeface="Avenir Next LT Pro" panose="020B0504020202020204" pitchFamily="34" charset="0"/>
                <a:ea typeface="Montserrat"/>
                <a:cs typeface="Montserrat"/>
                <a:sym typeface="Montserrat"/>
              </a:rPr>
              <a:t>Shoppers spent </a:t>
            </a:r>
            <a:r>
              <a:rPr lang="en" sz="1200" b="1" dirty="0">
                <a:latin typeface="Avenir Next LT Pro" panose="020B0504020202020204" pitchFamily="34" charset="0"/>
                <a:ea typeface="Montserrat"/>
                <a:cs typeface="Montserrat"/>
                <a:sym typeface="Montserrat"/>
              </a:rPr>
              <a:t>3% more </a:t>
            </a:r>
            <a:r>
              <a:rPr lang="en" sz="1200" dirty="0">
                <a:latin typeface="Avenir Next LT Pro" panose="020B0504020202020204" pitchFamily="34" charset="0"/>
                <a:ea typeface="Montserrat"/>
                <a:cs typeface="Montserrat"/>
                <a:sym typeface="Montserrat"/>
              </a:rPr>
              <a:t>than last year on Valentine’s related items which </a:t>
            </a:r>
            <a:r>
              <a:rPr lang="en" sz="1200" b="1" dirty="0">
                <a:latin typeface="Avenir Next LT Pro" panose="020B0504020202020204" pitchFamily="34" charset="0"/>
                <a:ea typeface="Montserrat"/>
                <a:cs typeface="Montserrat"/>
                <a:sym typeface="Montserrat"/>
              </a:rPr>
              <a:t>contributed to 7.1% of Total Store Sales</a:t>
            </a:r>
            <a:r>
              <a:rPr lang="en" sz="1200" dirty="0">
                <a:latin typeface="Avenir Next LT Pro" panose="020B0504020202020204" pitchFamily="34" charset="0"/>
                <a:ea typeface="Montserrat"/>
                <a:cs typeface="Montserrat"/>
                <a:sym typeface="Montserrat"/>
              </a:rPr>
              <a:t>, in the 2 weeks to 19</a:t>
            </a:r>
            <a:r>
              <a:rPr lang="en" sz="1200" baseline="30000" dirty="0">
                <a:latin typeface="Avenir Next LT Pro" panose="020B0504020202020204" pitchFamily="34" charset="0"/>
                <a:ea typeface="Montserrat"/>
                <a:cs typeface="Montserrat"/>
                <a:sym typeface="Montserrat"/>
              </a:rPr>
              <a:t>th</a:t>
            </a:r>
            <a:r>
              <a:rPr lang="en" sz="1200" dirty="0">
                <a:latin typeface="Avenir Next LT Pro" panose="020B0504020202020204" pitchFamily="34" charset="0"/>
                <a:ea typeface="Montserrat"/>
                <a:cs typeface="Montserrat"/>
                <a:sym typeface="Montserrat"/>
              </a:rPr>
              <a:t> February 2022.</a:t>
            </a:r>
            <a:endParaRPr sz="1200" dirty="0">
              <a:latin typeface="Avenir Next LT Pro" panose="020B0504020202020204" pitchFamily="34" charset="0"/>
              <a:ea typeface="Montserrat"/>
              <a:cs typeface="Montserrat"/>
              <a:sym typeface="Montserrat"/>
            </a:endParaRPr>
          </a:p>
        </p:txBody>
      </p:sp>
      <p:sp>
        <p:nvSpPr>
          <p:cNvPr id="683" name="Google Shape;683;p61"/>
          <p:cNvSpPr txBox="1"/>
          <p:nvPr/>
        </p:nvSpPr>
        <p:spPr>
          <a:xfrm>
            <a:off x="356660" y="3009289"/>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a:latin typeface="Avenir Next LT Pro" panose="020B0504020202020204" pitchFamily="34" charset="0"/>
                <a:ea typeface="Montserrat"/>
                <a:cs typeface="Montserrat"/>
                <a:sym typeface="Montserrat"/>
              </a:rPr>
              <a:t>4</a:t>
            </a:r>
            <a:endParaRPr sz="3000" b="1" i="0" u="none" strike="noStrike" cap="none">
              <a:latin typeface="Avenir Next LT Pro" panose="020B0504020202020204" pitchFamily="34" charset="0"/>
              <a:ea typeface="Montserrat"/>
              <a:cs typeface="Montserrat"/>
              <a:sym typeface="Montserrat"/>
            </a:endParaRPr>
          </a:p>
        </p:txBody>
      </p:sp>
      <p:sp>
        <p:nvSpPr>
          <p:cNvPr id="684" name="Google Shape;684;p61"/>
          <p:cNvSpPr txBox="1"/>
          <p:nvPr/>
        </p:nvSpPr>
        <p:spPr>
          <a:xfrm>
            <a:off x="3225111" y="3009289"/>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a:latin typeface="Avenir Next LT Pro" panose="020B0504020202020204" pitchFamily="34" charset="0"/>
                <a:ea typeface="Montserrat"/>
                <a:cs typeface="Montserrat"/>
                <a:sym typeface="Montserrat"/>
              </a:rPr>
              <a:t>5</a:t>
            </a:r>
            <a:endParaRPr sz="3000" b="1" i="0" u="none" strike="noStrike" cap="none">
              <a:latin typeface="Avenir Next LT Pro" panose="020B0504020202020204" pitchFamily="34" charset="0"/>
              <a:ea typeface="Montserrat"/>
              <a:cs typeface="Montserrat"/>
              <a:sym typeface="Montserrat"/>
            </a:endParaRPr>
          </a:p>
        </p:txBody>
      </p:sp>
      <p:sp>
        <p:nvSpPr>
          <p:cNvPr id="685" name="Google Shape;685;p61"/>
          <p:cNvSpPr txBox="1"/>
          <p:nvPr/>
        </p:nvSpPr>
        <p:spPr>
          <a:xfrm>
            <a:off x="6093575" y="3009289"/>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a:latin typeface="Avenir Next LT Pro" panose="020B0504020202020204" pitchFamily="34" charset="0"/>
                <a:ea typeface="Montserrat"/>
                <a:cs typeface="Montserrat"/>
                <a:sym typeface="Montserrat"/>
              </a:rPr>
              <a:t>6</a:t>
            </a:r>
            <a:endParaRPr sz="3000" b="1" i="0" u="none" strike="noStrike" cap="none">
              <a:latin typeface="Avenir Next LT Pro" panose="020B0504020202020204" pitchFamily="34" charset="0"/>
              <a:ea typeface="Montserrat"/>
              <a:cs typeface="Montserrat"/>
              <a:sym typeface="Montserrat"/>
            </a:endParaRPr>
          </a:p>
        </p:txBody>
      </p:sp>
      <p:sp>
        <p:nvSpPr>
          <p:cNvPr id="686" name="Google Shape;686;p61"/>
          <p:cNvSpPr txBox="1"/>
          <p:nvPr/>
        </p:nvSpPr>
        <p:spPr>
          <a:xfrm>
            <a:off x="356650" y="3612850"/>
            <a:ext cx="2693700" cy="11802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200" dirty="0">
                <a:latin typeface="Avenir Next LT Pro" panose="020B0504020202020204" pitchFamily="34" charset="0"/>
                <a:ea typeface="Montserrat"/>
                <a:cs typeface="Montserrat"/>
                <a:sym typeface="Montserrat"/>
              </a:rPr>
              <a:t>The </a:t>
            </a:r>
            <a:r>
              <a:rPr lang="en" sz="1200" b="1" dirty="0">
                <a:latin typeface="Avenir Next LT Pro" panose="020B0504020202020204" pitchFamily="34" charset="0"/>
                <a:ea typeface="Montserrat"/>
                <a:cs typeface="Montserrat"/>
                <a:sym typeface="Montserrat"/>
              </a:rPr>
              <a:t>top 6 categories </a:t>
            </a:r>
            <a:r>
              <a:rPr lang="en" sz="1200" dirty="0">
                <a:latin typeface="Avenir Next LT Pro" panose="020B0504020202020204" pitchFamily="34" charset="0"/>
                <a:ea typeface="Montserrat"/>
                <a:cs typeface="Montserrat"/>
                <a:sym typeface="Montserrat"/>
              </a:rPr>
              <a:t>continue to dominate total Valentine’s spend. Contribution this year was 82% compared to 83% last year.</a:t>
            </a:r>
            <a:endParaRPr sz="1200" dirty="0">
              <a:latin typeface="Avenir Next LT Pro" panose="020B0504020202020204" pitchFamily="34" charset="0"/>
              <a:ea typeface="Montserrat"/>
              <a:cs typeface="Montserrat"/>
              <a:sym typeface="Montserrat"/>
            </a:endParaRPr>
          </a:p>
        </p:txBody>
      </p:sp>
      <p:cxnSp>
        <p:nvCxnSpPr>
          <p:cNvPr id="687" name="Google Shape;687;p61"/>
          <p:cNvCxnSpPr/>
          <p:nvPr/>
        </p:nvCxnSpPr>
        <p:spPr>
          <a:xfrm>
            <a:off x="338424" y="3539495"/>
            <a:ext cx="2712000" cy="0"/>
          </a:xfrm>
          <a:prstGeom prst="straightConnector1">
            <a:avLst/>
          </a:prstGeom>
          <a:noFill/>
          <a:ln w="9525" cap="flat" cmpd="sng">
            <a:solidFill>
              <a:srgbClr val="333333"/>
            </a:solidFill>
            <a:prstDash val="solid"/>
            <a:round/>
            <a:headEnd type="none" w="med" len="med"/>
            <a:tailEnd type="none" w="med" len="med"/>
          </a:ln>
        </p:spPr>
      </p:cxnSp>
      <p:cxnSp>
        <p:nvCxnSpPr>
          <p:cNvPr id="688" name="Google Shape;688;p61"/>
          <p:cNvCxnSpPr/>
          <p:nvPr/>
        </p:nvCxnSpPr>
        <p:spPr>
          <a:xfrm>
            <a:off x="3215999" y="3539495"/>
            <a:ext cx="2712000" cy="0"/>
          </a:xfrm>
          <a:prstGeom prst="straightConnector1">
            <a:avLst/>
          </a:prstGeom>
          <a:noFill/>
          <a:ln w="9525" cap="flat" cmpd="sng">
            <a:solidFill>
              <a:srgbClr val="333333"/>
            </a:solidFill>
            <a:prstDash val="solid"/>
            <a:round/>
            <a:headEnd type="none" w="med" len="med"/>
            <a:tailEnd type="none" w="med" len="med"/>
          </a:ln>
        </p:spPr>
      </p:cxnSp>
      <p:cxnSp>
        <p:nvCxnSpPr>
          <p:cNvPr id="689" name="Google Shape;689;p61"/>
          <p:cNvCxnSpPr/>
          <p:nvPr/>
        </p:nvCxnSpPr>
        <p:spPr>
          <a:xfrm>
            <a:off x="6093574" y="3539495"/>
            <a:ext cx="2712000" cy="0"/>
          </a:xfrm>
          <a:prstGeom prst="straightConnector1">
            <a:avLst/>
          </a:prstGeom>
          <a:noFill/>
          <a:ln w="9525" cap="flat" cmpd="sng">
            <a:solidFill>
              <a:srgbClr val="333333"/>
            </a:solidFill>
            <a:prstDash val="solid"/>
            <a:round/>
            <a:headEnd type="none" w="med" len="med"/>
            <a:tailEnd type="none" w="med" len="med"/>
          </a:ln>
        </p:spPr>
      </p:cxnSp>
      <p:sp>
        <p:nvSpPr>
          <p:cNvPr id="690" name="Google Shape;690;p61"/>
          <p:cNvSpPr txBox="1"/>
          <p:nvPr/>
        </p:nvSpPr>
        <p:spPr>
          <a:xfrm>
            <a:off x="3225200" y="3612850"/>
            <a:ext cx="2693700" cy="11802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200" b="1" dirty="0">
                <a:latin typeface="Avenir Next LT Pro" panose="020B0504020202020204" pitchFamily="34" charset="0"/>
                <a:ea typeface="Montserrat"/>
                <a:cs typeface="Montserrat"/>
                <a:sym typeface="Montserrat"/>
              </a:rPr>
              <a:t>Almost 2/3 </a:t>
            </a:r>
            <a:r>
              <a:rPr lang="en" sz="1200" dirty="0">
                <a:latin typeface="Avenir Next LT Pro" panose="020B0504020202020204" pitchFamily="34" charset="0"/>
                <a:ea typeface="Montserrat"/>
                <a:cs typeface="Montserrat"/>
                <a:sym typeface="Montserrat"/>
              </a:rPr>
              <a:t>of t</a:t>
            </a:r>
            <a:r>
              <a:rPr lang="en-GB" sz="1200" dirty="0">
                <a:latin typeface="Avenir Next LT Pro" panose="020B0504020202020204" pitchFamily="34" charset="0"/>
                <a:ea typeface="Montserrat"/>
                <a:cs typeface="Montserrat"/>
                <a:sym typeface="Montserrat"/>
              </a:rPr>
              <a:t>he</a:t>
            </a:r>
            <a:r>
              <a:rPr lang="en" sz="1200" dirty="0">
                <a:latin typeface="Avenir Next LT Pro" panose="020B0504020202020204" pitchFamily="34" charset="0"/>
                <a:ea typeface="Montserrat"/>
                <a:cs typeface="Montserrat"/>
                <a:sym typeface="Montserrat"/>
              </a:rPr>
              <a:t> money spent in the Grocery Multiples on Valentine’s day was </a:t>
            </a:r>
            <a:r>
              <a:rPr lang="en" sz="1200" b="1" dirty="0">
                <a:latin typeface="Avenir Next LT Pro" panose="020B0504020202020204" pitchFamily="34" charset="0"/>
                <a:ea typeface="Montserrat"/>
                <a:cs typeface="Montserrat"/>
                <a:sym typeface="Montserrat"/>
              </a:rPr>
              <a:t>spent on Celebration Food</a:t>
            </a:r>
            <a:r>
              <a:rPr lang="en" sz="1200" dirty="0">
                <a:latin typeface="Avenir Next LT Pro" panose="020B0504020202020204" pitchFamily="34" charset="0"/>
                <a:ea typeface="Montserrat"/>
                <a:cs typeface="Montserrat"/>
                <a:sym typeface="Montserrat"/>
              </a:rPr>
              <a:t>.</a:t>
            </a:r>
            <a:endParaRPr sz="1200" dirty="0">
              <a:latin typeface="Avenir Next LT Pro" panose="020B0504020202020204" pitchFamily="34" charset="0"/>
              <a:ea typeface="Montserrat"/>
              <a:cs typeface="Montserrat"/>
              <a:sym typeface="Montserrat"/>
            </a:endParaRPr>
          </a:p>
        </p:txBody>
      </p:sp>
      <p:sp>
        <p:nvSpPr>
          <p:cNvPr id="691" name="Google Shape;691;p61"/>
          <p:cNvSpPr txBox="1"/>
          <p:nvPr/>
        </p:nvSpPr>
        <p:spPr>
          <a:xfrm>
            <a:off x="6093750" y="3612850"/>
            <a:ext cx="2693700" cy="11802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200" dirty="0">
                <a:latin typeface="Avenir Next LT Pro" panose="020B0504020202020204" pitchFamily="34" charset="0"/>
                <a:ea typeface="Montserrat"/>
                <a:cs typeface="Montserrat"/>
                <a:sym typeface="Montserrat"/>
              </a:rPr>
              <a:t>Shoppers continue to take timeout to celebrate with loved ones.   Shoppers spent </a:t>
            </a:r>
            <a:r>
              <a:rPr lang="en" sz="1200" b="1" dirty="0">
                <a:latin typeface="Avenir Next LT Pro" panose="020B0504020202020204" pitchFamily="34" charset="0"/>
                <a:ea typeface="Montserrat"/>
                <a:cs typeface="Montserrat"/>
                <a:sym typeface="Montserrat"/>
              </a:rPr>
              <a:t>£28m on Greetings Cards </a:t>
            </a:r>
            <a:r>
              <a:rPr lang="en" sz="1200" dirty="0">
                <a:latin typeface="Avenir Next LT Pro" panose="020B0504020202020204" pitchFamily="34" charset="0"/>
                <a:ea typeface="Montserrat"/>
                <a:cs typeface="Montserrat"/>
                <a:sym typeface="Montserrat"/>
              </a:rPr>
              <a:t>during these 2 weeks and </a:t>
            </a:r>
            <a:r>
              <a:rPr lang="en" sz="1200" b="1" dirty="0">
                <a:latin typeface="Avenir Next LT Pro" panose="020B0504020202020204" pitchFamily="34" charset="0"/>
                <a:ea typeface="Montserrat"/>
                <a:cs typeface="Montserrat"/>
                <a:sym typeface="Montserrat"/>
              </a:rPr>
              <a:t>£22m of Roses</a:t>
            </a:r>
            <a:r>
              <a:rPr lang="en" sz="1200" dirty="0">
                <a:latin typeface="Avenir Next LT Pro" panose="020B0504020202020204" pitchFamily="34" charset="0"/>
                <a:ea typeface="Montserrat"/>
                <a:cs typeface="Montserrat"/>
                <a:sym typeface="Montserrat"/>
              </a:rPr>
              <a:t>.</a:t>
            </a:r>
            <a:endParaRPr sz="1200" dirty="0">
              <a:latin typeface="Avenir Next LT Pro" panose="020B0504020202020204" pitchFamily="34" charset="0"/>
              <a:ea typeface="Montserrat"/>
              <a:cs typeface="Montserrat"/>
              <a:sym typeface="Montserrat"/>
            </a:endParaRPr>
          </a:p>
        </p:txBody>
      </p:sp>
      <p:sp>
        <p:nvSpPr>
          <p:cNvPr id="5" name="Subtitle 4">
            <a:extLst>
              <a:ext uri="{FF2B5EF4-FFF2-40B4-BE49-F238E27FC236}">
                <a16:creationId xmlns:a16="http://schemas.microsoft.com/office/drawing/2014/main" id="{CA3827CC-E2F7-4C96-85B3-10C36F8B44F1}"/>
              </a:ext>
            </a:extLst>
          </p:cNvPr>
          <p:cNvSpPr>
            <a:spLocks noGrp="1"/>
          </p:cNvSpPr>
          <p:nvPr>
            <p:ph type="subTitle" idx="3"/>
          </p:nvPr>
        </p:nvSpPr>
        <p:spPr/>
        <p:txBody>
          <a:bodyPr/>
          <a:lstStyle/>
          <a:p>
            <a:r>
              <a:rPr lang="en-PH" dirty="0"/>
              <a:t>Source:  </a:t>
            </a:r>
            <a:r>
              <a:rPr lang="en-PH" dirty="0" err="1"/>
              <a:t>NielsenIQ</a:t>
            </a:r>
            <a:r>
              <a:rPr lang="en-PH" dirty="0"/>
              <a:t> </a:t>
            </a:r>
            <a:r>
              <a:rPr lang="en-PH" dirty="0" err="1"/>
              <a:t>Scantrack</a:t>
            </a:r>
            <a:r>
              <a:rPr lang="en-PH" dirty="0"/>
              <a:t> and *</a:t>
            </a:r>
            <a:r>
              <a:rPr lang="en-PH" dirty="0" err="1"/>
              <a:t>Homescan</a:t>
            </a:r>
            <a:r>
              <a:rPr lang="en-PH" dirty="0"/>
              <a:t> SOTN Survey</a:t>
            </a:r>
          </a:p>
        </p:txBody>
      </p:sp>
    </p:spTree>
    <p:extLst>
      <p:ext uri="{BB962C8B-B14F-4D97-AF65-F5344CB8AC3E}">
        <p14:creationId xmlns:p14="http://schemas.microsoft.com/office/powerpoint/2010/main" val="5554276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702"/>
        <p:cNvGrpSpPr/>
        <p:nvPr/>
      </p:nvGrpSpPr>
      <p:grpSpPr>
        <a:xfrm>
          <a:off x="0" y="0"/>
          <a:ext cx="0" cy="0"/>
          <a:chOff x="0" y="0"/>
          <a:chExt cx="0" cy="0"/>
        </a:xfrm>
      </p:grpSpPr>
      <p:sp>
        <p:nvSpPr>
          <p:cNvPr id="1703" name="Google Shape;1703;p126"/>
          <p:cNvSpPr txBox="1">
            <a:spLocks noGrp="1"/>
          </p:cNvSpPr>
          <p:nvPr>
            <p:ph type="title"/>
          </p:nvPr>
        </p:nvSpPr>
        <p:spPr>
          <a:xfrm>
            <a:off x="449523" y="52552"/>
            <a:ext cx="8434800" cy="393600"/>
          </a:xfrm>
        </p:spPr>
        <p:txBody>
          <a:bodyPr spcFirstLastPara="1" wrap="square" lIns="0" tIns="91425" rIns="0" bIns="91425" anchor="t" anchorCtr="0">
            <a:noAutofit/>
          </a:bodyPr>
          <a:lstStyle/>
          <a:p>
            <a:pPr lvl="0"/>
            <a:r>
              <a:rPr lang="en-PH" dirty="0"/>
              <a:t>In 2022, shoppers spent more on celebration food than they did on gifts in the Grocery Multiples, Valentine’s day</a:t>
            </a:r>
          </a:p>
        </p:txBody>
      </p:sp>
      <p:cxnSp>
        <p:nvCxnSpPr>
          <p:cNvPr id="1705" name="Google Shape;1705;p126"/>
          <p:cNvCxnSpPr/>
          <p:nvPr/>
        </p:nvCxnSpPr>
        <p:spPr>
          <a:xfrm>
            <a:off x="354650" y="1745725"/>
            <a:ext cx="3241800" cy="0"/>
          </a:xfrm>
          <a:prstGeom prst="straightConnector1">
            <a:avLst/>
          </a:prstGeom>
          <a:noFill/>
          <a:ln w="9525" cap="flat" cmpd="sng">
            <a:solidFill>
              <a:srgbClr val="333333"/>
            </a:solidFill>
            <a:prstDash val="solid"/>
            <a:round/>
            <a:headEnd type="none" w="med" len="med"/>
            <a:tailEnd type="none" w="med" len="med"/>
          </a:ln>
        </p:spPr>
      </p:cxnSp>
      <p:sp>
        <p:nvSpPr>
          <p:cNvPr id="1706" name="Google Shape;1706;p126"/>
          <p:cNvSpPr txBox="1"/>
          <p:nvPr/>
        </p:nvSpPr>
        <p:spPr>
          <a:xfrm>
            <a:off x="354650" y="1225620"/>
            <a:ext cx="3804300"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600" b="1" dirty="0">
                <a:solidFill>
                  <a:srgbClr val="1A1A1A"/>
                </a:solidFill>
                <a:latin typeface="Avenir Next LT Pro" panose="020B0504020202020204" pitchFamily="34" charset="0"/>
                <a:ea typeface="Montserrat"/>
                <a:cs typeface="Montserrat"/>
                <a:sym typeface="Montserrat"/>
              </a:rPr>
              <a:t>£4.9b -4.5%</a:t>
            </a:r>
            <a:br>
              <a:rPr lang="en" sz="1800" b="1" dirty="0">
                <a:solidFill>
                  <a:srgbClr val="000000"/>
                </a:solidFill>
                <a:latin typeface="Avenir Next LT Pro" panose="020B0504020202020204" pitchFamily="34" charset="0"/>
                <a:ea typeface="Montserrat"/>
                <a:cs typeface="Montserrat"/>
                <a:sym typeface="Montserrat"/>
              </a:rPr>
            </a:br>
            <a:r>
              <a:rPr lang="en" sz="1100" dirty="0">
                <a:solidFill>
                  <a:schemeClr val="dk1"/>
                </a:solidFill>
                <a:latin typeface="Avenir Next LT Pro" panose="020B0504020202020204" pitchFamily="34" charset="0"/>
                <a:ea typeface="Montserrat"/>
                <a:cs typeface="Montserrat"/>
                <a:sym typeface="Montserrat"/>
              </a:rPr>
              <a:t>Total Store Read, Grocery Multiples 2w/e 19Feb22</a:t>
            </a:r>
            <a:endParaRPr sz="1100" dirty="0">
              <a:solidFill>
                <a:srgbClr val="000000"/>
              </a:solidFill>
              <a:latin typeface="Avenir Next LT Pro" panose="020B0504020202020204" pitchFamily="34" charset="0"/>
              <a:ea typeface="Montserrat Light"/>
              <a:cs typeface="Montserrat Light"/>
              <a:sym typeface="Montserrat Light"/>
            </a:endParaRPr>
          </a:p>
        </p:txBody>
      </p:sp>
      <p:grpSp>
        <p:nvGrpSpPr>
          <p:cNvPr id="1708" name="Google Shape;1708;p126"/>
          <p:cNvGrpSpPr/>
          <p:nvPr/>
        </p:nvGrpSpPr>
        <p:grpSpPr>
          <a:xfrm>
            <a:off x="204577" y="2134849"/>
            <a:ext cx="674029" cy="307800"/>
            <a:chOff x="3272277" y="2468249"/>
            <a:chExt cx="674029" cy="307800"/>
          </a:xfrm>
        </p:grpSpPr>
        <p:sp>
          <p:nvSpPr>
            <p:cNvPr id="1709" name="Google Shape;1709;p126"/>
            <p:cNvSpPr/>
            <p:nvPr/>
          </p:nvSpPr>
          <p:spPr>
            <a:xfrm rot="-8100000">
              <a:off x="3317354"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126"/>
            <p:cNvSpPr/>
            <p:nvPr/>
          </p:nvSpPr>
          <p:spPr>
            <a:xfrm rot="-8100000">
              <a:off x="3500468"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126"/>
            <p:cNvSpPr/>
            <p:nvPr/>
          </p:nvSpPr>
          <p:spPr>
            <a:xfrm rot="-8100000">
              <a:off x="3683583"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12" name="Google Shape;1712;p126"/>
          <p:cNvSpPr txBox="1"/>
          <p:nvPr/>
        </p:nvSpPr>
        <p:spPr>
          <a:xfrm>
            <a:off x="1061550" y="2205414"/>
            <a:ext cx="2534900" cy="981900"/>
          </a:xfrm>
          <a:prstGeom prst="rect">
            <a:avLst/>
          </a:prstGeom>
          <a:noFill/>
          <a:ln>
            <a:noFill/>
          </a:ln>
        </p:spPr>
        <p:txBody>
          <a:bodyPr spcFirstLastPara="1" wrap="square" lIns="0" tIns="0" rIns="0" bIns="0" anchor="t" anchorCtr="0">
            <a:noAutofit/>
          </a:bodyPr>
          <a:lstStyle/>
          <a:p>
            <a:pPr marL="0" lvl="0" indent="0" algn="l" rtl="0">
              <a:spcBef>
                <a:spcPts val="0"/>
              </a:spcBef>
              <a:spcAft>
                <a:spcPts val="1200"/>
              </a:spcAft>
              <a:buClr>
                <a:schemeClr val="dk1"/>
              </a:buClr>
              <a:buSzPts val="1100"/>
              <a:buFont typeface="Arial"/>
              <a:buNone/>
            </a:pPr>
            <a:r>
              <a:rPr lang="en" sz="1200" dirty="0">
                <a:solidFill>
                  <a:schemeClr val="dk1"/>
                </a:solidFill>
                <a:latin typeface="Avenir Next LT Pro" panose="020B0504020202020204" pitchFamily="34" charset="0"/>
                <a:ea typeface="Montserrat"/>
                <a:cs typeface="Montserrat"/>
                <a:sym typeface="Montserrat"/>
              </a:rPr>
              <a:t>In 2021,</a:t>
            </a:r>
            <a:r>
              <a:rPr lang="en" sz="1200" b="1" dirty="0">
                <a:solidFill>
                  <a:schemeClr val="dk1"/>
                </a:solidFill>
                <a:latin typeface="Avenir Next LT Pro" panose="020B0504020202020204" pitchFamily="34" charset="0"/>
                <a:ea typeface="Montserrat"/>
                <a:cs typeface="Montserrat"/>
                <a:sym typeface="Montserrat"/>
              </a:rPr>
              <a:t> 17% </a:t>
            </a:r>
            <a:r>
              <a:rPr lang="en" sz="1000" dirty="0">
                <a:solidFill>
                  <a:schemeClr val="dk1"/>
                </a:solidFill>
                <a:latin typeface="Avenir Next LT Pro" panose="020B0504020202020204" pitchFamily="34" charset="0"/>
                <a:ea typeface="Montserrat"/>
                <a:cs typeface="Montserrat"/>
                <a:sym typeface="Montserrat"/>
              </a:rPr>
              <a:t>(16%)* </a:t>
            </a:r>
            <a:r>
              <a:rPr lang="en" sz="1200" dirty="0">
                <a:solidFill>
                  <a:schemeClr val="dk1"/>
                </a:solidFill>
                <a:latin typeface="Avenir Next LT Pro" panose="020B0504020202020204" pitchFamily="34" charset="0"/>
                <a:ea typeface="Montserrat"/>
                <a:cs typeface="Montserrat"/>
                <a:sym typeface="Montserrat"/>
              </a:rPr>
              <a:t>of shoppers claimed to have bought</a:t>
            </a:r>
            <a:r>
              <a:rPr lang="en" sz="1200" b="1" dirty="0">
                <a:solidFill>
                  <a:schemeClr val="dk1"/>
                </a:solidFill>
                <a:latin typeface="Avenir Next LT Pro" panose="020B0504020202020204" pitchFamily="34" charset="0"/>
                <a:ea typeface="Montserrat"/>
                <a:cs typeface="Montserrat"/>
                <a:sym typeface="Montserrat"/>
              </a:rPr>
              <a:t> additional items </a:t>
            </a:r>
            <a:r>
              <a:rPr lang="en" sz="1200" dirty="0">
                <a:solidFill>
                  <a:schemeClr val="dk1"/>
                </a:solidFill>
                <a:latin typeface="Avenir Next LT Pro" panose="020B0504020202020204" pitchFamily="34" charset="0"/>
                <a:ea typeface="Montserrat"/>
                <a:cs typeface="Montserrat"/>
                <a:sym typeface="Montserrat"/>
              </a:rPr>
              <a:t>to celebrate Valentine’s Day.</a:t>
            </a:r>
          </a:p>
          <a:p>
            <a:pPr>
              <a:spcAft>
                <a:spcPts val="1200"/>
              </a:spcAft>
              <a:buClr>
                <a:schemeClr val="dk1"/>
              </a:buClr>
              <a:buSzPts val="1100"/>
            </a:pPr>
            <a:r>
              <a:rPr lang="en-GB" sz="1200" dirty="0">
                <a:solidFill>
                  <a:schemeClr val="dk1"/>
                </a:solidFill>
                <a:latin typeface="Avenir Next LT Pro" panose="020B0504020202020204" pitchFamily="34" charset="0"/>
                <a:ea typeface="Montserrat"/>
                <a:cs typeface="Montserrat"/>
                <a:sym typeface="Montserrat"/>
              </a:rPr>
              <a:t>This year, shoppers spent a higher proportion of their budget on </a:t>
            </a:r>
            <a:r>
              <a:rPr lang="en-GB" sz="1200" b="1" dirty="0">
                <a:solidFill>
                  <a:schemeClr val="dk1"/>
                </a:solidFill>
                <a:latin typeface="Avenir Next LT Pro" panose="020B0504020202020204" pitchFamily="34" charset="0"/>
                <a:ea typeface="Montserrat"/>
                <a:cs typeface="Montserrat"/>
                <a:sym typeface="Montserrat"/>
              </a:rPr>
              <a:t>Celebratory Drink</a:t>
            </a:r>
            <a:r>
              <a:rPr lang="en-GB" sz="1200" dirty="0">
                <a:solidFill>
                  <a:schemeClr val="dk1"/>
                </a:solidFill>
                <a:latin typeface="Avenir Next LT Pro" panose="020B0504020202020204" pitchFamily="34" charset="0"/>
                <a:ea typeface="Montserrat"/>
                <a:cs typeface="Montserrat"/>
                <a:sym typeface="Montserrat"/>
              </a:rPr>
              <a:t>.</a:t>
            </a:r>
            <a:endParaRPr lang="en-GB" sz="1200" dirty="0">
              <a:solidFill>
                <a:srgbClr val="1A1A1A"/>
              </a:solidFill>
              <a:latin typeface="Avenir Next LT Pro" panose="020B0504020202020204" pitchFamily="34" charset="0"/>
              <a:ea typeface="Montserrat"/>
              <a:cs typeface="Montserrat"/>
              <a:sym typeface="Montserrat"/>
            </a:endParaRPr>
          </a:p>
          <a:p>
            <a:pPr marL="0" lvl="0" indent="0" algn="l" rtl="0">
              <a:spcBef>
                <a:spcPts val="0"/>
              </a:spcBef>
              <a:spcAft>
                <a:spcPts val="1200"/>
              </a:spcAft>
              <a:buClr>
                <a:schemeClr val="dk1"/>
              </a:buClr>
              <a:buSzPts val="1100"/>
              <a:buFont typeface="Arial"/>
              <a:buNone/>
            </a:pPr>
            <a:endParaRPr sz="1200" b="1" dirty="0">
              <a:solidFill>
                <a:srgbClr val="1A1A1A"/>
              </a:solidFill>
              <a:latin typeface="Avenir Next LT Pro" panose="020B0504020202020204" pitchFamily="34" charset="0"/>
              <a:ea typeface="Montserrat"/>
              <a:cs typeface="Montserrat"/>
              <a:sym typeface="Montserrat"/>
            </a:endParaRPr>
          </a:p>
        </p:txBody>
      </p:sp>
      <mc:AlternateContent xmlns:mc="http://schemas.openxmlformats.org/markup-compatibility/2006" xmlns:cx1="http://schemas.microsoft.com/office/drawing/2015/9/8/chartex">
        <mc:Choice Requires="cx1">
          <p:graphicFrame>
            <p:nvGraphicFramePr>
              <p:cNvPr id="13" name="Chart 12">
                <a:extLst>
                  <a:ext uri="{FF2B5EF4-FFF2-40B4-BE49-F238E27FC236}">
                    <a16:creationId xmlns:a16="http://schemas.microsoft.com/office/drawing/2014/main" id="{BB5A74D3-8CC7-4CCC-A907-80ACBD773DF4}"/>
                  </a:ext>
                </a:extLst>
              </p:cNvPr>
              <p:cNvGraphicFramePr/>
              <p:nvPr>
                <p:extLst>
                  <p:ext uri="{D42A27DB-BD31-4B8C-83A1-F6EECF244321}">
                    <p14:modId xmlns:p14="http://schemas.microsoft.com/office/powerpoint/2010/main" val="2569199381"/>
                  </p:ext>
                </p:extLst>
              </p:nvPr>
            </p:nvGraphicFramePr>
            <p:xfrm>
              <a:off x="4116381" y="1766211"/>
              <a:ext cx="4767942" cy="2239837"/>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13" name="Chart 12">
                <a:extLst>
                  <a:ext uri="{FF2B5EF4-FFF2-40B4-BE49-F238E27FC236}">
                    <a16:creationId xmlns:a16="http://schemas.microsoft.com/office/drawing/2014/main" id="{BB5A74D3-8CC7-4CCC-A907-80ACBD773DF4}"/>
                  </a:ext>
                </a:extLst>
              </p:cNvPr>
              <p:cNvPicPr>
                <a:picLocks noGrp="1" noRot="1" noChangeAspect="1" noMove="1" noResize="1" noEditPoints="1" noAdjustHandles="1" noChangeArrowheads="1" noChangeShapeType="1"/>
              </p:cNvPicPr>
              <p:nvPr/>
            </p:nvPicPr>
            <p:blipFill>
              <a:blip r:embed="rId4"/>
              <a:stretch>
                <a:fillRect/>
              </a:stretch>
            </p:blipFill>
            <p:spPr>
              <a:xfrm>
                <a:off x="4116381" y="1766211"/>
                <a:ext cx="4767942" cy="2239837"/>
              </a:xfrm>
              <a:prstGeom prst="rect">
                <a:avLst/>
              </a:prstGeom>
            </p:spPr>
          </p:pic>
        </mc:Fallback>
      </mc:AlternateContent>
      <p:sp>
        <p:nvSpPr>
          <p:cNvPr id="2" name="TextBox 1">
            <a:extLst>
              <a:ext uri="{FF2B5EF4-FFF2-40B4-BE49-F238E27FC236}">
                <a16:creationId xmlns:a16="http://schemas.microsoft.com/office/drawing/2014/main" id="{22DB1089-80E4-443D-BC8F-BC0635EC87A1}"/>
              </a:ext>
            </a:extLst>
          </p:cNvPr>
          <p:cNvSpPr txBox="1"/>
          <p:nvPr/>
        </p:nvSpPr>
        <p:spPr>
          <a:xfrm>
            <a:off x="6810322" y="3917862"/>
            <a:ext cx="811441" cy="492443"/>
          </a:xfrm>
          <a:prstGeom prst="rect">
            <a:avLst/>
          </a:prstGeom>
          <a:noFill/>
        </p:spPr>
        <p:txBody>
          <a:bodyPr wrap="none" rtlCol="0">
            <a:spAutoFit/>
          </a:bodyPr>
          <a:lstStyle/>
          <a:p>
            <a:pPr algn="ctr"/>
            <a:r>
              <a:rPr lang="en-GB" b="1" dirty="0">
                <a:latin typeface="Avenir Next LT Pro" panose="020B0504020202020204" pitchFamily="34" charset="0"/>
              </a:rPr>
              <a:t>£347m</a:t>
            </a:r>
          </a:p>
          <a:p>
            <a:pPr algn="ctr"/>
            <a:r>
              <a:rPr lang="en-GB" sz="1200" dirty="0">
                <a:latin typeface="Avenir Next LT Pro" panose="020B0504020202020204" pitchFamily="34" charset="0"/>
              </a:rPr>
              <a:t> +3.3%</a:t>
            </a:r>
          </a:p>
        </p:txBody>
      </p:sp>
      <p:sp>
        <p:nvSpPr>
          <p:cNvPr id="3" name="TextBox 2">
            <a:extLst>
              <a:ext uri="{FF2B5EF4-FFF2-40B4-BE49-F238E27FC236}">
                <a16:creationId xmlns:a16="http://schemas.microsoft.com/office/drawing/2014/main" id="{7B221A78-6712-4E26-8020-777DADAB07E8}"/>
              </a:ext>
            </a:extLst>
          </p:cNvPr>
          <p:cNvSpPr txBox="1"/>
          <p:nvPr/>
        </p:nvSpPr>
        <p:spPr>
          <a:xfrm>
            <a:off x="4252686" y="1525620"/>
            <a:ext cx="2420856" cy="307777"/>
          </a:xfrm>
          <a:prstGeom prst="rect">
            <a:avLst/>
          </a:prstGeom>
          <a:noFill/>
        </p:spPr>
        <p:txBody>
          <a:bodyPr wrap="none" rtlCol="0">
            <a:spAutoFit/>
          </a:bodyPr>
          <a:lstStyle/>
          <a:p>
            <a:r>
              <a:rPr lang="en-GB" b="1" dirty="0"/>
              <a:t>Valentine’s Related Spend</a:t>
            </a:r>
          </a:p>
        </p:txBody>
      </p:sp>
      <p:sp>
        <p:nvSpPr>
          <p:cNvPr id="4" name="TextBox 3">
            <a:extLst>
              <a:ext uri="{FF2B5EF4-FFF2-40B4-BE49-F238E27FC236}">
                <a16:creationId xmlns:a16="http://schemas.microsoft.com/office/drawing/2014/main" id="{E38EFE16-9D29-4542-9A3A-FFA49189950D}"/>
              </a:ext>
            </a:extLst>
          </p:cNvPr>
          <p:cNvSpPr txBox="1"/>
          <p:nvPr/>
        </p:nvSpPr>
        <p:spPr>
          <a:xfrm>
            <a:off x="8046294" y="3416273"/>
            <a:ext cx="478016" cy="261610"/>
          </a:xfrm>
          <a:prstGeom prst="rect">
            <a:avLst/>
          </a:prstGeom>
          <a:noFill/>
        </p:spPr>
        <p:txBody>
          <a:bodyPr wrap="none" rtlCol="0">
            <a:spAutoFit/>
          </a:bodyPr>
          <a:lstStyle/>
          <a:p>
            <a:r>
              <a:rPr lang="en-GB" sz="1050" dirty="0">
                <a:latin typeface="Avenir Next LT Pro" panose="020B0504020202020204" pitchFamily="34" charset="0"/>
              </a:rPr>
              <a:t>+6%</a:t>
            </a:r>
          </a:p>
        </p:txBody>
      </p:sp>
      <p:sp>
        <p:nvSpPr>
          <p:cNvPr id="17" name="TextBox 16">
            <a:extLst>
              <a:ext uri="{FF2B5EF4-FFF2-40B4-BE49-F238E27FC236}">
                <a16:creationId xmlns:a16="http://schemas.microsoft.com/office/drawing/2014/main" id="{8B0391F9-3AD6-4C11-BCCA-AB88D992E7C6}"/>
              </a:ext>
            </a:extLst>
          </p:cNvPr>
          <p:cNvSpPr txBox="1"/>
          <p:nvPr/>
        </p:nvSpPr>
        <p:spPr>
          <a:xfrm>
            <a:off x="5966098" y="2188734"/>
            <a:ext cx="418704" cy="253916"/>
          </a:xfrm>
          <a:prstGeom prst="rect">
            <a:avLst/>
          </a:prstGeom>
          <a:noFill/>
        </p:spPr>
        <p:txBody>
          <a:bodyPr wrap="none" rtlCol="0">
            <a:spAutoFit/>
          </a:bodyPr>
          <a:lstStyle/>
          <a:p>
            <a:r>
              <a:rPr lang="en-GB" sz="1050" dirty="0">
                <a:latin typeface="Avenir Next LT Pro" panose="020B0504020202020204" pitchFamily="34" charset="0"/>
              </a:rPr>
              <a:t>-2%</a:t>
            </a:r>
          </a:p>
        </p:txBody>
      </p:sp>
      <p:sp>
        <p:nvSpPr>
          <p:cNvPr id="19" name="Text Box 8">
            <a:extLst>
              <a:ext uri="{FF2B5EF4-FFF2-40B4-BE49-F238E27FC236}">
                <a16:creationId xmlns:a16="http://schemas.microsoft.com/office/drawing/2014/main" id="{517F32E6-7A6A-4706-9676-EE10289C63B9}"/>
              </a:ext>
            </a:extLst>
          </p:cNvPr>
          <p:cNvSpPr txBox="1">
            <a:spLocks noChangeArrowheads="1"/>
          </p:cNvSpPr>
          <p:nvPr/>
        </p:nvSpPr>
        <p:spPr bwMode="auto">
          <a:xfrm>
            <a:off x="354650" y="4360382"/>
            <a:ext cx="5551487" cy="553968"/>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spcFirstLastPara="1" wrap="square" lIns="0" tIns="91425" rIns="0" bIns="91425" anchor="b" anchorCtr="0">
            <a:sp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accent5"/>
              </a:buClr>
              <a:buSzPts val="600"/>
              <a:buFont typeface="Montserrat"/>
              <a:buNone/>
              <a:tabLst/>
              <a:defRPr sz="600" b="0" i="0" u="none" strike="noStrike" cap="none">
                <a:solidFill>
                  <a:schemeClr val="accent5"/>
                </a:solidFill>
                <a:latin typeface="Avenir Next LT Pro" panose="020B0504020202020204" pitchFamily="34" charset="0"/>
                <a:ea typeface="Montserrat"/>
                <a:cs typeface="Montserrat"/>
                <a:sym typeface="Montserrat"/>
              </a:defRPr>
            </a:lvl1pPr>
            <a:lvl2pPr marL="914400" marR="0" lvl="1" indent="-3048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2pPr>
            <a:lvl3pPr marL="1371600" marR="0" lvl="2"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3pPr>
            <a:lvl4pPr marL="1828800" marR="0" lvl="3"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4pPr>
            <a:lvl5pPr marL="2286000" marR="0" lvl="4"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5pPr>
            <a:lvl6pPr marL="2743200" marR="0" lvl="5"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6pPr>
            <a:lvl7pPr marL="3200400" marR="0" lvl="6"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7pPr>
            <a:lvl8pPr marL="3657600" marR="0" lvl="7"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8pPr>
            <a:lvl9pPr marL="4114800" marR="0" lvl="8"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9pPr>
          </a:lstStyle>
          <a:p>
            <a:pPr>
              <a:defRPr/>
            </a:pPr>
            <a:r>
              <a:rPr lang="en-GB" altLang="ko-KR" sz="800" dirty="0">
                <a:latin typeface="Calibri" pitchFamily="34" charset="0"/>
                <a:ea typeface="굴림" pitchFamily="50" charset="-127"/>
              </a:rPr>
              <a:t>NielsenIQ Scantrack Grocery Multiples 2w/e 19th February 2022 vs 2w/e 13</a:t>
            </a:r>
            <a:r>
              <a:rPr lang="en-GB" altLang="ko-KR" sz="800" baseline="30000" dirty="0">
                <a:latin typeface="Calibri" pitchFamily="34" charset="0"/>
                <a:ea typeface="굴림" pitchFamily="50" charset="-127"/>
              </a:rPr>
              <a:t>th</a:t>
            </a:r>
            <a:r>
              <a:rPr lang="en-GB" altLang="ko-KR" sz="800" dirty="0">
                <a:latin typeface="Calibri" pitchFamily="34" charset="0"/>
                <a:ea typeface="굴림" pitchFamily="50" charset="-127"/>
              </a:rPr>
              <a:t> February 2021</a:t>
            </a:r>
          </a:p>
          <a:p>
            <a:pPr>
              <a:defRPr/>
            </a:pPr>
            <a:r>
              <a:rPr lang="en-GB" sz="800" dirty="0">
                <a:latin typeface="Calibri" pitchFamily="34" charset="0"/>
              </a:rPr>
              <a:t>*</a:t>
            </a:r>
            <a:r>
              <a:rPr lang="en-GB" sz="800" dirty="0" err="1">
                <a:latin typeface="Calibri" pitchFamily="34" charset="0"/>
              </a:rPr>
              <a:t>Homescan</a:t>
            </a:r>
            <a:r>
              <a:rPr lang="en-GB" sz="800" dirty="0">
                <a:latin typeface="Calibri" pitchFamily="34" charset="0"/>
              </a:rPr>
              <a:t> Survey February 2021 (2020) “In 2020, which of the following events did you buy extra or special items for?”</a:t>
            </a:r>
          </a:p>
          <a:p>
            <a:pPr>
              <a:defRPr/>
            </a:pPr>
            <a:r>
              <a:rPr lang="en-GB" altLang="ko-KR" sz="800" dirty="0">
                <a:latin typeface="Calibri" pitchFamily="34" charset="0"/>
                <a:ea typeface="굴림" pitchFamily="50" charset="-127"/>
              </a:rPr>
              <a:t>~Definitions please see classifications on chart 30</a:t>
            </a:r>
            <a:endParaRPr lang="en-GB" sz="800" dirty="0">
              <a:latin typeface="Calibri" pitchFamily="34" charset="0"/>
              <a:ea typeface="굴림" pitchFamily="50" charset="-127"/>
            </a:endParaRPr>
          </a:p>
        </p:txBody>
      </p:sp>
    </p:spTree>
    <p:extLst>
      <p:ext uri="{BB962C8B-B14F-4D97-AF65-F5344CB8AC3E}">
        <p14:creationId xmlns:p14="http://schemas.microsoft.com/office/powerpoint/2010/main" val="19122896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1702"/>
        <p:cNvGrpSpPr/>
        <p:nvPr/>
      </p:nvGrpSpPr>
      <p:grpSpPr>
        <a:xfrm>
          <a:off x="0" y="0"/>
          <a:ext cx="0" cy="0"/>
          <a:chOff x="0" y="0"/>
          <a:chExt cx="0" cy="0"/>
        </a:xfrm>
      </p:grpSpPr>
      <p:sp>
        <p:nvSpPr>
          <p:cNvPr id="1703" name="Google Shape;1703;p126"/>
          <p:cNvSpPr txBox="1">
            <a:spLocks noGrp="1"/>
          </p:cNvSpPr>
          <p:nvPr>
            <p:ph type="title"/>
          </p:nvPr>
        </p:nvSpPr>
        <p:spPr>
          <a:xfrm>
            <a:off x="354599" y="202447"/>
            <a:ext cx="8684469" cy="430481"/>
          </a:xfrm>
        </p:spPr>
        <p:txBody>
          <a:bodyPr spcFirstLastPara="1" wrap="square" lIns="0" tIns="91425" rIns="0" bIns="91425" anchor="t" anchorCtr="0">
            <a:noAutofit/>
          </a:bodyPr>
          <a:lstStyle/>
          <a:p>
            <a:pPr lvl="0"/>
            <a:r>
              <a:rPr lang="en-PH" sz="1500" dirty="0">
                <a:latin typeface="Montserrat" panose="00000500000000000000" pitchFamily="2" charset="0"/>
              </a:rPr>
              <a:t>Shoppers are spending on Morning Goods, indicating additional meal times spent in the home.  Shoppers are spending less on Greetings cards and chocolate boxes</a:t>
            </a:r>
          </a:p>
        </p:txBody>
      </p:sp>
      <p:cxnSp>
        <p:nvCxnSpPr>
          <p:cNvPr id="1705" name="Google Shape;1705;p126"/>
          <p:cNvCxnSpPr/>
          <p:nvPr/>
        </p:nvCxnSpPr>
        <p:spPr>
          <a:xfrm>
            <a:off x="354650" y="1745725"/>
            <a:ext cx="3241800" cy="0"/>
          </a:xfrm>
          <a:prstGeom prst="straightConnector1">
            <a:avLst/>
          </a:prstGeom>
          <a:noFill/>
          <a:ln w="9525" cap="flat" cmpd="sng">
            <a:solidFill>
              <a:srgbClr val="333333"/>
            </a:solidFill>
            <a:prstDash val="solid"/>
            <a:round/>
            <a:headEnd type="none" w="med" len="med"/>
            <a:tailEnd type="none" w="med" len="med"/>
          </a:ln>
        </p:spPr>
      </p:cxnSp>
      <p:sp>
        <p:nvSpPr>
          <p:cNvPr id="1706" name="Google Shape;1706;p126"/>
          <p:cNvSpPr txBox="1"/>
          <p:nvPr/>
        </p:nvSpPr>
        <p:spPr>
          <a:xfrm>
            <a:off x="354650" y="1225619"/>
            <a:ext cx="3982458" cy="339913"/>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600" b="1" dirty="0">
                <a:solidFill>
                  <a:srgbClr val="1A1A1A"/>
                </a:solidFill>
                <a:latin typeface="Avenir Next LT Pro" panose="020B0504020202020204" pitchFamily="34" charset="0"/>
                <a:ea typeface="Montserrat"/>
                <a:cs typeface="Montserrat"/>
                <a:sym typeface="Montserrat"/>
              </a:rPr>
              <a:t>£285m, 82% of spend, +2%</a:t>
            </a:r>
            <a:br>
              <a:rPr lang="en" sz="1800" b="1" dirty="0">
                <a:solidFill>
                  <a:srgbClr val="000000"/>
                </a:solidFill>
                <a:latin typeface="Avenir Next LT Pro" panose="020B0504020202020204" pitchFamily="34" charset="0"/>
                <a:ea typeface="Montserrat"/>
                <a:cs typeface="Montserrat"/>
                <a:sym typeface="Montserrat"/>
              </a:rPr>
            </a:br>
            <a:r>
              <a:rPr lang="en" sz="1100" dirty="0">
                <a:solidFill>
                  <a:schemeClr val="dk1"/>
                </a:solidFill>
                <a:latin typeface="Avenir Next LT Pro" panose="020B0504020202020204" pitchFamily="34" charset="0"/>
                <a:ea typeface="Montserrat"/>
                <a:cs typeface="Montserrat"/>
                <a:sym typeface="Montserrat"/>
              </a:rPr>
              <a:t>Top 6 Valentine’s Categories, Grocery Multiples</a:t>
            </a:r>
            <a:endParaRPr sz="1100" dirty="0">
              <a:solidFill>
                <a:srgbClr val="000000"/>
              </a:solidFill>
              <a:latin typeface="Avenir Next LT Pro" panose="020B0504020202020204" pitchFamily="34" charset="0"/>
              <a:ea typeface="Montserrat Light"/>
              <a:cs typeface="Montserrat Light"/>
              <a:sym typeface="Montserrat Light"/>
            </a:endParaRPr>
          </a:p>
        </p:txBody>
      </p:sp>
      <p:grpSp>
        <p:nvGrpSpPr>
          <p:cNvPr id="1708" name="Google Shape;1708;p126"/>
          <p:cNvGrpSpPr/>
          <p:nvPr/>
        </p:nvGrpSpPr>
        <p:grpSpPr>
          <a:xfrm>
            <a:off x="204577" y="2134849"/>
            <a:ext cx="674029" cy="307800"/>
            <a:chOff x="3272277" y="2468249"/>
            <a:chExt cx="674029" cy="307800"/>
          </a:xfrm>
        </p:grpSpPr>
        <p:sp>
          <p:nvSpPr>
            <p:cNvPr id="1709" name="Google Shape;1709;p126"/>
            <p:cNvSpPr/>
            <p:nvPr/>
          </p:nvSpPr>
          <p:spPr>
            <a:xfrm rot="-8100000">
              <a:off x="3317354"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126"/>
            <p:cNvSpPr/>
            <p:nvPr/>
          </p:nvSpPr>
          <p:spPr>
            <a:xfrm rot="-8100000">
              <a:off x="3500468"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126"/>
            <p:cNvSpPr/>
            <p:nvPr/>
          </p:nvSpPr>
          <p:spPr>
            <a:xfrm rot="-8100000">
              <a:off x="3683583"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12" name="Google Shape;1712;p126"/>
          <p:cNvSpPr txBox="1"/>
          <p:nvPr/>
        </p:nvSpPr>
        <p:spPr>
          <a:xfrm>
            <a:off x="1061550" y="2205414"/>
            <a:ext cx="2534900" cy="981900"/>
          </a:xfrm>
          <a:prstGeom prst="rect">
            <a:avLst/>
          </a:prstGeom>
          <a:noFill/>
          <a:ln>
            <a:noFill/>
          </a:ln>
        </p:spPr>
        <p:txBody>
          <a:bodyPr spcFirstLastPara="1" wrap="square" lIns="0" tIns="0" rIns="0" bIns="0" anchor="t" anchorCtr="0">
            <a:noAutofit/>
          </a:bodyPr>
          <a:lstStyle/>
          <a:p>
            <a:pPr marL="0" lvl="0" indent="0" algn="l" rtl="0">
              <a:spcBef>
                <a:spcPts val="0"/>
              </a:spcBef>
              <a:spcAft>
                <a:spcPts val="1200"/>
              </a:spcAft>
              <a:buClr>
                <a:schemeClr val="dk1"/>
              </a:buClr>
              <a:buSzPts val="1100"/>
              <a:buFont typeface="Arial"/>
              <a:buNone/>
            </a:pPr>
            <a:r>
              <a:rPr lang="en" sz="1200" dirty="0">
                <a:solidFill>
                  <a:schemeClr val="dk1"/>
                </a:solidFill>
                <a:latin typeface="Avenir Next LT Pro" panose="020B0504020202020204" pitchFamily="34" charset="0"/>
                <a:ea typeface="Montserrat"/>
                <a:cs typeface="Montserrat"/>
                <a:sym typeface="Montserrat"/>
              </a:rPr>
              <a:t>In 2021, the top 6 categories accounted for </a:t>
            </a:r>
            <a:r>
              <a:rPr lang="en" sz="1200" b="1" dirty="0">
                <a:solidFill>
                  <a:schemeClr val="dk1"/>
                </a:solidFill>
                <a:latin typeface="Avenir Next LT Pro" panose="020B0504020202020204" pitchFamily="34" charset="0"/>
                <a:ea typeface="Montserrat"/>
                <a:cs typeface="Montserrat"/>
                <a:sym typeface="Montserrat"/>
              </a:rPr>
              <a:t>83%</a:t>
            </a:r>
            <a:r>
              <a:rPr lang="en" sz="1200" dirty="0">
                <a:solidFill>
                  <a:schemeClr val="dk1"/>
                </a:solidFill>
                <a:latin typeface="Avenir Next LT Pro" panose="020B0504020202020204" pitchFamily="34" charset="0"/>
                <a:ea typeface="Montserrat"/>
                <a:cs typeface="Montserrat"/>
                <a:sym typeface="Montserrat"/>
              </a:rPr>
              <a:t> of Valentine’s Spend.</a:t>
            </a:r>
          </a:p>
        </p:txBody>
      </p:sp>
      <mc:AlternateContent xmlns:mc="http://schemas.openxmlformats.org/markup-compatibility/2006" xmlns:cx1="http://schemas.microsoft.com/office/drawing/2015/9/8/chartex">
        <mc:Choice Requires="cx1">
          <p:graphicFrame>
            <p:nvGraphicFramePr>
              <p:cNvPr id="13" name="Chart 12">
                <a:extLst>
                  <a:ext uri="{FF2B5EF4-FFF2-40B4-BE49-F238E27FC236}">
                    <a16:creationId xmlns:a16="http://schemas.microsoft.com/office/drawing/2014/main" id="{BB5A74D3-8CC7-4CCC-A907-80ACBD773DF4}"/>
                  </a:ext>
                </a:extLst>
              </p:cNvPr>
              <p:cNvGraphicFramePr/>
              <p:nvPr>
                <p:extLst>
                  <p:ext uri="{D42A27DB-BD31-4B8C-83A1-F6EECF244321}">
                    <p14:modId xmlns:p14="http://schemas.microsoft.com/office/powerpoint/2010/main" val="607003547"/>
                  </p:ext>
                </p:extLst>
              </p:nvPr>
            </p:nvGraphicFramePr>
            <p:xfrm>
              <a:off x="4098699" y="1678025"/>
              <a:ext cx="4631751" cy="2239837"/>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13" name="Chart 12">
                <a:extLst>
                  <a:ext uri="{FF2B5EF4-FFF2-40B4-BE49-F238E27FC236}">
                    <a16:creationId xmlns:a16="http://schemas.microsoft.com/office/drawing/2014/main" id="{BB5A74D3-8CC7-4CCC-A907-80ACBD773DF4}"/>
                  </a:ext>
                </a:extLst>
              </p:cNvPr>
              <p:cNvPicPr>
                <a:picLocks noGrp="1" noRot="1" noChangeAspect="1" noMove="1" noResize="1" noEditPoints="1" noAdjustHandles="1" noChangeArrowheads="1" noChangeShapeType="1"/>
              </p:cNvPicPr>
              <p:nvPr/>
            </p:nvPicPr>
            <p:blipFill>
              <a:blip r:embed="rId4"/>
              <a:stretch>
                <a:fillRect/>
              </a:stretch>
            </p:blipFill>
            <p:spPr>
              <a:xfrm>
                <a:off x="4098699" y="1678025"/>
                <a:ext cx="4631751" cy="2239837"/>
              </a:xfrm>
              <a:prstGeom prst="rect">
                <a:avLst/>
              </a:prstGeom>
            </p:spPr>
          </p:pic>
        </mc:Fallback>
      </mc:AlternateContent>
      <p:sp>
        <p:nvSpPr>
          <p:cNvPr id="2" name="TextBox 1">
            <a:extLst>
              <a:ext uri="{FF2B5EF4-FFF2-40B4-BE49-F238E27FC236}">
                <a16:creationId xmlns:a16="http://schemas.microsoft.com/office/drawing/2014/main" id="{22DB1089-80E4-443D-BC8F-BC0635EC87A1}"/>
              </a:ext>
            </a:extLst>
          </p:cNvPr>
          <p:cNvSpPr txBox="1"/>
          <p:nvPr/>
        </p:nvSpPr>
        <p:spPr>
          <a:xfrm>
            <a:off x="6695012" y="3953975"/>
            <a:ext cx="832279" cy="492443"/>
          </a:xfrm>
          <a:prstGeom prst="rect">
            <a:avLst/>
          </a:prstGeom>
          <a:noFill/>
        </p:spPr>
        <p:txBody>
          <a:bodyPr wrap="none" rtlCol="0">
            <a:spAutoFit/>
          </a:bodyPr>
          <a:lstStyle/>
          <a:p>
            <a:pPr algn="ctr"/>
            <a:r>
              <a:rPr lang="en-GB" b="1" dirty="0">
                <a:latin typeface="Montserrat" panose="00000500000000000000" pitchFamily="2" charset="0"/>
              </a:rPr>
              <a:t>£347m</a:t>
            </a:r>
          </a:p>
          <a:p>
            <a:pPr algn="ctr"/>
            <a:r>
              <a:rPr lang="en-GB" sz="1200" dirty="0">
                <a:latin typeface="Montserrat" panose="00000500000000000000" pitchFamily="2" charset="0"/>
              </a:rPr>
              <a:t> +3.3%</a:t>
            </a:r>
          </a:p>
        </p:txBody>
      </p:sp>
      <p:sp>
        <p:nvSpPr>
          <p:cNvPr id="3" name="TextBox 2">
            <a:extLst>
              <a:ext uri="{FF2B5EF4-FFF2-40B4-BE49-F238E27FC236}">
                <a16:creationId xmlns:a16="http://schemas.microsoft.com/office/drawing/2014/main" id="{7B221A78-6712-4E26-8020-777DADAB07E8}"/>
              </a:ext>
            </a:extLst>
          </p:cNvPr>
          <p:cNvSpPr txBox="1"/>
          <p:nvPr/>
        </p:nvSpPr>
        <p:spPr>
          <a:xfrm>
            <a:off x="4130149" y="1369120"/>
            <a:ext cx="2662908" cy="307777"/>
          </a:xfrm>
          <a:prstGeom prst="rect">
            <a:avLst/>
          </a:prstGeom>
          <a:noFill/>
        </p:spPr>
        <p:txBody>
          <a:bodyPr wrap="none" rtlCol="0">
            <a:spAutoFit/>
          </a:bodyPr>
          <a:lstStyle/>
          <a:p>
            <a:r>
              <a:rPr lang="en-GB" b="1" dirty="0">
                <a:latin typeface="Montserrat" panose="00000500000000000000" pitchFamily="2" charset="0"/>
              </a:rPr>
              <a:t>Valentine’s Related Spend</a:t>
            </a:r>
          </a:p>
        </p:txBody>
      </p:sp>
      <p:sp>
        <p:nvSpPr>
          <p:cNvPr id="4" name="TextBox 3">
            <a:extLst>
              <a:ext uri="{FF2B5EF4-FFF2-40B4-BE49-F238E27FC236}">
                <a16:creationId xmlns:a16="http://schemas.microsoft.com/office/drawing/2014/main" id="{E38EFE16-9D29-4542-9A3A-FFA49189950D}"/>
              </a:ext>
            </a:extLst>
          </p:cNvPr>
          <p:cNvSpPr txBox="1"/>
          <p:nvPr/>
        </p:nvSpPr>
        <p:spPr>
          <a:xfrm>
            <a:off x="7761480" y="1880933"/>
            <a:ext cx="460382" cy="253916"/>
          </a:xfrm>
          <a:prstGeom prst="rect">
            <a:avLst/>
          </a:prstGeom>
          <a:noFill/>
        </p:spPr>
        <p:txBody>
          <a:bodyPr wrap="none" rtlCol="0">
            <a:spAutoFit/>
          </a:bodyPr>
          <a:lstStyle/>
          <a:p>
            <a:r>
              <a:rPr lang="en-GB" sz="1050" dirty="0">
                <a:latin typeface="Montserrat" panose="00000500000000000000" pitchFamily="2" charset="0"/>
              </a:rPr>
              <a:t>+8%</a:t>
            </a:r>
          </a:p>
        </p:txBody>
      </p:sp>
      <p:sp>
        <p:nvSpPr>
          <p:cNvPr id="16" name="TextBox 15">
            <a:extLst>
              <a:ext uri="{FF2B5EF4-FFF2-40B4-BE49-F238E27FC236}">
                <a16:creationId xmlns:a16="http://schemas.microsoft.com/office/drawing/2014/main" id="{8052D709-A356-4FE6-8364-E39B1CE62897}"/>
              </a:ext>
            </a:extLst>
          </p:cNvPr>
          <p:cNvSpPr txBox="1"/>
          <p:nvPr/>
        </p:nvSpPr>
        <p:spPr>
          <a:xfrm>
            <a:off x="7770889" y="3480787"/>
            <a:ext cx="460382" cy="253916"/>
          </a:xfrm>
          <a:prstGeom prst="rect">
            <a:avLst/>
          </a:prstGeom>
          <a:noFill/>
        </p:spPr>
        <p:txBody>
          <a:bodyPr wrap="none" rtlCol="0">
            <a:spAutoFit/>
          </a:bodyPr>
          <a:lstStyle/>
          <a:p>
            <a:r>
              <a:rPr lang="en-GB" sz="1050" dirty="0">
                <a:latin typeface="Montserrat" panose="00000500000000000000" pitchFamily="2" charset="0"/>
              </a:rPr>
              <a:t>+8%</a:t>
            </a:r>
          </a:p>
        </p:txBody>
      </p:sp>
      <p:sp>
        <p:nvSpPr>
          <p:cNvPr id="17" name="TextBox 16">
            <a:extLst>
              <a:ext uri="{FF2B5EF4-FFF2-40B4-BE49-F238E27FC236}">
                <a16:creationId xmlns:a16="http://schemas.microsoft.com/office/drawing/2014/main" id="{8B0391F9-3AD6-4C11-BCCA-AB88D992E7C6}"/>
              </a:ext>
            </a:extLst>
          </p:cNvPr>
          <p:cNvSpPr txBox="1"/>
          <p:nvPr/>
        </p:nvSpPr>
        <p:spPr>
          <a:xfrm>
            <a:off x="6016438" y="1777287"/>
            <a:ext cx="603036" cy="253916"/>
          </a:xfrm>
          <a:prstGeom prst="rect">
            <a:avLst/>
          </a:prstGeom>
          <a:noFill/>
        </p:spPr>
        <p:txBody>
          <a:bodyPr wrap="square" rtlCol="0">
            <a:spAutoFit/>
          </a:bodyPr>
          <a:lstStyle/>
          <a:p>
            <a:r>
              <a:rPr lang="en-GB" sz="1050" dirty="0">
                <a:latin typeface="Montserrat" panose="00000500000000000000" pitchFamily="2" charset="0"/>
              </a:rPr>
              <a:t>-27%</a:t>
            </a:r>
          </a:p>
        </p:txBody>
      </p:sp>
      <p:sp>
        <p:nvSpPr>
          <p:cNvPr id="18" name="TextBox 17">
            <a:extLst>
              <a:ext uri="{FF2B5EF4-FFF2-40B4-BE49-F238E27FC236}">
                <a16:creationId xmlns:a16="http://schemas.microsoft.com/office/drawing/2014/main" id="{BC90464E-431C-4FC6-B2D0-D4C4E9CCE4E1}"/>
              </a:ext>
            </a:extLst>
          </p:cNvPr>
          <p:cNvSpPr txBox="1"/>
          <p:nvPr/>
        </p:nvSpPr>
        <p:spPr>
          <a:xfrm>
            <a:off x="6575079" y="1535474"/>
            <a:ext cx="426720" cy="253916"/>
          </a:xfrm>
          <a:prstGeom prst="rect">
            <a:avLst/>
          </a:prstGeom>
          <a:noFill/>
        </p:spPr>
        <p:txBody>
          <a:bodyPr wrap="none" rtlCol="0">
            <a:spAutoFit/>
          </a:bodyPr>
          <a:lstStyle/>
          <a:p>
            <a:r>
              <a:rPr lang="en-GB" sz="1050" dirty="0">
                <a:latin typeface="Montserrat" panose="00000500000000000000" pitchFamily="2" charset="0"/>
              </a:rPr>
              <a:t>-7%</a:t>
            </a:r>
          </a:p>
        </p:txBody>
      </p:sp>
      <p:sp>
        <p:nvSpPr>
          <p:cNvPr id="19" name="Text Box 8">
            <a:extLst>
              <a:ext uri="{FF2B5EF4-FFF2-40B4-BE49-F238E27FC236}">
                <a16:creationId xmlns:a16="http://schemas.microsoft.com/office/drawing/2014/main" id="{517F32E6-7A6A-4706-9676-EE10289C63B9}"/>
              </a:ext>
            </a:extLst>
          </p:cNvPr>
          <p:cNvSpPr txBox="1">
            <a:spLocks noChangeArrowheads="1"/>
          </p:cNvSpPr>
          <p:nvPr/>
        </p:nvSpPr>
        <p:spPr bwMode="auto">
          <a:xfrm>
            <a:off x="354650" y="4606604"/>
            <a:ext cx="5551487" cy="307746"/>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spcFirstLastPara="1" wrap="square" lIns="0" tIns="91425" rIns="0" bIns="91425" anchor="b" anchorCtr="0">
            <a:sp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accent5"/>
              </a:buClr>
              <a:buSzPts val="600"/>
              <a:buFont typeface="Montserrat"/>
              <a:buNone/>
              <a:tabLst/>
              <a:defRPr sz="600" b="0" i="0" u="none" strike="noStrike" cap="none">
                <a:solidFill>
                  <a:schemeClr val="accent5"/>
                </a:solidFill>
                <a:latin typeface="Avenir Next LT Pro" panose="020B0504020202020204" pitchFamily="34" charset="0"/>
                <a:ea typeface="Montserrat"/>
                <a:cs typeface="Montserrat"/>
                <a:sym typeface="Montserrat"/>
              </a:defRPr>
            </a:lvl1pPr>
            <a:lvl2pPr marL="914400" marR="0" lvl="1" indent="-3048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2pPr>
            <a:lvl3pPr marL="1371600" marR="0" lvl="2"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3pPr>
            <a:lvl4pPr marL="1828800" marR="0" lvl="3"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4pPr>
            <a:lvl5pPr marL="2286000" marR="0" lvl="4"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5pPr>
            <a:lvl6pPr marL="2743200" marR="0" lvl="5"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6pPr>
            <a:lvl7pPr marL="3200400" marR="0" lvl="6"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7pPr>
            <a:lvl8pPr marL="3657600" marR="0" lvl="7"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8pPr>
            <a:lvl9pPr marL="4114800" marR="0" lvl="8"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9pPr>
          </a:lstStyle>
          <a:p>
            <a:pPr>
              <a:defRPr/>
            </a:pPr>
            <a:r>
              <a:rPr lang="en-GB" altLang="ko-KR" sz="800" dirty="0">
                <a:latin typeface="Calibri" pitchFamily="34" charset="0"/>
                <a:ea typeface="굴림" pitchFamily="50" charset="-127"/>
              </a:rPr>
              <a:t>NielsenIQ Scantrack Grocery Multiples 2w/e 19</a:t>
            </a:r>
            <a:r>
              <a:rPr lang="en-GB" altLang="ko-KR" sz="800" baseline="30000" dirty="0">
                <a:latin typeface="Calibri" pitchFamily="34" charset="0"/>
                <a:ea typeface="굴림" pitchFamily="50" charset="-127"/>
              </a:rPr>
              <a:t>th</a:t>
            </a:r>
            <a:r>
              <a:rPr lang="en-GB" altLang="ko-KR" sz="800" dirty="0">
                <a:latin typeface="Calibri" pitchFamily="34" charset="0"/>
                <a:ea typeface="굴림" pitchFamily="50" charset="-127"/>
              </a:rPr>
              <a:t> February 2021 vs 2w/e 13th February 2021</a:t>
            </a:r>
          </a:p>
        </p:txBody>
      </p:sp>
      <p:sp>
        <p:nvSpPr>
          <p:cNvPr id="21" name="TextBox 20">
            <a:extLst>
              <a:ext uri="{FF2B5EF4-FFF2-40B4-BE49-F238E27FC236}">
                <a16:creationId xmlns:a16="http://schemas.microsoft.com/office/drawing/2014/main" id="{21FEA3B4-3CC0-4111-B936-F69E1B55B32F}"/>
              </a:ext>
            </a:extLst>
          </p:cNvPr>
          <p:cNvSpPr txBox="1"/>
          <p:nvPr/>
        </p:nvSpPr>
        <p:spPr>
          <a:xfrm>
            <a:off x="5643986" y="3060356"/>
            <a:ext cx="425116" cy="253916"/>
          </a:xfrm>
          <a:prstGeom prst="rect">
            <a:avLst/>
          </a:prstGeom>
          <a:noFill/>
        </p:spPr>
        <p:txBody>
          <a:bodyPr wrap="none" rtlCol="0">
            <a:spAutoFit/>
          </a:bodyPr>
          <a:lstStyle/>
          <a:p>
            <a:r>
              <a:rPr lang="en-GB" sz="1050" dirty="0">
                <a:latin typeface="Montserrat" panose="00000500000000000000" pitchFamily="2" charset="0"/>
              </a:rPr>
              <a:t>-2%</a:t>
            </a:r>
          </a:p>
        </p:txBody>
      </p:sp>
      <p:sp>
        <p:nvSpPr>
          <p:cNvPr id="23" name="TextBox 22">
            <a:extLst>
              <a:ext uri="{FF2B5EF4-FFF2-40B4-BE49-F238E27FC236}">
                <a16:creationId xmlns:a16="http://schemas.microsoft.com/office/drawing/2014/main" id="{7BBBDAE7-9AA5-46F8-A150-EA99290FBFAE}"/>
              </a:ext>
            </a:extLst>
          </p:cNvPr>
          <p:cNvSpPr txBox="1"/>
          <p:nvPr/>
        </p:nvSpPr>
        <p:spPr>
          <a:xfrm>
            <a:off x="5654305" y="2315692"/>
            <a:ext cx="526106" cy="253916"/>
          </a:xfrm>
          <a:prstGeom prst="rect">
            <a:avLst/>
          </a:prstGeom>
          <a:noFill/>
        </p:spPr>
        <p:txBody>
          <a:bodyPr wrap="none" rtlCol="0">
            <a:spAutoFit/>
          </a:bodyPr>
          <a:lstStyle/>
          <a:p>
            <a:r>
              <a:rPr lang="en-GB" sz="1050" dirty="0">
                <a:latin typeface="Montserrat" panose="00000500000000000000" pitchFamily="2" charset="0"/>
              </a:rPr>
              <a:t>+23%</a:t>
            </a:r>
          </a:p>
        </p:txBody>
      </p:sp>
      <p:sp>
        <p:nvSpPr>
          <p:cNvPr id="24" name="TextBox 23">
            <a:extLst>
              <a:ext uri="{FF2B5EF4-FFF2-40B4-BE49-F238E27FC236}">
                <a16:creationId xmlns:a16="http://schemas.microsoft.com/office/drawing/2014/main" id="{2A65CAAB-7F8D-4CA5-9720-5DB6F6A4AC7B}"/>
              </a:ext>
            </a:extLst>
          </p:cNvPr>
          <p:cNvSpPr txBox="1"/>
          <p:nvPr/>
        </p:nvSpPr>
        <p:spPr>
          <a:xfrm>
            <a:off x="6290026" y="3723143"/>
            <a:ext cx="470000" cy="253916"/>
          </a:xfrm>
          <a:prstGeom prst="rect">
            <a:avLst/>
          </a:prstGeom>
          <a:noFill/>
        </p:spPr>
        <p:txBody>
          <a:bodyPr wrap="none" rtlCol="0">
            <a:spAutoFit/>
          </a:bodyPr>
          <a:lstStyle/>
          <a:p>
            <a:r>
              <a:rPr lang="en-GB" sz="1050" dirty="0">
                <a:latin typeface="Montserrat" panose="00000500000000000000" pitchFamily="2" charset="0"/>
              </a:rPr>
              <a:t>+11%</a:t>
            </a:r>
          </a:p>
        </p:txBody>
      </p:sp>
      <p:sp>
        <p:nvSpPr>
          <p:cNvPr id="7" name="TextBox 6">
            <a:extLst>
              <a:ext uri="{FF2B5EF4-FFF2-40B4-BE49-F238E27FC236}">
                <a16:creationId xmlns:a16="http://schemas.microsoft.com/office/drawing/2014/main" id="{E4E35F3B-FE1A-49DA-9C42-1A57BF1C37C0}"/>
              </a:ext>
            </a:extLst>
          </p:cNvPr>
          <p:cNvSpPr txBox="1"/>
          <p:nvPr/>
        </p:nvSpPr>
        <p:spPr>
          <a:xfrm>
            <a:off x="6691003" y="3607745"/>
            <a:ext cx="973041" cy="230832"/>
          </a:xfrm>
          <a:prstGeom prst="rect">
            <a:avLst/>
          </a:prstGeom>
          <a:noFill/>
        </p:spPr>
        <p:txBody>
          <a:bodyPr wrap="square" rtlCol="0">
            <a:spAutoFit/>
          </a:bodyPr>
          <a:lstStyle/>
          <a:p>
            <a:r>
              <a:rPr lang="en-GB" sz="900" dirty="0">
                <a:latin typeface="Montserrat" panose="00000500000000000000" pitchFamily="2" charset="0"/>
              </a:rPr>
              <a:t>(Other)</a:t>
            </a:r>
            <a:endParaRPr lang="en-GB" dirty="0"/>
          </a:p>
        </p:txBody>
      </p:sp>
    </p:spTree>
    <p:extLst>
      <p:ext uri="{BB962C8B-B14F-4D97-AF65-F5344CB8AC3E}">
        <p14:creationId xmlns:p14="http://schemas.microsoft.com/office/powerpoint/2010/main" val="871214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40"/>
        <p:cNvGrpSpPr/>
        <p:nvPr/>
      </p:nvGrpSpPr>
      <p:grpSpPr>
        <a:xfrm>
          <a:off x="0" y="0"/>
          <a:ext cx="0" cy="0"/>
          <a:chOff x="0" y="0"/>
          <a:chExt cx="0" cy="0"/>
        </a:xfrm>
      </p:grpSpPr>
      <p:sp>
        <p:nvSpPr>
          <p:cNvPr id="3" name="Subtitle 2">
            <a:extLst>
              <a:ext uri="{FF2B5EF4-FFF2-40B4-BE49-F238E27FC236}">
                <a16:creationId xmlns:a16="http://schemas.microsoft.com/office/drawing/2014/main" id="{612AEE3A-5ACA-4840-9F4C-8A91BAC6C508}"/>
              </a:ext>
            </a:extLst>
          </p:cNvPr>
          <p:cNvSpPr>
            <a:spLocks noGrp="1"/>
          </p:cNvSpPr>
          <p:nvPr>
            <p:ph type="subTitle" idx="1"/>
          </p:nvPr>
        </p:nvSpPr>
        <p:spPr>
          <a:xfrm>
            <a:off x="278450" y="4758087"/>
            <a:ext cx="8159100" cy="184800"/>
          </a:xfrm>
        </p:spPr>
        <p:txBody>
          <a:bodyPr/>
          <a:lstStyle/>
          <a:p>
            <a:r>
              <a:rPr lang="en-PH" dirty="0">
                <a:solidFill>
                  <a:schemeClr val="bg1"/>
                </a:solidFill>
                <a:latin typeface="Montserrat" panose="00000500000000000000" pitchFamily="2" charset="0"/>
              </a:rPr>
              <a:t>Source:  NielsenIQ Homescan FMCG, NielsenIQ Scantrack</a:t>
            </a:r>
          </a:p>
        </p:txBody>
      </p:sp>
      <p:sp>
        <p:nvSpPr>
          <p:cNvPr id="641" name="Google Shape;641;p59"/>
          <p:cNvSpPr txBox="1"/>
          <p:nvPr/>
        </p:nvSpPr>
        <p:spPr>
          <a:xfrm>
            <a:off x="338424" y="846502"/>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dirty="0">
                <a:solidFill>
                  <a:srgbClr val="FFFFFF"/>
                </a:solidFill>
                <a:latin typeface="Montserrat" panose="00000500000000000000" pitchFamily="2" charset="0"/>
                <a:ea typeface="Montserrat"/>
                <a:cs typeface="Montserrat"/>
                <a:sym typeface="Montserrat"/>
              </a:rPr>
              <a:t>1</a:t>
            </a:r>
            <a:endParaRPr sz="3000" b="1" i="0" u="none" strike="noStrike" cap="none" dirty="0">
              <a:solidFill>
                <a:srgbClr val="FFFFFF"/>
              </a:solidFill>
              <a:latin typeface="Montserrat" panose="00000500000000000000" pitchFamily="2" charset="0"/>
              <a:ea typeface="Montserrat"/>
              <a:cs typeface="Montserrat"/>
              <a:sym typeface="Montserrat"/>
            </a:endParaRPr>
          </a:p>
        </p:txBody>
      </p:sp>
      <p:sp>
        <p:nvSpPr>
          <p:cNvPr id="642" name="Google Shape;642;p59"/>
          <p:cNvSpPr txBox="1"/>
          <p:nvPr/>
        </p:nvSpPr>
        <p:spPr>
          <a:xfrm>
            <a:off x="3206875" y="846502"/>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a:solidFill>
                  <a:srgbClr val="FFFFFF"/>
                </a:solidFill>
                <a:latin typeface="Montserrat" panose="00000500000000000000" pitchFamily="2" charset="0"/>
                <a:ea typeface="Montserrat"/>
                <a:cs typeface="Montserrat"/>
                <a:sym typeface="Montserrat"/>
              </a:rPr>
              <a:t>2</a:t>
            </a:r>
            <a:endParaRPr sz="3000" b="1" i="0" u="none" strike="noStrike" cap="none" dirty="0">
              <a:solidFill>
                <a:srgbClr val="FFFFFF"/>
              </a:solidFill>
              <a:latin typeface="Montserrat" panose="00000500000000000000" pitchFamily="2" charset="0"/>
              <a:ea typeface="Montserrat"/>
              <a:cs typeface="Montserrat"/>
              <a:sym typeface="Montserrat"/>
            </a:endParaRPr>
          </a:p>
        </p:txBody>
      </p:sp>
      <p:sp>
        <p:nvSpPr>
          <p:cNvPr id="643" name="Google Shape;643;p59"/>
          <p:cNvSpPr txBox="1"/>
          <p:nvPr/>
        </p:nvSpPr>
        <p:spPr>
          <a:xfrm>
            <a:off x="6093575" y="846502"/>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a:solidFill>
                  <a:srgbClr val="FFFFFF"/>
                </a:solidFill>
                <a:latin typeface="Montserrat" panose="00000500000000000000" pitchFamily="2" charset="0"/>
                <a:ea typeface="Montserrat"/>
                <a:cs typeface="Montserrat"/>
                <a:sym typeface="Montserrat"/>
              </a:rPr>
              <a:t>3</a:t>
            </a:r>
            <a:endParaRPr sz="3000" b="1" i="0" u="none" strike="noStrike" cap="none" dirty="0">
              <a:solidFill>
                <a:srgbClr val="FFFFFF"/>
              </a:solidFill>
              <a:latin typeface="Montserrat" panose="00000500000000000000" pitchFamily="2" charset="0"/>
              <a:ea typeface="Montserrat"/>
              <a:cs typeface="Montserrat"/>
              <a:sym typeface="Montserrat"/>
            </a:endParaRPr>
          </a:p>
        </p:txBody>
      </p:sp>
      <p:sp>
        <p:nvSpPr>
          <p:cNvPr id="644" name="Google Shape;644;p59"/>
          <p:cNvSpPr txBox="1"/>
          <p:nvPr/>
        </p:nvSpPr>
        <p:spPr>
          <a:xfrm>
            <a:off x="354650" y="292625"/>
            <a:ext cx="8434800" cy="393600"/>
          </a:xfrm>
          <a:prstGeom prst="rect">
            <a:avLst/>
          </a:prstGeom>
          <a:noFill/>
          <a:ln>
            <a:noFill/>
          </a:ln>
        </p:spPr>
        <p:txBody>
          <a:bodyPr spcFirstLastPara="1" wrap="square" lIns="0" tIns="91425" rIns="0" bIns="91425" anchor="t" anchorCtr="0">
            <a:noAutofit/>
          </a:bodyPr>
          <a:lstStyle/>
          <a:p>
            <a:pPr marL="0" lvl="0" indent="0" algn="l" rtl="0">
              <a:spcBef>
                <a:spcPts val="0"/>
              </a:spcBef>
              <a:spcAft>
                <a:spcPts val="0"/>
              </a:spcAft>
              <a:buNone/>
            </a:pPr>
            <a:r>
              <a:rPr lang="en" sz="2000" b="1" dirty="0">
                <a:latin typeface="Montserrat"/>
                <a:ea typeface="Montserrat"/>
                <a:cs typeface="Montserrat"/>
                <a:sym typeface="Montserrat"/>
              </a:rPr>
              <a:t>Three column numbered list</a:t>
            </a:r>
            <a:endParaRPr sz="2000" b="1" dirty="0">
              <a:solidFill>
                <a:srgbClr val="000000"/>
              </a:solidFill>
              <a:latin typeface="Montserrat"/>
              <a:ea typeface="Montserrat"/>
              <a:cs typeface="Montserrat"/>
              <a:sym typeface="Montserrat"/>
            </a:endParaRPr>
          </a:p>
        </p:txBody>
      </p:sp>
      <p:sp>
        <p:nvSpPr>
          <p:cNvPr id="645" name="Google Shape;645;p59"/>
          <p:cNvSpPr txBox="1"/>
          <p:nvPr/>
        </p:nvSpPr>
        <p:spPr>
          <a:xfrm>
            <a:off x="200776" y="1376602"/>
            <a:ext cx="2999082" cy="3172645"/>
          </a:xfrm>
          <a:prstGeom prst="rect">
            <a:avLst/>
          </a:prstGeom>
          <a:noFill/>
          <a:ln>
            <a:noFill/>
          </a:ln>
        </p:spPr>
        <p:txBody>
          <a:bodyPr spcFirstLastPara="1" wrap="square" lIns="0" tIns="45700" rIns="0" bIns="45700" anchor="t" anchorCtr="0">
            <a:noAutofit/>
          </a:bodyPr>
          <a:lstStyle/>
          <a:p>
            <a:pPr marL="171450" lvl="0" indent="-171450">
              <a:lnSpc>
                <a:spcPts val="1265"/>
              </a:lnSpc>
              <a:spcAft>
                <a:spcPts val="0"/>
              </a:spcAft>
              <a:buClr>
                <a:schemeClr val="bg1"/>
              </a:buClr>
              <a:buFont typeface="Wingdings" panose="05000000000000000000" pitchFamily="2" charset="2"/>
              <a:buChar char="§"/>
            </a:pPr>
            <a:r>
              <a:rPr lang="en-GB" sz="1100" b="1" dirty="0">
                <a:solidFill>
                  <a:schemeClr val="bg1"/>
                </a:solidFill>
                <a:effectLst/>
                <a:latin typeface="Montserrat" panose="00000500000000000000" pitchFamily="2" charset="0"/>
                <a:ea typeface="Times New Roman" panose="02020603050405020304" pitchFamily="18" charset="0"/>
              </a:rPr>
              <a:t>Total Till sales fell </a:t>
            </a:r>
            <a:r>
              <a:rPr lang="en-GB" sz="1100" b="1" dirty="0">
                <a:solidFill>
                  <a:schemeClr val="accent1"/>
                </a:solidFill>
                <a:effectLst/>
                <a:latin typeface="Montserrat" panose="00000500000000000000" pitchFamily="2" charset="0"/>
                <a:ea typeface="Times New Roman" panose="02020603050405020304" pitchFamily="18" charset="0"/>
              </a:rPr>
              <a:t>-3.4% </a:t>
            </a:r>
            <a:r>
              <a:rPr lang="en-GB" sz="1100" dirty="0">
                <a:solidFill>
                  <a:schemeClr val="bg1"/>
                </a:solidFill>
                <a:latin typeface="Montserrat" panose="00000500000000000000" pitchFamily="2" charset="0"/>
                <a:ea typeface="Times New Roman" panose="02020603050405020304" pitchFamily="18" charset="0"/>
              </a:rPr>
              <a:t>in February, which was similar to the 2.9% decline last month and </a:t>
            </a:r>
            <a:r>
              <a:rPr lang="en-GB" sz="1100" dirty="0">
                <a:solidFill>
                  <a:schemeClr val="bg1"/>
                </a:solidFill>
                <a:effectLst/>
                <a:latin typeface="Montserrat" panose="00000500000000000000" pitchFamily="2" charset="0"/>
                <a:ea typeface="Times New Roman" panose="02020603050405020304" pitchFamily="18" charset="0"/>
              </a:rPr>
              <a:t>against last years +10.9%.</a:t>
            </a:r>
            <a:endParaRPr lang="en-GB" sz="1100" b="1" dirty="0">
              <a:solidFill>
                <a:schemeClr val="bg1"/>
              </a:solidFill>
              <a:effectLst/>
              <a:latin typeface="Montserrat" panose="00000500000000000000" pitchFamily="2" charset="0"/>
              <a:ea typeface="Times New Roman" panose="02020603050405020304" pitchFamily="18" charset="0"/>
            </a:endParaRPr>
          </a:p>
          <a:p>
            <a:pPr marL="171450" lvl="0" indent="-171450">
              <a:lnSpc>
                <a:spcPts val="1265"/>
              </a:lnSpc>
              <a:spcAft>
                <a:spcPts val="0"/>
              </a:spcAft>
              <a:buClr>
                <a:schemeClr val="bg1"/>
              </a:buClr>
              <a:buFont typeface="Wingdings" panose="05000000000000000000" pitchFamily="2" charset="2"/>
              <a:buChar char="§"/>
            </a:pPr>
            <a:endParaRPr lang="en-GB" sz="1100" b="1" dirty="0">
              <a:solidFill>
                <a:schemeClr val="bg1"/>
              </a:solidFill>
              <a:latin typeface="Montserrat" panose="00000500000000000000" pitchFamily="2" charset="0"/>
              <a:ea typeface="Times New Roman" panose="02020603050405020304" pitchFamily="18" charset="0"/>
            </a:endParaRPr>
          </a:p>
          <a:p>
            <a:pPr marL="171450" lvl="0" indent="-171450">
              <a:lnSpc>
                <a:spcPts val="1265"/>
              </a:lnSpc>
              <a:spcAft>
                <a:spcPts val="0"/>
              </a:spcAft>
              <a:buClr>
                <a:schemeClr val="bg1"/>
              </a:buClr>
              <a:buFont typeface="Wingdings" panose="05000000000000000000" pitchFamily="2" charset="2"/>
              <a:buChar char="§"/>
            </a:pPr>
            <a:r>
              <a:rPr lang="en-GB" sz="1100" b="1" dirty="0">
                <a:solidFill>
                  <a:schemeClr val="bg1"/>
                </a:solidFill>
                <a:latin typeface="Montserrat" panose="00000500000000000000" pitchFamily="2" charset="0"/>
                <a:ea typeface="Times New Roman" panose="02020603050405020304" pitchFamily="18" charset="0"/>
              </a:rPr>
              <a:t>Unit growths </a:t>
            </a:r>
            <a:r>
              <a:rPr lang="en-GB" sz="1100" dirty="0">
                <a:solidFill>
                  <a:schemeClr val="bg1"/>
                </a:solidFill>
                <a:latin typeface="Montserrat" panose="00000500000000000000" pitchFamily="2" charset="0"/>
                <a:ea typeface="Times New Roman" panose="02020603050405020304" pitchFamily="18" charset="0"/>
              </a:rPr>
              <a:t>declined by </a:t>
            </a:r>
            <a:r>
              <a:rPr lang="en-GB" sz="1100" b="1" dirty="0">
                <a:solidFill>
                  <a:schemeClr val="accent1"/>
                </a:solidFill>
                <a:latin typeface="Montserrat" panose="00000500000000000000" pitchFamily="2" charset="0"/>
                <a:ea typeface="Times New Roman" panose="02020603050405020304" pitchFamily="18" charset="0"/>
              </a:rPr>
              <a:t>7.5%</a:t>
            </a:r>
            <a:r>
              <a:rPr lang="en-GB" sz="1100" dirty="0">
                <a:solidFill>
                  <a:schemeClr val="bg1"/>
                </a:solidFill>
                <a:latin typeface="Montserrat" panose="00000500000000000000" pitchFamily="2" charset="0"/>
                <a:ea typeface="Times New Roman" panose="02020603050405020304" pitchFamily="18" charset="0"/>
              </a:rPr>
              <a:t> at the Grocery Multiples and reflect the </a:t>
            </a:r>
            <a:r>
              <a:rPr lang="en-GB" sz="1100" b="1" dirty="0">
                <a:solidFill>
                  <a:schemeClr val="bg1"/>
                </a:solidFill>
                <a:latin typeface="Montserrat" panose="00000500000000000000" pitchFamily="2" charset="0"/>
                <a:ea typeface="Times New Roman" panose="02020603050405020304" pitchFamily="18" charset="0"/>
              </a:rPr>
              <a:t>change in basket mix</a:t>
            </a:r>
            <a:r>
              <a:rPr lang="en-GB" sz="1100" dirty="0">
                <a:solidFill>
                  <a:schemeClr val="bg1"/>
                </a:solidFill>
                <a:latin typeface="Montserrat" panose="00000500000000000000" pitchFamily="2" charset="0"/>
                <a:ea typeface="Times New Roman" panose="02020603050405020304" pitchFamily="18" charset="0"/>
              </a:rPr>
              <a:t> from last years staple items and ingredients to this year’s on the move and convenient, top up shopping. </a:t>
            </a:r>
          </a:p>
          <a:p>
            <a:pPr marL="171450" lvl="0" indent="-171450">
              <a:lnSpc>
                <a:spcPts val="1265"/>
              </a:lnSpc>
              <a:spcAft>
                <a:spcPts val="0"/>
              </a:spcAft>
              <a:buClr>
                <a:schemeClr val="bg1"/>
              </a:buClr>
              <a:buFont typeface="Wingdings" panose="05000000000000000000" pitchFamily="2" charset="2"/>
              <a:buChar char="§"/>
            </a:pPr>
            <a:endParaRPr lang="en-GB" sz="1100" dirty="0">
              <a:solidFill>
                <a:schemeClr val="bg1"/>
              </a:solidFill>
              <a:latin typeface="Montserrat" panose="00000500000000000000" pitchFamily="2" charset="0"/>
              <a:ea typeface="Times New Roman" panose="02020603050405020304" pitchFamily="18" charset="0"/>
            </a:endParaRPr>
          </a:p>
          <a:p>
            <a:pPr marL="171450" lvl="0" indent="-171450">
              <a:lnSpc>
                <a:spcPts val="1265"/>
              </a:lnSpc>
              <a:spcAft>
                <a:spcPts val="0"/>
              </a:spcAft>
              <a:buClr>
                <a:schemeClr val="bg1"/>
              </a:buClr>
              <a:buFont typeface="Wingdings" panose="05000000000000000000" pitchFamily="2" charset="2"/>
              <a:buChar char="§"/>
            </a:pPr>
            <a:r>
              <a:rPr lang="en-GB" sz="1100" dirty="0">
                <a:solidFill>
                  <a:schemeClr val="bg1"/>
                </a:solidFill>
                <a:latin typeface="Montserrat" panose="00000500000000000000" pitchFamily="2" charset="0"/>
                <a:ea typeface="Times New Roman" panose="02020603050405020304" pitchFamily="18" charset="0"/>
              </a:rPr>
              <a:t>Over the </a:t>
            </a:r>
            <a:r>
              <a:rPr lang="en-GB" sz="1100" b="1" dirty="0">
                <a:solidFill>
                  <a:schemeClr val="bg1"/>
                </a:solidFill>
                <a:latin typeface="Montserrat" panose="00000500000000000000" pitchFamily="2" charset="0"/>
                <a:ea typeface="Times New Roman" panose="02020603050405020304" pitchFamily="18" charset="0"/>
              </a:rPr>
              <a:t>full</a:t>
            </a:r>
            <a:r>
              <a:rPr lang="en-GB" sz="1100" dirty="0">
                <a:solidFill>
                  <a:schemeClr val="bg1"/>
                </a:solidFill>
                <a:latin typeface="Montserrat" panose="00000500000000000000" pitchFamily="2" charset="0"/>
                <a:ea typeface="Times New Roman" panose="02020603050405020304" pitchFamily="18" charset="0"/>
              </a:rPr>
              <a:t> 4 week period and against softer comparatives </a:t>
            </a:r>
            <a:r>
              <a:rPr lang="en-GB" sz="1100" b="1" dirty="0">
                <a:solidFill>
                  <a:schemeClr val="bg1"/>
                </a:solidFill>
                <a:latin typeface="Montserrat" panose="00000500000000000000" pitchFamily="2" charset="0"/>
                <a:ea typeface="Times New Roman" panose="02020603050405020304" pitchFamily="18" charset="0"/>
              </a:rPr>
              <a:t>M&amp;S </a:t>
            </a:r>
            <a:r>
              <a:rPr lang="en-GB" sz="1100" dirty="0">
                <a:solidFill>
                  <a:schemeClr val="bg1"/>
                </a:solidFill>
                <a:latin typeface="Montserrat" panose="00000500000000000000" pitchFamily="2" charset="0"/>
                <a:ea typeface="Times New Roman" panose="02020603050405020304" pitchFamily="18" charset="0"/>
              </a:rPr>
              <a:t>and the </a:t>
            </a:r>
            <a:r>
              <a:rPr lang="en-GB" sz="1100" b="1" dirty="0">
                <a:solidFill>
                  <a:schemeClr val="bg1"/>
                </a:solidFill>
                <a:latin typeface="Montserrat" panose="00000500000000000000" pitchFamily="2" charset="0"/>
                <a:ea typeface="Times New Roman" panose="02020603050405020304" pitchFamily="18" charset="0"/>
              </a:rPr>
              <a:t>Discounters, </a:t>
            </a:r>
            <a:r>
              <a:rPr lang="en-GB" sz="1100" dirty="0">
                <a:solidFill>
                  <a:schemeClr val="bg1"/>
                </a:solidFill>
                <a:latin typeface="Montserrat" panose="00000500000000000000" pitchFamily="2" charset="0"/>
                <a:ea typeface="Times New Roman" panose="02020603050405020304" pitchFamily="18" charset="0"/>
              </a:rPr>
              <a:t>boosted by new store openings, again had the highest growth and </a:t>
            </a:r>
            <a:r>
              <a:rPr lang="en-GB" sz="1100" b="1" dirty="0">
                <a:solidFill>
                  <a:schemeClr val="bg1"/>
                </a:solidFill>
                <a:latin typeface="Montserrat" panose="00000500000000000000" pitchFamily="2" charset="0"/>
                <a:ea typeface="Times New Roman" panose="02020603050405020304" pitchFamily="18" charset="0"/>
              </a:rPr>
              <a:t>Convenience Stores</a:t>
            </a:r>
            <a:r>
              <a:rPr lang="en-GB" sz="1100" dirty="0">
                <a:solidFill>
                  <a:schemeClr val="bg1"/>
                </a:solidFill>
                <a:effectLst/>
                <a:latin typeface="Montserrat" panose="00000500000000000000" pitchFamily="2" charset="0"/>
                <a:ea typeface="Times New Roman" panose="02020603050405020304" pitchFamily="18" charset="0"/>
              </a:rPr>
              <a:t> outperformed </a:t>
            </a:r>
            <a:r>
              <a:rPr lang="en-GB" sz="1100" b="1" dirty="0">
                <a:solidFill>
                  <a:schemeClr val="bg1"/>
                </a:solidFill>
                <a:effectLst/>
                <a:latin typeface="Montserrat" panose="00000500000000000000" pitchFamily="2" charset="0"/>
                <a:ea typeface="Times New Roman" panose="02020603050405020304" pitchFamily="18" charset="0"/>
              </a:rPr>
              <a:t>Supermarkets </a:t>
            </a:r>
            <a:r>
              <a:rPr lang="en-GB" sz="1100" dirty="0">
                <a:solidFill>
                  <a:schemeClr val="bg1"/>
                </a:solidFill>
                <a:effectLst/>
                <a:latin typeface="Montserrat" panose="00000500000000000000" pitchFamily="2" charset="0"/>
                <a:ea typeface="Times New Roman" panose="02020603050405020304" pitchFamily="18" charset="0"/>
              </a:rPr>
              <a:t>for the 7</a:t>
            </a:r>
            <a:r>
              <a:rPr lang="en-GB" sz="1100" baseline="30000" dirty="0">
                <a:solidFill>
                  <a:schemeClr val="bg1"/>
                </a:solidFill>
                <a:effectLst/>
                <a:latin typeface="Montserrat" panose="00000500000000000000" pitchFamily="2" charset="0"/>
                <a:ea typeface="Times New Roman" panose="02020603050405020304" pitchFamily="18" charset="0"/>
              </a:rPr>
              <a:t>th</a:t>
            </a:r>
            <a:r>
              <a:rPr lang="en-GB" sz="1100" dirty="0">
                <a:solidFill>
                  <a:schemeClr val="bg1"/>
                </a:solidFill>
                <a:effectLst/>
                <a:latin typeface="Montserrat" panose="00000500000000000000" pitchFamily="2" charset="0"/>
                <a:ea typeface="Times New Roman" panose="02020603050405020304" pitchFamily="18" charset="0"/>
              </a:rPr>
              <a:t> consecutive period.</a:t>
            </a:r>
            <a:endParaRPr lang="en-GB" sz="1100" b="1" dirty="0">
              <a:solidFill>
                <a:schemeClr val="bg1"/>
              </a:solidFill>
              <a:effectLst/>
              <a:latin typeface="Montserrat" panose="00000500000000000000" pitchFamily="2" charset="0"/>
              <a:ea typeface="Times New Roman" panose="02020603050405020304" pitchFamily="18" charset="0"/>
            </a:endParaRPr>
          </a:p>
          <a:p>
            <a:pPr marL="171450" lvl="0" indent="-171450">
              <a:lnSpc>
                <a:spcPts val="1265"/>
              </a:lnSpc>
              <a:spcAft>
                <a:spcPts val="0"/>
              </a:spcAft>
              <a:buClr>
                <a:schemeClr val="bg1"/>
              </a:buClr>
              <a:buFont typeface="Wingdings" panose="05000000000000000000" pitchFamily="2" charset="2"/>
              <a:buChar char="§"/>
            </a:pPr>
            <a:endParaRPr lang="en-GB" sz="1100" dirty="0">
              <a:solidFill>
                <a:schemeClr val="bg1"/>
              </a:solidFill>
              <a:latin typeface="Montserrat" panose="00000500000000000000" pitchFamily="2" charset="0"/>
              <a:ea typeface="Times New Roman" panose="02020603050405020304" pitchFamily="18" charset="0"/>
            </a:endParaRPr>
          </a:p>
          <a:p>
            <a:pPr lvl="0">
              <a:lnSpc>
                <a:spcPts val="1265"/>
              </a:lnSpc>
              <a:spcAft>
                <a:spcPts val="0"/>
              </a:spcAft>
              <a:buClr>
                <a:schemeClr val="bg1"/>
              </a:buClr>
            </a:pPr>
            <a:endParaRPr lang="en-GB" sz="1100" dirty="0">
              <a:solidFill>
                <a:schemeClr val="bg1"/>
              </a:solidFill>
              <a:latin typeface="Montserrat" panose="00000500000000000000" pitchFamily="2" charset="0"/>
              <a:ea typeface="Times New Roman" panose="02020603050405020304" pitchFamily="18" charset="0"/>
            </a:endParaRPr>
          </a:p>
        </p:txBody>
      </p:sp>
      <p:cxnSp>
        <p:nvCxnSpPr>
          <p:cNvPr id="646" name="Google Shape;646;p59"/>
          <p:cNvCxnSpPr/>
          <p:nvPr/>
        </p:nvCxnSpPr>
        <p:spPr>
          <a:xfrm>
            <a:off x="338424" y="1376708"/>
            <a:ext cx="2712000" cy="0"/>
          </a:xfrm>
          <a:prstGeom prst="straightConnector1">
            <a:avLst/>
          </a:prstGeom>
          <a:noFill/>
          <a:ln w="9525" cap="flat" cmpd="sng">
            <a:solidFill>
              <a:srgbClr val="FFFFFF"/>
            </a:solidFill>
            <a:prstDash val="solid"/>
            <a:round/>
            <a:headEnd type="none" w="med" len="med"/>
            <a:tailEnd type="none" w="med" len="med"/>
          </a:ln>
        </p:spPr>
      </p:cxnSp>
      <p:cxnSp>
        <p:nvCxnSpPr>
          <p:cNvPr id="647" name="Google Shape;647;p59"/>
          <p:cNvCxnSpPr/>
          <p:nvPr/>
        </p:nvCxnSpPr>
        <p:spPr>
          <a:xfrm>
            <a:off x="3215999" y="1376708"/>
            <a:ext cx="2712000" cy="0"/>
          </a:xfrm>
          <a:prstGeom prst="straightConnector1">
            <a:avLst/>
          </a:prstGeom>
          <a:noFill/>
          <a:ln w="9525" cap="flat" cmpd="sng">
            <a:solidFill>
              <a:srgbClr val="FFFFFF"/>
            </a:solidFill>
            <a:prstDash val="solid"/>
            <a:round/>
            <a:headEnd type="none" w="med" len="med"/>
            <a:tailEnd type="none" w="med" len="med"/>
          </a:ln>
        </p:spPr>
      </p:cxnSp>
      <p:cxnSp>
        <p:nvCxnSpPr>
          <p:cNvPr id="648" name="Google Shape;648;p59"/>
          <p:cNvCxnSpPr/>
          <p:nvPr/>
        </p:nvCxnSpPr>
        <p:spPr>
          <a:xfrm>
            <a:off x="6093574" y="1376708"/>
            <a:ext cx="2712000" cy="0"/>
          </a:xfrm>
          <a:prstGeom prst="straightConnector1">
            <a:avLst/>
          </a:prstGeom>
          <a:noFill/>
          <a:ln w="9525" cap="flat" cmpd="sng">
            <a:solidFill>
              <a:srgbClr val="FFFFFF"/>
            </a:solidFill>
            <a:prstDash val="solid"/>
            <a:round/>
            <a:headEnd type="none" w="med" len="med"/>
            <a:tailEnd type="none" w="med" len="med"/>
          </a:ln>
        </p:spPr>
      </p:cxnSp>
      <p:sp>
        <p:nvSpPr>
          <p:cNvPr id="649" name="Google Shape;649;p59"/>
          <p:cNvSpPr txBox="1"/>
          <p:nvPr/>
        </p:nvSpPr>
        <p:spPr>
          <a:xfrm>
            <a:off x="3250440" y="1376602"/>
            <a:ext cx="2693700" cy="3766340"/>
          </a:xfrm>
          <a:prstGeom prst="rect">
            <a:avLst/>
          </a:prstGeom>
          <a:noFill/>
          <a:ln>
            <a:noFill/>
          </a:ln>
        </p:spPr>
        <p:txBody>
          <a:bodyPr spcFirstLastPara="1" wrap="square" lIns="0" tIns="45700" rIns="0" bIns="45700" anchor="t" anchorCtr="0">
            <a:noAutofit/>
          </a:bodyPr>
          <a:lstStyle/>
          <a:p>
            <a:pPr marL="171450" lvl="0" indent="-171450">
              <a:lnSpc>
                <a:spcPts val="1265"/>
              </a:lnSpc>
              <a:spcAft>
                <a:spcPts val="0"/>
              </a:spcAft>
              <a:buClr>
                <a:schemeClr val="bg1"/>
              </a:buClr>
              <a:buFont typeface="Wingdings" panose="05000000000000000000" pitchFamily="2" charset="2"/>
              <a:buChar char="§"/>
            </a:pPr>
            <a:r>
              <a:rPr lang="en-GB" sz="1100" b="1" dirty="0">
                <a:solidFill>
                  <a:schemeClr val="accent1"/>
                </a:solidFill>
                <a:latin typeface="Montserrat" panose="00000500000000000000" pitchFamily="2" charset="0"/>
                <a:ea typeface="Times New Roman" panose="02020603050405020304" pitchFamily="18" charset="0"/>
              </a:rPr>
              <a:t>Online </a:t>
            </a:r>
            <a:r>
              <a:rPr lang="en-GB" sz="1100" b="1" dirty="0">
                <a:solidFill>
                  <a:schemeClr val="bg1"/>
                </a:solidFill>
                <a:latin typeface="Montserrat" panose="00000500000000000000" pitchFamily="2" charset="0"/>
                <a:ea typeface="Times New Roman" panose="02020603050405020304" pitchFamily="18" charset="0"/>
              </a:rPr>
              <a:t>share remains </a:t>
            </a:r>
            <a:r>
              <a:rPr lang="en-GB" sz="1100" b="1" dirty="0">
                <a:solidFill>
                  <a:schemeClr val="accent1"/>
                </a:solidFill>
                <a:latin typeface="Montserrat" panose="00000500000000000000" pitchFamily="2" charset="0"/>
                <a:ea typeface="Times New Roman" panose="02020603050405020304" pitchFamily="18" charset="0"/>
              </a:rPr>
              <a:t>high </a:t>
            </a:r>
            <a:r>
              <a:rPr lang="en-GB" sz="1100" dirty="0">
                <a:solidFill>
                  <a:schemeClr val="bg1"/>
                </a:solidFill>
                <a:latin typeface="Montserrat" panose="00000500000000000000" pitchFamily="2" charset="0"/>
                <a:ea typeface="Times New Roman" panose="02020603050405020304" pitchFamily="18" charset="0"/>
              </a:rPr>
              <a:t>against tough comparatives</a:t>
            </a:r>
          </a:p>
          <a:p>
            <a:pPr marL="171450" lvl="0" indent="-171450">
              <a:lnSpc>
                <a:spcPts val="1265"/>
              </a:lnSpc>
              <a:spcAft>
                <a:spcPts val="0"/>
              </a:spcAft>
              <a:buClr>
                <a:schemeClr val="bg1"/>
              </a:buClr>
              <a:buFont typeface="Wingdings" panose="05000000000000000000" pitchFamily="2" charset="2"/>
              <a:buChar char="§"/>
            </a:pPr>
            <a:endParaRPr lang="en-GB" sz="1100" dirty="0">
              <a:solidFill>
                <a:schemeClr val="bg1"/>
              </a:solidFill>
              <a:latin typeface="Montserrat" panose="00000500000000000000" pitchFamily="2" charset="0"/>
              <a:ea typeface="Times New Roman" panose="02020603050405020304" pitchFamily="18" charset="0"/>
            </a:endParaRPr>
          </a:p>
          <a:p>
            <a:pPr marL="171450" lvl="0" indent="-171450">
              <a:lnSpc>
                <a:spcPts val="1265"/>
              </a:lnSpc>
              <a:spcAft>
                <a:spcPts val="0"/>
              </a:spcAft>
              <a:buClr>
                <a:schemeClr val="bg1"/>
              </a:buClr>
              <a:buFont typeface="Wingdings" panose="05000000000000000000" pitchFamily="2" charset="2"/>
              <a:buChar char="§"/>
            </a:pPr>
            <a:r>
              <a:rPr lang="en-GB" sz="1100" dirty="0">
                <a:solidFill>
                  <a:schemeClr val="bg1"/>
                </a:solidFill>
                <a:latin typeface="Montserrat" panose="00000500000000000000" pitchFamily="2" charset="0"/>
                <a:ea typeface="Times New Roman" panose="02020603050405020304" pitchFamily="18" charset="0"/>
              </a:rPr>
              <a:t>The </a:t>
            </a:r>
            <a:r>
              <a:rPr lang="en-GB" sz="1100" b="1" dirty="0" err="1">
                <a:solidFill>
                  <a:schemeClr val="bg1"/>
                </a:solidFill>
                <a:latin typeface="Montserrat" panose="00000500000000000000" pitchFamily="2" charset="0"/>
                <a:ea typeface="Times New Roman" panose="02020603050405020304" pitchFamily="18" charset="0"/>
              </a:rPr>
              <a:t>fmcg</a:t>
            </a:r>
            <a:r>
              <a:rPr lang="en-GB" sz="1100" b="1" dirty="0">
                <a:solidFill>
                  <a:schemeClr val="bg1"/>
                </a:solidFill>
                <a:latin typeface="Montserrat" panose="00000500000000000000" pitchFamily="2" charset="0"/>
                <a:ea typeface="Times New Roman" panose="02020603050405020304" pitchFamily="18" charset="0"/>
              </a:rPr>
              <a:t> industry is more </a:t>
            </a:r>
            <a:r>
              <a:rPr lang="en-GB" sz="1100" b="1" dirty="0">
                <a:solidFill>
                  <a:schemeClr val="accent1"/>
                </a:solidFill>
                <a:latin typeface="Montserrat" panose="00000500000000000000" pitchFamily="2" charset="0"/>
                <a:ea typeface="Times New Roman" panose="02020603050405020304" pitchFamily="18" charset="0"/>
              </a:rPr>
              <a:t>insulated</a:t>
            </a:r>
            <a:r>
              <a:rPr lang="en-GB" sz="1100" dirty="0">
                <a:solidFill>
                  <a:schemeClr val="bg1"/>
                </a:solidFill>
                <a:latin typeface="Montserrat" panose="00000500000000000000" pitchFamily="2" charset="0"/>
                <a:ea typeface="Times New Roman" panose="02020603050405020304" pitchFamily="18" charset="0"/>
              </a:rPr>
              <a:t> and sales are </a:t>
            </a:r>
            <a:r>
              <a:rPr lang="en-GB" sz="1100" b="1" dirty="0">
                <a:solidFill>
                  <a:schemeClr val="bg1"/>
                </a:solidFill>
                <a:latin typeface="Montserrat" panose="00000500000000000000" pitchFamily="2" charset="0"/>
                <a:ea typeface="Times New Roman" panose="02020603050405020304" pitchFamily="18" charset="0"/>
              </a:rPr>
              <a:t>still higher </a:t>
            </a:r>
            <a:r>
              <a:rPr lang="en-GB" sz="1100" dirty="0">
                <a:solidFill>
                  <a:schemeClr val="bg1"/>
                </a:solidFill>
                <a:latin typeface="Montserrat" panose="00000500000000000000" pitchFamily="2" charset="0"/>
                <a:ea typeface="Times New Roman" panose="02020603050405020304" pitchFamily="18" charset="0"/>
              </a:rPr>
              <a:t>for </a:t>
            </a:r>
            <a:r>
              <a:rPr lang="en-GB" sz="1100" b="1" dirty="0">
                <a:solidFill>
                  <a:schemeClr val="bg1"/>
                </a:solidFill>
                <a:latin typeface="Montserrat" panose="00000500000000000000" pitchFamily="2" charset="0"/>
                <a:ea typeface="Times New Roman" panose="02020603050405020304" pitchFamily="18" charset="0"/>
              </a:rPr>
              <a:t>most</a:t>
            </a:r>
            <a:r>
              <a:rPr lang="en-GB" sz="1100" dirty="0">
                <a:solidFill>
                  <a:schemeClr val="bg1"/>
                </a:solidFill>
                <a:latin typeface="Montserrat" panose="00000500000000000000" pitchFamily="2" charset="0"/>
                <a:ea typeface="Times New Roman" panose="02020603050405020304" pitchFamily="18" charset="0"/>
              </a:rPr>
              <a:t> categories compared to pre-pandemic. </a:t>
            </a:r>
          </a:p>
          <a:p>
            <a:pPr marL="171450" lvl="0" indent="-171450">
              <a:lnSpc>
                <a:spcPts val="1265"/>
              </a:lnSpc>
              <a:spcAft>
                <a:spcPts val="0"/>
              </a:spcAft>
              <a:buClr>
                <a:schemeClr val="bg1"/>
              </a:buClr>
              <a:buFont typeface="Wingdings" panose="05000000000000000000" pitchFamily="2" charset="2"/>
              <a:buChar char="§"/>
            </a:pPr>
            <a:endParaRPr lang="en-GB" sz="1100" dirty="0">
              <a:solidFill>
                <a:schemeClr val="bg1"/>
              </a:solidFill>
              <a:effectLst/>
              <a:latin typeface="Montserrat" panose="00000500000000000000" pitchFamily="2" charset="0"/>
              <a:ea typeface="Times New Roman" panose="02020603050405020304" pitchFamily="18" charset="0"/>
            </a:endParaRPr>
          </a:p>
          <a:p>
            <a:pPr marL="171450" indent="-171450">
              <a:lnSpc>
                <a:spcPts val="1265"/>
              </a:lnSpc>
              <a:buClr>
                <a:schemeClr val="bg1"/>
              </a:buClr>
              <a:buFont typeface="Wingdings" panose="05000000000000000000" pitchFamily="2" charset="2"/>
              <a:buChar char="§"/>
            </a:pPr>
            <a:r>
              <a:rPr lang="en-GB" sz="1100" b="1" dirty="0">
                <a:solidFill>
                  <a:schemeClr val="bg1"/>
                </a:solidFill>
                <a:latin typeface="Montserrat" panose="00000500000000000000" pitchFamily="2" charset="0"/>
                <a:ea typeface="Times New Roman" panose="02020603050405020304" pitchFamily="18" charset="0"/>
              </a:rPr>
              <a:t>Rapidly rising fuel and energy prices </a:t>
            </a:r>
            <a:r>
              <a:rPr lang="en-GB" sz="1100" dirty="0">
                <a:solidFill>
                  <a:schemeClr val="bg1"/>
                </a:solidFill>
                <a:latin typeface="Montserrat" panose="00000500000000000000" pitchFamily="2" charset="0"/>
                <a:ea typeface="Times New Roman" panose="02020603050405020304" pitchFamily="18" charset="0"/>
              </a:rPr>
              <a:t>are just </a:t>
            </a:r>
            <a:r>
              <a:rPr lang="en-GB" sz="1100" b="1" dirty="0">
                <a:solidFill>
                  <a:schemeClr val="bg1"/>
                </a:solidFill>
                <a:latin typeface="Montserrat" panose="00000500000000000000" pitchFamily="2" charset="0"/>
                <a:ea typeface="Times New Roman" panose="02020603050405020304" pitchFamily="18" charset="0"/>
              </a:rPr>
              <a:t>two</a:t>
            </a:r>
            <a:r>
              <a:rPr lang="en-GB" sz="1100" dirty="0">
                <a:solidFill>
                  <a:schemeClr val="bg1"/>
                </a:solidFill>
                <a:latin typeface="Montserrat" panose="00000500000000000000" pitchFamily="2" charset="0"/>
                <a:ea typeface="Times New Roman" panose="02020603050405020304" pitchFamily="18" charset="0"/>
              </a:rPr>
              <a:t> areas where </a:t>
            </a:r>
            <a:r>
              <a:rPr lang="en-GB" sz="1100" b="1" dirty="0">
                <a:solidFill>
                  <a:schemeClr val="accent1"/>
                </a:solidFill>
                <a:latin typeface="Montserrat" panose="00000500000000000000" pitchFamily="2" charset="0"/>
                <a:ea typeface="Times New Roman" panose="02020603050405020304" pitchFamily="18" charset="0"/>
              </a:rPr>
              <a:t>household budgets are being squeezed</a:t>
            </a:r>
            <a:r>
              <a:rPr lang="en-GB" sz="1100" dirty="0">
                <a:solidFill>
                  <a:schemeClr val="bg1"/>
                </a:solidFill>
                <a:latin typeface="Montserrat" panose="00000500000000000000" pitchFamily="2" charset="0"/>
                <a:ea typeface="Times New Roman" panose="02020603050405020304" pitchFamily="18" charset="0"/>
              </a:rPr>
              <a:t> more is yet to come ..</a:t>
            </a:r>
          </a:p>
          <a:p>
            <a:pPr marL="171450" indent="-171450">
              <a:lnSpc>
                <a:spcPts val="1265"/>
              </a:lnSpc>
              <a:buClr>
                <a:schemeClr val="bg1"/>
              </a:buClr>
              <a:buFont typeface="Wingdings" panose="05000000000000000000" pitchFamily="2" charset="2"/>
              <a:buChar char="§"/>
            </a:pPr>
            <a:endParaRPr lang="en-GB" sz="1100" dirty="0">
              <a:solidFill>
                <a:schemeClr val="bg1"/>
              </a:solidFill>
              <a:latin typeface="Montserrat" panose="00000500000000000000" pitchFamily="2" charset="0"/>
              <a:ea typeface="Times New Roman" panose="02020603050405020304" pitchFamily="18" charset="0"/>
            </a:endParaRPr>
          </a:p>
          <a:p>
            <a:pPr marL="171450" indent="-171450">
              <a:lnSpc>
                <a:spcPts val="1265"/>
              </a:lnSpc>
              <a:buClr>
                <a:schemeClr val="bg1"/>
              </a:buClr>
              <a:buFont typeface="Wingdings" panose="05000000000000000000" pitchFamily="2" charset="2"/>
              <a:buChar char="§"/>
            </a:pPr>
            <a:r>
              <a:rPr lang="en-GB" sz="1100" b="1" dirty="0">
                <a:solidFill>
                  <a:schemeClr val="accent1"/>
                </a:solidFill>
                <a:latin typeface="Montserrat" panose="00000500000000000000" pitchFamily="2" charset="0"/>
                <a:ea typeface="Times New Roman" panose="02020603050405020304" pitchFamily="18" charset="0"/>
              </a:rPr>
              <a:t>Retailers</a:t>
            </a:r>
            <a:r>
              <a:rPr lang="en-GB" sz="1100" dirty="0">
                <a:solidFill>
                  <a:schemeClr val="bg1"/>
                </a:solidFill>
                <a:latin typeface="Montserrat" panose="00000500000000000000" pitchFamily="2" charset="0"/>
                <a:ea typeface="Times New Roman" panose="02020603050405020304" pitchFamily="18" charset="0"/>
              </a:rPr>
              <a:t> are now using </a:t>
            </a:r>
            <a:r>
              <a:rPr lang="en-GB" sz="1100" b="1" dirty="0">
                <a:solidFill>
                  <a:schemeClr val="bg1"/>
                </a:solidFill>
                <a:latin typeface="Montserrat" panose="00000500000000000000" pitchFamily="2" charset="0"/>
                <a:ea typeface="Times New Roman" panose="02020603050405020304" pitchFamily="18" charset="0"/>
              </a:rPr>
              <a:t>multiple strategies</a:t>
            </a:r>
            <a:r>
              <a:rPr lang="en-GB" sz="1100" dirty="0">
                <a:solidFill>
                  <a:schemeClr val="bg1"/>
                </a:solidFill>
                <a:latin typeface="Montserrat" panose="00000500000000000000" pitchFamily="2" charset="0"/>
                <a:ea typeface="Times New Roman" panose="02020603050405020304" pitchFamily="18" charset="0"/>
              </a:rPr>
              <a:t> as they emphasise their ‘</a:t>
            </a:r>
            <a:r>
              <a:rPr lang="en-GB" sz="1100" b="1" dirty="0">
                <a:solidFill>
                  <a:schemeClr val="bg1"/>
                </a:solidFill>
                <a:latin typeface="Montserrat" panose="00000500000000000000" pitchFamily="2" charset="0"/>
                <a:ea typeface="Times New Roman" panose="02020603050405020304" pitchFamily="18" charset="0"/>
              </a:rPr>
              <a:t>value’ credentials </a:t>
            </a:r>
            <a:r>
              <a:rPr lang="en-GB" sz="1100" dirty="0">
                <a:solidFill>
                  <a:schemeClr val="bg1"/>
                </a:solidFill>
                <a:latin typeface="Montserrat" panose="00000500000000000000" pitchFamily="2" charset="0"/>
                <a:ea typeface="Times New Roman" panose="02020603050405020304" pitchFamily="18" charset="0"/>
              </a:rPr>
              <a:t>to shoppers.  Spend on offer edged up slightly to 20% in February. </a:t>
            </a:r>
          </a:p>
          <a:p>
            <a:pPr marL="171450" indent="-171450">
              <a:lnSpc>
                <a:spcPts val="1265"/>
              </a:lnSpc>
              <a:buClr>
                <a:schemeClr val="bg1"/>
              </a:buClr>
              <a:buFont typeface="Wingdings" panose="05000000000000000000" pitchFamily="2" charset="2"/>
              <a:buChar char="§"/>
            </a:pPr>
            <a:endParaRPr lang="en-GB" sz="1100" dirty="0">
              <a:solidFill>
                <a:schemeClr val="bg1"/>
              </a:solidFill>
              <a:latin typeface="Montserrat" panose="00000500000000000000" pitchFamily="2" charset="0"/>
              <a:ea typeface="Times New Roman" panose="02020603050405020304" pitchFamily="18" charset="0"/>
            </a:endParaRPr>
          </a:p>
          <a:p>
            <a:pPr>
              <a:buSzPts val="1100"/>
            </a:pPr>
            <a:endParaRPr lang="en" sz="1200" b="1" dirty="0">
              <a:solidFill>
                <a:schemeClr val="bg1"/>
              </a:solidFill>
              <a:latin typeface="Montserrat" panose="00000500000000000000" pitchFamily="2" charset="0"/>
              <a:ea typeface="Montserrat"/>
              <a:cs typeface="Montserrat"/>
              <a:sym typeface="Montserrat"/>
            </a:endParaRPr>
          </a:p>
        </p:txBody>
      </p:sp>
      <p:sp>
        <p:nvSpPr>
          <p:cNvPr id="650" name="Google Shape;650;p59"/>
          <p:cNvSpPr txBox="1"/>
          <p:nvPr/>
        </p:nvSpPr>
        <p:spPr>
          <a:xfrm>
            <a:off x="6093750" y="1371589"/>
            <a:ext cx="2842456" cy="3295416"/>
          </a:xfrm>
          <a:prstGeom prst="rect">
            <a:avLst/>
          </a:prstGeom>
          <a:noFill/>
          <a:ln>
            <a:noFill/>
          </a:ln>
        </p:spPr>
        <p:txBody>
          <a:bodyPr spcFirstLastPara="1" wrap="square" lIns="0" tIns="45700" rIns="0" bIns="45700" anchor="t" anchorCtr="0">
            <a:noAutofit/>
          </a:bodyPr>
          <a:lstStyle/>
          <a:p>
            <a:pPr marL="171450" indent="-171450">
              <a:lnSpc>
                <a:spcPts val="1265"/>
              </a:lnSpc>
              <a:buClr>
                <a:schemeClr val="bg1"/>
              </a:buClr>
              <a:buFont typeface="Wingdings" panose="05000000000000000000" pitchFamily="2" charset="2"/>
              <a:buChar char="§"/>
            </a:pPr>
            <a:r>
              <a:rPr lang="en-GB" sz="1100" dirty="0">
                <a:solidFill>
                  <a:schemeClr val="bg1"/>
                </a:solidFill>
                <a:effectLst/>
                <a:latin typeface="Montserrat" panose="00000500000000000000" pitchFamily="2" charset="0"/>
                <a:ea typeface="Times New Roman" panose="02020603050405020304" pitchFamily="18" charset="0"/>
              </a:rPr>
              <a:t>The shift to ‘</a:t>
            </a:r>
            <a:r>
              <a:rPr lang="en-GB" sz="1100" b="1" dirty="0">
                <a:solidFill>
                  <a:schemeClr val="bg1"/>
                </a:solidFill>
                <a:effectLst/>
                <a:latin typeface="Montserrat" panose="00000500000000000000" pitchFamily="2" charset="0"/>
                <a:ea typeface="Times New Roman" panose="02020603050405020304" pitchFamily="18" charset="0"/>
              </a:rPr>
              <a:t>little’ </a:t>
            </a:r>
            <a:r>
              <a:rPr lang="en-GB" sz="1100" dirty="0">
                <a:solidFill>
                  <a:schemeClr val="bg1"/>
                </a:solidFill>
                <a:effectLst/>
                <a:latin typeface="Montserrat" panose="00000500000000000000" pitchFamily="2" charset="0"/>
                <a:ea typeface="Times New Roman" panose="02020603050405020304" pitchFamily="18" charset="0"/>
              </a:rPr>
              <a:t>and ‘</a:t>
            </a:r>
            <a:r>
              <a:rPr lang="en-GB" sz="1100" b="1" dirty="0">
                <a:solidFill>
                  <a:schemeClr val="bg1"/>
                </a:solidFill>
                <a:effectLst/>
                <a:latin typeface="Montserrat" panose="00000500000000000000" pitchFamily="2" charset="0"/>
                <a:ea typeface="Times New Roman" panose="02020603050405020304" pitchFamily="18" charset="0"/>
              </a:rPr>
              <a:t>more often</a:t>
            </a:r>
            <a:r>
              <a:rPr lang="en-GB" sz="1100" dirty="0">
                <a:solidFill>
                  <a:schemeClr val="bg1"/>
                </a:solidFill>
                <a:effectLst/>
                <a:latin typeface="Montserrat" panose="00000500000000000000" pitchFamily="2" charset="0"/>
                <a:ea typeface="Times New Roman" panose="02020603050405020304" pitchFamily="18" charset="0"/>
              </a:rPr>
              <a:t>’ shopping continues to benefit smaller store formats who are able to cater for multiple missions.  Incremental sales for this channel were driven by </a:t>
            </a:r>
            <a:r>
              <a:rPr lang="en-GB" sz="1100" b="1" dirty="0">
                <a:solidFill>
                  <a:schemeClr val="bg1"/>
                </a:solidFill>
                <a:effectLst/>
                <a:latin typeface="Montserrat" panose="00000500000000000000" pitchFamily="2" charset="0"/>
                <a:ea typeface="Times New Roman" panose="02020603050405020304" pitchFamily="18" charset="0"/>
              </a:rPr>
              <a:t>food to go</a:t>
            </a:r>
            <a:r>
              <a:rPr lang="en-GB" sz="1100" dirty="0">
                <a:solidFill>
                  <a:schemeClr val="bg1"/>
                </a:solidFill>
                <a:effectLst/>
                <a:latin typeface="Montserrat" panose="00000500000000000000" pitchFamily="2" charset="0"/>
                <a:ea typeface="Times New Roman" panose="02020603050405020304" pitchFamily="18" charset="0"/>
              </a:rPr>
              <a:t>, </a:t>
            </a:r>
            <a:r>
              <a:rPr lang="en-GB" sz="1100" b="1" dirty="0">
                <a:solidFill>
                  <a:schemeClr val="bg1"/>
                </a:solidFill>
                <a:effectLst/>
                <a:latin typeface="Montserrat" panose="00000500000000000000" pitchFamily="2" charset="0"/>
                <a:ea typeface="Times New Roman" panose="02020603050405020304" pitchFamily="18" charset="0"/>
              </a:rPr>
              <a:t>tobacco &amp; smoking </a:t>
            </a:r>
            <a:r>
              <a:rPr lang="en-GB" sz="1100" dirty="0">
                <a:solidFill>
                  <a:schemeClr val="bg1"/>
                </a:solidFill>
                <a:effectLst/>
                <a:latin typeface="Montserrat" panose="00000500000000000000" pitchFamily="2" charset="0"/>
                <a:ea typeface="Times New Roman" panose="02020603050405020304" pitchFamily="18" charset="0"/>
              </a:rPr>
              <a:t>and </a:t>
            </a:r>
            <a:r>
              <a:rPr lang="en-GB" sz="1100" b="1" dirty="0">
                <a:solidFill>
                  <a:schemeClr val="bg1"/>
                </a:solidFill>
                <a:effectLst/>
                <a:latin typeface="Montserrat" panose="00000500000000000000" pitchFamily="2" charset="0"/>
                <a:ea typeface="Times New Roman" panose="02020603050405020304" pitchFamily="18" charset="0"/>
              </a:rPr>
              <a:t>sof</a:t>
            </a:r>
            <a:r>
              <a:rPr lang="en-GB" sz="1100" b="1" dirty="0">
                <a:solidFill>
                  <a:schemeClr val="bg1"/>
                </a:solidFill>
                <a:latin typeface="Montserrat" panose="00000500000000000000" pitchFamily="2" charset="0"/>
                <a:ea typeface="Times New Roman" panose="02020603050405020304" pitchFamily="18" charset="0"/>
              </a:rPr>
              <a:t>t drinks</a:t>
            </a:r>
            <a:r>
              <a:rPr lang="en-GB" sz="1100" dirty="0">
                <a:solidFill>
                  <a:schemeClr val="bg1"/>
                </a:solidFill>
                <a:effectLst/>
                <a:latin typeface="Montserrat" panose="00000500000000000000" pitchFamily="2" charset="0"/>
                <a:ea typeface="Times New Roman" panose="02020603050405020304" pitchFamily="18" charset="0"/>
              </a:rPr>
              <a:t>. </a:t>
            </a:r>
          </a:p>
          <a:p>
            <a:pPr marL="342900" lvl="0" indent="-342900">
              <a:lnSpc>
                <a:spcPts val="1265"/>
              </a:lnSpc>
              <a:spcAft>
                <a:spcPts val="0"/>
              </a:spcAft>
              <a:buClr>
                <a:schemeClr val="bg1"/>
              </a:buClr>
              <a:buFont typeface="Wingdings" panose="05000000000000000000" pitchFamily="2" charset="2"/>
              <a:buChar char="§"/>
            </a:pPr>
            <a:endParaRPr lang="en-GB" sz="1100" dirty="0">
              <a:solidFill>
                <a:schemeClr val="bg1"/>
              </a:solidFill>
              <a:effectLst/>
              <a:latin typeface="Montserrat" panose="00000500000000000000" pitchFamily="2" charset="0"/>
              <a:ea typeface="Times New Roman" panose="02020603050405020304" pitchFamily="18" charset="0"/>
            </a:endParaRPr>
          </a:p>
          <a:p>
            <a:pPr marL="171450" lvl="0" indent="-171450">
              <a:lnSpc>
                <a:spcPts val="1175"/>
              </a:lnSpc>
              <a:spcAft>
                <a:spcPts val="800"/>
              </a:spcAft>
              <a:buClr>
                <a:schemeClr val="bg1"/>
              </a:buClr>
              <a:buFont typeface="Wingdings" panose="05000000000000000000" pitchFamily="2" charset="2"/>
              <a:buChar char="§"/>
            </a:pPr>
            <a:r>
              <a:rPr lang="en-GB" sz="1100" b="1" dirty="0">
                <a:solidFill>
                  <a:schemeClr val="bg1"/>
                </a:solidFill>
                <a:latin typeface="Montserrat" panose="00000500000000000000" pitchFamily="2" charset="0"/>
                <a:ea typeface="Times New Roman" panose="02020603050405020304" pitchFamily="18" charset="0"/>
                <a:cs typeface="Calibri" panose="020F0502020204030204" pitchFamily="34" charset="0"/>
              </a:rPr>
              <a:t>Looking forward,</a:t>
            </a:r>
            <a:r>
              <a:rPr lang="en-GB" sz="1100" b="1" dirty="0">
                <a:solidFill>
                  <a:schemeClr val="accent1"/>
                </a:solidFill>
                <a:latin typeface="Montserrat" panose="00000500000000000000" pitchFamily="2" charset="0"/>
                <a:ea typeface="Times New Roman" panose="02020603050405020304" pitchFamily="18" charset="0"/>
                <a:cs typeface="Calibri" panose="020F0502020204030204" pitchFamily="34" charset="0"/>
              </a:rPr>
              <a:t> </a:t>
            </a:r>
            <a:r>
              <a:rPr lang="en-GB" sz="1100" dirty="0">
                <a:solidFill>
                  <a:schemeClr val="bg1"/>
                </a:solidFill>
                <a:latin typeface="Montserrat" panose="00000500000000000000" pitchFamily="2" charset="0"/>
                <a:ea typeface="Times New Roman" panose="02020603050405020304" pitchFamily="18" charset="0"/>
                <a:cs typeface="Calibri" panose="020F0502020204030204" pitchFamily="34" charset="0"/>
              </a:rPr>
              <a:t>the industry will be focussing more on helping shoppers economise as they face up to </a:t>
            </a:r>
            <a:r>
              <a:rPr lang="en-GB" sz="1100" b="1" dirty="0">
                <a:solidFill>
                  <a:schemeClr val="bg1"/>
                </a:solidFill>
                <a:latin typeface="Montserrat" panose="00000500000000000000" pitchFamily="2" charset="0"/>
                <a:ea typeface="Times New Roman" panose="02020603050405020304" pitchFamily="18" charset="0"/>
                <a:cs typeface="Calibri" panose="020F0502020204030204" pitchFamily="34" charset="0"/>
              </a:rPr>
              <a:t>higher living costs.</a:t>
            </a:r>
            <a:endParaRPr lang="en-GB" sz="1100" dirty="0">
              <a:solidFill>
                <a:schemeClr val="bg1"/>
              </a:solidFill>
              <a:latin typeface="Montserrat" panose="00000500000000000000" pitchFamily="2" charset="0"/>
              <a:ea typeface="Times New Roman" panose="02020603050405020304" pitchFamily="18" charset="0"/>
            </a:endParaRPr>
          </a:p>
          <a:p>
            <a:pPr marL="342900" lvl="0" indent="-342900">
              <a:lnSpc>
                <a:spcPts val="1265"/>
              </a:lnSpc>
              <a:spcAft>
                <a:spcPts val="0"/>
              </a:spcAft>
              <a:buClr>
                <a:schemeClr val="bg1"/>
              </a:buClr>
              <a:buFont typeface="Wingdings" panose="05000000000000000000" pitchFamily="2" charset="2"/>
              <a:buChar char="§"/>
            </a:pPr>
            <a:endParaRPr lang="en-GB" sz="1100" dirty="0">
              <a:solidFill>
                <a:schemeClr val="bg1"/>
              </a:solidFill>
              <a:latin typeface="Montserrat" panose="00000500000000000000" pitchFamily="2" charset="0"/>
              <a:ea typeface="Times New Roman" panose="02020603050405020304" pitchFamily="18" charset="0"/>
            </a:endParaRPr>
          </a:p>
        </p:txBody>
      </p:sp>
      <p:sp>
        <p:nvSpPr>
          <p:cNvPr id="652" name="Google Shape;652;p59"/>
          <p:cNvSpPr txBox="1">
            <a:spLocks noGrp="1"/>
          </p:cNvSpPr>
          <p:nvPr>
            <p:ph type="title"/>
          </p:nvPr>
        </p:nvSpPr>
        <p:spPr>
          <a:xfrm>
            <a:off x="354650" y="292625"/>
            <a:ext cx="8581556" cy="393600"/>
          </a:xfrm>
        </p:spPr>
        <p:txBody>
          <a:bodyPr spcFirstLastPara="1" wrap="square" lIns="0" tIns="91425" rIns="0" bIns="91425" anchor="t" anchorCtr="0">
            <a:noAutofit/>
          </a:bodyPr>
          <a:lstStyle/>
          <a:p>
            <a:r>
              <a:rPr lang="en-GB" dirty="0">
                <a:solidFill>
                  <a:schemeClr val="bg1"/>
                </a:solidFill>
                <a:latin typeface="Montserrat" panose="00000500000000000000" pitchFamily="2" charset="0"/>
                <a:cs typeface="Times New Roman" panose="02020603050405020304" pitchFamily="18" charset="0"/>
              </a:rPr>
              <a:t>Shoppers start to face up to new challenges as inflation hits wallets</a:t>
            </a:r>
            <a:endParaRPr lang="en-GB" dirty="0">
              <a:solidFill>
                <a:schemeClr val="bg1"/>
              </a:solidFill>
              <a:latin typeface="Montserrat" panose="00000500000000000000" pitchFamily="2" charset="0"/>
            </a:endParaRPr>
          </a:p>
        </p:txBody>
      </p:sp>
      <p:sp>
        <p:nvSpPr>
          <p:cNvPr id="2" name="TextBox 1">
            <a:extLst>
              <a:ext uri="{FF2B5EF4-FFF2-40B4-BE49-F238E27FC236}">
                <a16:creationId xmlns:a16="http://schemas.microsoft.com/office/drawing/2014/main" id="{D10EF8F4-34A8-485D-A220-B0A42F927349}"/>
              </a:ext>
            </a:extLst>
          </p:cNvPr>
          <p:cNvSpPr txBox="1"/>
          <p:nvPr/>
        </p:nvSpPr>
        <p:spPr>
          <a:xfrm>
            <a:off x="6498438" y="4854289"/>
            <a:ext cx="1957587" cy="200055"/>
          </a:xfrm>
          <a:prstGeom prst="rect">
            <a:avLst/>
          </a:prstGeom>
          <a:noFill/>
        </p:spPr>
        <p:txBody>
          <a:bodyPr wrap="none" rtlCol="0">
            <a:spAutoFit/>
          </a:bodyPr>
          <a:lstStyle/>
          <a:p>
            <a:r>
              <a:rPr lang="en-GB" sz="700" dirty="0">
                <a:solidFill>
                  <a:schemeClr val="bg1"/>
                </a:solidFill>
                <a:latin typeface="Montserrat" panose="00000500000000000000" pitchFamily="2" charset="0"/>
              </a:rPr>
              <a:t>*BRC-NielsenIQ Shop Price Index Jan22</a:t>
            </a:r>
          </a:p>
        </p:txBody>
      </p:sp>
    </p:spTree>
    <p:extLst>
      <p:ext uri="{BB962C8B-B14F-4D97-AF65-F5344CB8AC3E}">
        <p14:creationId xmlns:p14="http://schemas.microsoft.com/office/powerpoint/2010/main" val="7107077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702"/>
        <p:cNvGrpSpPr/>
        <p:nvPr/>
      </p:nvGrpSpPr>
      <p:grpSpPr>
        <a:xfrm>
          <a:off x="0" y="0"/>
          <a:ext cx="0" cy="0"/>
          <a:chOff x="0" y="0"/>
          <a:chExt cx="0" cy="0"/>
        </a:xfrm>
      </p:grpSpPr>
      <p:sp>
        <p:nvSpPr>
          <p:cNvPr id="1703" name="Google Shape;1703;p126"/>
          <p:cNvSpPr txBox="1">
            <a:spLocks noGrp="1"/>
          </p:cNvSpPr>
          <p:nvPr>
            <p:ph type="title"/>
          </p:nvPr>
        </p:nvSpPr>
        <p:spPr>
          <a:xfrm>
            <a:off x="354650" y="292625"/>
            <a:ext cx="8434800" cy="393600"/>
          </a:xfrm>
        </p:spPr>
        <p:txBody>
          <a:bodyPr spcFirstLastPara="1" wrap="square" lIns="0" tIns="91425" rIns="0" bIns="91425" anchor="t" anchorCtr="0">
            <a:noAutofit/>
          </a:bodyPr>
          <a:lstStyle/>
          <a:p>
            <a:pPr lvl="0"/>
            <a:r>
              <a:rPr lang="en-PH" dirty="0"/>
              <a:t>This year shoppers spent more on Cup Cakes, Pink Prosecco and Flowers</a:t>
            </a:r>
          </a:p>
        </p:txBody>
      </p:sp>
      <p:cxnSp>
        <p:nvCxnSpPr>
          <p:cNvPr id="1705" name="Google Shape;1705;p126"/>
          <p:cNvCxnSpPr/>
          <p:nvPr/>
        </p:nvCxnSpPr>
        <p:spPr>
          <a:xfrm>
            <a:off x="354650" y="1745725"/>
            <a:ext cx="3241800" cy="0"/>
          </a:xfrm>
          <a:prstGeom prst="straightConnector1">
            <a:avLst/>
          </a:prstGeom>
          <a:noFill/>
          <a:ln w="9525" cap="flat" cmpd="sng">
            <a:solidFill>
              <a:srgbClr val="333333"/>
            </a:solidFill>
            <a:prstDash val="solid"/>
            <a:round/>
            <a:headEnd type="none" w="med" len="med"/>
            <a:tailEnd type="none" w="med" len="med"/>
          </a:ln>
        </p:spPr>
      </p:cxnSp>
      <p:sp>
        <p:nvSpPr>
          <p:cNvPr id="1706" name="Google Shape;1706;p126"/>
          <p:cNvSpPr txBox="1"/>
          <p:nvPr/>
        </p:nvSpPr>
        <p:spPr>
          <a:xfrm>
            <a:off x="354650" y="1225620"/>
            <a:ext cx="3804300"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600" b="1" dirty="0">
                <a:solidFill>
                  <a:srgbClr val="1A1A1A"/>
                </a:solidFill>
                <a:latin typeface="Avenir Next LT Pro" panose="020B0504020202020204" pitchFamily="34" charset="0"/>
                <a:ea typeface="Montserrat"/>
                <a:cs typeface="Montserrat"/>
                <a:sym typeface="Montserrat"/>
              </a:rPr>
              <a:t>£347m +3.3%</a:t>
            </a:r>
            <a:br>
              <a:rPr lang="en" sz="1800" b="1" dirty="0">
                <a:solidFill>
                  <a:srgbClr val="000000"/>
                </a:solidFill>
                <a:latin typeface="Avenir Next LT Pro" panose="020B0504020202020204" pitchFamily="34" charset="0"/>
                <a:ea typeface="Montserrat"/>
                <a:cs typeface="Montserrat"/>
                <a:sym typeface="Montserrat"/>
              </a:rPr>
            </a:br>
            <a:r>
              <a:rPr lang="en" sz="1100" dirty="0">
                <a:solidFill>
                  <a:schemeClr val="dk1"/>
                </a:solidFill>
                <a:latin typeface="Avenir Next LT Pro" panose="020B0504020202020204" pitchFamily="34" charset="0"/>
                <a:ea typeface="Montserrat"/>
                <a:cs typeface="Montserrat"/>
                <a:sym typeface="Montserrat"/>
              </a:rPr>
              <a:t>Valentine’s Spend, Grocery Multiples 2w/e 19Feb21</a:t>
            </a:r>
            <a:endParaRPr sz="1100" dirty="0">
              <a:solidFill>
                <a:srgbClr val="000000"/>
              </a:solidFill>
              <a:latin typeface="Avenir Next LT Pro" panose="020B0504020202020204" pitchFamily="34" charset="0"/>
              <a:ea typeface="Montserrat Light"/>
              <a:cs typeface="Montserrat Light"/>
              <a:sym typeface="Montserrat Light"/>
            </a:endParaRPr>
          </a:p>
        </p:txBody>
      </p:sp>
      <p:grpSp>
        <p:nvGrpSpPr>
          <p:cNvPr id="1708" name="Google Shape;1708;p126"/>
          <p:cNvGrpSpPr/>
          <p:nvPr/>
        </p:nvGrpSpPr>
        <p:grpSpPr>
          <a:xfrm>
            <a:off x="204577" y="2134849"/>
            <a:ext cx="674029" cy="307800"/>
            <a:chOff x="3272277" y="2468249"/>
            <a:chExt cx="674029" cy="307800"/>
          </a:xfrm>
        </p:grpSpPr>
        <p:sp>
          <p:nvSpPr>
            <p:cNvPr id="1709" name="Google Shape;1709;p126"/>
            <p:cNvSpPr/>
            <p:nvPr/>
          </p:nvSpPr>
          <p:spPr>
            <a:xfrm rot="-8100000">
              <a:off x="3317354"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126"/>
            <p:cNvSpPr/>
            <p:nvPr/>
          </p:nvSpPr>
          <p:spPr>
            <a:xfrm rot="-8100000">
              <a:off x="3500468"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126"/>
            <p:cNvSpPr/>
            <p:nvPr/>
          </p:nvSpPr>
          <p:spPr>
            <a:xfrm rot="-8100000">
              <a:off x="3683583"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12" name="Google Shape;1712;p126"/>
          <p:cNvSpPr txBox="1"/>
          <p:nvPr/>
        </p:nvSpPr>
        <p:spPr>
          <a:xfrm>
            <a:off x="1061550" y="2205414"/>
            <a:ext cx="2534900" cy="981900"/>
          </a:xfrm>
          <a:prstGeom prst="rect">
            <a:avLst/>
          </a:prstGeom>
          <a:noFill/>
          <a:ln>
            <a:noFill/>
          </a:ln>
        </p:spPr>
        <p:txBody>
          <a:bodyPr spcFirstLastPara="1" wrap="square" lIns="0" tIns="0" rIns="0" bIns="0" anchor="t" anchorCtr="0">
            <a:noAutofit/>
          </a:bodyPr>
          <a:lstStyle/>
          <a:p>
            <a:pPr marL="0" lvl="0" indent="0" algn="l" rtl="0">
              <a:spcBef>
                <a:spcPts val="0"/>
              </a:spcBef>
              <a:spcAft>
                <a:spcPts val="1200"/>
              </a:spcAft>
              <a:buClr>
                <a:schemeClr val="dk1"/>
              </a:buClr>
              <a:buSzPts val="1100"/>
              <a:buFont typeface="Arial"/>
              <a:buNone/>
            </a:pPr>
            <a:r>
              <a:rPr lang="en" sz="1200" dirty="0">
                <a:solidFill>
                  <a:schemeClr val="dk1"/>
                </a:solidFill>
                <a:latin typeface="Avenir Next LT Pro" panose="020B0504020202020204" pitchFamily="34" charset="0"/>
                <a:ea typeface="Montserrat"/>
                <a:cs typeface="Montserrat"/>
                <a:sym typeface="Montserrat"/>
              </a:rPr>
              <a:t>This</a:t>
            </a:r>
            <a:r>
              <a:rPr lang="en" sz="1200" b="1" dirty="0">
                <a:solidFill>
                  <a:schemeClr val="dk1"/>
                </a:solidFill>
                <a:latin typeface="Avenir Next LT Pro" panose="020B0504020202020204" pitchFamily="34" charset="0"/>
                <a:ea typeface="Montserrat"/>
                <a:cs typeface="Montserrat"/>
                <a:sym typeface="Montserrat"/>
              </a:rPr>
              <a:t> </a:t>
            </a:r>
            <a:r>
              <a:rPr lang="en" sz="1200" dirty="0">
                <a:solidFill>
                  <a:schemeClr val="dk1"/>
                </a:solidFill>
                <a:latin typeface="Avenir Next LT Pro" panose="020B0504020202020204" pitchFamily="34" charset="0"/>
                <a:ea typeface="Montserrat"/>
                <a:cs typeface="Montserrat"/>
                <a:sym typeface="Montserrat"/>
              </a:rPr>
              <a:t>year shoppers</a:t>
            </a:r>
            <a:r>
              <a:rPr lang="en" sz="1200" b="1" dirty="0">
                <a:solidFill>
                  <a:schemeClr val="dk1"/>
                </a:solidFill>
                <a:latin typeface="Avenir Next LT Pro" panose="020B0504020202020204" pitchFamily="34" charset="0"/>
                <a:ea typeface="Montserrat"/>
                <a:cs typeface="Montserrat"/>
                <a:sym typeface="Montserrat"/>
              </a:rPr>
              <a:t> spent 7.1% </a:t>
            </a:r>
            <a:r>
              <a:rPr lang="en" sz="1200" dirty="0">
                <a:solidFill>
                  <a:schemeClr val="dk1"/>
                </a:solidFill>
                <a:latin typeface="Avenir Next LT Pro" panose="020B0504020202020204" pitchFamily="34" charset="0"/>
                <a:ea typeface="Montserrat"/>
                <a:cs typeface="Montserrat"/>
                <a:sym typeface="Montserrat"/>
              </a:rPr>
              <a:t>of Total Store budget on Valentine’s related projects , this is </a:t>
            </a:r>
            <a:r>
              <a:rPr lang="en" sz="1200" b="1" dirty="0">
                <a:solidFill>
                  <a:schemeClr val="dk1"/>
                </a:solidFill>
                <a:latin typeface="Avenir Next LT Pro" panose="020B0504020202020204" pitchFamily="34" charset="0"/>
                <a:ea typeface="Montserrat"/>
                <a:cs typeface="Montserrat"/>
                <a:sym typeface="Montserrat"/>
              </a:rPr>
              <a:t>above last years share </a:t>
            </a:r>
            <a:r>
              <a:rPr lang="en" sz="1200" dirty="0">
                <a:solidFill>
                  <a:schemeClr val="dk1"/>
                </a:solidFill>
                <a:latin typeface="Avenir Next LT Pro" panose="020B0504020202020204" pitchFamily="34" charset="0"/>
                <a:ea typeface="Montserrat"/>
                <a:cs typeface="Montserrat"/>
                <a:sym typeface="Montserrat"/>
              </a:rPr>
              <a:t>of 6.6%.</a:t>
            </a:r>
            <a:endParaRPr sz="1200" dirty="0">
              <a:solidFill>
                <a:srgbClr val="1A1A1A"/>
              </a:solidFill>
              <a:latin typeface="Avenir Next LT Pro" panose="020B0504020202020204" pitchFamily="34" charset="0"/>
              <a:ea typeface="Montserrat"/>
              <a:cs typeface="Montserrat"/>
              <a:sym typeface="Montserrat"/>
            </a:endParaRPr>
          </a:p>
        </p:txBody>
      </p:sp>
      <p:graphicFrame>
        <p:nvGraphicFramePr>
          <p:cNvPr id="13" name="Chart 12">
            <a:extLst>
              <a:ext uri="{FF2B5EF4-FFF2-40B4-BE49-F238E27FC236}">
                <a16:creationId xmlns:a16="http://schemas.microsoft.com/office/drawing/2014/main" id="{BB5A74D3-8CC7-4CCC-A907-80ACBD773DF4}"/>
              </a:ext>
            </a:extLst>
          </p:cNvPr>
          <p:cNvGraphicFramePr/>
          <p:nvPr>
            <p:extLst>
              <p:ext uri="{D42A27DB-BD31-4B8C-83A1-F6EECF244321}">
                <p14:modId xmlns:p14="http://schemas.microsoft.com/office/powerpoint/2010/main" val="3667467205"/>
              </p:ext>
            </p:extLst>
          </p:nvPr>
        </p:nvGraphicFramePr>
        <p:xfrm>
          <a:off x="4098699" y="1678025"/>
          <a:ext cx="4631751" cy="2239837"/>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7B221A78-6712-4E26-8020-777DADAB07E8}"/>
              </a:ext>
            </a:extLst>
          </p:cNvPr>
          <p:cNvSpPr txBox="1"/>
          <p:nvPr/>
        </p:nvSpPr>
        <p:spPr>
          <a:xfrm>
            <a:off x="4252686" y="1525620"/>
            <a:ext cx="2339102" cy="246221"/>
          </a:xfrm>
          <a:prstGeom prst="rect">
            <a:avLst/>
          </a:prstGeom>
          <a:noFill/>
        </p:spPr>
        <p:txBody>
          <a:bodyPr wrap="none" rtlCol="0">
            <a:spAutoFit/>
          </a:bodyPr>
          <a:lstStyle/>
          <a:p>
            <a:r>
              <a:rPr lang="en-GB" sz="1000" b="1" dirty="0">
                <a:latin typeface="Avenir Next LT Pro" panose="020B0504020202020204" pitchFamily="34" charset="0"/>
              </a:rPr>
              <a:t>Growth 2w/e 19</a:t>
            </a:r>
            <a:r>
              <a:rPr lang="en-GB" sz="1000" b="1" baseline="30000" dirty="0">
                <a:latin typeface="Avenir Next LT Pro" panose="020B0504020202020204" pitchFamily="34" charset="0"/>
              </a:rPr>
              <a:t>th</a:t>
            </a:r>
            <a:r>
              <a:rPr lang="en-GB" sz="1000" b="1" dirty="0">
                <a:latin typeface="Avenir Next LT Pro" panose="020B0504020202020204" pitchFamily="34" charset="0"/>
              </a:rPr>
              <a:t> February 2021</a:t>
            </a:r>
          </a:p>
        </p:txBody>
      </p:sp>
      <p:sp>
        <p:nvSpPr>
          <p:cNvPr id="14" name="Text Box 8">
            <a:extLst>
              <a:ext uri="{FF2B5EF4-FFF2-40B4-BE49-F238E27FC236}">
                <a16:creationId xmlns:a16="http://schemas.microsoft.com/office/drawing/2014/main" id="{C75DB9D7-99FD-492C-B8A5-310ED8BB15BD}"/>
              </a:ext>
            </a:extLst>
          </p:cNvPr>
          <p:cNvSpPr txBox="1">
            <a:spLocks noChangeArrowheads="1"/>
          </p:cNvSpPr>
          <p:nvPr/>
        </p:nvSpPr>
        <p:spPr bwMode="auto">
          <a:xfrm>
            <a:off x="354650" y="4606604"/>
            <a:ext cx="5551487" cy="307746"/>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spcFirstLastPara="1" wrap="square" lIns="0" tIns="91425" rIns="0" bIns="91425" anchor="b" anchorCtr="0">
            <a:sp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accent5"/>
              </a:buClr>
              <a:buSzPts val="600"/>
              <a:buFont typeface="Montserrat"/>
              <a:buNone/>
              <a:tabLst/>
              <a:defRPr sz="600" b="0" i="0" u="none" strike="noStrike" cap="none">
                <a:solidFill>
                  <a:schemeClr val="accent5"/>
                </a:solidFill>
                <a:latin typeface="Avenir Next LT Pro" panose="020B0504020202020204" pitchFamily="34" charset="0"/>
                <a:ea typeface="Montserrat"/>
                <a:cs typeface="Montserrat"/>
                <a:sym typeface="Montserrat"/>
              </a:defRPr>
            </a:lvl1pPr>
            <a:lvl2pPr marL="914400" marR="0" lvl="1" indent="-3048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2pPr>
            <a:lvl3pPr marL="1371600" marR="0" lvl="2"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3pPr>
            <a:lvl4pPr marL="1828800" marR="0" lvl="3"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4pPr>
            <a:lvl5pPr marL="2286000" marR="0" lvl="4"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5pPr>
            <a:lvl6pPr marL="2743200" marR="0" lvl="5"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6pPr>
            <a:lvl7pPr marL="3200400" marR="0" lvl="6"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7pPr>
            <a:lvl8pPr marL="3657600" marR="0" lvl="7"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8pPr>
            <a:lvl9pPr marL="4114800" marR="0" lvl="8"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9pPr>
          </a:lstStyle>
          <a:p>
            <a:pPr>
              <a:defRPr/>
            </a:pPr>
            <a:r>
              <a:rPr lang="en-GB" altLang="ko-KR" sz="800" dirty="0">
                <a:latin typeface="Calibri" pitchFamily="34" charset="0"/>
                <a:ea typeface="굴림" pitchFamily="50" charset="-127"/>
              </a:rPr>
              <a:t>NielsenIQ Scantrack Grocery Multiples 2w/e 19</a:t>
            </a:r>
            <a:r>
              <a:rPr lang="en-GB" altLang="ko-KR" sz="800" baseline="30000" dirty="0">
                <a:latin typeface="Calibri" pitchFamily="34" charset="0"/>
                <a:ea typeface="굴림" pitchFamily="50" charset="-127"/>
              </a:rPr>
              <a:t>th</a:t>
            </a:r>
            <a:r>
              <a:rPr lang="en-GB" altLang="ko-KR" sz="800" dirty="0">
                <a:latin typeface="Calibri" pitchFamily="34" charset="0"/>
                <a:ea typeface="굴림" pitchFamily="50" charset="-127"/>
              </a:rPr>
              <a:t> February 2021 vs 2w/e 13th February 2021</a:t>
            </a:r>
          </a:p>
        </p:txBody>
      </p:sp>
    </p:spTree>
    <p:extLst>
      <p:ext uri="{BB962C8B-B14F-4D97-AF65-F5344CB8AC3E}">
        <p14:creationId xmlns:p14="http://schemas.microsoft.com/office/powerpoint/2010/main" val="40108585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1485"/>
        <p:cNvGrpSpPr/>
        <p:nvPr/>
      </p:nvGrpSpPr>
      <p:grpSpPr>
        <a:xfrm>
          <a:off x="0" y="0"/>
          <a:ext cx="0" cy="0"/>
          <a:chOff x="0" y="0"/>
          <a:chExt cx="0" cy="0"/>
        </a:xfrm>
      </p:grpSpPr>
      <p:sp>
        <p:nvSpPr>
          <p:cNvPr id="1486" name="Google Shape;1486;p114"/>
          <p:cNvSpPr txBox="1">
            <a:spLocks noGrp="1"/>
          </p:cNvSpPr>
          <p:nvPr>
            <p:ph type="title"/>
          </p:nvPr>
        </p:nvSpPr>
        <p:spPr>
          <a:xfrm>
            <a:off x="354650" y="292625"/>
            <a:ext cx="8434800" cy="393600"/>
          </a:xfrm>
        </p:spPr>
        <p:txBody>
          <a:bodyPr spcFirstLastPara="1" wrap="square" lIns="0" tIns="91425" rIns="0" bIns="91425" anchor="t" anchorCtr="0">
            <a:noAutofit/>
          </a:bodyPr>
          <a:lstStyle/>
          <a:p>
            <a:pPr lvl="0"/>
            <a:r>
              <a:rPr lang="en-PH" dirty="0"/>
              <a:t>Valentine’s day </a:t>
            </a:r>
            <a:r>
              <a:rPr lang="en-PH" dirty="0">
                <a:solidFill>
                  <a:schemeClr val="bg1"/>
                </a:solidFill>
              </a:rPr>
              <a:t>classifications</a:t>
            </a:r>
            <a:r>
              <a:rPr lang="en-PH" dirty="0"/>
              <a:t> 2022</a:t>
            </a:r>
          </a:p>
        </p:txBody>
      </p:sp>
      <p:cxnSp>
        <p:nvCxnSpPr>
          <p:cNvPr id="1487" name="Google Shape;1487;p114"/>
          <p:cNvCxnSpPr>
            <a:cxnSpLocks/>
          </p:cNvCxnSpPr>
          <p:nvPr/>
        </p:nvCxnSpPr>
        <p:spPr>
          <a:xfrm>
            <a:off x="1325880" y="1742115"/>
            <a:ext cx="5600700" cy="22603"/>
          </a:xfrm>
          <a:prstGeom prst="straightConnector1">
            <a:avLst/>
          </a:prstGeom>
          <a:noFill/>
          <a:ln w="9525" cap="flat" cmpd="sng">
            <a:solidFill>
              <a:srgbClr val="FFFFFF"/>
            </a:solidFill>
            <a:prstDash val="solid"/>
            <a:round/>
            <a:headEnd type="none" w="med" len="med"/>
            <a:tailEnd type="triangle" w="med" len="med"/>
          </a:ln>
        </p:spPr>
      </p:cxnSp>
      <p:sp>
        <p:nvSpPr>
          <p:cNvPr id="1488" name="Google Shape;1488;p114"/>
          <p:cNvSpPr txBox="1"/>
          <p:nvPr/>
        </p:nvSpPr>
        <p:spPr>
          <a:xfrm>
            <a:off x="1778137" y="1405892"/>
            <a:ext cx="1559700" cy="307800"/>
          </a:xfrm>
          <a:prstGeom prst="rect">
            <a:avLst/>
          </a:prstGeom>
          <a:noFill/>
          <a:ln>
            <a:noFill/>
          </a:ln>
        </p:spPr>
        <p:txBody>
          <a:bodyPr spcFirstLastPara="1" wrap="square" lIns="0" tIns="45700" rIns="0" bIns="45700" anchor="t" anchorCtr="0">
            <a:noAutofit/>
          </a:bodyPr>
          <a:lstStyle/>
          <a:p>
            <a:pPr lvl="0"/>
            <a:r>
              <a:rPr lang="en-GB" b="1" dirty="0">
                <a:solidFill>
                  <a:srgbClr val="FFFFFF"/>
                </a:solidFill>
                <a:latin typeface="Avenir Next LT Pro" panose="020B0504020202020204" pitchFamily="34" charset="0"/>
                <a:ea typeface="Montserrat"/>
                <a:cs typeface="Montserrat"/>
                <a:sym typeface="Montserrat"/>
              </a:rPr>
              <a:t>Gifting</a:t>
            </a:r>
          </a:p>
        </p:txBody>
      </p:sp>
      <p:sp>
        <p:nvSpPr>
          <p:cNvPr id="1489" name="Google Shape;1489;p114"/>
          <p:cNvSpPr txBox="1"/>
          <p:nvPr/>
        </p:nvSpPr>
        <p:spPr>
          <a:xfrm>
            <a:off x="1712104" y="1850335"/>
            <a:ext cx="2052176" cy="3056896"/>
          </a:xfrm>
          <a:prstGeom prst="rect">
            <a:avLst/>
          </a:prstGeom>
          <a:noFill/>
          <a:ln>
            <a:noFill/>
          </a:ln>
        </p:spPr>
        <p:txBody>
          <a:bodyPr spcFirstLastPara="1" wrap="square" lIns="0" tIns="45700" rIns="0" bIns="45700" anchor="t" anchorCtr="0">
            <a:noAutofit/>
          </a:bodyPr>
          <a:lstStyle/>
          <a:p>
            <a:pPr lvl="0">
              <a:buSzPts val="1100"/>
            </a:pPr>
            <a:r>
              <a:rPr lang="en-GB" sz="1050" dirty="0">
                <a:solidFill>
                  <a:srgbClr val="FFFFFF"/>
                </a:solidFill>
                <a:latin typeface="Montserrat" panose="00000500000000000000" pitchFamily="2" charset="0"/>
                <a:ea typeface="Montserrat"/>
                <a:cs typeface="Montserrat"/>
                <a:sym typeface="Montserrat"/>
              </a:rPr>
              <a:t>Cut Mixed Flowers</a:t>
            </a:r>
          </a:p>
          <a:p>
            <a:pPr lvl="0">
              <a:buSzPts val="1100"/>
            </a:pPr>
            <a:r>
              <a:rPr lang="en-GB" sz="1050" dirty="0">
                <a:solidFill>
                  <a:srgbClr val="FFFFFF"/>
                </a:solidFill>
                <a:latin typeface="Montserrat" panose="00000500000000000000" pitchFamily="2" charset="0"/>
                <a:ea typeface="Montserrat"/>
                <a:cs typeface="Montserrat"/>
                <a:sym typeface="Montserrat"/>
              </a:rPr>
              <a:t>Greetings Cards</a:t>
            </a:r>
          </a:p>
          <a:p>
            <a:pPr lvl="0">
              <a:buSzPts val="1100"/>
            </a:pPr>
            <a:r>
              <a:rPr lang="en-GB" sz="1050" dirty="0">
                <a:solidFill>
                  <a:srgbClr val="FFFFFF"/>
                </a:solidFill>
                <a:latin typeface="Montserrat" panose="00000500000000000000" pitchFamily="2" charset="0"/>
                <a:ea typeface="Montserrat"/>
                <a:cs typeface="Montserrat"/>
                <a:sym typeface="Montserrat"/>
              </a:rPr>
              <a:t>Chocolate Boxes &amp; Gifting</a:t>
            </a:r>
          </a:p>
          <a:p>
            <a:pPr lvl="0">
              <a:buSzPts val="1100"/>
            </a:pPr>
            <a:r>
              <a:rPr lang="en-GB" sz="1050" dirty="0">
                <a:solidFill>
                  <a:srgbClr val="FFFFFF"/>
                </a:solidFill>
                <a:latin typeface="Montserrat" panose="00000500000000000000" pitchFamily="2" charset="0"/>
                <a:ea typeface="Montserrat"/>
                <a:cs typeface="Montserrat"/>
                <a:sym typeface="Montserrat"/>
              </a:rPr>
              <a:t>Cut Roses</a:t>
            </a:r>
          </a:p>
          <a:p>
            <a:pPr lvl="0">
              <a:buSzPts val="1100"/>
            </a:pPr>
            <a:r>
              <a:rPr lang="en-GB" sz="1050" dirty="0">
                <a:solidFill>
                  <a:srgbClr val="FFFFFF"/>
                </a:solidFill>
                <a:latin typeface="Montserrat" panose="00000500000000000000" pitchFamily="2" charset="0"/>
                <a:ea typeface="Montserrat"/>
                <a:cs typeface="Montserrat"/>
                <a:sym typeface="Montserrat"/>
              </a:rPr>
              <a:t>Plant Orchid</a:t>
            </a:r>
            <a:endParaRPr sz="1050" dirty="0">
              <a:solidFill>
                <a:srgbClr val="FFFFFF"/>
              </a:solidFill>
              <a:latin typeface="Montserrat" panose="00000500000000000000" pitchFamily="2" charset="0"/>
              <a:ea typeface="Montserrat"/>
              <a:cs typeface="Montserrat"/>
              <a:sym typeface="Montserrat"/>
            </a:endParaRPr>
          </a:p>
        </p:txBody>
      </p:sp>
      <p:sp>
        <p:nvSpPr>
          <p:cNvPr id="1497" name="Google Shape;1497;p114"/>
          <p:cNvSpPr txBox="1"/>
          <p:nvPr/>
        </p:nvSpPr>
        <p:spPr>
          <a:xfrm>
            <a:off x="4454172" y="1434315"/>
            <a:ext cx="1559700" cy="307800"/>
          </a:xfrm>
          <a:prstGeom prst="rect">
            <a:avLst/>
          </a:prstGeom>
          <a:noFill/>
          <a:ln>
            <a:noFill/>
          </a:ln>
        </p:spPr>
        <p:txBody>
          <a:bodyPr spcFirstLastPara="1" wrap="square" lIns="0" tIns="45700" rIns="0" bIns="45700" anchor="t" anchorCtr="0">
            <a:noAutofit/>
          </a:bodyPr>
          <a:lstStyle/>
          <a:p>
            <a:pPr lvl="0"/>
            <a:r>
              <a:rPr lang="en-GB" b="1" dirty="0">
                <a:solidFill>
                  <a:srgbClr val="FFFFFF"/>
                </a:solidFill>
                <a:latin typeface="Avenir Next LT Pro" panose="020B0504020202020204" pitchFamily="34" charset="0"/>
                <a:ea typeface="Montserrat"/>
                <a:cs typeface="Montserrat"/>
                <a:sym typeface="Montserrat"/>
              </a:rPr>
              <a:t>Celebration Food</a:t>
            </a:r>
          </a:p>
        </p:txBody>
      </p:sp>
      <p:sp>
        <p:nvSpPr>
          <p:cNvPr id="1498" name="Google Shape;1498;p114"/>
          <p:cNvSpPr txBox="1"/>
          <p:nvPr/>
        </p:nvSpPr>
        <p:spPr>
          <a:xfrm>
            <a:off x="4454172" y="1814272"/>
            <a:ext cx="2169900" cy="1760752"/>
          </a:xfrm>
          <a:prstGeom prst="rect">
            <a:avLst/>
          </a:prstGeom>
          <a:noFill/>
          <a:ln>
            <a:noFill/>
          </a:ln>
        </p:spPr>
        <p:txBody>
          <a:bodyPr spcFirstLastPara="1" wrap="square" lIns="0" tIns="45700" rIns="0" bIns="45700" anchor="t" anchorCtr="0">
            <a:noAutofit/>
          </a:bodyPr>
          <a:lstStyle/>
          <a:p>
            <a:pPr lvl="0">
              <a:buSzPts val="1100"/>
            </a:pPr>
            <a:r>
              <a:rPr lang="en-GB" sz="1100" dirty="0">
                <a:solidFill>
                  <a:srgbClr val="FFFFFF"/>
                </a:solidFill>
                <a:latin typeface="Avenir Next LT Pro" panose="020B0504020202020204" pitchFamily="34" charset="0"/>
                <a:ea typeface="Montserrat"/>
                <a:cs typeface="Montserrat"/>
                <a:sym typeface="Montserrat"/>
              </a:rPr>
              <a:t>Fresh Ready Meals</a:t>
            </a:r>
          </a:p>
          <a:p>
            <a:pPr lvl="0">
              <a:buSzPts val="1100"/>
            </a:pPr>
            <a:r>
              <a:rPr lang="en-GB" sz="1100" dirty="0">
                <a:solidFill>
                  <a:srgbClr val="FFFFFF"/>
                </a:solidFill>
                <a:latin typeface="Avenir Next LT Pro" panose="020B0504020202020204" pitchFamily="34" charset="0"/>
                <a:ea typeface="Montserrat"/>
                <a:cs typeface="Montserrat"/>
                <a:sym typeface="Montserrat"/>
              </a:rPr>
              <a:t>Morning Goods &amp; Celebratory Breads</a:t>
            </a:r>
          </a:p>
          <a:p>
            <a:pPr lvl="0">
              <a:buSzPts val="1100"/>
            </a:pPr>
            <a:r>
              <a:rPr lang="en-GB" sz="1100" dirty="0">
                <a:solidFill>
                  <a:srgbClr val="FFFFFF"/>
                </a:solidFill>
                <a:latin typeface="Avenir Next LT Pro" panose="020B0504020202020204" pitchFamily="34" charset="0"/>
                <a:ea typeface="Montserrat"/>
                <a:cs typeface="Montserrat"/>
                <a:sym typeface="Montserrat"/>
              </a:rPr>
              <a:t>Fresh Desserts</a:t>
            </a:r>
          </a:p>
          <a:p>
            <a:pPr lvl="0">
              <a:buSzPts val="1100"/>
            </a:pPr>
            <a:r>
              <a:rPr lang="en-GB" sz="1100" dirty="0">
                <a:solidFill>
                  <a:srgbClr val="FFFFFF"/>
                </a:solidFill>
                <a:latin typeface="Avenir Next LT Pro" panose="020B0504020202020204" pitchFamily="34" charset="0"/>
                <a:ea typeface="Montserrat"/>
                <a:cs typeface="Montserrat"/>
                <a:sym typeface="Montserrat"/>
              </a:rPr>
              <a:t>Cake Chilled</a:t>
            </a:r>
          </a:p>
          <a:p>
            <a:pPr lvl="0">
              <a:buSzPts val="1100"/>
            </a:pPr>
            <a:r>
              <a:rPr lang="en-GB" sz="1100" dirty="0">
                <a:solidFill>
                  <a:srgbClr val="FFFFFF"/>
                </a:solidFill>
                <a:latin typeface="Avenir Next LT Pro" panose="020B0504020202020204" pitchFamily="34" charset="0"/>
                <a:ea typeface="Montserrat"/>
                <a:cs typeface="Montserrat"/>
                <a:sym typeface="Montserrat"/>
              </a:rPr>
              <a:t>Fresh Veg Accompaniments</a:t>
            </a:r>
          </a:p>
          <a:p>
            <a:pPr lvl="0">
              <a:buSzPts val="1100"/>
            </a:pPr>
            <a:r>
              <a:rPr lang="en-GB" sz="1100" dirty="0">
                <a:solidFill>
                  <a:srgbClr val="FFFFFF"/>
                </a:solidFill>
                <a:latin typeface="Avenir Next LT Pro" panose="020B0504020202020204" pitchFamily="34" charset="0"/>
                <a:ea typeface="Montserrat"/>
                <a:cs typeface="Montserrat"/>
                <a:sym typeface="Montserrat"/>
              </a:rPr>
              <a:t>Prosecco Rosé</a:t>
            </a:r>
          </a:p>
          <a:p>
            <a:pPr lvl="0">
              <a:buSzPts val="1100"/>
            </a:pPr>
            <a:r>
              <a:rPr lang="en-GB" sz="1100" dirty="0">
                <a:solidFill>
                  <a:srgbClr val="FFFFFF"/>
                </a:solidFill>
                <a:latin typeface="Avenir Next LT Pro" panose="020B0504020202020204" pitchFamily="34" charset="0"/>
                <a:ea typeface="Montserrat"/>
                <a:cs typeface="Montserrat"/>
                <a:sym typeface="Montserrat"/>
              </a:rPr>
              <a:t>Fillet/Medallions/Steak</a:t>
            </a:r>
          </a:p>
          <a:p>
            <a:pPr lvl="0">
              <a:buSzPts val="1100"/>
            </a:pPr>
            <a:r>
              <a:rPr lang="en-GB" sz="1100" dirty="0">
                <a:solidFill>
                  <a:srgbClr val="FFFFFF"/>
                </a:solidFill>
                <a:latin typeface="Avenir Next LT Pro" panose="020B0504020202020204" pitchFamily="34" charset="0"/>
                <a:ea typeface="Montserrat"/>
                <a:cs typeface="Montserrat"/>
                <a:sym typeface="Montserrat"/>
              </a:rPr>
              <a:t>Ambient Cakes</a:t>
            </a:r>
          </a:p>
          <a:p>
            <a:pPr lvl="0">
              <a:buSzPts val="1100"/>
            </a:pPr>
            <a:endParaRPr lang="en-GB" sz="1100" dirty="0">
              <a:solidFill>
                <a:srgbClr val="FFFFFF"/>
              </a:solidFill>
              <a:latin typeface="Avenir Next LT Pro" panose="020B0504020202020204" pitchFamily="34" charset="0"/>
              <a:ea typeface="Montserrat"/>
              <a:cs typeface="Montserrat"/>
              <a:sym typeface="Montserrat"/>
            </a:endParaRPr>
          </a:p>
          <a:p>
            <a:pPr lvl="0">
              <a:buSzPts val="1100"/>
            </a:pPr>
            <a:endParaRPr lang="en-GB" sz="1100" dirty="0">
              <a:solidFill>
                <a:srgbClr val="FFFFFF"/>
              </a:solidFill>
              <a:latin typeface="Avenir Next LT Pro" panose="020B0504020202020204" pitchFamily="34" charset="0"/>
              <a:ea typeface="Montserrat"/>
              <a:cs typeface="Montserrat"/>
              <a:sym typeface="Montserrat"/>
            </a:endParaRPr>
          </a:p>
          <a:p>
            <a:pPr lvl="0">
              <a:buSzPts val="1100"/>
            </a:pPr>
            <a:endParaRPr lang="en-GB" sz="1100" dirty="0">
              <a:solidFill>
                <a:srgbClr val="FFFFFF"/>
              </a:solidFill>
              <a:latin typeface="Avenir Next LT Pro" panose="020B0504020202020204" pitchFamily="34" charset="0"/>
              <a:ea typeface="Montserrat"/>
              <a:cs typeface="Montserrat"/>
              <a:sym typeface="Montserrat"/>
            </a:endParaRPr>
          </a:p>
          <a:p>
            <a:pPr lvl="0">
              <a:buSzPts val="1100"/>
            </a:pPr>
            <a:endParaRPr lang="en-GB" sz="1100" dirty="0">
              <a:solidFill>
                <a:srgbClr val="FFFFFF"/>
              </a:solidFill>
              <a:latin typeface="Avenir Next LT Pro" panose="020B0504020202020204" pitchFamily="34" charset="0"/>
              <a:ea typeface="Montserrat"/>
              <a:cs typeface="Montserrat"/>
              <a:sym typeface="Montserrat"/>
            </a:endParaRPr>
          </a:p>
          <a:p>
            <a:pPr lvl="0">
              <a:buSzPts val="1100"/>
            </a:pPr>
            <a:endParaRPr lang="en-GB" sz="1100" dirty="0">
              <a:solidFill>
                <a:srgbClr val="FFFFFF"/>
              </a:solidFill>
              <a:latin typeface="Avenir Next LT Pro" panose="020B0504020202020204" pitchFamily="34" charset="0"/>
              <a:ea typeface="Montserrat"/>
              <a:cs typeface="Montserrat"/>
              <a:sym typeface="Montserrat"/>
            </a:endParaRPr>
          </a:p>
          <a:p>
            <a:pPr lvl="0">
              <a:buSzPts val="1100"/>
            </a:pPr>
            <a:endParaRPr lang="en-GB" sz="1100" dirty="0">
              <a:solidFill>
                <a:srgbClr val="FFFFFF"/>
              </a:solidFill>
              <a:latin typeface="Avenir Next LT Pro" panose="020B0504020202020204" pitchFamily="34" charset="0"/>
              <a:ea typeface="Montserrat"/>
              <a:cs typeface="Montserrat"/>
              <a:sym typeface="Montserrat"/>
            </a:endParaRPr>
          </a:p>
          <a:p>
            <a:pPr lvl="0">
              <a:buSzPts val="1100"/>
            </a:pPr>
            <a:endParaRPr lang="en-GB" sz="1100" dirty="0">
              <a:solidFill>
                <a:srgbClr val="FFFFFF"/>
              </a:solidFill>
              <a:latin typeface="Avenir Next LT Pro" panose="020B0504020202020204" pitchFamily="34" charset="0"/>
              <a:ea typeface="Montserrat"/>
              <a:cs typeface="Montserrat"/>
              <a:sym typeface="Montserrat"/>
            </a:endParaRPr>
          </a:p>
          <a:p>
            <a:pPr lvl="0">
              <a:buSzPts val="1100"/>
            </a:pPr>
            <a:endParaRPr lang="en-GB" sz="1100" dirty="0">
              <a:solidFill>
                <a:srgbClr val="FFFFFF"/>
              </a:solidFill>
              <a:latin typeface="Avenir Next LT Pro" panose="020B0504020202020204" pitchFamily="34" charset="0"/>
              <a:ea typeface="Montserrat"/>
              <a:cs typeface="Montserrat"/>
              <a:sym typeface="Montserrat"/>
            </a:endParaRPr>
          </a:p>
          <a:p>
            <a:pPr lvl="0">
              <a:buSzPts val="1100"/>
            </a:pPr>
            <a:endParaRPr sz="1100" dirty="0">
              <a:solidFill>
                <a:srgbClr val="FFFFFF"/>
              </a:solidFill>
              <a:latin typeface="Avenir Next LT Pro" panose="020B0504020202020204" pitchFamily="34" charset="0"/>
              <a:ea typeface="Montserrat"/>
              <a:cs typeface="Montserrat"/>
              <a:sym typeface="Montserrat"/>
            </a:endParaRPr>
          </a:p>
        </p:txBody>
      </p:sp>
      <p:sp>
        <p:nvSpPr>
          <p:cNvPr id="1499" name="Google Shape;1499;p114"/>
          <p:cNvSpPr/>
          <p:nvPr/>
        </p:nvSpPr>
        <p:spPr>
          <a:xfrm>
            <a:off x="3487965" y="1702326"/>
            <a:ext cx="138900" cy="1389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6983078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640"/>
        <p:cNvGrpSpPr/>
        <p:nvPr/>
      </p:nvGrpSpPr>
      <p:grpSpPr>
        <a:xfrm>
          <a:off x="0" y="0"/>
          <a:ext cx="0" cy="0"/>
          <a:chOff x="0" y="0"/>
          <a:chExt cx="0" cy="0"/>
        </a:xfrm>
      </p:grpSpPr>
      <p:sp>
        <p:nvSpPr>
          <p:cNvPr id="641" name="Google Shape;641;p59"/>
          <p:cNvSpPr txBox="1"/>
          <p:nvPr/>
        </p:nvSpPr>
        <p:spPr>
          <a:xfrm>
            <a:off x="356660" y="1040519"/>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dirty="0">
                <a:solidFill>
                  <a:srgbClr val="FFFFFF"/>
                </a:solidFill>
                <a:latin typeface="Avenir Next LT Pro" panose="020B0504020202020204" pitchFamily="34" charset="0"/>
                <a:ea typeface="Montserrat"/>
                <a:cs typeface="Montserrat"/>
                <a:sym typeface="Montserrat"/>
              </a:rPr>
              <a:t>1</a:t>
            </a:r>
            <a:endParaRPr sz="3000" b="1" i="0" u="none" strike="noStrike" cap="none" dirty="0">
              <a:solidFill>
                <a:srgbClr val="FFFFFF"/>
              </a:solidFill>
              <a:latin typeface="Avenir Next LT Pro" panose="020B0504020202020204" pitchFamily="34" charset="0"/>
              <a:ea typeface="Montserrat"/>
              <a:cs typeface="Montserrat"/>
              <a:sym typeface="Montserrat"/>
            </a:endParaRPr>
          </a:p>
        </p:txBody>
      </p:sp>
      <p:sp>
        <p:nvSpPr>
          <p:cNvPr id="642" name="Google Shape;642;p59"/>
          <p:cNvSpPr txBox="1"/>
          <p:nvPr/>
        </p:nvSpPr>
        <p:spPr>
          <a:xfrm>
            <a:off x="3225111" y="1040519"/>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a:solidFill>
                  <a:schemeClr val="bg1"/>
                </a:solidFill>
                <a:latin typeface="Avenir Next LT Pro" panose="020B0504020202020204" pitchFamily="34" charset="0"/>
                <a:ea typeface="Montserrat"/>
                <a:cs typeface="Montserrat"/>
                <a:sym typeface="Montserrat"/>
              </a:rPr>
              <a:t>2</a:t>
            </a:r>
            <a:endParaRPr sz="3000" b="1" i="0" u="none" strike="noStrike" cap="none" dirty="0">
              <a:solidFill>
                <a:schemeClr val="bg1"/>
              </a:solidFill>
              <a:latin typeface="Avenir Next LT Pro" panose="020B0504020202020204" pitchFamily="34" charset="0"/>
              <a:ea typeface="Montserrat"/>
              <a:cs typeface="Montserrat"/>
              <a:sym typeface="Montserrat"/>
            </a:endParaRPr>
          </a:p>
        </p:txBody>
      </p:sp>
      <p:sp>
        <p:nvSpPr>
          <p:cNvPr id="643" name="Google Shape;643;p59"/>
          <p:cNvSpPr txBox="1"/>
          <p:nvPr/>
        </p:nvSpPr>
        <p:spPr>
          <a:xfrm>
            <a:off x="6093575" y="1040519"/>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a:solidFill>
                  <a:srgbClr val="FFFFFF"/>
                </a:solidFill>
                <a:latin typeface="Avenir Next LT Pro" panose="020B0504020202020204" pitchFamily="34" charset="0"/>
                <a:ea typeface="Montserrat"/>
                <a:cs typeface="Montserrat"/>
                <a:sym typeface="Montserrat"/>
              </a:rPr>
              <a:t>3</a:t>
            </a:r>
            <a:endParaRPr sz="3000" b="1" i="0" u="none" strike="noStrike" cap="none" dirty="0">
              <a:solidFill>
                <a:srgbClr val="FFFFFF"/>
              </a:solidFill>
              <a:latin typeface="Avenir Next LT Pro" panose="020B0504020202020204" pitchFamily="34" charset="0"/>
              <a:ea typeface="Montserrat"/>
              <a:cs typeface="Montserrat"/>
              <a:sym typeface="Montserrat"/>
            </a:endParaRPr>
          </a:p>
        </p:txBody>
      </p:sp>
      <p:sp>
        <p:nvSpPr>
          <p:cNvPr id="644" name="Google Shape;644;p59"/>
          <p:cNvSpPr txBox="1"/>
          <p:nvPr/>
        </p:nvSpPr>
        <p:spPr>
          <a:xfrm>
            <a:off x="354650" y="292625"/>
            <a:ext cx="8434800" cy="393600"/>
          </a:xfrm>
          <a:prstGeom prst="rect">
            <a:avLst/>
          </a:prstGeom>
          <a:noFill/>
          <a:ln>
            <a:noFill/>
          </a:ln>
        </p:spPr>
        <p:txBody>
          <a:bodyPr spcFirstLastPara="1" wrap="square" lIns="0" tIns="91425" rIns="0" bIns="91425" anchor="t" anchorCtr="0">
            <a:noAutofit/>
          </a:bodyPr>
          <a:lstStyle/>
          <a:p>
            <a:pPr marL="0" lvl="0" indent="0" algn="l" rtl="0">
              <a:spcBef>
                <a:spcPts val="0"/>
              </a:spcBef>
              <a:spcAft>
                <a:spcPts val="0"/>
              </a:spcAft>
              <a:buNone/>
            </a:pPr>
            <a:r>
              <a:rPr lang="en" sz="2000" b="1">
                <a:latin typeface="Montserrat"/>
                <a:ea typeface="Montserrat"/>
                <a:cs typeface="Montserrat"/>
                <a:sym typeface="Montserrat"/>
              </a:rPr>
              <a:t>Three column numbered list</a:t>
            </a:r>
            <a:endParaRPr sz="2000" b="1" dirty="0">
              <a:solidFill>
                <a:srgbClr val="000000"/>
              </a:solidFill>
              <a:latin typeface="Montserrat"/>
              <a:ea typeface="Montserrat"/>
              <a:cs typeface="Montserrat"/>
              <a:sym typeface="Montserrat"/>
            </a:endParaRPr>
          </a:p>
        </p:txBody>
      </p:sp>
      <p:sp>
        <p:nvSpPr>
          <p:cNvPr id="645" name="Google Shape;645;p59"/>
          <p:cNvSpPr txBox="1"/>
          <p:nvPr/>
        </p:nvSpPr>
        <p:spPr>
          <a:xfrm>
            <a:off x="151232" y="1617325"/>
            <a:ext cx="2712000" cy="2930279"/>
          </a:xfrm>
          <a:prstGeom prst="rect">
            <a:avLst/>
          </a:prstGeom>
          <a:noFill/>
          <a:ln>
            <a:noFill/>
          </a:ln>
        </p:spPr>
        <p:txBody>
          <a:bodyPr spcFirstLastPara="1" wrap="square" lIns="0" tIns="45700" rIns="0" bIns="45700" anchor="t" anchorCtr="0">
            <a:noAutofit/>
          </a:bodyPr>
          <a:lstStyle/>
          <a:p>
            <a:pPr marL="171450" lvl="0" indent="-171450">
              <a:buClr>
                <a:schemeClr val="accent1"/>
              </a:buClr>
              <a:buFont typeface="Arial" panose="020B0604020202020204" pitchFamily="34" charset="0"/>
              <a:buChar char="•"/>
              <a:tabLst>
                <a:tab pos="226695" algn="l"/>
                <a:tab pos="457200" algn="l"/>
              </a:tabLst>
            </a:pPr>
            <a:r>
              <a:rPr lang="en-GB" sz="1100" dirty="0">
                <a:solidFill>
                  <a:schemeClr val="bg1"/>
                </a:solidFill>
                <a:latin typeface="Montserrat" panose="00000500000000000000" pitchFamily="2" charset="0"/>
                <a:ea typeface="Times New Roman" panose="02020603050405020304" pitchFamily="18" charset="0"/>
                <a:cs typeface="Times New Roman" panose="02020603050405020304" pitchFamily="18" charset="0"/>
              </a:rPr>
              <a:t>A</a:t>
            </a:r>
            <a:r>
              <a:rPr lang="en-GB" sz="1100" dirty="0">
                <a:solidFill>
                  <a:schemeClr val="bg1"/>
                </a:solidFill>
                <a:effectLst/>
                <a:latin typeface="Montserrat" panose="00000500000000000000" pitchFamily="2" charset="0"/>
                <a:ea typeface="Times New Roman" panose="02020603050405020304" pitchFamily="18" charset="0"/>
                <a:cs typeface="Times New Roman" panose="02020603050405020304" pitchFamily="18" charset="0"/>
              </a:rPr>
              <a:t>s we </a:t>
            </a:r>
            <a:r>
              <a:rPr lang="en-GB" sz="1100" b="1" dirty="0">
                <a:solidFill>
                  <a:schemeClr val="accent1"/>
                </a:solidFill>
                <a:effectLst/>
                <a:latin typeface="Montserrat" panose="00000500000000000000" pitchFamily="2" charset="0"/>
                <a:ea typeface="Times New Roman" panose="02020603050405020304" pitchFamily="18" charset="0"/>
                <a:cs typeface="Times New Roman" panose="02020603050405020304" pitchFamily="18" charset="0"/>
              </a:rPr>
              <a:t>leave behind </a:t>
            </a:r>
            <a:r>
              <a:rPr lang="en-GB" sz="1100" dirty="0">
                <a:solidFill>
                  <a:schemeClr val="bg1"/>
                </a:solidFill>
                <a:effectLst/>
                <a:latin typeface="Montserrat" panose="00000500000000000000" pitchFamily="2" charset="0"/>
                <a:ea typeface="Times New Roman" panose="02020603050405020304" pitchFamily="18" charset="0"/>
                <a:cs typeface="Times New Roman" panose="02020603050405020304" pitchFamily="18" charset="0"/>
              </a:rPr>
              <a:t>Covid there is now the </a:t>
            </a:r>
            <a:r>
              <a:rPr lang="en-GB" sz="1100" b="1" dirty="0">
                <a:solidFill>
                  <a:schemeClr val="bg1"/>
                </a:solidFill>
                <a:effectLst/>
                <a:latin typeface="Montserrat" panose="00000500000000000000" pitchFamily="2" charset="0"/>
                <a:ea typeface="Times New Roman" panose="02020603050405020304" pitchFamily="18" charset="0"/>
                <a:cs typeface="Times New Roman" panose="02020603050405020304" pitchFamily="18" charset="0"/>
              </a:rPr>
              <a:t>worrying spectre </a:t>
            </a:r>
            <a:r>
              <a:rPr lang="en-GB" sz="1100" dirty="0">
                <a:solidFill>
                  <a:schemeClr val="bg1"/>
                </a:solidFill>
                <a:effectLst/>
                <a:latin typeface="Montserrat" panose="00000500000000000000" pitchFamily="2" charset="0"/>
                <a:ea typeface="Times New Roman" panose="02020603050405020304" pitchFamily="18" charset="0"/>
                <a:cs typeface="Times New Roman" panose="02020603050405020304" pitchFamily="18" charset="0"/>
              </a:rPr>
              <a:t>of a </a:t>
            </a:r>
            <a:r>
              <a:rPr lang="en-GB" sz="1100" b="1" dirty="0">
                <a:solidFill>
                  <a:schemeClr val="accent1"/>
                </a:solidFill>
                <a:effectLst/>
                <a:latin typeface="Montserrat" panose="00000500000000000000" pitchFamily="2" charset="0"/>
                <a:ea typeface="Times New Roman" panose="02020603050405020304" pitchFamily="18" charset="0"/>
                <a:cs typeface="Times New Roman" panose="02020603050405020304" pitchFamily="18" charset="0"/>
              </a:rPr>
              <a:t>disruption </a:t>
            </a:r>
            <a:r>
              <a:rPr lang="en-GB" sz="1100" dirty="0">
                <a:solidFill>
                  <a:schemeClr val="bg1"/>
                </a:solidFill>
                <a:effectLst/>
                <a:latin typeface="Montserrat" panose="00000500000000000000" pitchFamily="2" charset="0"/>
                <a:ea typeface="Times New Roman" panose="02020603050405020304" pitchFamily="18" charset="0"/>
                <a:cs typeface="Times New Roman" panose="02020603050405020304" pitchFamily="18" charset="0"/>
              </a:rPr>
              <a:t>to</a:t>
            </a:r>
            <a:r>
              <a:rPr lang="en-GB" sz="1100" b="1" dirty="0">
                <a:solidFill>
                  <a:schemeClr val="accent1"/>
                </a:solidFill>
                <a:effectLst/>
                <a:latin typeface="Montserrat" panose="00000500000000000000" pitchFamily="2" charset="0"/>
                <a:ea typeface="Times New Roman" panose="02020603050405020304" pitchFamily="18" charset="0"/>
                <a:cs typeface="Times New Roman" panose="02020603050405020304" pitchFamily="18" charset="0"/>
              </a:rPr>
              <a:t> global food supplies </a:t>
            </a:r>
            <a:r>
              <a:rPr lang="en-GB" sz="1100" dirty="0">
                <a:solidFill>
                  <a:schemeClr val="bg1"/>
                </a:solidFill>
                <a:effectLst/>
                <a:latin typeface="Montserrat" panose="00000500000000000000" pitchFamily="2" charset="0"/>
                <a:ea typeface="Times New Roman" panose="02020603050405020304" pitchFamily="18" charset="0"/>
                <a:cs typeface="Times New Roman" panose="02020603050405020304" pitchFamily="18" charset="0"/>
              </a:rPr>
              <a:t>and </a:t>
            </a:r>
            <a:r>
              <a:rPr lang="en-GB" sz="1100" b="1" dirty="0">
                <a:solidFill>
                  <a:schemeClr val="bg1"/>
                </a:solidFill>
                <a:effectLst/>
                <a:latin typeface="Montserrat" panose="00000500000000000000" pitchFamily="2" charset="0"/>
                <a:ea typeface="Times New Roman" panose="02020603050405020304" pitchFamily="18" charset="0"/>
                <a:cs typeface="Times New Roman" panose="02020603050405020304" pitchFamily="18" charset="0"/>
              </a:rPr>
              <a:t>soaring energy </a:t>
            </a:r>
            <a:r>
              <a:rPr lang="en-GB" sz="1100" dirty="0">
                <a:solidFill>
                  <a:schemeClr val="bg1"/>
                </a:solidFill>
                <a:effectLst/>
                <a:latin typeface="Montserrat" panose="00000500000000000000" pitchFamily="2" charset="0"/>
                <a:ea typeface="Times New Roman" panose="02020603050405020304" pitchFamily="18" charset="0"/>
                <a:cs typeface="Times New Roman" panose="02020603050405020304" pitchFamily="18" charset="0"/>
              </a:rPr>
              <a:t>and </a:t>
            </a:r>
            <a:r>
              <a:rPr lang="en-GB" sz="1100" b="1" dirty="0">
                <a:solidFill>
                  <a:schemeClr val="bg1"/>
                </a:solidFill>
                <a:effectLst/>
                <a:latin typeface="Montserrat" panose="00000500000000000000" pitchFamily="2" charset="0"/>
                <a:ea typeface="Times New Roman" panose="02020603050405020304" pitchFamily="18" charset="0"/>
                <a:cs typeface="Times New Roman" panose="02020603050405020304" pitchFamily="18" charset="0"/>
              </a:rPr>
              <a:t>fuel costs</a:t>
            </a:r>
            <a:r>
              <a:rPr lang="en-GB" sz="1100" dirty="0">
                <a:solidFill>
                  <a:schemeClr val="bg1"/>
                </a:solidFill>
                <a:effectLst/>
                <a:latin typeface="Montserrat" panose="00000500000000000000" pitchFamily="2" charset="0"/>
                <a:ea typeface="Times New Roman" panose="02020603050405020304" pitchFamily="18" charset="0"/>
                <a:cs typeface="Times New Roman" panose="02020603050405020304" pitchFamily="18" charset="0"/>
              </a:rPr>
              <a:t>.</a:t>
            </a:r>
          </a:p>
          <a:p>
            <a:pPr marL="171450" lvl="0" indent="-171450">
              <a:buClr>
                <a:schemeClr val="accent1"/>
              </a:buClr>
              <a:buFont typeface="Arial" panose="020B0604020202020204" pitchFamily="34" charset="0"/>
              <a:buChar char="•"/>
              <a:tabLst>
                <a:tab pos="226695" algn="l"/>
                <a:tab pos="457200" algn="l"/>
              </a:tabLst>
            </a:pPr>
            <a:endParaRPr lang="en-GB" sz="1100" dirty="0">
              <a:solidFill>
                <a:schemeClr val="bg1"/>
              </a:solidFill>
              <a:latin typeface="Montserrat" panose="00000500000000000000" pitchFamily="2" charset="0"/>
              <a:ea typeface="Times New Roman" panose="02020603050405020304" pitchFamily="18" charset="0"/>
              <a:cs typeface="Times New Roman" panose="02020603050405020304" pitchFamily="18" charset="0"/>
            </a:endParaRPr>
          </a:p>
          <a:p>
            <a:pPr marL="171450" lvl="0" indent="-171450">
              <a:buClr>
                <a:schemeClr val="accent1"/>
              </a:buClr>
              <a:buFont typeface="Arial" panose="020B0604020202020204" pitchFamily="34" charset="0"/>
              <a:buChar char="•"/>
              <a:tabLst>
                <a:tab pos="226695" algn="l"/>
                <a:tab pos="457200" algn="l"/>
              </a:tabLst>
            </a:pPr>
            <a:endParaRPr lang="en-US" sz="1100" dirty="0">
              <a:solidFill>
                <a:schemeClr val="bg1"/>
              </a:solidFill>
              <a:effectLst/>
              <a:latin typeface="Montserrat" panose="00000500000000000000" pitchFamily="2" charset="0"/>
              <a:ea typeface="Calibri" panose="020F0502020204030204" pitchFamily="34" charset="0"/>
              <a:cs typeface="Calibri" panose="020F0502020204030204" pitchFamily="34" charset="0"/>
            </a:endParaRPr>
          </a:p>
          <a:p>
            <a:pPr marL="171450" lvl="0" indent="-171450">
              <a:buClr>
                <a:schemeClr val="accent1"/>
              </a:buClr>
              <a:buFont typeface="Arial" panose="020B0604020202020204" pitchFamily="34" charset="0"/>
              <a:buChar char="•"/>
              <a:tabLst>
                <a:tab pos="226695" algn="l"/>
                <a:tab pos="457200" algn="l"/>
              </a:tabLst>
            </a:pPr>
            <a:endParaRPr lang="en-US" sz="1100" dirty="0">
              <a:solidFill>
                <a:schemeClr val="bg1"/>
              </a:solidFill>
              <a:latin typeface="Montserrat" panose="00000500000000000000" pitchFamily="2" charset="0"/>
              <a:ea typeface="Times New Roman" panose="02020603050405020304" pitchFamily="18" charset="0"/>
              <a:cs typeface="Calibri" panose="020F0502020204030204" pitchFamily="34" charset="0"/>
            </a:endParaRPr>
          </a:p>
          <a:p>
            <a:pPr marL="171450" lvl="0" indent="-171450">
              <a:buClr>
                <a:schemeClr val="accent1"/>
              </a:buClr>
              <a:buFont typeface="Arial" panose="020B0604020202020204" pitchFamily="34" charset="0"/>
              <a:buChar char="•"/>
              <a:tabLst>
                <a:tab pos="226695" algn="l"/>
                <a:tab pos="457200" algn="l"/>
              </a:tabLst>
            </a:pPr>
            <a:endParaRPr lang="en-GB" sz="1100" dirty="0">
              <a:solidFill>
                <a:schemeClr val="bg1"/>
              </a:solidFill>
              <a:effectLst/>
              <a:latin typeface="Arial" panose="020B0604020202020204" pitchFamily="34" charset="0"/>
              <a:ea typeface="Times New Roman" panose="02020603050405020304" pitchFamily="18" charset="0"/>
            </a:endParaRPr>
          </a:p>
        </p:txBody>
      </p:sp>
      <p:cxnSp>
        <p:nvCxnSpPr>
          <p:cNvPr id="646" name="Google Shape;646;p59"/>
          <p:cNvCxnSpPr/>
          <p:nvPr/>
        </p:nvCxnSpPr>
        <p:spPr>
          <a:xfrm>
            <a:off x="338424" y="1570725"/>
            <a:ext cx="2712000" cy="0"/>
          </a:xfrm>
          <a:prstGeom prst="straightConnector1">
            <a:avLst/>
          </a:prstGeom>
          <a:noFill/>
          <a:ln w="9525" cap="flat" cmpd="sng">
            <a:solidFill>
              <a:srgbClr val="FFFFFF"/>
            </a:solidFill>
            <a:prstDash val="solid"/>
            <a:round/>
            <a:headEnd type="none" w="med" len="med"/>
            <a:tailEnd type="none" w="med" len="med"/>
          </a:ln>
        </p:spPr>
      </p:cxnSp>
      <p:cxnSp>
        <p:nvCxnSpPr>
          <p:cNvPr id="647" name="Google Shape;647;p59"/>
          <p:cNvCxnSpPr/>
          <p:nvPr/>
        </p:nvCxnSpPr>
        <p:spPr>
          <a:xfrm>
            <a:off x="3215999" y="1570725"/>
            <a:ext cx="2712000" cy="0"/>
          </a:xfrm>
          <a:prstGeom prst="straightConnector1">
            <a:avLst/>
          </a:prstGeom>
          <a:noFill/>
          <a:ln w="9525" cap="flat" cmpd="sng">
            <a:solidFill>
              <a:srgbClr val="FFFFFF"/>
            </a:solidFill>
            <a:prstDash val="solid"/>
            <a:round/>
            <a:headEnd type="none" w="med" len="med"/>
            <a:tailEnd type="none" w="med" len="med"/>
          </a:ln>
        </p:spPr>
      </p:cxnSp>
      <p:cxnSp>
        <p:nvCxnSpPr>
          <p:cNvPr id="648" name="Google Shape;648;p59"/>
          <p:cNvCxnSpPr/>
          <p:nvPr/>
        </p:nvCxnSpPr>
        <p:spPr>
          <a:xfrm>
            <a:off x="6093574" y="1570725"/>
            <a:ext cx="2712000" cy="0"/>
          </a:xfrm>
          <a:prstGeom prst="straightConnector1">
            <a:avLst/>
          </a:prstGeom>
          <a:noFill/>
          <a:ln w="9525" cap="flat" cmpd="sng">
            <a:solidFill>
              <a:srgbClr val="FFFFFF"/>
            </a:solidFill>
            <a:prstDash val="solid"/>
            <a:round/>
            <a:headEnd type="none" w="med" len="med"/>
            <a:tailEnd type="none" w="med" len="med"/>
          </a:ln>
        </p:spPr>
      </p:cxnSp>
      <p:sp>
        <p:nvSpPr>
          <p:cNvPr id="649" name="Google Shape;649;p59"/>
          <p:cNvSpPr txBox="1"/>
          <p:nvPr/>
        </p:nvSpPr>
        <p:spPr>
          <a:xfrm>
            <a:off x="3125449" y="1681107"/>
            <a:ext cx="3022099" cy="3158101"/>
          </a:xfrm>
          <a:prstGeom prst="rect">
            <a:avLst/>
          </a:prstGeom>
          <a:noFill/>
          <a:ln>
            <a:noFill/>
          </a:ln>
        </p:spPr>
        <p:txBody>
          <a:bodyPr spcFirstLastPara="1" wrap="square" lIns="0" tIns="45700" rIns="0" bIns="45700" anchor="t" anchorCtr="0">
            <a:noAutofit/>
          </a:bodyPr>
          <a:lstStyle/>
          <a:p>
            <a:pPr marL="171450" lvl="0" indent="-171450">
              <a:spcAft>
                <a:spcPts val="0"/>
              </a:spcAft>
              <a:buClr>
                <a:schemeClr val="accent1"/>
              </a:buClr>
              <a:buFont typeface="Arial" panose="020B0604020202020204" pitchFamily="34" charset="0"/>
              <a:buChar char="•"/>
            </a:pPr>
            <a:r>
              <a:rPr lang="en-GB" sz="1100" dirty="0">
                <a:solidFill>
                  <a:schemeClr val="bg1"/>
                </a:solidFill>
                <a:effectLst/>
                <a:latin typeface="Montserrat" panose="00000500000000000000" pitchFamily="2" charset="0"/>
                <a:ea typeface="Times New Roman" panose="02020603050405020304" pitchFamily="18" charset="0"/>
              </a:rPr>
              <a:t>With </a:t>
            </a:r>
            <a:r>
              <a:rPr lang="en-GB" sz="1100" b="1" dirty="0">
                <a:solidFill>
                  <a:schemeClr val="bg1"/>
                </a:solidFill>
                <a:effectLst/>
                <a:latin typeface="Montserrat" panose="00000500000000000000" pitchFamily="2" charset="0"/>
                <a:ea typeface="Times New Roman" panose="02020603050405020304" pitchFamily="18" charset="0"/>
              </a:rPr>
              <a:t>1 in 5 </a:t>
            </a:r>
            <a:r>
              <a:rPr lang="en-GB" sz="1100" dirty="0">
                <a:solidFill>
                  <a:schemeClr val="bg1"/>
                </a:solidFill>
                <a:effectLst/>
                <a:latin typeface="Montserrat" panose="00000500000000000000" pitchFamily="2" charset="0"/>
                <a:ea typeface="Times New Roman" panose="02020603050405020304" pitchFamily="18" charset="0"/>
              </a:rPr>
              <a:t>households (</a:t>
            </a: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19%) now considered as </a:t>
            </a:r>
            <a:r>
              <a:rPr lang="en-GB" sz="1100" b="1"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Strugglers</a:t>
            </a: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(compared to 23% at a global level) there is </a:t>
            </a:r>
            <a:r>
              <a:rPr lang="en-GB" sz="1100" dirty="0">
                <a:solidFill>
                  <a:schemeClr val="bg1"/>
                </a:solidFill>
                <a:effectLst/>
                <a:latin typeface="Montserrat" panose="00000500000000000000" pitchFamily="2" charset="0"/>
                <a:ea typeface="Times New Roman" panose="02020603050405020304" pitchFamily="18" charset="0"/>
              </a:rPr>
              <a:t>a </a:t>
            </a:r>
            <a:r>
              <a:rPr lang="en-GB" sz="1100" b="1" dirty="0">
                <a:solidFill>
                  <a:schemeClr val="bg1"/>
                </a:solidFill>
                <a:effectLst/>
                <a:latin typeface="Montserrat" panose="00000500000000000000" pitchFamily="2" charset="0"/>
                <a:ea typeface="Times New Roman" panose="02020603050405020304" pitchFamily="18" charset="0"/>
              </a:rPr>
              <a:t>new ‘</a:t>
            </a:r>
            <a:r>
              <a:rPr lang="en-GB" sz="1100" b="1" dirty="0">
                <a:solidFill>
                  <a:schemeClr val="accent1"/>
                </a:solidFill>
                <a:effectLst/>
                <a:latin typeface="Montserrat" panose="00000500000000000000" pitchFamily="2" charset="0"/>
                <a:ea typeface="Times New Roman" panose="02020603050405020304" pitchFamily="18" charset="0"/>
              </a:rPr>
              <a:t>Economic Divide</a:t>
            </a:r>
            <a:r>
              <a:rPr lang="en-GB" sz="1100" b="1" dirty="0">
                <a:solidFill>
                  <a:schemeClr val="bg1"/>
                </a:solidFill>
                <a:effectLst/>
                <a:latin typeface="Montserrat" panose="00000500000000000000" pitchFamily="2" charset="0"/>
                <a:ea typeface="Times New Roman" panose="02020603050405020304" pitchFamily="18" charset="0"/>
              </a:rPr>
              <a:t>’ developing</a:t>
            </a:r>
            <a:r>
              <a:rPr lang="en-GB" sz="1100" dirty="0">
                <a:solidFill>
                  <a:schemeClr val="bg1"/>
                </a:solidFill>
                <a:effectLst/>
                <a:latin typeface="Montserrat" panose="00000500000000000000" pitchFamily="2" charset="0"/>
                <a:ea typeface="Times New Roman" panose="02020603050405020304" pitchFamily="18" charset="0"/>
              </a:rPr>
              <a:t> which has the </a:t>
            </a:r>
            <a:r>
              <a:rPr lang="en-GB" sz="1100" b="1" dirty="0">
                <a:solidFill>
                  <a:schemeClr val="bg1"/>
                </a:solidFill>
                <a:effectLst/>
                <a:latin typeface="Montserrat" panose="00000500000000000000" pitchFamily="2" charset="0"/>
                <a:ea typeface="Times New Roman" panose="02020603050405020304" pitchFamily="18" charset="0"/>
              </a:rPr>
              <a:t>potential</a:t>
            </a:r>
            <a:r>
              <a:rPr lang="en-GB" sz="1100" dirty="0">
                <a:solidFill>
                  <a:schemeClr val="bg1"/>
                </a:solidFill>
                <a:effectLst/>
                <a:latin typeface="Montserrat" panose="00000500000000000000" pitchFamily="2" charset="0"/>
                <a:ea typeface="Times New Roman" panose="02020603050405020304" pitchFamily="18" charset="0"/>
              </a:rPr>
              <a:t> to </a:t>
            </a:r>
            <a:r>
              <a:rPr lang="en-GB" sz="1100" b="1" dirty="0">
                <a:solidFill>
                  <a:schemeClr val="bg1"/>
                </a:solidFill>
                <a:effectLst/>
                <a:latin typeface="Montserrat" panose="00000500000000000000" pitchFamily="2" charset="0"/>
                <a:ea typeface="Times New Roman" panose="02020603050405020304" pitchFamily="18" charset="0"/>
              </a:rPr>
              <a:t>derail</a:t>
            </a:r>
            <a:r>
              <a:rPr lang="en-GB" sz="1100" dirty="0">
                <a:solidFill>
                  <a:schemeClr val="bg1"/>
                </a:solidFill>
                <a:effectLst/>
                <a:latin typeface="Montserrat" panose="00000500000000000000" pitchFamily="2" charset="0"/>
                <a:ea typeface="Times New Roman" panose="02020603050405020304" pitchFamily="18" charset="0"/>
              </a:rPr>
              <a:t> any </a:t>
            </a:r>
            <a:r>
              <a:rPr lang="en-GB" sz="1100" b="1" dirty="0">
                <a:solidFill>
                  <a:schemeClr val="bg1"/>
                </a:solidFill>
                <a:effectLst/>
                <a:latin typeface="Montserrat" panose="00000500000000000000" pitchFamily="2" charset="0"/>
                <a:ea typeface="Times New Roman" panose="02020603050405020304" pitchFamily="18" charset="0"/>
              </a:rPr>
              <a:t>recovery </a:t>
            </a:r>
            <a:r>
              <a:rPr lang="en-GB" sz="1100" dirty="0">
                <a:solidFill>
                  <a:schemeClr val="bg1"/>
                </a:solidFill>
                <a:effectLst/>
                <a:latin typeface="Montserrat" panose="00000500000000000000" pitchFamily="2" charset="0"/>
                <a:ea typeface="Times New Roman" panose="02020603050405020304" pitchFamily="18" charset="0"/>
              </a:rPr>
              <a:t>in sales and </a:t>
            </a:r>
            <a:r>
              <a:rPr lang="en-GB" sz="1100" b="1" dirty="0">
                <a:solidFill>
                  <a:schemeClr val="accent1"/>
                </a:solidFill>
                <a:effectLst/>
                <a:latin typeface="Montserrat" panose="00000500000000000000" pitchFamily="2" charset="0"/>
                <a:ea typeface="Times New Roman" panose="02020603050405020304" pitchFamily="18" charset="0"/>
              </a:rPr>
              <a:t>limit</a:t>
            </a:r>
            <a:r>
              <a:rPr lang="en-GB" sz="1100" dirty="0">
                <a:solidFill>
                  <a:schemeClr val="bg1"/>
                </a:solidFill>
                <a:effectLst/>
                <a:latin typeface="Montserrat" panose="00000500000000000000" pitchFamily="2" charset="0"/>
                <a:ea typeface="Times New Roman" panose="02020603050405020304" pitchFamily="18" charset="0"/>
              </a:rPr>
              <a:t> any growth in volumes at supermarkets should these shoppers </a:t>
            </a:r>
            <a:r>
              <a:rPr lang="en-GB" sz="1100" b="1" dirty="0">
                <a:solidFill>
                  <a:schemeClr val="bg1"/>
                </a:solidFill>
                <a:effectLst/>
                <a:latin typeface="Montserrat" panose="00000500000000000000" pitchFamily="2" charset="0"/>
                <a:ea typeface="Times New Roman" panose="02020603050405020304" pitchFamily="18" charset="0"/>
              </a:rPr>
              <a:t>reign in spend </a:t>
            </a:r>
            <a:r>
              <a:rPr lang="en-GB" sz="1100" dirty="0">
                <a:solidFill>
                  <a:schemeClr val="bg1"/>
                </a:solidFill>
                <a:effectLst/>
                <a:latin typeface="Montserrat" panose="00000500000000000000" pitchFamily="2" charset="0"/>
                <a:ea typeface="Times New Roman" panose="02020603050405020304" pitchFamily="18" charset="0"/>
              </a:rPr>
              <a:t>when faced with </a:t>
            </a:r>
            <a:r>
              <a:rPr lang="en-GB" sz="1100" b="1" dirty="0">
                <a:solidFill>
                  <a:schemeClr val="bg1"/>
                </a:solidFill>
                <a:effectLst/>
                <a:latin typeface="Montserrat" panose="00000500000000000000" pitchFamily="2" charset="0"/>
                <a:ea typeface="Times New Roman" panose="02020603050405020304" pitchFamily="18" charset="0"/>
              </a:rPr>
              <a:t>accelerating inflation</a:t>
            </a:r>
            <a:r>
              <a:rPr lang="en-GB" sz="1100" dirty="0">
                <a:solidFill>
                  <a:schemeClr val="bg1"/>
                </a:solidFill>
                <a:effectLst/>
                <a:latin typeface="Montserrat" panose="00000500000000000000" pitchFamily="2" charset="0"/>
                <a:ea typeface="Times New Roman" panose="02020603050405020304" pitchFamily="18" charset="0"/>
              </a:rPr>
              <a:t>.</a:t>
            </a:r>
            <a:endParaRPr lang="en-GB" sz="1100" dirty="0">
              <a:solidFill>
                <a:schemeClr val="bg1"/>
              </a:solidFill>
              <a:effectLst/>
              <a:latin typeface="Times New Roman" panose="02020603050405020304" pitchFamily="18" charset="0"/>
              <a:ea typeface="Times New Roman" panose="02020603050405020304" pitchFamily="18" charset="0"/>
            </a:endParaRPr>
          </a:p>
          <a:p>
            <a:pPr indent="-226695">
              <a:spcAft>
                <a:spcPts val="0"/>
              </a:spcAft>
            </a:pP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a:t>
            </a:r>
          </a:p>
          <a:p>
            <a:pPr indent="-226695" algn="just">
              <a:spcAft>
                <a:spcPts val="0"/>
              </a:spcAft>
            </a:pPr>
            <a:endParaRPr lang="en-GB" sz="1100" dirty="0">
              <a:solidFill>
                <a:schemeClr val="bg1"/>
              </a:solidFill>
              <a:latin typeface="Montserrat" panose="00000500000000000000" pitchFamily="2" charset="0"/>
              <a:ea typeface="Times New Roman" panose="02020603050405020304" pitchFamily="18" charset="0"/>
              <a:cs typeface="Calibri" panose="020F0502020204030204" pitchFamily="34" charset="0"/>
            </a:endParaRPr>
          </a:p>
          <a:p>
            <a:pPr indent="-226695">
              <a:spcAft>
                <a:spcPts val="0"/>
              </a:spcAft>
            </a:pPr>
            <a:endParaRPr lang="en-GB" sz="1100" dirty="0">
              <a:solidFill>
                <a:schemeClr val="bg1"/>
              </a:solidFill>
              <a:latin typeface="Montserrat" panose="00000500000000000000" pitchFamily="2" charset="0"/>
              <a:ea typeface="Times New Roman" panose="02020603050405020304" pitchFamily="18" charset="0"/>
              <a:cs typeface="Calibri" panose="020F0502020204030204" pitchFamily="34" charset="0"/>
            </a:endParaRPr>
          </a:p>
          <a:p>
            <a:pPr indent="-226695">
              <a:spcAft>
                <a:spcPts val="0"/>
              </a:spcAft>
            </a:pPr>
            <a:endParaRPr lang="en-GB" sz="1100" dirty="0">
              <a:solidFill>
                <a:schemeClr val="bg1"/>
              </a:solidFill>
              <a:latin typeface="Montserrat" panose="00000500000000000000" pitchFamily="2" charset="0"/>
              <a:ea typeface="Times New Roman" panose="02020603050405020304" pitchFamily="18" charset="0"/>
              <a:cs typeface="Calibri" panose="020F0502020204030204" pitchFamily="34" charset="0"/>
            </a:endParaRPr>
          </a:p>
          <a:p>
            <a:pPr indent="-226695">
              <a:spcAft>
                <a:spcPts val="0"/>
              </a:spcAft>
            </a:pPr>
            <a:endParaRPr lang="en-GB" sz="1100" dirty="0">
              <a:solidFill>
                <a:schemeClr val="bg1"/>
              </a:solidFill>
              <a:effectLst/>
              <a:latin typeface="Times New Roman" panose="02020603050405020304" pitchFamily="18" charset="0"/>
              <a:ea typeface="Times New Roman" panose="02020603050405020304" pitchFamily="18" charset="0"/>
            </a:endParaRPr>
          </a:p>
        </p:txBody>
      </p:sp>
      <p:sp>
        <p:nvSpPr>
          <p:cNvPr id="650" name="Google Shape;650;p59"/>
          <p:cNvSpPr txBox="1"/>
          <p:nvPr/>
        </p:nvSpPr>
        <p:spPr>
          <a:xfrm>
            <a:off x="6147548" y="1617325"/>
            <a:ext cx="2712000" cy="3237824"/>
          </a:xfrm>
          <a:prstGeom prst="rect">
            <a:avLst/>
          </a:prstGeom>
          <a:noFill/>
          <a:ln>
            <a:noFill/>
          </a:ln>
        </p:spPr>
        <p:txBody>
          <a:bodyPr spcFirstLastPara="1" wrap="square" lIns="0" tIns="45700" rIns="0" bIns="45700" anchor="t" anchorCtr="0">
            <a:noAutofit/>
          </a:bodyPr>
          <a:lstStyle/>
          <a:p>
            <a:pPr marL="171450" lvl="0" indent="-171450">
              <a:spcAft>
                <a:spcPts val="0"/>
              </a:spcAft>
              <a:buClr>
                <a:schemeClr val="accent1"/>
              </a:buClr>
              <a:buFont typeface="Arial" panose="020B0604020202020204" pitchFamily="34" charset="0"/>
              <a:buChar char="•"/>
            </a:pPr>
            <a:r>
              <a:rPr lang="en-GB" sz="1100" dirty="0">
                <a:solidFill>
                  <a:schemeClr val="bg1"/>
                </a:solidFill>
                <a:effectLst/>
                <a:latin typeface="Montserrat" panose="00000500000000000000" pitchFamily="2" charset="0"/>
                <a:ea typeface="Times New Roman" panose="02020603050405020304" pitchFamily="18" charset="0"/>
              </a:rPr>
              <a:t>Looking ahead we can anticipate </a:t>
            </a:r>
            <a:r>
              <a:rPr lang="en-GB" sz="1100" b="1" dirty="0">
                <a:solidFill>
                  <a:schemeClr val="bg1"/>
                </a:solidFill>
                <a:effectLst/>
                <a:latin typeface="Montserrat" panose="00000500000000000000" pitchFamily="2" charset="0"/>
                <a:ea typeface="Times New Roman" panose="02020603050405020304" pitchFamily="18" charset="0"/>
              </a:rPr>
              <a:t>another 4 weeks </a:t>
            </a:r>
            <a:r>
              <a:rPr lang="en-GB" sz="1100" dirty="0">
                <a:solidFill>
                  <a:schemeClr val="bg1"/>
                </a:solidFill>
                <a:effectLst/>
                <a:latin typeface="Montserrat" panose="00000500000000000000" pitchFamily="2" charset="0"/>
                <a:ea typeface="Times New Roman" panose="02020603050405020304" pitchFamily="18" charset="0"/>
              </a:rPr>
              <a:t>of sales </a:t>
            </a:r>
            <a:r>
              <a:rPr lang="en-GB" sz="1100" b="1" dirty="0">
                <a:solidFill>
                  <a:schemeClr val="bg1"/>
                </a:solidFill>
                <a:effectLst/>
                <a:latin typeface="Montserrat" panose="00000500000000000000" pitchFamily="2" charset="0"/>
                <a:ea typeface="Times New Roman" panose="02020603050405020304" pitchFamily="18" charset="0"/>
              </a:rPr>
              <a:t>declines</a:t>
            </a:r>
            <a:r>
              <a:rPr lang="en-GB" sz="1100" dirty="0">
                <a:solidFill>
                  <a:schemeClr val="bg1"/>
                </a:solidFill>
                <a:effectLst/>
                <a:latin typeface="Montserrat" panose="00000500000000000000" pitchFamily="2" charset="0"/>
                <a:ea typeface="Times New Roman" panose="02020603050405020304" pitchFamily="18" charset="0"/>
              </a:rPr>
              <a:t> </a:t>
            </a:r>
            <a:r>
              <a:rPr lang="en-GB" sz="1100" b="1" dirty="0">
                <a:solidFill>
                  <a:schemeClr val="accent1"/>
                </a:solidFill>
                <a:effectLst/>
                <a:latin typeface="Montserrat" panose="00000500000000000000" pitchFamily="2" charset="0"/>
                <a:ea typeface="Times New Roman" panose="02020603050405020304" pitchFamily="18" charset="0"/>
              </a:rPr>
              <a:t>before</a:t>
            </a:r>
            <a:r>
              <a:rPr lang="en-GB" sz="1100" dirty="0">
                <a:solidFill>
                  <a:schemeClr val="bg1"/>
                </a:solidFill>
                <a:effectLst/>
                <a:latin typeface="Montserrat" panose="00000500000000000000" pitchFamily="2" charset="0"/>
                <a:ea typeface="Times New Roman" panose="02020603050405020304" pitchFamily="18" charset="0"/>
              </a:rPr>
              <a:t> </a:t>
            </a:r>
            <a:r>
              <a:rPr lang="en-GB" sz="1100" b="1" dirty="0">
                <a:solidFill>
                  <a:schemeClr val="bg1"/>
                </a:solidFill>
                <a:effectLst/>
                <a:latin typeface="Montserrat" panose="00000500000000000000" pitchFamily="2" charset="0"/>
                <a:ea typeface="Times New Roman" panose="02020603050405020304" pitchFamily="18" charset="0"/>
              </a:rPr>
              <a:t>Easter</a:t>
            </a:r>
            <a:r>
              <a:rPr lang="en-GB" sz="1100" dirty="0">
                <a:solidFill>
                  <a:schemeClr val="bg1"/>
                </a:solidFill>
                <a:effectLst/>
                <a:latin typeface="Montserrat" panose="00000500000000000000" pitchFamily="2" charset="0"/>
                <a:ea typeface="Times New Roman" panose="02020603050405020304" pitchFamily="18" charset="0"/>
              </a:rPr>
              <a:t> and (hopefully) </a:t>
            </a:r>
            <a:r>
              <a:rPr lang="en-GB" sz="1100" b="1" dirty="0">
                <a:solidFill>
                  <a:schemeClr val="bg1"/>
                </a:solidFill>
                <a:effectLst/>
                <a:latin typeface="Montserrat" panose="00000500000000000000" pitchFamily="2" charset="0"/>
                <a:ea typeface="Times New Roman" panose="02020603050405020304" pitchFamily="18" charset="0"/>
              </a:rPr>
              <a:t>warmer</a:t>
            </a:r>
            <a:r>
              <a:rPr lang="en-GB" sz="1100" dirty="0">
                <a:solidFill>
                  <a:schemeClr val="bg1"/>
                </a:solidFill>
                <a:effectLst/>
                <a:latin typeface="Montserrat" panose="00000500000000000000" pitchFamily="2" charset="0"/>
                <a:ea typeface="Times New Roman" panose="02020603050405020304" pitchFamily="18" charset="0"/>
              </a:rPr>
              <a:t> Spring weather will provide a </a:t>
            </a:r>
            <a:r>
              <a:rPr lang="en-GB" sz="1100" b="1" dirty="0">
                <a:solidFill>
                  <a:schemeClr val="bg1"/>
                </a:solidFill>
                <a:effectLst/>
                <a:latin typeface="Montserrat" panose="00000500000000000000" pitchFamily="2" charset="0"/>
                <a:ea typeface="Times New Roman" panose="02020603050405020304" pitchFamily="18" charset="0"/>
              </a:rPr>
              <a:t>boost</a:t>
            </a:r>
            <a:r>
              <a:rPr lang="en-GB" sz="1100" dirty="0">
                <a:solidFill>
                  <a:schemeClr val="bg1"/>
                </a:solidFill>
                <a:effectLst/>
                <a:latin typeface="Montserrat" panose="00000500000000000000" pitchFamily="2" charset="0"/>
                <a:ea typeface="Times New Roman" panose="02020603050405020304" pitchFamily="18" charset="0"/>
              </a:rPr>
              <a:t> to sales at the end of April when the industry finally exits `lockdown comparatives`.</a:t>
            </a:r>
          </a:p>
          <a:p>
            <a:pPr marL="342900" lvl="0" indent="-342900">
              <a:spcAft>
                <a:spcPts val="0"/>
              </a:spcAft>
              <a:buClr>
                <a:schemeClr val="accent1"/>
              </a:buClr>
              <a:buFont typeface="Arial" panose="020B0604020202020204" pitchFamily="34" charset="0"/>
              <a:buChar char="•"/>
            </a:pPr>
            <a:endParaRPr lang="en-GB" sz="1100" dirty="0">
              <a:solidFill>
                <a:schemeClr val="bg1"/>
              </a:solidFill>
              <a:latin typeface="Montserrat" panose="00000500000000000000" pitchFamily="2" charset="0"/>
              <a:ea typeface="Times New Roman" panose="02020603050405020304" pitchFamily="18" charset="0"/>
            </a:endParaRPr>
          </a:p>
          <a:p>
            <a:pPr marL="171450" lvl="1" indent="-171450">
              <a:buClr>
                <a:schemeClr val="accent1"/>
              </a:buClr>
              <a:buFont typeface="Arial" panose="020B0604020202020204" pitchFamily="34" charset="0"/>
              <a:buChar char="•"/>
            </a:pPr>
            <a:r>
              <a:rPr lang="en-GB" sz="1100" b="1" dirty="0">
                <a:solidFill>
                  <a:schemeClr val="bg1"/>
                </a:solidFill>
                <a:effectLst/>
                <a:latin typeface="Montserrat" panose="00000500000000000000" pitchFamily="2" charset="0"/>
                <a:ea typeface="Times New Roman" panose="02020603050405020304" pitchFamily="18" charset="0"/>
              </a:rPr>
              <a:t>Financial </a:t>
            </a:r>
            <a:r>
              <a:rPr lang="en-GB" sz="1100" b="1" dirty="0" err="1">
                <a:solidFill>
                  <a:schemeClr val="bg1"/>
                </a:solidFill>
                <a:effectLst/>
                <a:latin typeface="Montserrat" panose="00000500000000000000" pitchFamily="2" charset="0"/>
                <a:ea typeface="Times New Roman" panose="02020603050405020304" pitchFamily="18" charset="0"/>
              </a:rPr>
              <a:t>undertainty</a:t>
            </a:r>
            <a:r>
              <a:rPr lang="en-GB" sz="1100" b="1" dirty="0">
                <a:solidFill>
                  <a:schemeClr val="bg1"/>
                </a:solidFill>
                <a:effectLst/>
                <a:latin typeface="Montserrat" panose="00000500000000000000" pitchFamily="2" charset="0"/>
                <a:ea typeface="Times New Roman" panose="02020603050405020304" pitchFamily="18" charset="0"/>
              </a:rPr>
              <a:t>, </a:t>
            </a:r>
            <a:r>
              <a:rPr lang="en-GB" sz="1100" dirty="0">
                <a:solidFill>
                  <a:schemeClr val="bg1"/>
                </a:solidFill>
                <a:effectLst/>
                <a:latin typeface="Montserrat" panose="00000500000000000000" pitchFamily="2" charset="0"/>
                <a:ea typeface="Times New Roman" panose="02020603050405020304" pitchFamily="18" charset="0"/>
              </a:rPr>
              <a:t>is a know</a:t>
            </a:r>
            <a:r>
              <a:rPr lang="en-GB" sz="1100" dirty="0">
                <a:solidFill>
                  <a:schemeClr val="bg1"/>
                </a:solidFill>
                <a:latin typeface="Montserrat" panose="00000500000000000000" pitchFamily="2" charset="0"/>
                <a:ea typeface="Times New Roman" panose="02020603050405020304" pitchFamily="18" charset="0"/>
              </a:rPr>
              <a:t>n criteria to </a:t>
            </a:r>
            <a:r>
              <a:rPr lang="en-GB" sz="1100" b="1" dirty="0">
                <a:solidFill>
                  <a:schemeClr val="bg1"/>
                </a:solidFill>
                <a:latin typeface="Montserrat" panose="00000500000000000000" pitchFamily="2" charset="0"/>
                <a:ea typeface="Times New Roman" panose="02020603050405020304" pitchFamily="18" charset="0"/>
              </a:rPr>
              <a:t>trigger changing shopping behaviour</a:t>
            </a:r>
            <a:r>
              <a:rPr lang="en-GB" sz="1100" dirty="0">
                <a:solidFill>
                  <a:schemeClr val="bg1"/>
                </a:solidFill>
                <a:latin typeface="Montserrat" panose="00000500000000000000" pitchFamily="2" charset="0"/>
                <a:ea typeface="Times New Roman" panose="02020603050405020304" pitchFamily="18" charset="0"/>
              </a:rPr>
              <a:t>.  Shoppers will use </a:t>
            </a:r>
            <a:r>
              <a:rPr lang="en-GB" sz="1100" b="1" dirty="0">
                <a:solidFill>
                  <a:schemeClr val="bg1"/>
                </a:solidFill>
                <a:latin typeface="Montserrat" panose="00000500000000000000" pitchFamily="2" charset="0"/>
                <a:ea typeface="Times New Roman" panose="02020603050405020304" pitchFamily="18" charset="0"/>
              </a:rPr>
              <a:t>different strategies </a:t>
            </a:r>
            <a:r>
              <a:rPr lang="en-GB" sz="1100" dirty="0">
                <a:solidFill>
                  <a:schemeClr val="bg1"/>
                </a:solidFill>
                <a:latin typeface="Montserrat" panose="00000500000000000000" pitchFamily="2" charset="0"/>
                <a:ea typeface="Times New Roman" panose="02020603050405020304" pitchFamily="18" charset="0"/>
              </a:rPr>
              <a:t>to </a:t>
            </a:r>
            <a:r>
              <a:rPr lang="en-GB" sz="1100" b="1" dirty="0">
                <a:solidFill>
                  <a:schemeClr val="accent1"/>
                </a:solidFill>
                <a:latin typeface="Montserrat" panose="00000500000000000000" pitchFamily="2" charset="0"/>
                <a:ea typeface="Times New Roman" panose="02020603050405020304" pitchFamily="18" charset="0"/>
              </a:rPr>
              <a:t>save money</a:t>
            </a:r>
            <a:r>
              <a:rPr lang="en-GB" sz="1100" dirty="0">
                <a:solidFill>
                  <a:schemeClr val="bg1"/>
                </a:solidFill>
                <a:latin typeface="Montserrat" panose="00000500000000000000" pitchFamily="2" charset="0"/>
                <a:ea typeface="Times New Roman" panose="02020603050405020304" pitchFamily="18" charset="0"/>
              </a:rPr>
              <a:t> depending on how financially insecure they are.</a:t>
            </a:r>
          </a:p>
          <a:p>
            <a:pPr marL="171450" lvl="1" indent="-171450">
              <a:buClr>
                <a:schemeClr val="accent1"/>
              </a:buClr>
              <a:buFont typeface="Arial" panose="020B0604020202020204" pitchFamily="34" charset="0"/>
              <a:buChar char="•"/>
            </a:pPr>
            <a:endParaRPr lang="en-GB" sz="1100" dirty="0">
              <a:solidFill>
                <a:schemeClr val="bg1"/>
              </a:solidFill>
              <a:latin typeface="Montserrat" panose="00000500000000000000" pitchFamily="2" charset="0"/>
              <a:ea typeface="Times New Roman" panose="02020603050405020304" pitchFamily="18" charset="0"/>
            </a:endParaRPr>
          </a:p>
          <a:p>
            <a:pPr marL="171450" lvl="1" indent="-171450">
              <a:buClr>
                <a:schemeClr val="accent1"/>
              </a:buClr>
              <a:buFont typeface="Arial" panose="020B0604020202020204" pitchFamily="34" charset="0"/>
              <a:buChar char="•"/>
            </a:pPr>
            <a:r>
              <a:rPr lang="en-GB" sz="1100" dirty="0">
                <a:solidFill>
                  <a:schemeClr val="bg1"/>
                </a:solidFill>
                <a:latin typeface="Montserrat" panose="00000500000000000000" pitchFamily="2" charset="0"/>
                <a:ea typeface="Times New Roman" panose="02020603050405020304" pitchFamily="18" charset="0"/>
              </a:rPr>
              <a:t>Understanding the </a:t>
            </a:r>
            <a:r>
              <a:rPr lang="en-GB" sz="1100" b="1" dirty="0">
                <a:solidFill>
                  <a:schemeClr val="bg1"/>
                </a:solidFill>
                <a:latin typeface="Montserrat" panose="00000500000000000000" pitchFamily="2" charset="0"/>
                <a:ea typeface="Times New Roman" panose="02020603050405020304" pitchFamily="18" charset="0"/>
              </a:rPr>
              <a:t>motivations</a:t>
            </a:r>
            <a:r>
              <a:rPr lang="en-GB" sz="1100" dirty="0">
                <a:solidFill>
                  <a:schemeClr val="bg1"/>
                </a:solidFill>
                <a:latin typeface="Montserrat" panose="00000500000000000000" pitchFamily="2" charset="0"/>
                <a:ea typeface="Times New Roman" panose="02020603050405020304" pitchFamily="18" charset="0"/>
              </a:rPr>
              <a:t> of these </a:t>
            </a:r>
            <a:r>
              <a:rPr lang="en-GB" sz="1100" b="1" dirty="0">
                <a:solidFill>
                  <a:schemeClr val="bg1"/>
                </a:solidFill>
                <a:latin typeface="Montserrat" panose="00000500000000000000" pitchFamily="2" charset="0"/>
                <a:ea typeface="Times New Roman" panose="02020603050405020304" pitchFamily="18" charset="0"/>
              </a:rPr>
              <a:t>key shopper </a:t>
            </a:r>
            <a:r>
              <a:rPr lang="en-GB" sz="1100" dirty="0">
                <a:solidFill>
                  <a:schemeClr val="bg1"/>
                </a:solidFill>
                <a:latin typeface="Montserrat" panose="00000500000000000000" pitchFamily="2" charset="0"/>
                <a:ea typeface="Times New Roman" panose="02020603050405020304" pitchFamily="18" charset="0"/>
              </a:rPr>
              <a:t>groups will be key to </a:t>
            </a:r>
            <a:r>
              <a:rPr lang="en-GB" sz="1100" b="1" dirty="0">
                <a:solidFill>
                  <a:schemeClr val="accent1"/>
                </a:solidFill>
                <a:latin typeface="Montserrat" panose="00000500000000000000" pitchFamily="2" charset="0"/>
                <a:ea typeface="Times New Roman" panose="02020603050405020304" pitchFamily="18" charset="0"/>
              </a:rPr>
              <a:t>driving growth </a:t>
            </a:r>
            <a:r>
              <a:rPr lang="en-GB" sz="1100" dirty="0">
                <a:solidFill>
                  <a:schemeClr val="bg1"/>
                </a:solidFill>
                <a:latin typeface="Montserrat" panose="00000500000000000000" pitchFamily="2" charset="0"/>
                <a:ea typeface="Times New Roman" panose="02020603050405020304" pitchFamily="18" charset="0"/>
              </a:rPr>
              <a:t>in 2022.</a:t>
            </a:r>
          </a:p>
          <a:p>
            <a:pPr marL="171450" lvl="1" indent="-171450">
              <a:buClr>
                <a:schemeClr val="accent1"/>
              </a:buClr>
              <a:buFont typeface="Arial" panose="020B0604020202020204" pitchFamily="34" charset="0"/>
              <a:buChar char="•"/>
            </a:pPr>
            <a:endParaRPr lang="en-GB" sz="1100" dirty="0">
              <a:solidFill>
                <a:schemeClr val="bg1"/>
              </a:solidFill>
              <a:effectLst/>
              <a:latin typeface="Montserrat" panose="00000500000000000000" pitchFamily="2" charset="0"/>
              <a:ea typeface="Times New Roman" panose="02020603050405020304" pitchFamily="18" charset="0"/>
            </a:endParaRPr>
          </a:p>
          <a:p>
            <a:pPr marL="171450" lvl="0" indent="-171450">
              <a:buClr>
                <a:schemeClr val="accent1"/>
              </a:buClr>
              <a:buFont typeface="Arial" panose="020B0604020202020204" pitchFamily="34" charset="0"/>
              <a:buChar char="•"/>
            </a:pPr>
            <a:endParaRPr lang="en-GB" sz="1100" dirty="0">
              <a:solidFill>
                <a:schemeClr val="bg1"/>
              </a:solidFill>
              <a:latin typeface="Montserrat" panose="00000500000000000000" pitchFamily="2" charset="0"/>
              <a:cs typeface="Calibri" panose="020F0502020204030204" pitchFamily="34" charset="0"/>
            </a:endParaRPr>
          </a:p>
        </p:txBody>
      </p:sp>
      <p:sp>
        <p:nvSpPr>
          <p:cNvPr id="652" name="Google Shape;652;p59"/>
          <p:cNvSpPr txBox="1">
            <a:spLocks noGrp="1"/>
          </p:cNvSpPr>
          <p:nvPr>
            <p:ph type="title"/>
          </p:nvPr>
        </p:nvSpPr>
        <p:spPr>
          <a:xfrm>
            <a:off x="247339" y="304292"/>
            <a:ext cx="8896661" cy="393600"/>
          </a:xfrm>
        </p:spPr>
        <p:txBody>
          <a:bodyPr spcFirstLastPara="1" wrap="square" lIns="0" tIns="91425" rIns="0" bIns="91425" anchor="t" anchorCtr="0">
            <a:noAutofit/>
          </a:bodyPr>
          <a:lstStyle/>
          <a:p>
            <a:pPr marR="228600" indent="-450215"/>
            <a:r>
              <a:rPr lang="en-GB" sz="2000" dirty="0">
                <a:solidFill>
                  <a:schemeClr val="bg1"/>
                </a:solidFill>
                <a:latin typeface="Montserrat" panose="00000500000000000000" pitchFamily="2" charset="0"/>
              </a:rPr>
              <a:t>February marks another watershed, as shoppers face the highest price increases for a decade</a:t>
            </a:r>
            <a:endParaRPr lang="en-GB" sz="2000" dirty="0">
              <a:solidFill>
                <a:schemeClr val="accent1"/>
              </a:solidFill>
              <a:effectLst/>
              <a:latin typeface="Montserrat" panose="00000500000000000000" pitchFamily="2" charset="0"/>
            </a:endParaRPr>
          </a:p>
        </p:txBody>
      </p:sp>
      <p:sp>
        <p:nvSpPr>
          <p:cNvPr id="14" name="TextBox 13">
            <a:extLst>
              <a:ext uri="{FF2B5EF4-FFF2-40B4-BE49-F238E27FC236}">
                <a16:creationId xmlns:a16="http://schemas.microsoft.com/office/drawing/2014/main" id="{1E10590D-0E76-4A34-9455-B26DCA326A28}"/>
              </a:ext>
            </a:extLst>
          </p:cNvPr>
          <p:cNvSpPr txBox="1"/>
          <p:nvPr/>
        </p:nvSpPr>
        <p:spPr>
          <a:xfrm>
            <a:off x="64499" y="4512321"/>
            <a:ext cx="4572000" cy="338554"/>
          </a:xfrm>
          <a:prstGeom prst="rect">
            <a:avLst/>
          </a:prstGeom>
          <a:noFill/>
        </p:spPr>
        <p:txBody>
          <a:bodyPr wrap="square">
            <a:spAutoFit/>
          </a:bodyPr>
          <a:lstStyle/>
          <a:p>
            <a:pPr algn="ctr"/>
            <a:r>
              <a:rPr lang="en-GB" sz="800" dirty="0">
                <a:solidFill>
                  <a:schemeClr val="bg1"/>
                </a:solidFill>
                <a:effectLst/>
                <a:latin typeface="Montserrat" panose="00000500000000000000" pitchFamily="2" charset="0"/>
                <a:ea typeface="Times New Roman" panose="02020603050405020304" pitchFamily="18" charset="0"/>
                <a:cs typeface="Times New Roman" panose="02020603050405020304" pitchFamily="18" charset="0"/>
              </a:rPr>
              <a:t>* Nielsen Global Thought Leadership Survey Q1 2022</a:t>
            </a:r>
            <a:r>
              <a:rPr lang="en-GB" sz="8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those who have already experienced income or job loss and continue to do so</a:t>
            </a:r>
          </a:p>
        </p:txBody>
      </p:sp>
    </p:spTree>
    <p:extLst>
      <p:ext uri="{BB962C8B-B14F-4D97-AF65-F5344CB8AC3E}">
        <p14:creationId xmlns:p14="http://schemas.microsoft.com/office/powerpoint/2010/main" val="35118258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2361"/>
        <p:cNvGrpSpPr/>
        <p:nvPr/>
      </p:nvGrpSpPr>
      <p:grpSpPr>
        <a:xfrm>
          <a:off x="0" y="0"/>
          <a:ext cx="0" cy="0"/>
          <a:chOff x="0" y="0"/>
          <a:chExt cx="0" cy="0"/>
        </a:xfrm>
      </p:grpSpPr>
      <p:sp>
        <p:nvSpPr>
          <p:cNvPr id="2" name="Subtitle 1">
            <a:extLst>
              <a:ext uri="{FF2B5EF4-FFF2-40B4-BE49-F238E27FC236}">
                <a16:creationId xmlns:a16="http://schemas.microsoft.com/office/drawing/2014/main" id="{8E12A230-3919-4B33-AEEB-C7C58224F1C5}"/>
              </a:ext>
            </a:extLst>
          </p:cNvPr>
          <p:cNvSpPr>
            <a:spLocks noGrp="1"/>
          </p:cNvSpPr>
          <p:nvPr>
            <p:ph type="subTitle" idx="1"/>
          </p:nvPr>
        </p:nvSpPr>
        <p:spPr/>
        <p:txBody>
          <a:bodyPr/>
          <a:lstStyle/>
          <a:p>
            <a:endParaRPr lang="en-PH" dirty="0"/>
          </a:p>
        </p:txBody>
      </p:sp>
      <p:sp>
        <p:nvSpPr>
          <p:cNvPr id="2363" name="Google Shape;2363;p144"/>
          <p:cNvSpPr txBox="1"/>
          <p:nvPr/>
        </p:nvSpPr>
        <p:spPr>
          <a:xfrm>
            <a:off x="354650" y="1933300"/>
            <a:ext cx="7351200" cy="857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b="1" dirty="0">
                <a:latin typeface="Montserrat" panose="00000500000000000000" pitchFamily="2" charset="0"/>
                <a:ea typeface="Montserrat"/>
                <a:cs typeface="Montserrat"/>
                <a:sym typeface="Montserrat"/>
              </a:rPr>
              <a:t>Appendix</a:t>
            </a:r>
            <a:endParaRPr sz="3000" b="1" dirty="0">
              <a:latin typeface="Montserrat" panose="00000500000000000000" pitchFamily="2" charset="0"/>
              <a:ea typeface="Montserrat"/>
              <a:cs typeface="Montserrat"/>
              <a:sym typeface="Montserrat"/>
            </a:endParaRPr>
          </a:p>
        </p:txBody>
      </p:sp>
    </p:spTree>
    <p:extLst>
      <p:ext uri="{BB962C8B-B14F-4D97-AF65-F5344CB8AC3E}">
        <p14:creationId xmlns:p14="http://schemas.microsoft.com/office/powerpoint/2010/main" val="21386891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A55BEB2-9EE6-4EB4-8DF1-4D31503D8C5F}"/>
              </a:ext>
            </a:extLst>
          </p:cNvPr>
          <p:cNvPicPr>
            <a:picLocks noChangeAspect="1"/>
          </p:cNvPicPr>
          <p:nvPr/>
        </p:nvPicPr>
        <p:blipFill>
          <a:blip r:embed="rId3"/>
          <a:stretch>
            <a:fillRect/>
          </a:stretch>
        </p:blipFill>
        <p:spPr>
          <a:xfrm>
            <a:off x="1190466" y="1048946"/>
            <a:ext cx="5961032" cy="3608672"/>
          </a:xfrm>
          <a:prstGeom prst="rect">
            <a:avLst/>
          </a:prstGeom>
        </p:spPr>
      </p:pic>
      <p:sp>
        <p:nvSpPr>
          <p:cNvPr id="88066" name="Text Placeholder 10"/>
          <p:cNvSpPr txBox="1">
            <a:spLocks noGrp="1"/>
          </p:cNvSpPr>
          <p:nvPr>
            <p:ph type="body" idx="4294967295"/>
          </p:nvPr>
        </p:nvSpPr>
        <p:spPr>
          <a:xfrm>
            <a:off x="119254" y="4696942"/>
            <a:ext cx="6977063" cy="276225"/>
          </a:xfrm>
        </p:spPr>
        <p:txBody>
          <a:bodyPr/>
          <a:lstStyle/>
          <a:p>
            <a:pPr eaLnBrk="1" hangingPunct="1">
              <a:spcBef>
                <a:spcPts val="63"/>
              </a:spcBef>
              <a:buClr>
                <a:srgbClr val="000000"/>
              </a:buClr>
              <a:buFontTx/>
              <a:buNone/>
            </a:pPr>
            <a:r>
              <a:rPr lang="en-GB" altLang="en-US" sz="600" dirty="0">
                <a:solidFill>
                  <a:schemeClr val="tx1">
                    <a:lumMod val="50000"/>
                    <a:lumOff val="50000"/>
                  </a:schemeClr>
                </a:solidFill>
                <a:cs typeface="Calibri" pitchFamily="34" charset="0"/>
                <a:sym typeface="Arial" pitchFamily="34" charset="0"/>
              </a:rPr>
              <a:t>Source:  NielsenIQ Scantrack Total Store Read Grocery Multiples</a:t>
            </a:r>
          </a:p>
        </p:txBody>
      </p:sp>
      <p:sp>
        <p:nvSpPr>
          <p:cNvPr id="18437" name="Title 27"/>
          <p:cNvSpPr txBox="1">
            <a:spLocks/>
          </p:cNvSpPr>
          <p:nvPr/>
        </p:nvSpPr>
        <p:spPr bwMode="auto">
          <a:xfrm>
            <a:off x="234057" y="-346075"/>
            <a:ext cx="9251950" cy="1082676"/>
          </a:xfrm>
          <a:prstGeom prst="rect">
            <a:avLst/>
          </a:prstGeom>
          <a:noFill/>
          <a:ln>
            <a:noFill/>
          </a:ln>
        </p:spPr>
        <p:txBody>
          <a:bodyPr tIns="0" bIns="0" anchor="b"/>
          <a:lstStyle>
            <a:lvl1pPr defTabSz="457200" eaLnBrk="0" hangingPunct="0">
              <a:spcBef>
                <a:spcPts val="800"/>
              </a:spcBef>
              <a:buClr>
                <a:srgbClr val="5F5F5F"/>
              </a:buClr>
              <a:buFont typeface="Arial" charset="0"/>
              <a:buChar char="•"/>
              <a:defRPr sz="3200">
                <a:solidFill>
                  <a:srgbClr val="5F5F5F"/>
                </a:solidFill>
                <a:latin typeface="Calibri" pitchFamily="34" charset="0"/>
              </a:defRPr>
            </a:lvl1pPr>
            <a:lvl2pPr marL="908050" indent="-457200" defTabSz="457200" eaLnBrk="0" hangingPunct="0">
              <a:spcBef>
                <a:spcPts val="800"/>
              </a:spcBef>
              <a:buClr>
                <a:srgbClr val="5F5F5F"/>
              </a:buClr>
              <a:buFont typeface="Arial" charset="0"/>
              <a:buChar char="•"/>
              <a:defRPr sz="1600">
                <a:solidFill>
                  <a:srgbClr val="5F5F5F"/>
                </a:solidFill>
                <a:latin typeface="Calibri" pitchFamily="34" charset="0"/>
              </a:defRPr>
            </a:lvl2pPr>
            <a:lvl3pPr marL="1371600" indent="-457200" defTabSz="457200" eaLnBrk="0" hangingPunct="0">
              <a:spcBef>
                <a:spcPts val="700"/>
              </a:spcBef>
              <a:buClr>
                <a:srgbClr val="5F5F5F"/>
              </a:buClr>
              <a:buFont typeface="Arial" charset="0"/>
              <a:buChar char="•"/>
              <a:defRPr sz="1400">
                <a:solidFill>
                  <a:srgbClr val="5F5F5F"/>
                </a:solidFill>
                <a:latin typeface="Calibri" pitchFamily="34" charset="0"/>
              </a:defRPr>
            </a:lvl3pPr>
            <a:lvl4pPr marL="1825625" indent="-454025" defTabSz="457200" eaLnBrk="0" hangingPunct="0">
              <a:spcBef>
                <a:spcPts val="700"/>
              </a:spcBef>
              <a:buClr>
                <a:srgbClr val="5F5F5F"/>
              </a:buClr>
              <a:buFont typeface="Arial" charset="0"/>
              <a:buChar char="•"/>
              <a:defRPr sz="1200">
                <a:solidFill>
                  <a:srgbClr val="5F5F5F"/>
                </a:solidFill>
                <a:latin typeface="Calibri" pitchFamily="34" charset="0"/>
              </a:defRPr>
            </a:lvl4pPr>
            <a:lvl5pPr marL="2286000" indent="-457200" defTabSz="457200" eaLnBrk="0" hangingPunct="0">
              <a:spcBef>
                <a:spcPts val="700"/>
              </a:spcBef>
              <a:buClr>
                <a:srgbClr val="5F5F5F"/>
              </a:buClr>
              <a:buFont typeface="Arial" charset="0"/>
              <a:buChar char="•"/>
              <a:defRPr sz="1200">
                <a:solidFill>
                  <a:srgbClr val="5F5F5F"/>
                </a:solidFill>
                <a:latin typeface="Calibri" pitchFamily="34" charset="0"/>
              </a:defRPr>
            </a:lvl5pPr>
            <a:lvl6pPr marL="2743200" indent="-457200" defTabSz="4572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6pPr>
            <a:lvl7pPr marL="3200400" indent="-457200" defTabSz="4572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7pPr>
            <a:lvl8pPr marL="3657600" indent="-457200" defTabSz="4572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8pPr>
            <a:lvl9pPr marL="4114800" indent="-457200" defTabSz="4572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9pPr>
          </a:lstStyle>
          <a:p>
            <a:pPr eaLnBrk="1" fontAlgn="auto" hangingPunct="1">
              <a:lnSpc>
                <a:spcPct val="80000"/>
              </a:lnSpc>
              <a:spcBef>
                <a:spcPct val="0"/>
              </a:spcBef>
              <a:spcAft>
                <a:spcPts val="0"/>
              </a:spcAft>
              <a:buClrTx/>
              <a:buFontTx/>
              <a:buNone/>
              <a:defRPr/>
            </a:pPr>
            <a:endParaRPr lang="en-US" altLang="en-US" sz="2800" kern="0" dirty="0">
              <a:solidFill>
                <a:schemeClr val="accent1"/>
              </a:solidFill>
              <a:latin typeface="+mn-lt"/>
              <a:ea typeface="ＭＳ Ｐゴシック" pitchFamily="34" charset="-128"/>
              <a:cs typeface="Arial"/>
              <a:sym typeface="Arial"/>
            </a:endParaRPr>
          </a:p>
        </p:txBody>
      </p:sp>
      <p:sp>
        <p:nvSpPr>
          <p:cNvPr id="88068" name="Title 27"/>
          <p:cNvSpPr txBox="1">
            <a:spLocks/>
          </p:cNvSpPr>
          <p:nvPr/>
        </p:nvSpPr>
        <p:spPr bwMode="auto">
          <a:xfrm>
            <a:off x="234057" y="380973"/>
            <a:ext cx="8888983"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b"/>
          <a:lstStyle>
            <a:lvl1pPr defTabSz="457200">
              <a:defRPr sz="1400">
                <a:solidFill>
                  <a:srgbClr val="000000"/>
                </a:solidFill>
                <a:latin typeface="Arial" pitchFamily="34" charset="0"/>
                <a:cs typeface="Arial" pitchFamily="34" charset="0"/>
                <a:sym typeface="Arial" pitchFamily="34" charset="0"/>
              </a:defRPr>
            </a:lvl1pPr>
            <a:lvl2pPr marL="742950" indent="-285750" defTabSz="457200">
              <a:defRPr sz="1400">
                <a:solidFill>
                  <a:srgbClr val="000000"/>
                </a:solidFill>
                <a:latin typeface="Arial" pitchFamily="34" charset="0"/>
                <a:cs typeface="Arial" pitchFamily="34" charset="0"/>
                <a:sym typeface="Arial" pitchFamily="34" charset="0"/>
              </a:defRPr>
            </a:lvl2pPr>
            <a:lvl3pPr marL="1143000" indent="-228600" defTabSz="457200">
              <a:defRPr sz="1400">
                <a:solidFill>
                  <a:srgbClr val="000000"/>
                </a:solidFill>
                <a:latin typeface="Arial" pitchFamily="34" charset="0"/>
                <a:cs typeface="Arial" pitchFamily="34" charset="0"/>
                <a:sym typeface="Arial" pitchFamily="34" charset="0"/>
              </a:defRPr>
            </a:lvl3pPr>
            <a:lvl4pPr marL="1600200" indent="-228600" defTabSz="457200">
              <a:defRPr sz="1400">
                <a:solidFill>
                  <a:srgbClr val="000000"/>
                </a:solidFill>
                <a:latin typeface="Arial" pitchFamily="34" charset="0"/>
                <a:cs typeface="Arial" pitchFamily="34" charset="0"/>
                <a:sym typeface="Arial" pitchFamily="34" charset="0"/>
              </a:defRPr>
            </a:lvl4pPr>
            <a:lvl5pPr marL="2057400" indent="-228600" defTabSz="457200">
              <a:defRPr sz="1400">
                <a:solidFill>
                  <a:srgbClr val="000000"/>
                </a:solidFill>
                <a:latin typeface="Arial" pitchFamily="34" charset="0"/>
                <a:cs typeface="Arial" pitchFamily="34" charset="0"/>
                <a:sym typeface="Arial" pitchFamily="34" charset="0"/>
              </a:defRPr>
            </a:lvl5pPr>
            <a:lvl6pPr marL="25146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9pPr>
          </a:lstStyle>
          <a:p>
            <a:pPr eaLnBrk="0" hangingPunct="0">
              <a:spcBef>
                <a:spcPts val="800"/>
              </a:spcBef>
              <a:buClr>
                <a:srgbClr val="5F5F5F"/>
              </a:buClr>
            </a:pPr>
            <a:r>
              <a:rPr lang="en-GB" altLang="en-US" sz="1900" b="1" dirty="0">
                <a:latin typeface="Montserrat" panose="00000500000000000000" pitchFamily="2" charset="0"/>
              </a:rPr>
              <a:t>February saw shoppers spending more on pet and </a:t>
            </a:r>
            <a:r>
              <a:rPr lang="en-GB" altLang="en-US" sz="1900" b="1" dirty="0" err="1">
                <a:latin typeface="Montserrat" panose="00000500000000000000" pitchFamily="2" charset="0"/>
              </a:rPr>
              <a:t>petcare</a:t>
            </a:r>
            <a:r>
              <a:rPr lang="en-GB" altLang="en-US" sz="1900" b="1" dirty="0">
                <a:latin typeface="Montserrat" panose="00000500000000000000" pitchFamily="2" charset="0"/>
              </a:rPr>
              <a:t>, convenience foods including soft drinks and health &amp; beauty</a:t>
            </a:r>
            <a:endParaRPr lang="en-GB" altLang="en-US" sz="1900" b="1" dirty="0">
              <a:solidFill>
                <a:schemeClr val="tx1"/>
              </a:solidFill>
              <a:latin typeface="Montserrat" panose="00000500000000000000" pitchFamily="2" charset="0"/>
            </a:endParaRPr>
          </a:p>
        </p:txBody>
      </p:sp>
      <p:sp>
        <p:nvSpPr>
          <p:cNvPr id="2" name="Oval 1">
            <a:extLst>
              <a:ext uri="{FF2B5EF4-FFF2-40B4-BE49-F238E27FC236}">
                <a16:creationId xmlns:a16="http://schemas.microsoft.com/office/drawing/2014/main" id="{A780D31D-3510-423A-BADF-9DBCE4E73942}"/>
              </a:ext>
            </a:extLst>
          </p:cNvPr>
          <p:cNvSpPr/>
          <p:nvPr/>
        </p:nvSpPr>
        <p:spPr>
          <a:xfrm>
            <a:off x="6770774" y="2286000"/>
            <a:ext cx="380724" cy="157397"/>
          </a:xfrm>
          <a:prstGeom prst="ellipse">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Oval 11">
            <a:extLst>
              <a:ext uri="{FF2B5EF4-FFF2-40B4-BE49-F238E27FC236}">
                <a16:creationId xmlns:a16="http://schemas.microsoft.com/office/drawing/2014/main" id="{C54B032B-FF23-458F-825B-D92425D362AD}"/>
              </a:ext>
            </a:extLst>
          </p:cNvPr>
          <p:cNvSpPr/>
          <p:nvPr/>
        </p:nvSpPr>
        <p:spPr>
          <a:xfrm>
            <a:off x="6770774" y="2788995"/>
            <a:ext cx="380724" cy="157397"/>
          </a:xfrm>
          <a:prstGeom prst="ellipse">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Oval 16">
            <a:extLst>
              <a:ext uri="{FF2B5EF4-FFF2-40B4-BE49-F238E27FC236}">
                <a16:creationId xmlns:a16="http://schemas.microsoft.com/office/drawing/2014/main" id="{E1B57049-AD2D-4EBC-B17F-CCBF683E76AC}"/>
              </a:ext>
            </a:extLst>
          </p:cNvPr>
          <p:cNvSpPr/>
          <p:nvPr/>
        </p:nvSpPr>
        <p:spPr>
          <a:xfrm>
            <a:off x="6770774" y="3426760"/>
            <a:ext cx="380724" cy="157397"/>
          </a:xfrm>
          <a:prstGeom prst="ellipse">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Oval 18">
            <a:extLst>
              <a:ext uri="{FF2B5EF4-FFF2-40B4-BE49-F238E27FC236}">
                <a16:creationId xmlns:a16="http://schemas.microsoft.com/office/drawing/2014/main" id="{5908A33E-EFC5-4522-B7A3-2BD58E57B691}"/>
              </a:ext>
            </a:extLst>
          </p:cNvPr>
          <p:cNvSpPr/>
          <p:nvPr/>
        </p:nvSpPr>
        <p:spPr>
          <a:xfrm>
            <a:off x="6770774" y="3739708"/>
            <a:ext cx="380724" cy="157397"/>
          </a:xfrm>
          <a:prstGeom prst="ellipse">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6317742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3F5CD7F-8852-49EE-B50A-7A96F1B9D2FC}"/>
              </a:ext>
            </a:extLst>
          </p:cNvPr>
          <p:cNvPicPr>
            <a:picLocks noChangeAspect="1"/>
          </p:cNvPicPr>
          <p:nvPr/>
        </p:nvPicPr>
        <p:blipFill>
          <a:blip r:embed="rId3"/>
          <a:stretch>
            <a:fillRect/>
          </a:stretch>
        </p:blipFill>
        <p:spPr>
          <a:xfrm>
            <a:off x="1804561" y="984123"/>
            <a:ext cx="5871453" cy="3633000"/>
          </a:xfrm>
          <a:prstGeom prst="rect">
            <a:avLst/>
          </a:prstGeom>
        </p:spPr>
      </p:pic>
      <p:sp>
        <p:nvSpPr>
          <p:cNvPr id="90114" name="Title 27"/>
          <p:cNvSpPr txBox="1">
            <a:spLocks/>
          </p:cNvSpPr>
          <p:nvPr/>
        </p:nvSpPr>
        <p:spPr bwMode="auto">
          <a:xfrm>
            <a:off x="228600" y="180281"/>
            <a:ext cx="891540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b"/>
          <a:lstStyle>
            <a:lvl1pPr defTabSz="457200">
              <a:defRPr sz="1400">
                <a:solidFill>
                  <a:srgbClr val="000000"/>
                </a:solidFill>
                <a:latin typeface="Arial" pitchFamily="34" charset="0"/>
                <a:cs typeface="Arial" pitchFamily="34" charset="0"/>
                <a:sym typeface="Arial" pitchFamily="34" charset="0"/>
              </a:defRPr>
            </a:lvl1pPr>
            <a:lvl2pPr marL="742950" indent="-285750" defTabSz="457200">
              <a:defRPr sz="1400">
                <a:solidFill>
                  <a:srgbClr val="000000"/>
                </a:solidFill>
                <a:latin typeface="Arial" pitchFamily="34" charset="0"/>
                <a:cs typeface="Arial" pitchFamily="34" charset="0"/>
                <a:sym typeface="Arial" pitchFamily="34" charset="0"/>
              </a:defRPr>
            </a:lvl2pPr>
            <a:lvl3pPr marL="1143000" indent="-228600" defTabSz="457200">
              <a:defRPr sz="1400">
                <a:solidFill>
                  <a:srgbClr val="000000"/>
                </a:solidFill>
                <a:latin typeface="Arial" pitchFamily="34" charset="0"/>
                <a:cs typeface="Arial" pitchFamily="34" charset="0"/>
                <a:sym typeface="Arial" pitchFamily="34" charset="0"/>
              </a:defRPr>
            </a:lvl3pPr>
            <a:lvl4pPr marL="1600200" indent="-228600" defTabSz="457200">
              <a:defRPr sz="1400">
                <a:solidFill>
                  <a:srgbClr val="000000"/>
                </a:solidFill>
                <a:latin typeface="Arial" pitchFamily="34" charset="0"/>
                <a:cs typeface="Arial" pitchFamily="34" charset="0"/>
                <a:sym typeface="Arial" pitchFamily="34" charset="0"/>
              </a:defRPr>
            </a:lvl4pPr>
            <a:lvl5pPr marL="2057400" indent="-228600" defTabSz="457200">
              <a:defRPr sz="1400">
                <a:solidFill>
                  <a:srgbClr val="000000"/>
                </a:solidFill>
                <a:latin typeface="Arial" pitchFamily="34" charset="0"/>
                <a:cs typeface="Arial" pitchFamily="34" charset="0"/>
                <a:sym typeface="Arial" pitchFamily="34" charset="0"/>
              </a:defRPr>
            </a:lvl5pPr>
            <a:lvl6pPr marL="25146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9pPr>
          </a:lstStyle>
          <a:p>
            <a:pPr eaLnBrk="0" hangingPunct="0">
              <a:spcBef>
                <a:spcPts val="800"/>
              </a:spcBef>
              <a:buClr>
                <a:srgbClr val="5F5F5F"/>
              </a:buClr>
            </a:pPr>
            <a:r>
              <a:rPr lang="en-GB" altLang="en-US" sz="1800" b="1" dirty="0">
                <a:solidFill>
                  <a:schemeClr val="tx1"/>
                </a:solidFill>
                <a:latin typeface="Montserrat" panose="00000500000000000000" pitchFamily="2" charset="0"/>
              </a:rPr>
              <a:t>Less demand for staple foods as well as BWS and General Merchandise explain the decline in units and is impacting larger formats more</a:t>
            </a:r>
            <a:endParaRPr lang="en-US" altLang="en-US" sz="1800" b="1" dirty="0">
              <a:solidFill>
                <a:schemeClr val="tx1"/>
              </a:solidFill>
              <a:latin typeface="Montserrat" panose="00000500000000000000" pitchFamily="2" charset="0"/>
            </a:endParaRPr>
          </a:p>
        </p:txBody>
      </p:sp>
      <p:sp>
        <p:nvSpPr>
          <p:cNvPr id="90115" name="Text Placeholder 10"/>
          <p:cNvSpPr txBox="1">
            <a:spLocks noGrp="1"/>
          </p:cNvSpPr>
          <p:nvPr>
            <p:ph type="body" idx="4294967295"/>
          </p:nvPr>
        </p:nvSpPr>
        <p:spPr>
          <a:xfrm>
            <a:off x="0" y="4731990"/>
            <a:ext cx="6769100" cy="341312"/>
          </a:xfrm>
        </p:spPr>
        <p:txBody>
          <a:bodyPr/>
          <a:lstStyle/>
          <a:p>
            <a:pPr eaLnBrk="1" hangingPunct="1">
              <a:spcBef>
                <a:spcPts val="63"/>
              </a:spcBef>
              <a:buClr>
                <a:srgbClr val="000000"/>
              </a:buClr>
              <a:buFontTx/>
              <a:buNone/>
            </a:pPr>
            <a:r>
              <a:rPr lang="en-GB" altLang="en-US" sz="700" dirty="0">
                <a:solidFill>
                  <a:schemeClr val="tx1">
                    <a:lumMod val="50000"/>
                    <a:lumOff val="50000"/>
                  </a:schemeClr>
                </a:solidFill>
                <a:cs typeface="Calibri" pitchFamily="34" charset="0"/>
                <a:sym typeface="Arial" pitchFamily="34" charset="0"/>
              </a:rPr>
              <a:t>Source:  NielsenIQ Scantrack Total Store Read Grocery Multiples</a:t>
            </a:r>
          </a:p>
        </p:txBody>
      </p:sp>
      <p:sp>
        <p:nvSpPr>
          <p:cNvPr id="7" name="Oval 6"/>
          <p:cNvSpPr/>
          <p:nvPr/>
        </p:nvSpPr>
        <p:spPr>
          <a:xfrm>
            <a:off x="7216789" y="2364093"/>
            <a:ext cx="459225" cy="372007"/>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9" name="Oval 8"/>
          <p:cNvSpPr/>
          <p:nvPr/>
        </p:nvSpPr>
        <p:spPr>
          <a:xfrm>
            <a:off x="7216789" y="1616675"/>
            <a:ext cx="459225" cy="141796"/>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11" name="Oval 10"/>
          <p:cNvSpPr/>
          <p:nvPr/>
        </p:nvSpPr>
        <p:spPr>
          <a:xfrm>
            <a:off x="7207284" y="3013023"/>
            <a:ext cx="459225" cy="372007"/>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Tree>
    <p:extLst>
      <p:ext uri="{BB962C8B-B14F-4D97-AF65-F5344CB8AC3E}">
        <p14:creationId xmlns:p14="http://schemas.microsoft.com/office/powerpoint/2010/main" val="4877881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2445"/>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2"/>
        <p:cNvGrpSpPr/>
        <p:nvPr/>
      </p:nvGrpSpPr>
      <p:grpSpPr>
        <a:xfrm>
          <a:off x="0" y="0"/>
          <a:ext cx="0" cy="0"/>
          <a:chOff x="0" y="0"/>
          <a:chExt cx="0" cy="0"/>
        </a:xfrm>
      </p:grpSpPr>
      <p:sp>
        <p:nvSpPr>
          <p:cNvPr id="943" name="Google Shape;943;p77"/>
          <p:cNvSpPr txBox="1">
            <a:spLocks noGrp="1"/>
          </p:cNvSpPr>
          <p:nvPr>
            <p:ph type="title"/>
          </p:nvPr>
        </p:nvSpPr>
        <p:spPr>
          <a:xfrm>
            <a:off x="354651" y="360974"/>
            <a:ext cx="5668778" cy="568665"/>
          </a:xfrm>
        </p:spPr>
        <p:txBody>
          <a:bodyPr spcFirstLastPara="1" wrap="square" lIns="0" tIns="91425" rIns="0" bIns="91425" anchor="t" anchorCtr="0">
            <a:noAutofit/>
          </a:bodyPr>
          <a:lstStyle/>
          <a:p>
            <a:pPr lvl="0"/>
            <a:r>
              <a:rPr lang="en-PH" sz="1700" dirty="0">
                <a:latin typeface="Montserrat" panose="00000500000000000000" pitchFamily="2" charset="0"/>
              </a:rPr>
              <a:t>Against another month of lockdown, sales continued to slow in larger formats and online</a:t>
            </a:r>
            <a:endParaRPr lang="en-US" sz="1700" dirty="0">
              <a:latin typeface="Montserrat" panose="00000500000000000000" pitchFamily="2" charset="0"/>
            </a:endParaRPr>
          </a:p>
        </p:txBody>
      </p:sp>
      <p:sp>
        <p:nvSpPr>
          <p:cNvPr id="5" name="Subtitle 4">
            <a:extLst>
              <a:ext uri="{FF2B5EF4-FFF2-40B4-BE49-F238E27FC236}">
                <a16:creationId xmlns:a16="http://schemas.microsoft.com/office/drawing/2014/main" id="{A2CF0243-A70B-4B96-B944-AA7661425FCB}"/>
              </a:ext>
            </a:extLst>
          </p:cNvPr>
          <p:cNvSpPr>
            <a:spLocks noGrp="1"/>
          </p:cNvSpPr>
          <p:nvPr>
            <p:ph type="subTitle" idx="3"/>
          </p:nvPr>
        </p:nvSpPr>
        <p:spPr/>
        <p:txBody>
          <a:bodyPr/>
          <a:lstStyle/>
          <a:p>
            <a:r>
              <a:rPr lang="en-PH" dirty="0">
                <a:latin typeface="Montserrat" panose="00000500000000000000" pitchFamily="2" charset="0"/>
              </a:rPr>
              <a:t>Source:  NielsenIQ Scantrack Total Store Read, *Homescan FMCG 4w/e 26</a:t>
            </a:r>
            <a:r>
              <a:rPr lang="en-PH" baseline="30000" dirty="0">
                <a:latin typeface="Montserrat" panose="00000500000000000000" pitchFamily="2" charset="0"/>
              </a:rPr>
              <a:t>th</a:t>
            </a:r>
            <a:r>
              <a:rPr lang="en-PH" dirty="0">
                <a:latin typeface="Montserrat" panose="00000500000000000000" pitchFamily="2" charset="0"/>
              </a:rPr>
              <a:t> February 2022,  **Homescan Total FMCG </a:t>
            </a:r>
          </a:p>
        </p:txBody>
      </p:sp>
      <p:sp>
        <p:nvSpPr>
          <p:cNvPr id="944" name="Google Shape;944;p77"/>
          <p:cNvSpPr txBox="1"/>
          <p:nvPr/>
        </p:nvSpPr>
        <p:spPr>
          <a:xfrm>
            <a:off x="354650" y="2148350"/>
            <a:ext cx="2242982" cy="11586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0"/>
              </a:spcAft>
              <a:buNone/>
            </a:pPr>
            <a:r>
              <a:rPr lang="en" b="1" dirty="0">
                <a:solidFill>
                  <a:srgbClr val="000000"/>
                </a:solidFill>
                <a:latin typeface="Montserrat" panose="00000500000000000000" pitchFamily="2" charset="0"/>
                <a:ea typeface="Montserrat"/>
                <a:cs typeface="Montserrat"/>
                <a:sym typeface="Montserrat"/>
              </a:rPr>
              <a:t>Tailwinds</a:t>
            </a:r>
            <a:endParaRPr dirty="0">
              <a:solidFill>
                <a:srgbClr val="000000"/>
              </a:solidFill>
              <a:latin typeface="Montserrat" panose="00000500000000000000" pitchFamily="2" charset="0"/>
              <a:ea typeface="Montserrat Light"/>
              <a:cs typeface="Montserrat Light"/>
              <a:sym typeface="Montserrat Light"/>
            </a:endParaRPr>
          </a:p>
          <a:p>
            <a:pPr marL="365760" lvl="0" indent="-304800" algn="l" rtl="0">
              <a:spcBef>
                <a:spcPts val="600"/>
              </a:spcBef>
              <a:spcAft>
                <a:spcPts val="600"/>
              </a:spcAft>
              <a:buClr>
                <a:srgbClr val="000000"/>
              </a:buClr>
              <a:buSzPts val="1200"/>
              <a:buFont typeface="Montserrat"/>
              <a:buChar char="■"/>
            </a:pPr>
            <a:r>
              <a:rPr lang="en" sz="1200" dirty="0">
                <a:solidFill>
                  <a:srgbClr val="000000"/>
                </a:solidFill>
                <a:latin typeface="Montserrat" panose="00000500000000000000" pitchFamily="2" charset="0"/>
                <a:ea typeface="Montserrat"/>
                <a:cs typeface="Montserrat"/>
                <a:sym typeface="Montserrat"/>
              </a:rPr>
              <a:t>*Discounters +3.6%</a:t>
            </a:r>
          </a:p>
          <a:p>
            <a:pPr marL="365760" lvl="0" indent="-304800" algn="l" rtl="0">
              <a:spcBef>
                <a:spcPts val="600"/>
              </a:spcBef>
              <a:spcAft>
                <a:spcPts val="600"/>
              </a:spcAft>
              <a:buClr>
                <a:srgbClr val="000000"/>
              </a:buClr>
              <a:buSzPts val="1200"/>
              <a:buFont typeface="Montserrat"/>
              <a:buChar char="■"/>
            </a:pPr>
            <a:r>
              <a:rPr lang="en" sz="1200" dirty="0">
                <a:latin typeface="Montserrat" panose="00000500000000000000" pitchFamily="2" charset="0"/>
                <a:ea typeface="Montserrat"/>
                <a:cs typeface="Montserrat"/>
                <a:sym typeface="Montserrat"/>
              </a:rPr>
              <a:t>Convenience +3.3%</a:t>
            </a:r>
          </a:p>
          <a:p>
            <a:pPr marL="365760" lvl="0" indent="-304800" algn="l" rtl="0">
              <a:spcBef>
                <a:spcPts val="600"/>
              </a:spcBef>
              <a:spcAft>
                <a:spcPts val="600"/>
              </a:spcAft>
              <a:buClr>
                <a:srgbClr val="000000"/>
              </a:buClr>
              <a:buSzPts val="1200"/>
              <a:buFont typeface="Montserrat"/>
              <a:buChar char="■"/>
            </a:pPr>
            <a:r>
              <a:rPr lang="en" sz="1200" dirty="0">
                <a:latin typeface="Montserrat" panose="00000500000000000000" pitchFamily="2" charset="0"/>
                <a:ea typeface="Montserrat"/>
                <a:cs typeface="Montserrat"/>
                <a:sym typeface="Montserrat"/>
              </a:rPr>
              <a:t>Instore +0%</a:t>
            </a:r>
          </a:p>
          <a:p>
            <a:pPr marL="60960" lvl="0" algn="l" rtl="0">
              <a:spcBef>
                <a:spcPts val="600"/>
              </a:spcBef>
              <a:spcAft>
                <a:spcPts val="600"/>
              </a:spcAft>
              <a:buClr>
                <a:srgbClr val="000000"/>
              </a:buClr>
              <a:buSzPts val="1200"/>
            </a:pPr>
            <a:endParaRPr lang="en" sz="1200" dirty="0">
              <a:latin typeface="Montserrat" panose="00000500000000000000" pitchFamily="2" charset="0"/>
              <a:ea typeface="Montserrat"/>
              <a:cs typeface="Montserrat"/>
              <a:sym typeface="Montserrat"/>
            </a:endParaRPr>
          </a:p>
          <a:p>
            <a:pPr marL="60960">
              <a:spcBef>
                <a:spcPts val="600"/>
              </a:spcBef>
              <a:spcAft>
                <a:spcPts val="600"/>
              </a:spcAft>
              <a:buSzPts val="1200"/>
            </a:pPr>
            <a:endParaRPr lang="en" sz="1200" dirty="0">
              <a:solidFill>
                <a:schemeClr val="tx1"/>
              </a:solidFill>
              <a:latin typeface="Montserrat" panose="00000500000000000000" pitchFamily="2" charset="0"/>
              <a:ea typeface="Montserrat"/>
              <a:cs typeface="Montserrat"/>
              <a:sym typeface="Montserrat"/>
            </a:endParaRPr>
          </a:p>
          <a:p>
            <a:pPr marL="60960" lvl="0" algn="l" rtl="0">
              <a:spcBef>
                <a:spcPts val="600"/>
              </a:spcBef>
              <a:spcAft>
                <a:spcPts val="600"/>
              </a:spcAft>
              <a:buClr>
                <a:srgbClr val="000000"/>
              </a:buClr>
              <a:buSzPts val="1200"/>
            </a:pPr>
            <a:endParaRPr lang="en" sz="1200" dirty="0">
              <a:solidFill>
                <a:srgbClr val="000000"/>
              </a:solidFill>
              <a:latin typeface="Avenir Next LT Pro" panose="020B0504020202020204" pitchFamily="34" charset="0"/>
              <a:ea typeface="Montserrat"/>
              <a:cs typeface="Montserrat"/>
              <a:sym typeface="Montserrat"/>
            </a:endParaRPr>
          </a:p>
          <a:p>
            <a:pPr marL="365760" lvl="0" indent="-304800" algn="l" rtl="0">
              <a:spcBef>
                <a:spcPts val="600"/>
              </a:spcBef>
              <a:spcAft>
                <a:spcPts val="600"/>
              </a:spcAft>
              <a:buClr>
                <a:srgbClr val="000000"/>
              </a:buClr>
              <a:buSzPts val="1200"/>
              <a:buFont typeface="Montserrat"/>
              <a:buChar char="■"/>
            </a:pPr>
            <a:endParaRPr lang="en" sz="1200" dirty="0">
              <a:solidFill>
                <a:srgbClr val="000000"/>
              </a:solidFill>
              <a:latin typeface="Avenir Next LT Pro" panose="020B0504020202020204" pitchFamily="34" charset="0"/>
              <a:ea typeface="Montserrat"/>
              <a:cs typeface="Montserrat"/>
              <a:sym typeface="Montserrat"/>
            </a:endParaRPr>
          </a:p>
          <a:p>
            <a:pPr marL="365760" lvl="0" indent="-304800" algn="l" rtl="0">
              <a:spcAft>
                <a:spcPts val="600"/>
              </a:spcAft>
              <a:buClr>
                <a:srgbClr val="000000"/>
              </a:buClr>
              <a:buSzPts val="1200"/>
              <a:buFont typeface="Montserrat"/>
              <a:buChar char="■"/>
            </a:pPr>
            <a:endParaRPr sz="1200" dirty="0">
              <a:solidFill>
                <a:srgbClr val="FF0000"/>
              </a:solidFill>
              <a:latin typeface="Avenir Next LT Pro" panose="020B0504020202020204" pitchFamily="34" charset="0"/>
              <a:ea typeface="Montserrat"/>
              <a:cs typeface="Montserrat"/>
              <a:sym typeface="Montserrat"/>
            </a:endParaRPr>
          </a:p>
        </p:txBody>
      </p:sp>
      <p:sp>
        <p:nvSpPr>
          <p:cNvPr id="945" name="Google Shape;945;p77"/>
          <p:cNvSpPr txBox="1"/>
          <p:nvPr/>
        </p:nvSpPr>
        <p:spPr>
          <a:xfrm>
            <a:off x="3217224" y="2095363"/>
            <a:ext cx="2242981" cy="11586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0"/>
              </a:spcAft>
              <a:buNone/>
            </a:pPr>
            <a:r>
              <a:rPr lang="en" b="1" dirty="0">
                <a:latin typeface="Montserrat" panose="00000500000000000000" pitchFamily="2" charset="0"/>
                <a:ea typeface="Montserrat"/>
                <a:cs typeface="Montserrat"/>
                <a:sym typeface="Montserrat"/>
              </a:rPr>
              <a:t>Head</a:t>
            </a:r>
            <a:r>
              <a:rPr lang="en" b="1" dirty="0">
                <a:solidFill>
                  <a:srgbClr val="000000"/>
                </a:solidFill>
                <a:latin typeface="Montserrat" panose="00000500000000000000" pitchFamily="2" charset="0"/>
                <a:ea typeface="Montserrat"/>
                <a:cs typeface="Montserrat"/>
                <a:sym typeface="Montserrat"/>
              </a:rPr>
              <a:t>winds</a:t>
            </a:r>
            <a:endParaRPr lang="en-GB" sz="1200" dirty="0">
              <a:solidFill>
                <a:srgbClr val="000000"/>
              </a:solidFill>
              <a:latin typeface="Montserrat" panose="00000500000000000000" pitchFamily="2" charset="0"/>
              <a:ea typeface="Montserrat"/>
              <a:cs typeface="Montserrat"/>
              <a:sym typeface="Montserrat"/>
            </a:endParaRPr>
          </a:p>
          <a:p>
            <a:pPr marL="360000" indent="-304800">
              <a:spcBef>
                <a:spcPts val="600"/>
              </a:spcBef>
              <a:spcAft>
                <a:spcPts val="600"/>
              </a:spcAft>
              <a:buSzPts val="1200"/>
              <a:buFont typeface="Montserrat"/>
              <a:buChar char="■"/>
            </a:pPr>
            <a:r>
              <a:rPr lang="en" sz="1200" dirty="0">
                <a:latin typeface="Montserrat" panose="00000500000000000000" pitchFamily="2" charset="0"/>
                <a:ea typeface="Montserrat"/>
                <a:cs typeface="Montserrat"/>
                <a:sym typeface="Montserrat"/>
              </a:rPr>
              <a:t>**Value R</a:t>
            </a:r>
            <a:r>
              <a:rPr lang="en-GB" sz="1200" dirty="0">
                <a:latin typeface="Montserrat" panose="00000500000000000000" pitchFamily="2" charset="0"/>
                <a:ea typeface="Montserrat"/>
                <a:cs typeface="Montserrat"/>
                <a:sym typeface="Montserrat"/>
              </a:rPr>
              <a:t>e</a:t>
            </a:r>
            <a:r>
              <a:rPr lang="en" sz="1200" dirty="0">
                <a:latin typeface="Montserrat" panose="00000500000000000000" pitchFamily="2" charset="0"/>
                <a:ea typeface="Montserrat"/>
                <a:cs typeface="Montserrat"/>
                <a:sym typeface="Montserrat"/>
              </a:rPr>
              <a:t>tailers -3.7%</a:t>
            </a:r>
            <a:endParaRPr lang="en-GB" sz="1200" dirty="0">
              <a:latin typeface="Montserrat" panose="00000500000000000000" pitchFamily="2" charset="0"/>
              <a:ea typeface="Montserrat"/>
              <a:cs typeface="Montserrat"/>
              <a:sym typeface="Montserrat"/>
            </a:endParaRPr>
          </a:p>
          <a:p>
            <a:pPr marL="360000" indent="-304800">
              <a:spcBef>
                <a:spcPts val="600"/>
              </a:spcBef>
              <a:spcAft>
                <a:spcPts val="600"/>
              </a:spcAft>
              <a:buSzPts val="1200"/>
              <a:buFont typeface="Montserrat"/>
              <a:buChar char="■"/>
            </a:pPr>
            <a:r>
              <a:rPr lang="en-GB" sz="1200" dirty="0">
                <a:latin typeface="Montserrat" panose="00000500000000000000" pitchFamily="2" charset="0"/>
                <a:ea typeface="Montserrat"/>
                <a:cs typeface="Montserrat"/>
                <a:sym typeface="Montserrat"/>
              </a:rPr>
              <a:t>Grocery Multiples -4.2%</a:t>
            </a:r>
            <a:endParaRPr lang="en-GB" sz="1200" dirty="0">
              <a:solidFill>
                <a:srgbClr val="000000"/>
              </a:solidFill>
              <a:latin typeface="Montserrat" panose="00000500000000000000" pitchFamily="2" charset="0"/>
              <a:ea typeface="Montserrat"/>
              <a:cs typeface="Montserrat"/>
              <a:sym typeface="Montserrat"/>
            </a:endParaRPr>
          </a:p>
          <a:p>
            <a:pPr marL="365760" lvl="0" indent="-304800" algn="l" rtl="0">
              <a:spcBef>
                <a:spcPts val="600"/>
              </a:spcBef>
              <a:spcAft>
                <a:spcPts val="600"/>
              </a:spcAft>
              <a:buClr>
                <a:srgbClr val="000000"/>
              </a:buClr>
              <a:buSzPts val="1200"/>
              <a:buFont typeface="Montserrat"/>
              <a:buChar char="■"/>
            </a:pPr>
            <a:r>
              <a:rPr lang="en" sz="1200" dirty="0">
                <a:latin typeface="Montserrat" panose="00000500000000000000" pitchFamily="2" charset="0"/>
                <a:ea typeface="Montserrat"/>
                <a:cs typeface="Montserrat"/>
                <a:sym typeface="Montserrat"/>
              </a:rPr>
              <a:t>Supermarkets -5.9%</a:t>
            </a:r>
          </a:p>
          <a:p>
            <a:pPr marL="360000" indent="-304800">
              <a:spcBef>
                <a:spcPts val="600"/>
              </a:spcBef>
              <a:spcAft>
                <a:spcPts val="600"/>
              </a:spcAft>
              <a:buSzPts val="1200"/>
              <a:buFont typeface="Montserrat"/>
              <a:buChar char="■"/>
            </a:pPr>
            <a:r>
              <a:rPr lang="en-GB" sz="1200" dirty="0">
                <a:solidFill>
                  <a:srgbClr val="000000"/>
                </a:solidFill>
                <a:latin typeface="Montserrat" panose="00000500000000000000" pitchFamily="2" charset="0"/>
                <a:ea typeface="Montserrat"/>
                <a:cs typeface="Montserrat"/>
                <a:sym typeface="Montserrat"/>
              </a:rPr>
              <a:t>*Online -23%</a:t>
            </a:r>
          </a:p>
          <a:p>
            <a:pPr marL="360000" indent="-304800">
              <a:spcBef>
                <a:spcPts val="600"/>
              </a:spcBef>
              <a:spcAft>
                <a:spcPts val="600"/>
              </a:spcAft>
              <a:buSzPts val="1200"/>
              <a:buFont typeface="Montserrat"/>
              <a:buChar char="■"/>
            </a:pPr>
            <a:endParaRPr lang="en" sz="1200" dirty="0">
              <a:solidFill>
                <a:srgbClr val="000000"/>
              </a:solidFill>
              <a:latin typeface="Montserrat" panose="00000500000000000000" pitchFamily="2" charset="0"/>
              <a:ea typeface="Montserrat"/>
              <a:cs typeface="Montserrat"/>
              <a:sym typeface="Montserrat"/>
            </a:endParaRPr>
          </a:p>
          <a:p>
            <a:pPr marL="360000" lvl="0" indent="-304800" algn="l" rtl="0">
              <a:spcBef>
                <a:spcPts val="600"/>
              </a:spcBef>
              <a:spcAft>
                <a:spcPts val="600"/>
              </a:spcAft>
              <a:buClr>
                <a:srgbClr val="000000"/>
              </a:buClr>
              <a:buSzPts val="1200"/>
              <a:buFont typeface="Montserrat"/>
              <a:buChar char="■"/>
            </a:pPr>
            <a:endParaRPr lang="en" sz="1200" dirty="0">
              <a:solidFill>
                <a:schemeClr val="tx1"/>
              </a:solidFill>
              <a:latin typeface="Avenir Next LT Pro" panose="020B0504020202020204" pitchFamily="34" charset="0"/>
              <a:ea typeface="Montserrat"/>
              <a:cs typeface="Montserrat"/>
              <a:sym typeface="Montserrat"/>
            </a:endParaRPr>
          </a:p>
        </p:txBody>
      </p:sp>
      <p:sp>
        <p:nvSpPr>
          <p:cNvPr id="947" name="Google Shape;947;p77"/>
          <p:cNvSpPr txBox="1"/>
          <p:nvPr/>
        </p:nvSpPr>
        <p:spPr>
          <a:xfrm>
            <a:off x="6277650" y="2287850"/>
            <a:ext cx="2511600" cy="1019100"/>
          </a:xfrm>
          <a:prstGeom prst="rect">
            <a:avLst/>
          </a:prstGeom>
          <a:noFill/>
          <a:ln>
            <a:noFill/>
          </a:ln>
        </p:spPr>
        <p:txBody>
          <a:bodyPr spcFirstLastPara="1" wrap="square" lIns="0" tIns="91425" rIns="0" bIns="91425" anchor="ctr" anchorCtr="0">
            <a:noAutofit/>
          </a:bodyPr>
          <a:lstStyle/>
          <a:p>
            <a:pPr marL="0" lvl="0" indent="0" algn="l" rtl="0">
              <a:spcBef>
                <a:spcPts val="0"/>
              </a:spcBef>
              <a:spcAft>
                <a:spcPts val="0"/>
              </a:spcAft>
              <a:buNone/>
            </a:pPr>
            <a:r>
              <a:rPr lang="en" sz="3600" b="1" dirty="0">
                <a:solidFill>
                  <a:schemeClr val="accent1"/>
                </a:solidFill>
                <a:latin typeface="Montserrat" panose="00000500000000000000" pitchFamily="2" charset="0"/>
                <a:ea typeface="Montserrat"/>
                <a:cs typeface="Montserrat"/>
                <a:sym typeface="Montserrat"/>
              </a:rPr>
              <a:t>-3.4%</a:t>
            </a:r>
            <a:endParaRPr sz="3600" dirty="0">
              <a:solidFill>
                <a:schemeClr val="accent1"/>
              </a:solidFill>
              <a:latin typeface="Montserrat" panose="00000500000000000000" pitchFamily="2" charset="0"/>
              <a:ea typeface="Montserrat Light"/>
              <a:cs typeface="Montserrat Light"/>
              <a:sym typeface="Montserrat Light"/>
            </a:endParaRPr>
          </a:p>
          <a:p>
            <a:pPr marL="0" lvl="0" indent="0" algn="l" rtl="0">
              <a:spcBef>
                <a:spcPts val="600"/>
              </a:spcBef>
              <a:spcAft>
                <a:spcPts val="600"/>
              </a:spcAft>
              <a:buNone/>
            </a:pPr>
            <a:r>
              <a:rPr lang="en" sz="1200" dirty="0">
                <a:solidFill>
                  <a:srgbClr val="FFFFFF"/>
                </a:solidFill>
                <a:latin typeface="Montserrat" panose="00000500000000000000" pitchFamily="2" charset="0"/>
                <a:ea typeface="Montserrat"/>
                <a:cs typeface="Montserrat"/>
                <a:sym typeface="Montserrat"/>
              </a:rPr>
              <a:t>Total Till</a:t>
            </a:r>
          </a:p>
        </p:txBody>
      </p:sp>
      <p:pic>
        <p:nvPicPr>
          <p:cNvPr id="952" name="Google Shape;952;p77"/>
          <p:cNvPicPr preferRelativeResize="0"/>
          <p:nvPr/>
        </p:nvPicPr>
        <p:blipFill rotWithShape="1">
          <a:blip r:embed="rId3">
            <a:alphaModFix/>
          </a:blip>
          <a:srcRect l="258" r="248"/>
          <a:stretch/>
        </p:blipFill>
        <p:spPr>
          <a:xfrm>
            <a:off x="6277650" y="1443196"/>
            <a:ext cx="722376" cy="666191"/>
          </a:xfrm>
          <a:prstGeom prst="rect">
            <a:avLst/>
          </a:prstGeom>
          <a:noFill/>
          <a:ln>
            <a:noFill/>
          </a:ln>
        </p:spPr>
      </p:pic>
    </p:spTree>
    <p:extLst>
      <p:ext uri="{BB962C8B-B14F-4D97-AF65-F5344CB8AC3E}">
        <p14:creationId xmlns:p14="http://schemas.microsoft.com/office/powerpoint/2010/main" val="3269257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9"/>
        <p:cNvGrpSpPr/>
        <p:nvPr/>
      </p:nvGrpSpPr>
      <p:grpSpPr>
        <a:xfrm>
          <a:off x="0" y="0"/>
          <a:ext cx="0" cy="0"/>
          <a:chOff x="0" y="0"/>
          <a:chExt cx="0" cy="0"/>
        </a:xfrm>
      </p:grpSpPr>
      <p:sp>
        <p:nvSpPr>
          <p:cNvPr id="880" name="Google Shape;880;p73"/>
          <p:cNvSpPr txBox="1"/>
          <p:nvPr/>
        </p:nvSpPr>
        <p:spPr>
          <a:xfrm>
            <a:off x="354650" y="292625"/>
            <a:ext cx="8434800" cy="393600"/>
          </a:xfrm>
          <a:prstGeom prst="rect">
            <a:avLst/>
          </a:prstGeom>
          <a:noFill/>
          <a:ln>
            <a:noFill/>
          </a:ln>
        </p:spPr>
        <p:txBody>
          <a:bodyPr spcFirstLastPara="1" wrap="square" lIns="0" tIns="91425" rIns="0" bIns="91425" anchor="t" anchorCtr="0">
            <a:noAutofit/>
          </a:bodyPr>
          <a:lstStyle/>
          <a:p>
            <a:pPr marL="0" lvl="0" indent="0" algn="l" rtl="0">
              <a:spcBef>
                <a:spcPts val="0"/>
              </a:spcBef>
              <a:spcAft>
                <a:spcPts val="0"/>
              </a:spcAft>
              <a:buNone/>
            </a:pPr>
            <a:r>
              <a:rPr lang="en" sz="2000" b="1">
                <a:latin typeface="Montserrat"/>
                <a:ea typeface="Montserrat"/>
                <a:cs typeface="Montserrat"/>
                <a:sym typeface="Montserrat"/>
              </a:rPr>
              <a:t>Three column numbered list</a:t>
            </a:r>
            <a:endParaRPr sz="2000" b="1" dirty="0">
              <a:solidFill>
                <a:srgbClr val="000000"/>
              </a:solidFill>
              <a:latin typeface="Montserrat"/>
              <a:ea typeface="Montserrat"/>
              <a:cs typeface="Montserrat"/>
              <a:sym typeface="Montserrat"/>
            </a:endParaRPr>
          </a:p>
        </p:txBody>
      </p:sp>
      <p:sp>
        <p:nvSpPr>
          <p:cNvPr id="881" name="Google Shape;881;p73"/>
          <p:cNvSpPr txBox="1"/>
          <p:nvPr/>
        </p:nvSpPr>
        <p:spPr>
          <a:xfrm>
            <a:off x="356649" y="2283425"/>
            <a:ext cx="2913391" cy="1180200"/>
          </a:xfrm>
          <a:prstGeom prst="rect">
            <a:avLst/>
          </a:prstGeom>
          <a:noFill/>
          <a:ln>
            <a:noFill/>
          </a:ln>
        </p:spPr>
        <p:txBody>
          <a:bodyPr spcFirstLastPara="1" wrap="square" lIns="0" tIns="45700" rIns="0" bIns="45700" anchor="t" anchorCtr="0">
            <a:noAutofit/>
          </a:bodyPr>
          <a:lstStyle/>
          <a:p>
            <a:pPr lvl="0">
              <a:buSzPts val="1100"/>
            </a:pPr>
            <a:r>
              <a:rPr lang="en" sz="1200" dirty="0">
                <a:solidFill>
                  <a:srgbClr val="FFFFFF"/>
                </a:solidFill>
                <a:latin typeface="Montserrat" panose="00000500000000000000" pitchFamily="2" charset="0"/>
                <a:ea typeface="Montserrat"/>
                <a:cs typeface="Montserrat"/>
                <a:sym typeface="Montserrat"/>
              </a:rPr>
              <a:t>Spend per visit fell to </a:t>
            </a:r>
            <a:r>
              <a:rPr lang="en" sz="1200" b="1" dirty="0">
                <a:solidFill>
                  <a:srgbClr val="FFFFFF"/>
                </a:solidFill>
                <a:latin typeface="Montserrat" panose="00000500000000000000" pitchFamily="2" charset="0"/>
                <a:ea typeface="Montserrat"/>
                <a:cs typeface="Montserrat"/>
                <a:sym typeface="Montserrat"/>
              </a:rPr>
              <a:t>£18.50</a:t>
            </a:r>
            <a:r>
              <a:rPr lang="en" sz="1200" dirty="0">
                <a:solidFill>
                  <a:srgbClr val="FFFFFF"/>
                </a:solidFill>
                <a:latin typeface="Montserrat" panose="00000500000000000000" pitchFamily="2" charset="0"/>
                <a:ea typeface="Montserrat"/>
                <a:cs typeface="Montserrat"/>
                <a:sym typeface="Montserrat"/>
              </a:rPr>
              <a:t> from</a:t>
            </a:r>
          </a:p>
          <a:p>
            <a:pPr lvl="0">
              <a:buSzPts val="1100"/>
            </a:pPr>
            <a:r>
              <a:rPr lang="en" sz="1200" dirty="0">
                <a:solidFill>
                  <a:srgbClr val="FFFFFF"/>
                </a:solidFill>
                <a:latin typeface="Montserrat" panose="00000500000000000000" pitchFamily="2" charset="0"/>
                <a:ea typeface="Montserrat"/>
                <a:cs typeface="Montserrat"/>
                <a:sym typeface="Montserrat"/>
              </a:rPr>
              <a:t>£21.10</a:t>
            </a:r>
          </a:p>
          <a:p>
            <a:pPr marL="0" marR="0" lvl="0" indent="0" algn="l" rtl="0">
              <a:lnSpc>
                <a:spcPct val="100000"/>
              </a:lnSpc>
              <a:spcBef>
                <a:spcPts val="0"/>
              </a:spcBef>
              <a:spcAft>
                <a:spcPts val="0"/>
              </a:spcAft>
              <a:buClr>
                <a:srgbClr val="000000"/>
              </a:buClr>
              <a:buSzPts val="1100"/>
              <a:buFont typeface="Arial"/>
              <a:buNone/>
            </a:pPr>
            <a:endParaRPr lang="en" sz="1200" dirty="0">
              <a:solidFill>
                <a:srgbClr val="FFFFFF"/>
              </a:solidFill>
              <a:latin typeface="Montserrat" panose="00000500000000000000" pitchFamily="2" charset="0"/>
              <a:ea typeface="Montserrat"/>
              <a:cs typeface="Montserrat"/>
              <a:sym typeface="Montserrat"/>
            </a:endParaRPr>
          </a:p>
        </p:txBody>
      </p:sp>
      <p:cxnSp>
        <p:nvCxnSpPr>
          <p:cNvPr id="882" name="Google Shape;882;p73"/>
          <p:cNvCxnSpPr/>
          <p:nvPr/>
        </p:nvCxnSpPr>
        <p:spPr>
          <a:xfrm>
            <a:off x="338424" y="2210070"/>
            <a:ext cx="2712000" cy="0"/>
          </a:xfrm>
          <a:prstGeom prst="straightConnector1">
            <a:avLst/>
          </a:prstGeom>
          <a:noFill/>
          <a:ln w="9525" cap="flat" cmpd="sng">
            <a:solidFill>
              <a:srgbClr val="FFFFFF"/>
            </a:solidFill>
            <a:prstDash val="solid"/>
            <a:round/>
            <a:headEnd type="none" w="med" len="med"/>
            <a:tailEnd type="none" w="med" len="med"/>
          </a:ln>
        </p:spPr>
      </p:cxnSp>
      <p:cxnSp>
        <p:nvCxnSpPr>
          <p:cNvPr id="883" name="Google Shape;883;p73"/>
          <p:cNvCxnSpPr/>
          <p:nvPr/>
        </p:nvCxnSpPr>
        <p:spPr>
          <a:xfrm>
            <a:off x="3215999" y="2210070"/>
            <a:ext cx="2712000" cy="0"/>
          </a:xfrm>
          <a:prstGeom prst="straightConnector1">
            <a:avLst/>
          </a:prstGeom>
          <a:noFill/>
          <a:ln w="9525" cap="flat" cmpd="sng">
            <a:solidFill>
              <a:srgbClr val="FFFFFF"/>
            </a:solidFill>
            <a:prstDash val="solid"/>
            <a:round/>
            <a:headEnd type="none" w="med" len="med"/>
            <a:tailEnd type="none" w="med" len="med"/>
          </a:ln>
        </p:spPr>
      </p:cxnSp>
      <p:cxnSp>
        <p:nvCxnSpPr>
          <p:cNvPr id="884" name="Google Shape;884;p73"/>
          <p:cNvCxnSpPr/>
          <p:nvPr/>
        </p:nvCxnSpPr>
        <p:spPr>
          <a:xfrm>
            <a:off x="6093574" y="2210070"/>
            <a:ext cx="2712000" cy="0"/>
          </a:xfrm>
          <a:prstGeom prst="straightConnector1">
            <a:avLst/>
          </a:prstGeom>
          <a:noFill/>
          <a:ln w="9525" cap="flat" cmpd="sng">
            <a:solidFill>
              <a:srgbClr val="FFFFFF"/>
            </a:solidFill>
            <a:prstDash val="solid"/>
            <a:round/>
            <a:headEnd type="none" w="med" len="med"/>
            <a:tailEnd type="none" w="med" len="med"/>
          </a:ln>
        </p:spPr>
      </p:cxnSp>
      <p:sp>
        <p:nvSpPr>
          <p:cNvPr id="885" name="Google Shape;885;p73"/>
          <p:cNvSpPr txBox="1"/>
          <p:nvPr/>
        </p:nvSpPr>
        <p:spPr>
          <a:xfrm>
            <a:off x="3225200" y="2283425"/>
            <a:ext cx="2693700" cy="11802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200" dirty="0">
                <a:solidFill>
                  <a:srgbClr val="FFFFFF"/>
                </a:solidFill>
                <a:latin typeface="Montserrat" panose="00000500000000000000" pitchFamily="2" charset="0"/>
                <a:ea typeface="Montserrat"/>
                <a:cs typeface="Montserrat"/>
                <a:sym typeface="Montserrat"/>
              </a:rPr>
              <a:t>Items in basket fell to </a:t>
            </a:r>
            <a:r>
              <a:rPr lang="en" sz="1200" b="1" dirty="0">
                <a:solidFill>
                  <a:srgbClr val="FFFFFF"/>
                </a:solidFill>
                <a:latin typeface="Montserrat" panose="00000500000000000000" pitchFamily="2" charset="0"/>
                <a:ea typeface="Montserrat"/>
                <a:cs typeface="Montserrat"/>
                <a:sym typeface="Montserrat"/>
              </a:rPr>
              <a:t>11.5</a:t>
            </a:r>
            <a:r>
              <a:rPr lang="en" sz="1200" dirty="0">
                <a:solidFill>
                  <a:srgbClr val="FFFFFF"/>
                </a:solidFill>
                <a:latin typeface="Montserrat" panose="00000500000000000000" pitchFamily="2" charset="0"/>
                <a:ea typeface="Montserrat"/>
                <a:cs typeface="Montserrat"/>
                <a:sym typeface="Montserrat"/>
              </a:rPr>
              <a:t> from 13.4</a:t>
            </a:r>
          </a:p>
          <a:p>
            <a:pPr marL="0" marR="0" lvl="0" indent="0" algn="l" rtl="0">
              <a:lnSpc>
                <a:spcPct val="100000"/>
              </a:lnSpc>
              <a:spcBef>
                <a:spcPts val="0"/>
              </a:spcBef>
              <a:spcAft>
                <a:spcPts val="0"/>
              </a:spcAft>
              <a:buClr>
                <a:srgbClr val="000000"/>
              </a:buClr>
              <a:buSzPts val="1100"/>
              <a:buFont typeface="Arial"/>
              <a:buNone/>
            </a:pPr>
            <a:endParaRPr lang="en" sz="1200" dirty="0">
              <a:solidFill>
                <a:srgbClr val="FFFFFF"/>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100"/>
              <a:buFont typeface="Arial"/>
              <a:buNone/>
            </a:pPr>
            <a:endParaRPr lang="en" sz="1200" dirty="0">
              <a:solidFill>
                <a:srgbClr val="FFFFFF"/>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100"/>
              <a:buFont typeface="Arial"/>
              <a:buNone/>
            </a:pPr>
            <a:endParaRPr lang="en" sz="1200" dirty="0">
              <a:solidFill>
                <a:srgbClr val="FFFFFF"/>
              </a:solidFill>
              <a:latin typeface="Montserrat" panose="00000500000000000000" pitchFamily="2" charset="0"/>
              <a:ea typeface="Montserrat"/>
              <a:cs typeface="Montserrat"/>
              <a:sym typeface="Montserrat"/>
            </a:endParaRPr>
          </a:p>
        </p:txBody>
      </p:sp>
      <p:sp>
        <p:nvSpPr>
          <p:cNvPr id="886" name="Google Shape;886;p73"/>
          <p:cNvSpPr txBox="1"/>
          <p:nvPr/>
        </p:nvSpPr>
        <p:spPr>
          <a:xfrm>
            <a:off x="6093749" y="2283425"/>
            <a:ext cx="2890593" cy="1180200"/>
          </a:xfrm>
          <a:prstGeom prst="rect">
            <a:avLst/>
          </a:prstGeom>
          <a:noFill/>
          <a:ln>
            <a:noFill/>
          </a:ln>
        </p:spPr>
        <p:txBody>
          <a:bodyPr spcFirstLastPara="1" wrap="square" lIns="0" tIns="45700" rIns="0" bIns="45700" anchor="t" anchorCtr="0">
            <a:noAutofit/>
          </a:bodyPr>
          <a:lstStyle/>
          <a:p>
            <a:pPr>
              <a:buSzPts val="1100"/>
            </a:pPr>
            <a:r>
              <a:rPr lang="en" sz="1200" dirty="0">
                <a:solidFill>
                  <a:srgbClr val="FFFFFF"/>
                </a:solidFill>
                <a:latin typeface="Montserrat" panose="00000500000000000000" pitchFamily="2" charset="0"/>
                <a:ea typeface="Montserrat"/>
                <a:cs typeface="Montserrat"/>
                <a:sym typeface="Montserrat"/>
              </a:rPr>
              <a:t>Frequency of visit </a:t>
            </a:r>
            <a:r>
              <a:rPr lang="en" sz="1200" b="1" dirty="0">
                <a:solidFill>
                  <a:srgbClr val="FFFFFF"/>
                </a:solidFill>
                <a:latin typeface="Montserrat" panose="00000500000000000000" pitchFamily="2" charset="0"/>
                <a:ea typeface="Montserrat"/>
                <a:cs typeface="Montserrat"/>
                <a:sym typeface="Montserrat"/>
              </a:rPr>
              <a:t>increased</a:t>
            </a:r>
            <a:r>
              <a:rPr lang="en" sz="1200" dirty="0">
                <a:solidFill>
                  <a:srgbClr val="FFFFFF"/>
                </a:solidFill>
                <a:latin typeface="Montserrat" panose="00000500000000000000" pitchFamily="2" charset="0"/>
                <a:ea typeface="Montserrat"/>
                <a:cs typeface="Montserrat"/>
                <a:sym typeface="Montserrat"/>
              </a:rPr>
              <a:t> to </a:t>
            </a:r>
            <a:r>
              <a:rPr lang="en" sz="1200" b="1" dirty="0">
                <a:solidFill>
                  <a:srgbClr val="FFFFFF"/>
                </a:solidFill>
                <a:latin typeface="Montserrat" panose="00000500000000000000" pitchFamily="2" charset="0"/>
                <a:ea typeface="Montserrat"/>
                <a:cs typeface="Montserrat"/>
                <a:sym typeface="Montserrat"/>
              </a:rPr>
              <a:t>16.5 trips</a:t>
            </a:r>
            <a:r>
              <a:rPr lang="en" sz="1200" dirty="0">
                <a:solidFill>
                  <a:srgbClr val="FFFFFF"/>
                </a:solidFill>
                <a:latin typeface="Montserrat" panose="00000500000000000000" pitchFamily="2" charset="0"/>
                <a:ea typeface="Montserrat"/>
                <a:cs typeface="Montserrat"/>
                <a:sym typeface="Montserrat"/>
              </a:rPr>
              <a:t> from 15.1</a:t>
            </a:r>
          </a:p>
          <a:p>
            <a:pPr marL="0" marR="0" lvl="0" indent="0" algn="l" rtl="0">
              <a:lnSpc>
                <a:spcPct val="100000"/>
              </a:lnSpc>
              <a:spcBef>
                <a:spcPts val="0"/>
              </a:spcBef>
              <a:spcAft>
                <a:spcPts val="0"/>
              </a:spcAft>
              <a:buClr>
                <a:srgbClr val="000000"/>
              </a:buClr>
              <a:buSzPts val="1100"/>
              <a:buFont typeface="Arial"/>
              <a:buNone/>
            </a:pPr>
            <a:r>
              <a:rPr lang="en" sz="1200" dirty="0">
                <a:solidFill>
                  <a:srgbClr val="FFFFFF"/>
                </a:solidFill>
                <a:latin typeface="Montserrat" panose="00000500000000000000" pitchFamily="2" charset="0"/>
                <a:ea typeface="Montserrat"/>
                <a:cs typeface="Montserrat"/>
                <a:sym typeface="Montserrat"/>
              </a:rPr>
              <a:t>.</a:t>
            </a:r>
          </a:p>
          <a:p>
            <a:pPr marL="0" marR="0" lvl="0" indent="0" algn="l" rtl="0">
              <a:lnSpc>
                <a:spcPct val="100000"/>
              </a:lnSpc>
              <a:spcBef>
                <a:spcPts val="0"/>
              </a:spcBef>
              <a:spcAft>
                <a:spcPts val="0"/>
              </a:spcAft>
              <a:buClr>
                <a:srgbClr val="000000"/>
              </a:buClr>
              <a:buSzPts val="1100"/>
              <a:buFont typeface="Arial"/>
              <a:buNone/>
            </a:pPr>
            <a:endParaRPr lang="en" sz="1200" dirty="0">
              <a:solidFill>
                <a:srgbClr val="FFFFFF"/>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100"/>
              <a:buFont typeface="Arial"/>
              <a:buNone/>
            </a:pPr>
            <a:endParaRPr lang="en" sz="1200" dirty="0">
              <a:solidFill>
                <a:srgbClr val="FFFFFF"/>
              </a:solidFill>
              <a:latin typeface="Montserrat" panose="00000500000000000000" pitchFamily="2" charset="0"/>
              <a:ea typeface="Montserrat"/>
              <a:cs typeface="Montserrat"/>
              <a:sym typeface="Montserrat"/>
            </a:endParaRPr>
          </a:p>
        </p:txBody>
      </p:sp>
      <p:sp>
        <p:nvSpPr>
          <p:cNvPr id="3" name="Subtitle 2">
            <a:extLst>
              <a:ext uri="{FF2B5EF4-FFF2-40B4-BE49-F238E27FC236}">
                <a16:creationId xmlns:a16="http://schemas.microsoft.com/office/drawing/2014/main" id="{23A34955-74D6-4E88-B955-906E495822A3}"/>
              </a:ext>
            </a:extLst>
          </p:cNvPr>
          <p:cNvSpPr>
            <a:spLocks noGrp="1"/>
          </p:cNvSpPr>
          <p:nvPr>
            <p:ph type="subTitle" idx="1"/>
          </p:nvPr>
        </p:nvSpPr>
        <p:spPr>
          <a:xfrm>
            <a:off x="354650" y="4850875"/>
            <a:ext cx="8159100" cy="184800"/>
          </a:xfrm>
        </p:spPr>
        <p:txBody>
          <a:bodyPr/>
          <a:lstStyle/>
          <a:p>
            <a:r>
              <a:rPr lang="en-PH" dirty="0">
                <a:latin typeface="Montserrat" panose="00000500000000000000" pitchFamily="2" charset="0"/>
              </a:rPr>
              <a:t>Source:  NielsenIQ Homescan GB FMCG 4w/e 26th February 2022 vs 4we 27</a:t>
            </a:r>
            <a:r>
              <a:rPr lang="en-PH" baseline="30000" dirty="0">
                <a:latin typeface="Montserrat" panose="00000500000000000000" pitchFamily="2" charset="0"/>
              </a:rPr>
              <a:t>th</a:t>
            </a:r>
            <a:r>
              <a:rPr lang="en-PH" dirty="0">
                <a:latin typeface="Montserrat" panose="00000500000000000000" pitchFamily="2" charset="0"/>
              </a:rPr>
              <a:t> February 2021</a:t>
            </a:r>
          </a:p>
        </p:txBody>
      </p:sp>
      <p:sp>
        <p:nvSpPr>
          <p:cNvPr id="888" name="Google Shape;888;p73"/>
          <p:cNvSpPr txBox="1">
            <a:spLocks noGrp="1"/>
          </p:cNvSpPr>
          <p:nvPr>
            <p:ph type="title"/>
          </p:nvPr>
        </p:nvSpPr>
        <p:spPr>
          <a:xfrm>
            <a:off x="354650" y="292625"/>
            <a:ext cx="8629692" cy="393600"/>
          </a:xfrm>
        </p:spPr>
        <p:txBody>
          <a:bodyPr spcFirstLastPara="1" wrap="square" lIns="0" tIns="91425" rIns="0" bIns="91425" anchor="t" anchorCtr="0">
            <a:noAutofit/>
          </a:bodyPr>
          <a:lstStyle/>
          <a:p>
            <a:pPr lvl="0"/>
            <a:r>
              <a:rPr lang="en-PH" dirty="0"/>
              <a:t>Shoppers made </a:t>
            </a:r>
            <a:r>
              <a:rPr lang="en-PH" dirty="0">
                <a:solidFill>
                  <a:schemeClr val="accent1"/>
                </a:solidFill>
              </a:rPr>
              <a:t>44m</a:t>
            </a:r>
            <a:r>
              <a:rPr lang="en-PH" dirty="0"/>
              <a:t> </a:t>
            </a:r>
            <a:r>
              <a:rPr lang="en-PH" dirty="0">
                <a:solidFill>
                  <a:schemeClr val="accent1"/>
                </a:solidFill>
              </a:rPr>
              <a:t>MORE</a:t>
            </a:r>
            <a:r>
              <a:rPr lang="en-PH" dirty="0">
                <a:solidFill>
                  <a:schemeClr val="bg1"/>
                </a:solidFill>
              </a:rPr>
              <a:t> </a:t>
            </a:r>
            <a:r>
              <a:rPr lang="en-PH" dirty="0"/>
              <a:t>shopping trips but </a:t>
            </a:r>
            <a:r>
              <a:rPr lang="en-PH" dirty="0">
                <a:solidFill>
                  <a:schemeClr val="bg1"/>
                </a:solidFill>
              </a:rPr>
              <a:t>spent </a:t>
            </a:r>
            <a:r>
              <a:rPr lang="en-PH" dirty="0">
                <a:solidFill>
                  <a:schemeClr val="accent1"/>
                </a:solidFill>
              </a:rPr>
              <a:t>£2.63 LESS </a:t>
            </a:r>
            <a:r>
              <a:rPr lang="en-PH" dirty="0"/>
              <a:t>per trip, buying </a:t>
            </a:r>
            <a:r>
              <a:rPr lang="en-PH" dirty="0">
                <a:solidFill>
                  <a:schemeClr val="accent1"/>
                </a:solidFill>
              </a:rPr>
              <a:t>1.9 FEWER </a:t>
            </a:r>
            <a:r>
              <a:rPr lang="en-PH" dirty="0">
                <a:solidFill>
                  <a:schemeClr val="bg1"/>
                </a:solidFill>
                <a:latin typeface="Montserrat" panose="00000500000000000000" pitchFamily="2" charset="0"/>
              </a:rPr>
              <a:t>fmcg items</a:t>
            </a:r>
          </a:p>
        </p:txBody>
      </p:sp>
      <p:pic>
        <p:nvPicPr>
          <p:cNvPr id="890" name="Google Shape;890;p73"/>
          <p:cNvPicPr preferRelativeResize="0"/>
          <p:nvPr/>
        </p:nvPicPr>
        <p:blipFill rotWithShape="1">
          <a:blip r:embed="rId3">
            <a:alphaModFix/>
          </a:blip>
          <a:srcRect l="258" r="248"/>
          <a:stretch/>
        </p:blipFill>
        <p:spPr>
          <a:xfrm>
            <a:off x="6093750" y="2825503"/>
            <a:ext cx="356616" cy="332842"/>
          </a:xfrm>
          <a:prstGeom prst="rect">
            <a:avLst/>
          </a:prstGeom>
          <a:noFill/>
          <a:ln>
            <a:noFill/>
          </a:ln>
        </p:spPr>
      </p:pic>
      <p:pic>
        <p:nvPicPr>
          <p:cNvPr id="891" name="Google Shape;891;p73"/>
          <p:cNvPicPr preferRelativeResize="0"/>
          <p:nvPr/>
        </p:nvPicPr>
        <p:blipFill>
          <a:blip r:embed="rId4">
            <a:alphaModFix/>
          </a:blip>
          <a:stretch>
            <a:fillRect/>
          </a:stretch>
        </p:blipFill>
        <p:spPr>
          <a:xfrm>
            <a:off x="3225200" y="2825503"/>
            <a:ext cx="356616" cy="273406"/>
          </a:xfrm>
          <a:prstGeom prst="rect">
            <a:avLst/>
          </a:prstGeom>
          <a:noFill/>
          <a:ln>
            <a:noFill/>
          </a:ln>
        </p:spPr>
      </p:pic>
      <p:pic>
        <p:nvPicPr>
          <p:cNvPr id="892" name="Google Shape;892;p73"/>
          <p:cNvPicPr preferRelativeResize="0"/>
          <p:nvPr/>
        </p:nvPicPr>
        <p:blipFill>
          <a:blip r:embed="rId5">
            <a:alphaModFix/>
          </a:blip>
          <a:stretch>
            <a:fillRect/>
          </a:stretch>
        </p:blipFill>
        <p:spPr>
          <a:xfrm>
            <a:off x="363785" y="2825503"/>
            <a:ext cx="356616" cy="309067"/>
          </a:xfrm>
          <a:prstGeom prst="rect">
            <a:avLst/>
          </a:prstGeom>
          <a:noFill/>
          <a:ln>
            <a:noFill/>
          </a:ln>
        </p:spPr>
      </p:pic>
      <p:sp>
        <p:nvSpPr>
          <p:cNvPr id="2" name="Rectangle 1"/>
          <p:cNvSpPr/>
          <p:nvPr/>
        </p:nvSpPr>
        <p:spPr>
          <a:xfrm>
            <a:off x="338424" y="1676500"/>
            <a:ext cx="989373" cy="523220"/>
          </a:xfrm>
          <a:prstGeom prst="rect">
            <a:avLst/>
          </a:prstGeom>
        </p:spPr>
        <p:txBody>
          <a:bodyPr wrap="none">
            <a:spAutoFit/>
          </a:bodyPr>
          <a:lstStyle/>
          <a:p>
            <a:pPr lvl="0">
              <a:buSzPts val="1100"/>
            </a:pPr>
            <a:r>
              <a:rPr lang="en" sz="2800" b="1" dirty="0">
                <a:solidFill>
                  <a:schemeClr val="accent1"/>
                </a:solidFill>
                <a:latin typeface="Montserrat" panose="00000500000000000000" pitchFamily="2" charset="0"/>
                <a:ea typeface="Montserrat"/>
                <a:cs typeface="Montserrat"/>
                <a:sym typeface="Montserrat"/>
              </a:rPr>
              <a:t>-12%</a:t>
            </a:r>
          </a:p>
        </p:txBody>
      </p:sp>
      <p:sp>
        <p:nvSpPr>
          <p:cNvPr id="4" name="Rectangle 3"/>
          <p:cNvSpPr/>
          <p:nvPr/>
        </p:nvSpPr>
        <p:spPr>
          <a:xfrm>
            <a:off x="3174281" y="1676500"/>
            <a:ext cx="1024639" cy="523220"/>
          </a:xfrm>
          <a:prstGeom prst="rect">
            <a:avLst/>
          </a:prstGeom>
        </p:spPr>
        <p:txBody>
          <a:bodyPr wrap="none">
            <a:spAutoFit/>
          </a:bodyPr>
          <a:lstStyle/>
          <a:p>
            <a:pPr lvl="0">
              <a:buSzPts val="1100"/>
            </a:pPr>
            <a:r>
              <a:rPr lang="en" sz="2800" b="1" dirty="0">
                <a:solidFill>
                  <a:schemeClr val="accent1"/>
                </a:solidFill>
                <a:latin typeface="Montserrat" panose="00000500000000000000" pitchFamily="2" charset="0"/>
                <a:ea typeface="Montserrat"/>
                <a:cs typeface="Montserrat"/>
                <a:sym typeface="Montserrat"/>
              </a:rPr>
              <a:t>-14%</a:t>
            </a:r>
          </a:p>
        </p:txBody>
      </p:sp>
      <p:sp>
        <p:nvSpPr>
          <p:cNvPr id="5" name="Rectangle 4"/>
          <p:cNvSpPr/>
          <p:nvPr/>
        </p:nvSpPr>
        <p:spPr>
          <a:xfrm>
            <a:off x="6093574" y="1676500"/>
            <a:ext cx="942887" cy="523220"/>
          </a:xfrm>
          <a:prstGeom prst="rect">
            <a:avLst/>
          </a:prstGeom>
        </p:spPr>
        <p:txBody>
          <a:bodyPr wrap="none">
            <a:spAutoFit/>
          </a:bodyPr>
          <a:lstStyle/>
          <a:p>
            <a:pPr lvl="0">
              <a:buSzPts val="1100"/>
            </a:pPr>
            <a:r>
              <a:rPr lang="en" sz="2800" b="1" dirty="0">
                <a:solidFill>
                  <a:schemeClr val="accent1"/>
                </a:solidFill>
                <a:latin typeface="Montserrat" panose="00000500000000000000" pitchFamily="2" charset="0"/>
                <a:ea typeface="Montserrat"/>
                <a:cs typeface="Montserrat"/>
                <a:sym typeface="Montserrat"/>
              </a:rPr>
              <a:t>+9%</a:t>
            </a:r>
          </a:p>
        </p:txBody>
      </p:sp>
    </p:spTree>
    <p:extLst>
      <p:ext uri="{BB962C8B-B14F-4D97-AF65-F5344CB8AC3E}">
        <p14:creationId xmlns:p14="http://schemas.microsoft.com/office/powerpoint/2010/main" val="786646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80"/>
        <p:cNvGrpSpPr/>
        <p:nvPr/>
      </p:nvGrpSpPr>
      <p:grpSpPr>
        <a:xfrm>
          <a:off x="0" y="0"/>
          <a:ext cx="0" cy="0"/>
          <a:chOff x="0" y="0"/>
          <a:chExt cx="0" cy="0"/>
        </a:xfrm>
      </p:grpSpPr>
      <p:cxnSp>
        <p:nvCxnSpPr>
          <p:cNvPr id="18" name="Straight Connector 17">
            <a:extLst>
              <a:ext uri="{FF2B5EF4-FFF2-40B4-BE49-F238E27FC236}">
                <a16:creationId xmlns:a16="http://schemas.microsoft.com/office/drawing/2014/main" id="{3955A45A-A8B8-458C-8343-58C2E30DE480}"/>
              </a:ext>
            </a:extLst>
          </p:cNvPr>
          <p:cNvCxnSpPr>
            <a:cxnSpLocks/>
          </p:cNvCxnSpPr>
          <p:nvPr/>
        </p:nvCxnSpPr>
        <p:spPr>
          <a:xfrm>
            <a:off x="374724" y="785946"/>
            <a:ext cx="232113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13C53AA-A2B9-40AA-89CE-71AF7C735EE9}"/>
              </a:ext>
            </a:extLst>
          </p:cNvPr>
          <p:cNvCxnSpPr>
            <a:cxnSpLocks/>
          </p:cNvCxnSpPr>
          <p:nvPr/>
        </p:nvCxnSpPr>
        <p:spPr>
          <a:xfrm flipV="1">
            <a:off x="3377912" y="798781"/>
            <a:ext cx="1555334" cy="222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81" name="Google Shape;781;p68"/>
          <p:cNvSpPr txBox="1"/>
          <p:nvPr/>
        </p:nvSpPr>
        <p:spPr>
          <a:xfrm>
            <a:off x="374724" y="178116"/>
            <a:ext cx="8640685" cy="393595"/>
          </a:xfrm>
          <a:prstGeom prst="rect">
            <a:avLst/>
          </a:prstGeom>
          <a:noFill/>
          <a:ln>
            <a:noFill/>
          </a:ln>
        </p:spPr>
        <p:txBody>
          <a:bodyPr spcFirstLastPara="1" wrap="square" lIns="0" tIns="91425" rIns="0" bIns="91425" anchor="t" anchorCtr="0">
            <a:noAutofit/>
          </a:bodyPr>
          <a:lstStyle/>
          <a:p>
            <a:r>
              <a:rPr lang="en-GB" sz="1900" b="1" dirty="0">
                <a:latin typeface="Montserrat" panose="00000500000000000000" pitchFamily="2" charset="0"/>
                <a:ea typeface="Montserrat"/>
                <a:cs typeface="Montserrat"/>
                <a:sym typeface="Montserrat"/>
              </a:rPr>
              <a:t>February 2022 spend remains weak, as shopper’s face increasing global uncertainty and rising prices</a:t>
            </a:r>
            <a:endParaRPr lang="en-GB" sz="1900" b="1" dirty="0">
              <a:solidFill>
                <a:srgbClr val="000000"/>
              </a:solidFill>
              <a:latin typeface="Montserrat" panose="00000500000000000000" pitchFamily="2" charset="0"/>
              <a:ea typeface="Montserrat"/>
              <a:cs typeface="Montserrat"/>
              <a:sym typeface="Montserrat"/>
            </a:endParaRPr>
          </a:p>
        </p:txBody>
      </p:sp>
      <p:sp>
        <p:nvSpPr>
          <p:cNvPr id="2" name="Subtitle 1"/>
          <p:cNvSpPr>
            <a:spLocks noGrp="1"/>
          </p:cNvSpPr>
          <p:nvPr>
            <p:ph type="subTitle" idx="4294967295"/>
          </p:nvPr>
        </p:nvSpPr>
        <p:spPr>
          <a:xfrm>
            <a:off x="338423" y="4872984"/>
            <a:ext cx="8159100" cy="184800"/>
          </a:xfrm>
        </p:spPr>
        <p:txBody>
          <a:bodyPr/>
          <a:lstStyle/>
          <a:p>
            <a:endParaRPr lang="en-GB" dirty="0">
              <a:latin typeface="Montserrat" panose="00000500000000000000" pitchFamily="2" charset="0"/>
            </a:endParaRPr>
          </a:p>
          <a:p>
            <a:pPr marL="146050" indent="0">
              <a:buNone/>
            </a:pPr>
            <a:endParaRPr lang="en-GB" dirty="0">
              <a:latin typeface="Montserrat" panose="00000500000000000000" pitchFamily="2" charset="0"/>
            </a:endParaRPr>
          </a:p>
        </p:txBody>
      </p:sp>
      <p:sp>
        <p:nvSpPr>
          <p:cNvPr id="790" name="Google Shape;790;p68"/>
          <p:cNvSpPr txBox="1"/>
          <p:nvPr/>
        </p:nvSpPr>
        <p:spPr>
          <a:xfrm>
            <a:off x="4572000" y="1425396"/>
            <a:ext cx="2144166" cy="3273641"/>
          </a:xfrm>
          <a:prstGeom prst="rect">
            <a:avLst/>
          </a:prstGeom>
          <a:noFill/>
          <a:ln>
            <a:noFill/>
          </a:ln>
        </p:spPr>
        <p:txBody>
          <a:bodyPr spcFirstLastPara="1" wrap="square" lIns="0" tIns="45700" rIns="0" bIns="45700" anchor="t" anchorCtr="0">
            <a:noAutofit/>
          </a:bodyPr>
          <a:lstStyle/>
          <a:p>
            <a:pPr marL="171450" indent="-171450">
              <a:buClr>
                <a:schemeClr val="accent1"/>
              </a:buClr>
              <a:buFont typeface="Wingdings" panose="05000000000000000000" pitchFamily="2" charset="2"/>
              <a:buChar char="§"/>
            </a:pPr>
            <a:r>
              <a:rPr lang="en-GB" sz="1100" spc="10" dirty="0">
                <a:effectLst/>
                <a:latin typeface="Montserrat" panose="00000500000000000000" pitchFamily="2" charset="0"/>
                <a:ea typeface="Times New Roman" panose="02020603050405020304" pitchFamily="18" charset="0"/>
              </a:rPr>
              <a:t>With Valentine’s Day </a:t>
            </a:r>
            <a:r>
              <a:rPr lang="en-GB" sz="1100" b="1" spc="10" dirty="0">
                <a:effectLst/>
                <a:latin typeface="Montserrat" panose="00000500000000000000" pitchFamily="2" charset="0"/>
                <a:ea typeface="Times New Roman" panose="02020603050405020304" pitchFamily="18" charset="0"/>
              </a:rPr>
              <a:t>falling on a Monday shoppers</a:t>
            </a:r>
            <a:r>
              <a:rPr lang="en-GB" sz="1100" spc="10" dirty="0">
                <a:effectLst/>
                <a:latin typeface="Montserrat" panose="00000500000000000000" pitchFamily="2" charset="0"/>
                <a:ea typeface="Times New Roman" panose="02020603050405020304" pitchFamily="18" charset="0"/>
              </a:rPr>
              <a:t> left it late to treat loved ones …. this week saw Horticulture rank in the top 10 performing sub categories, confectionery led the Impulse categories and Convenience &amp; Deli reported double digit sales. </a:t>
            </a:r>
            <a:r>
              <a:rPr lang="en-GB" sz="1100" spc="10" dirty="0">
                <a:latin typeface="Montserrat" panose="00000500000000000000" pitchFamily="2" charset="0"/>
                <a:ea typeface="Times New Roman" panose="02020603050405020304" pitchFamily="18" charset="0"/>
              </a:rPr>
              <a:t>and fragrances and cosmetics also saw a boost.</a:t>
            </a:r>
          </a:p>
          <a:p>
            <a:pPr marL="171450" indent="-171450">
              <a:buClr>
                <a:schemeClr val="accent1"/>
              </a:buClr>
              <a:buFont typeface="Wingdings" panose="05000000000000000000" pitchFamily="2" charset="2"/>
              <a:buChar char="§"/>
            </a:pPr>
            <a:endParaRPr lang="en-GB" sz="1100" spc="10" dirty="0">
              <a:latin typeface="Montserrat" panose="00000500000000000000" pitchFamily="2" charset="0"/>
              <a:ea typeface="Times New Roman" panose="02020603050405020304" pitchFamily="18" charset="0"/>
            </a:endParaRPr>
          </a:p>
          <a:p>
            <a:pPr marL="171450" indent="-171450">
              <a:buClr>
                <a:schemeClr val="accent1"/>
              </a:buClr>
              <a:buFont typeface="Wingdings" panose="05000000000000000000" pitchFamily="2" charset="2"/>
              <a:buChar char="§"/>
            </a:pPr>
            <a:endParaRPr lang="en-GB" sz="1100" spc="10" dirty="0">
              <a:latin typeface="Montserrat" panose="00000500000000000000" pitchFamily="2" charset="0"/>
              <a:ea typeface="Times New Roman" panose="02020603050405020304" pitchFamily="18" charset="0"/>
            </a:endParaRPr>
          </a:p>
          <a:p>
            <a:pPr>
              <a:buClr>
                <a:schemeClr val="accent1"/>
              </a:buClr>
            </a:pPr>
            <a:endParaRPr lang="en-GB" sz="1100" spc="10" dirty="0">
              <a:latin typeface="Montserrat" panose="00000500000000000000" pitchFamily="2" charset="0"/>
              <a:ea typeface="Times New Roman" panose="02020603050405020304" pitchFamily="18" charset="0"/>
            </a:endParaRPr>
          </a:p>
          <a:p>
            <a:pPr>
              <a:buClr>
                <a:schemeClr val="accent1"/>
              </a:buClr>
            </a:pPr>
            <a:endParaRPr lang="en-GB" sz="1100" spc="10" dirty="0">
              <a:latin typeface="Montserrat" panose="00000500000000000000" pitchFamily="2" charset="0"/>
              <a:ea typeface="Times New Roman" panose="02020603050405020304" pitchFamily="18" charset="0"/>
            </a:endParaRPr>
          </a:p>
          <a:p>
            <a:pPr marL="171450" indent="-171450">
              <a:buClr>
                <a:schemeClr val="accent1"/>
              </a:buClr>
              <a:buFont typeface="Wingdings" panose="05000000000000000000" pitchFamily="2" charset="2"/>
              <a:buChar char="§"/>
            </a:pPr>
            <a:endParaRPr lang="en-GB" sz="1100" spc="10" dirty="0">
              <a:latin typeface="Montserrat" panose="00000500000000000000" pitchFamily="2" charset="0"/>
              <a:ea typeface="Times New Roman" panose="02020603050405020304" pitchFamily="18" charset="0"/>
            </a:endParaRPr>
          </a:p>
          <a:p>
            <a:pPr marL="171450" indent="-171450">
              <a:buFont typeface="Wingdings" panose="05000000000000000000" pitchFamily="2" charset="2"/>
              <a:buChar char="§"/>
            </a:pPr>
            <a:endParaRPr lang="en-GB" sz="1100" spc="10" dirty="0">
              <a:effectLst/>
              <a:latin typeface="Montserrat" panose="00000500000000000000" pitchFamily="2" charset="0"/>
              <a:ea typeface="Times New Roman" panose="02020603050405020304" pitchFamily="18" charset="0"/>
            </a:endParaRPr>
          </a:p>
          <a:p>
            <a:endParaRPr lang="en-GB" sz="1100" spc="10" dirty="0">
              <a:effectLst/>
              <a:latin typeface="Montserrat" panose="00000500000000000000" pitchFamily="2" charset="0"/>
              <a:ea typeface="Times New Roman" panose="02020603050405020304" pitchFamily="18" charset="0"/>
            </a:endParaRPr>
          </a:p>
        </p:txBody>
      </p:sp>
      <p:cxnSp>
        <p:nvCxnSpPr>
          <p:cNvPr id="782" name="Google Shape;782;p68"/>
          <p:cNvCxnSpPr>
            <a:cxnSpLocks/>
          </p:cNvCxnSpPr>
          <p:nvPr/>
        </p:nvCxnSpPr>
        <p:spPr>
          <a:xfrm>
            <a:off x="354650" y="1397270"/>
            <a:ext cx="1960379" cy="0"/>
          </a:xfrm>
          <a:prstGeom prst="straightConnector1">
            <a:avLst/>
          </a:prstGeom>
          <a:noFill/>
          <a:ln w="9525" cap="flat" cmpd="sng">
            <a:solidFill>
              <a:srgbClr val="333333"/>
            </a:solidFill>
            <a:prstDash val="solid"/>
            <a:round/>
            <a:headEnd type="none" w="med" len="med"/>
            <a:tailEnd type="none" w="med" len="med"/>
          </a:ln>
        </p:spPr>
      </p:cxnSp>
      <p:cxnSp>
        <p:nvCxnSpPr>
          <p:cNvPr id="783" name="Google Shape;783;p68"/>
          <p:cNvCxnSpPr>
            <a:cxnSpLocks/>
          </p:cNvCxnSpPr>
          <p:nvPr/>
        </p:nvCxnSpPr>
        <p:spPr>
          <a:xfrm>
            <a:off x="2508025" y="1397270"/>
            <a:ext cx="1969291" cy="0"/>
          </a:xfrm>
          <a:prstGeom prst="straightConnector1">
            <a:avLst/>
          </a:prstGeom>
          <a:noFill/>
          <a:ln w="9525" cap="flat" cmpd="sng">
            <a:solidFill>
              <a:srgbClr val="333333"/>
            </a:solidFill>
            <a:prstDash val="solid"/>
            <a:round/>
            <a:headEnd type="none" w="med" len="med"/>
            <a:tailEnd type="none" w="med" len="med"/>
          </a:ln>
        </p:spPr>
      </p:cxnSp>
      <p:cxnSp>
        <p:nvCxnSpPr>
          <p:cNvPr id="784" name="Google Shape;784;p68"/>
          <p:cNvCxnSpPr>
            <a:cxnSpLocks/>
          </p:cNvCxnSpPr>
          <p:nvPr/>
        </p:nvCxnSpPr>
        <p:spPr>
          <a:xfrm>
            <a:off x="4662036" y="1397270"/>
            <a:ext cx="1807293" cy="0"/>
          </a:xfrm>
          <a:prstGeom prst="straightConnector1">
            <a:avLst/>
          </a:prstGeom>
          <a:noFill/>
          <a:ln w="9525" cap="flat" cmpd="sng">
            <a:solidFill>
              <a:srgbClr val="333333"/>
            </a:solidFill>
            <a:prstDash val="solid"/>
            <a:round/>
            <a:headEnd type="none" w="med" len="med"/>
            <a:tailEnd type="none" w="med" len="med"/>
          </a:ln>
        </p:spPr>
      </p:cxnSp>
      <p:cxnSp>
        <p:nvCxnSpPr>
          <p:cNvPr id="785" name="Google Shape;785;p68"/>
          <p:cNvCxnSpPr/>
          <p:nvPr/>
        </p:nvCxnSpPr>
        <p:spPr>
          <a:xfrm>
            <a:off x="6997541" y="1397270"/>
            <a:ext cx="1964700" cy="0"/>
          </a:xfrm>
          <a:prstGeom prst="straightConnector1">
            <a:avLst/>
          </a:prstGeom>
          <a:noFill/>
          <a:ln w="9525" cap="flat" cmpd="sng">
            <a:solidFill>
              <a:srgbClr val="333333"/>
            </a:solidFill>
            <a:prstDash val="solid"/>
            <a:round/>
            <a:headEnd type="none" w="med" len="med"/>
            <a:tailEnd type="none" w="med" len="med"/>
          </a:ln>
        </p:spPr>
      </p:cxnSp>
      <p:sp>
        <p:nvSpPr>
          <p:cNvPr id="786" name="Google Shape;786;p68"/>
          <p:cNvSpPr txBox="1"/>
          <p:nvPr/>
        </p:nvSpPr>
        <p:spPr>
          <a:xfrm>
            <a:off x="-106325" y="1470624"/>
            <a:ext cx="2436092" cy="2826697"/>
          </a:xfrm>
          <a:prstGeom prst="rect">
            <a:avLst/>
          </a:prstGeom>
          <a:noFill/>
          <a:ln>
            <a:noFill/>
          </a:ln>
        </p:spPr>
        <p:txBody>
          <a:bodyPr spcFirstLastPara="1" wrap="square" lIns="0" tIns="45700" rIns="0" bIns="45700" anchor="t" anchorCtr="0">
            <a:noAutofit/>
          </a:bodyPr>
          <a:lstStyle/>
          <a:p>
            <a:pPr marL="628650" indent="-171450">
              <a:lnSpc>
                <a:spcPts val="1175"/>
              </a:lnSpc>
              <a:spcAft>
                <a:spcPts val="800"/>
              </a:spcAft>
              <a:buClr>
                <a:schemeClr val="accent1"/>
              </a:buClr>
              <a:buFont typeface="Wingdings" panose="05000000000000000000" pitchFamily="2" charset="2"/>
              <a:buChar char="§"/>
            </a:pPr>
            <a:r>
              <a:rPr lang="en-GB" sz="1100" dirty="0">
                <a:solidFill>
                  <a:srgbClr val="222222"/>
                </a:solidFill>
                <a:latin typeface="Montserrat" panose="00000500000000000000" pitchFamily="2" charset="0"/>
                <a:ea typeface="Times New Roman" panose="02020603050405020304" pitchFamily="18" charset="0"/>
                <a:cs typeface="Calibri" panose="020F0502020204030204" pitchFamily="34" charset="0"/>
              </a:rPr>
              <a:t>Sales at the start of February improved on January but remain subdued against last year’s lockdown.</a:t>
            </a:r>
          </a:p>
          <a:p>
            <a:pPr marL="628650" indent="-171450">
              <a:lnSpc>
                <a:spcPts val="1175"/>
              </a:lnSpc>
              <a:spcAft>
                <a:spcPts val="800"/>
              </a:spcAft>
              <a:buClr>
                <a:schemeClr val="accent1"/>
              </a:buClr>
              <a:buFont typeface="Wingdings" panose="05000000000000000000" pitchFamily="2" charset="2"/>
              <a:buChar char="§"/>
            </a:pPr>
            <a:r>
              <a:rPr lang="en-GB" sz="1100" dirty="0">
                <a:solidFill>
                  <a:srgbClr val="222222"/>
                </a:solidFill>
                <a:latin typeface="Montserrat" panose="00000500000000000000" pitchFamily="2" charset="0"/>
                <a:ea typeface="Times New Roman" panose="02020603050405020304" pitchFamily="18" charset="0"/>
                <a:cs typeface="Calibri" panose="020F0502020204030204" pitchFamily="34" charset="0"/>
              </a:rPr>
              <a:t>Value sales are now tracking £2.4Bn in the Grocery Multiples, </a:t>
            </a:r>
            <a:r>
              <a:rPr lang="en-GB" sz="1100" b="1" dirty="0">
                <a:solidFill>
                  <a:srgbClr val="222222"/>
                </a:solidFill>
                <a:latin typeface="Montserrat" panose="00000500000000000000" pitchFamily="2" charset="0"/>
                <a:ea typeface="Times New Roman" panose="02020603050405020304" pitchFamily="18" charset="0"/>
                <a:cs typeface="Calibri" panose="020F0502020204030204" pitchFamily="34" charset="0"/>
              </a:rPr>
              <a:t>declining growth </a:t>
            </a:r>
            <a:r>
              <a:rPr lang="en-GB" sz="1100" dirty="0">
                <a:solidFill>
                  <a:srgbClr val="222222"/>
                </a:solidFill>
                <a:latin typeface="Montserrat" panose="00000500000000000000" pitchFamily="2" charset="0"/>
                <a:ea typeface="Times New Roman" panose="02020603050405020304" pitchFamily="18" charset="0"/>
                <a:cs typeface="Calibri" panose="020F0502020204030204" pitchFamily="34" charset="0"/>
              </a:rPr>
              <a:t>is skewed by the higher value </a:t>
            </a:r>
            <a:r>
              <a:rPr lang="en-GB" sz="1100" b="1" dirty="0">
                <a:solidFill>
                  <a:srgbClr val="222222"/>
                </a:solidFill>
                <a:latin typeface="Montserrat" panose="00000500000000000000" pitchFamily="2" charset="0"/>
                <a:ea typeface="Times New Roman" panose="02020603050405020304" pitchFamily="18" charset="0"/>
                <a:cs typeface="Calibri" panose="020F0502020204030204" pitchFamily="34" charset="0"/>
              </a:rPr>
              <a:t>BWS</a:t>
            </a:r>
            <a:r>
              <a:rPr lang="en-GB" sz="1100" dirty="0">
                <a:solidFill>
                  <a:srgbClr val="222222"/>
                </a:solidFill>
                <a:latin typeface="Montserrat" panose="00000500000000000000" pitchFamily="2" charset="0"/>
                <a:ea typeface="Times New Roman" panose="02020603050405020304" pitchFamily="18" charset="0"/>
                <a:cs typeface="Calibri" panose="020F0502020204030204" pitchFamily="34" charset="0"/>
              </a:rPr>
              <a:t> and Discretionary </a:t>
            </a:r>
            <a:r>
              <a:rPr lang="en-GB" sz="1100" b="1" dirty="0">
                <a:solidFill>
                  <a:srgbClr val="222222"/>
                </a:solidFill>
                <a:latin typeface="Montserrat" panose="00000500000000000000" pitchFamily="2" charset="0"/>
                <a:ea typeface="Times New Roman" panose="02020603050405020304" pitchFamily="18" charset="0"/>
                <a:cs typeface="Calibri" panose="020F0502020204030204" pitchFamily="34" charset="0"/>
              </a:rPr>
              <a:t>General Merchandise</a:t>
            </a:r>
            <a:r>
              <a:rPr lang="en-GB" sz="1100" dirty="0">
                <a:solidFill>
                  <a:srgbClr val="222222"/>
                </a:solidFill>
                <a:latin typeface="Montserrat" panose="00000500000000000000" pitchFamily="2" charset="0"/>
                <a:ea typeface="Times New Roman" panose="02020603050405020304" pitchFamily="18" charset="0"/>
                <a:cs typeface="Calibri" panose="020F0502020204030204" pitchFamily="34" charset="0"/>
              </a:rPr>
              <a:t> categories which are in double digit decline.</a:t>
            </a:r>
          </a:p>
        </p:txBody>
      </p:sp>
      <p:sp>
        <p:nvSpPr>
          <p:cNvPr id="787" name="Google Shape;787;p68"/>
          <p:cNvSpPr txBox="1"/>
          <p:nvPr/>
        </p:nvSpPr>
        <p:spPr>
          <a:xfrm flipH="1">
            <a:off x="305643" y="1079019"/>
            <a:ext cx="2223600" cy="393600"/>
          </a:xfrm>
          <a:prstGeom prst="rect">
            <a:avLst/>
          </a:prstGeom>
          <a:noFill/>
          <a:ln>
            <a:noFill/>
          </a:ln>
        </p:spPr>
        <p:txBody>
          <a:bodyPr spcFirstLastPara="1" wrap="square" lIns="0" tIns="91425" rIns="0" bIns="91425" anchor="b" anchorCtr="0">
            <a:noAutofit/>
          </a:bodyPr>
          <a:lstStyle/>
          <a:p>
            <a:pPr marL="0" lvl="0" indent="0" algn="l" rtl="0">
              <a:spcBef>
                <a:spcPts val="0"/>
              </a:spcBef>
              <a:spcAft>
                <a:spcPts val="0"/>
              </a:spcAft>
              <a:buClr>
                <a:schemeClr val="dk1"/>
              </a:buClr>
              <a:buSzPts val="1100"/>
              <a:buFont typeface="Arial"/>
              <a:buNone/>
            </a:pPr>
            <a:r>
              <a:rPr lang="en-GB" sz="1300" b="1" dirty="0">
                <a:latin typeface="Montserrat" panose="00000500000000000000" pitchFamily="2" charset="0"/>
                <a:ea typeface="Montserrat"/>
                <a:cs typeface="Montserrat"/>
                <a:sym typeface="Montserrat"/>
              </a:rPr>
              <a:t>W</a:t>
            </a:r>
            <a:r>
              <a:rPr lang="en" sz="1300" b="1" dirty="0">
                <a:latin typeface="Montserrat" panose="00000500000000000000" pitchFamily="2" charset="0"/>
                <a:ea typeface="Montserrat"/>
                <a:cs typeface="Montserrat"/>
                <a:sym typeface="Montserrat"/>
              </a:rPr>
              <a:t>k 1:  </a:t>
            </a:r>
            <a:endParaRPr lang="en" sz="1100" b="1" dirty="0">
              <a:latin typeface="Montserrat" panose="00000500000000000000" pitchFamily="2" charset="0"/>
              <a:ea typeface="Montserrat"/>
              <a:cs typeface="Montserrat"/>
              <a:sym typeface="Montserrat"/>
            </a:endParaRPr>
          </a:p>
          <a:p>
            <a:pPr marL="0" lvl="0" indent="0" algn="l" rtl="0">
              <a:spcBef>
                <a:spcPts val="0"/>
              </a:spcBef>
              <a:spcAft>
                <a:spcPts val="0"/>
              </a:spcAft>
              <a:buClr>
                <a:schemeClr val="dk1"/>
              </a:buClr>
              <a:buSzPts val="1100"/>
              <a:buFont typeface="Arial"/>
              <a:buNone/>
            </a:pPr>
            <a:r>
              <a:rPr lang="en" sz="1300" b="1" dirty="0">
                <a:latin typeface="Montserrat" panose="00000500000000000000" pitchFamily="2" charset="0"/>
                <a:ea typeface="Montserrat"/>
                <a:cs typeface="Montserrat"/>
                <a:sym typeface="Montserrat"/>
              </a:rPr>
              <a:t>BWS drags performance</a:t>
            </a:r>
            <a:endParaRPr sz="1300" b="1" dirty="0">
              <a:latin typeface="Montserrat" panose="00000500000000000000" pitchFamily="2" charset="0"/>
              <a:ea typeface="Montserrat"/>
              <a:cs typeface="Montserrat"/>
              <a:sym typeface="Montserrat"/>
            </a:endParaRPr>
          </a:p>
        </p:txBody>
      </p:sp>
      <p:sp>
        <p:nvSpPr>
          <p:cNvPr id="788" name="Google Shape;788;p68"/>
          <p:cNvSpPr txBox="1"/>
          <p:nvPr/>
        </p:nvSpPr>
        <p:spPr>
          <a:xfrm>
            <a:off x="2498110" y="1418413"/>
            <a:ext cx="1964700" cy="3013492"/>
          </a:xfrm>
          <a:prstGeom prst="rect">
            <a:avLst/>
          </a:prstGeom>
          <a:noFill/>
          <a:ln>
            <a:noFill/>
          </a:ln>
        </p:spPr>
        <p:txBody>
          <a:bodyPr spcFirstLastPara="1" wrap="square" lIns="0" tIns="45700" rIns="0" bIns="45700" anchor="t" anchorCtr="0">
            <a:noAutofit/>
          </a:bodyPr>
          <a:lstStyle/>
          <a:p>
            <a:pPr marL="186691" lvl="0" indent="-171450" algn="l" rtl="0">
              <a:spcBef>
                <a:spcPts val="0"/>
              </a:spcBef>
              <a:spcAft>
                <a:spcPts val="0"/>
              </a:spcAft>
              <a:buClr>
                <a:schemeClr val="accent1"/>
              </a:buClr>
              <a:buSzPct val="100000"/>
              <a:buFont typeface="Wingdings" panose="05000000000000000000" pitchFamily="2" charset="2"/>
              <a:buChar char="§"/>
            </a:pPr>
            <a:r>
              <a:rPr lang="en-GB" sz="1100" dirty="0">
                <a:latin typeface="Montserrat" panose="00000500000000000000" pitchFamily="2" charset="0"/>
                <a:ea typeface="Montserrat"/>
                <a:cs typeface="Montserrat"/>
                <a:sym typeface="Montserrat"/>
              </a:rPr>
              <a:t>Absolute sales improved on last week and </a:t>
            </a:r>
            <a:r>
              <a:rPr lang="en-GB" sz="1100" b="1" dirty="0">
                <a:latin typeface="Montserrat" panose="00000500000000000000" pitchFamily="2" charset="0"/>
                <a:ea typeface="Montserrat"/>
                <a:cs typeface="Montserrat"/>
                <a:sym typeface="Montserrat"/>
              </a:rPr>
              <a:t>some</a:t>
            </a:r>
            <a:r>
              <a:rPr lang="en-GB" sz="1100" dirty="0">
                <a:latin typeface="Montserrat" panose="00000500000000000000" pitchFamily="2" charset="0"/>
                <a:ea typeface="Montserrat"/>
                <a:cs typeface="Montserrat"/>
                <a:sym typeface="Montserrat"/>
              </a:rPr>
              <a:t> shoppers started </a:t>
            </a:r>
            <a:r>
              <a:rPr lang="en-GB" sz="1100" b="1" dirty="0">
                <a:latin typeface="Montserrat" panose="00000500000000000000" pitchFamily="2" charset="0"/>
                <a:ea typeface="Montserrat"/>
                <a:cs typeface="Montserrat"/>
                <a:sym typeface="Montserrat"/>
              </a:rPr>
              <a:t>to buy ahead</a:t>
            </a:r>
            <a:r>
              <a:rPr lang="en-GB" sz="1100" dirty="0">
                <a:latin typeface="Montserrat" panose="00000500000000000000" pitchFamily="2" charset="0"/>
                <a:ea typeface="Montserrat"/>
                <a:cs typeface="Montserrat"/>
                <a:sym typeface="Montserrat"/>
              </a:rPr>
              <a:t> for Valentine’s Day.</a:t>
            </a:r>
          </a:p>
          <a:p>
            <a:pPr marL="186691" lvl="0" indent="-171450" algn="l" rtl="0">
              <a:spcBef>
                <a:spcPts val="0"/>
              </a:spcBef>
              <a:spcAft>
                <a:spcPts val="0"/>
              </a:spcAft>
              <a:buClr>
                <a:schemeClr val="accent1"/>
              </a:buClr>
              <a:buSzPct val="100000"/>
              <a:buFont typeface="Wingdings" panose="05000000000000000000" pitchFamily="2" charset="2"/>
              <a:buChar char="§"/>
            </a:pPr>
            <a:endParaRPr lang="en-GB" sz="1100" dirty="0">
              <a:latin typeface="Montserrat" panose="00000500000000000000" pitchFamily="2" charset="0"/>
              <a:ea typeface="Montserrat"/>
              <a:cs typeface="Montserrat"/>
              <a:sym typeface="Montserrat"/>
            </a:endParaRPr>
          </a:p>
          <a:p>
            <a:pPr marL="186691" lvl="0" indent="-171450" algn="l" rtl="0">
              <a:spcBef>
                <a:spcPts val="0"/>
              </a:spcBef>
              <a:spcAft>
                <a:spcPts val="0"/>
              </a:spcAft>
              <a:buClr>
                <a:schemeClr val="accent1"/>
              </a:buClr>
              <a:buSzPct val="100000"/>
              <a:buFont typeface="Wingdings" panose="05000000000000000000" pitchFamily="2" charset="2"/>
              <a:buChar char="§"/>
            </a:pPr>
            <a:r>
              <a:rPr lang="en-GB" sz="1100" dirty="0">
                <a:latin typeface="Montserrat" panose="00000500000000000000" pitchFamily="2" charset="0"/>
                <a:ea typeface="Montserrat"/>
                <a:cs typeface="Montserrat"/>
                <a:sym typeface="Montserrat"/>
              </a:rPr>
              <a:t>Convenience &amp; Deli saw strong growth against last year with growth close to double digit. </a:t>
            </a:r>
          </a:p>
          <a:p>
            <a:pPr marL="186691" lvl="0" indent="-171450" algn="l" rtl="0">
              <a:spcBef>
                <a:spcPts val="0"/>
              </a:spcBef>
              <a:spcAft>
                <a:spcPts val="0"/>
              </a:spcAft>
              <a:buClr>
                <a:schemeClr val="accent1"/>
              </a:buClr>
              <a:buSzPct val="100000"/>
              <a:buFont typeface="Wingdings" panose="05000000000000000000" pitchFamily="2" charset="2"/>
              <a:buChar char="§"/>
            </a:pPr>
            <a:endParaRPr lang="en-GB" sz="1100" dirty="0">
              <a:latin typeface="Montserrat" panose="00000500000000000000" pitchFamily="2" charset="0"/>
              <a:ea typeface="Montserrat"/>
              <a:cs typeface="Montserrat"/>
              <a:sym typeface="Montserrat"/>
            </a:endParaRPr>
          </a:p>
          <a:p>
            <a:pPr marL="186691" lvl="0" indent="-171450" algn="l" rtl="0">
              <a:spcBef>
                <a:spcPts val="0"/>
              </a:spcBef>
              <a:spcAft>
                <a:spcPts val="0"/>
              </a:spcAft>
              <a:buClr>
                <a:schemeClr val="accent1"/>
              </a:buClr>
              <a:buSzPct val="100000"/>
              <a:buFont typeface="Wingdings" panose="05000000000000000000" pitchFamily="2" charset="2"/>
              <a:buChar char="§"/>
            </a:pPr>
            <a:r>
              <a:rPr lang="en-GB" sz="1100" dirty="0">
                <a:latin typeface="Montserrat" panose="00000500000000000000" pitchFamily="2" charset="0"/>
                <a:ea typeface="Montserrat"/>
                <a:cs typeface="Montserrat"/>
                <a:sym typeface="Montserrat"/>
              </a:rPr>
              <a:t>Sales of Cough/Cold and Children’s Medicines remain high, as Omicron continues to disrupt.</a:t>
            </a:r>
          </a:p>
          <a:p>
            <a:pPr marL="15241" lvl="0" algn="l" rtl="0">
              <a:spcBef>
                <a:spcPts val="0"/>
              </a:spcBef>
              <a:spcAft>
                <a:spcPts val="0"/>
              </a:spcAft>
              <a:buClr>
                <a:schemeClr val="accent1"/>
              </a:buClr>
              <a:buSzPct val="100000"/>
            </a:pPr>
            <a:endParaRPr lang="en-GB" sz="1100" dirty="0">
              <a:latin typeface="Montserrat" panose="00000500000000000000" pitchFamily="2" charset="0"/>
              <a:ea typeface="Montserrat"/>
              <a:cs typeface="Montserrat"/>
              <a:sym typeface="Montserrat"/>
            </a:endParaRPr>
          </a:p>
          <a:p>
            <a:pPr marL="186691" lvl="0" indent="-171450" algn="l" rtl="0">
              <a:spcBef>
                <a:spcPts val="0"/>
              </a:spcBef>
              <a:spcAft>
                <a:spcPts val="0"/>
              </a:spcAft>
              <a:buClr>
                <a:schemeClr val="accent1"/>
              </a:buClr>
              <a:buSzPct val="100000"/>
              <a:buFont typeface="Wingdings" panose="05000000000000000000" pitchFamily="2" charset="2"/>
              <a:buChar char="§"/>
            </a:pPr>
            <a:endParaRPr lang="en-GB" sz="1100" dirty="0">
              <a:latin typeface="Montserrat" panose="00000500000000000000" pitchFamily="2" charset="0"/>
              <a:ea typeface="Montserrat"/>
              <a:cs typeface="Montserrat"/>
              <a:sym typeface="Montserrat"/>
            </a:endParaRPr>
          </a:p>
          <a:p>
            <a:pPr marL="186691" lvl="0" indent="-171450" algn="l" rtl="0">
              <a:spcBef>
                <a:spcPts val="0"/>
              </a:spcBef>
              <a:spcAft>
                <a:spcPts val="0"/>
              </a:spcAft>
              <a:buClr>
                <a:schemeClr val="accent1"/>
              </a:buClr>
              <a:buSzPct val="100000"/>
              <a:buFont typeface="Wingdings" panose="05000000000000000000" pitchFamily="2" charset="2"/>
              <a:buChar char="§"/>
            </a:pPr>
            <a:endParaRPr lang="en-GB" sz="1100" dirty="0">
              <a:latin typeface="Montserrat" panose="00000500000000000000" pitchFamily="2" charset="0"/>
              <a:ea typeface="Montserrat"/>
              <a:cs typeface="Montserrat"/>
              <a:sym typeface="Montserrat"/>
            </a:endParaRPr>
          </a:p>
          <a:p>
            <a:pPr marL="186691" lvl="0" indent="-171450" algn="l" rtl="0">
              <a:spcBef>
                <a:spcPts val="0"/>
              </a:spcBef>
              <a:spcAft>
                <a:spcPts val="0"/>
              </a:spcAft>
              <a:buClr>
                <a:schemeClr val="accent1"/>
              </a:buClr>
              <a:buSzPct val="100000"/>
              <a:buFont typeface="Wingdings" panose="05000000000000000000" pitchFamily="2" charset="2"/>
              <a:buChar char="§"/>
            </a:pPr>
            <a:endParaRPr lang="en-GB" sz="1100" dirty="0">
              <a:latin typeface="Montserrat" panose="00000500000000000000" pitchFamily="2" charset="0"/>
              <a:ea typeface="Montserrat"/>
              <a:cs typeface="Montserrat"/>
              <a:sym typeface="Montserrat"/>
            </a:endParaRPr>
          </a:p>
          <a:p>
            <a:pPr marL="15241" lvl="0" algn="l" rtl="0">
              <a:spcBef>
                <a:spcPts val="0"/>
              </a:spcBef>
              <a:spcAft>
                <a:spcPts val="0"/>
              </a:spcAft>
              <a:buClr>
                <a:schemeClr val="accent3"/>
              </a:buClr>
              <a:buSzPct val="100000"/>
            </a:pPr>
            <a:endParaRPr lang="en-GB" sz="1100" dirty="0">
              <a:solidFill>
                <a:schemeClr val="accent3"/>
              </a:solidFill>
              <a:latin typeface="Montserrat" panose="00000500000000000000" pitchFamily="2" charset="0"/>
              <a:ea typeface="Montserrat"/>
              <a:cs typeface="Montserrat"/>
              <a:sym typeface="Montserrat"/>
            </a:endParaRPr>
          </a:p>
        </p:txBody>
      </p:sp>
      <p:sp>
        <p:nvSpPr>
          <p:cNvPr id="789" name="Google Shape;789;p68"/>
          <p:cNvSpPr txBox="1"/>
          <p:nvPr/>
        </p:nvSpPr>
        <p:spPr>
          <a:xfrm flipH="1">
            <a:off x="2528102" y="1087376"/>
            <a:ext cx="2319350" cy="393600"/>
          </a:xfrm>
          <a:prstGeom prst="rect">
            <a:avLst/>
          </a:prstGeom>
          <a:noFill/>
          <a:ln>
            <a:noFill/>
          </a:ln>
        </p:spPr>
        <p:txBody>
          <a:bodyPr spcFirstLastPara="1" wrap="square" lIns="0" tIns="91425" rIns="0" bIns="91425" anchor="b" anchorCtr="0">
            <a:noAutofit/>
          </a:bodyPr>
          <a:lstStyle/>
          <a:p>
            <a:pPr marL="0" lvl="0" indent="0" algn="l" rtl="0">
              <a:spcBef>
                <a:spcPts val="0"/>
              </a:spcBef>
              <a:spcAft>
                <a:spcPts val="0"/>
              </a:spcAft>
              <a:buClr>
                <a:schemeClr val="dk1"/>
              </a:buClr>
              <a:buSzPts val="1100"/>
              <a:buFont typeface="Arial"/>
              <a:buNone/>
            </a:pPr>
            <a:r>
              <a:rPr lang="en" sz="1200" b="1" dirty="0">
                <a:latin typeface="Montserrat" panose="00000500000000000000" pitchFamily="2" charset="0"/>
                <a:ea typeface="Montserrat"/>
                <a:cs typeface="Montserrat"/>
                <a:sym typeface="Montserrat"/>
              </a:rPr>
              <a:t>Wk 2:  </a:t>
            </a:r>
          </a:p>
          <a:p>
            <a:pPr marL="0" lvl="0" indent="0" algn="l" rtl="0">
              <a:spcBef>
                <a:spcPts val="0"/>
              </a:spcBef>
              <a:spcAft>
                <a:spcPts val="0"/>
              </a:spcAft>
              <a:buClr>
                <a:schemeClr val="dk1"/>
              </a:buClr>
              <a:buSzPts val="1100"/>
              <a:buFont typeface="Arial"/>
              <a:buNone/>
            </a:pPr>
            <a:r>
              <a:rPr lang="en" sz="1200" b="1" dirty="0">
                <a:latin typeface="Montserrat" panose="00000500000000000000" pitchFamily="2" charset="0"/>
                <a:ea typeface="Montserrat"/>
                <a:cs typeface="Montserrat"/>
                <a:sym typeface="Montserrat"/>
              </a:rPr>
              <a:t>Pre-Valentine’s Day boost</a:t>
            </a:r>
            <a:endParaRPr sz="1200" b="1" dirty="0">
              <a:latin typeface="Montserrat" panose="00000500000000000000" pitchFamily="2" charset="0"/>
              <a:ea typeface="Montserrat"/>
              <a:cs typeface="Montserrat"/>
              <a:sym typeface="Montserrat"/>
            </a:endParaRPr>
          </a:p>
        </p:txBody>
      </p:sp>
      <p:sp>
        <p:nvSpPr>
          <p:cNvPr id="791" name="Google Shape;791;p68"/>
          <p:cNvSpPr txBox="1"/>
          <p:nvPr/>
        </p:nvSpPr>
        <p:spPr>
          <a:xfrm flipH="1">
            <a:off x="4695067" y="1070001"/>
            <a:ext cx="2144166" cy="393600"/>
          </a:xfrm>
          <a:prstGeom prst="rect">
            <a:avLst/>
          </a:prstGeom>
          <a:noFill/>
          <a:ln>
            <a:noFill/>
          </a:ln>
        </p:spPr>
        <p:txBody>
          <a:bodyPr spcFirstLastPara="1" wrap="square" lIns="0" tIns="91425" rIns="0" bIns="91425" anchor="b" anchorCtr="0">
            <a:noAutofit/>
          </a:bodyPr>
          <a:lstStyle/>
          <a:p>
            <a:pPr marL="0" lvl="0" indent="0" algn="l" rtl="0">
              <a:spcBef>
                <a:spcPts val="0"/>
              </a:spcBef>
              <a:spcAft>
                <a:spcPts val="0"/>
              </a:spcAft>
              <a:buClr>
                <a:schemeClr val="dk1"/>
              </a:buClr>
              <a:buSzPts val="1100"/>
              <a:buFont typeface="Arial"/>
              <a:buNone/>
            </a:pPr>
            <a:r>
              <a:rPr lang="en" sz="1300" b="1" dirty="0">
                <a:latin typeface="Montserrat" panose="00000500000000000000" pitchFamily="2" charset="0"/>
                <a:ea typeface="Montserrat"/>
                <a:cs typeface="Montserrat"/>
                <a:sym typeface="Montserrat"/>
              </a:rPr>
              <a:t>Wk 3: </a:t>
            </a:r>
          </a:p>
          <a:p>
            <a:pPr marL="0" lvl="0" indent="0" algn="l" rtl="0">
              <a:spcBef>
                <a:spcPts val="0"/>
              </a:spcBef>
              <a:spcAft>
                <a:spcPts val="0"/>
              </a:spcAft>
              <a:buClr>
                <a:schemeClr val="dk1"/>
              </a:buClr>
              <a:buSzPts val="1100"/>
              <a:buFont typeface="Arial"/>
              <a:buNone/>
            </a:pPr>
            <a:r>
              <a:rPr lang="en" sz="1300" b="1" dirty="0">
                <a:latin typeface="Montserrat" panose="00000500000000000000" pitchFamily="2" charset="0"/>
                <a:ea typeface="Montserrat"/>
                <a:cs typeface="Montserrat"/>
                <a:sym typeface="Montserrat"/>
              </a:rPr>
              <a:t> Valentine’s Day T</a:t>
            </a:r>
            <a:r>
              <a:rPr lang="en-GB" sz="1300" b="1" dirty="0" err="1">
                <a:latin typeface="Montserrat" panose="00000500000000000000" pitchFamily="2" charset="0"/>
                <a:ea typeface="Montserrat"/>
                <a:cs typeface="Montserrat"/>
                <a:sym typeface="Montserrat"/>
              </a:rPr>
              <a:t>reats</a:t>
            </a:r>
            <a:r>
              <a:rPr lang="en-GB" sz="1300" b="1" dirty="0">
                <a:latin typeface="Montserrat" panose="00000500000000000000" pitchFamily="2" charset="0"/>
                <a:ea typeface="Montserrat"/>
                <a:cs typeface="Montserrat"/>
                <a:sym typeface="Montserrat"/>
              </a:rPr>
              <a:t> </a:t>
            </a:r>
          </a:p>
        </p:txBody>
      </p:sp>
      <p:sp>
        <p:nvSpPr>
          <p:cNvPr id="792" name="Google Shape;792;p68"/>
          <p:cNvSpPr txBox="1"/>
          <p:nvPr/>
        </p:nvSpPr>
        <p:spPr>
          <a:xfrm>
            <a:off x="6810175" y="1470625"/>
            <a:ext cx="1964700" cy="3273640"/>
          </a:xfrm>
          <a:prstGeom prst="rect">
            <a:avLst/>
          </a:prstGeom>
          <a:noFill/>
          <a:ln>
            <a:noFill/>
          </a:ln>
        </p:spPr>
        <p:txBody>
          <a:bodyPr spcFirstLastPara="1" wrap="square" lIns="0" tIns="45700" rIns="0" bIns="45700" anchor="t" anchorCtr="0">
            <a:noAutofit/>
          </a:bodyPr>
          <a:lstStyle/>
          <a:p>
            <a:pPr marL="228600" lvl="0" indent="-213359" algn="l" rtl="0">
              <a:spcBef>
                <a:spcPts val="0"/>
              </a:spcBef>
              <a:spcAft>
                <a:spcPts val="0"/>
              </a:spcAft>
              <a:buClr>
                <a:schemeClr val="accent1"/>
              </a:buClr>
              <a:buSzPts val="1200"/>
              <a:buFont typeface="Wingdings" panose="05000000000000000000" pitchFamily="2" charset="2"/>
              <a:buChar char="§"/>
            </a:pPr>
            <a:r>
              <a:rPr lang="en-GB" sz="1100" dirty="0">
                <a:latin typeface="Montserrat" panose="00000500000000000000" pitchFamily="2" charset="0"/>
                <a:ea typeface="Montserrat"/>
                <a:cs typeface="Montserrat"/>
                <a:sym typeface="Montserrat"/>
              </a:rPr>
              <a:t>With half term in the final week and travel restrictions lifted, foreign travel may have been on the agenda for some ..</a:t>
            </a:r>
          </a:p>
          <a:p>
            <a:pPr marL="228600" lvl="0" indent="-213359" algn="l" rtl="0">
              <a:spcBef>
                <a:spcPts val="0"/>
              </a:spcBef>
              <a:spcAft>
                <a:spcPts val="0"/>
              </a:spcAft>
              <a:buClr>
                <a:schemeClr val="accent1"/>
              </a:buClr>
              <a:buSzPts val="1200"/>
              <a:buFont typeface="Wingdings" panose="05000000000000000000" pitchFamily="2" charset="2"/>
              <a:buChar char="§"/>
            </a:pPr>
            <a:endParaRPr lang="en-GB" sz="1100" dirty="0">
              <a:solidFill>
                <a:schemeClr val="accent3"/>
              </a:solidFill>
              <a:latin typeface="Montserrat" panose="00000500000000000000" pitchFamily="2" charset="0"/>
              <a:ea typeface="Montserrat"/>
              <a:cs typeface="Montserrat"/>
              <a:sym typeface="Montserrat"/>
            </a:endParaRPr>
          </a:p>
          <a:p>
            <a:pPr marL="228600" indent="-213359">
              <a:buClr>
                <a:schemeClr val="accent1"/>
              </a:buClr>
              <a:buSzPts val="1200"/>
              <a:buFont typeface="Wingdings" panose="05000000000000000000" pitchFamily="2" charset="2"/>
              <a:buChar char="§"/>
            </a:pPr>
            <a:r>
              <a:rPr lang="en-GB" sz="1100" dirty="0">
                <a:latin typeface="Montserrat" panose="00000500000000000000" pitchFamily="2" charset="0"/>
                <a:ea typeface="Montserrat"/>
                <a:cs typeface="Montserrat"/>
                <a:sym typeface="Montserrat"/>
              </a:rPr>
              <a:t>Shoppers spent less on the discretionary Non Food* and BWS categories weakening </a:t>
            </a:r>
            <a:r>
              <a:rPr lang="en-GB" sz="1100" dirty="0" err="1">
                <a:latin typeface="Montserrat" panose="00000500000000000000" pitchFamily="2" charset="0"/>
                <a:ea typeface="Montserrat"/>
                <a:cs typeface="Montserrat"/>
                <a:sym typeface="Montserrat"/>
              </a:rPr>
              <a:t>topline</a:t>
            </a:r>
            <a:r>
              <a:rPr lang="en-GB" sz="1100" dirty="0">
                <a:latin typeface="Montserrat" panose="00000500000000000000" pitchFamily="2" charset="0"/>
                <a:ea typeface="Montserrat"/>
                <a:cs typeface="Montserrat"/>
                <a:sym typeface="Montserrat"/>
              </a:rPr>
              <a:t> sales.</a:t>
            </a:r>
          </a:p>
          <a:p>
            <a:pPr marL="228600" lvl="0" indent="-213359" algn="l" rtl="0">
              <a:spcBef>
                <a:spcPts val="0"/>
              </a:spcBef>
              <a:spcAft>
                <a:spcPts val="0"/>
              </a:spcAft>
              <a:buClr>
                <a:schemeClr val="accent1"/>
              </a:buClr>
              <a:buSzPts val="1200"/>
              <a:buFont typeface="Wingdings" panose="05000000000000000000" pitchFamily="2" charset="2"/>
              <a:buChar char="§"/>
            </a:pPr>
            <a:endParaRPr lang="en-GB" sz="1100" dirty="0">
              <a:solidFill>
                <a:schemeClr val="accent3"/>
              </a:solidFill>
              <a:latin typeface="Montserrat" panose="00000500000000000000" pitchFamily="2" charset="0"/>
              <a:ea typeface="Montserrat"/>
              <a:cs typeface="Montserrat"/>
              <a:sym typeface="Montserrat"/>
            </a:endParaRPr>
          </a:p>
          <a:p>
            <a:pPr marL="228600" lvl="0" indent="-213359" algn="l" rtl="0">
              <a:spcBef>
                <a:spcPts val="0"/>
              </a:spcBef>
              <a:spcAft>
                <a:spcPts val="0"/>
              </a:spcAft>
              <a:buClr>
                <a:schemeClr val="accent1"/>
              </a:buClr>
              <a:buSzPts val="1200"/>
              <a:buFont typeface="Wingdings" panose="05000000000000000000" pitchFamily="2" charset="2"/>
              <a:buChar char="§"/>
            </a:pPr>
            <a:r>
              <a:rPr lang="en-GB" sz="1100" b="1" dirty="0">
                <a:solidFill>
                  <a:schemeClr val="accent3"/>
                </a:solidFill>
                <a:latin typeface="Montserrat" panose="00000500000000000000" pitchFamily="2" charset="0"/>
                <a:ea typeface="Montserrat"/>
                <a:cs typeface="Montserrat"/>
                <a:sym typeface="Montserrat"/>
              </a:rPr>
              <a:t>Demand for quick and convenient food </a:t>
            </a:r>
            <a:r>
              <a:rPr lang="en-GB" sz="1100" dirty="0">
                <a:solidFill>
                  <a:schemeClr val="accent3"/>
                </a:solidFill>
                <a:latin typeface="Montserrat" panose="00000500000000000000" pitchFamily="2" charset="0"/>
                <a:ea typeface="Montserrat"/>
                <a:cs typeface="Montserrat"/>
                <a:sym typeface="Montserrat"/>
              </a:rPr>
              <a:t>continues and this is benefiting </a:t>
            </a:r>
            <a:r>
              <a:rPr lang="en-GB" sz="1100" b="1" dirty="0">
                <a:solidFill>
                  <a:schemeClr val="accent3"/>
                </a:solidFill>
                <a:latin typeface="Montserrat" panose="00000500000000000000" pitchFamily="2" charset="0"/>
                <a:ea typeface="Montserrat"/>
                <a:cs typeface="Montserrat"/>
                <a:sym typeface="Montserrat"/>
              </a:rPr>
              <a:t>smaller format stores</a:t>
            </a:r>
            <a:r>
              <a:rPr lang="en-GB" sz="1100" dirty="0">
                <a:solidFill>
                  <a:schemeClr val="accent3"/>
                </a:solidFill>
                <a:latin typeface="Montserrat" panose="00000500000000000000" pitchFamily="2" charset="0"/>
                <a:ea typeface="Montserrat"/>
                <a:cs typeface="Montserrat"/>
                <a:sym typeface="Montserrat"/>
              </a:rPr>
              <a:t>.</a:t>
            </a:r>
          </a:p>
          <a:p>
            <a:pPr marL="228600" lvl="0" indent="-213359" algn="l" rtl="0">
              <a:spcBef>
                <a:spcPts val="0"/>
              </a:spcBef>
              <a:spcAft>
                <a:spcPts val="0"/>
              </a:spcAft>
              <a:buClr>
                <a:schemeClr val="accent1"/>
              </a:buClr>
              <a:buSzPts val="1200"/>
              <a:buFont typeface="Wingdings" panose="05000000000000000000" pitchFamily="2" charset="2"/>
              <a:buChar char="§"/>
            </a:pPr>
            <a:endParaRPr lang="en-GB" sz="1100" dirty="0">
              <a:solidFill>
                <a:schemeClr val="accent3"/>
              </a:solidFill>
              <a:latin typeface="Montserrat" panose="00000500000000000000" pitchFamily="2" charset="0"/>
              <a:ea typeface="Montserrat"/>
              <a:cs typeface="Montserrat"/>
              <a:sym typeface="Montserrat"/>
            </a:endParaRPr>
          </a:p>
          <a:p>
            <a:pPr marL="228600" lvl="0" indent="-213359" algn="l" rtl="0">
              <a:spcBef>
                <a:spcPts val="0"/>
              </a:spcBef>
              <a:spcAft>
                <a:spcPts val="0"/>
              </a:spcAft>
              <a:buClr>
                <a:schemeClr val="accent1"/>
              </a:buClr>
              <a:buSzPts val="1200"/>
              <a:buFont typeface="Wingdings" panose="05000000000000000000" pitchFamily="2" charset="2"/>
              <a:buChar char="§"/>
            </a:pPr>
            <a:endParaRPr lang="en-GB" sz="1100" dirty="0">
              <a:solidFill>
                <a:schemeClr val="accent3"/>
              </a:solidFill>
              <a:latin typeface="Montserrat" panose="00000500000000000000" pitchFamily="2" charset="0"/>
              <a:ea typeface="Montserrat"/>
              <a:cs typeface="Montserrat"/>
              <a:sym typeface="Montserrat"/>
            </a:endParaRPr>
          </a:p>
          <a:p>
            <a:pPr marL="228600" lvl="0" indent="-213359" algn="l" rtl="0">
              <a:spcBef>
                <a:spcPts val="0"/>
              </a:spcBef>
              <a:spcAft>
                <a:spcPts val="0"/>
              </a:spcAft>
              <a:buClr>
                <a:schemeClr val="accent1"/>
              </a:buClr>
              <a:buSzPts val="1200"/>
              <a:buFont typeface="Wingdings" panose="05000000000000000000" pitchFamily="2" charset="2"/>
              <a:buChar char="§"/>
            </a:pPr>
            <a:endParaRPr lang="en-GB" sz="1100" dirty="0">
              <a:solidFill>
                <a:schemeClr val="accent3"/>
              </a:solidFill>
              <a:latin typeface="Montserrat" panose="00000500000000000000" pitchFamily="2" charset="0"/>
              <a:ea typeface="Montserrat"/>
              <a:cs typeface="Montserrat"/>
              <a:sym typeface="Montserrat"/>
            </a:endParaRPr>
          </a:p>
          <a:p>
            <a:pPr marL="228600" lvl="0" indent="-213359" algn="l" rtl="0">
              <a:spcBef>
                <a:spcPts val="0"/>
              </a:spcBef>
              <a:spcAft>
                <a:spcPts val="0"/>
              </a:spcAft>
              <a:buClr>
                <a:schemeClr val="accent1"/>
              </a:buClr>
              <a:buSzPts val="1200"/>
              <a:buFont typeface="Wingdings" panose="05000000000000000000" pitchFamily="2" charset="2"/>
              <a:buChar char="§"/>
            </a:pPr>
            <a:endParaRPr lang="en-GB" sz="1100" dirty="0">
              <a:solidFill>
                <a:schemeClr val="accent3"/>
              </a:solidFill>
              <a:latin typeface="Montserrat" panose="00000500000000000000" pitchFamily="2" charset="0"/>
              <a:ea typeface="Montserrat"/>
              <a:cs typeface="Montserrat"/>
              <a:sym typeface="Montserrat"/>
            </a:endParaRPr>
          </a:p>
          <a:p>
            <a:pPr marL="15241" lvl="0" algn="l" rtl="0">
              <a:spcBef>
                <a:spcPts val="0"/>
              </a:spcBef>
              <a:spcAft>
                <a:spcPts val="0"/>
              </a:spcAft>
              <a:buClr>
                <a:schemeClr val="accent1"/>
              </a:buClr>
              <a:buSzPts val="1200"/>
            </a:pPr>
            <a:endParaRPr lang="en-GB" sz="1100" dirty="0">
              <a:solidFill>
                <a:schemeClr val="accent3"/>
              </a:solidFill>
              <a:latin typeface="Montserrat" panose="00000500000000000000" pitchFamily="2" charset="0"/>
              <a:ea typeface="Montserrat"/>
              <a:cs typeface="Montserrat"/>
              <a:sym typeface="Montserrat"/>
            </a:endParaRPr>
          </a:p>
          <a:p>
            <a:pPr marL="15241" lvl="0" algn="l" rtl="0">
              <a:spcBef>
                <a:spcPts val="0"/>
              </a:spcBef>
              <a:spcAft>
                <a:spcPts val="0"/>
              </a:spcAft>
              <a:buClr>
                <a:schemeClr val="accent3"/>
              </a:buClr>
              <a:buSzPts val="1200"/>
            </a:pPr>
            <a:endParaRPr lang="en-GB" sz="1100" dirty="0">
              <a:solidFill>
                <a:schemeClr val="accent3"/>
              </a:solidFill>
              <a:latin typeface="Montserrat" panose="00000500000000000000" pitchFamily="2" charset="0"/>
              <a:ea typeface="Montserrat"/>
              <a:cs typeface="Montserrat"/>
              <a:sym typeface="Montserrat"/>
            </a:endParaRPr>
          </a:p>
          <a:p>
            <a:pPr marL="228600" lvl="0" indent="-213359" algn="l" rtl="0">
              <a:spcBef>
                <a:spcPts val="0"/>
              </a:spcBef>
              <a:spcAft>
                <a:spcPts val="0"/>
              </a:spcAft>
              <a:buClr>
                <a:schemeClr val="accent3"/>
              </a:buClr>
              <a:buSzPts val="1200"/>
              <a:buFont typeface="Montserrat"/>
              <a:buChar char="■"/>
            </a:pPr>
            <a:endParaRPr sz="1100" dirty="0">
              <a:solidFill>
                <a:schemeClr val="accent3"/>
              </a:solidFill>
              <a:latin typeface="Montserrat" panose="00000500000000000000" pitchFamily="2" charset="0"/>
              <a:ea typeface="Montserrat"/>
              <a:cs typeface="Montserrat"/>
              <a:sym typeface="Montserrat"/>
            </a:endParaRPr>
          </a:p>
        </p:txBody>
      </p:sp>
      <p:sp>
        <p:nvSpPr>
          <p:cNvPr id="793" name="Google Shape;793;p68"/>
          <p:cNvSpPr txBox="1"/>
          <p:nvPr/>
        </p:nvSpPr>
        <p:spPr>
          <a:xfrm flipH="1">
            <a:off x="7009651" y="1075899"/>
            <a:ext cx="2319350" cy="393600"/>
          </a:xfrm>
          <a:prstGeom prst="rect">
            <a:avLst/>
          </a:prstGeom>
          <a:noFill/>
          <a:ln>
            <a:noFill/>
          </a:ln>
        </p:spPr>
        <p:txBody>
          <a:bodyPr spcFirstLastPara="1" wrap="square" lIns="0" tIns="91425" rIns="0" bIns="91425" anchor="b" anchorCtr="0">
            <a:noAutofit/>
          </a:bodyPr>
          <a:lstStyle/>
          <a:p>
            <a:pPr marL="0" lvl="0" indent="0" algn="l" rtl="0">
              <a:spcBef>
                <a:spcPts val="0"/>
              </a:spcBef>
              <a:spcAft>
                <a:spcPts val="0"/>
              </a:spcAft>
              <a:buClr>
                <a:schemeClr val="dk1"/>
              </a:buClr>
              <a:buSzPts val="1100"/>
              <a:buFont typeface="Arial"/>
              <a:buNone/>
            </a:pPr>
            <a:r>
              <a:rPr lang="en" sz="1300" b="1" dirty="0">
                <a:latin typeface="Montserrat" panose="00000500000000000000" pitchFamily="2" charset="0"/>
                <a:ea typeface="Montserrat"/>
                <a:cs typeface="Montserrat"/>
                <a:sym typeface="Montserrat"/>
              </a:rPr>
              <a:t>Wk 4:  </a:t>
            </a:r>
          </a:p>
          <a:p>
            <a:pPr marL="0" lvl="0" indent="0" algn="l" rtl="0">
              <a:spcBef>
                <a:spcPts val="0"/>
              </a:spcBef>
              <a:spcAft>
                <a:spcPts val="0"/>
              </a:spcAft>
              <a:buClr>
                <a:schemeClr val="dk1"/>
              </a:buClr>
              <a:buSzPts val="1100"/>
              <a:buFont typeface="Arial"/>
              <a:buNone/>
            </a:pPr>
            <a:r>
              <a:rPr lang="en" sz="1300" b="1" dirty="0">
                <a:latin typeface="Montserrat" panose="00000500000000000000" pitchFamily="2" charset="0"/>
                <a:ea typeface="Montserrat"/>
                <a:cs typeface="Montserrat"/>
                <a:sym typeface="Montserrat"/>
              </a:rPr>
              <a:t>Cautious shopping</a:t>
            </a:r>
            <a:endParaRPr sz="1300" b="1" dirty="0">
              <a:latin typeface="Montserrat" panose="00000500000000000000" pitchFamily="2" charset="0"/>
              <a:ea typeface="Montserrat"/>
              <a:cs typeface="Montserrat"/>
              <a:sym typeface="Montserrat"/>
            </a:endParaRPr>
          </a:p>
        </p:txBody>
      </p:sp>
      <p:sp>
        <p:nvSpPr>
          <p:cNvPr id="20" name="TextBox 19">
            <a:extLst>
              <a:ext uri="{FF2B5EF4-FFF2-40B4-BE49-F238E27FC236}">
                <a16:creationId xmlns:a16="http://schemas.microsoft.com/office/drawing/2014/main" id="{735F69FB-BD78-40BB-BE7E-85973888726B}"/>
              </a:ext>
            </a:extLst>
          </p:cNvPr>
          <p:cNvSpPr txBox="1"/>
          <p:nvPr/>
        </p:nvSpPr>
        <p:spPr>
          <a:xfrm>
            <a:off x="338423" y="4761967"/>
            <a:ext cx="4714874" cy="230832"/>
          </a:xfrm>
          <a:prstGeom prst="rect">
            <a:avLst/>
          </a:prstGeom>
          <a:noFill/>
        </p:spPr>
        <p:txBody>
          <a:bodyPr wrap="square">
            <a:spAutoFit/>
          </a:bodyPr>
          <a:lstStyle/>
          <a:p>
            <a:r>
              <a:rPr lang="en-GB" sz="900" dirty="0">
                <a:latin typeface="Montserrat" panose="00000500000000000000" pitchFamily="2" charset="0"/>
              </a:rPr>
              <a:t>Source:  NielsenIQ Scantrack, NielsenIQ Homescan</a:t>
            </a:r>
            <a:endParaRPr lang="en-GB" sz="900" dirty="0"/>
          </a:p>
        </p:txBody>
      </p:sp>
      <p:sp>
        <p:nvSpPr>
          <p:cNvPr id="26" name="TextBox 25">
            <a:extLst>
              <a:ext uri="{FF2B5EF4-FFF2-40B4-BE49-F238E27FC236}">
                <a16:creationId xmlns:a16="http://schemas.microsoft.com/office/drawing/2014/main" id="{A135E261-D8AB-47EB-AA93-A78EF36D985F}"/>
              </a:ext>
            </a:extLst>
          </p:cNvPr>
          <p:cNvSpPr txBox="1"/>
          <p:nvPr/>
        </p:nvSpPr>
        <p:spPr>
          <a:xfrm>
            <a:off x="148948" y="4491359"/>
            <a:ext cx="4718154" cy="246221"/>
          </a:xfrm>
          <a:prstGeom prst="rect">
            <a:avLst/>
          </a:prstGeom>
          <a:noFill/>
        </p:spPr>
        <p:txBody>
          <a:bodyPr wrap="square">
            <a:spAutoFit/>
          </a:bodyPr>
          <a:lstStyle/>
          <a:p>
            <a:r>
              <a:rPr lang="en-GB" sz="1000" spc="10" dirty="0">
                <a:effectLst/>
                <a:latin typeface="Montserrat" panose="00000500000000000000" pitchFamily="2" charset="0"/>
                <a:ea typeface="Times New Roman" panose="02020603050405020304" pitchFamily="18" charset="0"/>
              </a:rPr>
              <a:t>* includes Cut Flowers and Plants </a:t>
            </a:r>
            <a:endParaRPr lang="en-GB" sz="1000" dirty="0"/>
          </a:p>
        </p:txBody>
      </p:sp>
    </p:spTree>
    <p:extLst>
      <p:ext uri="{BB962C8B-B14F-4D97-AF65-F5344CB8AC3E}">
        <p14:creationId xmlns:p14="http://schemas.microsoft.com/office/powerpoint/2010/main" val="623577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41"/>
        <p:cNvGrpSpPr/>
        <p:nvPr/>
      </p:nvGrpSpPr>
      <p:grpSpPr>
        <a:xfrm>
          <a:off x="0" y="0"/>
          <a:ext cx="0" cy="0"/>
          <a:chOff x="0" y="0"/>
          <a:chExt cx="0" cy="0"/>
        </a:xfrm>
      </p:grpSpPr>
      <p:cxnSp>
        <p:nvCxnSpPr>
          <p:cNvPr id="1742" name="Google Shape;1742;p129"/>
          <p:cNvCxnSpPr/>
          <p:nvPr/>
        </p:nvCxnSpPr>
        <p:spPr>
          <a:xfrm>
            <a:off x="326801" y="1395743"/>
            <a:ext cx="8397300" cy="0"/>
          </a:xfrm>
          <a:prstGeom prst="straightConnector1">
            <a:avLst/>
          </a:prstGeom>
          <a:noFill/>
          <a:ln w="9525" cap="flat" cmpd="sng">
            <a:solidFill>
              <a:srgbClr val="333333"/>
            </a:solidFill>
            <a:prstDash val="solid"/>
            <a:round/>
            <a:headEnd type="none" w="med" len="med"/>
            <a:tailEnd type="none" w="med" len="med"/>
          </a:ln>
        </p:spPr>
      </p:cxnSp>
      <p:sp>
        <p:nvSpPr>
          <p:cNvPr id="1743" name="Google Shape;1743;p129"/>
          <p:cNvSpPr txBox="1"/>
          <p:nvPr/>
        </p:nvSpPr>
        <p:spPr>
          <a:xfrm>
            <a:off x="326801" y="903416"/>
            <a:ext cx="3804300" cy="492327"/>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Grocery Multiples</a:t>
            </a:r>
            <a:br>
              <a:rPr lang="en" b="1" dirty="0">
                <a:solidFill>
                  <a:srgbClr val="000000"/>
                </a:solidFill>
                <a:latin typeface="Montserrat" panose="00000500000000000000" pitchFamily="2" charset="0"/>
                <a:ea typeface="Montserrat"/>
                <a:cs typeface="Montserrat"/>
                <a:sym typeface="Montserrat"/>
              </a:rPr>
            </a:br>
            <a:r>
              <a:rPr lang="en" sz="1000" dirty="0">
                <a:solidFill>
                  <a:srgbClr val="000000"/>
                </a:solidFill>
                <a:latin typeface="Montserrat" panose="00000500000000000000" pitchFamily="2" charset="0"/>
                <a:ea typeface="Montserrat"/>
                <a:cs typeface="Montserrat"/>
                <a:sym typeface="Montserrat"/>
              </a:rPr>
              <a:t>Weekly year on year value growth</a:t>
            </a:r>
            <a:endParaRPr sz="1000" dirty="0">
              <a:solidFill>
                <a:srgbClr val="000000"/>
              </a:solidFill>
              <a:latin typeface="Montserrat" panose="00000500000000000000" pitchFamily="2" charset="0"/>
              <a:ea typeface="Montserrat"/>
              <a:cs typeface="Montserrat"/>
              <a:sym typeface="Montserrat"/>
            </a:endParaRPr>
          </a:p>
        </p:txBody>
      </p:sp>
      <p:sp>
        <p:nvSpPr>
          <p:cNvPr id="1744" name="Google Shape;1744;p129"/>
          <p:cNvSpPr txBox="1">
            <a:spLocks noGrp="1"/>
          </p:cNvSpPr>
          <p:nvPr>
            <p:ph type="title"/>
          </p:nvPr>
        </p:nvSpPr>
        <p:spPr>
          <a:xfrm>
            <a:off x="354649" y="292625"/>
            <a:ext cx="8658721" cy="393600"/>
          </a:xfrm>
        </p:spPr>
        <p:txBody>
          <a:bodyPr spcFirstLastPara="1" wrap="square" lIns="0" tIns="91425" rIns="0" bIns="91425" anchor="t" anchorCtr="0">
            <a:noAutofit/>
          </a:bodyPr>
          <a:lstStyle/>
          <a:p>
            <a:r>
              <a:rPr lang="en-GB" dirty="0">
                <a:solidFill>
                  <a:schemeClr val="tx1"/>
                </a:solidFill>
                <a:latin typeface="Montserrat" panose="00000500000000000000" pitchFamily="2" charset="0"/>
                <a:ea typeface="MS PGothic" pitchFamily="34" charset="-128"/>
                <a:cs typeface="Calibri" pitchFamily="34" charset="0"/>
              </a:rPr>
              <a:t>Shoppers continue to spend less against last year’s lockdown …</a:t>
            </a:r>
            <a:endParaRPr lang="en-PH" dirty="0">
              <a:latin typeface="Montserrat" panose="00000500000000000000" pitchFamily="2" charset="0"/>
            </a:endParaRPr>
          </a:p>
        </p:txBody>
      </p:sp>
      <p:sp>
        <p:nvSpPr>
          <p:cNvPr id="5" name="Subtitle 4">
            <a:extLst>
              <a:ext uri="{FF2B5EF4-FFF2-40B4-BE49-F238E27FC236}">
                <a16:creationId xmlns:a16="http://schemas.microsoft.com/office/drawing/2014/main" id="{70956D1B-E45E-4BB0-8B0F-1388C48A40B5}"/>
              </a:ext>
            </a:extLst>
          </p:cNvPr>
          <p:cNvSpPr>
            <a:spLocks noGrp="1"/>
          </p:cNvSpPr>
          <p:nvPr>
            <p:ph type="subTitle" idx="4294967295"/>
          </p:nvPr>
        </p:nvSpPr>
        <p:spPr>
          <a:xfrm>
            <a:off x="219737" y="4786310"/>
            <a:ext cx="8159100" cy="184800"/>
          </a:xfrm>
        </p:spPr>
        <p:txBody>
          <a:bodyPr/>
          <a:lstStyle/>
          <a:p>
            <a:pPr marL="146050" indent="0">
              <a:buNone/>
            </a:pPr>
            <a:r>
              <a:rPr lang="en-PH" sz="700" dirty="0">
                <a:latin typeface="Montserrat" panose="00000500000000000000" pitchFamily="2" charset="0"/>
              </a:rPr>
              <a:t>Source:  NielsenIQ Scantrack Total Store Read  Grocery Multiples</a:t>
            </a:r>
          </a:p>
        </p:txBody>
      </p:sp>
      <p:graphicFrame>
        <p:nvGraphicFramePr>
          <p:cNvPr id="8" name="Chart 7">
            <a:extLst>
              <a:ext uri="{FF2B5EF4-FFF2-40B4-BE49-F238E27FC236}">
                <a16:creationId xmlns:a16="http://schemas.microsoft.com/office/drawing/2014/main" id="{D617E499-6291-4634-B723-DA38C28B5721}"/>
              </a:ext>
            </a:extLst>
          </p:cNvPr>
          <p:cNvGraphicFramePr/>
          <p:nvPr>
            <p:extLst>
              <p:ext uri="{D42A27DB-BD31-4B8C-83A1-F6EECF244321}">
                <p14:modId xmlns:p14="http://schemas.microsoft.com/office/powerpoint/2010/main" val="4279573177"/>
              </p:ext>
            </p:extLst>
          </p:nvPr>
        </p:nvGraphicFramePr>
        <p:xfrm>
          <a:off x="351314" y="1395743"/>
          <a:ext cx="8425149" cy="3353015"/>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Straight Connector 3">
            <a:extLst>
              <a:ext uri="{FF2B5EF4-FFF2-40B4-BE49-F238E27FC236}">
                <a16:creationId xmlns:a16="http://schemas.microsoft.com/office/drawing/2014/main" id="{624B59C6-6E32-47FA-B93B-440759F12FDD}"/>
              </a:ext>
            </a:extLst>
          </p:cNvPr>
          <p:cNvCxnSpPr>
            <a:cxnSpLocks/>
          </p:cNvCxnSpPr>
          <p:nvPr/>
        </p:nvCxnSpPr>
        <p:spPr>
          <a:xfrm>
            <a:off x="3135919" y="1889567"/>
            <a:ext cx="0" cy="2681872"/>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DCEF0A4B-63F8-4632-AC83-5C2B3D473C1B}"/>
              </a:ext>
            </a:extLst>
          </p:cNvPr>
          <p:cNvCxnSpPr>
            <a:cxnSpLocks/>
          </p:cNvCxnSpPr>
          <p:nvPr/>
        </p:nvCxnSpPr>
        <p:spPr>
          <a:xfrm>
            <a:off x="5842120" y="1887053"/>
            <a:ext cx="0" cy="2681872"/>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AF634CE2-8F91-4E84-B909-DA718BF1DA69}"/>
              </a:ext>
            </a:extLst>
          </p:cNvPr>
          <p:cNvSpPr txBox="1"/>
          <p:nvPr/>
        </p:nvSpPr>
        <p:spPr>
          <a:xfrm>
            <a:off x="3301881" y="4482058"/>
            <a:ext cx="5138553" cy="184666"/>
          </a:xfrm>
          <a:prstGeom prst="rect">
            <a:avLst/>
          </a:prstGeom>
          <a:solidFill>
            <a:schemeClr val="accent1"/>
          </a:solidFill>
        </p:spPr>
        <p:txBody>
          <a:bodyPr wrap="square" rtlCol="0">
            <a:spAutoFit/>
          </a:bodyPr>
          <a:lstStyle/>
          <a:p>
            <a:pPr algn="ctr"/>
            <a:r>
              <a:rPr lang="en-GB" sz="600" b="1" dirty="0">
                <a:solidFill>
                  <a:schemeClr val="tx1"/>
                </a:solidFill>
                <a:latin typeface="Montserrat" panose="00000500000000000000" pitchFamily="2" charset="0"/>
              </a:rPr>
              <a:t>Lapping January 2021 lockdown</a:t>
            </a:r>
          </a:p>
        </p:txBody>
      </p:sp>
    </p:spTree>
    <p:extLst>
      <p:ext uri="{BB962C8B-B14F-4D97-AF65-F5344CB8AC3E}">
        <p14:creationId xmlns:p14="http://schemas.microsoft.com/office/powerpoint/2010/main" val="186728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41"/>
        <p:cNvGrpSpPr/>
        <p:nvPr/>
      </p:nvGrpSpPr>
      <p:grpSpPr>
        <a:xfrm>
          <a:off x="0" y="0"/>
          <a:ext cx="0" cy="0"/>
          <a:chOff x="0" y="0"/>
          <a:chExt cx="0" cy="0"/>
        </a:xfrm>
      </p:grpSpPr>
      <p:sp>
        <p:nvSpPr>
          <p:cNvPr id="1744" name="Google Shape;1744;p129"/>
          <p:cNvSpPr txBox="1">
            <a:spLocks noGrp="1"/>
          </p:cNvSpPr>
          <p:nvPr>
            <p:ph type="title"/>
          </p:nvPr>
        </p:nvSpPr>
        <p:spPr>
          <a:xfrm>
            <a:off x="254494" y="146857"/>
            <a:ext cx="8772754" cy="662851"/>
          </a:xfrm>
        </p:spPr>
        <p:txBody>
          <a:bodyPr spcFirstLastPara="1" wrap="square" lIns="0" tIns="91425" rIns="0" bIns="91425" anchor="t" anchorCtr="0">
            <a:noAutofit/>
          </a:bodyPr>
          <a:lstStyle/>
          <a:p>
            <a:r>
              <a:rPr lang="en-GB" sz="1800" dirty="0">
                <a:solidFill>
                  <a:schemeClr val="tx1"/>
                </a:solidFill>
                <a:latin typeface="Montserrat" panose="00000500000000000000" pitchFamily="2" charset="0"/>
                <a:ea typeface="MS PGothic" pitchFamily="34" charset="-128"/>
                <a:cs typeface="Calibri" pitchFamily="34" charset="0"/>
              </a:rPr>
              <a:t>Average weekly spend is lower than</a:t>
            </a:r>
            <a:r>
              <a:rPr lang="en-GB" sz="1800" dirty="0">
                <a:solidFill>
                  <a:schemeClr val="tx1"/>
                </a:solidFill>
                <a:ea typeface="MS PGothic" pitchFamily="34" charset="-128"/>
                <a:cs typeface="Calibri" pitchFamily="34" charset="0"/>
              </a:rPr>
              <a:t> last year but remains robust compared to pre-Covid</a:t>
            </a:r>
            <a:endParaRPr lang="en-PH" sz="1800" dirty="0">
              <a:latin typeface="Montserrat" panose="00000500000000000000" pitchFamily="2" charset="0"/>
            </a:endParaRPr>
          </a:p>
        </p:txBody>
      </p:sp>
      <p:cxnSp>
        <p:nvCxnSpPr>
          <p:cNvPr id="3" name="Straight Connector 2">
            <a:extLst>
              <a:ext uri="{FF2B5EF4-FFF2-40B4-BE49-F238E27FC236}">
                <a16:creationId xmlns:a16="http://schemas.microsoft.com/office/drawing/2014/main" id="{4D0B6749-7B24-4E55-B6B2-2141D7892276}"/>
              </a:ext>
            </a:extLst>
          </p:cNvPr>
          <p:cNvCxnSpPr>
            <a:cxnSpLocks/>
          </p:cNvCxnSpPr>
          <p:nvPr/>
        </p:nvCxnSpPr>
        <p:spPr>
          <a:xfrm>
            <a:off x="1910549" y="756368"/>
            <a:ext cx="108702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 name="Subtitle 4">
            <a:extLst>
              <a:ext uri="{FF2B5EF4-FFF2-40B4-BE49-F238E27FC236}">
                <a16:creationId xmlns:a16="http://schemas.microsoft.com/office/drawing/2014/main" id="{70956D1B-E45E-4BB0-8B0F-1388C48A40B5}"/>
              </a:ext>
            </a:extLst>
          </p:cNvPr>
          <p:cNvSpPr>
            <a:spLocks noGrp="1"/>
          </p:cNvSpPr>
          <p:nvPr>
            <p:ph type="subTitle" idx="4294967295"/>
          </p:nvPr>
        </p:nvSpPr>
        <p:spPr>
          <a:xfrm>
            <a:off x="191364" y="4762661"/>
            <a:ext cx="8159100" cy="184800"/>
          </a:xfrm>
        </p:spPr>
        <p:txBody>
          <a:bodyPr/>
          <a:lstStyle/>
          <a:p>
            <a:pPr marL="146050" indent="0">
              <a:buNone/>
            </a:pPr>
            <a:r>
              <a:rPr lang="en-PH" sz="700" dirty="0">
                <a:latin typeface="Montserrat" panose="00000500000000000000" pitchFamily="2" charset="0"/>
              </a:rPr>
              <a:t>Source:  NielsenIQ Homescan GB FMCG, based on rolling 12w/e</a:t>
            </a:r>
          </a:p>
        </p:txBody>
      </p:sp>
      <p:graphicFrame>
        <p:nvGraphicFramePr>
          <p:cNvPr id="8" name="Chart 7">
            <a:extLst>
              <a:ext uri="{FF2B5EF4-FFF2-40B4-BE49-F238E27FC236}">
                <a16:creationId xmlns:a16="http://schemas.microsoft.com/office/drawing/2014/main" id="{D617E499-6291-4634-B723-DA38C28B5721}"/>
              </a:ext>
            </a:extLst>
          </p:cNvPr>
          <p:cNvGraphicFramePr/>
          <p:nvPr>
            <p:extLst>
              <p:ext uri="{D42A27DB-BD31-4B8C-83A1-F6EECF244321}">
                <p14:modId xmlns:p14="http://schemas.microsoft.com/office/powerpoint/2010/main" val="405673093"/>
              </p:ext>
            </p:extLst>
          </p:nvPr>
        </p:nvGraphicFramePr>
        <p:xfrm>
          <a:off x="254494" y="1482277"/>
          <a:ext cx="8425149" cy="3372784"/>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4ADC9EB0-A80C-4462-ABA1-7208943A327C}"/>
              </a:ext>
            </a:extLst>
          </p:cNvPr>
          <p:cNvSpPr txBox="1"/>
          <p:nvPr/>
        </p:nvSpPr>
        <p:spPr>
          <a:xfrm>
            <a:off x="168061" y="1146423"/>
            <a:ext cx="4572000" cy="261610"/>
          </a:xfrm>
          <a:prstGeom prst="rect">
            <a:avLst/>
          </a:prstGeom>
          <a:noFill/>
        </p:spPr>
        <p:txBody>
          <a:bodyPr wrap="square">
            <a:spAutoFit/>
          </a:bodyPr>
          <a:lstStyle/>
          <a:p>
            <a:r>
              <a:rPr lang="en-GB" altLang="en-US" sz="1100" dirty="0">
                <a:solidFill>
                  <a:schemeClr val="tx1"/>
                </a:solidFill>
                <a:latin typeface="Montserrat" panose="00000500000000000000" pitchFamily="2" charset="0"/>
                <a:ea typeface="MS PGothic" pitchFamily="34" charset="-128"/>
                <a:cs typeface="Calibri" pitchFamily="34" charset="0"/>
              </a:rPr>
              <a:t>Macro view based on 12 week trends</a:t>
            </a:r>
            <a:endParaRPr lang="en-GB" sz="1100" dirty="0">
              <a:latin typeface="Montserrat" panose="00000500000000000000" pitchFamily="2" charset="0"/>
            </a:endParaRPr>
          </a:p>
        </p:txBody>
      </p:sp>
      <p:cxnSp>
        <p:nvCxnSpPr>
          <p:cNvPr id="9" name="Straight Connector 8">
            <a:extLst>
              <a:ext uri="{FF2B5EF4-FFF2-40B4-BE49-F238E27FC236}">
                <a16:creationId xmlns:a16="http://schemas.microsoft.com/office/drawing/2014/main" id="{2A0F8555-56D6-47F9-9BBA-A31C36F5F735}"/>
              </a:ext>
            </a:extLst>
          </p:cNvPr>
          <p:cNvCxnSpPr>
            <a:cxnSpLocks/>
          </p:cNvCxnSpPr>
          <p:nvPr/>
        </p:nvCxnSpPr>
        <p:spPr>
          <a:xfrm>
            <a:off x="7274966" y="504047"/>
            <a:ext cx="760511"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4910698"/>
      </p:ext>
    </p:extLst>
  </p:cSld>
  <p:clrMapOvr>
    <a:masterClrMapping/>
  </p:clrMapOvr>
</p:sld>
</file>

<file path=ppt/theme/theme1.xml><?xml version="1.0" encoding="utf-8"?>
<a:theme xmlns:a="http://schemas.openxmlformats.org/drawingml/2006/main" name="NIQ-presentation-template-v1">
  <a:themeElements>
    <a:clrScheme name="Simple Light">
      <a:dk1>
        <a:srgbClr val="000000"/>
      </a:dk1>
      <a:lt1>
        <a:srgbClr val="FFFFFF"/>
      </a:lt1>
      <a:dk2>
        <a:srgbClr val="333333"/>
      </a:dk2>
      <a:lt2>
        <a:srgbClr val="E5E5E5"/>
      </a:lt2>
      <a:accent1>
        <a:srgbClr val="00F000"/>
      </a:accent1>
      <a:accent2>
        <a:srgbClr val="00A346"/>
      </a:accent2>
      <a:accent3>
        <a:srgbClr val="1A1A1A"/>
      </a:accent3>
      <a:accent4>
        <a:srgbClr val="333333"/>
      </a:accent4>
      <a:accent5>
        <a:srgbClr val="666666"/>
      </a:accent5>
      <a:accent6>
        <a:srgbClr val="BDFFBB"/>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arket Data Document" ma:contentTypeID="0x010100FBC0F8BFD01A91498CA7837A71EEDFDB02005AE5335FCC83EB48B1308B6A764FBC1C" ma:contentTypeVersion="27" ma:contentTypeDescription="Market Data Document Content Type" ma:contentTypeScope="" ma:versionID="da108508dc232e68c3eb0da7c7f570e3">
  <xsd:schema xmlns:xsd="http://www.w3.org/2001/XMLSchema" xmlns:xs="http://www.w3.org/2001/XMLSchema" xmlns:p="http://schemas.microsoft.com/office/2006/metadata/properties" xmlns:ns2="cebd32e3-9ab6-41ee-b1af-b8405a8d4e68" xmlns:ns3="f1844da6-a929-4072-a9ab-fc72a86c7633" targetNamespace="http://schemas.microsoft.com/office/2006/metadata/properties" ma:root="true" ma:fieldsID="0d9debfe9803182ce6077bd70346052f" ns2:_="" ns3:_="">
    <xsd:import namespace="cebd32e3-9ab6-41ee-b1af-b8405a8d4e68"/>
    <xsd:import namespace="f1844da6-a929-4072-a9ab-fc72a86c7633"/>
    <xsd:element name="properties">
      <xsd:complexType>
        <xsd:sequence>
          <xsd:element name="documentManagement">
            <xsd:complexType>
              <xsd:all>
                <xsd:element ref="ns2:DocumentSummary" minOccurs="0"/>
                <xsd:element ref="ns2:DocumentSource" minOccurs="0"/>
                <xsd:element ref="ns2:DocumentTopic" minOccurs="0"/>
                <xsd:element ref="ns2:PublicationDate" minOccurs="0"/>
                <xsd:element ref="ns2:FreeTextDate" minOccurs="0"/>
                <xsd:element ref="ns2:ContentStartDate" minOccurs="0"/>
                <xsd:element ref="ns2:ContentEndDate" minOccurs="0"/>
                <xsd:element ref="ns2:DocumentAdded" minOccurs="0"/>
                <xsd:element ref="ns2:DocumentStatus" minOccurs="0"/>
                <xsd:element ref="ns2:j7c1b49d505545c2a69692ae734740bd" minOccurs="0"/>
                <xsd:element ref="ns2:TaxCatchAll" minOccurs="0"/>
                <xsd:element ref="ns2:TaxCatchAllLabel"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bd32e3-9ab6-41ee-b1af-b8405a8d4e68" elementFormDefault="qualified">
    <xsd:import namespace="http://schemas.microsoft.com/office/2006/documentManagement/types"/>
    <xsd:import namespace="http://schemas.microsoft.com/office/infopath/2007/PartnerControls"/>
    <xsd:element name="DocumentSummary" ma:index="3" nillable="true" ma:displayName="Summary" ma:internalName="DocumentSummary" ma:readOnly="false">
      <xsd:simpleType>
        <xsd:restriction base="dms:Note">
          <xsd:maxLength value="255"/>
        </xsd:restriction>
      </xsd:simpleType>
    </xsd:element>
    <xsd:element name="DocumentSource" ma:index="5" nillable="true" ma:displayName="Source" ma:format="Dropdown" ma:internalName="DocumentSource">
      <xsd:simpleType>
        <xsd:restriction base="dms:Choice">
          <xsd:enumeration value="Globefish"/>
          <xsd:enumeration value="HMRC via BTS"/>
          <xsd:enumeration value="IGD"/>
          <xsd:enumeration value="MMO"/>
          <xsd:enumeration value="Kantar"/>
          <xsd:enumeration value="NielsenIQ"/>
          <xsd:enumeration value="Circana"/>
          <xsd:enumeration value="Seafish"/>
          <xsd:enumeration value="Technomic"/>
        </xsd:restriction>
      </xsd:simpleType>
    </xsd:element>
    <xsd:element name="DocumentTopic" ma:index="6" nillable="true" ma:displayName="Topic" ma:default="" ma:internalName="DocumentTopic" ma:readOnly="false">
      <xsd:complexType>
        <xsd:complexContent>
          <xsd:extension base="dms:MultiChoice">
            <xsd:sequence>
              <xsd:element name="Value" maxOccurs="unbounded" minOccurs="0" nillable="true">
                <xsd:simpleType>
                  <xsd:restriction base="dms:Choice">
                    <xsd:enumeration value="Technical Report"/>
                    <xsd:enumeration value="Factsheet/Datasheet"/>
                    <xsd:enumeration value="Corporate Document"/>
                    <xsd:enumeration value="Guidelines"/>
                    <xsd:enumeration value="Marine Survey"/>
                    <xsd:enumeration value="Training Material"/>
                    <xsd:enumeration value="Careers"/>
                    <xsd:enumeration value="Economics and Business"/>
                    <xsd:enumeration value="Aquaculture"/>
                    <xsd:enumeration value="IPF Final Reports"/>
                    <xsd:enumeration value="Other"/>
                    <xsd:enumeration value="Not known"/>
                    <xsd:enumeration value="Internal Seafish Report"/>
                    <xsd:enumeration value="Confidential Seafish Report"/>
                    <xsd:enumeration value="Seafood Guide"/>
                    <xsd:enumeration value=".Web-About Seafish"/>
                    <xsd:enumeration value=".Web-Changing Landscapes"/>
                    <xsd:enumeration value=".Web-Promoting Seafood"/>
                    <xsd:enumeration value=".Web-Responsible Sourcing"/>
                    <xsd:enumeration value=".Web-Safety and Training"/>
                    <xsd:enumeration value=".Web-Insight and Research"/>
                  </xsd:restriction>
                </xsd:simpleType>
              </xsd:element>
            </xsd:sequence>
          </xsd:extension>
        </xsd:complexContent>
      </xsd:complexType>
    </xsd:element>
    <xsd:element name="PublicationDate" ma:index="7" nillable="true" ma:displayName="Publication Date" ma:format="DateOnly" ma:indexed="true" ma:internalName="PublicationDate">
      <xsd:simpleType>
        <xsd:restriction base="dms:DateTime"/>
      </xsd:simpleType>
    </xsd:element>
    <xsd:element name="FreeTextDate" ma:index="8" nillable="true" ma:displayName="Free Text Date" ma:internalName="FreeTextDate" ma:readOnly="false">
      <xsd:simpleType>
        <xsd:restriction base="dms:Text"/>
      </xsd:simpleType>
    </xsd:element>
    <xsd:element name="ContentStartDate" ma:index="9" nillable="true" ma:displayName="Content Start Date" ma:format="DateOnly" ma:internalName="ContentStartDate" ma:readOnly="false">
      <xsd:simpleType>
        <xsd:restriction base="dms:DateTime"/>
      </xsd:simpleType>
    </xsd:element>
    <xsd:element name="ContentEndDate" ma:index="10" nillable="true" ma:displayName="Content End Date" ma:format="DateOnly" ma:internalName="ContentEndDate" ma:readOnly="false">
      <xsd:simpleType>
        <xsd:restriction base="dms:DateTime"/>
      </xsd:simpleType>
    </xsd:element>
    <xsd:element name="DocumentAdded" ma:index="11" nillable="true" ma:displayName="Added" ma:format="DateOnly" ma:indexed="true" ma:internalName="DocumentAdded">
      <xsd:simpleType>
        <xsd:restriction base="dms:DateTime"/>
      </xsd:simpleType>
    </xsd:element>
    <xsd:element name="DocumentStatus" ma:index="12" nillable="true" ma:displayName="Document Status" ma:default="Unpublished" ma:format="Dropdown" ma:indexed="true" ma:internalName="DocumentStatus" ma:readOnly="false">
      <xsd:simpleType>
        <xsd:restriction base="dms:Choice">
          <xsd:enumeration value="Deleted"/>
          <xsd:enumeration value="Unpublished"/>
          <xsd:enumeration value="Published"/>
          <xsd:enumeration value="Archived"/>
        </xsd:restriction>
      </xsd:simpleType>
    </xsd:element>
    <xsd:element name="j7c1b49d505545c2a69692ae734740bd" ma:index="18" ma:taxonomy="true" ma:internalName="j7c1b49d505545c2a69692ae734740bd" ma:taxonomyFieldName="Market_x0020_Data_x0020_Document_x0020_Path" ma:displayName="Market Data Document Path" ma:indexed="true" ma:readOnly="false" ma:default="" ma:fieldId="{37c1b49d-5055-45c2-a696-92ae734740bd}" ma:sspId="63fa3ede-d9eb-4891-98d7-32cb363d3ca5" ma:termSetId="907aca91-42f0-4171-9a43-f9786420f345" ma:anchorId="00000000-0000-0000-0000-000000000000" ma:open="false" ma:isKeyword="false">
      <xsd:complexType>
        <xsd:sequence>
          <xsd:element ref="pc:Terms" minOccurs="0" maxOccurs="1"/>
        </xsd:sequence>
      </xsd:complexType>
    </xsd:element>
    <xsd:element name="TaxCatchAll" ma:index="19" nillable="true" ma:displayName="Taxonomy Catch All Column" ma:hidden="true" ma:list="{5e028737-9680-4a7e-bfb2-5cfc569abfd5}" ma:internalName="TaxCatchAll" ma:readOnly="false" ma:showField="CatchAllData" ma:web="cebd32e3-9ab6-41ee-b1af-b8405a8d4e68">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5e028737-9680-4a7e-bfb2-5cfc569abfd5}" ma:internalName="TaxCatchAllLabel" ma:readOnly="false" ma:showField="CatchAllDataLabel" ma:web="cebd32e3-9ab6-41ee-b1af-b8405a8d4e6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1844da6-a929-4072-a9ab-fc72a86c7633"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MediaServiceAutoTags" ma:index="24" nillable="true" ma:displayName="Tags" ma:hidden="true" ma:internalName="MediaServiceAutoTags" ma:readOnly="true">
      <xsd:simpleType>
        <xsd:restriction base="dms:Text"/>
      </xsd:simpleType>
    </xsd:element>
    <xsd:element name="MediaServiceOCR" ma:index="25" nillable="true" ma:displayName="Extracted Text" ma:hidden="true" ma:internalName="MediaServiceOCR" ma:readOnly="true">
      <xsd:simpleType>
        <xsd:restriction base="dms:Note"/>
      </xsd:simpleType>
    </xsd:element>
    <xsd:element name="MediaServiceGenerationTime" ma:index="26" nillable="true" ma:displayName="MediaServiceGenerationTime" ma:hidden="true" ma:internalName="MediaServiceGenerationTime" ma:readOnly="true">
      <xsd:simpleType>
        <xsd:restriction base="dms:Text"/>
      </xsd:simpleType>
    </xsd:element>
    <xsd:element name="MediaServiceEventHashCode" ma:index="27" nillable="true" ma:displayName="MediaServiceEventHashCode" ma:hidden="true" ma:internalName="MediaServiceEventHashCode" ma:readOnly="true">
      <xsd:simpleType>
        <xsd:restriction base="dms:Text"/>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hidden="true" ma:internalName="MediaServiceKeyPoints" ma:readOnly="true">
      <xsd:simpleType>
        <xsd:restriction base="dms:Note"/>
      </xsd:simpleType>
    </xsd:element>
    <xsd:element name="MediaServiceDateTaken" ma:index="30" nillable="true" ma:displayName="MediaServiceDateTaken" ma:hidden="true" ma:internalName="MediaServiceDateTaken"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ObjectDetectorVersions" ma:index="32" nillable="true" ma:displayName="MediaServiceObjectDetectorVersions" ma:hidden="true" ma:indexed="true" ma:internalName="MediaServiceObjectDetectorVersions" ma:readOnly="true">
      <xsd:simpleType>
        <xsd:restriction base="dms:Text"/>
      </xsd:simpleType>
    </xsd:element>
    <xsd:element name="MediaServiceSearchProperties" ma:index="3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cumentTopic xmlns="cebd32e3-9ab6-41ee-b1af-b8405a8d4e68">
      <Value>Factsheet/Datasheet</Value>
    </DocumentTopic>
    <FreeTextDate xmlns="cebd32e3-9ab6-41ee-b1af-b8405a8d4e68" xsi:nil="true"/>
    <DocumentStatus xmlns="cebd32e3-9ab6-41ee-b1af-b8405a8d4e68">Published</DocumentStatus>
    <ContentEndDate xmlns="cebd32e3-9ab6-41ee-b1af-b8405a8d4e68" xsi:nil="true"/>
    <DocumentSource xmlns="cebd32e3-9ab6-41ee-b1af-b8405a8d4e68">Nielsen</DocumentSource>
    <PublicationDate xmlns="cebd32e3-9ab6-41ee-b1af-b8405a8d4e68" xsi:nil="true"/>
    <DocumentAdded xmlns="cebd32e3-9ab6-41ee-b1af-b8405a8d4e68" xsi:nil="true"/>
    <TaxCatchAll xmlns="cebd32e3-9ab6-41ee-b1af-b8405a8d4e68">
      <Value>1494</Value>
    </TaxCatchAll>
    <j7c1b49d505545c2a69692ae734740bd xmlns="cebd32e3-9ab6-41ee-b1af-b8405a8d4e68">
      <Terms xmlns="http://schemas.microsoft.com/office/infopath/2007/PartnerControls">
        <TermInfo xmlns="http://schemas.microsoft.com/office/infopath/2007/PartnerControls">
          <TermName xmlns="http://schemas.microsoft.com/office/infopath/2007/PartnerControls">2022</TermName>
          <TermId xmlns="http://schemas.microsoft.com/office/infopath/2007/PartnerControls">67bbf58d-5484-4dae-9293-84043b1f07c4</TermId>
        </TermInfo>
      </Terms>
    </j7c1b49d505545c2a69692ae734740bd>
    <DocumentSummary xmlns="cebd32e3-9ab6-41ee-b1af-b8405a8d4e68">2022 February Nielsen IQ Grocery Reports</DocumentSummary>
    <ContentStartDate xmlns="cebd32e3-9ab6-41ee-b1af-b8405a8d4e68" xsi:nil="true"/>
    <TaxCatchAllLabel xmlns="cebd32e3-9ab6-41ee-b1af-b8405a8d4e68" xsi:nil="true"/>
  </documentManagement>
</p:properties>
</file>

<file path=customXml/itemProps1.xml><?xml version="1.0" encoding="utf-8"?>
<ds:datastoreItem xmlns:ds="http://schemas.openxmlformats.org/officeDocument/2006/customXml" ds:itemID="{0472C889-51B1-4713-AE74-1372C7378562}"/>
</file>

<file path=customXml/itemProps2.xml><?xml version="1.0" encoding="utf-8"?>
<ds:datastoreItem xmlns:ds="http://schemas.openxmlformats.org/officeDocument/2006/customXml" ds:itemID="{E5778672-2A98-4888-AD2A-171D6FDAF799}"/>
</file>

<file path=customXml/itemProps3.xml><?xml version="1.0" encoding="utf-8"?>
<ds:datastoreItem xmlns:ds="http://schemas.openxmlformats.org/officeDocument/2006/customXml" ds:itemID="{482ADCF6-3E1A-4FDD-857E-8E660AB6A945}"/>
</file>

<file path=docProps/app.xml><?xml version="1.0" encoding="utf-8"?>
<Properties xmlns="http://schemas.openxmlformats.org/officeDocument/2006/extended-properties" xmlns:vt="http://schemas.openxmlformats.org/officeDocument/2006/docPropsVTypes">
  <TotalTime>25052</TotalTime>
  <Words>4285</Words>
  <Application>Microsoft Office PowerPoint</Application>
  <PresentationFormat>On-screen Show (16:9)</PresentationFormat>
  <Paragraphs>545</Paragraphs>
  <Slides>46</Slides>
  <Notes>40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46</vt:i4>
      </vt:variant>
    </vt:vector>
  </HeadingPairs>
  <TitlesOfParts>
    <vt:vector size="57" baseType="lpstr">
      <vt:lpstr>Arial</vt:lpstr>
      <vt:lpstr>Avenir Next</vt:lpstr>
      <vt:lpstr>Avenir Next LT Pro</vt:lpstr>
      <vt:lpstr>Calibri</vt:lpstr>
      <vt:lpstr>Montserrat</vt:lpstr>
      <vt:lpstr>Montserrat Light</vt:lpstr>
      <vt:lpstr>Segoe UI</vt:lpstr>
      <vt:lpstr>Symbol</vt:lpstr>
      <vt:lpstr>Times New Roman</vt:lpstr>
      <vt:lpstr>Wingdings</vt:lpstr>
      <vt:lpstr>NIQ-presentation-template-v1</vt:lpstr>
      <vt:lpstr>NielsenIQ Total Till Executive Summary</vt:lpstr>
      <vt:lpstr>Five take outs from Total Till for the 4 weeks to 26th February 2022</vt:lpstr>
      <vt:lpstr>What happened? Overview</vt:lpstr>
      <vt:lpstr>Shoppers start to face up to new challenges as inflation hits wallets</vt:lpstr>
      <vt:lpstr>Against another month of lockdown, sales continued to slow in larger formats and online</vt:lpstr>
      <vt:lpstr>Shoppers made 44m MORE shopping trips but spent £2.63 LESS per trip, buying 1.9 FEWER fmcg items</vt:lpstr>
      <vt:lpstr>PowerPoint Presentation</vt:lpstr>
      <vt:lpstr>Shoppers continue to spend less against last year’s lockdown …</vt:lpstr>
      <vt:lpstr>Average weekly spend is lower than last year but remains robust compared to pre-Covid</vt:lpstr>
      <vt:lpstr>‘Little and more often’ shopping increased in February and the number of items purchased fell, indicating shoppers are managing spend at the till</vt:lpstr>
      <vt:lpstr>This month has seen fuel prices continue to rise, compared to last year shoppers are typically paying £10 more to fill a car with unleaded fuel … the invasion of Russia into Ukraine will put further pressure on energy costs as well as unnerve an already cautious consumer</vt:lpstr>
      <vt:lpstr>As shopper sentiment becomes more cautious, shoppers trim back spend and shop more often, benefiting convenience formats</vt:lpstr>
      <vt:lpstr>February marks a new era of cautious shopping, as shoppers wake upto new challenges</vt:lpstr>
      <vt:lpstr>Most fmcg categories are seeing growth vs 2 years ago and demand for quick &amp; convenient food is benefiting convenience, bakery and soft drinks</vt:lpstr>
      <vt:lpstr>February was about convenient foods, loved ones (both partners and pets), under the shadow of covid and other flu viruses</vt:lpstr>
      <vt:lpstr>What happened by channel? </vt:lpstr>
      <vt:lpstr>Sales slowed in larger store formats and online, against tougher lockdown comparatives compared to convenience stores and forecourts</vt:lpstr>
      <vt:lpstr>YTD sales have slowed as shoppers have replaced pantry staples with convenience food, with larger store formats showing the biggest fall </vt:lpstr>
      <vt:lpstr>FMCG is more insulated than other industries and sales for most channels  remain upbeat compared to pre-pandemic</vt:lpstr>
      <vt:lpstr>Value growths have stabilized since the start of the year ..</vt:lpstr>
      <vt:lpstr>Almost a year out of lockdown and online share remains robust at 12.5%, online comparatives will start to soften from Q2 onwards</vt:lpstr>
      <vt:lpstr>Convenience stores have now outperformed supermarkets for 7 consecutive months and with greater focus on smaller basket spends this trend is likely to continue</vt:lpstr>
      <vt:lpstr>Food to go and tobacco remain key drivers for growth at convenience stores whilst shoppers are spending more on cosmetics and petfood at the supermarkets</vt:lpstr>
      <vt:lpstr>Looking forward, shoppers have new winds on the horizon, accelerating prices will not be going unnoticed and the worst may be yet to come ..  Tax increases are planned for next month and turmoil in the eastern Europe will unsettle some shoppers.  As shoppers look to use their cars less, Online could see renewed momentum and retailers will be better placed to deal with it.  Meanwhile we can expect shoppers will manage their total spend at the till.</vt:lpstr>
      <vt:lpstr>Retailer News</vt:lpstr>
      <vt:lpstr>PowerPoint Presentation</vt:lpstr>
      <vt:lpstr>PowerPoint Presentation</vt:lpstr>
      <vt:lpstr>Attracting more visits, is the differentiating factor driving performance vs 2 years ago, as shoppers become more discerning retailers will need to be distinct</vt:lpstr>
      <vt:lpstr>Discounter growth has started to increase in Q1, coinciding with growing unease around shopper finances …</vt:lpstr>
      <vt:lpstr>The Discounter growth differential v Top 4 has accelerated for the first time since May 2021 ..</vt:lpstr>
      <vt:lpstr>Messages focussed on price, innovation and Valentine’s</vt:lpstr>
      <vt:lpstr>The discounters as well as M&amp;S have momentum ..</vt:lpstr>
      <vt:lpstr>With food inflation hitting 9 year highs, retailers are using multiple strategies to deliver value for money to their shoppers</vt:lpstr>
      <vt:lpstr>Retailers are sharpening their pricing activity including price cuts &amp; matches, couponing, fuel vouchers and comparative advertising on shopping baskets</vt:lpstr>
      <vt:lpstr>Food prices held overall in February, whilst fresh food inflation climbed to its highest level for nearly 9 years and ambient slowed slightly</vt:lpstr>
      <vt:lpstr>PowerPoint Presentation</vt:lpstr>
      <vt:lpstr>PowerPoint Presentation</vt:lpstr>
      <vt:lpstr>In 2022, shoppers spent more on celebration food than they did on gifts in the Grocery Multiples, Valentine’s day</vt:lpstr>
      <vt:lpstr>Shoppers are spending on Morning Goods, indicating additional meal times spent in the home.  Shoppers are spending less on Greetings cards and chocolate boxes</vt:lpstr>
      <vt:lpstr>This year shoppers spent more on Cup Cakes, Pink Prosecco and Flowers</vt:lpstr>
      <vt:lpstr>Valentine’s day classifications 2022</vt:lpstr>
      <vt:lpstr>February marks another watershed, as shoppers face the highest price increases for a decade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February NielsenIQ Total Till Exec Summary</dc:title>
  <dc:creator>Cowen, Sally F.</dc:creator>
  <cp:lastModifiedBy>Sally F Cowen</cp:lastModifiedBy>
  <cp:revision>720</cp:revision>
  <dcterms:modified xsi:type="dcterms:W3CDTF">2022-03-11T13:17:11Z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0x010100FBC0F8BFD01A91498CA7837A71EEDFDB02005AE5335FCC83EB48B1308B6A764FBC1C</vt:lpwstr>
  </property>
  <property fmtid="{D5CDD505-2E9C-101B-9397-08002B2CF9AE}" pid="3" name="Market Data Document Path">
    <vt:lpwstr>1494;#2022|67bbf58d-5484-4dae-9293-84043b1f07c4</vt:lpwstr>
  </property>
</Properties>
</file>