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79" r:id="rId3"/>
    <p:sldId id="299" r:id="rId4"/>
    <p:sldId id="351" r:id="rId5"/>
    <p:sldId id="352" r:id="rId6"/>
    <p:sldId id="354" r:id="rId7"/>
    <p:sldId id="355" r:id="rId8"/>
    <p:sldId id="357" r:id="rId9"/>
    <p:sldId id="359" r:id="rId10"/>
    <p:sldId id="29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4" y="72"/>
      </p:cViewPr>
      <p:guideLst>
        <p:guide pos="2880"/>
        <p:guide orient="horz" pos="1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Observations:</a:t>
            </a:r>
            <a:br>
              <a:rPr lang="en-GB" dirty="0"/>
            </a:br>
            <a:r>
              <a:rPr lang="en-GB" dirty="0"/>
              <a:t>On-line New and Re-launched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August | Julia Brooks</a:t>
            </a:r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summary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00907"/>
              </p:ext>
            </p:extLst>
          </p:nvPr>
        </p:nvGraphicFramePr>
        <p:xfrm>
          <a:off x="366713" y="1038225"/>
          <a:ext cx="8388350" cy="296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Ambient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Chilled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Frozen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Asda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30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Iceland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Morrisons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Ocado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Sainsburys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Waitrose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4130CA-A93B-415A-8643-E69C5C16E30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</p:spTree>
    <p:extLst>
      <p:ext uri="{BB962C8B-B14F-4D97-AF65-F5344CB8AC3E}">
        <p14:creationId xmlns:p14="http://schemas.microsoft.com/office/powerpoint/2010/main" val="13331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Asda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6743702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88401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(8)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EF4FC6-8527-4FC9-86DF-E1E7A22EF680}"/>
              </a:ext>
            </a:extLst>
          </p:cNvPr>
          <p:cNvGrpSpPr/>
          <p:nvPr/>
        </p:nvGrpSpPr>
        <p:grpSpPr>
          <a:xfrm>
            <a:off x="299362" y="1652774"/>
            <a:ext cx="2687616" cy="2831462"/>
            <a:chOff x="486930" y="1652774"/>
            <a:chExt cx="2687616" cy="2831462"/>
          </a:xfrm>
        </p:grpSpPr>
        <p:pic>
          <p:nvPicPr>
            <p:cNvPr id="3" name="Picture 2" descr="John West IMMUNITY No Drain Tuna Steak with Springwater 3x110g">
              <a:extLst>
                <a:ext uri="{FF2B5EF4-FFF2-40B4-BE49-F238E27FC236}">
                  <a16:creationId xmlns:a16="http://schemas.microsoft.com/office/drawing/2014/main" id="{BE67F8CF-BE43-440A-AAF5-25C67F64B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508" y="1652774"/>
              <a:ext cx="745559" cy="975170"/>
            </a:xfrm>
            <a:prstGeom prst="rect">
              <a:avLst/>
            </a:prstGeom>
          </p:spPr>
        </p:pic>
        <p:pic>
          <p:nvPicPr>
            <p:cNvPr id="10" name="Picture 9" descr="John West Tuna Chunks in Spring Water 3x145g">
              <a:extLst>
                <a:ext uri="{FF2B5EF4-FFF2-40B4-BE49-F238E27FC236}">
                  <a16:creationId xmlns:a16="http://schemas.microsoft.com/office/drawing/2014/main" id="{A74E6FFD-B867-489A-B42A-C3560B61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414" y="1671318"/>
              <a:ext cx="837950" cy="938082"/>
            </a:xfrm>
            <a:prstGeom prst="rect">
              <a:avLst/>
            </a:prstGeom>
          </p:spPr>
        </p:pic>
        <p:pic>
          <p:nvPicPr>
            <p:cNvPr id="12" name="Picture 11" descr="John West ENERGY No Drain Tuna Steak with Springwater 3x110g">
              <a:extLst>
                <a:ext uri="{FF2B5EF4-FFF2-40B4-BE49-F238E27FC236}">
                  <a16:creationId xmlns:a16="http://schemas.microsoft.com/office/drawing/2014/main" id="{5DFA1808-363A-42CE-804E-9BADFCE8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508" y="2609560"/>
              <a:ext cx="745559" cy="931949"/>
            </a:xfrm>
            <a:prstGeom prst="rect">
              <a:avLst/>
            </a:prstGeom>
          </p:spPr>
        </p:pic>
        <p:pic>
          <p:nvPicPr>
            <p:cNvPr id="14" name="Picture 13" descr="John West Tuna Chunks in Brine 3x145g">
              <a:extLst>
                <a:ext uri="{FF2B5EF4-FFF2-40B4-BE49-F238E27FC236}">
                  <a16:creationId xmlns:a16="http://schemas.microsoft.com/office/drawing/2014/main" id="{AE20DB9F-B748-434F-938F-E6EA8333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5414" y="2593461"/>
              <a:ext cx="837950" cy="953437"/>
            </a:xfrm>
            <a:prstGeom prst="rect">
              <a:avLst/>
            </a:prstGeom>
          </p:spPr>
        </p:pic>
        <p:pic>
          <p:nvPicPr>
            <p:cNvPr id="16" name="Picture 15" descr="John West Tuna Chunks in Sunflower Oil 3x154g">
              <a:extLst>
                <a:ext uri="{FF2B5EF4-FFF2-40B4-BE49-F238E27FC236}">
                  <a16:creationId xmlns:a16="http://schemas.microsoft.com/office/drawing/2014/main" id="{02B26BA0-1C23-416C-9EFF-17A2F774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5414" y="3547231"/>
              <a:ext cx="837950" cy="937005"/>
            </a:xfrm>
            <a:prstGeom prst="rect">
              <a:avLst/>
            </a:prstGeom>
          </p:spPr>
        </p:pic>
        <p:pic>
          <p:nvPicPr>
            <p:cNvPr id="18" name="Picture 17" descr="John West HEART No Drain Tuna Steak with Rapeseed Oil 3x110g">
              <a:extLst>
                <a:ext uri="{FF2B5EF4-FFF2-40B4-BE49-F238E27FC236}">
                  <a16:creationId xmlns:a16="http://schemas.microsoft.com/office/drawing/2014/main" id="{B8469DF7-43E4-4F8F-9BE2-21119775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930" y="3546898"/>
              <a:ext cx="770715" cy="931720"/>
            </a:xfrm>
            <a:prstGeom prst="rect">
              <a:avLst/>
            </a:prstGeom>
          </p:spPr>
        </p:pic>
        <p:pic>
          <p:nvPicPr>
            <p:cNvPr id="20" name="Picture 19" descr="ASDA Pacific Pink Salmon 105g">
              <a:extLst>
                <a:ext uri="{FF2B5EF4-FFF2-40B4-BE49-F238E27FC236}">
                  <a16:creationId xmlns:a16="http://schemas.microsoft.com/office/drawing/2014/main" id="{D08B25C0-7C47-4D34-8B28-E03144F7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1150" y="3308701"/>
              <a:ext cx="903396" cy="465616"/>
            </a:xfrm>
            <a:prstGeom prst="rect">
              <a:avLst/>
            </a:prstGeom>
          </p:spPr>
        </p:pic>
        <p:pic>
          <p:nvPicPr>
            <p:cNvPr id="22" name="Picture 21" descr="John West Fridge Pot Skinless &amp; Boneless Pink Salmon 128g">
              <a:extLst>
                <a:ext uri="{FF2B5EF4-FFF2-40B4-BE49-F238E27FC236}">
                  <a16:creationId xmlns:a16="http://schemas.microsoft.com/office/drawing/2014/main" id="{3771D575-0699-4B27-A57A-F971B7CB4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71150" y="2298260"/>
              <a:ext cx="837950" cy="447069"/>
            </a:xfrm>
            <a:prstGeom prst="rect">
              <a:avLst/>
            </a:prstGeom>
          </p:spPr>
        </p:pic>
      </p:grpSp>
      <p:pic>
        <p:nvPicPr>
          <p:cNvPr id="24" name="Picture 23" descr="Frozen banner advert">
            <a:extLst>
              <a:ext uri="{FF2B5EF4-FFF2-40B4-BE49-F238E27FC236}">
                <a16:creationId xmlns:a16="http://schemas.microsoft.com/office/drawing/2014/main" id="{6DF88CEB-E205-4A8A-89A3-E947A4FA3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325" y="2041440"/>
            <a:ext cx="2919046" cy="548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DA94E8-129F-44EB-98CB-3FA245389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2142" y="196591"/>
            <a:ext cx="3481754" cy="845791"/>
          </a:xfrm>
          <a:prstGeom prst="rect">
            <a:avLst/>
          </a:prstGeom>
        </p:spPr>
      </p:pic>
      <p:pic>
        <p:nvPicPr>
          <p:cNvPr id="28" name="Picture 27" descr="Taste of Summer banner advert">
            <a:extLst>
              <a:ext uri="{FF2B5EF4-FFF2-40B4-BE49-F238E27FC236}">
                <a16:creationId xmlns:a16="http://schemas.microsoft.com/office/drawing/2014/main" id="{8E5ACD98-129C-4904-A24B-0B4D41DF8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9550" y="1814542"/>
            <a:ext cx="987261" cy="2001204"/>
          </a:xfrm>
          <a:prstGeom prst="rect">
            <a:avLst/>
          </a:prstGeom>
        </p:spPr>
      </p:pic>
      <p:pic>
        <p:nvPicPr>
          <p:cNvPr id="30" name="Picture 29" descr="Birds Eye responsible sourcing adverts">
            <a:extLst>
              <a:ext uri="{FF2B5EF4-FFF2-40B4-BE49-F238E27FC236}">
                <a16:creationId xmlns:a16="http://schemas.microsoft.com/office/drawing/2014/main" id="{B6D15226-4338-47F9-B6EC-FA8CB755D2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2032" y="2720001"/>
            <a:ext cx="960188" cy="1204343"/>
          </a:xfrm>
          <a:prstGeom prst="rect">
            <a:avLst/>
          </a:prstGeom>
        </p:spPr>
      </p:pic>
      <p:pic>
        <p:nvPicPr>
          <p:cNvPr id="32" name="Picture 31" descr="Birds Eye responsible sourcing adverts">
            <a:extLst>
              <a:ext uri="{FF2B5EF4-FFF2-40B4-BE49-F238E27FC236}">
                <a16:creationId xmlns:a16="http://schemas.microsoft.com/office/drawing/2014/main" id="{E01CBA15-A3B6-42A1-882D-C4CDEA5DB6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0362" y="2745329"/>
            <a:ext cx="952644" cy="1179015"/>
          </a:xfrm>
          <a:prstGeom prst="rect">
            <a:avLst/>
          </a:prstGeom>
        </p:spPr>
      </p:pic>
      <p:pic>
        <p:nvPicPr>
          <p:cNvPr id="36" name="Picture 35" descr="Asda Logo">
            <a:extLst>
              <a:ext uri="{FF2B5EF4-FFF2-40B4-BE49-F238E27FC236}">
                <a16:creationId xmlns:a16="http://schemas.microsoft.com/office/drawing/2014/main" id="{6DA6908A-C161-481D-8D1E-28398FBCB4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6672" y="384488"/>
            <a:ext cx="987262" cy="2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Iceland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3809014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</a:t>
            </a:r>
            <a:r>
              <a:rPr lang="en-GB" sz="1200" b="1" dirty="0">
                <a:solidFill>
                  <a:schemeClr val="bg1"/>
                </a:solidFill>
              </a:rPr>
              <a:t> (1)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Iceland Made with 100% Fish Fillet Strips Salt and Pepper 800g">
            <a:extLst>
              <a:ext uri="{FF2B5EF4-FFF2-40B4-BE49-F238E27FC236}">
                <a16:creationId xmlns:a16="http://schemas.microsoft.com/office/drawing/2014/main" id="{DF6759ED-A6F9-4B5A-AC5B-B5256B66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206" y="1800704"/>
            <a:ext cx="1767588" cy="2276340"/>
          </a:xfrm>
          <a:prstGeom prst="rect">
            <a:avLst/>
          </a:prstGeom>
        </p:spPr>
      </p:pic>
      <p:pic>
        <p:nvPicPr>
          <p:cNvPr id="25" name="Picture 24" descr="Iceland Logo">
            <a:extLst>
              <a:ext uri="{FF2B5EF4-FFF2-40B4-BE49-F238E27FC236}">
                <a16:creationId xmlns:a16="http://schemas.microsoft.com/office/drawing/2014/main" id="{67704D2C-B2C8-4DFB-A278-22F752FC0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372757"/>
            <a:ext cx="973015" cy="2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Ocean Isle Premium Crab Meat 100g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 err="1"/>
              <a:t>Morrisons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6743702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</a:t>
            </a:r>
            <a:r>
              <a:rPr lang="en-GB" sz="1200" b="1" dirty="0">
                <a:solidFill>
                  <a:schemeClr val="bg1"/>
                </a:solidFill>
              </a:rPr>
              <a:t> (1)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88401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(3)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</a:t>
            </a:r>
            <a:r>
              <a:rPr lang="en-GB" sz="1200" b="1" dirty="0">
                <a:solidFill>
                  <a:schemeClr val="bg1"/>
                </a:solidFill>
              </a:rPr>
              <a:t> (1)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F7C47C-D060-4BE6-B8D3-AAD63286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45" y="1940468"/>
            <a:ext cx="1614854" cy="16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risons Peeled &amp; Cooked King Prawns 200g">
            <a:extLst>
              <a:ext uri="{FF2B5EF4-FFF2-40B4-BE49-F238E27FC236}">
                <a16:creationId xmlns:a16="http://schemas.microsoft.com/office/drawing/2014/main" id="{C0A10D95-F407-49A5-AB1F-6C59D298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50" y="1886540"/>
            <a:ext cx="1614854" cy="16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hn West Heart Tuna Steak With Rapeseed Oil 3 x 110g">
            <a:extLst>
              <a:ext uri="{FF2B5EF4-FFF2-40B4-BE49-F238E27FC236}">
                <a16:creationId xmlns:a16="http://schemas.microsoft.com/office/drawing/2014/main" id="{8D6B4F31-9064-4AAF-854D-A0DCDEEA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9" y="1766412"/>
            <a:ext cx="1103346" cy="110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n West Energy Tuna Steak With Springwater 3 x 110g">
            <a:extLst>
              <a:ext uri="{FF2B5EF4-FFF2-40B4-BE49-F238E27FC236}">
                <a16:creationId xmlns:a16="http://schemas.microsoft.com/office/drawing/2014/main" id="{0B2140E4-0076-40FB-882A-36DD2ED6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35" y="1766412"/>
            <a:ext cx="1103346" cy="110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hn West Tuna Bowl Chilli Penne 220G 220g">
            <a:extLst>
              <a:ext uri="{FF2B5EF4-FFF2-40B4-BE49-F238E27FC236}">
                <a16:creationId xmlns:a16="http://schemas.microsoft.com/office/drawing/2014/main" id="{47CFD447-35AD-44B6-B89B-834A07BF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8" y="2897200"/>
            <a:ext cx="1239715" cy="12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Morrisons Logo">
            <a:extLst>
              <a:ext uri="{FF2B5EF4-FFF2-40B4-BE49-F238E27FC236}">
                <a16:creationId xmlns:a16="http://schemas.microsoft.com/office/drawing/2014/main" id="{87CE38DB-F0B4-45C4-9B61-5D740FFEC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1690" y="297233"/>
            <a:ext cx="1051058" cy="4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Ocado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6743702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</a:t>
            </a:r>
            <a:r>
              <a:rPr lang="en-GB" sz="1200" b="1" dirty="0">
                <a:solidFill>
                  <a:schemeClr val="bg1"/>
                </a:solidFill>
              </a:rPr>
              <a:t> (5)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88401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(2)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</a:t>
            </a:r>
            <a:r>
              <a:rPr lang="en-GB" sz="1200" b="1" dirty="0">
                <a:solidFill>
                  <a:schemeClr val="bg1"/>
                </a:solidFill>
              </a:rPr>
              <a:t> (8)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Sykes Cooked and Peeled King Prawns 150g">
            <a:extLst>
              <a:ext uri="{FF2B5EF4-FFF2-40B4-BE49-F238E27FC236}">
                <a16:creationId xmlns:a16="http://schemas.microsoft.com/office/drawing/2014/main" id="{4664C4D1-5BD5-467B-A020-36C2CC7A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79" y="1621061"/>
            <a:ext cx="1129242" cy="11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ykes Cooked and Peeled Coldwater Prawns 150g">
            <a:extLst>
              <a:ext uri="{FF2B5EF4-FFF2-40B4-BE49-F238E27FC236}">
                <a16:creationId xmlns:a16="http://schemas.microsoft.com/office/drawing/2014/main" id="{9EAFB845-2900-44F1-821D-B36855E8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91" y="3559576"/>
            <a:ext cx="1048061" cy="776575"/>
          </a:xfrm>
          <a:prstGeom prst="rect">
            <a:avLst/>
          </a:prstGeom>
        </p:spPr>
      </p:pic>
      <p:pic>
        <p:nvPicPr>
          <p:cNvPr id="10" name="Picture 9" descr="Sykes Raw King Prawns 150g">
            <a:extLst>
              <a:ext uri="{FF2B5EF4-FFF2-40B4-BE49-F238E27FC236}">
                <a16:creationId xmlns:a16="http://schemas.microsoft.com/office/drawing/2014/main" id="{B515B89B-D993-4526-AE47-0F6B12A2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51" y="2676037"/>
            <a:ext cx="1069135" cy="776575"/>
          </a:xfrm>
          <a:prstGeom prst="rect">
            <a:avLst/>
          </a:prstGeom>
        </p:spPr>
      </p:pic>
      <p:pic>
        <p:nvPicPr>
          <p:cNvPr id="2052" name="Picture 4" descr="M&amp;S Tuna Steak in Spring Water 120g">
            <a:extLst>
              <a:ext uri="{FF2B5EF4-FFF2-40B4-BE49-F238E27FC236}">
                <a16:creationId xmlns:a16="http://schemas.microsoft.com/office/drawing/2014/main" id="{3458BFBA-5C85-4C62-9001-7B143A38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2" y="1531653"/>
            <a:ext cx="1690888" cy="16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hn West On The Go Tuna Basil Super Salad 220g">
            <a:extLst>
              <a:ext uri="{FF2B5EF4-FFF2-40B4-BE49-F238E27FC236}">
                <a16:creationId xmlns:a16="http://schemas.microsoft.com/office/drawing/2014/main" id="{A4C63605-4DAE-4D5A-AD58-C392A9C7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1" y="2854721"/>
            <a:ext cx="1481430" cy="14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&amp;S 2 Beer Battered Cod Fillets Frozen 360g">
            <a:extLst>
              <a:ext uri="{FF2B5EF4-FFF2-40B4-BE49-F238E27FC236}">
                <a16:creationId xmlns:a16="http://schemas.microsoft.com/office/drawing/2014/main" id="{B2800AED-5241-42B8-A290-25A519969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25689"/>
          <a:stretch/>
        </p:blipFill>
        <p:spPr bwMode="auto">
          <a:xfrm>
            <a:off x="6092598" y="1964078"/>
            <a:ext cx="1375996" cy="7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oung's Gastro 2 Chunky Smoked Haddock,Cheddar &amp; Mozzarella Fish Cakes 270g">
            <a:extLst>
              <a:ext uri="{FF2B5EF4-FFF2-40B4-BE49-F238E27FC236}">
                <a16:creationId xmlns:a16="http://schemas.microsoft.com/office/drawing/2014/main" id="{1E806565-B413-4A3D-B605-189ABE48E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9" b="23022"/>
          <a:stretch/>
        </p:blipFill>
        <p:spPr bwMode="auto">
          <a:xfrm>
            <a:off x="7468594" y="2883383"/>
            <a:ext cx="1481430" cy="8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lear Seas Sea bass Fillets Skin-On &amp; Boneless 400g">
            <a:extLst>
              <a:ext uri="{FF2B5EF4-FFF2-40B4-BE49-F238E27FC236}">
                <a16:creationId xmlns:a16="http://schemas.microsoft.com/office/drawing/2014/main" id="{3F3A3678-9EA2-4C7A-BBAD-10B809F29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r="16252"/>
          <a:stretch/>
        </p:blipFill>
        <p:spPr bwMode="auto">
          <a:xfrm>
            <a:off x="6362236" y="2718749"/>
            <a:ext cx="832650" cy="12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ard 8 Salmon Pre-Dinner Nibbles 108g">
            <a:extLst>
              <a:ext uri="{FF2B5EF4-FFF2-40B4-BE49-F238E27FC236}">
                <a16:creationId xmlns:a16="http://schemas.microsoft.com/office/drawing/2014/main" id="{1E636060-18D1-4FB2-B1F6-857296739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9" b="37526"/>
          <a:stretch/>
        </p:blipFill>
        <p:spPr bwMode="auto">
          <a:xfrm>
            <a:off x="6655474" y="1641187"/>
            <a:ext cx="1669665" cy="3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Ocado Logo">
            <a:extLst>
              <a:ext uri="{FF2B5EF4-FFF2-40B4-BE49-F238E27FC236}">
                <a16:creationId xmlns:a16="http://schemas.microsoft.com/office/drawing/2014/main" id="{6317787E-1CC6-4E65-BBA8-AEEFA570A9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4482" y="156957"/>
            <a:ext cx="746044" cy="746044"/>
          </a:xfrm>
          <a:prstGeom prst="rect">
            <a:avLst/>
          </a:prstGeom>
        </p:spPr>
      </p:pic>
      <p:pic>
        <p:nvPicPr>
          <p:cNvPr id="12" name="Picture 11" descr="M&amp;S Beer Battered Cod Bites Frozen 380g">
            <a:extLst>
              <a:ext uri="{FF2B5EF4-FFF2-40B4-BE49-F238E27FC236}">
                <a16:creationId xmlns:a16="http://schemas.microsoft.com/office/drawing/2014/main" id="{151C1D5F-7D60-4ED9-8640-B175CC4726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985" y="2045069"/>
            <a:ext cx="1409541" cy="8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Sainsbury’s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</a:t>
            </a:r>
            <a:r>
              <a:rPr lang="en-GB" sz="1200" b="1" dirty="0">
                <a:solidFill>
                  <a:schemeClr val="bg1"/>
                </a:solidFill>
              </a:rPr>
              <a:t> (2)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 descr="Sainsbury's Log">
            <a:extLst>
              <a:ext uri="{FF2B5EF4-FFF2-40B4-BE49-F238E27FC236}">
                <a16:creationId xmlns:a16="http://schemas.microsoft.com/office/drawing/2014/main" id="{B0200ECF-4FF7-4883-B1F9-B5210171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96" y="415819"/>
            <a:ext cx="1202677" cy="228320"/>
          </a:xfrm>
          <a:prstGeom prst="rect">
            <a:avLst/>
          </a:prstGeom>
        </p:spPr>
      </p:pic>
      <p:pic>
        <p:nvPicPr>
          <p:cNvPr id="3074" name="Picture 2" descr="Bleikers Smokehouse Oak Roast Salmon Flakes 110g">
            <a:extLst>
              <a:ext uri="{FF2B5EF4-FFF2-40B4-BE49-F238E27FC236}">
                <a16:creationId xmlns:a16="http://schemas.microsoft.com/office/drawing/2014/main" id="{D37EDC89-3E5F-4C97-8B30-FBC71A6D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56" y="1861107"/>
            <a:ext cx="2013768" cy="20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eikers Smokehouse Sweet Chilli Salmon Flakes 110g">
            <a:extLst>
              <a:ext uri="{FF2B5EF4-FFF2-40B4-BE49-F238E27FC236}">
                <a16:creationId xmlns:a16="http://schemas.microsoft.com/office/drawing/2014/main" id="{D8744F68-23E4-409D-B75E-7F52B77E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5" y="1861107"/>
            <a:ext cx="2004646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8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Waitrose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(09/08/2021)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1657730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(3)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5972355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</a:t>
            </a:r>
            <a:r>
              <a:rPr lang="en-GB" sz="1200" b="1" dirty="0">
                <a:solidFill>
                  <a:schemeClr val="bg1"/>
                </a:solidFill>
              </a:rPr>
              <a:t> (2)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 descr="Waitrose Logo">
            <a:extLst>
              <a:ext uri="{FF2B5EF4-FFF2-40B4-BE49-F238E27FC236}">
                <a16:creationId xmlns:a16="http://schemas.microsoft.com/office/drawing/2014/main" id="{148CC707-2096-43A9-AC21-3F4ECA246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014" y="217344"/>
            <a:ext cx="1289396" cy="625269"/>
          </a:xfrm>
          <a:prstGeom prst="rect">
            <a:avLst/>
          </a:prstGeom>
        </p:spPr>
      </p:pic>
      <p:pic>
        <p:nvPicPr>
          <p:cNvPr id="4098" name="Picture 2" descr="King Oscar Sardines in Water">
            <a:extLst>
              <a:ext uri="{FF2B5EF4-FFF2-40B4-BE49-F238E27FC236}">
                <a16:creationId xmlns:a16="http://schemas.microsoft.com/office/drawing/2014/main" id="{92FB32DD-2C92-4C38-8163-E73E647ED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b="12347"/>
          <a:stretch/>
        </p:blipFill>
        <p:spPr bwMode="auto">
          <a:xfrm>
            <a:off x="1411351" y="1800705"/>
            <a:ext cx="1010384" cy="7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g Oscar Sardines Mediterranean Style">
            <a:extLst>
              <a:ext uri="{FF2B5EF4-FFF2-40B4-BE49-F238E27FC236}">
                <a16:creationId xmlns:a16="http://schemas.microsoft.com/office/drawing/2014/main" id="{6BB9B656-4CE3-4B09-B6A1-FC208B3B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48" y="1681337"/>
            <a:ext cx="1010383" cy="10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ng Oscar Sardines in Tomato Sauce">
            <a:extLst>
              <a:ext uri="{FF2B5EF4-FFF2-40B4-BE49-F238E27FC236}">
                <a16:creationId xmlns:a16="http://schemas.microsoft.com/office/drawing/2014/main" id="{95F6D0A3-4CE7-4B4A-B64F-D1BDAA7E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1" y="2540832"/>
            <a:ext cx="1010383" cy="10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aitrose Classics Cod Fillet in Parsley Sauce">
            <a:extLst>
              <a:ext uri="{FF2B5EF4-FFF2-40B4-BE49-F238E27FC236}">
                <a16:creationId xmlns:a16="http://schemas.microsoft.com/office/drawing/2014/main" id="{39E11AAC-7747-4072-9A6D-DAEA63A2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74" y="2290258"/>
            <a:ext cx="1698008" cy="16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aitrose Shell On King Prawns">
            <a:extLst>
              <a:ext uri="{FF2B5EF4-FFF2-40B4-BE49-F238E27FC236}">
                <a16:creationId xmlns:a16="http://schemas.microsoft.com/office/drawing/2014/main" id="{3048FDB8-5ED6-4DA2-9C6C-45BB7A23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05" y="2327169"/>
            <a:ext cx="1431608" cy="14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6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/>
              <a:t>Julia Brooks </a:t>
            </a:r>
          </a:p>
          <a:p>
            <a:r>
              <a:rPr lang="en-US" sz="1200" dirty="0"/>
              <a:t>Market Insight Analyst </a:t>
            </a:r>
          </a:p>
          <a:p>
            <a:r>
              <a:rPr lang="en-US" sz="1200" dirty="0"/>
              <a:t>Julia.brooks@seafish.co.uk</a:t>
            </a:r>
          </a:p>
          <a:p>
            <a:r>
              <a:rPr lang="en-GB" sz="1200" dirty="0"/>
              <a:t>+44 (0) 1472252358 / 07944 682751</a:t>
            </a:r>
            <a:endParaRPr lang="en-US" sz="1200" dirty="0"/>
          </a:p>
          <a:p>
            <a:endParaRPr lang="en-US" sz="1200" b="1" dirty="0"/>
          </a:p>
          <a:p>
            <a:r>
              <a:rPr lang="en-US" sz="1200" b="1" dirty="0"/>
              <a:t>Suzi 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/>
              <a:t>Suzi.pegg-darlison@seafish.co.uk</a:t>
            </a:r>
          </a:p>
          <a:p>
            <a:r>
              <a:rPr lang="en-GB" sz="1200" dirty="0"/>
              <a:t>+44 (0) 1472 252358 / 07944 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>2021-08-08T23:00:00+00:00</ContentEndDate>
    <DocumentSource xmlns="cebd32e3-9ab6-41ee-b1af-b8405a8d4e68">Seafish</DocumentSource>
    <PublicationDate xmlns="cebd32e3-9ab6-41ee-b1af-b8405a8d4e68">2021-08-08T23:00:00+00:00</PublicationDate>
    <DocumentAdded xmlns="cebd32e3-9ab6-41ee-b1af-b8405a8d4e68">2021-08-08T23:00:00+00:00</DocumentAdded>
    <TaxCatchAll xmlns="cebd32e3-9ab6-41ee-b1af-b8405a8d4e68">
      <Value>1516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87d9c21c-2ee8-4463-8d42-20718c68c29d</TermId>
        </TermInfo>
      </Terms>
    </j7c1b49d505545c2a69692ae734740bd>
    <DocumentSummary xmlns="cebd32e3-9ab6-41ee-b1af-b8405a8d4e68">Summary and images of new products observed in retailers' online stores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C0F4D74-E224-4718-9D14-31E6A0DCF064}"/>
</file>

<file path=customXml/itemProps2.xml><?xml version="1.0" encoding="utf-8"?>
<ds:datastoreItem xmlns:ds="http://schemas.openxmlformats.org/officeDocument/2006/customXml" ds:itemID="{C0D77B54-5D96-4931-88F6-6EEA1A0FE0AF}"/>
</file>

<file path=customXml/itemProps3.xml><?xml version="1.0" encoding="utf-8"?>
<ds:datastoreItem xmlns:ds="http://schemas.openxmlformats.org/officeDocument/2006/customXml" ds:itemID="{8A768303-7285-477A-B327-A4A32FD7E300}"/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208</Words>
  <Application>Microsoft Office PowerPoint</Application>
  <PresentationFormat>On-screen Show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Seafish - Light</vt:lpstr>
      <vt:lpstr>Seafish – Dark</vt:lpstr>
      <vt:lpstr>Retail Observations: On-line New and Re-launched Products</vt:lpstr>
      <vt:lpstr>New products summary</vt:lpstr>
      <vt:lpstr>Asda</vt:lpstr>
      <vt:lpstr>Iceland</vt:lpstr>
      <vt:lpstr>Morrisons</vt:lpstr>
      <vt:lpstr>Ocado</vt:lpstr>
      <vt:lpstr>Sainsbury’s</vt:lpstr>
      <vt:lpstr>Waitrose</vt:lpstr>
      <vt:lpstr>Thank you</vt:lpstr>
    </vt:vector>
  </TitlesOfParts>
  <Company>StudioLR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Seafish Retail Observations</dc:title>
  <dc:creator>Julia.Brooks@seafish.co.uk</dc:creator>
  <cp:lastModifiedBy>Julia Brooks</cp:lastModifiedBy>
  <cp:revision>290</cp:revision>
  <dcterms:created xsi:type="dcterms:W3CDTF">2020-03-26T10:08:15Z</dcterms:created>
  <dcterms:modified xsi:type="dcterms:W3CDTF">2021-08-09T15:19:54Z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1516;#2021|87d9c21c-2ee8-4463-8d42-20718c68c29d</vt:lpwstr>
  </property>
</Properties>
</file>