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fntdata" ContentType="application/x-fontdata"/>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drawings/drawing2.xml" ContentType="application/vnd.openxmlformats-officedocument.drawingml.chartshapes+xml"/>
  <Override PartName="/ppt/drawings/drawing1.xml" ContentType="application/vnd.openxmlformats-officedocument.drawingml.chartshap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0.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charts/chart5.xml" ContentType="application/vnd.openxmlformats-officedocument.drawingml.chart+xml"/>
  <Override PartName="/ppt/charts/style2.xml" ContentType="application/vnd.ms-office.chartstyl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style3.xml" ContentType="application/vnd.ms-office.chartstyle+xml"/>
  <Override PartName="/ppt/charts/colors3.xml" ContentType="application/vnd.ms-office.chartcolorstyle+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charts/style5.xml" ContentType="application/vnd.ms-office.chartstyle+xml"/>
  <Override PartName="/ppt/charts/chart12.xml" ContentType="application/vnd.openxmlformats-officedocument.drawingml.chart+xml"/>
  <Override PartName="/ppt/charts/chart13.xml" ContentType="application/vnd.openxmlformats-officedocument.drawingml.chart+xml"/>
  <Override PartName="/ppt/charts/style7.xml" ContentType="application/vnd.ms-office.chartstyle+xml"/>
  <Override PartName="/ppt/charts/colors7.xml" ContentType="application/vnd.ms-office.chartcolorstyle+xml"/>
  <Override PartName="/ppt/charts/colors2.xml" ContentType="application/vnd.ms-office.chartcolorstyle+xml"/>
  <Override PartName="/ppt/charts/style6.xml" ContentType="application/vnd.ms-office.chartstyle+xml"/>
  <Override PartName="/ppt/charts/chart14.xml" ContentType="application/vnd.openxmlformats-officedocument.drawingml.chart+xml"/>
  <Override PartName="/ppt/charts/colors6.xml" ContentType="application/vnd.ms-office.chartcolorstyle+xml"/>
  <Override PartName="/ppt/charts/chart15.xml" ContentType="application/vnd.openxmlformats-officedocument.drawingml.chart+xml"/>
  <Override PartName="/ppt/charts/chart11.xml" ContentType="application/vnd.openxmlformats-officedocument.drawingml.chart+xml"/>
  <Override PartName="/ppt/charts/colors5.xml" ContentType="application/vnd.ms-office.chartcolor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0" r:id="rId1"/>
    <p:sldMasterId id="2147483686" r:id="rId2"/>
  </p:sldMasterIdLst>
  <p:notesMasterIdLst>
    <p:notesMasterId r:id="rId40"/>
  </p:notesMasterIdLst>
  <p:sldIdLst>
    <p:sldId id="256" r:id="rId3"/>
    <p:sldId id="1696" r:id="rId4"/>
    <p:sldId id="406" r:id="rId5"/>
    <p:sldId id="368" r:id="rId6"/>
    <p:sldId id="370" r:id="rId7"/>
    <p:sldId id="374" r:id="rId8"/>
    <p:sldId id="366" r:id="rId9"/>
    <p:sldId id="394" r:id="rId10"/>
    <p:sldId id="395" r:id="rId11"/>
    <p:sldId id="396" r:id="rId12"/>
    <p:sldId id="1540" r:id="rId13"/>
    <p:sldId id="404" r:id="rId14"/>
    <p:sldId id="384" r:id="rId15"/>
    <p:sldId id="1588" r:id="rId16"/>
    <p:sldId id="1635" r:id="rId17"/>
    <p:sldId id="407" r:id="rId18"/>
    <p:sldId id="1587" r:id="rId19"/>
    <p:sldId id="1638" r:id="rId20"/>
    <p:sldId id="1637" r:id="rId21"/>
    <p:sldId id="1648" r:id="rId22"/>
    <p:sldId id="386" r:id="rId23"/>
    <p:sldId id="388" r:id="rId24"/>
    <p:sldId id="1695" r:id="rId25"/>
    <p:sldId id="1541" r:id="rId26"/>
    <p:sldId id="408" r:id="rId27"/>
    <p:sldId id="1703" r:id="rId28"/>
    <p:sldId id="1498" r:id="rId29"/>
    <p:sldId id="1640" r:id="rId30"/>
    <p:sldId id="369" r:id="rId31"/>
    <p:sldId id="1574" r:id="rId32"/>
    <p:sldId id="397" r:id="rId33"/>
    <p:sldId id="398" r:id="rId34"/>
    <p:sldId id="401" r:id="rId35"/>
    <p:sldId id="382" r:id="rId36"/>
    <p:sldId id="1537" r:id="rId37"/>
    <p:sldId id="1538" r:id="rId38"/>
    <p:sldId id="364" r:id="rId39"/>
  </p:sldIdLst>
  <p:sldSz cx="9144000" cy="5143500" type="screen16x9"/>
  <p:notesSz cx="6858000" cy="9144000"/>
  <p:embeddedFontLst>
    <p:embeddedFont>
      <p:font typeface="Avenir Next LT Pro" panose="020B0504020202020204" pitchFamily="34" charset="0"/>
      <p:regular r:id="rId41"/>
      <p:bold r:id="rId42"/>
      <p:italic r:id="rId43"/>
      <p:boldItalic r:id="rId44"/>
    </p:embeddedFont>
    <p:embeddedFont>
      <p:font typeface="Calibri" panose="020F0502020204030204" pitchFamily="34" charset="0"/>
      <p:regular r:id="rId45"/>
      <p:bold r:id="rId46"/>
      <p:italic r:id="rId47"/>
      <p:boldItalic r:id="rId48"/>
    </p:embeddedFont>
    <p:embeddedFont>
      <p:font typeface="Montserrat" panose="00000500000000000000" pitchFamily="2" charset="0"/>
      <p:regular r:id="rId49"/>
      <p:bold r:id="rId50"/>
      <p:italic r:id="rId51"/>
      <p:boldItalic r:id="rId52"/>
    </p:embeddedFont>
    <p:embeddedFont>
      <p:font typeface="Montserrat Light" panose="00000400000000000000" pitchFamily="2"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wen, Sally F." initials="CSF" lastIdx="1" clrIdx="0">
    <p:extLst>
      <p:ext uri="{19B8F6BF-5375-455C-9EA6-DF929625EA0E}">
        <p15:presenceInfo xmlns:p15="http://schemas.microsoft.com/office/powerpoint/2012/main" userId="S::Sally.F.Cowen@nielseniq.com::3ac635c9-9221-46bb-aba3-3155d450bf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82FC"/>
    <a:srgbClr val="0B3FDC"/>
    <a:srgbClr val="C65017"/>
    <a:srgbClr val="6529EC"/>
    <a:srgbClr val="0C6A6B"/>
    <a:srgbClr val="870A36"/>
    <a:srgbClr val="267DFB"/>
    <a:srgbClr val="D00B46"/>
    <a:srgbClr val="12119A"/>
    <a:srgbClr val="17A2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DBE4ED3-A11A-413B-A309-AE78DBB60736}">
  <a:tblStyle styleId="{0DBE4ED3-A11A-413B-A309-AE78DBB6073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5FAB3DE-05D3-4ADE-B967-B5961B6925EA}" styleName="Table_1">
    <a:wholeTbl>
      <a:tcTxStyle b="off" i="off">
        <a:font>
          <a:latin typeface="Calibri"/>
          <a:ea typeface="Calibri"/>
          <a:cs typeface="Calibri"/>
        </a:font>
        <a:srgbClr val="5F5F5F"/>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6EFF8"/>
          </a:solidFill>
        </a:fill>
      </a:tcStyle>
    </a:wholeTbl>
    <a:band1H>
      <a:tcTxStyle/>
      <a:tcStyle>
        <a:tcBdr/>
        <a:fill>
          <a:solidFill>
            <a:srgbClr val="CADEF1"/>
          </a:solidFill>
        </a:fill>
      </a:tcStyle>
    </a:band1H>
    <a:band2H>
      <a:tcTxStyle/>
      <a:tcStyle>
        <a:tcBdr/>
      </a:tcStyle>
    </a:band2H>
    <a:band1V>
      <a:tcTxStyle/>
      <a:tcStyle>
        <a:tcBdr/>
        <a:fill>
          <a:solidFill>
            <a:srgbClr val="CADEF1"/>
          </a:solidFill>
        </a:fill>
      </a:tcStyle>
    </a:band1V>
    <a:band2V>
      <a:tcTxStyle/>
      <a:tcStyle>
        <a:tcBdr/>
      </a:tcStyle>
    </a:band2V>
    <a:lastCol>
      <a:tcTxStyle b="on" i="off">
        <a:font>
          <a:latin typeface="Calibri"/>
          <a:ea typeface="Calibri"/>
          <a:cs typeface="Calibri"/>
        </a:font>
        <a:srgbClr val="FFFFFF"/>
      </a:tcTxStyle>
      <a:tcStyle>
        <a:tcBdr/>
        <a:fill>
          <a:solidFill>
            <a:srgbClr val="009DD9"/>
          </a:solidFill>
        </a:fill>
      </a:tcStyle>
    </a:lastCol>
    <a:firstCol>
      <a:tcTxStyle b="on" i="off">
        <a:font>
          <a:latin typeface="Calibri"/>
          <a:ea typeface="Calibri"/>
          <a:cs typeface="Calibri"/>
        </a:font>
        <a:srgbClr val="FFFFFF"/>
      </a:tcTxStyle>
      <a:tcStyle>
        <a:tcBdr/>
        <a:fill>
          <a:solidFill>
            <a:srgbClr val="009DD9"/>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009DD9"/>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009DD9"/>
          </a:solidFill>
        </a:fill>
      </a:tcStyle>
    </a:firstRow>
    <a:neCell>
      <a:tcTxStyle/>
      <a:tcStyle>
        <a:tcBdr/>
      </a:tcStyle>
    </a:neCell>
    <a:nwCell>
      <a:tcTxStyle/>
      <a:tcStyle>
        <a:tcBdr/>
      </a:tcStyle>
    </a:nwCell>
  </a:tblStyle>
  <a:tblStyle styleId="{FE6EBBFE-2F77-4B1B-A800-991F91E3888A}" styleName="Table_2">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258" autoAdjust="0"/>
    <p:restoredTop sz="86388" autoAdjust="0"/>
  </p:normalViewPr>
  <p:slideViewPr>
    <p:cSldViewPr snapToGrid="0">
      <p:cViewPr varScale="1">
        <p:scale>
          <a:sx n="88" d="100"/>
          <a:sy n="88" d="100"/>
        </p:scale>
        <p:origin x="136" y="64"/>
      </p:cViewPr>
      <p:guideLst>
        <p:guide orient="horz" pos="1620"/>
        <p:guide pos="2880"/>
      </p:guideLst>
    </p:cSldViewPr>
  </p:slideViewPr>
  <p:outlineViewPr>
    <p:cViewPr>
      <p:scale>
        <a:sx n="33" d="100"/>
        <a:sy n="33" d="100"/>
      </p:scale>
      <p:origin x="0" y="-11476"/>
    </p:cViewPr>
  </p:outlineViewPr>
  <p:notesTextViewPr>
    <p:cViewPr>
      <p:scale>
        <a:sx n="1" d="1"/>
        <a:sy n="1" d="1"/>
      </p:scale>
      <p:origin x="0" y="0"/>
    </p:cViewPr>
  </p:notesTextViewPr>
  <p:sorterViewPr>
    <p:cViewPr varScale="1">
      <p:scale>
        <a:sx n="100" d="100"/>
        <a:sy n="100" d="100"/>
      </p:scale>
      <p:origin x="0" y="-3312"/>
    </p:cViewPr>
  </p:sorterViewPr>
  <p:notesViewPr>
    <p:cSldViewPr snapToGrid="0">
      <p:cViewPr varScale="1">
        <p:scale>
          <a:sx n="51" d="100"/>
          <a:sy n="51" d="100"/>
        </p:scale>
        <p:origin x="1836" y="3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font" Target="fonts/font15.fntdata"/><Relationship Id="rId63" Type="http://schemas.openxmlformats.org/officeDocument/2006/relationships/customXml" Target="../customXml/item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font" Target="fonts/font16.fntdata"/><Relationship Id="rId64" Type="http://schemas.openxmlformats.org/officeDocument/2006/relationships/customXml" Target="../customXml/item3.xml"/><Relationship Id="rId8" Type="http://schemas.openxmlformats.org/officeDocument/2006/relationships/slide" Target="slides/slide6.xml"/><Relationship Id="rId51" Type="http://schemas.openxmlformats.org/officeDocument/2006/relationships/font" Target="fonts/font11.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6.fntdata"/><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font" Target="fonts/font1.fntdata"/><Relationship Id="rId54" Type="http://schemas.openxmlformats.org/officeDocument/2006/relationships/font" Target="fonts/font14.fntdata"/><Relationship Id="rId62"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9.fntdata"/><Relationship Id="rId57" Type="http://schemas.openxmlformats.org/officeDocument/2006/relationships/commentAuthors" Target="commentAuthor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4.fntdata"/><Relationship Id="rId52" Type="http://schemas.openxmlformats.org/officeDocument/2006/relationships/font" Target="fonts/font12.fntdata"/><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4.xml"/><Relationship Id="rId1" Type="http://schemas.microsoft.com/office/2011/relationships/chartStyle" Target="style4.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5.xml"/><Relationship Id="rId1" Type="http://schemas.microsoft.com/office/2011/relationships/chartStyle" Target="style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6.xml"/><Relationship Id="rId1" Type="http://schemas.microsoft.com/office/2011/relationships/chartStyle" Target="style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7.xml"/><Relationship Id="rId1" Type="http://schemas.microsoft.com/office/2011/relationships/chartStyle" Target="style7.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056020018162291E-2"/>
          <c:y val="5.0961189324794931E-2"/>
          <c:w val="0.97294397998183768"/>
          <c:h val="0.83157043082627757"/>
        </c:manualLayout>
      </c:layout>
      <c:lineChart>
        <c:grouping val="standard"/>
        <c:varyColors val="0"/>
        <c:ser>
          <c:idx val="0"/>
          <c:order val="0"/>
          <c:tx>
            <c:strRef>
              <c:f>Sheet1!$B$1</c:f>
              <c:strCache>
                <c:ptCount val="1"/>
                <c:pt idx="0">
                  <c:v>Total Store Value Sales</c:v>
                </c:pt>
              </c:strCache>
            </c:strRef>
          </c:tx>
          <c:spPr>
            <a:ln w="19050" cap="rnd">
              <a:solidFill>
                <a:srgbClr val="17A24B"/>
              </a:solidFill>
              <a:round/>
            </a:ln>
            <a:effectLst/>
          </c:spPr>
          <c:marker>
            <c:symbol val="none"/>
          </c:marker>
          <c:dLbls>
            <c:dLbl>
              <c:idx val="8"/>
              <c:layout>
                <c:manualLayout>
                  <c:x val="-3.2778292704378396E-2"/>
                  <c:y val="-5.2816930465926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76F-480A-817D-AC37DCD21D7E}"/>
                </c:ext>
              </c:extLst>
            </c:dLbl>
            <c:numFmt formatCode="0.0%" sourceLinked="0"/>
            <c:spPr>
              <a:noFill/>
              <a:ln>
                <a:noFill/>
              </a:ln>
              <a:effectLst/>
            </c:spPr>
            <c:txPr>
              <a:bodyPr wrap="square" lIns="38100" tIns="19050" rIns="38100" bIns="19050" anchor="ctr">
                <a:spAutoFit/>
              </a:bodyPr>
              <a:lstStyle/>
              <a:p>
                <a:pPr>
                  <a:defRPr>
                    <a:latin typeface="Montserrat" panose="00000500000000000000" pitchFamily="2"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Sheet1!$A$2:$A$286</c:f>
              <c:strCache>
                <c:ptCount val="12"/>
                <c:pt idx="0">
                  <c:v>26-Jun-21</c:v>
                </c:pt>
                <c:pt idx="1">
                  <c:v>03-Jul-21</c:v>
                </c:pt>
                <c:pt idx="2">
                  <c:v>10-Jul-21</c:v>
                </c:pt>
                <c:pt idx="3">
                  <c:v>17-Jul-21</c:v>
                </c:pt>
                <c:pt idx="4">
                  <c:v>24-Jul-21</c:v>
                </c:pt>
                <c:pt idx="5">
                  <c:v>31-Jul-21</c:v>
                </c:pt>
                <c:pt idx="6">
                  <c:v>07-Aug-21</c:v>
                </c:pt>
                <c:pt idx="7">
                  <c:v>14-Aug-21</c:v>
                </c:pt>
                <c:pt idx="8">
                  <c:v>21-Aug-21</c:v>
                </c:pt>
                <c:pt idx="9">
                  <c:v>28-Aug-21</c:v>
                </c:pt>
                <c:pt idx="10">
                  <c:v>04-Sep-21</c:v>
                </c:pt>
                <c:pt idx="11">
                  <c:v> 11-Sep-21</c:v>
                </c:pt>
              </c:strCache>
            </c:strRef>
          </c:cat>
          <c:val>
            <c:numRef>
              <c:f>Sheet1!$B$2:$B$286</c:f>
              <c:numCache>
                <c:formatCode>0.0%</c:formatCode>
                <c:ptCount val="12"/>
                <c:pt idx="0">
                  <c:v>-5.1067360845488352E-2</c:v>
                </c:pt>
                <c:pt idx="1">
                  <c:v>-2.086541547399845E-3</c:v>
                </c:pt>
                <c:pt idx="2">
                  <c:v>2.0563028455451438E-3</c:v>
                </c:pt>
                <c:pt idx="3">
                  <c:v>1.6086939928171784E-2</c:v>
                </c:pt>
                <c:pt idx="4">
                  <c:v>6.1772084981375874E-2</c:v>
                </c:pt>
                <c:pt idx="5">
                  <c:v>-7.5075797977404157E-3</c:v>
                </c:pt>
                <c:pt idx="6">
                  <c:v>-1.3105398392538326E-2</c:v>
                </c:pt>
                <c:pt idx="7">
                  <c:v>-9.6725352212312377E-3</c:v>
                </c:pt>
                <c:pt idx="8">
                  <c:v>1.6955524023676727E-2</c:v>
                </c:pt>
                <c:pt idx="9">
                  <c:v>8.7169002864280198E-3</c:v>
                </c:pt>
                <c:pt idx="10">
                  <c:v>1.7926551365334609E-2</c:v>
                </c:pt>
                <c:pt idx="11">
                  <c:v>9.4752481776696484E-3</c:v>
                </c:pt>
              </c:numCache>
            </c:numRef>
          </c:val>
          <c:smooth val="1"/>
          <c:extLst>
            <c:ext xmlns:c16="http://schemas.microsoft.com/office/drawing/2014/chart" uri="{C3380CC4-5D6E-409C-BE32-E72D297353CC}">
              <c16:uniqueId val="{00000000-2B7F-4242-9281-CF9A63A04573}"/>
            </c:ext>
          </c:extLst>
        </c:ser>
        <c:ser>
          <c:idx val="1"/>
          <c:order val="1"/>
          <c:tx>
            <c:strRef>
              <c:f>Sheet1!$C$1</c:f>
              <c:strCache>
                <c:ptCount val="1"/>
                <c:pt idx="0">
                  <c:v>Total Store Unit Sales</c:v>
                </c:pt>
              </c:strCache>
            </c:strRef>
          </c:tx>
          <c:spPr>
            <a:ln w="19050" cap="rnd">
              <a:solidFill>
                <a:srgbClr val="0056FF"/>
              </a:solidFill>
              <a:round/>
            </a:ln>
            <a:effectLst/>
          </c:spPr>
          <c:marker>
            <c:symbol val="none"/>
          </c:marker>
          <c:dLbls>
            <c:numFmt formatCode="0.0%" sourceLinked="0"/>
            <c:spPr>
              <a:noFill/>
              <a:ln>
                <a:noFill/>
              </a:ln>
              <a:effectLst/>
            </c:spPr>
            <c:txPr>
              <a:bodyPr wrap="square" lIns="38100" tIns="19050" rIns="38100" bIns="19050" anchor="ctr">
                <a:spAutoFit/>
              </a:bodyPr>
              <a:lstStyle/>
              <a:p>
                <a:pPr>
                  <a:defRPr>
                    <a:latin typeface="Montserrat" panose="00000500000000000000" pitchFamily="2"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Sheet1!$A$2:$A$286</c:f>
              <c:strCache>
                <c:ptCount val="12"/>
                <c:pt idx="0">
                  <c:v>26-Jun-21</c:v>
                </c:pt>
                <c:pt idx="1">
                  <c:v>03-Jul-21</c:v>
                </c:pt>
                <c:pt idx="2">
                  <c:v>10-Jul-21</c:v>
                </c:pt>
                <c:pt idx="3">
                  <c:v>17-Jul-21</c:v>
                </c:pt>
                <c:pt idx="4">
                  <c:v>24-Jul-21</c:v>
                </c:pt>
                <c:pt idx="5">
                  <c:v>31-Jul-21</c:v>
                </c:pt>
                <c:pt idx="6">
                  <c:v>07-Aug-21</c:v>
                </c:pt>
                <c:pt idx="7">
                  <c:v>14-Aug-21</c:v>
                </c:pt>
                <c:pt idx="8">
                  <c:v>21-Aug-21</c:v>
                </c:pt>
                <c:pt idx="9">
                  <c:v>28-Aug-21</c:v>
                </c:pt>
                <c:pt idx="10">
                  <c:v>04-Sep-21</c:v>
                </c:pt>
                <c:pt idx="11">
                  <c:v> 11-Sep-21</c:v>
                </c:pt>
              </c:strCache>
            </c:strRef>
          </c:cat>
          <c:val>
            <c:numRef>
              <c:f>Sheet1!$C$2:$C$286</c:f>
              <c:numCache>
                <c:formatCode>0.0%</c:formatCode>
                <c:ptCount val="12"/>
                <c:pt idx="0">
                  <c:v>-4.7798728967410331E-2</c:v>
                </c:pt>
                <c:pt idx="1">
                  <c:v>-9.6019606853147144E-3</c:v>
                </c:pt>
                <c:pt idx="2">
                  <c:v>-3.4601031985744823E-3</c:v>
                </c:pt>
                <c:pt idx="3">
                  <c:v>3.9743287269178307E-3</c:v>
                </c:pt>
                <c:pt idx="4">
                  <c:v>4.0077500567985203E-2</c:v>
                </c:pt>
                <c:pt idx="5">
                  <c:v>-1.0342377047945606E-2</c:v>
                </c:pt>
                <c:pt idx="6">
                  <c:v>-1.6961495701114493E-2</c:v>
                </c:pt>
                <c:pt idx="7">
                  <c:v>-1.8731767678665912E-2</c:v>
                </c:pt>
                <c:pt idx="8">
                  <c:v>6.9541384728875055E-3</c:v>
                </c:pt>
                <c:pt idx="9">
                  <c:v>-7.2566300378651416E-4</c:v>
                </c:pt>
                <c:pt idx="10">
                  <c:v>-1.2483967984067146E-3</c:v>
                </c:pt>
                <c:pt idx="11">
                  <c:v>-1.3676122469082785E-2</c:v>
                </c:pt>
              </c:numCache>
            </c:numRef>
          </c:val>
          <c:smooth val="1"/>
          <c:extLst>
            <c:ext xmlns:c16="http://schemas.microsoft.com/office/drawing/2014/chart" uri="{C3380CC4-5D6E-409C-BE32-E72D297353CC}">
              <c16:uniqueId val="{00000001-2B7F-4242-9281-CF9A63A04573}"/>
            </c:ext>
          </c:extLst>
        </c:ser>
        <c:dLbls>
          <c:showLegendKey val="0"/>
          <c:showVal val="1"/>
          <c:showCatName val="0"/>
          <c:showSerName val="0"/>
          <c:showPercent val="0"/>
          <c:showBubbleSize val="0"/>
        </c:dLbls>
        <c:smooth val="0"/>
        <c:axId val="45898368"/>
        <c:axId val="45912448"/>
      </c:lineChart>
      <c:catAx>
        <c:axId val="4589836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0" spcFirstLastPara="1" vertOverflow="ellipsis" vert="horz" wrap="square" anchor="ctr" anchorCtr="1"/>
          <a:lstStyle/>
          <a:p>
            <a:pPr>
              <a:defRPr sz="800" b="1" i="0" u="none" strike="noStrike" kern="1200" baseline="0">
                <a:solidFill>
                  <a:schemeClr val="tx1"/>
                </a:solidFill>
                <a:latin typeface="Montserrat" panose="00000500000000000000" pitchFamily="2" charset="0"/>
                <a:ea typeface="+mn-ea"/>
                <a:cs typeface="+mn-cs"/>
              </a:defRPr>
            </a:pPr>
            <a:endParaRPr lang="en-US"/>
          </a:p>
        </c:txPr>
        <c:crossAx val="45912448"/>
        <c:crosses val="autoZero"/>
        <c:auto val="1"/>
        <c:lblAlgn val="ctr"/>
        <c:lblOffset val="100"/>
        <c:noMultiLvlLbl val="0"/>
      </c:catAx>
      <c:valAx>
        <c:axId val="45912448"/>
        <c:scaling>
          <c:orientation val="minMax"/>
        </c:scaling>
        <c:delete val="1"/>
        <c:axPos val="l"/>
        <c:majorGridlines>
          <c:spPr>
            <a:ln w="9525" cap="flat" cmpd="sng" algn="ctr">
              <a:solidFill>
                <a:schemeClr val="tx2"/>
              </a:solidFill>
              <a:round/>
            </a:ln>
            <a:effectLst/>
          </c:spPr>
        </c:majorGridlines>
        <c:numFmt formatCode="0.0%" sourceLinked="1"/>
        <c:majorTickMark val="out"/>
        <c:minorTickMark val="none"/>
        <c:tickLblPos val="nextTo"/>
        <c:crossAx val="45898368"/>
        <c:crosses val="autoZero"/>
        <c:crossBetween val="between"/>
      </c:valAx>
      <c:spPr>
        <a:noFill/>
        <a:ln>
          <a:noFill/>
        </a:ln>
        <a:effectLst/>
      </c:spPr>
    </c:plotArea>
    <c:legend>
      <c:legendPos val="l"/>
      <c:layout>
        <c:manualLayout>
          <c:xMode val="edge"/>
          <c:yMode val="edge"/>
          <c:x val="0.75218847761624152"/>
          <c:y val="0"/>
          <c:w val="0.21564746213983871"/>
          <c:h val="0.1578009209592500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Online % GB</c:v>
                </c:pt>
              </c:strCache>
            </c:strRef>
          </c:tx>
          <c:spPr>
            <a:solidFill>
              <a:schemeClr val="accent1"/>
            </a:solidFill>
            <a:ln>
              <a:noFill/>
            </a:ln>
            <a:effectLst/>
          </c:spPr>
          <c:invertIfNegative val="0"/>
          <c:cat>
            <c:strRef>
              <c:f>Sheet1!$A$2:$A$23</c:f>
              <c:strCache>
                <c:ptCount val="14"/>
                <c:pt idx="0">
                  <c:v>12-Sep-20</c:v>
                </c:pt>
                <c:pt idx="1">
                  <c:v>10-Oct-20</c:v>
                </c:pt>
                <c:pt idx="2">
                  <c:v>07-Nov-20</c:v>
                </c:pt>
                <c:pt idx="3">
                  <c:v>05-Dec-20</c:v>
                </c:pt>
                <c:pt idx="4">
                  <c:v>02-Jan-21</c:v>
                </c:pt>
                <c:pt idx="5">
                  <c:v>30-Jan-21</c:v>
                </c:pt>
                <c:pt idx="6">
                  <c:v> 27-Feb-21</c:v>
                </c:pt>
                <c:pt idx="7">
                  <c:v>27-Mar-21</c:v>
                </c:pt>
                <c:pt idx="8">
                  <c:v>24-Apr-21</c:v>
                </c:pt>
                <c:pt idx="9">
                  <c:v>22-May-21</c:v>
                </c:pt>
                <c:pt idx="10">
                  <c:v>19-Jun-21</c:v>
                </c:pt>
                <c:pt idx="11">
                  <c:v> 17-Jul-21</c:v>
                </c:pt>
                <c:pt idx="12">
                  <c:v>14-Aug-21</c:v>
                </c:pt>
                <c:pt idx="13">
                  <c:v>11-Sep-21</c:v>
                </c:pt>
              </c:strCache>
            </c:strRef>
          </c:cat>
          <c:val>
            <c:numRef>
              <c:f>Sheet1!$B$2:$B$23</c:f>
              <c:numCache>
                <c:formatCode>0.0%</c:formatCode>
                <c:ptCount val="14"/>
                <c:pt idx="0">
                  <c:v>0.13003530825673887</c:v>
                </c:pt>
                <c:pt idx="1">
                  <c:v>0.12939784909794794</c:v>
                </c:pt>
                <c:pt idx="2">
                  <c:v>0.13016869110758994</c:v>
                </c:pt>
                <c:pt idx="3">
                  <c:v>0.1405379803378746</c:v>
                </c:pt>
                <c:pt idx="4">
                  <c:v>0.12141381431204473</c:v>
                </c:pt>
                <c:pt idx="5">
                  <c:v>0.1605567494747859</c:v>
                </c:pt>
                <c:pt idx="6">
                  <c:v>0.15489211586623461</c:v>
                </c:pt>
                <c:pt idx="7">
                  <c:v>0.14797184598882168</c:v>
                </c:pt>
                <c:pt idx="8">
                  <c:v>0.14190385269228953</c:v>
                </c:pt>
                <c:pt idx="9">
                  <c:v>0.13758320447856542</c:v>
                </c:pt>
                <c:pt idx="10">
                  <c:v>0.13122826870114004</c:v>
                </c:pt>
                <c:pt idx="11">
                  <c:v>0.1334931574294301</c:v>
                </c:pt>
                <c:pt idx="12">
                  <c:v>0.12668175995536893</c:v>
                </c:pt>
                <c:pt idx="13">
                  <c:v>0.12356790943720669</c:v>
                </c:pt>
              </c:numCache>
            </c:numRef>
          </c:val>
          <c:extLst>
            <c:ext xmlns:c16="http://schemas.microsoft.com/office/drawing/2014/chart" uri="{C3380CC4-5D6E-409C-BE32-E72D297353CC}">
              <c16:uniqueId val="{00000000-0EDA-4848-BCD9-6A098ECFFB7E}"/>
            </c:ext>
          </c:extLst>
        </c:ser>
        <c:dLbls>
          <c:showLegendKey val="0"/>
          <c:showVal val="0"/>
          <c:showCatName val="0"/>
          <c:showSerName val="0"/>
          <c:showPercent val="0"/>
          <c:showBubbleSize val="0"/>
        </c:dLbls>
        <c:gapWidth val="150"/>
        <c:axId val="559234192"/>
        <c:axId val="559233864"/>
      </c:barChart>
      <c:lineChart>
        <c:grouping val="standard"/>
        <c:varyColors val="0"/>
        <c:ser>
          <c:idx val="1"/>
          <c:order val="1"/>
          <c:tx>
            <c:strRef>
              <c:f>Sheet1!$C$1</c:f>
              <c:strCache>
                <c:ptCount val="1"/>
                <c:pt idx="0">
                  <c:v>%Growth</c:v>
                </c:pt>
              </c:strCache>
            </c:strRef>
          </c:tx>
          <c:spPr>
            <a:ln w="28575" cap="rnd">
              <a:solidFill>
                <a:schemeClr val="accent2"/>
              </a:solidFill>
              <a:round/>
            </a:ln>
            <a:effectLst/>
          </c:spPr>
          <c:marker>
            <c:symbol val="none"/>
          </c:marker>
          <c:dPt>
            <c:idx val="12"/>
            <c:marker>
              <c:symbol val="none"/>
            </c:marker>
            <c:bubble3D val="0"/>
            <c:spPr>
              <a:ln w="28575" cap="rnd">
                <a:solidFill>
                  <a:schemeClr val="accent2"/>
                </a:solidFill>
                <a:round/>
              </a:ln>
              <a:effectLst/>
            </c:spPr>
            <c:extLst>
              <c:ext xmlns:c16="http://schemas.microsoft.com/office/drawing/2014/chart" uri="{C3380CC4-5D6E-409C-BE32-E72D297353CC}">
                <c16:uniqueId val="{00000003-91F6-47D5-9F8C-E99AE87A683A}"/>
              </c:ext>
            </c:extLst>
          </c:dPt>
          <c:dPt>
            <c:idx val="13"/>
            <c:marker>
              <c:symbol val="none"/>
            </c:marker>
            <c:bubble3D val="0"/>
            <c:spPr>
              <a:ln w="28575" cap="rnd">
                <a:solidFill>
                  <a:schemeClr val="accent2"/>
                </a:solidFill>
                <a:round/>
              </a:ln>
              <a:effectLst/>
            </c:spPr>
            <c:extLst>
              <c:ext xmlns:c16="http://schemas.microsoft.com/office/drawing/2014/chart" uri="{C3380CC4-5D6E-409C-BE32-E72D297353CC}">
                <c16:uniqueId val="{00000001-9F9B-4E19-9F84-00239FD8E77D}"/>
              </c:ext>
            </c:extLst>
          </c:dPt>
          <c:cat>
            <c:strRef>
              <c:f>Sheet1!$A$2:$A$23</c:f>
              <c:strCache>
                <c:ptCount val="14"/>
                <c:pt idx="0">
                  <c:v>12-Sep-20</c:v>
                </c:pt>
                <c:pt idx="1">
                  <c:v>10-Oct-20</c:v>
                </c:pt>
                <c:pt idx="2">
                  <c:v>07-Nov-20</c:v>
                </c:pt>
                <c:pt idx="3">
                  <c:v>05-Dec-20</c:v>
                </c:pt>
                <c:pt idx="4">
                  <c:v>02-Jan-21</c:v>
                </c:pt>
                <c:pt idx="5">
                  <c:v>30-Jan-21</c:v>
                </c:pt>
                <c:pt idx="6">
                  <c:v> 27-Feb-21</c:v>
                </c:pt>
                <c:pt idx="7">
                  <c:v>27-Mar-21</c:v>
                </c:pt>
                <c:pt idx="8">
                  <c:v>24-Apr-21</c:v>
                </c:pt>
                <c:pt idx="9">
                  <c:v>22-May-21</c:v>
                </c:pt>
                <c:pt idx="10">
                  <c:v>19-Jun-21</c:v>
                </c:pt>
                <c:pt idx="11">
                  <c:v> 17-Jul-21</c:v>
                </c:pt>
                <c:pt idx="12">
                  <c:v>14-Aug-21</c:v>
                </c:pt>
                <c:pt idx="13">
                  <c:v>11-Sep-21</c:v>
                </c:pt>
              </c:strCache>
            </c:strRef>
          </c:cat>
          <c:val>
            <c:numRef>
              <c:f>Sheet1!$C$2:$C$23</c:f>
              <c:numCache>
                <c:formatCode>0.0%</c:formatCode>
                <c:ptCount val="14"/>
                <c:pt idx="0">
                  <c:v>0.89085347556748484</c:v>
                </c:pt>
                <c:pt idx="1">
                  <c:v>0.86002235103675662</c:v>
                </c:pt>
                <c:pt idx="2">
                  <c:v>0.89375932410517311</c:v>
                </c:pt>
                <c:pt idx="3">
                  <c:v>1.0068148000054471</c:v>
                </c:pt>
                <c:pt idx="4">
                  <c:v>0.86619501669661902</c:v>
                </c:pt>
                <c:pt idx="5">
                  <c:v>1.1981166038619482</c:v>
                </c:pt>
                <c:pt idx="6">
                  <c:v>1.1356536719392647</c:v>
                </c:pt>
                <c:pt idx="7">
                  <c:v>0.91853138373409515</c:v>
                </c:pt>
                <c:pt idx="8">
                  <c:v>0.25370408512863252</c:v>
                </c:pt>
                <c:pt idx="9">
                  <c:v>4.1187547443788386E-3</c:v>
                </c:pt>
                <c:pt idx="10">
                  <c:v>-6.6643937130686837E-2</c:v>
                </c:pt>
                <c:pt idx="11">
                  <c:v>-3.4912614304886902E-2</c:v>
                </c:pt>
                <c:pt idx="12">
                  <c:v>-9.6692471587930373E-2</c:v>
                </c:pt>
                <c:pt idx="13">
                  <c:v>-3.7654487058201624E-2</c:v>
                </c:pt>
              </c:numCache>
            </c:numRef>
          </c:val>
          <c:smooth val="0"/>
          <c:extLst>
            <c:ext xmlns:c16="http://schemas.microsoft.com/office/drawing/2014/chart" uri="{C3380CC4-5D6E-409C-BE32-E72D297353CC}">
              <c16:uniqueId val="{00000004-0EDA-4848-BCD9-6A098ECFFB7E}"/>
            </c:ext>
          </c:extLst>
        </c:ser>
        <c:dLbls>
          <c:showLegendKey val="0"/>
          <c:showVal val="0"/>
          <c:showCatName val="0"/>
          <c:showSerName val="0"/>
          <c:showPercent val="0"/>
          <c:showBubbleSize val="0"/>
        </c:dLbls>
        <c:marker val="1"/>
        <c:smooth val="0"/>
        <c:axId val="214567584"/>
        <c:axId val="214566272"/>
      </c:lineChart>
      <c:catAx>
        <c:axId val="559234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bg1"/>
                </a:solidFill>
                <a:latin typeface="Montserrat" panose="00000500000000000000" pitchFamily="2" charset="0"/>
                <a:ea typeface="+mn-ea"/>
                <a:cs typeface="+mn-cs"/>
              </a:defRPr>
            </a:pPr>
            <a:endParaRPr lang="en-US"/>
          </a:p>
        </c:txPr>
        <c:crossAx val="559233864"/>
        <c:crosses val="autoZero"/>
        <c:auto val="1"/>
        <c:lblAlgn val="ctr"/>
        <c:lblOffset val="100"/>
        <c:noMultiLvlLbl val="0"/>
      </c:catAx>
      <c:valAx>
        <c:axId val="5592338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r>
                  <a:rPr lang="en-GB" sz="1000" dirty="0">
                    <a:solidFill>
                      <a:schemeClr val="bg1"/>
                    </a:solidFill>
                  </a:rPr>
                  <a:t>Online % GB</a:t>
                </a:r>
              </a:p>
            </c:rich>
          </c:tx>
          <c:layout>
            <c:manualLayout>
              <c:xMode val="edge"/>
              <c:yMode val="edge"/>
              <c:x val="1.8296293343846901E-2"/>
              <c:y val="0.31440554009690874"/>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bg1"/>
                </a:solidFill>
                <a:latin typeface="Montserrat" panose="00000500000000000000" pitchFamily="2" charset="0"/>
                <a:ea typeface="+mn-ea"/>
                <a:cs typeface="+mn-cs"/>
              </a:defRPr>
            </a:pPr>
            <a:endParaRPr lang="en-US"/>
          </a:p>
        </c:txPr>
        <c:crossAx val="559234192"/>
        <c:crosses val="autoZero"/>
        <c:crossBetween val="between"/>
      </c:valAx>
      <c:valAx>
        <c:axId val="214566272"/>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r>
                  <a:rPr lang="en-GB" sz="1000" dirty="0">
                    <a:solidFill>
                      <a:schemeClr val="bg1"/>
                    </a:solidFill>
                  </a:rPr>
                  <a:t>Online Growth</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endParaRPr lang="en-US"/>
          </a:p>
        </c:txPr>
        <c:crossAx val="214567584"/>
        <c:crosses val="max"/>
        <c:crossBetween val="between"/>
      </c:valAx>
      <c:catAx>
        <c:axId val="214567584"/>
        <c:scaling>
          <c:orientation val="minMax"/>
        </c:scaling>
        <c:delete val="1"/>
        <c:axPos val="b"/>
        <c:numFmt formatCode="General" sourceLinked="1"/>
        <c:majorTickMark val="out"/>
        <c:minorTickMark val="none"/>
        <c:tickLblPos val="nextTo"/>
        <c:crossAx val="21456627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ontserrat" panose="00000500000000000000" pitchFamily="2"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Growth v last year</c:v>
                </c:pt>
              </c:strCache>
            </c:strRef>
          </c:tx>
          <c:spPr>
            <a:solidFill>
              <a:schemeClr val="accent1"/>
            </a:solidFill>
            <a:ln>
              <a:solidFill>
                <a:schemeClr val="tx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GB</c:v>
                </c:pt>
                <c:pt idx="1">
                  <c:v>Supermarkets</c:v>
                </c:pt>
                <c:pt idx="2">
                  <c:v>Convenience</c:v>
                </c:pt>
              </c:strCache>
            </c:strRef>
          </c:cat>
          <c:val>
            <c:numRef>
              <c:f>Sheet1!$B$2:$B$4</c:f>
              <c:numCache>
                <c:formatCode>0.0%</c:formatCode>
                <c:ptCount val="3"/>
                <c:pt idx="0">
                  <c:v>1.4385994025151394E-2</c:v>
                </c:pt>
                <c:pt idx="1">
                  <c:v>7.8537101853863867E-3</c:v>
                </c:pt>
                <c:pt idx="2">
                  <c:v>3.6546306898319614E-2</c:v>
                </c:pt>
              </c:numCache>
            </c:numRef>
          </c:val>
          <c:extLst>
            <c:ext xmlns:c16="http://schemas.microsoft.com/office/drawing/2014/chart" uri="{C3380CC4-5D6E-409C-BE32-E72D297353CC}">
              <c16:uniqueId val="{00000000-0DB4-4466-BC10-F066DD93ED87}"/>
            </c:ext>
          </c:extLst>
        </c:ser>
        <c:ser>
          <c:idx val="1"/>
          <c:order val="1"/>
          <c:tx>
            <c:strRef>
              <c:f>Sheet1!$C$1</c:f>
              <c:strCache>
                <c:ptCount val="1"/>
                <c:pt idx="0">
                  <c:v>Growth v 2 years ago</c:v>
                </c:pt>
              </c:strCache>
            </c:strRef>
          </c:tx>
          <c:spPr>
            <a:solidFill>
              <a:schemeClr val="accent2"/>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GB</c:v>
                </c:pt>
                <c:pt idx="1">
                  <c:v>Supermarkets</c:v>
                </c:pt>
                <c:pt idx="2">
                  <c:v>Convenience</c:v>
                </c:pt>
              </c:strCache>
            </c:strRef>
          </c:cat>
          <c:val>
            <c:numRef>
              <c:f>Sheet1!$C$2:$C$4</c:f>
              <c:numCache>
                <c:formatCode>0.0%</c:formatCode>
                <c:ptCount val="3"/>
                <c:pt idx="0">
                  <c:v>6.0916420466496035E-2</c:v>
                </c:pt>
                <c:pt idx="1">
                  <c:v>6.4504301711022283E-2</c:v>
                </c:pt>
                <c:pt idx="2">
                  <c:v>4.9251285188603999E-2</c:v>
                </c:pt>
              </c:numCache>
            </c:numRef>
          </c:val>
          <c:extLst>
            <c:ext xmlns:c16="http://schemas.microsoft.com/office/drawing/2014/chart" uri="{C3380CC4-5D6E-409C-BE32-E72D297353CC}">
              <c16:uniqueId val="{00000001-0DB4-4466-BC10-F066DD93ED87}"/>
            </c:ext>
          </c:extLst>
        </c:ser>
        <c:dLbls>
          <c:showLegendKey val="0"/>
          <c:showVal val="1"/>
          <c:showCatName val="0"/>
          <c:showSerName val="0"/>
          <c:showPercent val="0"/>
          <c:showBubbleSize val="0"/>
        </c:dLbls>
        <c:gapWidth val="150"/>
        <c:axId val="218603520"/>
        <c:axId val="218605056"/>
      </c:barChart>
      <c:catAx>
        <c:axId val="218603520"/>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ontserrat" panose="00000500000000000000" pitchFamily="2" charset="0"/>
                <a:ea typeface="+mn-ea"/>
                <a:cs typeface="+mn-cs"/>
              </a:defRPr>
            </a:pPr>
            <a:endParaRPr lang="en-US"/>
          </a:p>
        </c:txPr>
        <c:crossAx val="218605056"/>
        <c:crosses val="autoZero"/>
        <c:auto val="1"/>
        <c:lblAlgn val="ctr"/>
        <c:lblOffset val="100"/>
        <c:noMultiLvlLbl val="0"/>
      </c:catAx>
      <c:valAx>
        <c:axId val="218605056"/>
        <c:scaling>
          <c:orientation val="minMax"/>
        </c:scaling>
        <c:delete val="1"/>
        <c:axPos val="l"/>
        <c:majorGridlines>
          <c:spPr>
            <a:ln w="9525" cap="flat" cmpd="sng" algn="ctr">
              <a:solidFill>
                <a:schemeClr val="tx2"/>
              </a:solidFill>
              <a:round/>
            </a:ln>
            <a:effectLst/>
          </c:spPr>
        </c:majorGridlines>
        <c:numFmt formatCode="0%" sourceLinked="0"/>
        <c:majorTickMark val="out"/>
        <c:minorTickMark val="none"/>
        <c:tickLblPos val="nextTo"/>
        <c:crossAx val="2186035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bg2"/>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Supermarkets</c:v>
                </c:pt>
              </c:strCache>
            </c:strRef>
          </c:tx>
          <c:spPr>
            <a:solidFill>
              <a:schemeClr val="accent1"/>
            </a:solidFill>
            <a:ln>
              <a:solidFill>
                <a:schemeClr val="tx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21-Aug-21</c:v>
                </c:pt>
                <c:pt idx="1">
                  <c:v>28-Aug-21</c:v>
                </c:pt>
                <c:pt idx="2">
                  <c:v>04-Sep-21</c:v>
                </c:pt>
                <c:pt idx="3">
                  <c:v> 11-Sep-21</c:v>
                </c:pt>
              </c:strCache>
            </c:strRef>
          </c:cat>
          <c:val>
            <c:numRef>
              <c:f>Sheet1!$B$2:$B$5</c:f>
              <c:numCache>
                <c:formatCode>0.0%</c:formatCode>
                <c:ptCount val="4"/>
                <c:pt idx="0">
                  <c:v>1.2295511000011805E-2</c:v>
                </c:pt>
                <c:pt idx="1">
                  <c:v>-1.4314098656955654E-3</c:v>
                </c:pt>
                <c:pt idx="2">
                  <c:v>1.4019651960563539E-2</c:v>
                </c:pt>
                <c:pt idx="3">
                  <c:v>-3.9656212496130827E-4</c:v>
                </c:pt>
              </c:numCache>
            </c:numRef>
          </c:val>
          <c:extLst>
            <c:ext xmlns:c16="http://schemas.microsoft.com/office/drawing/2014/chart" uri="{C3380CC4-5D6E-409C-BE32-E72D297353CC}">
              <c16:uniqueId val="{00000000-5B73-4A27-9641-28355ACACCC0}"/>
            </c:ext>
          </c:extLst>
        </c:ser>
        <c:ser>
          <c:idx val="1"/>
          <c:order val="1"/>
          <c:tx>
            <c:strRef>
              <c:f>Sheet1!$C$1</c:f>
              <c:strCache>
                <c:ptCount val="1"/>
                <c:pt idx="0">
                  <c:v>Convenience</c:v>
                </c:pt>
              </c:strCache>
            </c:strRef>
          </c:tx>
          <c:spPr>
            <a:solidFill>
              <a:schemeClr val="accent2"/>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21-Aug-21</c:v>
                </c:pt>
                <c:pt idx="1">
                  <c:v>28-Aug-21</c:v>
                </c:pt>
                <c:pt idx="2">
                  <c:v>04-Sep-21</c:v>
                </c:pt>
                <c:pt idx="3">
                  <c:v> 11-Sep-21</c:v>
                </c:pt>
              </c:strCache>
            </c:strRef>
          </c:cat>
          <c:val>
            <c:numRef>
              <c:f>Sheet1!$C$2:$C$5</c:f>
              <c:numCache>
                <c:formatCode>0.0%</c:formatCode>
                <c:ptCount val="4"/>
                <c:pt idx="0">
                  <c:v>1.0907760095547392E-2</c:v>
                </c:pt>
                <c:pt idx="1">
                  <c:v>5.292034277846791E-2</c:v>
                </c:pt>
                <c:pt idx="2">
                  <c:v>1.9075652044789448E-2</c:v>
                </c:pt>
                <c:pt idx="3">
                  <c:v>5.015447957957675E-2</c:v>
                </c:pt>
              </c:numCache>
            </c:numRef>
          </c:val>
          <c:extLst>
            <c:ext xmlns:c16="http://schemas.microsoft.com/office/drawing/2014/chart" uri="{C3380CC4-5D6E-409C-BE32-E72D297353CC}">
              <c16:uniqueId val="{00000001-5B73-4A27-9641-28355ACACCC0}"/>
            </c:ext>
          </c:extLst>
        </c:ser>
        <c:dLbls>
          <c:showLegendKey val="0"/>
          <c:showVal val="1"/>
          <c:showCatName val="0"/>
          <c:showSerName val="0"/>
          <c:showPercent val="0"/>
          <c:showBubbleSize val="0"/>
        </c:dLbls>
        <c:gapWidth val="150"/>
        <c:axId val="218603520"/>
        <c:axId val="218605056"/>
      </c:barChart>
      <c:catAx>
        <c:axId val="218603520"/>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800" b="1" i="0" u="none" strike="noStrike" kern="1200" baseline="0">
                <a:solidFill>
                  <a:schemeClr val="tx1"/>
                </a:solidFill>
                <a:latin typeface="Montserrat" panose="00000500000000000000" pitchFamily="2" charset="0"/>
                <a:ea typeface="+mn-ea"/>
                <a:cs typeface="+mn-cs"/>
              </a:defRPr>
            </a:pPr>
            <a:endParaRPr lang="en-US"/>
          </a:p>
        </c:txPr>
        <c:crossAx val="218605056"/>
        <c:crosses val="autoZero"/>
        <c:auto val="1"/>
        <c:lblAlgn val="ctr"/>
        <c:lblOffset val="100"/>
        <c:noMultiLvlLbl val="0"/>
      </c:catAx>
      <c:valAx>
        <c:axId val="218605056"/>
        <c:scaling>
          <c:orientation val="minMax"/>
        </c:scaling>
        <c:delete val="1"/>
        <c:axPos val="l"/>
        <c:majorGridlines>
          <c:spPr>
            <a:ln w="9525" cap="flat" cmpd="sng" algn="ctr">
              <a:solidFill>
                <a:schemeClr val="tx2"/>
              </a:solidFill>
              <a:round/>
            </a:ln>
            <a:effectLst/>
          </c:spPr>
        </c:majorGridlines>
        <c:numFmt formatCode="0%" sourceLinked="0"/>
        <c:majorTickMark val="out"/>
        <c:minorTickMark val="none"/>
        <c:tickLblPos val="nextTo"/>
        <c:crossAx val="2186035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bg2"/>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967942334139514E-2"/>
          <c:y val="2.7415725738052874E-2"/>
          <c:w val="0.96687532603025561"/>
          <c:h val="0.64750450736586818"/>
        </c:manualLayout>
      </c:layout>
      <c:barChart>
        <c:barDir val="col"/>
        <c:grouping val="clustered"/>
        <c:varyColors val="0"/>
        <c:ser>
          <c:idx val="0"/>
          <c:order val="0"/>
          <c:tx>
            <c:strRef>
              <c:f>Sheet1!$B$1</c:f>
              <c:strCache>
                <c:ptCount val="1"/>
                <c:pt idx="0">
                  <c:v>New Shoppers</c:v>
                </c:pt>
              </c:strCache>
            </c:strRef>
          </c:tx>
          <c:spPr>
            <a:solidFill>
              <a:schemeClr val="bg1">
                <a:lumMod val="75000"/>
              </a:schemeClr>
            </a:solidFill>
            <a:ln>
              <a:noFill/>
            </a:ln>
            <a:effectLst/>
          </c:spPr>
          <c:invertIfNegative val="0"/>
          <c:dLbls>
            <c:delete val="1"/>
          </c:dLbls>
          <c:cat>
            <c:strRef>
              <c:f>Sheet1!$A$2:$A$11</c:f>
              <c:strCache>
                <c:ptCount val="10"/>
                <c:pt idx="0">
                  <c:v>Lidl</c:v>
                </c:pt>
                <c:pt idx="1">
                  <c:v>Marks and Spencer</c:v>
                </c:pt>
                <c:pt idx="2">
                  <c:v>Aldi </c:v>
                </c:pt>
                <c:pt idx="3">
                  <c:v>Iceland</c:v>
                </c:pt>
                <c:pt idx="4">
                  <c:v>Tesco</c:v>
                </c:pt>
                <c:pt idx="5">
                  <c:v>Waitrose</c:v>
                </c:pt>
                <c:pt idx="6">
                  <c:v>Sainsburys</c:v>
                </c:pt>
                <c:pt idx="7">
                  <c:v>Morrisons</c:v>
                </c:pt>
                <c:pt idx="8">
                  <c:v>ASDA</c:v>
                </c:pt>
                <c:pt idx="9">
                  <c:v>Co-op</c:v>
                </c:pt>
              </c:strCache>
            </c:strRef>
          </c:cat>
          <c:val>
            <c:numRef>
              <c:f>Sheet1!$B$2:$B$11</c:f>
              <c:numCache>
                <c:formatCode>0.0%</c:formatCode>
                <c:ptCount val="10"/>
                <c:pt idx="0">
                  <c:v>1.4426731052036956E-2</c:v>
                </c:pt>
                <c:pt idx="1">
                  <c:v>5.2644900746749101E-2</c:v>
                </c:pt>
                <c:pt idx="2">
                  <c:v>2.0971337848612048E-2</c:v>
                </c:pt>
                <c:pt idx="3">
                  <c:v>-8.5558111931803293E-2</c:v>
                </c:pt>
                <c:pt idx="4">
                  <c:v>7.8108644827976637E-3</c:v>
                </c:pt>
                <c:pt idx="5">
                  <c:v>-0.1017936725877483</c:v>
                </c:pt>
                <c:pt idx="6">
                  <c:v>-3.9968409579785535E-2</c:v>
                </c:pt>
                <c:pt idx="7">
                  <c:v>-1.8116999821776503E-2</c:v>
                </c:pt>
                <c:pt idx="8">
                  <c:v>-2.8099189193268259E-2</c:v>
                </c:pt>
                <c:pt idx="9">
                  <c:v>-5.5850292614368913E-3</c:v>
                </c:pt>
              </c:numCache>
            </c:numRef>
          </c:val>
          <c:extLst>
            <c:ext xmlns:c16="http://schemas.microsoft.com/office/drawing/2014/chart" uri="{C3380CC4-5D6E-409C-BE32-E72D297353CC}">
              <c16:uniqueId val="{00000000-0DB4-4466-BC10-F066DD93ED87}"/>
            </c:ext>
          </c:extLst>
        </c:ser>
        <c:ser>
          <c:idx val="1"/>
          <c:order val="1"/>
          <c:tx>
            <c:strRef>
              <c:f>Sheet1!$C$1</c:f>
              <c:strCache>
                <c:ptCount val="1"/>
                <c:pt idx="0">
                  <c:v>Visits</c:v>
                </c:pt>
              </c:strCache>
            </c:strRef>
          </c:tx>
          <c:spPr>
            <a:solidFill>
              <a:schemeClr val="accent1"/>
            </a:solidFill>
            <a:ln>
              <a:solidFill>
                <a:schemeClr val="bg2"/>
              </a:solidFill>
            </a:ln>
            <a:effectLst/>
          </c:spPr>
          <c:invertIfNegative val="0"/>
          <c:dLbls>
            <c:delete val="1"/>
          </c:dLbls>
          <c:cat>
            <c:strRef>
              <c:f>Sheet1!$A$2:$A$11</c:f>
              <c:strCache>
                <c:ptCount val="10"/>
                <c:pt idx="0">
                  <c:v>Lidl</c:v>
                </c:pt>
                <c:pt idx="1">
                  <c:v>Marks and Spencer</c:v>
                </c:pt>
                <c:pt idx="2">
                  <c:v>Aldi </c:v>
                </c:pt>
                <c:pt idx="3">
                  <c:v>Iceland</c:v>
                </c:pt>
                <c:pt idx="4">
                  <c:v>Tesco</c:v>
                </c:pt>
                <c:pt idx="5">
                  <c:v>Waitrose</c:v>
                </c:pt>
                <c:pt idx="6">
                  <c:v>Sainsburys</c:v>
                </c:pt>
                <c:pt idx="7">
                  <c:v>Morrisons</c:v>
                </c:pt>
                <c:pt idx="8">
                  <c:v>ASDA</c:v>
                </c:pt>
                <c:pt idx="9">
                  <c:v>Co-op</c:v>
                </c:pt>
              </c:strCache>
            </c:strRef>
          </c:cat>
          <c:val>
            <c:numRef>
              <c:f>Sheet1!$C$2:$C$11</c:f>
              <c:numCache>
                <c:formatCode>0.0%</c:formatCode>
                <c:ptCount val="10"/>
                <c:pt idx="0">
                  <c:v>8.1208668957394314E-2</c:v>
                </c:pt>
                <c:pt idx="1">
                  <c:v>-5.2678993245283467E-2</c:v>
                </c:pt>
                <c:pt idx="2">
                  <c:v>9.9169366720173402E-2</c:v>
                </c:pt>
                <c:pt idx="3">
                  <c:v>-0.19453371377597661</c:v>
                </c:pt>
                <c:pt idx="4">
                  <c:v>-1.7352728997563904E-2</c:v>
                </c:pt>
                <c:pt idx="5">
                  <c:v>-0.14635982147062021</c:v>
                </c:pt>
                <c:pt idx="6">
                  <c:v>-7.7461555712235453E-2</c:v>
                </c:pt>
                <c:pt idx="7">
                  <c:v>-8.8740022573884469E-2</c:v>
                </c:pt>
                <c:pt idx="8">
                  <c:v>-6.0043562956403451E-2</c:v>
                </c:pt>
                <c:pt idx="9">
                  <c:v>-6.277568512951226E-2</c:v>
                </c:pt>
              </c:numCache>
            </c:numRef>
          </c:val>
          <c:extLst>
            <c:ext xmlns:c16="http://schemas.microsoft.com/office/drawing/2014/chart" uri="{C3380CC4-5D6E-409C-BE32-E72D297353CC}">
              <c16:uniqueId val="{00000001-0DB4-4466-BC10-F066DD93ED87}"/>
            </c:ext>
          </c:extLst>
        </c:ser>
        <c:ser>
          <c:idx val="2"/>
          <c:order val="2"/>
          <c:tx>
            <c:strRef>
              <c:f>Sheet1!$D$1</c:f>
              <c:strCache>
                <c:ptCount val="1"/>
                <c:pt idx="0">
                  <c:v>Spend Per Visit</c:v>
                </c:pt>
              </c:strCache>
            </c:strRef>
          </c:tx>
          <c:spPr>
            <a:solidFill>
              <a:schemeClr val="accent5"/>
            </a:solidFill>
            <a:ln>
              <a:noFill/>
            </a:ln>
            <a:effectLst/>
          </c:spPr>
          <c:invertIfNegative val="0"/>
          <c:dLbls>
            <c:delete val="1"/>
          </c:dLbls>
          <c:cat>
            <c:strRef>
              <c:f>Sheet1!$A$2:$A$11</c:f>
              <c:strCache>
                <c:ptCount val="10"/>
                <c:pt idx="0">
                  <c:v>Lidl</c:v>
                </c:pt>
                <c:pt idx="1">
                  <c:v>Marks and Spencer</c:v>
                </c:pt>
                <c:pt idx="2">
                  <c:v>Aldi </c:v>
                </c:pt>
                <c:pt idx="3">
                  <c:v>Iceland</c:v>
                </c:pt>
                <c:pt idx="4">
                  <c:v>Tesco</c:v>
                </c:pt>
                <c:pt idx="5">
                  <c:v>Waitrose</c:v>
                </c:pt>
                <c:pt idx="6">
                  <c:v>Sainsburys</c:v>
                </c:pt>
                <c:pt idx="7">
                  <c:v>Morrisons</c:v>
                </c:pt>
                <c:pt idx="8">
                  <c:v>ASDA</c:v>
                </c:pt>
                <c:pt idx="9">
                  <c:v>Co-op</c:v>
                </c:pt>
              </c:strCache>
            </c:strRef>
          </c:cat>
          <c:val>
            <c:numRef>
              <c:f>Sheet1!$D$2:$D$11</c:f>
              <c:numCache>
                <c:formatCode>0.0%</c:formatCode>
                <c:ptCount val="10"/>
                <c:pt idx="0">
                  <c:v>6.6492146596858648E-2</c:v>
                </c:pt>
                <c:pt idx="1">
                  <c:v>0.21285140562248994</c:v>
                </c:pt>
                <c:pt idx="2">
                  <c:v>4.1866550370693423E-2</c:v>
                </c:pt>
                <c:pt idx="3">
                  <c:v>0.3699582753824755</c:v>
                </c:pt>
                <c:pt idx="4">
                  <c:v>0.10244519392917373</c:v>
                </c:pt>
                <c:pt idx="5">
                  <c:v>0.25012946659761792</c:v>
                </c:pt>
                <c:pt idx="6">
                  <c:v>0.13204887218045114</c:v>
                </c:pt>
                <c:pt idx="7">
                  <c:v>0.14599193909538744</c:v>
                </c:pt>
                <c:pt idx="8">
                  <c:v>8.7444845567589136E-2</c:v>
                </c:pt>
                <c:pt idx="9">
                  <c:v>7.5493612078977979E-2</c:v>
                </c:pt>
              </c:numCache>
            </c:numRef>
          </c:val>
          <c:extLst>
            <c:ext xmlns:c16="http://schemas.microsoft.com/office/drawing/2014/chart" uri="{C3380CC4-5D6E-409C-BE32-E72D297353CC}">
              <c16:uniqueId val="{00000001-A654-4BCC-9B4F-7C0E2B639742}"/>
            </c:ext>
          </c:extLst>
        </c:ser>
        <c:dLbls>
          <c:showLegendKey val="0"/>
          <c:showVal val="1"/>
          <c:showCatName val="0"/>
          <c:showSerName val="0"/>
          <c:showPercent val="0"/>
          <c:showBubbleSize val="0"/>
        </c:dLbls>
        <c:gapWidth val="150"/>
        <c:axId val="218603520"/>
        <c:axId val="218605056"/>
      </c:barChart>
      <c:catAx>
        <c:axId val="218603520"/>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crossAx val="218605056"/>
        <c:crosses val="autoZero"/>
        <c:auto val="1"/>
        <c:lblAlgn val="ctr"/>
        <c:lblOffset val="100"/>
        <c:noMultiLvlLbl val="0"/>
      </c:catAx>
      <c:valAx>
        <c:axId val="218605056"/>
        <c:scaling>
          <c:orientation val="minMax"/>
          <c:max val="0.5"/>
          <c:min val="-0.2"/>
        </c:scaling>
        <c:delete val="0"/>
        <c:axPos val="l"/>
        <c:majorGridlines>
          <c:spPr>
            <a:ln w="9525" cap="flat" cmpd="sng" algn="ctr">
              <a:solidFill>
                <a:schemeClr val="tx2"/>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crossAx val="218603520"/>
        <c:crosses val="autoZero"/>
        <c:crossBetween val="between"/>
        <c:majorUnit val="0.1"/>
      </c:valAx>
      <c:spPr>
        <a:noFill/>
        <a:ln>
          <a:noFill/>
        </a:ln>
        <a:effectLst/>
      </c:spPr>
    </c:plotArea>
    <c:legend>
      <c:legendPos val="t"/>
      <c:layout>
        <c:manualLayout>
          <c:xMode val="edge"/>
          <c:yMode val="edge"/>
          <c:x val="0.56513444302176696"/>
          <c:y val="1.9993380144605662E-2"/>
          <c:w val="0.4147824489021672"/>
          <c:h val="9.6347233061809062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ontserrat" panose="00000500000000000000" pitchFamily="2"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051460970687542E-2"/>
          <c:y val="5.122148193014335E-2"/>
          <c:w val="0.9085414728063852"/>
          <c:h val="0.57238493153864245"/>
        </c:manualLayout>
      </c:layout>
      <c:lineChart>
        <c:grouping val="standard"/>
        <c:varyColors val="0"/>
        <c:ser>
          <c:idx val="0"/>
          <c:order val="0"/>
          <c:tx>
            <c:strRef>
              <c:f>Sheet1!$B$1</c:f>
              <c:strCache>
                <c:ptCount val="1"/>
                <c:pt idx="0">
                  <c:v>% on Offer</c:v>
                </c:pt>
              </c:strCache>
            </c:strRef>
          </c:tx>
          <c:spPr>
            <a:ln w="38100">
              <a:solidFill>
                <a:schemeClr val="tx1">
                  <a:lumMod val="65000"/>
                  <a:lumOff val="35000"/>
                </a:schemeClr>
              </a:solidFill>
            </a:ln>
          </c:spPr>
          <c:marker>
            <c:symbol val="none"/>
          </c:marker>
          <c:cat>
            <c:numRef>
              <c:f>Sheet1!$A$2:$A$171</c:f>
              <c:numCache>
                <c:formatCode>d\-mmm\-yy</c:formatCode>
                <c:ptCount val="27"/>
                <c:pt idx="0">
                  <c:v>43722</c:v>
                </c:pt>
                <c:pt idx="1">
                  <c:v>43750</c:v>
                </c:pt>
                <c:pt idx="2">
                  <c:v>43778</c:v>
                </c:pt>
                <c:pt idx="3">
                  <c:v>43806</c:v>
                </c:pt>
                <c:pt idx="4">
                  <c:v>43834</c:v>
                </c:pt>
                <c:pt idx="5">
                  <c:v>43862</c:v>
                </c:pt>
                <c:pt idx="6">
                  <c:v>43890</c:v>
                </c:pt>
                <c:pt idx="7">
                  <c:v>43918</c:v>
                </c:pt>
                <c:pt idx="8">
                  <c:v>43946</c:v>
                </c:pt>
                <c:pt idx="9">
                  <c:v>43974</c:v>
                </c:pt>
                <c:pt idx="10">
                  <c:v>44002</c:v>
                </c:pt>
                <c:pt idx="11">
                  <c:v>44030</c:v>
                </c:pt>
                <c:pt idx="12">
                  <c:v>44058</c:v>
                </c:pt>
                <c:pt idx="13">
                  <c:v>44086</c:v>
                </c:pt>
                <c:pt idx="14">
                  <c:v>44114</c:v>
                </c:pt>
                <c:pt idx="15">
                  <c:v>44142</c:v>
                </c:pt>
                <c:pt idx="16">
                  <c:v>44170</c:v>
                </c:pt>
                <c:pt idx="17">
                  <c:v>44198</c:v>
                </c:pt>
                <c:pt idx="18">
                  <c:v>44226</c:v>
                </c:pt>
                <c:pt idx="19">
                  <c:v>44254</c:v>
                </c:pt>
                <c:pt idx="20">
                  <c:v>44282</c:v>
                </c:pt>
                <c:pt idx="21">
                  <c:v>44310</c:v>
                </c:pt>
                <c:pt idx="22">
                  <c:v>44338</c:v>
                </c:pt>
                <c:pt idx="23">
                  <c:v>44366</c:v>
                </c:pt>
                <c:pt idx="24">
                  <c:v>44394</c:v>
                </c:pt>
                <c:pt idx="25">
                  <c:v>44422</c:v>
                </c:pt>
                <c:pt idx="26">
                  <c:v>44450</c:v>
                </c:pt>
              </c:numCache>
            </c:numRef>
          </c:cat>
          <c:val>
            <c:numRef>
              <c:f>Sheet1!$B$2:$B$171</c:f>
              <c:numCache>
                <c:formatCode>0.0%</c:formatCode>
                <c:ptCount val="27"/>
                <c:pt idx="0">
                  <c:v>0.25706574560771855</c:v>
                </c:pt>
                <c:pt idx="1">
                  <c:v>0.25927163635610956</c:v>
                </c:pt>
                <c:pt idx="2">
                  <c:v>0.26020823355127554</c:v>
                </c:pt>
                <c:pt idx="3">
                  <c:v>0.26713999956481105</c:v>
                </c:pt>
                <c:pt idx="4">
                  <c:v>0.26025316617105276</c:v>
                </c:pt>
                <c:pt idx="5">
                  <c:v>0.24934833015156835</c:v>
                </c:pt>
                <c:pt idx="6">
                  <c:v>0.25068685456395373</c:v>
                </c:pt>
                <c:pt idx="7">
                  <c:v>0.20262908110009387</c:v>
                </c:pt>
                <c:pt idx="8">
                  <c:v>0.16061725497772333</c:v>
                </c:pt>
                <c:pt idx="9">
                  <c:v>0.1651066324536293</c:v>
                </c:pt>
                <c:pt idx="10">
                  <c:v>0.18797229752009081</c:v>
                </c:pt>
                <c:pt idx="11">
                  <c:v>0.20018410493778174</c:v>
                </c:pt>
                <c:pt idx="12">
                  <c:v>0.20415781050189594</c:v>
                </c:pt>
                <c:pt idx="13">
                  <c:v>0.21624452229163121</c:v>
                </c:pt>
                <c:pt idx="14">
                  <c:v>0.21565181438914943</c:v>
                </c:pt>
                <c:pt idx="15">
                  <c:v>0.21591899856909938</c:v>
                </c:pt>
                <c:pt idx="16">
                  <c:v>0.23010501648032386</c:v>
                </c:pt>
                <c:pt idx="17">
                  <c:v>0.2205298677427249</c:v>
                </c:pt>
                <c:pt idx="18">
                  <c:v>0.19272503790963963</c:v>
                </c:pt>
                <c:pt idx="19">
                  <c:v>0.20148794391947097</c:v>
                </c:pt>
                <c:pt idx="20">
                  <c:v>0.20553340009687956</c:v>
                </c:pt>
                <c:pt idx="21">
                  <c:v>0.21306546515771249</c:v>
                </c:pt>
                <c:pt idx="22">
                  <c:v>0.2064038561237978</c:v>
                </c:pt>
                <c:pt idx="23">
                  <c:v>0.21331895089436281</c:v>
                </c:pt>
                <c:pt idx="24">
                  <c:v>0.20799180774371201</c:v>
                </c:pt>
                <c:pt idx="25">
                  <c:v>0.19519501370028686</c:v>
                </c:pt>
                <c:pt idx="26">
                  <c:v>0.19901723378952377</c:v>
                </c:pt>
              </c:numCache>
            </c:numRef>
          </c:val>
          <c:smooth val="1"/>
          <c:extLst>
            <c:ext xmlns:c16="http://schemas.microsoft.com/office/drawing/2014/chart" uri="{C3380CC4-5D6E-409C-BE32-E72D297353CC}">
              <c16:uniqueId val="{00000000-7609-4901-B44B-2F888437377A}"/>
            </c:ext>
          </c:extLst>
        </c:ser>
        <c:ser>
          <c:idx val="1"/>
          <c:order val="1"/>
          <c:tx>
            <c:strRef>
              <c:f>Sheet1!$C$1</c:f>
              <c:strCache>
                <c:ptCount val="1"/>
                <c:pt idx="0">
                  <c:v>Annual Average</c:v>
                </c:pt>
              </c:strCache>
            </c:strRef>
          </c:tx>
          <c:spPr>
            <a:ln w="12700">
              <a:solidFill>
                <a:schemeClr val="tx1"/>
              </a:solidFill>
            </a:ln>
          </c:spPr>
          <c:marker>
            <c:symbol val="none"/>
          </c:marker>
          <c:cat>
            <c:numRef>
              <c:f>Sheet1!$A$2:$A$171</c:f>
              <c:numCache>
                <c:formatCode>d\-mmm\-yy</c:formatCode>
                <c:ptCount val="27"/>
                <c:pt idx="0">
                  <c:v>43722</c:v>
                </c:pt>
                <c:pt idx="1">
                  <c:v>43750</c:v>
                </c:pt>
                <c:pt idx="2">
                  <c:v>43778</c:v>
                </c:pt>
                <c:pt idx="3">
                  <c:v>43806</c:v>
                </c:pt>
                <c:pt idx="4">
                  <c:v>43834</c:v>
                </c:pt>
                <c:pt idx="5">
                  <c:v>43862</c:v>
                </c:pt>
                <c:pt idx="6">
                  <c:v>43890</c:v>
                </c:pt>
                <c:pt idx="7">
                  <c:v>43918</c:v>
                </c:pt>
                <c:pt idx="8">
                  <c:v>43946</c:v>
                </c:pt>
                <c:pt idx="9">
                  <c:v>43974</c:v>
                </c:pt>
                <c:pt idx="10">
                  <c:v>44002</c:v>
                </c:pt>
                <c:pt idx="11">
                  <c:v>44030</c:v>
                </c:pt>
                <c:pt idx="12">
                  <c:v>44058</c:v>
                </c:pt>
                <c:pt idx="13">
                  <c:v>44086</c:v>
                </c:pt>
                <c:pt idx="14">
                  <c:v>44114</c:v>
                </c:pt>
                <c:pt idx="15">
                  <c:v>44142</c:v>
                </c:pt>
                <c:pt idx="16">
                  <c:v>44170</c:v>
                </c:pt>
                <c:pt idx="17">
                  <c:v>44198</c:v>
                </c:pt>
                <c:pt idx="18">
                  <c:v>44226</c:v>
                </c:pt>
                <c:pt idx="19">
                  <c:v>44254</c:v>
                </c:pt>
                <c:pt idx="20">
                  <c:v>44282</c:v>
                </c:pt>
                <c:pt idx="21">
                  <c:v>44310</c:v>
                </c:pt>
                <c:pt idx="22">
                  <c:v>44338</c:v>
                </c:pt>
                <c:pt idx="23">
                  <c:v>44366</c:v>
                </c:pt>
                <c:pt idx="24">
                  <c:v>44394</c:v>
                </c:pt>
                <c:pt idx="25">
                  <c:v>44422</c:v>
                </c:pt>
                <c:pt idx="26">
                  <c:v>44450</c:v>
                </c:pt>
              </c:numCache>
            </c:numRef>
          </c:cat>
          <c:val>
            <c:numRef>
              <c:f>Sheet1!$C$2:$C$171</c:f>
              <c:numCache>
                <c:formatCode>0.0%</c:formatCode>
                <c:ptCount val="27"/>
                <c:pt idx="0">
                  <c:v>0.25444545137812558</c:v>
                </c:pt>
                <c:pt idx="1">
                  <c:v>0.25444545137812558</c:v>
                </c:pt>
                <c:pt idx="2">
                  <c:v>0.25444545137812558</c:v>
                </c:pt>
                <c:pt idx="3">
                  <c:v>0.25444545137812558</c:v>
                </c:pt>
                <c:pt idx="4">
                  <c:v>0.25444545137812558</c:v>
                </c:pt>
                <c:pt idx="5" formatCode="0.00%">
                  <c:v>0.20847567719860505</c:v>
                </c:pt>
                <c:pt idx="6">
                  <c:v>0.20825243545141056</c:v>
                </c:pt>
                <c:pt idx="7">
                  <c:v>0.20825243545141056</c:v>
                </c:pt>
                <c:pt idx="8">
                  <c:v>0.20825243545141056</c:v>
                </c:pt>
                <c:pt idx="9">
                  <c:v>0.20825243545141056</c:v>
                </c:pt>
                <c:pt idx="10">
                  <c:v>0.20825243545141056</c:v>
                </c:pt>
                <c:pt idx="11">
                  <c:v>0.20825243545141056</c:v>
                </c:pt>
                <c:pt idx="12">
                  <c:v>0.20825243545141056</c:v>
                </c:pt>
                <c:pt idx="13">
                  <c:v>0.20825243545141056</c:v>
                </c:pt>
                <c:pt idx="14">
                  <c:v>0.20825243545141056</c:v>
                </c:pt>
                <c:pt idx="15">
                  <c:v>0.20825243545141056</c:v>
                </c:pt>
                <c:pt idx="16">
                  <c:v>0.20825243545141056</c:v>
                </c:pt>
                <c:pt idx="17">
                  <c:v>0.20825243545141056</c:v>
                </c:pt>
                <c:pt idx="18" formatCode="0.00%">
                  <c:v>0.20399649959048427</c:v>
                </c:pt>
                <c:pt idx="19" formatCode="0.00%">
                  <c:v>0.20399649959048427</c:v>
                </c:pt>
                <c:pt idx="20" formatCode="0.00%">
                  <c:v>0.20399649959048427</c:v>
                </c:pt>
                <c:pt idx="21" formatCode="0.00%">
                  <c:v>0.20399649959048427</c:v>
                </c:pt>
                <c:pt idx="22" formatCode="0.00%">
                  <c:v>0.20399649959048427</c:v>
                </c:pt>
                <c:pt idx="23" formatCode="0.00%">
                  <c:v>0.20399649959048427</c:v>
                </c:pt>
                <c:pt idx="24" formatCode="0.00%">
                  <c:v>0.20399649959048427</c:v>
                </c:pt>
                <c:pt idx="25" formatCode="0.00%">
                  <c:v>0.20399649959048427</c:v>
                </c:pt>
                <c:pt idx="26" formatCode="0.00%">
                  <c:v>0.20399649959048427</c:v>
                </c:pt>
              </c:numCache>
            </c:numRef>
          </c:val>
          <c:smooth val="0"/>
          <c:extLst>
            <c:ext xmlns:c16="http://schemas.microsoft.com/office/drawing/2014/chart" uri="{C3380CC4-5D6E-409C-BE32-E72D297353CC}">
              <c16:uniqueId val="{00000001-7609-4901-B44B-2F888437377A}"/>
            </c:ext>
          </c:extLst>
        </c:ser>
        <c:dLbls>
          <c:showLegendKey val="0"/>
          <c:showVal val="0"/>
          <c:showCatName val="0"/>
          <c:showSerName val="0"/>
          <c:showPercent val="0"/>
          <c:showBubbleSize val="0"/>
        </c:dLbls>
        <c:smooth val="0"/>
        <c:axId val="394551744"/>
        <c:axId val="394552136"/>
      </c:lineChart>
      <c:catAx>
        <c:axId val="394551744"/>
        <c:scaling>
          <c:orientation val="minMax"/>
        </c:scaling>
        <c:delete val="0"/>
        <c:axPos val="b"/>
        <c:numFmt formatCode="d\-mmm\-yy" sourceLinked="1"/>
        <c:majorTickMark val="out"/>
        <c:minorTickMark val="none"/>
        <c:tickLblPos val="low"/>
        <c:txPr>
          <a:bodyPr/>
          <a:lstStyle/>
          <a:p>
            <a:pPr>
              <a:defRPr sz="900">
                <a:latin typeface="Montserrat" panose="00000500000000000000" pitchFamily="2" charset="0"/>
              </a:defRPr>
            </a:pPr>
            <a:endParaRPr lang="en-US"/>
          </a:p>
        </c:txPr>
        <c:crossAx val="394552136"/>
        <c:crosses val="autoZero"/>
        <c:auto val="0"/>
        <c:lblAlgn val="ctr"/>
        <c:lblOffset val="100"/>
        <c:noMultiLvlLbl val="1"/>
      </c:catAx>
      <c:valAx>
        <c:axId val="394552136"/>
        <c:scaling>
          <c:orientation val="minMax"/>
          <c:min val="0.14000000000000001"/>
        </c:scaling>
        <c:delete val="0"/>
        <c:axPos val="l"/>
        <c:numFmt formatCode="0%" sourceLinked="0"/>
        <c:majorTickMark val="out"/>
        <c:minorTickMark val="none"/>
        <c:tickLblPos val="nextTo"/>
        <c:txPr>
          <a:bodyPr/>
          <a:lstStyle/>
          <a:p>
            <a:pPr>
              <a:defRPr sz="1000">
                <a:latin typeface="Avenir Next LT Pro" panose="020B0604020202020204" charset="0"/>
              </a:defRPr>
            </a:pPr>
            <a:endParaRPr lang="en-US"/>
          </a:p>
        </c:txPr>
        <c:crossAx val="394551744"/>
        <c:crosses val="autoZero"/>
        <c:crossBetween val="between"/>
        <c:majorUnit val="2.0000000000000004E-2"/>
      </c:valAx>
    </c:plotArea>
    <c:legend>
      <c:legendPos val="r"/>
      <c:layout>
        <c:manualLayout>
          <c:xMode val="edge"/>
          <c:yMode val="edge"/>
          <c:x val="0.59430730761939732"/>
          <c:y val="3.9030217376674068E-3"/>
          <c:w val="0.33612394369848397"/>
          <c:h val="0.13142421218227704"/>
        </c:manualLayout>
      </c:layout>
      <c:overlay val="0"/>
      <c:txPr>
        <a:bodyPr/>
        <a:lstStyle/>
        <a:p>
          <a:pPr>
            <a:defRPr sz="1000">
              <a:latin typeface="Montserrat" panose="00000500000000000000" pitchFamily="2"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876635878802996E-2"/>
          <c:y val="0.11947103639011568"/>
          <c:w val="0.97294397998183768"/>
          <c:h val="0.74423334543674047"/>
        </c:manualLayout>
      </c:layout>
      <c:lineChart>
        <c:grouping val="standard"/>
        <c:varyColors val="0"/>
        <c:ser>
          <c:idx val="0"/>
          <c:order val="0"/>
          <c:tx>
            <c:strRef>
              <c:f>Sheet1!$A$2</c:f>
              <c:strCache>
                <c:ptCount val="1"/>
                <c:pt idx="0">
                  <c:v>Total SPI</c:v>
                </c:pt>
              </c:strCache>
            </c:strRef>
          </c:tx>
          <c:spPr>
            <a:ln w="19050" cap="rnd">
              <a:solidFill>
                <a:srgbClr val="17A24B"/>
              </a:solidFill>
              <a:round/>
            </a:ln>
            <a:effectLst/>
          </c:spPr>
          <c:marker>
            <c:symbol val="none"/>
          </c:marker>
          <c:cat>
            <c:strRef>
              <c:f>Sheet1!$B$1:$DY$1</c:f>
              <c:strCache>
                <c:ptCount val="13"/>
                <c:pt idx="0">
                  <c:v>Aug-20</c:v>
                </c:pt>
                <c:pt idx="1">
                  <c:v>Sep-20</c:v>
                </c:pt>
                <c:pt idx="2">
                  <c:v>Oct-20</c:v>
                </c:pt>
                <c:pt idx="3">
                  <c:v>Nov-20</c:v>
                </c:pt>
                <c:pt idx="4">
                  <c:v> Dec-20</c:v>
                </c:pt>
                <c:pt idx="5">
                  <c:v>Jan-21</c:v>
                </c:pt>
                <c:pt idx="6">
                  <c:v>Feb-21</c:v>
                </c:pt>
                <c:pt idx="7">
                  <c:v>Mar-21</c:v>
                </c:pt>
                <c:pt idx="8">
                  <c:v>Apr-21</c:v>
                </c:pt>
                <c:pt idx="9">
                  <c:v>May-21</c:v>
                </c:pt>
                <c:pt idx="10">
                  <c:v>Jun-21</c:v>
                </c:pt>
                <c:pt idx="11">
                  <c:v>Jul-21</c:v>
                </c:pt>
                <c:pt idx="12">
                  <c:v>Aug-21</c:v>
                </c:pt>
              </c:strCache>
            </c:strRef>
          </c:cat>
          <c:val>
            <c:numRef>
              <c:f>Sheet1!$B$2:$DY$2</c:f>
            </c:numRef>
          </c:val>
          <c:smooth val="1"/>
          <c:extLst>
            <c:ext xmlns:c16="http://schemas.microsoft.com/office/drawing/2014/chart" uri="{C3380CC4-5D6E-409C-BE32-E72D297353CC}">
              <c16:uniqueId val="{00000000-2B7F-4242-9281-CF9A63A04573}"/>
            </c:ext>
          </c:extLst>
        </c:ser>
        <c:ser>
          <c:idx val="1"/>
          <c:order val="1"/>
          <c:tx>
            <c:strRef>
              <c:f>Sheet1!$A$3</c:f>
              <c:strCache>
                <c:ptCount val="1"/>
                <c:pt idx="0">
                  <c:v>Food</c:v>
                </c:pt>
              </c:strCache>
            </c:strRef>
          </c:tx>
          <c:marker>
            <c:symbol val="none"/>
          </c:marker>
          <c:dLbls>
            <c:dLbl>
              <c:idx val="10"/>
              <c:layout>
                <c:manualLayout>
                  <c:x val="-3.3416830485433875E-2"/>
                  <c:y val="2.25926119194113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4B5-4847-8067-BB1208C3ECDA}"/>
                </c:ext>
              </c:extLst>
            </c:dLbl>
            <c:dLbl>
              <c:idx val="11"/>
              <c:layout>
                <c:manualLayout>
                  <c:x val="-3.7853790405528234E-2"/>
                  <c:y val="3.7654353199018972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89F-4779-B3EB-E03891469346}"/>
                </c:ext>
              </c:extLst>
            </c:dLbl>
            <c:dLbl>
              <c:idx val="12"/>
              <c:layout>
                <c:manualLayout>
                  <c:x val="-2.1413184575519766E-2"/>
                  <c:y val="2.4475477824847366E-2"/>
                </c:manualLayout>
              </c:layout>
              <c:numFmt formatCode="0.0%" sourceLinked="0"/>
              <c:spPr>
                <a:noFill/>
                <a:ln>
                  <a:noFill/>
                </a:ln>
                <a:effectLst/>
              </c:spPr>
              <c:txPr>
                <a:bodyPr wrap="square" lIns="38100" tIns="19050" rIns="38100" bIns="19050" anchor="t" anchorCtr="0">
                  <a:noAutofit/>
                </a:bodyPr>
                <a:lstStyle/>
                <a:p>
                  <a:pPr>
                    <a:defRPr>
                      <a:solidFill>
                        <a:schemeClr val="tx1"/>
                      </a:solidFill>
                      <a:latin typeface="Montserrat" panose="00000500000000000000" pitchFamily="2" charset="0"/>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6.8074607653426156E-2"/>
                      <c:h val="0.13250566890734775"/>
                    </c:manualLayout>
                  </c15:layout>
                </c:ext>
                <c:ext xmlns:c16="http://schemas.microsoft.com/office/drawing/2014/chart" uri="{C3380CC4-5D6E-409C-BE32-E72D297353CC}">
                  <c16:uniqueId val="{00000000-589F-4779-B3EB-E03891469346}"/>
                </c:ext>
              </c:extLst>
            </c:dLbl>
            <c:numFmt formatCode="0.0%" sourceLinked="0"/>
            <c:spPr>
              <a:noFill/>
              <a:ln>
                <a:noFill/>
              </a:ln>
              <a:effectLst/>
            </c:spPr>
            <c:txPr>
              <a:bodyPr wrap="square" lIns="38100" tIns="19050" rIns="38100" bIns="19050" anchor="t" anchorCtr="0">
                <a:spAutoFit/>
              </a:bodyPr>
              <a:lstStyle/>
              <a:p>
                <a:pPr>
                  <a:defRPr>
                    <a:latin typeface="Montserrat" panose="00000500000000000000" pitchFamily="2"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Sheet1!$B$1:$DY$1</c:f>
              <c:strCache>
                <c:ptCount val="13"/>
                <c:pt idx="0">
                  <c:v>Aug-20</c:v>
                </c:pt>
                <c:pt idx="1">
                  <c:v>Sep-20</c:v>
                </c:pt>
                <c:pt idx="2">
                  <c:v>Oct-20</c:v>
                </c:pt>
                <c:pt idx="3">
                  <c:v>Nov-20</c:v>
                </c:pt>
                <c:pt idx="4">
                  <c:v> Dec-20</c:v>
                </c:pt>
                <c:pt idx="5">
                  <c:v>Jan-21</c:v>
                </c:pt>
                <c:pt idx="6">
                  <c:v>Feb-21</c:v>
                </c:pt>
                <c:pt idx="7">
                  <c:v>Mar-21</c:v>
                </c:pt>
                <c:pt idx="8">
                  <c:v>Apr-21</c:v>
                </c:pt>
                <c:pt idx="9">
                  <c:v>May-21</c:v>
                </c:pt>
                <c:pt idx="10">
                  <c:v>Jun-21</c:v>
                </c:pt>
                <c:pt idx="11">
                  <c:v>Jul-21</c:v>
                </c:pt>
                <c:pt idx="12">
                  <c:v>Aug-21</c:v>
                </c:pt>
              </c:strCache>
            </c:strRef>
          </c:cat>
          <c:val>
            <c:numRef>
              <c:f>Sheet1!$B$3:$DY$3</c:f>
              <c:numCache>
                <c:formatCode>0.0%</c:formatCode>
                <c:ptCount val="13"/>
                <c:pt idx="0">
                  <c:v>1.2880367145404525E-2</c:v>
                </c:pt>
                <c:pt idx="1">
                  <c:v>1.1517189525525495E-2</c:v>
                </c:pt>
                <c:pt idx="2">
                  <c:v>1.220375073317026E-2</c:v>
                </c:pt>
                <c:pt idx="3">
                  <c:v>1.3432835692822165E-2</c:v>
                </c:pt>
                <c:pt idx="4">
                  <c:v>4.296394955290328E-3</c:v>
                </c:pt>
                <c:pt idx="5" formatCode="0.00%">
                  <c:v>2E-3</c:v>
                </c:pt>
                <c:pt idx="6" formatCode="0.00%">
                  <c:v>2E-3</c:v>
                </c:pt>
                <c:pt idx="7" formatCode="0.00%">
                  <c:v>3.0000000000000001E-3</c:v>
                </c:pt>
                <c:pt idx="8" formatCode="0.00%">
                  <c:v>-6.0000000000000001E-3</c:v>
                </c:pt>
                <c:pt idx="9" formatCode="0.00%">
                  <c:v>-3.0000000000000001E-3</c:v>
                </c:pt>
                <c:pt idx="10" formatCode="0.00%">
                  <c:v>-2E-3</c:v>
                </c:pt>
                <c:pt idx="11" formatCode="0.00%">
                  <c:v>-4.0000000000000001E-3</c:v>
                </c:pt>
                <c:pt idx="12" formatCode="0.00%">
                  <c:v>-2E-3</c:v>
                </c:pt>
              </c:numCache>
            </c:numRef>
          </c:val>
          <c:smooth val="1"/>
          <c:extLst>
            <c:ext xmlns:c16="http://schemas.microsoft.com/office/drawing/2014/chart" uri="{C3380CC4-5D6E-409C-BE32-E72D297353CC}">
              <c16:uniqueId val="{00000000-4FC6-4238-80D7-E3D752151CA6}"/>
            </c:ext>
          </c:extLst>
        </c:ser>
        <c:ser>
          <c:idx val="2"/>
          <c:order val="2"/>
          <c:tx>
            <c:strRef>
              <c:f>Sheet1!$A$4</c:f>
              <c:strCache>
                <c:ptCount val="1"/>
                <c:pt idx="0">
                  <c:v>Fresh</c:v>
                </c:pt>
              </c:strCache>
            </c:strRef>
          </c:tx>
          <c:spPr>
            <a:ln>
              <a:solidFill>
                <a:schemeClr val="bg2">
                  <a:lumMod val="60000"/>
                  <a:lumOff val="40000"/>
                </a:schemeClr>
              </a:solidFill>
            </a:ln>
          </c:spPr>
          <c:marker>
            <c:symbol val="none"/>
          </c:marker>
          <c:cat>
            <c:strRef>
              <c:f>Sheet1!$B$1:$DY$1</c:f>
              <c:strCache>
                <c:ptCount val="13"/>
                <c:pt idx="0">
                  <c:v>Aug-20</c:v>
                </c:pt>
                <c:pt idx="1">
                  <c:v>Sep-20</c:v>
                </c:pt>
                <c:pt idx="2">
                  <c:v>Oct-20</c:v>
                </c:pt>
                <c:pt idx="3">
                  <c:v>Nov-20</c:v>
                </c:pt>
                <c:pt idx="4">
                  <c:v> Dec-20</c:v>
                </c:pt>
                <c:pt idx="5">
                  <c:v>Jan-21</c:v>
                </c:pt>
                <c:pt idx="6">
                  <c:v>Feb-21</c:v>
                </c:pt>
                <c:pt idx="7">
                  <c:v>Mar-21</c:v>
                </c:pt>
                <c:pt idx="8">
                  <c:v>Apr-21</c:v>
                </c:pt>
                <c:pt idx="9">
                  <c:v>May-21</c:v>
                </c:pt>
                <c:pt idx="10">
                  <c:v>Jun-21</c:v>
                </c:pt>
                <c:pt idx="11">
                  <c:v>Jul-21</c:v>
                </c:pt>
                <c:pt idx="12">
                  <c:v>Aug-21</c:v>
                </c:pt>
              </c:strCache>
            </c:strRef>
          </c:cat>
          <c:val>
            <c:numRef>
              <c:f>Sheet1!$B$4:$DY$4</c:f>
              <c:numCache>
                <c:formatCode>0.0%</c:formatCode>
                <c:ptCount val="13"/>
                <c:pt idx="0">
                  <c:v>2.0809118707965091E-3</c:v>
                </c:pt>
                <c:pt idx="1">
                  <c:v>2.06440053089052E-3</c:v>
                </c:pt>
                <c:pt idx="2">
                  <c:v>4.2406947576436593E-3</c:v>
                </c:pt>
                <c:pt idx="3">
                  <c:v>4.9229992404173917E-3</c:v>
                </c:pt>
                <c:pt idx="4">
                  <c:v>-8.5581253736369822E-3</c:v>
                </c:pt>
                <c:pt idx="5" formatCode="0.00%">
                  <c:v>-8.0000000000000002E-3</c:v>
                </c:pt>
                <c:pt idx="6" formatCode="0.00%">
                  <c:v>-8.0000000000000002E-3</c:v>
                </c:pt>
                <c:pt idx="7" formatCode="0.00%">
                  <c:v>-8.0000000000000002E-3</c:v>
                </c:pt>
                <c:pt idx="8" formatCode="0.00%">
                  <c:v>-1.4999999999999999E-2</c:v>
                </c:pt>
                <c:pt idx="9" formatCode="0%">
                  <c:v>-0.01</c:v>
                </c:pt>
                <c:pt idx="10" formatCode="0.00%">
                  <c:v>-7.0000000000000001E-3</c:v>
                </c:pt>
                <c:pt idx="11" formatCode="0.00%">
                  <c:v>-0.01</c:v>
                </c:pt>
                <c:pt idx="12" formatCode="0.00%">
                  <c:v>-6.0000000000000001E-3</c:v>
                </c:pt>
              </c:numCache>
            </c:numRef>
          </c:val>
          <c:smooth val="1"/>
          <c:extLst>
            <c:ext xmlns:c16="http://schemas.microsoft.com/office/drawing/2014/chart" uri="{C3380CC4-5D6E-409C-BE32-E72D297353CC}">
              <c16:uniqueId val="{00000001-4FC6-4238-80D7-E3D752151CA6}"/>
            </c:ext>
          </c:extLst>
        </c:ser>
        <c:ser>
          <c:idx val="3"/>
          <c:order val="3"/>
          <c:tx>
            <c:strRef>
              <c:f>Sheet1!$A$5</c:f>
              <c:strCache>
                <c:ptCount val="1"/>
                <c:pt idx="0">
                  <c:v>Ambient</c:v>
                </c:pt>
              </c:strCache>
            </c:strRef>
          </c:tx>
          <c:marker>
            <c:symbol val="none"/>
          </c:marker>
          <c:cat>
            <c:strRef>
              <c:f>Sheet1!$B$1:$DY$1</c:f>
              <c:strCache>
                <c:ptCount val="13"/>
                <c:pt idx="0">
                  <c:v>Aug-20</c:v>
                </c:pt>
                <c:pt idx="1">
                  <c:v>Sep-20</c:v>
                </c:pt>
                <c:pt idx="2">
                  <c:v>Oct-20</c:v>
                </c:pt>
                <c:pt idx="3">
                  <c:v>Nov-20</c:v>
                </c:pt>
                <c:pt idx="4">
                  <c:v> Dec-20</c:v>
                </c:pt>
                <c:pt idx="5">
                  <c:v>Jan-21</c:v>
                </c:pt>
                <c:pt idx="6">
                  <c:v>Feb-21</c:v>
                </c:pt>
                <c:pt idx="7">
                  <c:v>Mar-21</c:v>
                </c:pt>
                <c:pt idx="8">
                  <c:v>Apr-21</c:v>
                </c:pt>
                <c:pt idx="9">
                  <c:v>May-21</c:v>
                </c:pt>
                <c:pt idx="10">
                  <c:v>Jun-21</c:v>
                </c:pt>
                <c:pt idx="11">
                  <c:v>Jul-21</c:v>
                </c:pt>
                <c:pt idx="12">
                  <c:v>Aug-21</c:v>
                </c:pt>
              </c:strCache>
            </c:strRef>
          </c:cat>
          <c:val>
            <c:numRef>
              <c:f>Sheet1!$B$5:$DY$5</c:f>
              <c:numCache>
                <c:formatCode>0.0%</c:formatCode>
                <c:ptCount val="13"/>
                <c:pt idx="0">
                  <c:v>2.8135598817386587E-2</c:v>
                </c:pt>
                <c:pt idx="1">
                  <c:v>2.4832821293914398E-2</c:v>
                </c:pt>
                <c:pt idx="2">
                  <c:v>2.3375204780748282E-2</c:v>
                </c:pt>
                <c:pt idx="3">
                  <c:v>2.5378470482837256E-2</c:v>
                </c:pt>
                <c:pt idx="4">
                  <c:v>2.2584576174643933E-2</c:v>
                </c:pt>
                <c:pt idx="5" formatCode="0.00%">
                  <c:v>1.7000000000000001E-2</c:v>
                </c:pt>
                <c:pt idx="6" formatCode="0.00%">
                  <c:v>1.6E-2</c:v>
                </c:pt>
                <c:pt idx="7" formatCode="0.00%">
                  <c:v>1.7000000000000001E-2</c:v>
                </c:pt>
                <c:pt idx="8" formatCode="0.00%">
                  <c:v>6.0000000000000001E-3</c:v>
                </c:pt>
                <c:pt idx="9" formatCode="0.00%">
                  <c:v>7.0000000000000001E-3</c:v>
                </c:pt>
                <c:pt idx="10" formatCode="0.00%">
                  <c:v>6.0000000000000001E-3</c:v>
                </c:pt>
                <c:pt idx="11" formatCode="0.00%">
                  <c:v>5.0000000000000001E-3</c:v>
                </c:pt>
                <c:pt idx="12" formatCode="0.00%">
                  <c:v>8.0000000000000002E-3</c:v>
                </c:pt>
              </c:numCache>
            </c:numRef>
          </c:val>
          <c:smooth val="1"/>
          <c:extLst>
            <c:ext xmlns:c16="http://schemas.microsoft.com/office/drawing/2014/chart" uri="{C3380CC4-5D6E-409C-BE32-E72D297353CC}">
              <c16:uniqueId val="{00000002-4FC6-4238-80D7-E3D752151CA6}"/>
            </c:ext>
          </c:extLst>
        </c:ser>
        <c:dLbls>
          <c:showLegendKey val="0"/>
          <c:showVal val="0"/>
          <c:showCatName val="0"/>
          <c:showSerName val="0"/>
          <c:showPercent val="0"/>
          <c:showBubbleSize val="0"/>
        </c:dLbls>
        <c:smooth val="0"/>
        <c:axId val="121624448"/>
        <c:axId val="121625984"/>
      </c:lineChart>
      <c:catAx>
        <c:axId val="12162444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0" spcFirstLastPara="1" vertOverflow="ellipsis" vert="horz" wrap="square" anchor="ctr" anchorCtr="1"/>
          <a:lstStyle/>
          <a:p>
            <a:pPr>
              <a:defRPr sz="800" b="1" i="0" u="none" strike="noStrike" kern="1200" baseline="0">
                <a:solidFill>
                  <a:schemeClr val="tx1"/>
                </a:solidFill>
                <a:latin typeface="Montserrat" panose="00000500000000000000" pitchFamily="2" charset="0"/>
                <a:ea typeface="+mn-ea"/>
                <a:cs typeface="+mn-cs"/>
              </a:defRPr>
            </a:pPr>
            <a:endParaRPr lang="en-US"/>
          </a:p>
        </c:txPr>
        <c:crossAx val="121625984"/>
        <c:crosses val="autoZero"/>
        <c:auto val="1"/>
        <c:lblAlgn val="ctr"/>
        <c:lblOffset val="100"/>
        <c:noMultiLvlLbl val="0"/>
      </c:catAx>
      <c:valAx>
        <c:axId val="121625984"/>
        <c:scaling>
          <c:orientation val="minMax"/>
        </c:scaling>
        <c:delete val="0"/>
        <c:axPos val="l"/>
        <c:majorGridlines>
          <c:spPr>
            <a:ln w="9525" cap="flat" cmpd="sng" algn="ctr">
              <a:solidFill>
                <a:schemeClr val="tx2"/>
              </a:solidFill>
              <a:round/>
            </a:ln>
            <a:effectLst/>
          </c:spPr>
        </c:majorGridlines>
        <c:title>
          <c:tx>
            <c:rich>
              <a:bodyPr rot="0" vert="horz"/>
              <a:lstStyle/>
              <a:p>
                <a:pPr algn="l">
                  <a:defRPr sz="900">
                    <a:latin typeface="Montserrat" panose="00000500000000000000" pitchFamily="2" charset="0"/>
                  </a:defRPr>
                </a:pPr>
                <a:r>
                  <a:rPr lang="en-GB" sz="900" dirty="0">
                    <a:effectLst/>
                    <a:latin typeface="Montserrat" panose="00000500000000000000" pitchFamily="2" charset="0"/>
                  </a:rPr>
                  <a:t>Year on year</a:t>
                </a:r>
                <a:r>
                  <a:rPr lang="en-GB" sz="900" baseline="0" dirty="0">
                    <a:effectLst/>
                    <a:latin typeface="Montserrat" panose="00000500000000000000" pitchFamily="2" charset="0"/>
                  </a:rPr>
                  <a:t> % changes in shop prices</a:t>
                </a:r>
                <a:endParaRPr lang="en-GB" sz="900" dirty="0">
                  <a:effectLst/>
                  <a:latin typeface="Montserrat" panose="00000500000000000000" pitchFamily="2" charset="0"/>
                </a:endParaRPr>
              </a:p>
            </c:rich>
          </c:tx>
          <c:layout>
            <c:manualLayout>
              <c:xMode val="edge"/>
              <c:yMode val="edge"/>
              <c:x val="0"/>
              <c:y val="2.0096157951413427E-3"/>
            </c:manualLayout>
          </c:layout>
          <c:overlay val="0"/>
        </c:title>
        <c:numFmt formatCode="0.0%" sourceLinked="0"/>
        <c:majorTickMark val="out"/>
        <c:minorTickMark val="none"/>
        <c:tickLblPos val="nextTo"/>
        <c:txPr>
          <a:bodyPr/>
          <a:lstStyle/>
          <a:p>
            <a:pPr>
              <a:defRPr baseline="0">
                <a:latin typeface="Montserrat" panose="00000500000000000000" pitchFamily="2" charset="0"/>
              </a:defRPr>
            </a:pPr>
            <a:endParaRPr lang="en-US"/>
          </a:p>
        </c:txPr>
        <c:crossAx val="121624448"/>
        <c:crosses val="autoZero"/>
        <c:crossBetween val="between"/>
      </c:valAx>
      <c:spPr>
        <a:noFill/>
        <a:ln>
          <a:noFill/>
        </a:ln>
        <a:effectLst/>
      </c:spPr>
    </c:plotArea>
    <c:legend>
      <c:legendPos val="b"/>
      <c:layout>
        <c:manualLayout>
          <c:xMode val="edge"/>
          <c:yMode val="edge"/>
          <c:x val="0.68186438008396055"/>
          <c:y val="7.634701777522665E-2"/>
          <c:w val="0.28404684593708668"/>
          <c:h val="6.4250482687299271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056020018162291E-2"/>
          <c:y val="0.13829827471433209"/>
          <c:w val="0.97294397998183768"/>
          <c:h val="0.74423334543674047"/>
        </c:manualLayout>
      </c:layout>
      <c:lineChart>
        <c:grouping val="standard"/>
        <c:varyColors val="0"/>
        <c:ser>
          <c:idx val="0"/>
          <c:order val="0"/>
          <c:tx>
            <c:strRef>
              <c:f>Sheet1!$B$1</c:f>
              <c:strCache>
                <c:ptCount val="1"/>
                <c:pt idx="0">
                  <c:v> Average Weekly Spend </c:v>
                </c:pt>
              </c:strCache>
            </c:strRef>
          </c:tx>
          <c:spPr>
            <a:ln w="19050" cap="rnd">
              <a:solidFill>
                <a:srgbClr val="17A24B"/>
              </a:solidFill>
              <a:round/>
            </a:ln>
            <a:effectLst/>
          </c:spPr>
          <c:marker>
            <c:symbol val="none"/>
          </c:marker>
          <c:dLbls>
            <c:delete val="1"/>
          </c:dLbls>
          <c:cat>
            <c:strRef>
              <c:f>Sheet1!$A$2:$A$61</c:f>
              <c:strCache>
                <c:ptCount val="14"/>
                <c:pt idx="0">
                  <c:v>12-Sep-20</c:v>
                </c:pt>
                <c:pt idx="1">
                  <c:v>10-Oct-20</c:v>
                </c:pt>
                <c:pt idx="2">
                  <c:v>07-Nov-20</c:v>
                </c:pt>
                <c:pt idx="3">
                  <c:v>05-Dec-20</c:v>
                </c:pt>
                <c:pt idx="4">
                  <c:v>02-Jan-21</c:v>
                </c:pt>
                <c:pt idx="5">
                  <c:v>30-Jan-21</c:v>
                </c:pt>
                <c:pt idx="6">
                  <c:v>27-Feb-21</c:v>
                </c:pt>
                <c:pt idx="7">
                  <c:v>27-Mar-21</c:v>
                </c:pt>
                <c:pt idx="8">
                  <c:v>24-Apr-21</c:v>
                </c:pt>
                <c:pt idx="9">
                  <c:v>22-May-21</c:v>
                </c:pt>
                <c:pt idx="10">
                  <c:v>19-Jun-21</c:v>
                </c:pt>
                <c:pt idx="11">
                  <c:v> 17-Jul-21</c:v>
                </c:pt>
                <c:pt idx="12">
                  <c:v>14-Aug-21</c:v>
                </c:pt>
                <c:pt idx="13">
                  <c:v>11-Sep-21</c:v>
                </c:pt>
              </c:strCache>
            </c:strRef>
          </c:cat>
          <c:val>
            <c:numRef>
              <c:f>Sheet1!$B$2:$B$61</c:f>
              <c:numCache>
                <c:formatCode>0.00</c:formatCode>
                <c:ptCount val="14"/>
                <c:pt idx="0">
                  <c:v>79.114166666666662</c:v>
                </c:pt>
                <c:pt idx="1">
                  <c:v>78.198333333333338</c:v>
                </c:pt>
                <c:pt idx="2">
                  <c:v>79.021666666666661</c:v>
                </c:pt>
                <c:pt idx="3">
                  <c:v>81.209999999999994</c:v>
                </c:pt>
                <c:pt idx="4">
                  <c:v>84.965833333333336</c:v>
                </c:pt>
                <c:pt idx="5">
                  <c:v>83.41</c:v>
                </c:pt>
                <c:pt idx="6">
                  <c:v>82.198333333333338</c:v>
                </c:pt>
                <c:pt idx="7">
                  <c:v>79.534999999999997</c:v>
                </c:pt>
                <c:pt idx="8">
                  <c:v>81.4375</c:v>
                </c:pt>
                <c:pt idx="9">
                  <c:v>81.530833333333334</c:v>
                </c:pt>
                <c:pt idx="10">
                  <c:v>81.152500000000003</c:v>
                </c:pt>
                <c:pt idx="11">
                  <c:v>80.289166666666674</c:v>
                </c:pt>
                <c:pt idx="12">
                  <c:v>79.49666666666667</c:v>
                </c:pt>
                <c:pt idx="13">
                  <c:v>78.239999999999995</c:v>
                </c:pt>
              </c:numCache>
            </c:numRef>
          </c:val>
          <c:smooth val="1"/>
          <c:extLst>
            <c:ext xmlns:c16="http://schemas.microsoft.com/office/drawing/2014/chart" uri="{C3380CC4-5D6E-409C-BE32-E72D297353CC}">
              <c16:uniqueId val="{00000000-2B7F-4242-9281-CF9A63A04573}"/>
            </c:ext>
          </c:extLst>
        </c:ser>
        <c:dLbls>
          <c:showLegendKey val="0"/>
          <c:showVal val="1"/>
          <c:showCatName val="0"/>
          <c:showSerName val="0"/>
          <c:showPercent val="0"/>
          <c:showBubbleSize val="0"/>
        </c:dLbls>
        <c:marker val="1"/>
        <c:smooth val="0"/>
        <c:axId val="45238912"/>
        <c:axId val="45244800"/>
      </c:lineChart>
      <c:lineChart>
        <c:grouping val="standard"/>
        <c:varyColors val="0"/>
        <c:ser>
          <c:idx val="1"/>
          <c:order val="1"/>
          <c:tx>
            <c:strRef>
              <c:f>Sheet1!$C$1</c:f>
              <c:strCache>
                <c:ptCount val="1"/>
                <c:pt idx="0">
                  <c:v>Year on Year Growth</c:v>
                </c:pt>
              </c:strCache>
            </c:strRef>
          </c:tx>
          <c:spPr>
            <a:ln w="19050" cap="rnd">
              <a:solidFill>
                <a:srgbClr val="0056FF"/>
              </a:solidFill>
              <a:round/>
            </a:ln>
            <a:effectLst/>
          </c:spPr>
          <c:marker>
            <c:symbol val="none"/>
          </c:marker>
          <c:cat>
            <c:strRef>
              <c:f>Sheet1!$A$2:$A$61</c:f>
              <c:strCache>
                <c:ptCount val="14"/>
                <c:pt idx="0">
                  <c:v>12-Sep-20</c:v>
                </c:pt>
                <c:pt idx="1">
                  <c:v>10-Oct-20</c:v>
                </c:pt>
                <c:pt idx="2">
                  <c:v>07-Nov-20</c:v>
                </c:pt>
                <c:pt idx="3">
                  <c:v>05-Dec-20</c:v>
                </c:pt>
                <c:pt idx="4">
                  <c:v>02-Jan-21</c:v>
                </c:pt>
                <c:pt idx="5">
                  <c:v>30-Jan-21</c:v>
                </c:pt>
                <c:pt idx="6">
                  <c:v>27-Feb-21</c:v>
                </c:pt>
                <c:pt idx="7">
                  <c:v>27-Mar-21</c:v>
                </c:pt>
                <c:pt idx="8">
                  <c:v>24-Apr-21</c:v>
                </c:pt>
                <c:pt idx="9">
                  <c:v>22-May-21</c:v>
                </c:pt>
                <c:pt idx="10">
                  <c:v>19-Jun-21</c:v>
                </c:pt>
                <c:pt idx="11">
                  <c:v> 17-Jul-21</c:v>
                </c:pt>
                <c:pt idx="12">
                  <c:v>14-Aug-21</c:v>
                </c:pt>
                <c:pt idx="13">
                  <c:v>11-Sep-21</c:v>
                </c:pt>
              </c:strCache>
            </c:strRef>
          </c:cat>
          <c:val>
            <c:numRef>
              <c:f>Sheet1!$C$2:$C$61</c:f>
              <c:numCache>
                <c:formatCode>0.0%</c:formatCode>
                <c:ptCount val="14"/>
                <c:pt idx="0">
                  <c:v>7.2370947701344335E-2</c:v>
                </c:pt>
                <c:pt idx="1">
                  <c:v>7.1760607618068795E-2</c:v>
                </c:pt>
                <c:pt idx="2">
                  <c:v>7.7862144221151119E-2</c:v>
                </c:pt>
                <c:pt idx="3">
                  <c:v>8.6372959957192519E-2</c:v>
                </c:pt>
                <c:pt idx="4">
                  <c:v>8.0532005086901171E-2</c:v>
                </c:pt>
                <c:pt idx="5">
                  <c:v>7.9007794055819591E-2</c:v>
                </c:pt>
                <c:pt idx="6">
                  <c:v>8.4541886111996867E-2</c:v>
                </c:pt>
                <c:pt idx="7">
                  <c:v>2.9623716233710073E-2</c:v>
                </c:pt>
                <c:pt idx="8">
                  <c:v>8.3474348920715702E-3</c:v>
                </c:pt>
                <c:pt idx="9">
                  <c:v>-2.8585329044044649E-2</c:v>
                </c:pt>
                <c:pt idx="10">
                  <c:v>-1.5886008791874962E-2</c:v>
                </c:pt>
                <c:pt idx="11">
                  <c:v>-3.0772790374826386E-2</c:v>
                </c:pt>
                <c:pt idx="12">
                  <c:v>-2.4889861086976439E-2</c:v>
                </c:pt>
                <c:pt idx="13">
                  <c:v>-1.1049432781739532E-2</c:v>
                </c:pt>
              </c:numCache>
            </c:numRef>
          </c:val>
          <c:smooth val="1"/>
          <c:extLst>
            <c:ext xmlns:c16="http://schemas.microsoft.com/office/drawing/2014/chart" uri="{C3380CC4-5D6E-409C-BE32-E72D297353CC}">
              <c16:uniqueId val="{00000001-2B7F-4242-9281-CF9A63A04573}"/>
            </c:ext>
          </c:extLst>
        </c:ser>
        <c:ser>
          <c:idx val="2"/>
          <c:order val="2"/>
          <c:tx>
            <c:strRef>
              <c:f>Sheet1!$D$1</c:f>
              <c:strCache>
                <c:ptCount val="1"/>
                <c:pt idx="0">
                  <c:v>2 years ago growth</c:v>
                </c:pt>
              </c:strCache>
            </c:strRef>
          </c:tx>
          <c:spPr>
            <a:ln w="19050">
              <a:solidFill>
                <a:schemeClr val="bg1">
                  <a:lumMod val="50000"/>
                  <a:alpha val="76000"/>
                </a:schemeClr>
              </a:solidFill>
              <a:prstDash val="dash"/>
            </a:ln>
          </c:spPr>
          <c:marker>
            <c:symbol val="none"/>
          </c:marker>
          <c:cat>
            <c:strRef>
              <c:f>Sheet1!$A$2:$A$61</c:f>
              <c:strCache>
                <c:ptCount val="14"/>
                <c:pt idx="0">
                  <c:v>12-Sep-20</c:v>
                </c:pt>
                <c:pt idx="1">
                  <c:v>10-Oct-20</c:v>
                </c:pt>
                <c:pt idx="2">
                  <c:v>07-Nov-20</c:v>
                </c:pt>
                <c:pt idx="3">
                  <c:v>05-Dec-20</c:v>
                </c:pt>
                <c:pt idx="4">
                  <c:v>02-Jan-21</c:v>
                </c:pt>
                <c:pt idx="5">
                  <c:v>30-Jan-21</c:v>
                </c:pt>
                <c:pt idx="6">
                  <c:v>27-Feb-21</c:v>
                </c:pt>
                <c:pt idx="7">
                  <c:v>27-Mar-21</c:v>
                </c:pt>
                <c:pt idx="8">
                  <c:v>24-Apr-21</c:v>
                </c:pt>
                <c:pt idx="9">
                  <c:v>22-May-21</c:v>
                </c:pt>
                <c:pt idx="10">
                  <c:v>19-Jun-21</c:v>
                </c:pt>
                <c:pt idx="11">
                  <c:v> 17-Jul-21</c:v>
                </c:pt>
                <c:pt idx="12">
                  <c:v>14-Aug-21</c:v>
                </c:pt>
                <c:pt idx="13">
                  <c:v>11-Sep-21</c:v>
                </c:pt>
              </c:strCache>
            </c:strRef>
          </c:cat>
          <c:val>
            <c:numRef>
              <c:f>Sheet1!$D$2:$D$61</c:f>
              <c:numCache>
                <c:formatCode>0.0%</c:formatCode>
                <c:ptCount val="14"/>
                <c:pt idx="0">
                  <c:v>7.4023799828062176E-2</c:v>
                </c:pt>
                <c:pt idx="1">
                  <c:v>8.3442057013543458E-2</c:v>
                </c:pt>
                <c:pt idx="2">
                  <c:v>9.1949655116822626E-2</c:v>
                </c:pt>
                <c:pt idx="3">
                  <c:v>9.258470300692867E-2</c:v>
                </c:pt>
                <c:pt idx="4">
                  <c:v>8.6646985473574301E-2</c:v>
                </c:pt>
                <c:pt idx="5">
                  <c:v>8.4314638875949255E-2</c:v>
                </c:pt>
                <c:pt idx="6">
                  <c:v>9.5819492739937617E-2</c:v>
                </c:pt>
                <c:pt idx="7">
                  <c:v>0.11050090173948446</c:v>
                </c:pt>
                <c:pt idx="8">
                  <c:v>0.10954051568513923</c:v>
                </c:pt>
                <c:pt idx="9">
                  <c:v>0.10302258199077774</c:v>
                </c:pt>
                <c:pt idx="10">
                  <c:v>9.449845462208506E-2</c:v>
                </c:pt>
                <c:pt idx="11">
                  <c:v>8.2866904938521557E-2</c:v>
                </c:pt>
                <c:pt idx="12">
                  <c:v>7.4872395803990965E-2</c:v>
                </c:pt>
                <c:pt idx="13">
                  <c:v>6.0521856997628021E-2</c:v>
                </c:pt>
              </c:numCache>
            </c:numRef>
          </c:val>
          <c:smooth val="1"/>
          <c:extLst>
            <c:ext xmlns:c16="http://schemas.microsoft.com/office/drawing/2014/chart" uri="{C3380CC4-5D6E-409C-BE32-E72D297353CC}">
              <c16:uniqueId val="{00000001-0541-4D41-A3C0-A88729B5B41F}"/>
            </c:ext>
          </c:extLst>
        </c:ser>
        <c:dLbls>
          <c:showLegendKey val="0"/>
          <c:showVal val="0"/>
          <c:showCatName val="0"/>
          <c:showSerName val="0"/>
          <c:showPercent val="0"/>
          <c:showBubbleSize val="0"/>
        </c:dLbls>
        <c:marker val="1"/>
        <c:smooth val="0"/>
        <c:axId val="45252992"/>
        <c:axId val="45246720"/>
      </c:lineChart>
      <c:catAx>
        <c:axId val="45238912"/>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0" spcFirstLastPara="1" vertOverflow="ellipsis" vert="horz" wrap="square" anchor="ctr" anchorCtr="1"/>
          <a:lstStyle/>
          <a:p>
            <a:pPr>
              <a:defRPr sz="700" b="1" i="0" u="none" strike="noStrike" kern="1200" baseline="0">
                <a:solidFill>
                  <a:schemeClr val="tx1"/>
                </a:solidFill>
                <a:latin typeface="Montserrat" panose="00000500000000000000" pitchFamily="2" charset="0"/>
                <a:ea typeface="+mn-ea"/>
                <a:cs typeface="+mn-cs"/>
              </a:defRPr>
            </a:pPr>
            <a:endParaRPr lang="en-US"/>
          </a:p>
        </c:txPr>
        <c:crossAx val="45244800"/>
        <c:crosses val="autoZero"/>
        <c:auto val="1"/>
        <c:lblAlgn val="ctr"/>
        <c:lblOffset val="100"/>
        <c:noMultiLvlLbl val="0"/>
      </c:catAx>
      <c:valAx>
        <c:axId val="45244800"/>
        <c:scaling>
          <c:orientation val="minMax"/>
        </c:scaling>
        <c:delete val="0"/>
        <c:axPos val="l"/>
        <c:majorGridlines>
          <c:spPr>
            <a:ln w="9525" cap="flat" cmpd="sng" algn="ctr">
              <a:solidFill>
                <a:schemeClr val="tx2"/>
              </a:solidFill>
              <a:round/>
            </a:ln>
            <a:effectLst/>
          </c:spPr>
        </c:majorGridlines>
        <c:title>
          <c:tx>
            <c:rich>
              <a:bodyPr rot="0" vert="horz"/>
              <a:lstStyle/>
              <a:p>
                <a:pPr algn="l">
                  <a:defRPr sz="1000">
                    <a:latin typeface="Montserrat" panose="00000500000000000000" pitchFamily="2" charset="0"/>
                  </a:defRPr>
                </a:pPr>
                <a:r>
                  <a:rPr lang="en-GB" sz="1000" dirty="0">
                    <a:latin typeface="Montserrat" panose="00000500000000000000" pitchFamily="2" charset="0"/>
                  </a:rPr>
                  <a:t>GB Average</a:t>
                </a:r>
                <a:r>
                  <a:rPr lang="en-GB" sz="1000" baseline="0" dirty="0">
                    <a:latin typeface="Montserrat" panose="00000500000000000000" pitchFamily="2" charset="0"/>
                  </a:rPr>
                  <a:t> weekly Basket £Spend</a:t>
                </a:r>
                <a:endParaRPr lang="en-GB" sz="1000" dirty="0">
                  <a:latin typeface="Montserrat" panose="00000500000000000000" pitchFamily="2" charset="0"/>
                </a:endParaRPr>
              </a:p>
            </c:rich>
          </c:tx>
          <c:layout>
            <c:manualLayout>
              <c:xMode val="edge"/>
              <c:yMode val="edge"/>
              <c:x val="0"/>
              <c:y val="2.0836792394650829E-2"/>
            </c:manualLayout>
          </c:layout>
          <c:overlay val="0"/>
        </c:title>
        <c:numFmt formatCode="0" sourceLinked="0"/>
        <c:majorTickMark val="out"/>
        <c:minorTickMark val="none"/>
        <c:tickLblPos val="nextTo"/>
        <c:txPr>
          <a:bodyPr/>
          <a:lstStyle/>
          <a:p>
            <a:pPr>
              <a:defRPr>
                <a:latin typeface="Montserrat" panose="00000500000000000000" pitchFamily="2" charset="0"/>
              </a:defRPr>
            </a:pPr>
            <a:endParaRPr lang="en-US"/>
          </a:p>
        </c:txPr>
        <c:crossAx val="45238912"/>
        <c:crosses val="autoZero"/>
        <c:crossBetween val="between"/>
      </c:valAx>
      <c:valAx>
        <c:axId val="45246720"/>
        <c:scaling>
          <c:orientation val="minMax"/>
        </c:scaling>
        <c:delete val="0"/>
        <c:axPos val="r"/>
        <c:title>
          <c:tx>
            <c:rich>
              <a:bodyPr rot="0" vert="horz"/>
              <a:lstStyle/>
              <a:p>
                <a:pPr>
                  <a:defRPr sz="1000">
                    <a:latin typeface="Montserrat" panose="00000500000000000000" pitchFamily="2" charset="0"/>
                  </a:defRPr>
                </a:pPr>
                <a:r>
                  <a:rPr lang="en-GB" sz="1000" dirty="0">
                    <a:latin typeface="Montserrat" panose="00000500000000000000" pitchFamily="2" charset="0"/>
                  </a:rPr>
                  <a:t>12w/e Growth</a:t>
                </a:r>
              </a:p>
            </c:rich>
          </c:tx>
          <c:layout>
            <c:manualLayout>
              <c:xMode val="edge"/>
              <c:yMode val="edge"/>
              <c:x val="0.92092222938727841"/>
              <c:y val="2.4602238030005438E-2"/>
            </c:manualLayout>
          </c:layout>
          <c:overlay val="0"/>
        </c:title>
        <c:numFmt formatCode="0%" sourceLinked="0"/>
        <c:majorTickMark val="out"/>
        <c:minorTickMark val="none"/>
        <c:tickLblPos val="nextTo"/>
        <c:txPr>
          <a:bodyPr/>
          <a:lstStyle/>
          <a:p>
            <a:pPr>
              <a:defRPr>
                <a:latin typeface="Montserrat" panose="00000500000000000000" pitchFamily="2" charset="0"/>
              </a:defRPr>
            </a:pPr>
            <a:endParaRPr lang="en-US"/>
          </a:p>
        </c:txPr>
        <c:crossAx val="45252992"/>
        <c:crosses val="max"/>
        <c:crossBetween val="between"/>
      </c:valAx>
      <c:catAx>
        <c:axId val="45252992"/>
        <c:scaling>
          <c:orientation val="minMax"/>
        </c:scaling>
        <c:delete val="1"/>
        <c:axPos val="b"/>
        <c:numFmt formatCode="General" sourceLinked="1"/>
        <c:majorTickMark val="out"/>
        <c:minorTickMark val="none"/>
        <c:tickLblPos val="nextTo"/>
        <c:crossAx val="45246720"/>
        <c:crosses val="autoZero"/>
        <c:auto val="1"/>
        <c:lblAlgn val="ctr"/>
        <c:lblOffset val="100"/>
        <c:noMultiLvlLbl val="0"/>
      </c:catAx>
      <c:spPr>
        <a:noFill/>
        <a:ln w="25400">
          <a:noFill/>
        </a:ln>
        <a:effectLst/>
      </c:spPr>
    </c:plotArea>
    <c:legend>
      <c:legendPos val="b"/>
      <c:layout>
        <c:manualLayout>
          <c:xMode val="edge"/>
          <c:yMode val="edge"/>
          <c:x val="4.1222891132251742E-2"/>
          <c:y val="0.70517471619884331"/>
          <c:w val="0.44764098534043728"/>
          <c:h val="0.1621698869539229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056020018162291E-2"/>
          <c:y val="0.13829827471433209"/>
          <c:w val="0.97294397998183768"/>
          <c:h val="0.74423334543674047"/>
        </c:manualLayout>
      </c:layout>
      <c:lineChart>
        <c:grouping val="standard"/>
        <c:varyColors val="0"/>
        <c:ser>
          <c:idx val="0"/>
          <c:order val="0"/>
          <c:tx>
            <c:strRef>
              <c:f>Sheet1!$B$1</c:f>
              <c:strCache>
                <c:ptCount val="1"/>
                <c:pt idx="0">
                  <c:v> Average Weekly Trips </c:v>
                </c:pt>
              </c:strCache>
            </c:strRef>
          </c:tx>
          <c:spPr>
            <a:ln w="19050" cap="rnd">
              <a:solidFill>
                <a:srgbClr val="17A24B"/>
              </a:solidFill>
              <a:round/>
            </a:ln>
            <a:effectLst/>
          </c:spPr>
          <c:marker>
            <c:symbol val="none"/>
          </c:marker>
          <c:cat>
            <c:strRef>
              <c:f>Sheet1!$A$2:$A$58</c:f>
              <c:strCache>
                <c:ptCount val="14"/>
                <c:pt idx="0">
                  <c:v>12-Sep-20</c:v>
                </c:pt>
                <c:pt idx="1">
                  <c:v>10-Oct-20</c:v>
                </c:pt>
                <c:pt idx="2">
                  <c:v>07-Nov-20</c:v>
                </c:pt>
                <c:pt idx="3">
                  <c:v>05-Dec-20</c:v>
                </c:pt>
                <c:pt idx="4">
                  <c:v>02-Jan-21</c:v>
                </c:pt>
                <c:pt idx="5">
                  <c:v> 30-Jan-21</c:v>
                </c:pt>
                <c:pt idx="6">
                  <c:v>27-Feb-21</c:v>
                </c:pt>
                <c:pt idx="7">
                  <c:v>27-Mar-21</c:v>
                </c:pt>
                <c:pt idx="8">
                  <c:v>24-Apr-21</c:v>
                </c:pt>
                <c:pt idx="9">
                  <c:v>22-May-21</c:v>
                </c:pt>
                <c:pt idx="10">
                  <c:v>19-Jun-21</c:v>
                </c:pt>
                <c:pt idx="11">
                  <c:v> 17-Jul-21</c:v>
                </c:pt>
                <c:pt idx="12">
                  <c:v>14-Aug-21</c:v>
                </c:pt>
                <c:pt idx="13">
                  <c:v>11-Sep-21</c:v>
                </c:pt>
              </c:strCache>
            </c:strRef>
          </c:cat>
          <c:val>
            <c:numRef>
              <c:f>Sheet1!$B$2:$B$58</c:f>
              <c:numCache>
                <c:formatCode>0.0%</c:formatCode>
                <c:ptCount val="14"/>
                <c:pt idx="0">
                  <c:v>-0.14795074434846534</c:v>
                </c:pt>
                <c:pt idx="1">
                  <c:v>-0.12842846553002218</c:v>
                </c:pt>
                <c:pt idx="2">
                  <c:v>-0.11622725584849602</c:v>
                </c:pt>
                <c:pt idx="3">
                  <c:v>-0.10329424902289219</c:v>
                </c:pt>
                <c:pt idx="4">
                  <c:v>-0.10421697937952812</c:v>
                </c:pt>
                <c:pt idx="5">
                  <c:v>-0.12094505906619157</c:v>
                </c:pt>
                <c:pt idx="6">
                  <c:v>-0.13323268541234201</c:v>
                </c:pt>
                <c:pt idx="7">
                  <c:v>-0.15831809872029257</c:v>
                </c:pt>
                <c:pt idx="8">
                  <c:v>-5.5642941407786028E-2</c:v>
                </c:pt>
                <c:pt idx="9">
                  <c:v>4.7619047619047672E-2</c:v>
                </c:pt>
                <c:pt idx="10">
                  <c:v>0.18354876615746196</c:v>
                </c:pt>
                <c:pt idx="11">
                  <c:v>0.13931469792605955</c:v>
                </c:pt>
                <c:pt idx="12">
                  <c:v>0.11305106940200793</c:v>
                </c:pt>
                <c:pt idx="13">
                  <c:v>9.8144952545297537E-2</c:v>
                </c:pt>
              </c:numCache>
            </c:numRef>
          </c:val>
          <c:smooth val="1"/>
          <c:extLst>
            <c:ext xmlns:c16="http://schemas.microsoft.com/office/drawing/2014/chart" uri="{C3380CC4-5D6E-409C-BE32-E72D297353CC}">
              <c16:uniqueId val="{00000000-2B7F-4242-9281-CF9A63A04573}"/>
            </c:ext>
          </c:extLst>
        </c:ser>
        <c:ser>
          <c:idx val="1"/>
          <c:order val="1"/>
          <c:tx>
            <c:strRef>
              <c:f>Sheet1!$C$1</c:f>
              <c:strCache>
                <c:ptCount val="1"/>
                <c:pt idx="0">
                  <c:v>Av Items in Basket</c:v>
                </c:pt>
              </c:strCache>
            </c:strRef>
          </c:tx>
          <c:spPr>
            <a:ln w="19050" cap="rnd">
              <a:solidFill>
                <a:srgbClr val="0056FF"/>
              </a:solidFill>
              <a:round/>
            </a:ln>
            <a:effectLst/>
          </c:spPr>
          <c:marker>
            <c:symbol val="none"/>
          </c:marker>
          <c:cat>
            <c:strRef>
              <c:f>Sheet1!$A$2:$A$58</c:f>
              <c:strCache>
                <c:ptCount val="14"/>
                <c:pt idx="0">
                  <c:v>12-Sep-20</c:v>
                </c:pt>
                <c:pt idx="1">
                  <c:v>10-Oct-20</c:v>
                </c:pt>
                <c:pt idx="2">
                  <c:v>07-Nov-20</c:v>
                </c:pt>
                <c:pt idx="3">
                  <c:v>05-Dec-20</c:v>
                </c:pt>
                <c:pt idx="4">
                  <c:v>02-Jan-21</c:v>
                </c:pt>
                <c:pt idx="5">
                  <c:v> 30-Jan-21</c:v>
                </c:pt>
                <c:pt idx="6">
                  <c:v>27-Feb-21</c:v>
                </c:pt>
                <c:pt idx="7">
                  <c:v>27-Mar-21</c:v>
                </c:pt>
                <c:pt idx="8">
                  <c:v>24-Apr-21</c:v>
                </c:pt>
                <c:pt idx="9">
                  <c:v>22-May-21</c:v>
                </c:pt>
                <c:pt idx="10">
                  <c:v>19-Jun-21</c:v>
                </c:pt>
                <c:pt idx="11">
                  <c:v> 17-Jul-21</c:v>
                </c:pt>
                <c:pt idx="12">
                  <c:v>14-Aug-21</c:v>
                </c:pt>
                <c:pt idx="13">
                  <c:v>11-Sep-21</c:v>
                </c:pt>
              </c:strCache>
            </c:strRef>
          </c:cat>
          <c:val>
            <c:numRef>
              <c:f>Sheet1!$C$2:$C$58</c:f>
              <c:numCache>
                <c:formatCode>0.0%</c:formatCode>
                <c:ptCount val="14"/>
                <c:pt idx="0">
                  <c:v>0.20679886685552407</c:v>
                </c:pt>
                <c:pt idx="1">
                  <c:v>0.18602455146364494</c:v>
                </c:pt>
                <c:pt idx="2">
                  <c:v>0.18250235183443086</c:v>
                </c:pt>
                <c:pt idx="3">
                  <c:v>0.18071161048689133</c:v>
                </c:pt>
                <c:pt idx="4">
                  <c:v>0.18122676579925656</c:v>
                </c:pt>
                <c:pt idx="5">
                  <c:v>0.20260223048327131</c:v>
                </c:pt>
                <c:pt idx="6">
                  <c:v>0.22109158186864009</c:v>
                </c:pt>
                <c:pt idx="7">
                  <c:v>0.18828828828828836</c:v>
                </c:pt>
                <c:pt idx="8">
                  <c:v>4.7424366312346589E-2</c:v>
                </c:pt>
                <c:pt idx="9">
                  <c:v>-7.7951002227171551E-2</c:v>
                </c:pt>
                <c:pt idx="10">
                  <c:v>-0.16204986149584488</c:v>
                </c:pt>
                <c:pt idx="11">
                  <c:v>-0.14110871130309577</c:v>
                </c:pt>
                <c:pt idx="12">
                  <c:v>-0.11858006042296076</c:v>
                </c:pt>
                <c:pt idx="13">
                  <c:v>-9.7809076682316087E-2</c:v>
                </c:pt>
              </c:numCache>
            </c:numRef>
          </c:val>
          <c:smooth val="1"/>
          <c:extLst>
            <c:ext xmlns:c16="http://schemas.microsoft.com/office/drawing/2014/chart" uri="{C3380CC4-5D6E-409C-BE32-E72D297353CC}">
              <c16:uniqueId val="{00000001-2B7F-4242-9281-CF9A63A04573}"/>
            </c:ext>
          </c:extLst>
        </c:ser>
        <c:dLbls>
          <c:showLegendKey val="0"/>
          <c:showVal val="0"/>
          <c:showCatName val="0"/>
          <c:showSerName val="0"/>
          <c:showPercent val="0"/>
          <c:showBubbleSize val="0"/>
        </c:dLbls>
        <c:smooth val="0"/>
        <c:axId val="46216704"/>
        <c:axId val="51524736"/>
      </c:lineChart>
      <c:catAx>
        <c:axId val="46216704"/>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0" spcFirstLastPara="1" vertOverflow="ellipsis" vert="horz" wrap="square" anchor="ctr" anchorCtr="1"/>
          <a:lstStyle/>
          <a:p>
            <a:pPr>
              <a:defRPr sz="700" b="1" i="0" u="none" strike="noStrike" kern="1200" baseline="0">
                <a:solidFill>
                  <a:schemeClr val="tx1"/>
                </a:solidFill>
                <a:latin typeface="Montserrat" panose="00000500000000000000" pitchFamily="2" charset="0"/>
                <a:ea typeface="+mn-ea"/>
                <a:cs typeface="+mn-cs"/>
              </a:defRPr>
            </a:pPr>
            <a:endParaRPr lang="en-US"/>
          </a:p>
        </c:txPr>
        <c:crossAx val="51524736"/>
        <c:crosses val="autoZero"/>
        <c:auto val="1"/>
        <c:lblAlgn val="ctr"/>
        <c:lblOffset val="100"/>
        <c:noMultiLvlLbl val="0"/>
      </c:catAx>
      <c:valAx>
        <c:axId val="51524736"/>
        <c:scaling>
          <c:orientation val="minMax"/>
        </c:scaling>
        <c:delete val="0"/>
        <c:axPos val="l"/>
        <c:majorGridlines>
          <c:spPr>
            <a:ln w="9525" cap="flat" cmpd="sng" algn="ctr">
              <a:solidFill>
                <a:schemeClr val="tx2"/>
              </a:solidFill>
              <a:round/>
            </a:ln>
            <a:effectLst/>
          </c:spPr>
        </c:majorGridlines>
        <c:title>
          <c:tx>
            <c:rich>
              <a:bodyPr rot="0" vert="horz"/>
              <a:lstStyle/>
              <a:p>
                <a:pPr algn="l">
                  <a:defRPr sz="900">
                    <a:latin typeface="Montserrat" panose="00000500000000000000" pitchFamily="2" charset="0"/>
                  </a:defRPr>
                </a:pPr>
                <a:r>
                  <a:rPr lang="en-GB" sz="900" dirty="0">
                    <a:effectLst/>
                    <a:latin typeface="Montserrat" panose="00000500000000000000" pitchFamily="2" charset="0"/>
                  </a:rPr>
                  <a:t>12w/e % Growth</a:t>
                </a:r>
              </a:p>
            </c:rich>
          </c:tx>
          <c:layout>
            <c:manualLayout>
              <c:xMode val="edge"/>
              <c:yMode val="edge"/>
              <c:x val="1.8088700864518834E-2"/>
              <c:y val="2.0836792394650829E-2"/>
            </c:manualLayout>
          </c:layout>
          <c:overlay val="0"/>
        </c:title>
        <c:numFmt formatCode="0%" sourceLinked="0"/>
        <c:majorTickMark val="out"/>
        <c:minorTickMark val="none"/>
        <c:tickLblPos val="nextTo"/>
        <c:txPr>
          <a:bodyPr/>
          <a:lstStyle/>
          <a:p>
            <a:pPr>
              <a:defRPr>
                <a:latin typeface="Montserrat" panose="00000500000000000000" pitchFamily="2" charset="0"/>
              </a:defRPr>
            </a:pPr>
            <a:endParaRPr lang="en-US"/>
          </a:p>
        </c:txPr>
        <c:crossAx val="46216704"/>
        <c:crosses val="autoZero"/>
        <c:crossBetween val="between"/>
      </c:valAx>
      <c:spPr>
        <a:noFill/>
        <a:ln>
          <a:noFill/>
        </a:ln>
        <a:effectLst/>
      </c:spPr>
    </c:plotArea>
    <c:legend>
      <c:legendPos val="b"/>
      <c:layout>
        <c:manualLayout>
          <c:xMode val="edge"/>
          <c:yMode val="edge"/>
          <c:x val="5.9311591996770621E-2"/>
          <c:y val="0.35122379612806515"/>
          <c:w val="0.2386683012965112"/>
          <c:h val="0.1169665771659258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vs year ago</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TOTAL STORE</c:v>
                </c:pt>
                <c:pt idx="1">
                  <c:v>TSR excl GM# &amp; Tobacco</c:v>
                </c:pt>
                <c:pt idx="2">
                  <c:v>Food &amp; Drink</c:v>
                </c:pt>
                <c:pt idx="3">
                  <c:v>Household/Pet/Health &amp; Beauty</c:v>
                </c:pt>
                <c:pt idx="4">
                  <c:v>Non Food/Tobacco</c:v>
                </c:pt>
              </c:strCache>
            </c:strRef>
          </c:cat>
          <c:val>
            <c:numRef>
              <c:f>Sheet1!$B$2:$B$6</c:f>
              <c:numCache>
                <c:formatCode>0.0%</c:formatCode>
                <c:ptCount val="5"/>
                <c:pt idx="0">
                  <c:v>1.3229519653080501E-2</c:v>
                </c:pt>
                <c:pt idx="1">
                  <c:v>1.4856921871893025E-2</c:v>
                </c:pt>
                <c:pt idx="2">
                  <c:v>1.3949258721520863E-2</c:v>
                </c:pt>
                <c:pt idx="3">
                  <c:v>1.9767829821805583E-2</c:v>
                </c:pt>
                <c:pt idx="4">
                  <c:v>3.40780390609563E-3</c:v>
                </c:pt>
              </c:numCache>
            </c:numRef>
          </c:val>
          <c:extLst>
            <c:ext xmlns:c16="http://schemas.microsoft.com/office/drawing/2014/chart" uri="{C3380CC4-5D6E-409C-BE32-E72D297353CC}">
              <c16:uniqueId val="{00000000-E68B-4F84-BFC8-078DAC5BA2F0}"/>
            </c:ext>
          </c:extLst>
        </c:ser>
        <c:ser>
          <c:idx val="1"/>
          <c:order val="1"/>
          <c:tx>
            <c:strRef>
              <c:f>Sheet1!$C$1</c:f>
              <c:strCache>
                <c:ptCount val="1"/>
                <c:pt idx="0">
                  <c:v>vs 2 years ago</c:v>
                </c:pt>
              </c:strCache>
            </c:strRef>
          </c:tx>
          <c:spPr>
            <a:solidFill>
              <a:schemeClr val="tx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TOTAL STORE</c:v>
                </c:pt>
                <c:pt idx="1">
                  <c:v>TSR excl GM# &amp; Tobacco</c:v>
                </c:pt>
                <c:pt idx="2">
                  <c:v>Food &amp; Drink</c:v>
                </c:pt>
                <c:pt idx="3">
                  <c:v>Household/Pet/Health &amp; Beauty</c:v>
                </c:pt>
                <c:pt idx="4">
                  <c:v>Non Food/Tobacco</c:v>
                </c:pt>
              </c:strCache>
            </c:strRef>
          </c:cat>
          <c:val>
            <c:numRef>
              <c:f>Sheet1!$C$2:$C$6</c:f>
              <c:numCache>
                <c:formatCode>0.0%</c:formatCode>
                <c:ptCount val="5"/>
                <c:pt idx="0">
                  <c:v>5.6551050367275701E-2</c:v>
                </c:pt>
                <c:pt idx="1">
                  <c:v>6.0489208405187567E-2</c:v>
                </c:pt>
                <c:pt idx="2">
                  <c:v>6.4985509192504454E-2</c:v>
                </c:pt>
                <c:pt idx="3">
                  <c:v>3.6937827316549043E-2</c:v>
                </c:pt>
                <c:pt idx="4">
                  <c:v>3.3132357463779849E-2</c:v>
                </c:pt>
              </c:numCache>
            </c:numRef>
          </c:val>
          <c:extLst>
            <c:ext xmlns:c16="http://schemas.microsoft.com/office/drawing/2014/chart" uri="{C3380CC4-5D6E-409C-BE32-E72D297353CC}">
              <c16:uniqueId val="{00000001-E68B-4F84-BFC8-078DAC5BA2F0}"/>
            </c:ext>
          </c:extLst>
        </c:ser>
        <c:ser>
          <c:idx val="2"/>
          <c:order val="2"/>
          <c:tx>
            <c:strRef>
              <c:f>Sheet1!$D$1</c:f>
              <c:strCache>
                <c:ptCount val="1"/>
                <c:pt idx="0">
                  <c:v>vs last month</c:v>
                </c:pt>
              </c:strCache>
            </c:strRef>
          </c:tx>
          <c:spPr>
            <a:solidFill>
              <a:schemeClr val="accent3"/>
            </a:solidFill>
            <a:ln>
              <a:noFill/>
            </a:ln>
            <a:effectLst/>
          </c:spPr>
          <c:invertIfNegative val="0"/>
          <c:dLbls>
            <c:dLbl>
              <c:idx val="1"/>
              <c:numFmt formatCode="0%" sourceLinked="0"/>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manualLayout>
                      <c:w val="7.3044580328211567E-2"/>
                      <c:h val="9.068367480014751E-2"/>
                    </c:manualLayout>
                  </c15:layout>
                </c:ext>
                <c:ext xmlns:c16="http://schemas.microsoft.com/office/drawing/2014/chart" uri="{C3380CC4-5D6E-409C-BE32-E72D297353CC}">
                  <c16:uniqueId val="{00000004-82CB-4C0B-86C2-8D808F70F9D7}"/>
                </c:ext>
              </c:extLst>
            </c:dLbl>
            <c:dLbl>
              <c:idx val="2"/>
              <c:layout>
                <c:manualLayout>
                  <c:x val="1.3274798787498633E-2"/>
                  <c:y val="2.046349229482111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2CB-4C0B-86C2-8D808F70F9D7}"/>
                </c:ext>
              </c:extLst>
            </c:dLbl>
            <c:dLbl>
              <c:idx val="3"/>
              <c:layout>
                <c:manualLayout>
                  <c:x val="0"/>
                  <c:y val="1.541410335294544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2CB-4C0B-86C2-8D808F70F9D7}"/>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TOTAL STORE</c:v>
                </c:pt>
                <c:pt idx="1">
                  <c:v>TSR excl GM# &amp; Tobacco</c:v>
                </c:pt>
                <c:pt idx="2">
                  <c:v>Food &amp; Drink</c:v>
                </c:pt>
                <c:pt idx="3">
                  <c:v>Household/Pet/Health &amp; Beauty</c:v>
                </c:pt>
                <c:pt idx="4">
                  <c:v>Non Food/Tobacco</c:v>
                </c:pt>
              </c:strCache>
            </c:strRef>
          </c:cat>
          <c:val>
            <c:numRef>
              <c:f>Sheet1!$D$2:$D$6</c:f>
              <c:numCache>
                <c:formatCode>0.0%</c:formatCode>
                <c:ptCount val="5"/>
                <c:pt idx="0">
                  <c:v>-1.126195241684802E-2</c:v>
                </c:pt>
                <c:pt idx="1">
                  <c:v>-1.2993604155032701E-2</c:v>
                </c:pt>
                <c:pt idx="2">
                  <c:v>-1.466007720105067E-2</c:v>
                </c:pt>
                <c:pt idx="3">
                  <c:v>-3.9309866950442141E-3</c:v>
                </c:pt>
                <c:pt idx="4">
                  <c:v>-5.5865238167251974E-4</c:v>
                </c:pt>
              </c:numCache>
            </c:numRef>
          </c:val>
          <c:extLst>
            <c:ext xmlns:c16="http://schemas.microsoft.com/office/drawing/2014/chart" uri="{C3380CC4-5D6E-409C-BE32-E72D297353CC}">
              <c16:uniqueId val="{00000001-82CB-4C0B-86C2-8D808F70F9D7}"/>
            </c:ext>
          </c:extLst>
        </c:ser>
        <c:dLbls>
          <c:dLblPos val="inEnd"/>
          <c:showLegendKey val="0"/>
          <c:showVal val="1"/>
          <c:showCatName val="0"/>
          <c:showSerName val="0"/>
          <c:showPercent val="0"/>
          <c:showBubbleSize val="0"/>
        </c:dLbls>
        <c:gapWidth val="125"/>
        <c:axId val="556417247"/>
        <c:axId val="556403935"/>
      </c:barChart>
      <c:catAx>
        <c:axId val="556417247"/>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700" b="1" i="0" u="none" strike="noStrike" kern="1200" baseline="0">
                <a:solidFill>
                  <a:schemeClr val="tx1"/>
                </a:solidFill>
                <a:latin typeface="Montserrat" panose="00000500000000000000" pitchFamily="2" charset="0"/>
                <a:ea typeface="+mn-ea"/>
                <a:cs typeface="+mn-cs"/>
              </a:defRPr>
            </a:pPr>
            <a:endParaRPr lang="en-US"/>
          </a:p>
        </c:txPr>
        <c:crossAx val="556403935"/>
        <c:crosses val="autoZero"/>
        <c:auto val="1"/>
        <c:lblAlgn val="ctr"/>
        <c:lblOffset val="100"/>
        <c:noMultiLvlLbl val="0"/>
      </c:catAx>
      <c:valAx>
        <c:axId val="556403935"/>
        <c:scaling>
          <c:orientation val="minMax"/>
          <c:min val="-0.1"/>
        </c:scaling>
        <c:delete val="1"/>
        <c:axPos val="l"/>
        <c:numFmt formatCode="0.0%" sourceLinked="1"/>
        <c:majorTickMark val="out"/>
        <c:minorTickMark val="none"/>
        <c:tickLblPos val="nextTo"/>
        <c:crossAx val="556417247"/>
        <c:crosses val="autoZero"/>
        <c:crossBetween val="between"/>
        <c:majorUnit val="0.25"/>
      </c:valAx>
      <c:spPr>
        <a:noFill/>
        <a:ln>
          <a:noFill/>
        </a:ln>
        <a:effectLst/>
      </c:spPr>
    </c:plotArea>
    <c:legend>
      <c:legendPos val="t"/>
      <c:layout>
        <c:manualLayout>
          <c:xMode val="edge"/>
          <c:yMode val="edge"/>
          <c:x val="0.22983223581059892"/>
          <c:y val="6.0542272160327378E-2"/>
          <c:w val="0.77016776418940103"/>
          <c:h val="7.291121499623227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741742447998329"/>
          <c:y val="3.2193983160531341E-2"/>
          <c:w val="0.68612077976377128"/>
          <c:h val="0.92023708871349719"/>
        </c:manualLayout>
      </c:layout>
      <c:barChart>
        <c:barDir val="bar"/>
        <c:grouping val="clustered"/>
        <c:varyColors val="0"/>
        <c:ser>
          <c:idx val="0"/>
          <c:order val="0"/>
          <c:tx>
            <c:strRef>
              <c:f>Sheet1!$B$1</c:f>
              <c:strCache>
                <c:ptCount val="1"/>
                <c:pt idx="0">
                  <c:v>vs year ago</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Tobacco</c:v>
                </c:pt>
                <c:pt idx="1">
                  <c:v>BWS</c:v>
                </c:pt>
                <c:pt idx="2">
                  <c:v>Soft Drinks</c:v>
                </c:pt>
                <c:pt idx="3">
                  <c:v>Pet</c:v>
                </c:pt>
                <c:pt idx="4">
                  <c:v>Impulse*</c:v>
                </c:pt>
                <c:pt idx="5">
                  <c:v>Dairy</c:v>
                </c:pt>
                <c:pt idx="6">
                  <c:v>Frozen</c:v>
                </c:pt>
                <c:pt idx="7">
                  <c:v>Household</c:v>
                </c:pt>
                <c:pt idx="8">
                  <c:v>Convenience</c:v>
                </c:pt>
                <c:pt idx="9">
                  <c:v>Meat, Fish &amp; Poultry</c:v>
                </c:pt>
                <c:pt idx="10">
                  <c:v>Bakery</c:v>
                </c:pt>
                <c:pt idx="11">
                  <c:v>Packaged Grocery</c:v>
                </c:pt>
                <c:pt idx="12">
                  <c:v>Produce </c:v>
                </c:pt>
                <c:pt idx="13">
                  <c:v>HBA~</c:v>
                </c:pt>
                <c:pt idx="14">
                  <c:v>Non Food#</c:v>
                </c:pt>
              </c:strCache>
            </c:strRef>
          </c:cat>
          <c:val>
            <c:numRef>
              <c:f>Sheet1!$B$2:$B$16</c:f>
              <c:numCache>
                <c:formatCode>0.0%</c:formatCode>
                <c:ptCount val="15"/>
                <c:pt idx="0">
                  <c:v>3.8048447048010914E-2</c:v>
                </c:pt>
                <c:pt idx="1">
                  <c:v>-1.6316535278357636E-2</c:v>
                </c:pt>
                <c:pt idx="2">
                  <c:v>0.1296979164072336</c:v>
                </c:pt>
                <c:pt idx="3">
                  <c:v>9.577188096256295E-2</c:v>
                </c:pt>
                <c:pt idx="4">
                  <c:v>4.1023775770028248E-2</c:v>
                </c:pt>
                <c:pt idx="5">
                  <c:v>1.6652830494329418E-2</c:v>
                </c:pt>
                <c:pt idx="6">
                  <c:v>-3.7241857129820533E-3</c:v>
                </c:pt>
                <c:pt idx="7">
                  <c:v>-1.5414003068706439E-2</c:v>
                </c:pt>
                <c:pt idx="8">
                  <c:v>0.102493276302976</c:v>
                </c:pt>
                <c:pt idx="9">
                  <c:v>-2.7759118940453797E-2</c:v>
                </c:pt>
                <c:pt idx="10">
                  <c:v>7.8960662737626475E-2</c:v>
                </c:pt>
                <c:pt idx="11">
                  <c:v>-4.1053752318227166E-2</c:v>
                </c:pt>
                <c:pt idx="12">
                  <c:v>-1.2136909215177849E-2</c:v>
                </c:pt>
                <c:pt idx="13">
                  <c:v>2.6580370290557376E-2</c:v>
                </c:pt>
                <c:pt idx="14">
                  <c:v>-1.9259821347570316E-2</c:v>
                </c:pt>
              </c:numCache>
            </c:numRef>
          </c:val>
          <c:extLst>
            <c:ext xmlns:c16="http://schemas.microsoft.com/office/drawing/2014/chart" uri="{C3380CC4-5D6E-409C-BE32-E72D297353CC}">
              <c16:uniqueId val="{00000000-DA3E-4612-908A-DE664A6E660D}"/>
            </c:ext>
          </c:extLst>
        </c:ser>
        <c:ser>
          <c:idx val="1"/>
          <c:order val="1"/>
          <c:tx>
            <c:strRef>
              <c:f>Sheet1!$C$1</c:f>
              <c:strCache>
                <c:ptCount val="1"/>
                <c:pt idx="0">
                  <c:v>vs 2 years ago</c:v>
                </c:pt>
              </c:strCache>
            </c:strRef>
          </c:tx>
          <c:spPr>
            <a:solidFill>
              <a:schemeClr val="tx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Tobacco</c:v>
                </c:pt>
                <c:pt idx="1">
                  <c:v>BWS</c:v>
                </c:pt>
                <c:pt idx="2">
                  <c:v>Soft Drinks</c:v>
                </c:pt>
                <c:pt idx="3">
                  <c:v>Pet</c:v>
                </c:pt>
                <c:pt idx="4">
                  <c:v>Impulse*</c:v>
                </c:pt>
                <c:pt idx="5">
                  <c:v>Dairy</c:v>
                </c:pt>
                <c:pt idx="6">
                  <c:v>Frozen</c:v>
                </c:pt>
                <c:pt idx="7">
                  <c:v>Household</c:v>
                </c:pt>
                <c:pt idx="8">
                  <c:v>Convenience</c:v>
                </c:pt>
                <c:pt idx="9">
                  <c:v>Meat, Fish &amp; Poultry</c:v>
                </c:pt>
                <c:pt idx="10">
                  <c:v>Bakery</c:v>
                </c:pt>
                <c:pt idx="11">
                  <c:v>Packaged Grocery</c:v>
                </c:pt>
                <c:pt idx="12">
                  <c:v>Produce </c:v>
                </c:pt>
                <c:pt idx="13">
                  <c:v>HBA~</c:v>
                </c:pt>
                <c:pt idx="14">
                  <c:v>Non Food#</c:v>
                </c:pt>
              </c:strCache>
            </c:strRef>
          </c:cat>
          <c:val>
            <c:numRef>
              <c:f>Sheet1!$C$2:$C$16</c:f>
              <c:numCache>
                <c:formatCode>0.0%</c:formatCode>
                <c:ptCount val="15"/>
                <c:pt idx="0">
                  <c:v>0.15541276784393898</c:v>
                </c:pt>
                <c:pt idx="1">
                  <c:v>0.12095127466796107</c:v>
                </c:pt>
                <c:pt idx="2">
                  <c:v>0.12015631320442588</c:v>
                </c:pt>
                <c:pt idx="3">
                  <c:v>9.6982664047723155E-2</c:v>
                </c:pt>
                <c:pt idx="4">
                  <c:v>7.7383272837697969E-2</c:v>
                </c:pt>
                <c:pt idx="5">
                  <c:v>7.591119327760576E-2</c:v>
                </c:pt>
                <c:pt idx="6">
                  <c:v>7.4722253588270116E-2</c:v>
                </c:pt>
                <c:pt idx="7">
                  <c:v>6.1612348084568058E-2</c:v>
                </c:pt>
                <c:pt idx="8">
                  <c:v>5.5563305482789094E-2</c:v>
                </c:pt>
                <c:pt idx="9">
                  <c:v>4.8666528316525071E-2</c:v>
                </c:pt>
                <c:pt idx="10">
                  <c:v>4.7047424081025468E-2</c:v>
                </c:pt>
                <c:pt idx="11">
                  <c:v>3.5255065478029257E-2</c:v>
                </c:pt>
                <c:pt idx="12">
                  <c:v>1.6361157226602474E-2</c:v>
                </c:pt>
                <c:pt idx="13">
                  <c:v>1.068520595296274E-2</c:v>
                </c:pt>
                <c:pt idx="14">
                  <c:v>-3.7424353512178543E-2</c:v>
                </c:pt>
              </c:numCache>
            </c:numRef>
          </c:val>
          <c:extLst>
            <c:ext xmlns:c16="http://schemas.microsoft.com/office/drawing/2014/chart" uri="{C3380CC4-5D6E-409C-BE32-E72D297353CC}">
              <c16:uniqueId val="{00000001-DA3E-4612-908A-DE664A6E660D}"/>
            </c:ext>
          </c:extLst>
        </c:ser>
        <c:dLbls>
          <c:dLblPos val="inEnd"/>
          <c:showLegendKey val="0"/>
          <c:showVal val="1"/>
          <c:showCatName val="0"/>
          <c:showSerName val="0"/>
          <c:showPercent val="0"/>
          <c:showBubbleSize val="0"/>
        </c:dLbls>
        <c:gapWidth val="125"/>
        <c:axId val="556417247"/>
        <c:axId val="556403935"/>
      </c:barChart>
      <c:catAx>
        <c:axId val="556417247"/>
        <c:scaling>
          <c:orientation val="maxMin"/>
        </c:scaling>
        <c:delete val="0"/>
        <c:axPos val="l"/>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700" b="0" i="0" u="none" strike="noStrike" kern="1200" baseline="0">
                <a:solidFill>
                  <a:schemeClr val="tx1"/>
                </a:solidFill>
                <a:latin typeface="Montserrat" panose="00000500000000000000" pitchFamily="2" charset="0"/>
                <a:ea typeface="+mn-ea"/>
                <a:cs typeface="+mn-cs"/>
              </a:defRPr>
            </a:pPr>
            <a:endParaRPr lang="en-US"/>
          </a:p>
        </c:txPr>
        <c:crossAx val="556403935"/>
        <c:crosses val="autoZero"/>
        <c:auto val="1"/>
        <c:lblAlgn val="ctr"/>
        <c:lblOffset val="100"/>
        <c:noMultiLvlLbl val="0"/>
      </c:catAx>
      <c:valAx>
        <c:axId val="556403935"/>
        <c:scaling>
          <c:orientation val="minMax"/>
          <c:max val="0.2"/>
          <c:min val="-0.15000000000000002"/>
        </c:scaling>
        <c:delete val="1"/>
        <c:axPos val="t"/>
        <c:majorGridlines>
          <c:spPr>
            <a:ln w="9525" cap="flat" cmpd="sng" algn="ctr">
              <a:solidFill>
                <a:schemeClr val="tx2"/>
              </a:solidFill>
              <a:round/>
            </a:ln>
            <a:effectLst/>
          </c:spPr>
        </c:majorGridlines>
        <c:numFmt formatCode="0.0%" sourceLinked="1"/>
        <c:majorTickMark val="out"/>
        <c:minorTickMark val="none"/>
        <c:tickLblPos val="nextTo"/>
        <c:crossAx val="556417247"/>
        <c:crosses val="autoZero"/>
        <c:crossBetween val="between"/>
        <c:majorUnit val="0.25"/>
      </c:valAx>
      <c:spPr>
        <a:noFill/>
        <a:ln>
          <a:noFill/>
        </a:ln>
        <a:effectLst/>
      </c:spPr>
    </c:plotArea>
    <c:legend>
      <c:legendPos val="tr"/>
      <c:layout>
        <c:manualLayout>
          <c:xMode val="edge"/>
          <c:yMode val="edge"/>
          <c:x val="0.76741768579492009"/>
          <c:y val="0.83894291422167933"/>
          <c:w val="0.20603271663008257"/>
          <c:h val="0.12493023848139007"/>
        </c:manualLayout>
      </c:layout>
      <c:overlay val="0"/>
      <c:spPr>
        <a:noFill/>
        <a:ln>
          <a:noFill/>
        </a:ln>
        <a:effectLst/>
      </c:spPr>
      <c:txPr>
        <a:bodyPr rot="0" spcFirstLastPara="1" vertOverflow="ellipsis" vert="horz" wrap="square" anchor="b" anchorCtr="0"/>
        <a:lstStyle/>
        <a:p>
          <a:pPr>
            <a:defRPr sz="700" b="0" i="0" u="none" strike="noStrike" kern="1200" baseline="0">
              <a:solidFill>
                <a:schemeClr val="tx1"/>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469523224503754E-3"/>
          <c:y val="8.1181963141033105E-3"/>
          <c:w val="0.96107340978121836"/>
          <c:h val="0.58483022580724353"/>
        </c:manualLayout>
      </c:layout>
      <c:barChart>
        <c:barDir val="col"/>
        <c:grouping val="clustered"/>
        <c:varyColors val="0"/>
        <c:ser>
          <c:idx val="0"/>
          <c:order val="0"/>
          <c:tx>
            <c:strRef>
              <c:f>Sheet1!$B$1</c:f>
              <c:strCache>
                <c:ptCount val="1"/>
                <c:pt idx="0">
                  <c:v>GB</c:v>
                </c:pt>
              </c:strCache>
            </c:strRef>
          </c:tx>
          <c:spPr>
            <a:solidFill>
              <a:srgbClr val="00F000"/>
            </a:solidFill>
          </c:spPr>
          <c:invertIfNegative val="1"/>
          <c:dPt>
            <c:idx val="0"/>
            <c:invertIfNegative val="1"/>
            <c:bubble3D val="0"/>
            <c:extLst>
              <c:ext xmlns:c16="http://schemas.microsoft.com/office/drawing/2014/chart" uri="{C3380CC4-5D6E-409C-BE32-E72D297353CC}">
                <c16:uniqueId val="{00000001-6B65-4B0C-BC93-826B78D99838}"/>
              </c:ext>
            </c:extLst>
          </c:dPt>
          <c:dPt>
            <c:idx val="1"/>
            <c:invertIfNegative val="1"/>
            <c:bubble3D val="0"/>
            <c:extLst>
              <c:ext xmlns:c16="http://schemas.microsoft.com/office/drawing/2014/chart" uri="{C3380CC4-5D6E-409C-BE32-E72D297353CC}">
                <c16:uniqueId val="{00000003-6B65-4B0C-BC93-826B78D99838}"/>
              </c:ext>
            </c:extLst>
          </c:dPt>
          <c:dPt>
            <c:idx val="2"/>
            <c:invertIfNegative val="1"/>
            <c:bubble3D val="0"/>
            <c:extLst>
              <c:ext xmlns:c16="http://schemas.microsoft.com/office/drawing/2014/chart" uri="{C3380CC4-5D6E-409C-BE32-E72D297353CC}">
                <c16:uniqueId val="{00000005-6B65-4B0C-BC93-826B78D99838}"/>
              </c:ext>
            </c:extLst>
          </c:dPt>
          <c:dPt>
            <c:idx val="3"/>
            <c:invertIfNegative val="1"/>
            <c:bubble3D val="0"/>
            <c:extLst>
              <c:ext xmlns:c16="http://schemas.microsoft.com/office/drawing/2014/chart" uri="{C3380CC4-5D6E-409C-BE32-E72D297353CC}">
                <c16:uniqueId val="{00000007-6B65-4B0C-BC93-826B78D99838}"/>
              </c:ext>
            </c:extLst>
          </c:dPt>
          <c:dPt>
            <c:idx val="4"/>
            <c:invertIfNegative val="1"/>
            <c:bubble3D val="0"/>
            <c:extLst>
              <c:ext xmlns:c16="http://schemas.microsoft.com/office/drawing/2014/chart" uri="{C3380CC4-5D6E-409C-BE32-E72D297353CC}">
                <c16:uniqueId val="{00000009-6B65-4B0C-BC93-826B78D99838}"/>
              </c:ext>
            </c:extLst>
          </c:dPt>
          <c:dPt>
            <c:idx val="5"/>
            <c:invertIfNegative val="1"/>
            <c:bubble3D val="0"/>
            <c:spPr>
              <a:solidFill>
                <a:srgbClr val="00F000"/>
              </a:solidFill>
            </c:spPr>
            <c:extLst>
              <c:ext xmlns:c16="http://schemas.microsoft.com/office/drawing/2014/chart" uri="{C3380CC4-5D6E-409C-BE32-E72D297353CC}">
                <c16:uniqueId val="{0000000B-6B65-4B0C-BC93-826B78D99838}"/>
              </c:ext>
            </c:extLst>
          </c:dPt>
          <c:dPt>
            <c:idx val="6"/>
            <c:invertIfNegative val="1"/>
            <c:bubble3D val="0"/>
            <c:extLst>
              <c:ext xmlns:c16="http://schemas.microsoft.com/office/drawing/2014/chart" uri="{C3380CC4-5D6E-409C-BE32-E72D297353CC}">
                <c16:uniqueId val="{0000000D-6B65-4B0C-BC93-826B78D99838}"/>
              </c:ext>
            </c:extLst>
          </c:dPt>
          <c:dPt>
            <c:idx val="7"/>
            <c:invertIfNegative val="1"/>
            <c:bubble3D val="0"/>
            <c:extLst>
              <c:ext xmlns:c16="http://schemas.microsoft.com/office/drawing/2014/chart" uri="{C3380CC4-5D6E-409C-BE32-E72D297353CC}">
                <c16:uniqueId val="{0000000F-6B65-4B0C-BC93-826B78D99838}"/>
              </c:ext>
            </c:extLst>
          </c:dPt>
          <c:dPt>
            <c:idx val="8"/>
            <c:invertIfNegative val="1"/>
            <c:bubble3D val="0"/>
            <c:extLst>
              <c:ext xmlns:c16="http://schemas.microsoft.com/office/drawing/2014/chart" uri="{C3380CC4-5D6E-409C-BE32-E72D297353CC}">
                <c16:uniqueId val="{00000011-6B65-4B0C-BC93-826B78D99838}"/>
              </c:ext>
            </c:extLst>
          </c:dPt>
          <c:dPt>
            <c:idx val="9"/>
            <c:invertIfNegative val="1"/>
            <c:bubble3D val="0"/>
            <c:extLst>
              <c:ext xmlns:c16="http://schemas.microsoft.com/office/drawing/2014/chart" uri="{C3380CC4-5D6E-409C-BE32-E72D297353CC}">
                <c16:uniqueId val="{00000013-6B65-4B0C-BC93-826B78D99838}"/>
              </c:ext>
            </c:extLst>
          </c:dPt>
          <c:dPt>
            <c:idx val="10"/>
            <c:invertIfNegative val="1"/>
            <c:bubble3D val="0"/>
            <c:spPr>
              <a:solidFill>
                <a:srgbClr val="00F000"/>
              </a:solidFill>
            </c:spPr>
            <c:extLst>
              <c:ext xmlns:c16="http://schemas.microsoft.com/office/drawing/2014/chart" uri="{C3380CC4-5D6E-409C-BE32-E72D297353CC}">
                <c16:uniqueId val="{00000015-812A-480B-B333-94C132AA3928}"/>
              </c:ext>
            </c:extLst>
          </c:dPt>
          <c:dPt>
            <c:idx val="12"/>
            <c:invertIfNegative val="1"/>
            <c:bubble3D val="0"/>
            <c:spPr>
              <a:solidFill>
                <a:srgbClr val="00F000"/>
              </a:solidFill>
            </c:spPr>
            <c:extLst>
              <c:ext xmlns:c16="http://schemas.microsoft.com/office/drawing/2014/chart" uri="{C3380CC4-5D6E-409C-BE32-E72D297353CC}">
                <c16:uniqueId val="{0000000E-B289-473F-BFAB-6E51048588FB}"/>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GB</c:v>
                </c:pt>
                <c:pt idx="1">
                  <c:v>Supermarkets</c:v>
                </c:pt>
                <c:pt idx="2">
                  <c:v>Convenience</c:v>
                </c:pt>
                <c:pt idx="4">
                  <c:v>Grocery Multiples</c:v>
                </c:pt>
                <c:pt idx="5">
                  <c:v>Chemists</c:v>
                </c:pt>
                <c:pt idx="7">
                  <c:v>Independents</c:v>
                </c:pt>
                <c:pt idx="8">
                  <c:v>Symbols</c:v>
                </c:pt>
                <c:pt idx="9">
                  <c:v>Convenience Multiples</c:v>
                </c:pt>
                <c:pt idx="10">
                  <c:v>Multiple Forecourts</c:v>
                </c:pt>
                <c:pt idx="12">
                  <c:v>*Discounters</c:v>
                </c:pt>
                <c:pt idx="13">
                  <c:v>*Value Retailers</c:v>
                </c:pt>
                <c:pt idx="14">
                  <c:v>*Online</c:v>
                </c:pt>
                <c:pt idx="15">
                  <c:v>*Bricks &amp; Mortar</c:v>
                </c:pt>
              </c:strCache>
            </c:strRef>
          </c:cat>
          <c:val>
            <c:numRef>
              <c:f>Sheet1!$B$2:$B$17</c:f>
              <c:numCache>
                <c:formatCode>0.0%</c:formatCode>
                <c:ptCount val="16"/>
                <c:pt idx="0">
                  <c:v>1.3589768174542938E-2</c:v>
                </c:pt>
                <c:pt idx="1">
                  <c:v>6.0451431050749793E-3</c:v>
                </c:pt>
                <c:pt idx="2">
                  <c:v>3.3235721674393259E-2</c:v>
                </c:pt>
                <c:pt idx="4">
                  <c:v>1.3229535067835974E-2</c:v>
                </c:pt>
                <c:pt idx="5">
                  <c:v>0.17309602344415564</c:v>
                </c:pt>
                <c:pt idx="7">
                  <c:v>1.0969726648944356E-2</c:v>
                </c:pt>
                <c:pt idx="8">
                  <c:v>-3.9659263617830565E-3</c:v>
                </c:pt>
                <c:pt idx="9">
                  <c:v>-1.0040429472966239E-2</c:v>
                </c:pt>
                <c:pt idx="10">
                  <c:v>3.9602511964176301E-2</c:v>
                </c:pt>
                <c:pt idx="12">
                  <c:v>6.9181591390063968E-2</c:v>
                </c:pt>
                <c:pt idx="13">
                  <c:v>-6.3563356344354727E-2</c:v>
                </c:pt>
                <c:pt idx="14">
                  <c:v>-3.7654487058201624E-2</c:v>
                </c:pt>
                <c:pt idx="15">
                  <c:v>2.0242151234389993E-2</c:v>
                </c:pt>
              </c:numCache>
            </c:numRef>
          </c:val>
          <c:extLst>
            <c:ext xmlns:c14="http://schemas.microsoft.com/office/drawing/2007/8/2/chart" uri="{6F2FDCE9-48DA-4B69-8628-5D25D57E5C99}">
              <c14:invertSolidFillFmt>
                <c14:spPr xmlns:c14="http://schemas.microsoft.com/office/drawing/2007/8/2/chart">
                  <a:solidFill>
                    <a:srgbClr val="666666"/>
                  </a:solidFill>
                </c14:spPr>
              </c14:invertSolidFillFmt>
            </c:ext>
            <c:ext xmlns:c16="http://schemas.microsoft.com/office/drawing/2014/chart" uri="{C3380CC4-5D6E-409C-BE32-E72D297353CC}">
              <c16:uniqueId val="{00000014-6B65-4B0C-BC93-826B78D99838}"/>
            </c:ext>
          </c:extLst>
        </c:ser>
        <c:dLbls>
          <c:dLblPos val="inEnd"/>
          <c:showLegendKey val="0"/>
          <c:showVal val="1"/>
          <c:showCatName val="0"/>
          <c:showSerName val="0"/>
          <c:showPercent val="0"/>
          <c:showBubbleSize val="0"/>
        </c:dLbls>
        <c:gapWidth val="125"/>
        <c:axId val="145143296"/>
        <c:axId val="145151104"/>
      </c:barChart>
      <c:catAx>
        <c:axId val="145143296"/>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ontserrat" panose="00000500000000000000" pitchFamily="2" charset="0"/>
                <a:ea typeface="+mn-ea"/>
                <a:cs typeface="+mn-cs"/>
              </a:defRPr>
            </a:pPr>
            <a:endParaRPr lang="en-US"/>
          </a:p>
        </c:txPr>
        <c:crossAx val="145151104"/>
        <c:crosses val="autoZero"/>
        <c:auto val="1"/>
        <c:lblAlgn val="ctr"/>
        <c:lblOffset val="100"/>
        <c:noMultiLvlLbl val="0"/>
      </c:catAx>
      <c:valAx>
        <c:axId val="145151104"/>
        <c:scaling>
          <c:orientation val="minMax"/>
        </c:scaling>
        <c:delete val="1"/>
        <c:axPos val="r"/>
        <c:numFmt formatCode="0.0%" sourceLinked="1"/>
        <c:majorTickMark val="out"/>
        <c:minorTickMark val="none"/>
        <c:tickLblPos val="nextTo"/>
        <c:crossAx val="14514329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775618579602996E-3"/>
          <c:y val="3.0579585702551999E-2"/>
          <c:w val="0.96107340978121836"/>
          <c:h val="0.58483022580724353"/>
        </c:manualLayout>
      </c:layout>
      <c:barChart>
        <c:barDir val="col"/>
        <c:grouping val="clustered"/>
        <c:varyColors val="0"/>
        <c:ser>
          <c:idx val="0"/>
          <c:order val="0"/>
          <c:tx>
            <c:strRef>
              <c:f>Sheet1!$B$1</c:f>
              <c:strCache>
                <c:ptCount val="1"/>
                <c:pt idx="0">
                  <c:v>UK</c:v>
                </c:pt>
              </c:strCache>
            </c:strRef>
          </c:tx>
          <c:spPr>
            <a:solidFill>
              <a:srgbClr val="00F000"/>
            </a:solidFill>
            <a:ln>
              <a:noFill/>
            </a:ln>
            <a:effectLst/>
          </c:spPr>
          <c:invertIfNegative val="0"/>
          <c:dPt>
            <c:idx val="0"/>
            <c:invertIfNegative val="0"/>
            <c:bubble3D val="0"/>
            <c:extLst>
              <c:ext xmlns:c16="http://schemas.microsoft.com/office/drawing/2014/chart" uri="{C3380CC4-5D6E-409C-BE32-E72D297353CC}">
                <c16:uniqueId val="{00000001-6B65-4B0C-BC93-826B78D99838}"/>
              </c:ext>
            </c:extLst>
          </c:dPt>
          <c:dPt>
            <c:idx val="1"/>
            <c:invertIfNegative val="0"/>
            <c:bubble3D val="0"/>
            <c:extLst>
              <c:ext xmlns:c16="http://schemas.microsoft.com/office/drawing/2014/chart" uri="{C3380CC4-5D6E-409C-BE32-E72D297353CC}">
                <c16:uniqueId val="{00000003-6B65-4B0C-BC93-826B78D99838}"/>
              </c:ext>
            </c:extLst>
          </c:dPt>
          <c:dPt>
            <c:idx val="2"/>
            <c:invertIfNegative val="0"/>
            <c:bubble3D val="0"/>
            <c:spPr>
              <a:solidFill>
                <a:srgbClr val="666666"/>
              </a:solidFill>
              <a:ln>
                <a:noFill/>
              </a:ln>
              <a:effectLst/>
            </c:spPr>
            <c:extLst>
              <c:ext xmlns:c16="http://schemas.microsoft.com/office/drawing/2014/chart" uri="{C3380CC4-5D6E-409C-BE32-E72D297353CC}">
                <c16:uniqueId val="{00000005-6B65-4B0C-BC93-826B78D99838}"/>
              </c:ext>
            </c:extLst>
          </c:dPt>
          <c:dPt>
            <c:idx val="3"/>
            <c:invertIfNegative val="0"/>
            <c:bubble3D val="0"/>
            <c:extLst>
              <c:ext xmlns:c16="http://schemas.microsoft.com/office/drawing/2014/chart" uri="{C3380CC4-5D6E-409C-BE32-E72D297353CC}">
                <c16:uniqueId val="{00000007-6B65-4B0C-BC93-826B78D99838}"/>
              </c:ext>
            </c:extLst>
          </c:dPt>
          <c:dPt>
            <c:idx val="4"/>
            <c:invertIfNegative val="0"/>
            <c:bubble3D val="0"/>
            <c:extLst>
              <c:ext xmlns:c16="http://schemas.microsoft.com/office/drawing/2014/chart" uri="{C3380CC4-5D6E-409C-BE32-E72D297353CC}">
                <c16:uniqueId val="{00000009-6B65-4B0C-BC93-826B78D99838}"/>
              </c:ext>
            </c:extLst>
          </c:dPt>
          <c:dPt>
            <c:idx val="5"/>
            <c:invertIfNegative val="0"/>
            <c:bubble3D val="0"/>
            <c:spPr>
              <a:solidFill>
                <a:srgbClr val="666666"/>
              </a:solidFill>
              <a:ln>
                <a:noFill/>
              </a:ln>
              <a:effectLst/>
            </c:spPr>
            <c:extLst>
              <c:ext xmlns:c16="http://schemas.microsoft.com/office/drawing/2014/chart" uri="{C3380CC4-5D6E-409C-BE32-E72D297353CC}">
                <c16:uniqueId val="{0000000B-6B65-4B0C-BC93-826B78D99838}"/>
              </c:ext>
            </c:extLst>
          </c:dPt>
          <c:dPt>
            <c:idx val="6"/>
            <c:invertIfNegative val="0"/>
            <c:bubble3D val="0"/>
            <c:extLst>
              <c:ext xmlns:c16="http://schemas.microsoft.com/office/drawing/2014/chart" uri="{C3380CC4-5D6E-409C-BE32-E72D297353CC}">
                <c16:uniqueId val="{0000000D-6B65-4B0C-BC93-826B78D99838}"/>
              </c:ext>
            </c:extLst>
          </c:dPt>
          <c:dPt>
            <c:idx val="7"/>
            <c:invertIfNegative val="0"/>
            <c:bubble3D val="0"/>
            <c:extLst>
              <c:ext xmlns:c16="http://schemas.microsoft.com/office/drawing/2014/chart" uri="{C3380CC4-5D6E-409C-BE32-E72D297353CC}">
                <c16:uniqueId val="{0000000F-6B65-4B0C-BC93-826B78D99838}"/>
              </c:ext>
            </c:extLst>
          </c:dPt>
          <c:dPt>
            <c:idx val="8"/>
            <c:invertIfNegative val="0"/>
            <c:bubble3D val="0"/>
            <c:spPr>
              <a:solidFill>
                <a:srgbClr val="666666"/>
              </a:solidFill>
              <a:ln>
                <a:noFill/>
              </a:ln>
              <a:effectLst/>
            </c:spPr>
            <c:extLst>
              <c:ext xmlns:c16="http://schemas.microsoft.com/office/drawing/2014/chart" uri="{C3380CC4-5D6E-409C-BE32-E72D297353CC}">
                <c16:uniqueId val="{00000011-6B65-4B0C-BC93-826B78D99838}"/>
              </c:ext>
            </c:extLst>
          </c:dPt>
          <c:dPt>
            <c:idx val="9"/>
            <c:invertIfNegative val="0"/>
            <c:bubble3D val="0"/>
            <c:spPr>
              <a:solidFill>
                <a:srgbClr val="666666"/>
              </a:solidFill>
              <a:ln>
                <a:noFill/>
              </a:ln>
              <a:effectLst/>
            </c:spPr>
            <c:extLst>
              <c:ext xmlns:c16="http://schemas.microsoft.com/office/drawing/2014/chart" uri="{C3380CC4-5D6E-409C-BE32-E72D297353CC}">
                <c16:uniqueId val="{00000013-6B65-4B0C-BC93-826B78D99838}"/>
              </c:ext>
            </c:extLst>
          </c:dPt>
          <c:dPt>
            <c:idx val="10"/>
            <c:invertIfNegative val="0"/>
            <c:bubble3D val="0"/>
            <c:extLst>
              <c:ext xmlns:c16="http://schemas.microsoft.com/office/drawing/2014/chart" uri="{C3380CC4-5D6E-409C-BE32-E72D297353CC}">
                <c16:uniqueId val="{00000015-812A-480B-B333-94C132AA3928}"/>
              </c:ext>
            </c:extLst>
          </c:dPt>
          <c:dPt>
            <c:idx val="11"/>
            <c:invertIfNegative val="0"/>
            <c:bubble3D val="0"/>
            <c:extLst>
              <c:ext xmlns:c16="http://schemas.microsoft.com/office/drawing/2014/chart" uri="{C3380CC4-5D6E-409C-BE32-E72D297353CC}">
                <c16:uniqueId val="{00000000-6AB0-4945-8308-219870CA889A}"/>
              </c:ext>
            </c:extLst>
          </c:dPt>
          <c:dPt>
            <c:idx val="13"/>
            <c:invertIfNegative val="0"/>
            <c:bubble3D val="0"/>
            <c:spPr>
              <a:solidFill>
                <a:srgbClr val="666666"/>
              </a:solidFill>
              <a:ln>
                <a:noFill/>
              </a:ln>
              <a:effectLst/>
            </c:spPr>
            <c:extLst>
              <c:ext xmlns:c16="http://schemas.microsoft.com/office/drawing/2014/chart" uri="{C3380CC4-5D6E-409C-BE32-E72D297353CC}">
                <c16:uniqueId val="{00000002-4FF0-4755-AB65-8F2F3B6CE5B2}"/>
              </c:ext>
            </c:extLst>
          </c:dPt>
          <c:dPt>
            <c:idx val="14"/>
            <c:invertIfNegative val="0"/>
            <c:bubble3D val="0"/>
            <c:extLst>
              <c:ext xmlns:c16="http://schemas.microsoft.com/office/drawing/2014/chart" uri="{C3380CC4-5D6E-409C-BE32-E72D297353CC}">
                <c16:uniqueId val="{00000001-4FF0-4755-AB65-8F2F3B6CE5B2}"/>
              </c:ext>
            </c:extLst>
          </c:dPt>
          <c:dPt>
            <c:idx val="15"/>
            <c:invertIfNegative val="0"/>
            <c:bubble3D val="0"/>
            <c:spPr>
              <a:solidFill>
                <a:srgbClr val="666666"/>
              </a:solidFill>
              <a:ln>
                <a:noFill/>
              </a:ln>
              <a:effectLst/>
            </c:spPr>
            <c:extLst>
              <c:ext xmlns:c16="http://schemas.microsoft.com/office/drawing/2014/chart" uri="{C3380CC4-5D6E-409C-BE32-E72D297353CC}">
                <c16:uniqueId val="{00000012-4DC9-4137-9BDB-B15A818FADC8}"/>
              </c:ext>
            </c:extLst>
          </c:dPt>
          <c:dLbls>
            <c:numFmt formatCode="0.0%" sourceLinked="0"/>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6"/>
                <c:pt idx="0">
                  <c:v>GB</c:v>
                </c:pt>
                <c:pt idx="1">
                  <c:v>Supermarkets</c:v>
                </c:pt>
                <c:pt idx="2">
                  <c:v>Convenience</c:v>
                </c:pt>
                <c:pt idx="3">
                  <c:v> </c:v>
                </c:pt>
                <c:pt idx="4">
                  <c:v>Grocery Multiples</c:v>
                </c:pt>
                <c:pt idx="5">
                  <c:v>Chemists</c:v>
                </c:pt>
                <c:pt idx="7">
                  <c:v>Independents</c:v>
                </c:pt>
                <c:pt idx="8">
                  <c:v>Symbols</c:v>
                </c:pt>
                <c:pt idx="9">
                  <c:v>Convenience Multiples</c:v>
                </c:pt>
                <c:pt idx="10">
                  <c:v>Multiple Forecourts</c:v>
                </c:pt>
                <c:pt idx="12">
                  <c:v>*Discounters</c:v>
                </c:pt>
                <c:pt idx="13">
                  <c:v>*Value Retailers</c:v>
                </c:pt>
                <c:pt idx="14">
                  <c:v>*Online</c:v>
                </c:pt>
                <c:pt idx="15">
                  <c:v>*Bricks &amp; Mortar</c:v>
                </c:pt>
              </c:strCache>
            </c:strRef>
          </c:cat>
          <c:val>
            <c:numRef>
              <c:f>Sheet1!$B$2:$B$18</c:f>
              <c:numCache>
                <c:formatCode>0.0%</c:formatCode>
                <c:ptCount val="17"/>
                <c:pt idx="0">
                  <c:v>1.7892256440159793E-2</c:v>
                </c:pt>
                <c:pt idx="1">
                  <c:v>3.0525575215155198E-2</c:v>
                </c:pt>
                <c:pt idx="2">
                  <c:v>-1.4701043690078186E-2</c:v>
                </c:pt>
                <c:pt idx="4">
                  <c:v>2.5810857970171686E-2</c:v>
                </c:pt>
                <c:pt idx="5">
                  <c:v>-5.3343661546290111E-4</c:v>
                </c:pt>
                <c:pt idx="7">
                  <c:v>-1.0524842843528948E-4</c:v>
                </c:pt>
                <c:pt idx="8">
                  <c:v>-3.534330795247731E-2</c:v>
                </c:pt>
                <c:pt idx="9">
                  <c:v>-7.9572705667210197E-2</c:v>
                </c:pt>
                <c:pt idx="10">
                  <c:v>8.1991575962036434E-2</c:v>
                </c:pt>
                <c:pt idx="12">
                  <c:v>9.9673486707406278E-2</c:v>
                </c:pt>
                <c:pt idx="13">
                  <c:v>-8.3150727370857824E-2</c:v>
                </c:pt>
                <c:pt idx="14">
                  <c:v>0.23302231383884431</c:v>
                </c:pt>
                <c:pt idx="15">
                  <c:v>-1.9839689738579858E-2</c:v>
                </c:pt>
              </c:numCache>
            </c:numRef>
          </c:val>
          <c:extLst>
            <c:ext xmlns:c16="http://schemas.microsoft.com/office/drawing/2014/chart" uri="{C3380CC4-5D6E-409C-BE32-E72D297353CC}">
              <c16:uniqueId val="{00000014-6B65-4B0C-BC93-826B78D99838}"/>
            </c:ext>
          </c:extLst>
        </c:ser>
        <c:dLbls>
          <c:dLblPos val="inEnd"/>
          <c:showLegendKey val="0"/>
          <c:showVal val="1"/>
          <c:showCatName val="0"/>
          <c:showSerName val="0"/>
          <c:showPercent val="0"/>
          <c:showBubbleSize val="0"/>
        </c:dLbls>
        <c:gapWidth val="125"/>
        <c:axId val="145143296"/>
        <c:axId val="145151104"/>
      </c:barChart>
      <c:catAx>
        <c:axId val="145143296"/>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vert="horz"/>
          <a:lstStyle/>
          <a:p>
            <a:pPr>
              <a:defRPr/>
            </a:pPr>
            <a:endParaRPr lang="en-US"/>
          </a:p>
        </c:txPr>
        <c:crossAx val="145151104"/>
        <c:crosses val="autoZero"/>
        <c:auto val="1"/>
        <c:lblAlgn val="ctr"/>
        <c:lblOffset val="100"/>
        <c:noMultiLvlLbl val="0"/>
      </c:catAx>
      <c:valAx>
        <c:axId val="145151104"/>
        <c:scaling>
          <c:orientation val="minMax"/>
          <c:min val="-0.25"/>
        </c:scaling>
        <c:delete val="1"/>
        <c:axPos val="r"/>
        <c:numFmt formatCode="0.0%" sourceLinked="1"/>
        <c:majorTickMark val="out"/>
        <c:minorTickMark val="none"/>
        <c:tickLblPos val="nextTo"/>
        <c:crossAx val="14514329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ontserrat" panose="00000500000000000000" pitchFamily="2"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469523224503754E-3"/>
          <c:y val="6.3148087548359405E-2"/>
          <c:w val="0.96107340978121836"/>
          <c:h val="0.58483022580724353"/>
        </c:manualLayout>
      </c:layout>
      <c:barChart>
        <c:barDir val="col"/>
        <c:grouping val="clustered"/>
        <c:varyColors val="0"/>
        <c:ser>
          <c:idx val="0"/>
          <c:order val="0"/>
          <c:tx>
            <c:strRef>
              <c:f>Sheet1!$B$1</c:f>
              <c:strCache>
                <c:ptCount val="1"/>
                <c:pt idx="0">
                  <c:v>UK</c:v>
                </c:pt>
              </c:strCache>
            </c:strRef>
          </c:tx>
          <c:spPr>
            <a:solidFill>
              <a:srgbClr val="00F000"/>
            </a:solidFill>
            <a:ln>
              <a:noFill/>
            </a:ln>
            <a:effectLst/>
          </c:spPr>
          <c:invertIfNegative val="0"/>
          <c:dPt>
            <c:idx val="0"/>
            <c:invertIfNegative val="0"/>
            <c:bubble3D val="0"/>
            <c:extLst>
              <c:ext xmlns:c16="http://schemas.microsoft.com/office/drawing/2014/chart" uri="{C3380CC4-5D6E-409C-BE32-E72D297353CC}">
                <c16:uniqueId val="{00000001-6B65-4B0C-BC93-826B78D99838}"/>
              </c:ext>
            </c:extLst>
          </c:dPt>
          <c:dPt>
            <c:idx val="1"/>
            <c:invertIfNegative val="0"/>
            <c:bubble3D val="0"/>
            <c:extLst>
              <c:ext xmlns:c16="http://schemas.microsoft.com/office/drawing/2014/chart" uri="{C3380CC4-5D6E-409C-BE32-E72D297353CC}">
                <c16:uniqueId val="{00000003-6B65-4B0C-BC93-826B78D99838}"/>
              </c:ext>
            </c:extLst>
          </c:dPt>
          <c:dPt>
            <c:idx val="2"/>
            <c:invertIfNegative val="0"/>
            <c:bubble3D val="0"/>
            <c:extLst>
              <c:ext xmlns:c16="http://schemas.microsoft.com/office/drawing/2014/chart" uri="{C3380CC4-5D6E-409C-BE32-E72D297353CC}">
                <c16:uniqueId val="{00000005-6B65-4B0C-BC93-826B78D99838}"/>
              </c:ext>
            </c:extLst>
          </c:dPt>
          <c:dPt>
            <c:idx val="3"/>
            <c:invertIfNegative val="0"/>
            <c:bubble3D val="0"/>
            <c:extLst>
              <c:ext xmlns:c16="http://schemas.microsoft.com/office/drawing/2014/chart" uri="{C3380CC4-5D6E-409C-BE32-E72D297353CC}">
                <c16:uniqueId val="{00000007-6B65-4B0C-BC93-826B78D99838}"/>
              </c:ext>
            </c:extLst>
          </c:dPt>
          <c:dPt>
            <c:idx val="4"/>
            <c:invertIfNegative val="0"/>
            <c:bubble3D val="0"/>
            <c:extLst>
              <c:ext xmlns:c16="http://schemas.microsoft.com/office/drawing/2014/chart" uri="{C3380CC4-5D6E-409C-BE32-E72D297353CC}">
                <c16:uniqueId val="{00000009-6B65-4B0C-BC93-826B78D99838}"/>
              </c:ext>
            </c:extLst>
          </c:dPt>
          <c:dPt>
            <c:idx val="5"/>
            <c:invertIfNegative val="0"/>
            <c:bubble3D val="0"/>
            <c:spPr>
              <a:solidFill>
                <a:srgbClr val="666666"/>
              </a:solidFill>
              <a:ln>
                <a:noFill/>
              </a:ln>
              <a:effectLst/>
            </c:spPr>
            <c:extLst>
              <c:ext xmlns:c16="http://schemas.microsoft.com/office/drawing/2014/chart" uri="{C3380CC4-5D6E-409C-BE32-E72D297353CC}">
                <c16:uniqueId val="{0000000B-6B65-4B0C-BC93-826B78D99838}"/>
              </c:ext>
            </c:extLst>
          </c:dPt>
          <c:dPt>
            <c:idx val="6"/>
            <c:invertIfNegative val="0"/>
            <c:bubble3D val="0"/>
            <c:extLst>
              <c:ext xmlns:c16="http://schemas.microsoft.com/office/drawing/2014/chart" uri="{C3380CC4-5D6E-409C-BE32-E72D297353CC}">
                <c16:uniqueId val="{0000000D-6B65-4B0C-BC93-826B78D99838}"/>
              </c:ext>
            </c:extLst>
          </c:dPt>
          <c:dPt>
            <c:idx val="7"/>
            <c:invertIfNegative val="0"/>
            <c:bubble3D val="0"/>
            <c:extLst>
              <c:ext xmlns:c16="http://schemas.microsoft.com/office/drawing/2014/chart" uri="{C3380CC4-5D6E-409C-BE32-E72D297353CC}">
                <c16:uniqueId val="{0000000F-6B65-4B0C-BC93-826B78D99838}"/>
              </c:ext>
            </c:extLst>
          </c:dPt>
          <c:dPt>
            <c:idx val="8"/>
            <c:invertIfNegative val="0"/>
            <c:bubble3D val="0"/>
            <c:extLst>
              <c:ext xmlns:c16="http://schemas.microsoft.com/office/drawing/2014/chart" uri="{C3380CC4-5D6E-409C-BE32-E72D297353CC}">
                <c16:uniqueId val="{00000011-6B65-4B0C-BC93-826B78D99838}"/>
              </c:ext>
            </c:extLst>
          </c:dPt>
          <c:dPt>
            <c:idx val="9"/>
            <c:invertIfNegative val="0"/>
            <c:bubble3D val="0"/>
            <c:spPr>
              <a:solidFill>
                <a:srgbClr val="666666"/>
              </a:solidFill>
              <a:ln>
                <a:noFill/>
              </a:ln>
              <a:effectLst/>
            </c:spPr>
            <c:extLst>
              <c:ext xmlns:c16="http://schemas.microsoft.com/office/drawing/2014/chart" uri="{C3380CC4-5D6E-409C-BE32-E72D297353CC}">
                <c16:uniqueId val="{00000013-6B65-4B0C-BC93-826B78D99838}"/>
              </c:ext>
            </c:extLst>
          </c:dPt>
          <c:dPt>
            <c:idx val="10"/>
            <c:invertIfNegative val="0"/>
            <c:bubble3D val="0"/>
            <c:extLst>
              <c:ext xmlns:c16="http://schemas.microsoft.com/office/drawing/2014/chart" uri="{C3380CC4-5D6E-409C-BE32-E72D297353CC}">
                <c16:uniqueId val="{00000015-812A-480B-B333-94C132AA3928}"/>
              </c:ext>
            </c:extLst>
          </c:dPt>
          <c:dPt>
            <c:idx val="11"/>
            <c:invertIfNegative val="0"/>
            <c:bubble3D val="0"/>
            <c:extLst>
              <c:ext xmlns:c16="http://schemas.microsoft.com/office/drawing/2014/chart" uri="{C3380CC4-5D6E-409C-BE32-E72D297353CC}">
                <c16:uniqueId val="{00000000-6AB0-4945-8308-219870CA889A}"/>
              </c:ext>
            </c:extLst>
          </c:dPt>
          <c:dPt>
            <c:idx val="13"/>
            <c:invertIfNegative val="0"/>
            <c:bubble3D val="0"/>
            <c:spPr>
              <a:solidFill>
                <a:srgbClr val="666666"/>
              </a:solidFill>
              <a:ln>
                <a:noFill/>
              </a:ln>
              <a:effectLst/>
            </c:spPr>
            <c:extLst>
              <c:ext xmlns:c16="http://schemas.microsoft.com/office/drawing/2014/chart" uri="{C3380CC4-5D6E-409C-BE32-E72D297353CC}">
                <c16:uniqueId val="{00000000-6A5B-4B01-AD77-9BB57C16BE01}"/>
              </c:ext>
            </c:extLst>
          </c:dPt>
          <c:dLbls>
            <c:dLbl>
              <c:idx val="13"/>
              <c:numFmt formatCode="0%" sourceLinked="0"/>
              <c:spPr>
                <a:noFill/>
                <a:ln>
                  <a:noFill/>
                </a:ln>
                <a:effectLst/>
              </c:spPr>
              <c:txPr>
                <a:bodyPr rot="0" vert="horz"/>
                <a:lstStyle/>
                <a:p>
                  <a:pP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6A5B-4B01-AD77-9BB57C16BE01}"/>
                </c:ext>
              </c:extLst>
            </c:dLbl>
            <c:numFmt formatCode="0.0%" sourceLinked="0"/>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GB</c:v>
                </c:pt>
                <c:pt idx="1">
                  <c:v>Supermarkets</c:v>
                </c:pt>
                <c:pt idx="2">
                  <c:v>Convenience</c:v>
                </c:pt>
                <c:pt idx="3">
                  <c:v> </c:v>
                </c:pt>
                <c:pt idx="4">
                  <c:v>Grocery Multiples</c:v>
                </c:pt>
                <c:pt idx="5">
                  <c:v>Chemists</c:v>
                </c:pt>
                <c:pt idx="7">
                  <c:v>Independents</c:v>
                </c:pt>
                <c:pt idx="8">
                  <c:v>Symbols</c:v>
                </c:pt>
                <c:pt idx="9">
                  <c:v>Convenience Multiples</c:v>
                </c:pt>
                <c:pt idx="10">
                  <c:v>Multiple Forecourts</c:v>
                </c:pt>
                <c:pt idx="12">
                  <c:v>*Discounters</c:v>
                </c:pt>
                <c:pt idx="13">
                  <c:v>*Value Retailers</c:v>
                </c:pt>
                <c:pt idx="14">
                  <c:v>*Online</c:v>
                </c:pt>
                <c:pt idx="15">
                  <c:v>*Bricks &amp; Mortar</c:v>
                </c:pt>
              </c:strCache>
            </c:strRef>
          </c:cat>
          <c:val>
            <c:numRef>
              <c:f>Sheet1!$B$2:$B$17</c:f>
              <c:numCache>
                <c:formatCode>0.0%</c:formatCode>
                <c:ptCount val="16"/>
                <c:pt idx="0">
                  <c:v>8.4398341125055065E-2</c:v>
                </c:pt>
                <c:pt idx="1">
                  <c:v>9.0723093488613182E-2</c:v>
                </c:pt>
                <c:pt idx="2">
                  <c:v>6.7692178240676082E-2</c:v>
                </c:pt>
                <c:pt idx="4">
                  <c:v>8.3530683642591308E-2</c:v>
                </c:pt>
                <c:pt idx="5">
                  <c:v>-5.9052687376192181E-2</c:v>
                </c:pt>
                <c:pt idx="7">
                  <c:v>0.16216644665972924</c:v>
                </c:pt>
                <c:pt idx="8">
                  <c:v>0.1236345455516985</c:v>
                </c:pt>
                <c:pt idx="9">
                  <c:v>-0.10789393307883666</c:v>
                </c:pt>
                <c:pt idx="10">
                  <c:v>0.23766381175969142</c:v>
                </c:pt>
                <c:pt idx="12">
                  <c:v>0.21122794758440921</c:v>
                </c:pt>
                <c:pt idx="13">
                  <c:v>-4.358591649634691E-2</c:v>
                </c:pt>
                <c:pt idx="14">
                  <c:v>1.0820636600451587</c:v>
                </c:pt>
                <c:pt idx="15">
                  <c:v>2.9122731803924218E-2</c:v>
                </c:pt>
              </c:numCache>
            </c:numRef>
          </c:val>
          <c:extLst>
            <c:ext xmlns:c16="http://schemas.microsoft.com/office/drawing/2014/chart" uri="{C3380CC4-5D6E-409C-BE32-E72D297353CC}">
              <c16:uniqueId val="{00000014-6B65-4B0C-BC93-826B78D99838}"/>
            </c:ext>
          </c:extLst>
        </c:ser>
        <c:dLbls>
          <c:dLblPos val="inEnd"/>
          <c:showLegendKey val="0"/>
          <c:showVal val="1"/>
          <c:showCatName val="0"/>
          <c:showSerName val="0"/>
          <c:showPercent val="0"/>
          <c:showBubbleSize val="0"/>
        </c:dLbls>
        <c:gapWidth val="125"/>
        <c:axId val="145143296"/>
        <c:axId val="145151104"/>
      </c:barChart>
      <c:catAx>
        <c:axId val="145143296"/>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vert="horz"/>
          <a:lstStyle/>
          <a:p>
            <a:pPr>
              <a:defRPr/>
            </a:pPr>
            <a:endParaRPr lang="en-US"/>
          </a:p>
        </c:txPr>
        <c:crossAx val="145151104"/>
        <c:crosses val="autoZero"/>
        <c:auto val="1"/>
        <c:lblAlgn val="ctr"/>
        <c:lblOffset val="100"/>
        <c:noMultiLvlLbl val="0"/>
      </c:catAx>
      <c:valAx>
        <c:axId val="145151104"/>
        <c:scaling>
          <c:orientation val="minMax"/>
        </c:scaling>
        <c:delete val="1"/>
        <c:axPos val="r"/>
        <c:numFmt formatCode="0.0%" sourceLinked="1"/>
        <c:majorTickMark val="out"/>
        <c:minorTickMark val="none"/>
        <c:tickLblPos val="nextTo"/>
        <c:crossAx val="14514329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ontserrat" panose="00000500000000000000" pitchFamily="2"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5890239527773143E-2"/>
          <c:y val="0.15053309773546641"/>
          <c:w val="0.87967786038055329"/>
          <c:h val="0.55233791678840161"/>
        </c:manualLayout>
      </c:layout>
      <c:barChart>
        <c:barDir val="col"/>
        <c:grouping val="clustered"/>
        <c:varyColors val="0"/>
        <c:ser>
          <c:idx val="0"/>
          <c:order val="0"/>
          <c:tx>
            <c:strRef>
              <c:f>Sheet1!$B$1</c:f>
              <c:strCache>
                <c:ptCount val="1"/>
                <c:pt idx="0">
                  <c:v>GB</c:v>
                </c:pt>
              </c:strCache>
            </c:strRef>
          </c:tx>
          <c:spPr>
            <a:solidFill>
              <a:schemeClr val="accent1"/>
            </a:solidFill>
            <a:ln>
              <a:noFill/>
            </a:ln>
            <a:effectLst/>
          </c:spPr>
          <c:invertIfNegative val="0"/>
          <c:cat>
            <c:strRef>
              <c:f>Sheet1!$A$2:$A$37</c:f>
              <c:strCache>
                <c:ptCount val="36"/>
                <c:pt idx="0">
                  <c:v>09-Jan-21</c:v>
                </c:pt>
                <c:pt idx="1">
                  <c:v>16-Jan-21</c:v>
                </c:pt>
                <c:pt idx="2">
                  <c:v>23-Jan-21</c:v>
                </c:pt>
                <c:pt idx="3">
                  <c:v>30-Jan-21</c:v>
                </c:pt>
                <c:pt idx="4">
                  <c:v>06-Feb-21</c:v>
                </c:pt>
                <c:pt idx="5">
                  <c:v>13-Feb-21</c:v>
                </c:pt>
                <c:pt idx="6">
                  <c:v>20-Feb-21</c:v>
                </c:pt>
                <c:pt idx="7">
                  <c:v>27-Feb-21</c:v>
                </c:pt>
                <c:pt idx="8">
                  <c:v>06-Mar-21</c:v>
                </c:pt>
                <c:pt idx="9">
                  <c:v>13-Mar-21</c:v>
                </c:pt>
                <c:pt idx="10">
                  <c:v>20-Mar-21</c:v>
                </c:pt>
                <c:pt idx="11">
                  <c:v>27-Mar-21</c:v>
                </c:pt>
                <c:pt idx="12">
                  <c:v>03-Apr-21</c:v>
                </c:pt>
                <c:pt idx="13">
                  <c:v>10-Apr-21</c:v>
                </c:pt>
                <c:pt idx="14">
                  <c:v>17-Apr-21</c:v>
                </c:pt>
                <c:pt idx="15">
                  <c:v>24-Apr-21</c:v>
                </c:pt>
                <c:pt idx="16">
                  <c:v>01-May-21</c:v>
                </c:pt>
                <c:pt idx="17">
                  <c:v>08-May-21</c:v>
                </c:pt>
                <c:pt idx="18">
                  <c:v>15-May-21</c:v>
                </c:pt>
                <c:pt idx="19">
                  <c:v>22-May-21</c:v>
                </c:pt>
                <c:pt idx="20">
                  <c:v>29-May-21</c:v>
                </c:pt>
                <c:pt idx="21">
                  <c:v>05-Jun-21</c:v>
                </c:pt>
                <c:pt idx="22">
                  <c:v>12-Jun-21</c:v>
                </c:pt>
                <c:pt idx="23">
                  <c:v>19-Jun-21</c:v>
                </c:pt>
                <c:pt idx="24">
                  <c:v>26-Jun-21</c:v>
                </c:pt>
                <c:pt idx="25">
                  <c:v>03-Jul-21</c:v>
                </c:pt>
                <c:pt idx="26">
                  <c:v>10-Jul-21</c:v>
                </c:pt>
                <c:pt idx="27">
                  <c:v>17-Jul-21</c:v>
                </c:pt>
                <c:pt idx="28">
                  <c:v>24-Jul-21</c:v>
                </c:pt>
                <c:pt idx="29">
                  <c:v>31-Jul-21</c:v>
                </c:pt>
                <c:pt idx="30">
                  <c:v>07-Aug-21</c:v>
                </c:pt>
                <c:pt idx="31">
                  <c:v> 14-Aug-21</c:v>
                </c:pt>
                <c:pt idx="32">
                  <c:v>21-Aug-21</c:v>
                </c:pt>
                <c:pt idx="33">
                  <c:v>28-Aug-21</c:v>
                </c:pt>
                <c:pt idx="34">
                  <c:v>04-Sep-21</c:v>
                </c:pt>
                <c:pt idx="35">
                  <c:v> 11-Sep-21</c:v>
                </c:pt>
              </c:strCache>
            </c:strRef>
          </c:cat>
          <c:val>
            <c:numRef>
              <c:f>Sheet1!$B$2:$B$37</c:f>
              <c:numCache>
                <c:formatCode>0.0%</c:formatCode>
                <c:ptCount val="36"/>
                <c:pt idx="0">
                  <c:v>6.1797506606739105E-2</c:v>
                </c:pt>
                <c:pt idx="1">
                  <c:v>6.4375206221574555E-2</c:v>
                </c:pt>
                <c:pt idx="2">
                  <c:v>6.5414196850048789E-2</c:v>
                </c:pt>
                <c:pt idx="3">
                  <c:v>6.1333316576712704E-2</c:v>
                </c:pt>
                <c:pt idx="4">
                  <c:v>6.4711633826269432E-2</c:v>
                </c:pt>
                <c:pt idx="5">
                  <c:v>6.7612676313382858E-2</c:v>
                </c:pt>
                <c:pt idx="6">
                  <c:v>7.0714200342417266E-2</c:v>
                </c:pt>
                <c:pt idx="7">
                  <c:v>7.2433595069574919E-2</c:v>
                </c:pt>
                <c:pt idx="8">
                  <c:v>8.0575975856342463E-2</c:v>
                </c:pt>
                <c:pt idx="9">
                  <c:v>0.11413479841905283</c:v>
                </c:pt>
                <c:pt idx="10">
                  <c:v>9.1871067947068452E-2</c:v>
                </c:pt>
                <c:pt idx="11">
                  <c:v>9.4062771449372917E-2</c:v>
                </c:pt>
                <c:pt idx="12">
                  <c:v>0.10979916165430126</c:v>
                </c:pt>
                <c:pt idx="13">
                  <c:v>0.10711784099778221</c:v>
                </c:pt>
                <c:pt idx="14">
                  <c:v>0.13560082458316414</c:v>
                </c:pt>
                <c:pt idx="15">
                  <c:v>6.3931691268490409E-2</c:v>
                </c:pt>
                <c:pt idx="16">
                  <c:v>9.7955101071711015E-2</c:v>
                </c:pt>
                <c:pt idx="17">
                  <c:v>9.8689182970650435E-2</c:v>
                </c:pt>
                <c:pt idx="18">
                  <c:v>0.14487101161226268</c:v>
                </c:pt>
                <c:pt idx="19">
                  <c:v>5.57449492814035E-2</c:v>
                </c:pt>
                <c:pt idx="20">
                  <c:v>9.0019317511897512E-2</c:v>
                </c:pt>
                <c:pt idx="21">
                  <c:v>8.5706429625880709E-2</c:v>
                </c:pt>
                <c:pt idx="22">
                  <c:v>0.14527661586315954</c:v>
                </c:pt>
                <c:pt idx="23">
                  <c:v>5.5529677926020815E-2</c:v>
                </c:pt>
                <c:pt idx="24">
                  <c:v>7.3459994601325684E-2</c:v>
                </c:pt>
                <c:pt idx="25">
                  <c:v>7.5077263231138724E-2</c:v>
                </c:pt>
                <c:pt idx="26">
                  <c:v>8.7524701949369899E-2</c:v>
                </c:pt>
                <c:pt idx="27">
                  <c:v>8.4497938715399012E-2</c:v>
                </c:pt>
                <c:pt idx="28">
                  <c:v>8.3618009478410027E-2</c:v>
                </c:pt>
                <c:pt idx="29">
                  <c:v>8.0273670835557143E-2</c:v>
                </c:pt>
                <c:pt idx="30">
                  <c:v>7.9649695747608273E-2</c:v>
                </c:pt>
                <c:pt idx="31">
                  <c:v>8.3388129110476994E-2</c:v>
                </c:pt>
                <c:pt idx="32">
                  <c:v>7.9345472769283498E-2</c:v>
                </c:pt>
                <c:pt idx="33">
                  <c:v>7.4406755421831061E-2</c:v>
                </c:pt>
                <c:pt idx="34">
                  <c:v>7.0073511410584155E-2</c:v>
                </c:pt>
                <c:pt idx="35">
                  <c:v>6.4965642345620855E-2</c:v>
                </c:pt>
              </c:numCache>
            </c:numRef>
          </c:val>
          <c:extLst>
            <c:ext xmlns:c16="http://schemas.microsoft.com/office/drawing/2014/chart" uri="{C3380CC4-5D6E-409C-BE32-E72D297353CC}">
              <c16:uniqueId val="{00000000-8708-460B-B70D-3027C22FFFA0}"/>
            </c:ext>
          </c:extLst>
        </c:ser>
        <c:dLbls>
          <c:showLegendKey val="0"/>
          <c:showVal val="0"/>
          <c:showCatName val="0"/>
          <c:showSerName val="0"/>
          <c:showPercent val="0"/>
          <c:showBubbleSize val="0"/>
        </c:dLbls>
        <c:gapWidth val="219"/>
        <c:axId val="559234192"/>
        <c:axId val="559233864"/>
      </c:barChart>
      <c:lineChart>
        <c:grouping val="standard"/>
        <c:varyColors val="0"/>
        <c:ser>
          <c:idx val="1"/>
          <c:order val="1"/>
          <c:tx>
            <c:strRef>
              <c:f>Sheet1!$C$1</c:f>
              <c:strCache>
                <c:ptCount val="1"/>
                <c:pt idx="0">
                  <c:v>Grocery Multiples</c:v>
                </c:pt>
              </c:strCache>
            </c:strRef>
          </c:tx>
          <c:spPr>
            <a:ln w="28575" cap="rnd">
              <a:solidFill>
                <a:schemeClr val="accent2"/>
              </a:solidFill>
              <a:round/>
            </a:ln>
            <a:effectLst/>
          </c:spPr>
          <c:marker>
            <c:symbol val="none"/>
          </c:marker>
          <c:cat>
            <c:strRef>
              <c:f>Sheet1!$A$2:$A$37</c:f>
              <c:strCache>
                <c:ptCount val="36"/>
                <c:pt idx="0">
                  <c:v>09-Jan-21</c:v>
                </c:pt>
                <c:pt idx="1">
                  <c:v>16-Jan-21</c:v>
                </c:pt>
                <c:pt idx="2">
                  <c:v>23-Jan-21</c:v>
                </c:pt>
                <c:pt idx="3">
                  <c:v>30-Jan-21</c:v>
                </c:pt>
                <c:pt idx="4">
                  <c:v>06-Feb-21</c:v>
                </c:pt>
                <c:pt idx="5">
                  <c:v>13-Feb-21</c:v>
                </c:pt>
                <c:pt idx="6">
                  <c:v>20-Feb-21</c:v>
                </c:pt>
                <c:pt idx="7">
                  <c:v>27-Feb-21</c:v>
                </c:pt>
                <c:pt idx="8">
                  <c:v>06-Mar-21</c:v>
                </c:pt>
                <c:pt idx="9">
                  <c:v>13-Mar-21</c:v>
                </c:pt>
                <c:pt idx="10">
                  <c:v>20-Mar-21</c:v>
                </c:pt>
                <c:pt idx="11">
                  <c:v>27-Mar-21</c:v>
                </c:pt>
                <c:pt idx="12">
                  <c:v>03-Apr-21</c:v>
                </c:pt>
                <c:pt idx="13">
                  <c:v>10-Apr-21</c:v>
                </c:pt>
                <c:pt idx="14">
                  <c:v>17-Apr-21</c:v>
                </c:pt>
                <c:pt idx="15">
                  <c:v>24-Apr-21</c:v>
                </c:pt>
                <c:pt idx="16">
                  <c:v>01-May-21</c:v>
                </c:pt>
                <c:pt idx="17">
                  <c:v>08-May-21</c:v>
                </c:pt>
                <c:pt idx="18">
                  <c:v>15-May-21</c:v>
                </c:pt>
                <c:pt idx="19">
                  <c:v>22-May-21</c:v>
                </c:pt>
                <c:pt idx="20">
                  <c:v>29-May-21</c:v>
                </c:pt>
                <c:pt idx="21">
                  <c:v>05-Jun-21</c:v>
                </c:pt>
                <c:pt idx="22">
                  <c:v>12-Jun-21</c:v>
                </c:pt>
                <c:pt idx="23">
                  <c:v>19-Jun-21</c:v>
                </c:pt>
                <c:pt idx="24">
                  <c:v>26-Jun-21</c:v>
                </c:pt>
                <c:pt idx="25">
                  <c:v>03-Jul-21</c:v>
                </c:pt>
                <c:pt idx="26">
                  <c:v>10-Jul-21</c:v>
                </c:pt>
                <c:pt idx="27">
                  <c:v>17-Jul-21</c:v>
                </c:pt>
                <c:pt idx="28">
                  <c:v>24-Jul-21</c:v>
                </c:pt>
                <c:pt idx="29">
                  <c:v>31-Jul-21</c:v>
                </c:pt>
                <c:pt idx="30">
                  <c:v>07-Aug-21</c:v>
                </c:pt>
                <c:pt idx="31">
                  <c:v> 14-Aug-21</c:v>
                </c:pt>
                <c:pt idx="32">
                  <c:v>21-Aug-21</c:v>
                </c:pt>
                <c:pt idx="33">
                  <c:v>28-Aug-21</c:v>
                </c:pt>
                <c:pt idx="34">
                  <c:v>04-Sep-21</c:v>
                </c:pt>
                <c:pt idx="35">
                  <c:v> 11-Sep-21</c:v>
                </c:pt>
              </c:strCache>
            </c:strRef>
          </c:cat>
          <c:val>
            <c:numRef>
              <c:f>Sheet1!$C$2:$C$37</c:f>
              <c:numCache>
                <c:formatCode>0.0%</c:formatCode>
                <c:ptCount val="36"/>
                <c:pt idx="0">
                  <c:v>6.1838155853755072E-2</c:v>
                </c:pt>
                <c:pt idx="1">
                  <c:v>6.4878403200694379E-2</c:v>
                </c:pt>
                <c:pt idx="2">
                  <c:v>6.6339446171741923E-2</c:v>
                </c:pt>
                <c:pt idx="3">
                  <c:v>6.1980123606423687E-2</c:v>
                </c:pt>
                <c:pt idx="4">
                  <c:v>6.5787949234778376E-2</c:v>
                </c:pt>
                <c:pt idx="5">
                  <c:v>6.9304578335962708E-2</c:v>
                </c:pt>
                <c:pt idx="6">
                  <c:v>7.3306816958553345E-2</c:v>
                </c:pt>
                <c:pt idx="7">
                  <c:v>7.5643737675363365E-2</c:v>
                </c:pt>
                <c:pt idx="8">
                  <c:v>8.4896769896047442E-2</c:v>
                </c:pt>
                <c:pt idx="9">
                  <c:v>0.12391344773898738</c:v>
                </c:pt>
                <c:pt idx="10">
                  <c:v>9.8900121229612559E-2</c:v>
                </c:pt>
                <c:pt idx="11">
                  <c:v>0.10196498192163661</c:v>
                </c:pt>
                <c:pt idx="12">
                  <c:v>0.11945153353912952</c:v>
                </c:pt>
                <c:pt idx="13">
                  <c:v>0.11557895554536235</c:v>
                </c:pt>
                <c:pt idx="14">
                  <c:v>0.14135615926701561</c:v>
                </c:pt>
                <c:pt idx="15">
                  <c:v>7.3150266736618841E-2</c:v>
                </c:pt>
                <c:pt idx="16">
                  <c:v>0.10354424256876738</c:v>
                </c:pt>
                <c:pt idx="17">
                  <c:v>0.10341502784726764</c:v>
                </c:pt>
                <c:pt idx="18">
                  <c:v>0.14539801473293434</c:v>
                </c:pt>
                <c:pt idx="19">
                  <c:v>6.5574861086850733E-2</c:v>
                </c:pt>
                <c:pt idx="20">
                  <c:v>9.1871106535332814E-2</c:v>
                </c:pt>
                <c:pt idx="21">
                  <c:v>8.4975160834921404E-2</c:v>
                </c:pt>
                <c:pt idx="22">
                  <c:v>0.14008043407369164</c:v>
                </c:pt>
                <c:pt idx="23">
                  <c:v>6.6025155045250861E-2</c:v>
                </c:pt>
                <c:pt idx="24">
                  <c:v>6.7005906111056168E-2</c:v>
                </c:pt>
                <c:pt idx="25">
                  <c:v>6.9305694811721219E-2</c:v>
                </c:pt>
                <c:pt idx="26">
                  <c:v>8.3574017962906755E-2</c:v>
                </c:pt>
                <c:pt idx="27">
                  <c:v>7.9064757408540354E-2</c:v>
                </c:pt>
                <c:pt idx="28">
                  <c:v>7.7416086517825722E-2</c:v>
                </c:pt>
                <c:pt idx="29">
                  <c:v>7.3650319500213612E-2</c:v>
                </c:pt>
                <c:pt idx="30">
                  <c:v>7.289845013248919E-2</c:v>
                </c:pt>
                <c:pt idx="31">
                  <c:v>7.60568085494846E-2</c:v>
                </c:pt>
                <c:pt idx="32">
                  <c:v>7.1452440021185559E-2</c:v>
                </c:pt>
                <c:pt idx="33">
                  <c:v>6.7165866572659327E-2</c:v>
                </c:pt>
                <c:pt idx="34">
                  <c:v>6.3666754863888952E-2</c:v>
                </c:pt>
                <c:pt idx="35">
                  <c:v>5.7908548005540572E-2</c:v>
                </c:pt>
              </c:numCache>
            </c:numRef>
          </c:val>
          <c:smooth val="0"/>
          <c:extLst>
            <c:ext xmlns:c16="http://schemas.microsoft.com/office/drawing/2014/chart" uri="{C3380CC4-5D6E-409C-BE32-E72D297353CC}">
              <c16:uniqueId val="{00000001-8708-460B-B70D-3027C22FFFA0}"/>
            </c:ext>
          </c:extLst>
        </c:ser>
        <c:dLbls>
          <c:showLegendKey val="0"/>
          <c:showVal val="0"/>
          <c:showCatName val="0"/>
          <c:showSerName val="0"/>
          <c:showPercent val="0"/>
          <c:showBubbleSize val="0"/>
        </c:dLbls>
        <c:marker val="1"/>
        <c:smooth val="0"/>
        <c:axId val="214567584"/>
        <c:axId val="214566272"/>
      </c:lineChart>
      <c:catAx>
        <c:axId val="559234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ontserrat" panose="00000500000000000000" pitchFamily="2" charset="0"/>
                <a:ea typeface="+mn-ea"/>
                <a:cs typeface="+mn-cs"/>
              </a:defRPr>
            </a:pPr>
            <a:endParaRPr lang="en-US"/>
          </a:p>
        </c:txPr>
        <c:crossAx val="559233864"/>
        <c:crosses val="autoZero"/>
        <c:auto val="1"/>
        <c:lblAlgn val="ctr"/>
        <c:lblOffset val="100"/>
        <c:noMultiLvlLbl val="0"/>
      </c:catAx>
      <c:valAx>
        <c:axId val="5592338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t" anchorCtr="0"/>
              <a:lstStyle/>
              <a:p>
                <a:pPr>
                  <a:defRPr sz="1000" b="0" i="0" u="none" strike="noStrike" kern="1200" baseline="0">
                    <a:solidFill>
                      <a:schemeClr val="tx1"/>
                    </a:solidFill>
                    <a:latin typeface="Montserrat" panose="00000500000000000000" pitchFamily="2" charset="0"/>
                    <a:ea typeface="+mn-ea"/>
                    <a:cs typeface="+mn-cs"/>
                  </a:defRPr>
                </a:pPr>
                <a:r>
                  <a:rPr lang="en-GB" sz="1000" dirty="0">
                    <a:solidFill>
                      <a:schemeClr val="tx1"/>
                    </a:solidFill>
                  </a:rPr>
                  <a:t>12 w/e growth vs 2 years ago</a:t>
                </a:r>
              </a:p>
            </c:rich>
          </c:tx>
          <c:layout>
            <c:manualLayout>
              <c:xMode val="edge"/>
              <c:yMode val="edge"/>
              <c:x val="4.5740733359617251E-3"/>
              <c:y val="0"/>
            </c:manualLayout>
          </c:layout>
          <c:overlay val="0"/>
          <c:spPr>
            <a:noFill/>
            <a:ln>
              <a:noFill/>
            </a:ln>
            <a:effectLst/>
          </c:spPr>
          <c:txPr>
            <a:bodyPr rot="0" spcFirstLastPara="1" vertOverflow="ellipsis" wrap="square" anchor="t" anchorCtr="0"/>
            <a:lstStyle/>
            <a:p>
              <a:pPr>
                <a:defRPr sz="1000" b="0" i="0" u="none" strike="noStrike" kern="1200" baseline="0">
                  <a:solidFill>
                    <a:schemeClr val="tx1"/>
                  </a:solidFill>
                  <a:latin typeface="Montserrat" panose="00000500000000000000" pitchFamily="2" charset="0"/>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ontserrat" panose="00000500000000000000" pitchFamily="2" charset="0"/>
                <a:ea typeface="+mn-ea"/>
                <a:cs typeface="+mn-cs"/>
              </a:defRPr>
            </a:pPr>
            <a:endParaRPr lang="en-US"/>
          </a:p>
        </c:txPr>
        <c:crossAx val="559234192"/>
        <c:crosses val="autoZero"/>
        <c:crossBetween val="between"/>
      </c:valAx>
      <c:valAx>
        <c:axId val="214566272"/>
        <c:scaling>
          <c:orientation val="minMax"/>
          <c:max val="0.12000000000000001"/>
        </c:scaling>
        <c:delete val="1"/>
        <c:axPos val="r"/>
        <c:numFmt formatCode="0%" sourceLinked="0"/>
        <c:majorTickMark val="out"/>
        <c:minorTickMark val="none"/>
        <c:tickLblPos val="nextTo"/>
        <c:crossAx val="214567584"/>
        <c:crosses val="max"/>
        <c:crossBetween val="between"/>
      </c:valAx>
      <c:catAx>
        <c:axId val="214567584"/>
        <c:scaling>
          <c:orientation val="minMax"/>
        </c:scaling>
        <c:delete val="1"/>
        <c:axPos val="b"/>
        <c:numFmt formatCode="General" sourceLinked="1"/>
        <c:majorTickMark val="out"/>
        <c:minorTickMark val="none"/>
        <c:tickLblPos val="nextTo"/>
        <c:crossAx val="21456627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ontserrat" panose="00000500000000000000" pitchFamily="2"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0.13769</cdr:x>
      <cdr:y>0.36004</cdr:y>
    </cdr:from>
    <cdr:to>
      <cdr:x>0.15962</cdr:x>
      <cdr:y>0.43304</cdr:y>
    </cdr:to>
    <cdr:sp macro="" textlink="">
      <cdr:nvSpPr>
        <cdr:cNvPr id="2" name="TextBox 11"/>
        <cdr:cNvSpPr txBox="1"/>
      </cdr:nvSpPr>
      <cdr:spPr>
        <a:xfrm xmlns:a="http://schemas.openxmlformats.org/drawingml/2006/main">
          <a:off x="1160063" y="1214328"/>
          <a:ext cx="184730" cy="246221"/>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gn="ctr"/>
          <a:endParaRPr lang="en-GB" sz="1000" dirty="0">
            <a:latin typeface="Montserrat"/>
            <a:cs typeface="Calibri" panose="020F050202020403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0.13769</cdr:x>
      <cdr:y>0.36004</cdr:y>
    </cdr:from>
    <cdr:to>
      <cdr:x>0.15962</cdr:x>
      <cdr:y>0.43304</cdr:y>
    </cdr:to>
    <cdr:sp macro="" textlink="">
      <cdr:nvSpPr>
        <cdr:cNvPr id="2" name="TextBox 11"/>
        <cdr:cNvSpPr txBox="1"/>
      </cdr:nvSpPr>
      <cdr:spPr>
        <a:xfrm xmlns:a="http://schemas.openxmlformats.org/drawingml/2006/main">
          <a:off x="1160063" y="1214328"/>
          <a:ext cx="184730" cy="246221"/>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gn="ctr"/>
          <a:endParaRPr lang="en-GB" sz="1000" dirty="0">
            <a:latin typeface="Montserrat"/>
            <a:cs typeface="Calibri" panose="020F050202020403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1385209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b2d54ef91a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b2d54ef91a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1"/>
        <p:cNvGrpSpPr/>
        <p:nvPr/>
      </p:nvGrpSpPr>
      <p:grpSpPr>
        <a:xfrm>
          <a:off x="0" y="0"/>
          <a:ext cx="0" cy="0"/>
          <a:chOff x="0" y="0"/>
          <a:chExt cx="0" cy="0"/>
        </a:xfrm>
      </p:grpSpPr>
      <p:sp>
        <p:nvSpPr>
          <p:cNvPr id="2422" name="Google Shape;2422;gac14597a3a_2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3" name="Google Shape;2423;gac14597a3a_2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2"/>
        <p:cNvGrpSpPr/>
        <p:nvPr/>
      </p:nvGrpSpPr>
      <p:grpSpPr>
        <a:xfrm>
          <a:off x="0" y="0"/>
          <a:ext cx="0" cy="0"/>
          <a:chOff x="0" y="0"/>
          <a:chExt cx="0" cy="0"/>
        </a:xfrm>
      </p:grpSpPr>
      <p:sp>
        <p:nvSpPr>
          <p:cNvPr id="2333" name="Google Shape;2333;gac14597a3a_2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4" name="Google Shape;2334;gac14597a3a_2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8"/>
        <p:cNvGrpSpPr/>
        <p:nvPr/>
      </p:nvGrpSpPr>
      <p:grpSpPr>
        <a:xfrm>
          <a:off x="0" y="0"/>
          <a:ext cx="0" cy="0"/>
          <a:chOff x="0" y="0"/>
          <a:chExt cx="0" cy="0"/>
        </a:xfrm>
      </p:grpSpPr>
      <p:sp>
        <p:nvSpPr>
          <p:cNvPr id="1289" name="Google Shape;1289;gb2d54ef91a_0_2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0" name="Google Shape;1290;gb2d54ef91a_0_2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8"/>
        <p:cNvGrpSpPr/>
        <p:nvPr/>
      </p:nvGrpSpPr>
      <p:grpSpPr>
        <a:xfrm>
          <a:off x="0" y="0"/>
          <a:ext cx="0" cy="0"/>
          <a:chOff x="0" y="0"/>
          <a:chExt cx="0" cy="0"/>
        </a:xfrm>
      </p:grpSpPr>
      <p:sp>
        <p:nvSpPr>
          <p:cNvPr id="1589" name="Google Shape;1589;gac14597a3a_1_14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0" name="Google Shape;1590;gac14597a3a_1_1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gb97f635908_0_18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470"/>
              </a:spcBef>
              <a:spcAft>
                <a:spcPts val="0"/>
              </a:spcAft>
              <a:buClr>
                <a:schemeClr val="dk1"/>
              </a:buClr>
              <a:buSzPts val="1100"/>
              <a:buFont typeface="Arial"/>
              <a:buNone/>
            </a:pPr>
            <a:endParaRPr dirty="0"/>
          </a:p>
        </p:txBody>
      </p:sp>
      <p:sp>
        <p:nvSpPr>
          <p:cNvPr id="713" name="Google Shape;713;gb97f635908_0_18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9623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8"/>
        <p:cNvGrpSpPr/>
        <p:nvPr/>
      </p:nvGrpSpPr>
      <p:grpSpPr>
        <a:xfrm>
          <a:off x="0" y="0"/>
          <a:ext cx="0" cy="0"/>
          <a:chOff x="0" y="0"/>
          <a:chExt cx="0" cy="0"/>
        </a:xfrm>
      </p:grpSpPr>
      <p:sp>
        <p:nvSpPr>
          <p:cNvPr id="1749" name="Google Shape;1749;gb663873c2b_1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0" name="Google Shape;1750;gb663873c2b_1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8"/>
        <p:cNvGrpSpPr/>
        <p:nvPr/>
      </p:nvGrpSpPr>
      <p:grpSpPr>
        <a:xfrm>
          <a:off x="0" y="0"/>
          <a:ext cx="0" cy="0"/>
          <a:chOff x="0" y="0"/>
          <a:chExt cx="0" cy="0"/>
        </a:xfrm>
      </p:grpSpPr>
      <p:sp>
        <p:nvSpPr>
          <p:cNvPr id="1749" name="Google Shape;1749;gb663873c2b_1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0" name="Google Shape;1750;gb663873c2b_1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8"/>
        <p:cNvGrpSpPr/>
        <p:nvPr/>
      </p:nvGrpSpPr>
      <p:grpSpPr>
        <a:xfrm>
          <a:off x="0" y="0"/>
          <a:ext cx="0" cy="0"/>
          <a:chOff x="0" y="0"/>
          <a:chExt cx="0" cy="0"/>
        </a:xfrm>
      </p:grpSpPr>
      <p:sp>
        <p:nvSpPr>
          <p:cNvPr id="1749" name="Google Shape;1749;gb663873c2b_1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0" name="Google Shape;1750;gb663873c2b_1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4"/>
        <p:cNvGrpSpPr/>
        <p:nvPr/>
      </p:nvGrpSpPr>
      <p:grpSpPr>
        <a:xfrm>
          <a:off x="0" y="0"/>
          <a:ext cx="0" cy="0"/>
          <a:chOff x="0" y="0"/>
          <a:chExt cx="0" cy="0"/>
        </a:xfrm>
      </p:grpSpPr>
      <p:sp>
        <p:nvSpPr>
          <p:cNvPr id="2185" name="Google Shape;2185;gac2a4770c2_0_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6" name="Google Shape;2186;gac2a4770c2_0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81655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3"/>
        <p:cNvGrpSpPr/>
        <p:nvPr/>
      </p:nvGrpSpPr>
      <p:grpSpPr>
        <a:xfrm>
          <a:off x="0" y="0"/>
          <a:ext cx="0" cy="0"/>
          <a:chOff x="0" y="0"/>
          <a:chExt cx="0" cy="0"/>
        </a:xfrm>
      </p:grpSpPr>
      <p:sp>
        <p:nvSpPr>
          <p:cNvPr id="1214" name="Google Shape;1214;gac2a4770c2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5" name="Google Shape;1215;gac2a4770c2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4"/>
        <p:cNvGrpSpPr/>
        <p:nvPr/>
      </p:nvGrpSpPr>
      <p:grpSpPr>
        <a:xfrm>
          <a:off x="0" y="0"/>
          <a:ext cx="0" cy="0"/>
          <a:chOff x="0" y="0"/>
          <a:chExt cx="0" cy="0"/>
        </a:xfrm>
      </p:grpSpPr>
      <p:sp>
        <p:nvSpPr>
          <p:cNvPr id="1125" name="Google Shape;1125;gc5b0c22436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6" name="Google Shape;1126;gc5b0c22436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749725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4"/>
        <p:cNvGrpSpPr/>
        <p:nvPr/>
      </p:nvGrpSpPr>
      <p:grpSpPr>
        <a:xfrm>
          <a:off x="0" y="0"/>
          <a:ext cx="0" cy="0"/>
          <a:chOff x="0" y="0"/>
          <a:chExt cx="0" cy="0"/>
        </a:xfrm>
      </p:grpSpPr>
      <p:sp>
        <p:nvSpPr>
          <p:cNvPr id="1715" name="Google Shape;1715;gac14597a3a_1_15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6" name="Google Shape;1716;gac14597a3a_1_15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0"/>
        <p:cNvGrpSpPr/>
        <p:nvPr/>
      </p:nvGrpSpPr>
      <p:grpSpPr>
        <a:xfrm>
          <a:off x="0" y="0"/>
          <a:ext cx="0" cy="0"/>
          <a:chOff x="0" y="0"/>
          <a:chExt cx="0" cy="0"/>
        </a:xfrm>
      </p:grpSpPr>
      <p:sp>
        <p:nvSpPr>
          <p:cNvPr id="1601" name="Google Shape;1601;gac14597a3a_1_15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2" name="Google Shape;1602;gac14597a3a_1_15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830800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1"/>
        <p:cNvGrpSpPr/>
        <p:nvPr/>
      </p:nvGrpSpPr>
      <p:grpSpPr>
        <a:xfrm>
          <a:off x="0" y="0"/>
          <a:ext cx="0" cy="0"/>
          <a:chOff x="0" y="0"/>
          <a:chExt cx="0" cy="0"/>
        </a:xfrm>
      </p:grpSpPr>
      <p:sp>
        <p:nvSpPr>
          <p:cNvPr id="2422" name="Google Shape;2422;gac14597a3a_2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3" name="Google Shape;2423;gac14597a3a_2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108164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4"/>
        <p:cNvGrpSpPr/>
        <p:nvPr/>
      </p:nvGrpSpPr>
      <p:grpSpPr>
        <a:xfrm>
          <a:off x="0" y="0"/>
          <a:ext cx="0" cy="0"/>
          <a:chOff x="0" y="0"/>
          <a:chExt cx="0" cy="0"/>
        </a:xfrm>
      </p:grpSpPr>
      <p:sp>
        <p:nvSpPr>
          <p:cNvPr id="1715" name="Google Shape;1715;gac14597a3a_1_15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6" name="Google Shape;1716;gac14597a3a_1_15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291851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b2d54ef91a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3" name="Google Shape;573;gb2d54ef91a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511129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8"/>
        <p:cNvGrpSpPr/>
        <p:nvPr/>
      </p:nvGrpSpPr>
      <p:grpSpPr>
        <a:xfrm>
          <a:off x="0" y="0"/>
          <a:ext cx="0" cy="0"/>
          <a:chOff x="0" y="0"/>
          <a:chExt cx="0" cy="0"/>
        </a:xfrm>
      </p:grpSpPr>
      <p:sp>
        <p:nvSpPr>
          <p:cNvPr id="1289" name="Google Shape;1289;gb2d54ef91a_0_2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0" name="Google Shape;1290;gb2d54ef91a_0_2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8"/>
        <p:cNvGrpSpPr/>
        <p:nvPr/>
      </p:nvGrpSpPr>
      <p:grpSpPr>
        <a:xfrm>
          <a:off x="0" y="0"/>
          <a:ext cx="0" cy="0"/>
          <a:chOff x="0" y="0"/>
          <a:chExt cx="0" cy="0"/>
        </a:xfrm>
      </p:grpSpPr>
      <p:sp>
        <p:nvSpPr>
          <p:cNvPr id="1739" name="Google Shape;1739;gb663873c2b_1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0" name="Google Shape;1740;gb663873c2b_1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gb2d54ef91a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9" name="Google Shape;639;gb2d54ef91a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8"/>
        <p:cNvGrpSpPr/>
        <p:nvPr/>
      </p:nvGrpSpPr>
      <p:grpSpPr>
        <a:xfrm>
          <a:off x="0" y="0"/>
          <a:ext cx="0" cy="0"/>
          <a:chOff x="0" y="0"/>
          <a:chExt cx="0" cy="0"/>
        </a:xfrm>
      </p:grpSpPr>
      <p:sp>
        <p:nvSpPr>
          <p:cNvPr id="2359" name="Google Shape;2359;gac14597a3a_2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0" name="Google Shape;2360;gac14597a3a_2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a:xfrm>
            <a:off x="381000" y="685800"/>
            <a:ext cx="6096000" cy="3429000"/>
          </a:xfrm>
          <a:ln>
            <a:miter lim="800000"/>
            <a:headEnd/>
            <a:tailEnd/>
          </a:ln>
        </p:spPr>
      </p:sp>
      <p:sp>
        <p:nvSpPr>
          <p:cNvPr id="89090"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GB" altLang="en-US" dirty="0">
              <a:solidFill>
                <a:srgbClr val="000000"/>
              </a:solidFill>
              <a:latin typeface="Calibri" pitchFamily="34" charset="0"/>
              <a:cs typeface="Calibri" pitchFamily="34" charset="0"/>
              <a:sym typeface="Calibri" pitchFamily="34" charset="0"/>
            </a:endParaRPr>
          </a:p>
        </p:txBody>
      </p:sp>
      <p:sp>
        <p:nvSpPr>
          <p:cNvPr id="89091" name="Slide Number Placeholder 3"/>
          <p:cNvSpPr>
            <a:spLocks noGrp="1"/>
          </p:cNvSpPr>
          <p:nvPr>
            <p:ph type="sldNum" sz="quarter" idx="12"/>
          </p:nvPr>
        </p:nvSpPr>
        <p:spPr>
          <a:noFill/>
        </p:spPr>
        <p:txBody>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l">
              <a:buSzTx/>
            </a:pPr>
            <a:fld id="{60AFAAE2-04A4-46AA-A99F-57B5849D2A03}" type="slidenum">
              <a:rPr lang="en-US" altLang="en-US"/>
              <a:pPr algn="l">
                <a:buSzTx/>
              </a:pPr>
              <a:t>35</a:t>
            </a:fld>
            <a:endParaRPr lang="en-US" altLang="en-US" dirty="0"/>
          </a:p>
        </p:txBody>
      </p:sp>
    </p:spTree>
    <p:extLst>
      <p:ext uri="{BB962C8B-B14F-4D97-AF65-F5344CB8AC3E}">
        <p14:creationId xmlns:p14="http://schemas.microsoft.com/office/powerpoint/2010/main" val="1097043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gb2d54ef91a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9" name="Google Shape;639;gb2d54ef91a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a:xfrm>
            <a:off x="381000" y="685800"/>
            <a:ext cx="6096000" cy="3429000"/>
          </a:xfrm>
          <a:ln>
            <a:headEnd/>
            <a:tailEnd/>
          </a:ln>
        </p:spPr>
      </p:sp>
      <p:sp>
        <p:nvSpPr>
          <p:cNvPr id="91138"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defTabSz="931863">
              <a:spcBef>
                <a:spcPct val="0"/>
              </a:spcBef>
            </a:pPr>
            <a:r>
              <a:rPr lang="en-US" altLang="en-US" b="1" dirty="0">
                <a:solidFill>
                  <a:schemeClr val="tx2"/>
                </a:solidFill>
                <a:latin typeface="Calibri" pitchFamily="34" charset="0"/>
                <a:cs typeface="Calibri" pitchFamily="34" charset="0"/>
                <a:sym typeface="Calibri" pitchFamily="34" charset="0"/>
              </a:rPr>
              <a:t>Numbers in this slide may change due to NDH00TSR data later</a:t>
            </a:r>
            <a:endParaRPr lang="de-DE" altLang="en-US" b="1">
              <a:solidFill>
                <a:schemeClr val="tx2"/>
              </a:solidFill>
              <a:latin typeface="Calibri" pitchFamily="34" charset="0"/>
              <a:cs typeface="Calibri" pitchFamily="34" charset="0"/>
              <a:sym typeface="Calibri" pitchFamily="34" charset="0"/>
            </a:endParaRPr>
          </a:p>
          <a:p>
            <a:pPr defTabSz="931863">
              <a:spcBef>
                <a:spcPct val="0"/>
              </a:spcBef>
            </a:pPr>
            <a:endParaRPr lang="en-US" altLang="en-US" dirty="0">
              <a:solidFill>
                <a:srgbClr val="000000"/>
              </a:solidFill>
              <a:latin typeface="Calibri" pitchFamily="34" charset="0"/>
              <a:cs typeface="Calibri" pitchFamily="34" charset="0"/>
              <a:sym typeface="Calibri" pitchFamily="34" charset="0"/>
            </a:endParaRPr>
          </a:p>
        </p:txBody>
      </p:sp>
      <p:sp>
        <p:nvSpPr>
          <p:cNvPr id="91139" name="Slide Number Placeholder 3"/>
          <p:cNvSpPr>
            <a:spLocks noGrp="1"/>
          </p:cNvSpPr>
          <p:nvPr>
            <p:ph type="sldNum" sz="quarter" idx="12"/>
          </p:nvPr>
        </p:nvSpPr>
        <p:spPr>
          <a:noFill/>
        </p:spPr>
        <p:txBody>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fld id="{C270FAEE-4491-4526-9BF0-ACB85CDB9DFA}" type="slidenum">
              <a:rPr lang="en-US" altLang="en-US" sz="1200">
                <a:latin typeface="Calibri" pitchFamily="34" charset="0"/>
                <a:cs typeface="Calibri" pitchFamily="34" charset="0"/>
                <a:sym typeface="Calibri" pitchFamily="34" charset="0"/>
              </a:rPr>
              <a:pPr/>
              <a:t>36</a:t>
            </a:fld>
            <a:endParaRPr lang="en-US" altLang="en-US" sz="1200" dirty="0">
              <a:latin typeface="Calibri" pitchFamily="34" charset="0"/>
              <a:cs typeface="Calibri" pitchFamily="34" charset="0"/>
              <a:sym typeface="Calibri" pitchFamily="34" charset="0"/>
            </a:endParaRPr>
          </a:p>
        </p:txBody>
      </p:sp>
    </p:spTree>
    <p:extLst>
      <p:ext uri="{BB962C8B-B14F-4D97-AF65-F5344CB8AC3E}">
        <p14:creationId xmlns:p14="http://schemas.microsoft.com/office/powerpoint/2010/main" val="40646451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2"/>
        <p:cNvGrpSpPr/>
        <p:nvPr/>
      </p:nvGrpSpPr>
      <p:grpSpPr>
        <a:xfrm>
          <a:off x="0" y="0"/>
          <a:ext cx="0" cy="0"/>
          <a:chOff x="0" y="0"/>
          <a:chExt cx="0" cy="0"/>
        </a:xfrm>
      </p:grpSpPr>
      <p:sp>
        <p:nvSpPr>
          <p:cNvPr id="2443" name="Google Shape;2443;ga10676d58a_0_10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4" name="Google Shape;2444;ga10676d58a_0_10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9"/>
        <p:cNvGrpSpPr/>
        <p:nvPr/>
      </p:nvGrpSpPr>
      <p:grpSpPr>
        <a:xfrm>
          <a:off x="0" y="0"/>
          <a:ext cx="0" cy="0"/>
          <a:chOff x="0" y="0"/>
          <a:chExt cx="0" cy="0"/>
        </a:xfrm>
      </p:grpSpPr>
      <p:sp>
        <p:nvSpPr>
          <p:cNvPr id="940" name="Google Shape;940;gb663873c2b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1" name="Google Shape;941;gb663873c2b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6"/>
        <p:cNvGrpSpPr/>
        <p:nvPr/>
      </p:nvGrpSpPr>
      <p:grpSpPr>
        <a:xfrm>
          <a:off x="0" y="0"/>
          <a:ext cx="0" cy="0"/>
          <a:chOff x="0" y="0"/>
          <a:chExt cx="0" cy="0"/>
        </a:xfrm>
      </p:grpSpPr>
      <p:sp>
        <p:nvSpPr>
          <p:cNvPr id="877" name="Google Shape;877;gab84a955b5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8" name="Google Shape;878;gab84a955b5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gac90507b2d_1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9" name="Google Shape;779;gac90507b2d_1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8"/>
        <p:cNvGrpSpPr/>
        <p:nvPr/>
      </p:nvGrpSpPr>
      <p:grpSpPr>
        <a:xfrm>
          <a:off x="0" y="0"/>
          <a:ext cx="0" cy="0"/>
          <a:chOff x="0" y="0"/>
          <a:chExt cx="0" cy="0"/>
        </a:xfrm>
      </p:grpSpPr>
      <p:sp>
        <p:nvSpPr>
          <p:cNvPr id="1739" name="Google Shape;1739;gb663873c2b_1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0" name="Google Shape;1740;gb663873c2b_1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8"/>
        <p:cNvGrpSpPr/>
        <p:nvPr/>
      </p:nvGrpSpPr>
      <p:grpSpPr>
        <a:xfrm>
          <a:off x="0" y="0"/>
          <a:ext cx="0" cy="0"/>
          <a:chOff x="0" y="0"/>
          <a:chExt cx="0" cy="0"/>
        </a:xfrm>
      </p:grpSpPr>
      <p:sp>
        <p:nvSpPr>
          <p:cNvPr id="1739" name="Google Shape;1739;gb663873c2b_1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0" name="Google Shape;1740;gb663873c2b_1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8"/>
        <p:cNvGrpSpPr/>
        <p:nvPr/>
      </p:nvGrpSpPr>
      <p:grpSpPr>
        <a:xfrm>
          <a:off x="0" y="0"/>
          <a:ext cx="0" cy="0"/>
          <a:chOff x="0" y="0"/>
          <a:chExt cx="0" cy="0"/>
        </a:xfrm>
      </p:grpSpPr>
      <p:sp>
        <p:nvSpPr>
          <p:cNvPr id="1739" name="Google Shape;1739;gb663873c2b_1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0" name="Google Shape;1740;gb663873c2b_1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Quote - Black">
  <p:cSld name="TITLE_AND_BODY_1_2_2_1">
    <p:bg>
      <p:bgPr>
        <a:solidFill>
          <a:srgbClr val="000000"/>
        </a:solidFill>
        <a:effectLst/>
      </p:bgPr>
    </p:bg>
    <p:spTree>
      <p:nvGrpSpPr>
        <p:cNvPr id="1" name="Shape 284"/>
        <p:cNvGrpSpPr/>
        <p:nvPr/>
      </p:nvGrpSpPr>
      <p:grpSpPr>
        <a:xfrm>
          <a:off x="0" y="0"/>
          <a:ext cx="0" cy="0"/>
          <a:chOff x="0" y="0"/>
          <a:chExt cx="0" cy="0"/>
        </a:xfrm>
      </p:grpSpPr>
      <p:sp>
        <p:nvSpPr>
          <p:cNvPr id="285" name="Google Shape;285;p32"/>
          <p:cNvSpPr/>
          <p:nvPr/>
        </p:nvSpPr>
        <p:spPr>
          <a:xfrm>
            <a:off x="-19050" y="2514600"/>
            <a:ext cx="2618100" cy="2644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86;p32"/>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550" dirty="0">
                <a:solidFill>
                  <a:srgbClr val="888888"/>
                </a:solidFill>
                <a:latin typeface="Avenir Next LT Pro" panose="020B0504020202020204" pitchFamily="34" charset="0"/>
                <a:ea typeface="Montserrat Light"/>
                <a:cs typeface="Montserrat Light"/>
                <a:sym typeface="Montserrat Light"/>
              </a:rPr>
              <a:t>© 2021 </a:t>
            </a:r>
            <a:r>
              <a:rPr lang="en-GB" sz="550" dirty="0">
                <a:solidFill>
                  <a:srgbClr val="888888"/>
                </a:solidFill>
                <a:latin typeface="Avenir Next LT Pro" panose="020B0504020202020204" pitchFamily="34" charset="0"/>
                <a:ea typeface="Montserrat Light"/>
                <a:cs typeface="Montserrat Light"/>
                <a:sym typeface="Montserrat Light"/>
              </a:rPr>
              <a:t>NielsenIQ</a:t>
            </a:r>
            <a:r>
              <a:rPr lang="en" sz="550" dirty="0">
                <a:solidFill>
                  <a:srgbClr val="888888"/>
                </a:solidFill>
                <a:latin typeface="Avenir Next LT Pro" panose="020B0504020202020204" pitchFamily="34" charset="0"/>
                <a:ea typeface="Montserrat Light"/>
                <a:cs typeface="Montserrat Light"/>
                <a:sym typeface="Montserrat Light"/>
              </a:rPr>
              <a:t> Consumer LLC. All Rights Reserved.</a:t>
            </a:r>
            <a:endParaRPr sz="550" dirty="0">
              <a:solidFill>
                <a:srgbClr val="888888"/>
              </a:solidFill>
              <a:latin typeface="Avenir Next LT Pro" panose="020B0504020202020204" pitchFamily="34" charset="0"/>
              <a:ea typeface="Montserrat Light"/>
              <a:cs typeface="Montserrat Light"/>
              <a:sym typeface="Montserrat Light"/>
            </a:endParaRPr>
          </a:p>
          <a:p>
            <a:pPr marL="0" marR="0" lvl="0" indent="0" algn="l" rtl="0">
              <a:lnSpc>
                <a:spcPct val="100000"/>
              </a:lnSpc>
              <a:spcBef>
                <a:spcPts val="0"/>
              </a:spcBef>
              <a:spcAft>
                <a:spcPts val="0"/>
              </a:spcAft>
              <a:buClr>
                <a:schemeClr val="dk1"/>
              </a:buClr>
              <a:buSzPts val="1100"/>
              <a:buFont typeface="Arial"/>
              <a:buNone/>
            </a:pPr>
            <a:endParaRPr sz="550" dirty="0">
              <a:solidFill>
                <a:srgbClr val="888888"/>
              </a:solidFill>
              <a:latin typeface="Avenir Next LT Pro" panose="020B0504020202020204" pitchFamily="34" charset="0"/>
              <a:ea typeface="Montserrat Light"/>
              <a:cs typeface="Montserrat Light"/>
              <a:sym typeface="Montserrat Light"/>
            </a:endParaRPr>
          </a:p>
          <a:p>
            <a:pPr marL="0" marR="0" lvl="0" indent="0" algn="l" rtl="0">
              <a:lnSpc>
                <a:spcPct val="100000"/>
              </a:lnSpc>
              <a:spcBef>
                <a:spcPts val="0"/>
              </a:spcBef>
              <a:spcAft>
                <a:spcPts val="0"/>
              </a:spcAft>
              <a:buClr>
                <a:srgbClr val="000000"/>
              </a:buClr>
              <a:buSzPts val="600"/>
              <a:buFont typeface="Arial"/>
              <a:buNone/>
            </a:pPr>
            <a:endParaRPr sz="550" dirty="0">
              <a:solidFill>
                <a:srgbClr val="888888"/>
              </a:solidFill>
              <a:latin typeface="Avenir Next LT Pro" panose="020B0504020202020204" pitchFamily="34" charset="0"/>
              <a:ea typeface="Montserrat Light"/>
              <a:cs typeface="Montserrat Light"/>
              <a:sym typeface="Montserrat Light"/>
            </a:endParaRPr>
          </a:p>
        </p:txBody>
      </p:sp>
      <p:sp>
        <p:nvSpPr>
          <p:cNvPr id="287" name="Google Shape;287;p32"/>
          <p:cNvSpPr/>
          <p:nvPr/>
        </p:nvSpPr>
        <p:spPr>
          <a:xfrm rot="10800000">
            <a:off x="6525900" y="-19050"/>
            <a:ext cx="2618100" cy="2644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89;p32"/>
          <p:cNvSpPr txBox="1"/>
          <p:nvPr/>
        </p:nvSpPr>
        <p:spPr>
          <a:xfrm>
            <a:off x="1308261" y="500178"/>
            <a:ext cx="645300" cy="55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0">
                <a:solidFill>
                  <a:schemeClr val="accent1"/>
                </a:solidFill>
              </a:rPr>
              <a:t>“</a:t>
            </a:r>
            <a:endParaRPr sz="15000" dirty="0">
              <a:solidFill>
                <a:schemeClr val="accent1"/>
              </a:solidFill>
            </a:endParaRPr>
          </a:p>
        </p:txBody>
      </p:sp>
      <p:sp>
        <p:nvSpPr>
          <p:cNvPr id="290" name="Google Shape;290;p32"/>
          <p:cNvSpPr txBox="1">
            <a:spLocks noGrp="1"/>
          </p:cNvSpPr>
          <p:nvPr>
            <p:ph type="ctrTitle"/>
          </p:nvPr>
        </p:nvSpPr>
        <p:spPr>
          <a:xfrm>
            <a:off x="1444900" y="1565050"/>
            <a:ext cx="5081100" cy="1389300"/>
          </a:xfrm>
          <a:prstGeom prst="rect">
            <a:avLst/>
          </a:prstGeom>
        </p:spPr>
        <p:txBody>
          <a:bodyPr spcFirstLastPara="1" wrap="square" lIns="0" tIns="91425" rIns="0" bIns="91425" anchor="t" anchorCtr="0">
            <a:noAutofit/>
          </a:bodyPr>
          <a:lstStyle>
            <a:lvl1pPr lvl="0" rtl="0">
              <a:spcBef>
                <a:spcPts val="0"/>
              </a:spcBef>
              <a:spcAft>
                <a:spcPts val="0"/>
              </a:spcAft>
              <a:buClr>
                <a:srgbClr val="FFFFFF"/>
              </a:buClr>
              <a:buSzPts val="3000"/>
              <a:buFont typeface="Montserrat"/>
              <a:buNone/>
              <a:defRPr sz="3000" b="1">
                <a:solidFill>
                  <a:srgbClr val="FFFFFF"/>
                </a:solidFill>
                <a:latin typeface="Avenir Next LT Pro" panose="020B0504020202020204" pitchFamily="34" charset="0"/>
                <a:ea typeface="Avenir Next LT Pro" panose="020B0504020202020204" pitchFamily="34" charset="0"/>
                <a:cs typeface="Avenir Next LT Pro" panose="020B0504020202020204" pitchFamily="34" charset="0"/>
                <a:sym typeface="Montserrat"/>
              </a:defRPr>
            </a:lvl1pPr>
            <a:lvl2pPr lvl="1" algn="ctr" rtl="0">
              <a:spcBef>
                <a:spcPts val="0"/>
              </a:spcBef>
              <a:spcAft>
                <a:spcPts val="0"/>
              </a:spcAft>
              <a:buClr>
                <a:srgbClr val="FFFFFF"/>
              </a:buClr>
              <a:buSzPts val="5200"/>
              <a:buNone/>
              <a:defRPr sz="5200">
                <a:solidFill>
                  <a:srgbClr val="FFFFFF"/>
                </a:solidFill>
              </a:defRPr>
            </a:lvl2pPr>
            <a:lvl3pPr lvl="2" algn="ctr" rtl="0">
              <a:spcBef>
                <a:spcPts val="0"/>
              </a:spcBef>
              <a:spcAft>
                <a:spcPts val="0"/>
              </a:spcAft>
              <a:buClr>
                <a:srgbClr val="FFFFFF"/>
              </a:buClr>
              <a:buSzPts val="5200"/>
              <a:buNone/>
              <a:defRPr sz="5200">
                <a:solidFill>
                  <a:srgbClr val="FFFFFF"/>
                </a:solidFill>
              </a:defRPr>
            </a:lvl3pPr>
            <a:lvl4pPr lvl="3" algn="ctr" rtl="0">
              <a:spcBef>
                <a:spcPts val="0"/>
              </a:spcBef>
              <a:spcAft>
                <a:spcPts val="0"/>
              </a:spcAft>
              <a:buClr>
                <a:srgbClr val="FFFFFF"/>
              </a:buClr>
              <a:buSzPts val="5200"/>
              <a:buNone/>
              <a:defRPr sz="5200">
                <a:solidFill>
                  <a:srgbClr val="FFFFFF"/>
                </a:solidFill>
              </a:defRPr>
            </a:lvl4pPr>
            <a:lvl5pPr lvl="4" algn="ctr" rtl="0">
              <a:spcBef>
                <a:spcPts val="0"/>
              </a:spcBef>
              <a:spcAft>
                <a:spcPts val="0"/>
              </a:spcAft>
              <a:buClr>
                <a:srgbClr val="FFFFFF"/>
              </a:buClr>
              <a:buSzPts val="5200"/>
              <a:buNone/>
              <a:defRPr sz="5200">
                <a:solidFill>
                  <a:srgbClr val="FFFFFF"/>
                </a:solidFill>
              </a:defRPr>
            </a:lvl5pPr>
            <a:lvl6pPr lvl="5" algn="ctr" rtl="0">
              <a:spcBef>
                <a:spcPts val="0"/>
              </a:spcBef>
              <a:spcAft>
                <a:spcPts val="0"/>
              </a:spcAft>
              <a:buClr>
                <a:srgbClr val="FFFFFF"/>
              </a:buClr>
              <a:buSzPts val="5200"/>
              <a:buNone/>
              <a:defRPr sz="5200">
                <a:solidFill>
                  <a:srgbClr val="FFFFFF"/>
                </a:solidFill>
              </a:defRPr>
            </a:lvl6pPr>
            <a:lvl7pPr lvl="6" algn="ctr" rtl="0">
              <a:spcBef>
                <a:spcPts val="0"/>
              </a:spcBef>
              <a:spcAft>
                <a:spcPts val="0"/>
              </a:spcAft>
              <a:buClr>
                <a:srgbClr val="FFFFFF"/>
              </a:buClr>
              <a:buSzPts val="5200"/>
              <a:buNone/>
              <a:defRPr sz="5200">
                <a:solidFill>
                  <a:srgbClr val="FFFFFF"/>
                </a:solidFill>
              </a:defRPr>
            </a:lvl7pPr>
            <a:lvl8pPr lvl="7" algn="ctr" rtl="0">
              <a:spcBef>
                <a:spcPts val="0"/>
              </a:spcBef>
              <a:spcAft>
                <a:spcPts val="0"/>
              </a:spcAft>
              <a:buClr>
                <a:srgbClr val="FFFFFF"/>
              </a:buClr>
              <a:buSzPts val="5200"/>
              <a:buNone/>
              <a:defRPr sz="5200">
                <a:solidFill>
                  <a:srgbClr val="FFFFFF"/>
                </a:solidFill>
              </a:defRPr>
            </a:lvl8pPr>
            <a:lvl9pPr lvl="8" algn="ctr" rtl="0">
              <a:spcBef>
                <a:spcPts val="0"/>
              </a:spcBef>
              <a:spcAft>
                <a:spcPts val="0"/>
              </a:spcAft>
              <a:buClr>
                <a:srgbClr val="FFFFFF"/>
              </a:buClr>
              <a:buSzPts val="5200"/>
              <a:buNone/>
              <a:defRPr sz="5200">
                <a:solidFill>
                  <a:srgbClr val="FFFFFF"/>
                </a:solidFill>
              </a:defRPr>
            </a:lvl9pPr>
          </a:lstStyle>
          <a:p>
            <a:endParaRPr dirty="0"/>
          </a:p>
        </p:txBody>
      </p:sp>
      <p:sp>
        <p:nvSpPr>
          <p:cNvPr id="291" name="Google Shape;291;p32"/>
          <p:cNvSpPr txBox="1">
            <a:spLocks noGrp="1"/>
          </p:cNvSpPr>
          <p:nvPr>
            <p:ph type="subTitle" idx="1"/>
          </p:nvPr>
        </p:nvSpPr>
        <p:spPr>
          <a:xfrm>
            <a:off x="1444900" y="2801950"/>
            <a:ext cx="5064000" cy="3843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chemeClr val="accent5"/>
              </a:buClr>
              <a:buSzPts val="1500"/>
              <a:buNone/>
              <a:defRPr sz="1500">
                <a:solidFill>
                  <a:schemeClr val="accent5"/>
                </a:solidFill>
                <a:latin typeface="Avenir Next LT Pro" panose="020B0504020202020204" pitchFamily="34" charset="0"/>
              </a:defRPr>
            </a:lvl1pPr>
            <a:lvl2pPr lvl="1" rtl="0">
              <a:lnSpc>
                <a:spcPct val="100000"/>
              </a:lnSpc>
              <a:spcBef>
                <a:spcPts val="0"/>
              </a:spcBef>
              <a:spcAft>
                <a:spcPts val="0"/>
              </a:spcAft>
              <a:buClr>
                <a:schemeClr val="accent5"/>
              </a:buClr>
              <a:buSzPts val="1400"/>
              <a:buNone/>
              <a:defRPr sz="1400">
                <a:solidFill>
                  <a:schemeClr val="accent5"/>
                </a:solidFill>
              </a:defRPr>
            </a:lvl2pPr>
            <a:lvl3pPr lvl="2" rtl="0">
              <a:lnSpc>
                <a:spcPct val="100000"/>
              </a:lnSpc>
              <a:spcBef>
                <a:spcPts val="0"/>
              </a:spcBef>
              <a:spcAft>
                <a:spcPts val="0"/>
              </a:spcAft>
              <a:buClr>
                <a:schemeClr val="accent5"/>
              </a:buClr>
              <a:buSzPts val="1400"/>
              <a:buNone/>
              <a:defRPr sz="1400">
                <a:solidFill>
                  <a:schemeClr val="accent5"/>
                </a:solidFill>
              </a:defRPr>
            </a:lvl3pPr>
            <a:lvl4pPr lvl="3" rtl="0">
              <a:lnSpc>
                <a:spcPct val="100000"/>
              </a:lnSpc>
              <a:spcBef>
                <a:spcPts val="0"/>
              </a:spcBef>
              <a:spcAft>
                <a:spcPts val="0"/>
              </a:spcAft>
              <a:buClr>
                <a:schemeClr val="accent5"/>
              </a:buClr>
              <a:buSzPts val="1400"/>
              <a:buNone/>
              <a:defRPr sz="1400">
                <a:solidFill>
                  <a:schemeClr val="accent5"/>
                </a:solidFill>
              </a:defRPr>
            </a:lvl4pPr>
            <a:lvl5pPr lvl="4" rtl="0">
              <a:lnSpc>
                <a:spcPct val="100000"/>
              </a:lnSpc>
              <a:spcBef>
                <a:spcPts val="0"/>
              </a:spcBef>
              <a:spcAft>
                <a:spcPts val="0"/>
              </a:spcAft>
              <a:buClr>
                <a:schemeClr val="accent5"/>
              </a:buClr>
              <a:buSzPts val="1400"/>
              <a:buNone/>
              <a:defRPr sz="1400">
                <a:solidFill>
                  <a:schemeClr val="accent5"/>
                </a:solidFill>
              </a:defRPr>
            </a:lvl5pPr>
            <a:lvl6pPr lvl="5" rtl="0">
              <a:lnSpc>
                <a:spcPct val="100000"/>
              </a:lnSpc>
              <a:spcBef>
                <a:spcPts val="0"/>
              </a:spcBef>
              <a:spcAft>
                <a:spcPts val="0"/>
              </a:spcAft>
              <a:buClr>
                <a:schemeClr val="accent5"/>
              </a:buClr>
              <a:buSzPts val="1400"/>
              <a:buNone/>
              <a:defRPr sz="1400">
                <a:solidFill>
                  <a:schemeClr val="accent5"/>
                </a:solidFill>
              </a:defRPr>
            </a:lvl6pPr>
            <a:lvl7pPr lvl="6" rtl="0">
              <a:lnSpc>
                <a:spcPct val="100000"/>
              </a:lnSpc>
              <a:spcBef>
                <a:spcPts val="0"/>
              </a:spcBef>
              <a:spcAft>
                <a:spcPts val="0"/>
              </a:spcAft>
              <a:buClr>
                <a:schemeClr val="accent5"/>
              </a:buClr>
              <a:buSzPts val="1400"/>
              <a:buNone/>
              <a:defRPr sz="1400">
                <a:solidFill>
                  <a:schemeClr val="accent5"/>
                </a:solidFill>
              </a:defRPr>
            </a:lvl7pPr>
            <a:lvl8pPr lvl="7" rtl="0">
              <a:lnSpc>
                <a:spcPct val="100000"/>
              </a:lnSpc>
              <a:spcBef>
                <a:spcPts val="0"/>
              </a:spcBef>
              <a:spcAft>
                <a:spcPts val="0"/>
              </a:spcAft>
              <a:buClr>
                <a:schemeClr val="accent5"/>
              </a:buClr>
              <a:buSzPts val="1400"/>
              <a:buNone/>
              <a:defRPr sz="1400">
                <a:solidFill>
                  <a:schemeClr val="accent5"/>
                </a:solidFill>
              </a:defRPr>
            </a:lvl8pPr>
            <a:lvl9pPr lvl="8" rtl="0">
              <a:lnSpc>
                <a:spcPct val="100000"/>
              </a:lnSpc>
              <a:spcBef>
                <a:spcPts val="0"/>
              </a:spcBef>
              <a:spcAft>
                <a:spcPts val="0"/>
              </a:spcAft>
              <a:buClr>
                <a:schemeClr val="accent5"/>
              </a:buClr>
              <a:buSzPts val="1400"/>
              <a:buNone/>
              <a:defRPr sz="1400">
                <a:solidFill>
                  <a:schemeClr val="accent5"/>
                </a:solidFill>
              </a:defRPr>
            </a:lvl9pPr>
          </a:lstStyle>
          <a:p>
            <a:endParaRPr dirty="0"/>
          </a:p>
        </p:txBody>
      </p:sp>
      <p:pic>
        <p:nvPicPr>
          <p:cNvPr id="292" name="Google Shape;292;p32"/>
          <p:cNvPicPr preferRelativeResize="0"/>
          <p:nvPr/>
        </p:nvPicPr>
        <p:blipFill>
          <a:blip r:embed="rId2">
            <a:alphaModFix/>
          </a:blip>
          <a:stretch>
            <a:fillRect/>
          </a:stretch>
        </p:blipFill>
        <p:spPr>
          <a:xfrm>
            <a:off x="0" y="0"/>
            <a:ext cx="354650" cy="355959"/>
          </a:xfrm>
          <a:prstGeom prst="rect">
            <a:avLst/>
          </a:prstGeom>
          <a:noFill/>
          <a:ln>
            <a:noFill/>
          </a:ln>
        </p:spPr>
      </p:pic>
      <p:sp>
        <p:nvSpPr>
          <p:cNvPr id="10" name="Slide Number Placeholder 1">
            <a:extLst>
              <a:ext uri="{FF2B5EF4-FFF2-40B4-BE49-F238E27FC236}">
                <a16:creationId xmlns:a16="http://schemas.microsoft.com/office/drawing/2014/main" id="{52A62E47-4F2A-4A75-BED7-E049CB341766}"/>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bg1"/>
                </a:solidFill>
              </a:rPr>
              <a:pPr/>
              <a:t>‹#›</a:t>
            </a:fld>
            <a:endParaRPr lang="en-PH" dirty="0">
              <a:solidFill>
                <a:schemeClr val="bg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nside - Black/side photo">
  <p:cSld name="BLANK_2_2_2">
    <p:bg>
      <p:bgPr>
        <a:solidFill>
          <a:srgbClr val="000000"/>
        </a:solidFill>
        <a:effectLst/>
      </p:bgPr>
    </p:bg>
    <p:spTree>
      <p:nvGrpSpPr>
        <p:cNvPr id="1" name="Shape 148"/>
        <p:cNvGrpSpPr/>
        <p:nvPr/>
      </p:nvGrpSpPr>
      <p:grpSpPr>
        <a:xfrm>
          <a:off x="0" y="0"/>
          <a:ext cx="0" cy="0"/>
          <a:chOff x="0" y="0"/>
          <a:chExt cx="0" cy="0"/>
        </a:xfrm>
      </p:grpSpPr>
      <p:sp>
        <p:nvSpPr>
          <p:cNvPr id="149" name="Google Shape;149;p18"/>
          <p:cNvSpPr/>
          <p:nvPr/>
        </p:nvSpPr>
        <p:spPr>
          <a:xfrm>
            <a:off x="6057900" y="125"/>
            <a:ext cx="3086100" cy="5158800"/>
          </a:xfrm>
          <a:prstGeom prst="rect">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Avenir Next LT Pro" panose="020B0504020202020204" pitchFamily="34" charset="0"/>
                <a:ea typeface="Montserrat"/>
                <a:cs typeface="Montserrat"/>
                <a:sym typeface="Montserrat"/>
              </a:rPr>
              <a:t>Image placeholder</a:t>
            </a:r>
            <a:endParaRPr dirty="0">
              <a:solidFill>
                <a:srgbClr val="FFFFFF"/>
              </a:solidFill>
              <a:latin typeface="Avenir Next LT Pro" panose="020B0504020202020204" pitchFamily="34" charset="0"/>
              <a:ea typeface="Montserrat"/>
              <a:cs typeface="Montserrat"/>
              <a:sym typeface="Montserrat"/>
            </a:endParaRPr>
          </a:p>
        </p:txBody>
      </p:sp>
      <p:sp>
        <p:nvSpPr>
          <p:cNvPr id="150" name="Google Shape;150;p18"/>
          <p:cNvSpPr/>
          <p:nvPr/>
        </p:nvSpPr>
        <p:spPr>
          <a:xfrm>
            <a:off x="0" y="50"/>
            <a:ext cx="5107500" cy="5158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152;p18"/>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dirty="0">
                <a:solidFill>
                  <a:srgbClr val="888888"/>
                </a:solidFill>
                <a:latin typeface="Avenir Next LT Pro" panose="020B0504020202020204" pitchFamily="34" charset="0"/>
                <a:ea typeface="Montserrat Light"/>
                <a:cs typeface="Montserrat Light"/>
                <a:sym typeface="Montserrat Light"/>
              </a:rPr>
              <a:t>© 2021 </a:t>
            </a:r>
            <a:r>
              <a:rPr lang="en-GB" sz="500" dirty="0">
                <a:solidFill>
                  <a:srgbClr val="888888"/>
                </a:solidFill>
                <a:latin typeface="Avenir Next LT Pro" panose="020B0504020202020204" pitchFamily="34" charset="0"/>
                <a:ea typeface="Montserrat Light"/>
                <a:cs typeface="Montserrat Light"/>
                <a:sym typeface="Montserrat Light"/>
              </a:rPr>
              <a:t>NielsenIQ</a:t>
            </a:r>
            <a:r>
              <a:rPr lang="en" sz="500" dirty="0">
                <a:solidFill>
                  <a:srgbClr val="888888"/>
                </a:solidFill>
                <a:latin typeface="Avenir Next LT Pro" panose="020B0504020202020204" pitchFamily="34" charset="0"/>
                <a:ea typeface="Montserrat Light"/>
                <a:cs typeface="Montserrat Light"/>
                <a:sym typeface="Montserrat Light"/>
              </a:rPr>
              <a:t> Consumer LLC. All Rights Reserved.</a:t>
            </a:r>
            <a:endParaRPr sz="500" i="0" u="none" strike="noStrike" cap="none" dirty="0">
              <a:solidFill>
                <a:srgbClr val="888888"/>
              </a:solidFill>
              <a:latin typeface="Avenir Next LT Pro" panose="020B0504020202020204" pitchFamily="34" charset="0"/>
              <a:ea typeface="Montserrat Light"/>
              <a:cs typeface="Montserrat Light"/>
              <a:sym typeface="Montserrat Light"/>
            </a:endParaRPr>
          </a:p>
        </p:txBody>
      </p:sp>
      <p:sp>
        <p:nvSpPr>
          <p:cNvPr id="153" name="Google Shape;153;p18"/>
          <p:cNvSpPr txBox="1">
            <a:spLocks noGrp="1"/>
          </p:cNvSpPr>
          <p:nvPr>
            <p:ph type="title"/>
          </p:nvPr>
        </p:nvSpPr>
        <p:spPr>
          <a:xfrm>
            <a:off x="354650" y="292625"/>
            <a:ext cx="5550900" cy="393600"/>
          </a:xfrm>
          <a:prstGeom prst="rect">
            <a:avLst/>
          </a:prstGeom>
        </p:spPr>
        <p:txBody>
          <a:bodyPr spcFirstLastPara="1" wrap="square" lIns="0" tIns="91425" rIns="0" bIns="91425" anchor="t" anchorCtr="0">
            <a:noAutofit/>
          </a:bodyPr>
          <a:lstStyle>
            <a:lvl1pPr lvl="0" rtl="0">
              <a:spcBef>
                <a:spcPts val="0"/>
              </a:spcBef>
              <a:spcAft>
                <a:spcPts val="0"/>
              </a:spcAft>
              <a:buClr>
                <a:srgbClr val="FFFFFF"/>
              </a:buClr>
              <a:buSzPts val="1900"/>
              <a:buNone/>
              <a:defRPr>
                <a:solidFill>
                  <a:srgbClr val="FFFFFF"/>
                </a:solidFill>
                <a:latin typeface="Avenir Next LT Pro" panose="020B0504020202020204" pitchFamily="34" charset="0"/>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dirty="0"/>
          </a:p>
        </p:txBody>
      </p:sp>
      <p:sp>
        <p:nvSpPr>
          <p:cNvPr id="154" name="Google Shape;154;p18"/>
          <p:cNvSpPr txBox="1">
            <a:spLocks noGrp="1"/>
          </p:cNvSpPr>
          <p:nvPr>
            <p:ph type="subTitle" idx="1"/>
          </p:nvPr>
        </p:nvSpPr>
        <p:spPr>
          <a:xfrm>
            <a:off x="354650" y="620550"/>
            <a:ext cx="5550900" cy="384300"/>
          </a:xfrm>
          <a:prstGeom prst="rect">
            <a:avLst/>
          </a:prstGeom>
        </p:spPr>
        <p:txBody>
          <a:bodyPr spcFirstLastPara="1" wrap="square" lIns="0" tIns="91425" rIns="0" bIns="91425" anchor="t" anchorCtr="0">
            <a:noAutofit/>
          </a:bodyPr>
          <a:lstStyle>
            <a:lvl1pPr marL="311150" lvl="0" indent="-311150" rtl="0">
              <a:lnSpc>
                <a:spcPct val="100000"/>
              </a:lnSpc>
              <a:spcBef>
                <a:spcPts val="0"/>
              </a:spcBef>
              <a:spcAft>
                <a:spcPts val="0"/>
              </a:spcAft>
              <a:buClr>
                <a:schemeClr val="accent5"/>
              </a:buClr>
              <a:buSzPts val="1500"/>
              <a:buNone/>
              <a:defRPr sz="1500">
                <a:solidFill>
                  <a:schemeClr val="accent5"/>
                </a:solidFill>
                <a:latin typeface="Avenir Next LT Pro" panose="020B0504020202020204" pitchFamily="34" charset="0"/>
              </a:defRPr>
            </a:lvl1pPr>
            <a:lvl2pPr lvl="1" rtl="0">
              <a:lnSpc>
                <a:spcPct val="100000"/>
              </a:lnSpc>
              <a:spcBef>
                <a:spcPts val="0"/>
              </a:spcBef>
              <a:spcAft>
                <a:spcPts val="0"/>
              </a:spcAft>
              <a:buClr>
                <a:schemeClr val="accent5"/>
              </a:buClr>
              <a:buSzPts val="1400"/>
              <a:buNone/>
              <a:defRPr sz="1400">
                <a:solidFill>
                  <a:schemeClr val="accent5"/>
                </a:solidFill>
              </a:defRPr>
            </a:lvl2pPr>
            <a:lvl3pPr lvl="2" rtl="0">
              <a:lnSpc>
                <a:spcPct val="100000"/>
              </a:lnSpc>
              <a:spcBef>
                <a:spcPts val="0"/>
              </a:spcBef>
              <a:spcAft>
                <a:spcPts val="0"/>
              </a:spcAft>
              <a:buClr>
                <a:schemeClr val="accent5"/>
              </a:buClr>
              <a:buSzPts val="1400"/>
              <a:buNone/>
              <a:defRPr sz="1400">
                <a:solidFill>
                  <a:schemeClr val="accent5"/>
                </a:solidFill>
              </a:defRPr>
            </a:lvl3pPr>
            <a:lvl4pPr lvl="3" rtl="0">
              <a:lnSpc>
                <a:spcPct val="100000"/>
              </a:lnSpc>
              <a:spcBef>
                <a:spcPts val="0"/>
              </a:spcBef>
              <a:spcAft>
                <a:spcPts val="0"/>
              </a:spcAft>
              <a:buClr>
                <a:schemeClr val="accent5"/>
              </a:buClr>
              <a:buSzPts val="1400"/>
              <a:buNone/>
              <a:defRPr sz="1400">
                <a:solidFill>
                  <a:schemeClr val="accent5"/>
                </a:solidFill>
              </a:defRPr>
            </a:lvl4pPr>
            <a:lvl5pPr lvl="4" rtl="0">
              <a:lnSpc>
                <a:spcPct val="100000"/>
              </a:lnSpc>
              <a:spcBef>
                <a:spcPts val="0"/>
              </a:spcBef>
              <a:spcAft>
                <a:spcPts val="0"/>
              </a:spcAft>
              <a:buClr>
                <a:schemeClr val="accent5"/>
              </a:buClr>
              <a:buSzPts val="1400"/>
              <a:buNone/>
              <a:defRPr sz="1400">
                <a:solidFill>
                  <a:schemeClr val="accent5"/>
                </a:solidFill>
              </a:defRPr>
            </a:lvl5pPr>
            <a:lvl6pPr lvl="5" rtl="0">
              <a:lnSpc>
                <a:spcPct val="100000"/>
              </a:lnSpc>
              <a:spcBef>
                <a:spcPts val="0"/>
              </a:spcBef>
              <a:spcAft>
                <a:spcPts val="0"/>
              </a:spcAft>
              <a:buClr>
                <a:schemeClr val="accent5"/>
              </a:buClr>
              <a:buSzPts val="1400"/>
              <a:buNone/>
              <a:defRPr sz="1400">
                <a:solidFill>
                  <a:schemeClr val="accent5"/>
                </a:solidFill>
              </a:defRPr>
            </a:lvl6pPr>
            <a:lvl7pPr lvl="6" rtl="0">
              <a:lnSpc>
                <a:spcPct val="100000"/>
              </a:lnSpc>
              <a:spcBef>
                <a:spcPts val="0"/>
              </a:spcBef>
              <a:spcAft>
                <a:spcPts val="0"/>
              </a:spcAft>
              <a:buClr>
                <a:schemeClr val="accent5"/>
              </a:buClr>
              <a:buSzPts val="1400"/>
              <a:buNone/>
              <a:defRPr sz="1400">
                <a:solidFill>
                  <a:schemeClr val="accent5"/>
                </a:solidFill>
              </a:defRPr>
            </a:lvl7pPr>
            <a:lvl8pPr lvl="7" rtl="0">
              <a:lnSpc>
                <a:spcPct val="100000"/>
              </a:lnSpc>
              <a:spcBef>
                <a:spcPts val="0"/>
              </a:spcBef>
              <a:spcAft>
                <a:spcPts val="0"/>
              </a:spcAft>
              <a:buClr>
                <a:schemeClr val="accent5"/>
              </a:buClr>
              <a:buSzPts val="1400"/>
              <a:buNone/>
              <a:defRPr sz="1400">
                <a:solidFill>
                  <a:schemeClr val="accent5"/>
                </a:solidFill>
              </a:defRPr>
            </a:lvl8pPr>
            <a:lvl9pPr lvl="8" rtl="0">
              <a:lnSpc>
                <a:spcPct val="100000"/>
              </a:lnSpc>
              <a:spcBef>
                <a:spcPts val="0"/>
              </a:spcBef>
              <a:spcAft>
                <a:spcPts val="0"/>
              </a:spcAft>
              <a:buClr>
                <a:schemeClr val="accent5"/>
              </a:buClr>
              <a:buSzPts val="1400"/>
              <a:buNone/>
              <a:defRPr sz="1400">
                <a:solidFill>
                  <a:schemeClr val="accent5"/>
                </a:solidFill>
              </a:defRPr>
            </a:lvl9pPr>
          </a:lstStyle>
          <a:p>
            <a:endParaRPr dirty="0"/>
          </a:p>
        </p:txBody>
      </p:sp>
      <p:sp>
        <p:nvSpPr>
          <p:cNvPr id="155" name="Google Shape;155;p18"/>
          <p:cNvSpPr txBox="1">
            <a:spLocks noGrp="1"/>
          </p:cNvSpPr>
          <p:nvPr>
            <p:ph type="subTitle" idx="2"/>
          </p:nvPr>
        </p:nvSpPr>
        <p:spPr>
          <a:xfrm>
            <a:off x="354650" y="4857000"/>
            <a:ext cx="55509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Avenir Next LT Pro" panose="020B0504020202020204" pitchFamily="34"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dirty="0"/>
          </a:p>
        </p:txBody>
      </p:sp>
      <p:pic>
        <p:nvPicPr>
          <p:cNvPr id="156" name="Google Shape;156;p18"/>
          <p:cNvPicPr preferRelativeResize="0"/>
          <p:nvPr/>
        </p:nvPicPr>
        <p:blipFill>
          <a:blip r:embed="rId2">
            <a:alphaModFix/>
          </a:blip>
          <a:stretch>
            <a:fillRect/>
          </a:stretch>
        </p:blipFill>
        <p:spPr>
          <a:xfrm>
            <a:off x="0" y="0"/>
            <a:ext cx="354650" cy="355959"/>
          </a:xfrm>
          <a:prstGeom prst="rect">
            <a:avLst/>
          </a:prstGeom>
          <a:noFill/>
          <a:ln>
            <a:noFill/>
          </a:ln>
        </p:spPr>
      </p:pic>
      <p:sp>
        <p:nvSpPr>
          <p:cNvPr id="10" name="Slide Number Placeholder 1">
            <a:extLst>
              <a:ext uri="{FF2B5EF4-FFF2-40B4-BE49-F238E27FC236}">
                <a16:creationId xmlns:a16="http://schemas.microsoft.com/office/drawing/2014/main" id="{D3A6C3C2-8F25-4D70-BE37-ABC872FD2E11}"/>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bg1"/>
                </a:solidFill>
              </a:rPr>
              <a:pPr/>
              <a:t>‹#›</a:t>
            </a:fld>
            <a:endParaRPr lang="en-PH" dirty="0">
              <a:solidFill>
                <a:schemeClr val="bg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nside - White/side bar">
  <p:cSld name="BLANK_2_2_1">
    <p:bg>
      <p:bgPr>
        <a:solidFill>
          <a:srgbClr val="FFFFFF"/>
        </a:solidFill>
        <a:effectLst/>
      </p:bgPr>
    </p:bg>
    <p:spTree>
      <p:nvGrpSpPr>
        <p:cNvPr id="1" name="Shape 157"/>
        <p:cNvGrpSpPr/>
        <p:nvPr/>
      </p:nvGrpSpPr>
      <p:grpSpPr>
        <a:xfrm>
          <a:off x="0" y="0"/>
          <a:ext cx="0" cy="0"/>
          <a:chOff x="0" y="0"/>
          <a:chExt cx="0" cy="0"/>
        </a:xfrm>
      </p:grpSpPr>
      <p:sp>
        <p:nvSpPr>
          <p:cNvPr id="158" name="Google Shape;158;p19"/>
          <p:cNvSpPr/>
          <p:nvPr/>
        </p:nvSpPr>
        <p:spPr>
          <a:xfrm>
            <a:off x="6057900" y="-17575"/>
            <a:ext cx="3132900" cy="5176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159;p19"/>
          <p:cNvSpPr/>
          <p:nvPr/>
        </p:nvSpPr>
        <p:spPr>
          <a:xfrm>
            <a:off x="0" y="50"/>
            <a:ext cx="5107500" cy="5158800"/>
          </a:xfrm>
          <a:prstGeom prst="rtTriangle">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161;p19"/>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dirty="0">
                <a:solidFill>
                  <a:srgbClr val="888888"/>
                </a:solidFill>
                <a:latin typeface="Avenir Next LT Pro" panose="020B0504020202020204" pitchFamily="34" charset="0"/>
                <a:ea typeface="Montserrat Light"/>
                <a:cs typeface="Montserrat Light"/>
                <a:sym typeface="Montserrat Light"/>
              </a:rPr>
              <a:t>© 2021 </a:t>
            </a:r>
            <a:r>
              <a:rPr lang="en-GB" sz="500" dirty="0">
                <a:solidFill>
                  <a:srgbClr val="888888"/>
                </a:solidFill>
                <a:latin typeface="Avenir Next LT Pro" panose="020B0504020202020204" pitchFamily="34" charset="0"/>
                <a:ea typeface="Montserrat Light"/>
                <a:cs typeface="Montserrat Light"/>
                <a:sym typeface="Montserrat Light"/>
              </a:rPr>
              <a:t>NielsenIQ</a:t>
            </a:r>
            <a:r>
              <a:rPr lang="en" sz="500" dirty="0">
                <a:solidFill>
                  <a:srgbClr val="888888"/>
                </a:solidFill>
                <a:latin typeface="Avenir Next LT Pro" panose="020B0504020202020204" pitchFamily="34" charset="0"/>
                <a:ea typeface="Montserrat Light"/>
                <a:cs typeface="Montserrat Light"/>
                <a:sym typeface="Montserrat Light"/>
              </a:rPr>
              <a:t> Consumer LLC. All Rights Reserved.</a:t>
            </a:r>
            <a:endParaRPr sz="500" i="0" u="none" strike="noStrike" cap="none" dirty="0">
              <a:solidFill>
                <a:srgbClr val="888888"/>
              </a:solidFill>
              <a:latin typeface="Avenir Next LT Pro" panose="020B0504020202020204" pitchFamily="34" charset="0"/>
              <a:ea typeface="Montserrat Light"/>
              <a:cs typeface="Montserrat Light"/>
              <a:sym typeface="Montserrat Light"/>
            </a:endParaRPr>
          </a:p>
        </p:txBody>
      </p:sp>
      <p:sp>
        <p:nvSpPr>
          <p:cNvPr id="162" name="Google Shape;162;p19"/>
          <p:cNvSpPr txBox="1">
            <a:spLocks noGrp="1"/>
          </p:cNvSpPr>
          <p:nvPr>
            <p:ph type="title"/>
          </p:nvPr>
        </p:nvSpPr>
        <p:spPr>
          <a:xfrm>
            <a:off x="354650" y="292625"/>
            <a:ext cx="5550900" cy="393600"/>
          </a:xfrm>
          <a:prstGeom prst="rect">
            <a:avLst/>
          </a:prstGeom>
        </p:spPr>
        <p:txBody>
          <a:bodyPr spcFirstLastPara="1" wrap="square" lIns="0" tIns="91425" rIns="0" bIns="91425" anchor="t" anchorCtr="0">
            <a:noAutofit/>
          </a:bodyPr>
          <a:lstStyle>
            <a:lvl1pPr lvl="0" rtl="0">
              <a:spcBef>
                <a:spcPts val="0"/>
              </a:spcBef>
              <a:spcAft>
                <a:spcPts val="0"/>
              </a:spcAft>
              <a:buSzPts val="1900"/>
              <a:buNone/>
              <a:defRPr>
                <a:latin typeface="Avenir Next LT Pro" panose="020B0504020202020204" pitchFamily="34" charset="0"/>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dirty="0"/>
          </a:p>
        </p:txBody>
      </p:sp>
      <p:sp>
        <p:nvSpPr>
          <p:cNvPr id="163" name="Google Shape;163;p19"/>
          <p:cNvSpPr txBox="1">
            <a:spLocks noGrp="1"/>
          </p:cNvSpPr>
          <p:nvPr>
            <p:ph type="subTitle" idx="1"/>
          </p:nvPr>
        </p:nvSpPr>
        <p:spPr>
          <a:xfrm>
            <a:off x="354650" y="620550"/>
            <a:ext cx="5550900" cy="384300"/>
          </a:xfrm>
          <a:prstGeom prst="rect">
            <a:avLst/>
          </a:prstGeom>
        </p:spPr>
        <p:txBody>
          <a:bodyPr spcFirstLastPara="1" wrap="square" lIns="0" tIns="91425" rIns="0" bIns="91425" anchor="t" anchorCtr="0">
            <a:noAutofit/>
          </a:bodyPr>
          <a:lstStyle>
            <a:lvl1pPr marL="311150" lvl="0" indent="-311150" rtl="0">
              <a:lnSpc>
                <a:spcPct val="100000"/>
              </a:lnSpc>
              <a:spcBef>
                <a:spcPts val="0"/>
              </a:spcBef>
              <a:spcAft>
                <a:spcPts val="0"/>
              </a:spcAft>
              <a:buClr>
                <a:schemeClr val="accent5"/>
              </a:buClr>
              <a:buSzPts val="1500"/>
              <a:buNone/>
              <a:defRPr sz="1500">
                <a:solidFill>
                  <a:schemeClr val="accent5"/>
                </a:solidFill>
                <a:latin typeface="Avenir Next LT Pro" panose="020B0504020202020204" pitchFamily="34" charset="0"/>
              </a:defRPr>
            </a:lvl1pPr>
            <a:lvl2pPr lvl="1" rtl="0">
              <a:lnSpc>
                <a:spcPct val="100000"/>
              </a:lnSpc>
              <a:spcBef>
                <a:spcPts val="0"/>
              </a:spcBef>
              <a:spcAft>
                <a:spcPts val="0"/>
              </a:spcAft>
              <a:buClr>
                <a:schemeClr val="accent5"/>
              </a:buClr>
              <a:buSzPts val="1400"/>
              <a:buNone/>
              <a:defRPr sz="1400">
                <a:solidFill>
                  <a:schemeClr val="accent5"/>
                </a:solidFill>
              </a:defRPr>
            </a:lvl2pPr>
            <a:lvl3pPr lvl="2" rtl="0">
              <a:lnSpc>
                <a:spcPct val="100000"/>
              </a:lnSpc>
              <a:spcBef>
                <a:spcPts val="0"/>
              </a:spcBef>
              <a:spcAft>
                <a:spcPts val="0"/>
              </a:spcAft>
              <a:buClr>
                <a:schemeClr val="accent5"/>
              </a:buClr>
              <a:buSzPts val="1400"/>
              <a:buNone/>
              <a:defRPr sz="1400">
                <a:solidFill>
                  <a:schemeClr val="accent5"/>
                </a:solidFill>
              </a:defRPr>
            </a:lvl3pPr>
            <a:lvl4pPr lvl="3" rtl="0">
              <a:lnSpc>
                <a:spcPct val="100000"/>
              </a:lnSpc>
              <a:spcBef>
                <a:spcPts val="0"/>
              </a:spcBef>
              <a:spcAft>
                <a:spcPts val="0"/>
              </a:spcAft>
              <a:buClr>
                <a:schemeClr val="accent5"/>
              </a:buClr>
              <a:buSzPts val="1400"/>
              <a:buNone/>
              <a:defRPr sz="1400">
                <a:solidFill>
                  <a:schemeClr val="accent5"/>
                </a:solidFill>
              </a:defRPr>
            </a:lvl4pPr>
            <a:lvl5pPr lvl="4" rtl="0">
              <a:lnSpc>
                <a:spcPct val="100000"/>
              </a:lnSpc>
              <a:spcBef>
                <a:spcPts val="0"/>
              </a:spcBef>
              <a:spcAft>
                <a:spcPts val="0"/>
              </a:spcAft>
              <a:buClr>
                <a:schemeClr val="accent5"/>
              </a:buClr>
              <a:buSzPts val="1400"/>
              <a:buNone/>
              <a:defRPr sz="1400">
                <a:solidFill>
                  <a:schemeClr val="accent5"/>
                </a:solidFill>
              </a:defRPr>
            </a:lvl5pPr>
            <a:lvl6pPr lvl="5" rtl="0">
              <a:lnSpc>
                <a:spcPct val="100000"/>
              </a:lnSpc>
              <a:spcBef>
                <a:spcPts val="0"/>
              </a:spcBef>
              <a:spcAft>
                <a:spcPts val="0"/>
              </a:spcAft>
              <a:buClr>
                <a:schemeClr val="accent5"/>
              </a:buClr>
              <a:buSzPts val="1400"/>
              <a:buNone/>
              <a:defRPr sz="1400">
                <a:solidFill>
                  <a:schemeClr val="accent5"/>
                </a:solidFill>
              </a:defRPr>
            </a:lvl6pPr>
            <a:lvl7pPr lvl="6" rtl="0">
              <a:lnSpc>
                <a:spcPct val="100000"/>
              </a:lnSpc>
              <a:spcBef>
                <a:spcPts val="0"/>
              </a:spcBef>
              <a:spcAft>
                <a:spcPts val="0"/>
              </a:spcAft>
              <a:buClr>
                <a:schemeClr val="accent5"/>
              </a:buClr>
              <a:buSzPts val="1400"/>
              <a:buNone/>
              <a:defRPr sz="1400">
                <a:solidFill>
                  <a:schemeClr val="accent5"/>
                </a:solidFill>
              </a:defRPr>
            </a:lvl7pPr>
            <a:lvl8pPr lvl="7" rtl="0">
              <a:lnSpc>
                <a:spcPct val="100000"/>
              </a:lnSpc>
              <a:spcBef>
                <a:spcPts val="0"/>
              </a:spcBef>
              <a:spcAft>
                <a:spcPts val="0"/>
              </a:spcAft>
              <a:buClr>
                <a:schemeClr val="accent5"/>
              </a:buClr>
              <a:buSzPts val="1400"/>
              <a:buNone/>
              <a:defRPr sz="1400">
                <a:solidFill>
                  <a:schemeClr val="accent5"/>
                </a:solidFill>
              </a:defRPr>
            </a:lvl8pPr>
            <a:lvl9pPr lvl="8" rtl="0">
              <a:lnSpc>
                <a:spcPct val="100000"/>
              </a:lnSpc>
              <a:spcBef>
                <a:spcPts val="0"/>
              </a:spcBef>
              <a:spcAft>
                <a:spcPts val="0"/>
              </a:spcAft>
              <a:buClr>
                <a:schemeClr val="accent5"/>
              </a:buClr>
              <a:buSzPts val="1400"/>
              <a:buNone/>
              <a:defRPr sz="1400">
                <a:solidFill>
                  <a:schemeClr val="accent5"/>
                </a:solidFill>
              </a:defRPr>
            </a:lvl9pPr>
          </a:lstStyle>
          <a:p>
            <a:endParaRPr dirty="0"/>
          </a:p>
        </p:txBody>
      </p:sp>
      <p:sp>
        <p:nvSpPr>
          <p:cNvPr id="164" name="Google Shape;164;p19"/>
          <p:cNvSpPr txBox="1">
            <a:spLocks noGrp="1"/>
          </p:cNvSpPr>
          <p:nvPr>
            <p:ph type="ctrTitle" idx="2"/>
          </p:nvPr>
        </p:nvSpPr>
        <p:spPr>
          <a:xfrm>
            <a:off x="6277650" y="1359650"/>
            <a:ext cx="2693400" cy="1578000"/>
          </a:xfrm>
          <a:prstGeom prst="rect">
            <a:avLst/>
          </a:prstGeom>
        </p:spPr>
        <p:txBody>
          <a:bodyPr spcFirstLastPara="1" wrap="square" lIns="0" tIns="91425" rIns="0" bIns="91425" anchor="b" anchorCtr="0">
            <a:noAutofit/>
          </a:bodyPr>
          <a:lstStyle>
            <a:lvl1pPr lvl="0" rtl="0">
              <a:spcBef>
                <a:spcPts val="0"/>
              </a:spcBef>
              <a:spcAft>
                <a:spcPts val="0"/>
              </a:spcAft>
              <a:buClr>
                <a:srgbClr val="FFFFFF"/>
              </a:buClr>
              <a:buSzPts val="3000"/>
              <a:buFont typeface="Montserrat"/>
              <a:buNone/>
              <a:defRPr sz="3000" b="1">
                <a:solidFill>
                  <a:srgbClr val="FFFFFF"/>
                </a:solidFill>
                <a:latin typeface="Avenir Next LT Pro" panose="020B0504020202020204" pitchFamily="34" charset="0"/>
                <a:ea typeface="Avenir Next LT Pro" panose="020B0504020202020204" pitchFamily="34" charset="0"/>
                <a:cs typeface="Avenir Next LT Pro" panose="020B0504020202020204" pitchFamily="34" charset="0"/>
                <a:sym typeface="Montserrat"/>
              </a:defRPr>
            </a:lvl1pPr>
            <a:lvl2pPr lvl="1" algn="ctr" rtl="0">
              <a:spcBef>
                <a:spcPts val="0"/>
              </a:spcBef>
              <a:spcAft>
                <a:spcPts val="0"/>
              </a:spcAft>
              <a:buClr>
                <a:srgbClr val="FFFFFF"/>
              </a:buClr>
              <a:buSzPts val="5200"/>
              <a:buNone/>
              <a:defRPr sz="5200">
                <a:solidFill>
                  <a:srgbClr val="FFFFFF"/>
                </a:solidFill>
              </a:defRPr>
            </a:lvl2pPr>
            <a:lvl3pPr lvl="2" algn="ctr" rtl="0">
              <a:spcBef>
                <a:spcPts val="0"/>
              </a:spcBef>
              <a:spcAft>
                <a:spcPts val="0"/>
              </a:spcAft>
              <a:buClr>
                <a:srgbClr val="FFFFFF"/>
              </a:buClr>
              <a:buSzPts val="5200"/>
              <a:buNone/>
              <a:defRPr sz="5200">
                <a:solidFill>
                  <a:srgbClr val="FFFFFF"/>
                </a:solidFill>
              </a:defRPr>
            </a:lvl3pPr>
            <a:lvl4pPr lvl="3" algn="ctr" rtl="0">
              <a:spcBef>
                <a:spcPts val="0"/>
              </a:spcBef>
              <a:spcAft>
                <a:spcPts val="0"/>
              </a:spcAft>
              <a:buClr>
                <a:srgbClr val="FFFFFF"/>
              </a:buClr>
              <a:buSzPts val="5200"/>
              <a:buNone/>
              <a:defRPr sz="5200">
                <a:solidFill>
                  <a:srgbClr val="FFFFFF"/>
                </a:solidFill>
              </a:defRPr>
            </a:lvl4pPr>
            <a:lvl5pPr lvl="4" algn="ctr" rtl="0">
              <a:spcBef>
                <a:spcPts val="0"/>
              </a:spcBef>
              <a:spcAft>
                <a:spcPts val="0"/>
              </a:spcAft>
              <a:buClr>
                <a:srgbClr val="FFFFFF"/>
              </a:buClr>
              <a:buSzPts val="5200"/>
              <a:buNone/>
              <a:defRPr sz="5200">
                <a:solidFill>
                  <a:srgbClr val="FFFFFF"/>
                </a:solidFill>
              </a:defRPr>
            </a:lvl5pPr>
            <a:lvl6pPr lvl="5" algn="ctr" rtl="0">
              <a:spcBef>
                <a:spcPts val="0"/>
              </a:spcBef>
              <a:spcAft>
                <a:spcPts val="0"/>
              </a:spcAft>
              <a:buClr>
                <a:srgbClr val="FFFFFF"/>
              </a:buClr>
              <a:buSzPts val="5200"/>
              <a:buNone/>
              <a:defRPr sz="5200">
                <a:solidFill>
                  <a:srgbClr val="FFFFFF"/>
                </a:solidFill>
              </a:defRPr>
            </a:lvl6pPr>
            <a:lvl7pPr lvl="6" algn="ctr" rtl="0">
              <a:spcBef>
                <a:spcPts val="0"/>
              </a:spcBef>
              <a:spcAft>
                <a:spcPts val="0"/>
              </a:spcAft>
              <a:buClr>
                <a:srgbClr val="FFFFFF"/>
              </a:buClr>
              <a:buSzPts val="5200"/>
              <a:buNone/>
              <a:defRPr sz="5200">
                <a:solidFill>
                  <a:srgbClr val="FFFFFF"/>
                </a:solidFill>
              </a:defRPr>
            </a:lvl7pPr>
            <a:lvl8pPr lvl="7" algn="ctr" rtl="0">
              <a:spcBef>
                <a:spcPts val="0"/>
              </a:spcBef>
              <a:spcAft>
                <a:spcPts val="0"/>
              </a:spcAft>
              <a:buClr>
                <a:srgbClr val="FFFFFF"/>
              </a:buClr>
              <a:buSzPts val="5200"/>
              <a:buNone/>
              <a:defRPr sz="5200">
                <a:solidFill>
                  <a:srgbClr val="FFFFFF"/>
                </a:solidFill>
              </a:defRPr>
            </a:lvl8pPr>
            <a:lvl9pPr lvl="8" algn="ctr" rtl="0">
              <a:spcBef>
                <a:spcPts val="0"/>
              </a:spcBef>
              <a:spcAft>
                <a:spcPts val="0"/>
              </a:spcAft>
              <a:buClr>
                <a:srgbClr val="FFFFFF"/>
              </a:buClr>
              <a:buSzPts val="5200"/>
              <a:buNone/>
              <a:defRPr sz="5200">
                <a:solidFill>
                  <a:srgbClr val="FFFFFF"/>
                </a:solidFill>
              </a:defRPr>
            </a:lvl9pPr>
          </a:lstStyle>
          <a:p>
            <a:endParaRPr/>
          </a:p>
        </p:txBody>
      </p:sp>
      <p:sp>
        <p:nvSpPr>
          <p:cNvPr id="165" name="Google Shape;165;p19"/>
          <p:cNvSpPr txBox="1">
            <a:spLocks noGrp="1"/>
          </p:cNvSpPr>
          <p:nvPr>
            <p:ph type="subTitle" idx="3"/>
          </p:nvPr>
        </p:nvSpPr>
        <p:spPr>
          <a:xfrm>
            <a:off x="354650" y="4857000"/>
            <a:ext cx="55509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Avenir Next LT Pro" panose="020B0504020202020204" pitchFamily="34"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dirty="0"/>
          </a:p>
        </p:txBody>
      </p:sp>
      <p:pic>
        <p:nvPicPr>
          <p:cNvPr id="166" name="Google Shape;166;p19"/>
          <p:cNvPicPr preferRelativeResize="0"/>
          <p:nvPr/>
        </p:nvPicPr>
        <p:blipFill>
          <a:blip r:embed="rId2">
            <a:alphaModFix/>
          </a:blip>
          <a:stretch>
            <a:fillRect/>
          </a:stretch>
        </p:blipFill>
        <p:spPr>
          <a:xfrm>
            <a:off x="0" y="0"/>
            <a:ext cx="354650" cy="355959"/>
          </a:xfrm>
          <a:prstGeom prst="rect">
            <a:avLst/>
          </a:prstGeom>
          <a:noFill/>
          <a:ln>
            <a:noFill/>
          </a:ln>
        </p:spPr>
      </p:pic>
      <p:sp>
        <p:nvSpPr>
          <p:cNvPr id="11" name="Slide Number Placeholder 1">
            <a:extLst>
              <a:ext uri="{FF2B5EF4-FFF2-40B4-BE49-F238E27FC236}">
                <a16:creationId xmlns:a16="http://schemas.microsoft.com/office/drawing/2014/main" id="{2B582BA4-F360-4537-A40A-0711DBD16365}"/>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bg1"/>
                </a:solidFill>
              </a:rPr>
              <a:pPr/>
              <a:t>‹#›</a:t>
            </a:fld>
            <a:endParaRPr lang="en-PH" dirty="0">
              <a:solidFill>
                <a:schemeClr val="bg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nside - Black/side bar">
  <p:cSld name="BLANK_2_2_2_1">
    <p:bg>
      <p:bgPr>
        <a:solidFill>
          <a:srgbClr val="000000"/>
        </a:solidFill>
        <a:effectLst/>
      </p:bgPr>
    </p:bg>
    <p:spTree>
      <p:nvGrpSpPr>
        <p:cNvPr id="1" name="Shape 167"/>
        <p:cNvGrpSpPr/>
        <p:nvPr/>
      </p:nvGrpSpPr>
      <p:grpSpPr>
        <a:xfrm>
          <a:off x="0" y="0"/>
          <a:ext cx="0" cy="0"/>
          <a:chOff x="0" y="0"/>
          <a:chExt cx="0" cy="0"/>
        </a:xfrm>
      </p:grpSpPr>
      <p:sp>
        <p:nvSpPr>
          <p:cNvPr id="168" name="Google Shape;168;p20"/>
          <p:cNvSpPr/>
          <p:nvPr/>
        </p:nvSpPr>
        <p:spPr>
          <a:xfrm>
            <a:off x="6057900" y="-17575"/>
            <a:ext cx="3132900" cy="5176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169;p20"/>
          <p:cNvSpPr txBox="1">
            <a:spLocks noGrp="1"/>
          </p:cNvSpPr>
          <p:nvPr>
            <p:ph type="ctrTitle"/>
          </p:nvPr>
        </p:nvSpPr>
        <p:spPr>
          <a:xfrm>
            <a:off x="6277650" y="1359650"/>
            <a:ext cx="2693400" cy="1578000"/>
          </a:xfrm>
          <a:prstGeom prst="rect">
            <a:avLst/>
          </a:prstGeom>
        </p:spPr>
        <p:txBody>
          <a:bodyPr spcFirstLastPara="1" wrap="square" lIns="0" tIns="91425" rIns="0" bIns="91425" anchor="b" anchorCtr="0">
            <a:noAutofit/>
          </a:bodyPr>
          <a:lstStyle>
            <a:lvl1pPr lvl="0" rtl="0">
              <a:spcBef>
                <a:spcPts val="0"/>
              </a:spcBef>
              <a:spcAft>
                <a:spcPts val="0"/>
              </a:spcAft>
              <a:buClr>
                <a:srgbClr val="FFFFFF"/>
              </a:buClr>
              <a:buSzPts val="3000"/>
              <a:buFont typeface="Montserrat"/>
              <a:buNone/>
              <a:defRPr sz="3000" b="1">
                <a:solidFill>
                  <a:srgbClr val="FFFFFF"/>
                </a:solidFill>
                <a:latin typeface="Avenir Next LT Pro" panose="020B0504020202020204" pitchFamily="34" charset="0"/>
                <a:ea typeface="Avenir Next LT Pro" panose="020B0504020202020204" pitchFamily="34" charset="0"/>
                <a:cs typeface="Avenir Next LT Pro" panose="020B0504020202020204" pitchFamily="34" charset="0"/>
                <a:sym typeface="Montserrat"/>
              </a:defRPr>
            </a:lvl1pPr>
            <a:lvl2pPr lvl="1" algn="ctr" rtl="0">
              <a:spcBef>
                <a:spcPts val="0"/>
              </a:spcBef>
              <a:spcAft>
                <a:spcPts val="0"/>
              </a:spcAft>
              <a:buClr>
                <a:srgbClr val="FFFFFF"/>
              </a:buClr>
              <a:buSzPts val="5200"/>
              <a:buNone/>
              <a:defRPr sz="5200">
                <a:solidFill>
                  <a:srgbClr val="FFFFFF"/>
                </a:solidFill>
              </a:defRPr>
            </a:lvl2pPr>
            <a:lvl3pPr lvl="2" algn="ctr" rtl="0">
              <a:spcBef>
                <a:spcPts val="0"/>
              </a:spcBef>
              <a:spcAft>
                <a:spcPts val="0"/>
              </a:spcAft>
              <a:buClr>
                <a:srgbClr val="FFFFFF"/>
              </a:buClr>
              <a:buSzPts val="5200"/>
              <a:buNone/>
              <a:defRPr sz="5200">
                <a:solidFill>
                  <a:srgbClr val="FFFFFF"/>
                </a:solidFill>
              </a:defRPr>
            </a:lvl3pPr>
            <a:lvl4pPr lvl="3" algn="ctr" rtl="0">
              <a:spcBef>
                <a:spcPts val="0"/>
              </a:spcBef>
              <a:spcAft>
                <a:spcPts val="0"/>
              </a:spcAft>
              <a:buClr>
                <a:srgbClr val="FFFFFF"/>
              </a:buClr>
              <a:buSzPts val="5200"/>
              <a:buNone/>
              <a:defRPr sz="5200">
                <a:solidFill>
                  <a:srgbClr val="FFFFFF"/>
                </a:solidFill>
              </a:defRPr>
            </a:lvl4pPr>
            <a:lvl5pPr lvl="4" algn="ctr" rtl="0">
              <a:spcBef>
                <a:spcPts val="0"/>
              </a:spcBef>
              <a:spcAft>
                <a:spcPts val="0"/>
              </a:spcAft>
              <a:buClr>
                <a:srgbClr val="FFFFFF"/>
              </a:buClr>
              <a:buSzPts val="5200"/>
              <a:buNone/>
              <a:defRPr sz="5200">
                <a:solidFill>
                  <a:srgbClr val="FFFFFF"/>
                </a:solidFill>
              </a:defRPr>
            </a:lvl5pPr>
            <a:lvl6pPr lvl="5" algn="ctr" rtl="0">
              <a:spcBef>
                <a:spcPts val="0"/>
              </a:spcBef>
              <a:spcAft>
                <a:spcPts val="0"/>
              </a:spcAft>
              <a:buClr>
                <a:srgbClr val="FFFFFF"/>
              </a:buClr>
              <a:buSzPts val="5200"/>
              <a:buNone/>
              <a:defRPr sz="5200">
                <a:solidFill>
                  <a:srgbClr val="FFFFFF"/>
                </a:solidFill>
              </a:defRPr>
            </a:lvl6pPr>
            <a:lvl7pPr lvl="6" algn="ctr" rtl="0">
              <a:spcBef>
                <a:spcPts val="0"/>
              </a:spcBef>
              <a:spcAft>
                <a:spcPts val="0"/>
              </a:spcAft>
              <a:buClr>
                <a:srgbClr val="FFFFFF"/>
              </a:buClr>
              <a:buSzPts val="5200"/>
              <a:buNone/>
              <a:defRPr sz="5200">
                <a:solidFill>
                  <a:srgbClr val="FFFFFF"/>
                </a:solidFill>
              </a:defRPr>
            </a:lvl7pPr>
            <a:lvl8pPr lvl="7" algn="ctr" rtl="0">
              <a:spcBef>
                <a:spcPts val="0"/>
              </a:spcBef>
              <a:spcAft>
                <a:spcPts val="0"/>
              </a:spcAft>
              <a:buClr>
                <a:srgbClr val="FFFFFF"/>
              </a:buClr>
              <a:buSzPts val="5200"/>
              <a:buNone/>
              <a:defRPr sz="5200">
                <a:solidFill>
                  <a:srgbClr val="FFFFFF"/>
                </a:solidFill>
              </a:defRPr>
            </a:lvl8pPr>
            <a:lvl9pPr lvl="8" algn="ctr" rtl="0">
              <a:spcBef>
                <a:spcPts val="0"/>
              </a:spcBef>
              <a:spcAft>
                <a:spcPts val="0"/>
              </a:spcAft>
              <a:buClr>
                <a:srgbClr val="FFFFFF"/>
              </a:buClr>
              <a:buSzPts val="5200"/>
              <a:buNone/>
              <a:defRPr sz="5200">
                <a:solidFill>
                  <a:srgbClr val="FFFFFF"/>
                </a:solidFill>
              </a:defRPr>
            </a:lvl9pPr>
          </a:lstStyle>
          <a:p>
            <a:endParaRPr/>
          </a:p>
        </p:txBody>
      </p:sp>
      <p:sp>
        <p:nvSpPr>
          <p:cNvPr id="170" name="Google Shape;170;p20"/>
          <p:cNvSpPr/>
          <p:nvPr/>
        </p:nvSpPr>
        <p:spPr>
          <a:xfrm>
            <a:off x="0" y="50"/>
            <a:ext cx="5107500" cy="5158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172;p20"/>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dirty="0">
                <a:solidFill>
                  <a:srgbClr val="888888"/>
                </a:solidFill>
                <a:latin typeface="Avenir Next LT Pro" panose="020B0504020202020204" pitchFamily="34" charset="0"/>
                <a:ea typeface="Montserrat Light"/>
                <a:cs typeface="Montserrat Light"/>
                <a:sym typeface="Montserrat Light"/>
              </a:rPr>
              <a:t>© 2021 </a:t>
            </a:r>
            <a:r>
              <a:rPr lang="en-GB" sz="500" dirty="0">
                <a:solidFill>
                  <a:srgbClr val="888888"/>
                </a:solidFill>
                <a:latin typeface="Avenir Next LT Pro" panose="020B0504020202020204" pitchFamily="34" charset="0"/>
                <a:ea typeface="Montserrat Light"/>
                <a:cs typeface="Montserrat Light"/>
                <a:sym typeface="Montserrat Light"/>
              </a:rPr>
              <a:t>NielsenIQ</a:t>
            </a:r>
            <a:r>
              <a:rPr lang="en" sz="500" dirty="0">
                <a:solidFill>
                  <a:srgbClr val="888888"/>
                </a:solidFill>
                <a:latin typeface="Avenir Next LT Pro" panose="020B0504020202020204" pitchFamily="34" charset="0"/>
                <a:ea typeface="Montserrat Light"/>
                <a:cs typeface="Montserrat Light"/>
                <a:sym typeface="Montserrat Light"/>
              </a:rPr>
              <a:t> Consumer LLC. All Rights Reserved.</a:t>
            </a:r>
            <a:endParaRPr sz="500" i="0" u="none" strike="noStrike" cap="none" dirty="0">
              <a:solidFill>
                <a:srgbClr val="888888"/>
              </a:solidFill>
              <a:latin typeface="Avenir Next LT Pro" panose="020B0504020202020204" pitchFamily="34" charset="0"/>
              <a:ea typeface="Montserrat Light"/>
              <a:cs typeface="Montserrat Light"/>
              <a:sym typeface="Montserrat Light"/>
            </a:endParaRPr>
          </a:p>
        </p:txBody>
      </p:sp>
      <p:sp>
        <p:nvSpPr>
          <p:cNvPr id="173" name="Google Shape;173;p20"/>
          <p:cNvSpPr txBox="1">
            <a:spLocks noGrp="1"/>
          </p:cNvSpPr>
          <p:nvPr>
            <p:ph type="title" idx="2"/>
          </p:nvPr>
        </p:nvSpPr>
        <p:spPr>
          <a:xfrm>
            <a:off x="354650" y="292625"/>
            <a:ext cx="5550900" cy="393600"/>
          </a:xfrm>
          <a:prstGeom prst="rect">
            <a:avLst/>
          </a:prstGeom>
        </p:spPr>
        <p:txBody>
          <a:bodyPr spcFirstLastPara="1" wrap="square" lIns="0" tIns="91425" rIns="0" bIns="91425" anchor="t" anchorCtr="0">
            <a:noAutofit/>
          </a:bodyPr>
          <a:lstStyle>
            <a:lvl1pPr lvl="0" rtl="0">
              <a:spcBef>
                <a:spcPts val="0"/>
              </a:spcBef>
              <a:spcAft>
                <a:spcPts val="0"/>
              </a:spcAft>
              <a:buClr>
                <a:srgbClr val="FFFFFF"/>
              </a:buClr>
              <a:buSzPts val="1900"/>
              <a:buNone/>
              <a:defRPr>
                <a:solidFill>
                  <a:srgbClr val="FFFFFF"/>
                </a:solidFill>
                <a:latin typeface="Avenir Next LT Pro" panose="020B0504020202020204" pitchFamily="34" charset="0"/>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dirty="0"/>
          </a:p>
        </p:txBody>
      </p:sp>
      <p:sp>
        <p:nvSpPr>
          <p:cNvPr id="174" name="Google Shape;174;p20"/>
          <p:cNvSpPr txBox="1">
            <a:spLocks noGrp="1"/>
          </p:cNvSpPr>
          <p:nvPr>
            <p:ph type="subTitle" idx="1"/>
          </p:nvPr>
        </p:nvSpPr>
        <p:spPr>
          <a:xfrm>
            <a:off x="354650" y="620550"/>
            <a:ext cx="5550900" cy="384300"/>
          </a:xfrm>
          <a:prstGeom prst="rect">
            <a:avLst/>
          </a:prstGeom>
        </p:spPr>
        <p:txBody>
          <a:bodyPr spcFirstLastPara="1" wrap="square" lIns="0" tIns="91425" rIns="0" bIns="91425" anchor="t" anchorCtr="0">
            <a:noAutofit/>
          </a:bodyPr>
          <a:lstStyle>
            <a:lvl1pPr marL="311150" lvl="0" indent="-311150" rtl="0">
              <a:lnSpc>
                <a:spcPct val="100000"/>
              </a:lnSpc>
              <a:spcBef>
                <a:spcPts val="0"/>
              </a:spcBef>
              <a:spcAft>
                <a:spcPts val="0"/>
              </a:spcAft>
              <a:buClr>
                <a:schemeClr val="accent5"/>
              </a:buClr>
              <a:buSzPts val="1500"/>
              <a:buNone/>
              <a:defRPr sz="1500">
                <a:solidFill>
                  <a:schemeClr val="accent5"/>
                </a:solidFill>
                <a:latin typeface="Avenir Next LT Pro" panose="020B0504020202020204" pitchFamily="34" charset="0"/>
              </a:defRPr>
            </a:lvl1pPr>
            <a:lvl2pPr lvl="1" rtl="0">
              <a:lnSpc>
                <a:spcPct val="100000"/>
              </a:lnSpc>
              <a:spcBef>
                <a:spcPts val="0"/>
              </a:spcBef>
              <a:spcAft>
                <a:spcPts val="0"/>
              </a:spcAft>
              <a:buClr>
                <a:schemeClr val="accent5"/>
              </a:buClr>
              <a:buSzPts val="1400"/>
              <a:buNone/>
              <a:defRPr sz="1400">
                <a:solidFill>
                  <a:schemeClr val="accent5"/>
                </a:solidFill>
              </a:defRPr>
            </a:lvl2pPr>
            <a:lvl3pPr lvl="2" rtl="0">
              <a:lnSpc>
                <a:spcPct val="100000"/>
              </a:lnSpc>
              <a:spcBef>
                <a:spcPts val="0"/>
              </a:spcBef>
              <a:spcAft>
                <a:spcPts val="0"/>
              </a:spcAft>
              <a:buClr>
                <a:schemeClr val="accent5"/>
              </a:buClr>
              <a:buSzPts val="1400"/>
              <a:buNone/>
              <a:defRPr sz="1400">
                <a:solidFill>
                  <a:schemeClr val="accent5"/>
                </a:solidFill>
              </a:defRPr>
            </a:lvl3pPr>
            <a:lvl4pPr lvl="3" rtl="0">
              <a:lnSpc>
                <a:spcPct val="100000"/>
              </a:lnSpc>
              <a:spcBef>
                <a:spcPts val="0"/>
              </a:spcBef>
              <a:spcAft>
                <a:spcPts val="0"/>
              </a:spcAft>
              <a:buClr>
                <a:schemeClr val="accent5"/>
              </a:buClr>
              <a:buSzPts val="1400"/>
              <a:buNone/>
              <a:defRPr sz="1400">
                <a:solidFill>
                  <a:schemeClr val="accent5"/>
                </a:solidFill>
              </a:defRPr>
            </a:lvl4pPr>
            <a:lvl5pPr lvl="4" rtl="0">
              <a:lnSpc>
                <a:spcPct val="100000"/>
              </a:lnSpc>
              <a:spcBef>
                <a:spcPts val="0"/>
              </a:spcBef>
              <a:spcAft>
                <a:spcPts val="0"/>
              </a:spcAft>
              <a:buClr>
                <a:schemeClr val="accent5"/>
              </a:buClr>
              <a:buSzPts val="1400"/>
              <a:buNone/>
              <a:defRPr sz="1400">
                <a:solidFill>
                  <a:schemeClr val="accent5"/>
                </a:solidFill>
              </a:defRPr>
            </a:lvl5pPr>
            <a:lvl6pPr lvl="5" rtl="0">
              <a:lnSpc>
                <a:spcPct val="100000"/>
              </a:lnSpc>
              <a:spcBef>
                <a:spcPts val="0"/>
              </a:spcBef>
              <a:spcAft>
                <a:spcPts val="0"/>
              </a:spcAft>
              <a:buClr>
                <a:schemeClr val="accent5"/>
              </a:buClr>
              <a:buSzPts val="1400"/>
              <a:buNone/>
              <a:defRPr sz="1400">
                <a:solidFill>
                  <a:schemeClr val="accent5"/>
                </a:solidFill>
              </a:defRPr>
            </a:lvl6pPr>
            <a:lvl7pPr lvl="6" rtl="0">
              <a:lnSpc>
                <a:spcPct val="100000"/>
              </a:lnSpc>
              <a:spcBef>
                <a:spcPts val="0"/>
              </a:spcBef>
              <a:spcAft>
                <a:spcPts val="0"/>
              </a:spcAft>
              <a:buClr>
                <a:schemeClr val="accent5"/>
              </a:buClr>
              <a:buSzPts val="1400"/>
              <a:buNone/>
              <a:defRPr sz="1400">
                <a:solidFill>
                  <a:schemeClr val="accent5"/>
                </a:solidFill>
              </a:defRPr>
            </a:lvl7pPr>
            <a:lvl8pPr lvl="7" rtl="0">
              <a:lnSpc>
                <a:spcPct val="100000"/>
              </a:lnSpc>
              <a:spcBef>
                <a:spcPts val="0"/>
              </a:spcBef>
              <a:spcAft>
                <a:spcPts val="0"/>
              </a:spcAft>
              <a:buClr>
                <a:schemeClr val="accent5"/>
              </a:buClr>
              <a:buSzPts val="1400"/>
              <a:buNone/>
              <a:defRPr sz="1400">
                <a:solidFill>
                  <a:schemeClr val="accent5"/>
                </a:solidFill>
              </a:defRPr>
            </a:lvl8pPr>
            <a:lvl9pPr lvl="8" rtl="0">
              <a:lnSpc>
                <a:spcPct val="100000"/>
              </a:lnSpc>
              <a:spcBef>
                <a:spcPts val="0"/>
              </a:spcBef>
              <a:spcAft>
                <a:spcPts val="0"/>
              </a:spcAft>
              <a:buClr>
                <a:schemeClr val="accent5"/>
              </a:buClr>
              <a:buSzPts val="1400"/>
              <a:buNone/>
              <a:defRPr sz="1400">
                <a:solidFill>
                  <a:schemeClr val="accent5"/>
                </a:solidFill>
              </a:defRPr>
            </a:lvl9pPr>
          </a:lstStyle>
          <a:p>
            <a:endParaRPr dirty="0"/>
          </a:p>
        </p:txBody>
      </p:sp>
      <p:sp>
        <p:nvSpPr>
          <p:cNvPr id="175" name="Google Shape;175;p20"/>
          <p:cNvSpPr txBox="1">
            <a:spLocks noGrp="1"/>
          </p:cNvSpPr>
          <p:nvPr>
            <p:ph type="subTitle" idx="3"/>
          </p:nvPr>
        </p:nvSpPr>
        <p:spPr>
          <a:xfrm>
            <a:off x="354650" y="4857000"/>
            <a:ext cx="55509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Avenir Next LT Pro" panose="020B0504020202020204" pitchFamily="34"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dirty="0"/>
          </a:p>
        </p:txBody>
      </p:sp>
      <p:pic>
        <p:nvPicPr>
          <p:cNvPr id="176" name="Google Shape;176;p20"/>
          <p:cNvPicPr preferRelativeResize="0"/>
          <p:nvPr/>
        </p:nvPicPr>
        <p:blipFill>
          <a:blip r:embed="rId2">
            <a:alphaModFix/>
          </a:blip>
          <a:stretch>
            <a:fillRect/>
          </a:stretch>
        </p:blipFill>
        <p:spPr>
          <a:xfrm>
            <a:off x="0" y="0"/>
            <a:ext cx="354650" cy="355959"/>
          </a:xfrm>
          <a:prstGeom prst="rect">
            <a:avLst/>
          </a:prstGeom>
          <a:noFill/>
          <a:ln>
            <a:noFill/>
          </a:ln>
        </p:spPr>
      </p:pic>
      <p:sp>
        <p:nvSpPr>
          <p:cNvPr id="11" name="Slide Number Placeholder 1">
            <a:extLst>
              <a:ext uri="{FF2B5EF4-FFF2-40B4-BE49-F238E27FC236}">
                <a16:creationId xmlns:a16="http://schemas.microsoft.com/office/drawing/2014/main" id="{8202D4FC-7AA1-4922-84F2-0C7B80786EE5}"/>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bg1"/>
                </a:solidFill>
              </a:rPr>
              <a:pPr/>
              <a:t>‹#›</a:t>
            </a:fld>
            <a:endParaRPr lang="en-PH" dirty="0">
              <a:solidFill>
                <a:schemeClr val="bg1"/>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ank you - Black">
  <p:cSld name="TITLE_AND_BODY_1_1_1">
    <p:bg>
      <p:bgPr>
        <a:solidFill>
          <a:srgbClr val="000000"/>
        </a:solidFill>
        <a:effectLst/>
      </p:bgPr>
    </p:bg>
    <p:spTree>
      <p:nvGrpSpPr>
        <p:cNvPr id="1" name="Shape 302"/>
        <p:cNvGrpSpPr/>
        <p:nvPr/>
      </p:nvGrpSpPr>
      <p:grpSpPr>
        <a:xfrm>
          <a:off x="0" y="0"/>
          <a:ext cx="0" cy="0"/>
          <a:chOff x="0" y="0"/>
          <a:chExt cx="0" cy="0"/>
        </a:xfrm>
      </p:grpSpPr>
      <p:sp>
        <p:nvSpPr>
          <p:cNvPr id="303" name="Google Shape;303;p34"/>
          <p:cNvSpPr/>
          <p:nvPr/>
        </p:nvSpPr>
        <p:spPr>
          <a:xfrm>
            <a:off x="0" y="50"/>
            <a:ext cx="5107500" cy="5158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 name="Google Shape;304;p34"/>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500" dirty="0">
                <a:solidFill>
                  <a:srgbClr val="888888"/>
                </a:solidFill>
                <a:latin typeface="Avenir Next LT Pro" panose="020B0504020202020204" pitchFamily="34" charset="0"/>
                <a:ea typeface="Montserrat Light"/>
                <a:cs typeface="Montserrat Light"/>
                <a:sym typeface="Montserrat Light"/>
              </a:rPr>
              <a:t>© 2021 </a:t>
            </a:r>
            <a:r>
              <a:rPr lang="en-GB" sz="500" dirty="0">
                <a:solidFill>
                  <a:srgbClr val="888888"/>
                </a:solidFill>
                <a:latin typeface="Avenir Next LT Pro" panose="020B0504020202020204" pitchFamily="34" charset="0"/>
                <a:ea typeface="Montserrat Light"/>
                <a:cs typeface="Montserrat Light"/>
                <a:sym typeface="Montserrat Light"/>
              </a:rPr>
              <a:t>NielsenIQ</a:t>
            </a:r>
            <a:r>
              <a:rPr lang="en" sz="500" dirty="0">
                <a:solidFill>
                  <a:srgbClr val="888888"/>
                </a:solidFill>
                <a:latin typeface="Avenir Next LT Pro" panose="020B0504020202020204" pitchFamily="34" charset="0"/>
                <a:ea typeface="Montserrat Light"/>
                <a:cs typeface="Montserrat Light"/>
                <a:sym typeface="Montserrat Light"/>
              </a:rPr>
              <a:t> Consumer LLC. All Rights Reserved.</a:t>
            </a:r>
            <a:endParaRPr sz="500" dirty="0">
              <a:solidFill>
                <a:srgbClr val="888888"/>
              </a:solidFill>
              <a:latin typeface="Avenir Next LT Pro" panose="020B0504020202020204" pitchFamily="34" charset="0"/>
              <a:ea typeface="Montserrat Light"/>
              <a:cs typeface="Montserrat Light"/>
              <a:sym typeface="Montserrat Light"/>
            </a:endParaRPr>
          </a:p>
          <a:p>
            <a:pPr marL="0" marR="0" lvl="0" indent="0" algn="l" rtl="0">
              <a:lnSpc>
                <a:spcPct val="100000"/>
              </a:lnSpc>
              <a:spcBef>
                <a:spcPts val="0"/>
              </a:spcBef>
              <a:spcAft>
                <a:spcPts val="0"/>
              </a:spcAft>
              <a:buClr>
                <a:schemeClr val="dk1"/>
              </a:buClr>
              <a:buSzPts val="1100"/>
              <a:buFont typeface="Arial"/>
              <a:buNone/>
            </a:pPr>
            <a:endParaRPr sz="500" dirty="0">
              <a:solidFill>
                <a:srgbClr val="888888"/>
              </a:solidFill>
              <a:latin typeface="Avenir Next LT Pro" panose="020B0504020202020204" pitchFamily="34" charset="0"/>
              <a:ea typeface="Montserrat Light"/>
              <a:cs typeface="Montserrat Light"/>
              <a:sym typeface="Montserrat Light"/>
            </a:endParaRPr>
          </a:p>
          <a:p>
            <a:pPr marL="0" marR="0" lvl="0" indent="0" algn="l" rtl="0">
              <a:lnSpc>
                <a:spcPct val="100000"/>
              </a:lnSpc>
              <a:spcBef>
                <a:spcPts val="0"/>
              </a:spcBef>
              <a:spcAft>
                <a:spcPts val="0"/>
              </a:spcAft>
              <a:buClr>
                <a:srgbClr val="000000"/>
              </a:buClr>
              <a:buSzPts val="600"/>
              <a:buFont typeface="Arial"/>
              <a:buNone/>
            </a:pPr>
            <a:endParaRPr sz="500" dirty="0">
              <a:solidFill>
                <a:srgbClr val="888888"/>
              </a:solidFill>
              <a:latin typeface="Avenir Next LT Pro" panose="020B0504020202020204" pitchFamily="34" charset="0"/>
              <a:ea typeface="Montserrat Light"/>
              <a:cs typeface="Montserrat Light"/>
              <a:sym typeface="Montserrat Light"/>
            </a:endParaRPr>
          </a:p>
        </p:txBody>
      </p:sp>
      <p:sp>
        <p:nvSpPr>
          <p:cNvPr id="306" name="Google Shape;306;p34"/>
          <p:cNvSpPr txBox="1"/>
          <p:nvPr/>
        </p:nvSpPr>
        <p:spPr>
          <a:xfrm>
            <a:off x="354650" y="1959975"/>
            <a:ext cx="2952300" cy="1269300"/>
          </a:xfrm>
          <a:prstGeom prst="rect">
            <a:avLst/>
          </a:prstGeom>
          <a:noFill/>
          <a:ln>
            <a:noFill/>
          </a:ln>
        </p:spPr>
        <p:txBody>
          <a:bodyPr spcFirstLastPara="1" wrap="square" lIns="0" tIns="91425" rIns="0" bIns="91425" anchor="t" anchorCtr="0">
            <a:noAutofit/>
          </a:bodyPr>
          <a:lstStyle/>
          <a:p>
            <a:pPr marL="0" lvl="0" indent="0" algn="l" rtl="0">
              <a:lnSpc>
                <a:spcPct val="90000"/>
              </a:lnSpc>
              <a:spcBef>
                <a:spcPts val="0"/>
              </a:spcBef>
              <a:spcAft>
                <a:spcPts val="0"/>
              </a:spcAft>
              <a:buNone/>
            </a:pPr>
            <a:r>
              <a:rPr lang="en" sz="1900" b="1" dirty="0">
                <a:solidFill>
                  <a:srgbClr val="FFFFFF"/>
                </a:solidFill>
                <a:latin typeface="Avenir Next LT Pro" panose="020B0504020202020204" pitchFamily="34" charset="0"/>
                <a:ea typeface="Montserrat"/>
                <a:cs typeface="Montserrat"/>
                <a:sym typeface="Montserrat"/>
              </a:rPr>
              <a:t>Thank you.</a:t>
            </a:r>
            <a:endParaRPr sz="1900" b="1" dirty="0">
              <a:solidFill>
                <a:srgbClr val="FFFFFF"/>
              </a:solidFill>
              <a:latin typeface="Avenir Next LT Pro" panose="020B0504020202020204" pitchFamily="34" charset="0"/>
              <a:ea typeface="Montserrat"/>
              <a:cs typeface="Montserrat"/>
              <a:sym typeface="Montserrat"/>
            </a:endParaRPr>
          </a:p>
        </p:txBody>
      </p:sp>
      <p:sp>
        <p:nvSpPr>
          <p:cNvPr id="307" name="Google Shape;307;p34"/>
          <p:cNvSpPr txBox="1">
            <a:spLocks noGrp="1"/>
          </p:cNvSpPr>
          <p:nvPr>
            <p:ph type="subTitle" idx="1"/>
          </p:nvPr>
        </p:nvSpPr>
        <p:spPr>
          <a:xfrm>
            <a:off x="354650" y="3305475"/>
            <a:ext cx="2716200" cy="307500"/>
          </a:xfrm>
          <a:prstGeom prst="rect">
            <a:avLst/>
          </a:prstGeom>
        </p:spPr>
        <p:txBody>
          <a:bodyPr spcFirstLastPara="1" wrap="square" lIns="0" tIns="91425" rIns="0" bIns="91425" anchor="b" anchorCtr="0">
            <a:noAutofit/>
          </a:bodyPr>
          <a:lstStyle>
            <a:lvl1pPr marL="311150" lvl="0" indent="-311150" rtl="0">
              <a:lnSpc>
                <a:spcPct val="100000"/>
              </a:lnSpc>
              <a:spcBef>
                <a:spcPts val="0"/>
              </a:spcBef>
              <a:spcAft>
                <a:spcPts val="0"/>
              </a:spcAft>
              <a:buClr>
                <a:srgbClr val="CBCBCB"/>
              </a:buClr>
              <a:buSzPts val="1200"/>
              <a:buNone/>
              <a:defRPr sz="1200" b="1">
                <a:solidFill>
                  <a:srgbClr val="CBCBCB"/>
                </a:solidFill>
                <a:latin typeface="Avenir Next LT Pro" panose="020B0504020202020204" pitchFamily="34" charset="0"/>
              </a:defRPr>
            </a:lvl1pPr>
            <a:lvl2pPr lvl="1" rtl="0">
              <a:lnSpc>
                <a:spcPct val="100000"/>
              </a:lnSpc>
              <a:spcBef>
                <a:spcPts val="0"/>
              </a:spcBef>
              <a:spcAft>
                <a:spcPts val="0"/>
              </a:spcAft>
              <a:buClr>
                <a:srgbClr val="CBCBCB"/>
              </a:buClr>
              <a:buSzPts val="1800"/>
              <a:buNone/>
              <a:defRPr sz="1800" b="1">
                <a:solidFill>
                  <a:srgbClr val="CBCBCB"/>
                </a:solidFill>
              </a:defRPr>
            </a:lvl2pPr>
            <a:lvl3pPr lvl="2" rtl="0">
              <a:lnSpc>
                <a:spcPct val="100000"/>
              </a:lnSpc>
              <a:spcBef>
                <a:spcPts val="0"/>
              </a:spcBef>
              <a:spcAft>
                <a:spcPts val="0"/>
              </a:spcAft>
              <a:buClr>
                <a:srgbClr val="CBCBCB"/>
              </a:buClr>
              <a:buSzPts val="1800"/>
              <a:buNone/>
              <a:defRPr sz="1800" b="1">
                <a:solidFill>
                  <a:srgbClr val="CBCBCB"/>
                </a:solidFill>
              </a:defRPr>
            </a:lvl3pPr>
            <a:lvl4pPr lvl="3" rtl="0">
              <a:lnSpc>
                <a:spcPct val="100000"/>
              </a:lnSpc>
              <a:spcBef>
                <a:spcPts val="0"/>
              </a:spcBef>
              <a:spcAft>
                <a:spcPts val="0"/>
              </a:spcAft>
              <a:buClr>
                <a:srgbClr val="CBCBCB"/>
              </a:buClr>
              <a:buSzPts val="1800"/>
              <a:buNone/>
              <a:defRPr sz="1800" b="1">
                <a:solidFill>
                  <a:srgbClr val="CBCBCB"/>
                </a:solidFill>
              </a:defRPr>
            </a:lvl4pPr>
            <a:lvl5pPr lvl="4" rtl="0">
              <a:lnSpc>
                <a:spcPct val="100000"/>
              </a:lnSpc>
              <a:spcBef>
                <a:spcPts val="0"/>
              </a:spcBef>
              <a:spcAft>
                <a:spcPts val="0"/>
              </a:spcAft>
              <a:buClr>
                <a:srgbClr val="CBCBCB"/>
              </a:buClr>
              <a:buSzPts val="1800"/>
              <a:buNone/>
              <a:defRPr sz="1800" b="1">
                <a:solidFill>
                  <a:srgbClr val="CBCBCB"/>
                </a:solidFill>
              </a:defRPr>
            </a:lvl5pPr>
            <a:lvl6pPr lvl="5" rtl="0">
              <a:lnSpc>
                <a:spcPct val="100000"/>
              </a:lnSpc>
              <a:spcBef>
                <a:spcPts val="0"/>
              </a:spcBef>
              <a:spcAft>
                <a:spcPts val="0"/>
              </a:spcAft>
              <a:buClr>
                <a:srgbClr val="CBCBCB"/>
              </a:buClr>
              <a:buSzPts val="1800"/>
              <a:buNone/>
              <a:defRPr sz="1800" b="1">
                <a:solidFill>
                  <a:srgbClr val="CBCBCB"/>
                </a:solidFill>
              </a:defRPr>
            </a:lvl6pPr>
            <a:lvl7pPr lvl="6" rtl="0">
              <a:lnSpc>
                <a:spcPct val="100000"/>
              </a:lnSpc>
              <a:spcBef>
                <a:spcPts val="0"/>
              </a:spcBef>
              <a:spcAft>
                <a:spcPts val="0"/>
              </a:spcAft>
              <a:buClr>
                <a:srgbClr val="CBCBCB"/>
              </a:buClr>
              <a:buSzPts val="1800"/>
              <a:buNone/>
              <a:defRPr sz="1800" b="1">
                <a:solidFill>
                  <a:srgbClr val="CBCBCB"/>
                </a:solidFill>
              </a:defRPr>
            </a:lvl7pPr>
            <a:lvl8pPr lvl="7" rtl="0">
              <a:lnSpc>
                <a:spcPct val="100000"/>
              </a:lnSpc>
              <a:spcBef>
                <a:spcPts val="0"/>
              </a:spcBef>
              <a:spcAft>
                <a:spcPts val="0"/>
              </a:spcAft>
              <a:buClr>
                <a:srgbClr val="CBCBCB"/>
              </a:buClr>
              <a:buSzPts val="1800"/>
              <a:buNone/>
              <a:defRPr sz="1800" b="1">
                <a:solidFill>
                  <a:srgbClr val="CBCBCB"/>
                </a:solidFill>
              </a:defRPr>
            </a:lvl8pPr>
            <a:lvl9pPr lvl="8" rtl="0">
              <a:lnSpc>
                <a:spcPct val="100000"/>
              </a:lnSpc>
              <a:spcBef>
                <a:spcPts val="0"/>
              </a:spcBef>
              <a:spcAft>
                <a:spcPts val="0"/>
              </a:spcAft>
              <a:buClr>
                <a:srgbClr val="CBCBCB"/>
              </a:buClr>
              <a:buSzPts val="1800"/>
              <a:buNone/>
              <a:defRPr sz="1800" b="1">
                <a:solidFill>
                  <a:srgbClr val="CBCBCB"/>
                </a:solidFill>
              </a:defRPr>
            </a:lvl9pPr>
          </a:lstStyle>
          <a:p>
            <a:endParaRPr dirty="0"/>
          </a:p>
        </p:txBody>
      </p:sp>
      <p:sp>
        <p:nvSpPr>
          <p:cNvPr id="308" name="Google Shape;308;p34"/>
          <p:cNvSpPr txBox="1">
            <a:spLocks noGrp="1"/>
          </p:cNvSpPr>
          <p:nvPr>
            <p:ph type="subTitle" idx="2"/>
          </p:nvPr>
        </p:nvSpPr>
        <p:spPr>
          <a:xfrm>
            <a:off x="354650" y="3460575"/>
            <a:ext cx="2716200" cy="307500"/>
          </a:xfrm>
          <a:prstGeom prst="rect">
            <a:avLst/>
          </a:prstGeom>
        </p:spPr>
        <p:txBody>
          <a:bodyPr spcFirstLastPara="1" wrap="square" lIns="0" tIns="91425" rIns="0" bIns="91425" anchor="t" anchorCtr="0">
            <a:noAutofit/>
          </a:bodyPr>
          <a:lstStyle>
            <a:lvl1pPr marL="311150" lvl="0" indent="-311150" rtl="0">
              <a:lnSpc>
                <a:spcPct val="100000"/>
              </a:lnSpc>
              <a:spcBef>
                <a:spcPts val="0"/>
              </a:spcBef>
              <a:spcAft>
                <a:spcPts val="0"/>
              </a:spcAft>
              <a:buClr>
                <a:srgbClr val="CBCBCB"/>
              </a:buClr>
              <a:buSzPts val="1200"/>
              <a:buNone/>
              <a:defRPr sz="1200">
                <a:solidFill>
                  <a:srgbClr val="CBCBCB"/>
                </a:solidFill>
                <a:latin typeface="Avenir Next LT Pro" panose="020B0504020202020204" pitchFamily="34" charset="0"/>
              </a:defRPr>
            </a:lvl1pPr>
            <a:lvl2pPr lvl="1" rtl="0">
              <a:lnSpc>
                <a:spcPct val="100000"/>
              </a:lnSpc>
              <a:spcBef>
                <a:spcPts val="0"/>
              </a:spcBef>
              <a:spcAft>
                <a:spcPts val="0"/>
              </a:spcAft>
              <a:buClr>
                <a:srgbClr val="CBCBCB"/>
              </a:buClr>
              <a:buSzPts val="1800"/>
              <a:buNone/>
              <a:defRPr sz="1800" b="1">
                <a:solidFill>
                  <a:srgbClr val="CBCBCB"/>
                </a:solidFill>
              </a:defRPr>
            </a:lvl2pPr>
            <a:lvl3pPr lvl="2" rtl="0">
              <a:lnSpc>
                <a:spcPct val="100000"/>
              </a:lnSpc>
              <a:spcBef>
                <a:spcPts val="0"/>
              </a:spcBef>
              <a:spcAft>
                <a:spcPts val="0"/>
              </a:spcAft>
              <a:buClr>
                <a:srgbClr val="CBCBCB"/>
              </a:buClr>
              <a:buSzPts val="1800"/>
              <a:buNone/>
              <a:defRPr sz="1800" b="1">
                <a:solidFill>
                  <a:srgbClr val="CBCBCB"/>
                </a:solidFill>
              </a:defRPr>
            </a:lvl3pPr>
            <a:lvl4pPr lvl="3" rtl="0">
              <a:lnSpc>
                <a:spcPct val="100000"/>
              </a:lnSpc>
              <a:spcBef>
                <a:spcPts val="0"/>
              </a:spcBef>
              <a:spcAft>
                <a:spcPts val="0"/>
              </a:spcAft>
              <a:buClr>
                <a:srgbClr val="CBCBCB"/>
              </a:buClr>
              <a:buSzPts val="1800"/>
              <a:buNone/>
              <a:defRPr sz="1800" b="1">
                <a:solidFill>
                  <a:srgbClr val="CBCBCB"/>
                </a:solidFill>
              </a:defRPr>
            </a:lvl4pPr>
            <a:lvl5pPr lvl="4" rtl="0">
              <a:lnSpc>
                <a:spcPct val="100000"/>
              </a:lnSpc>
              <a:spcBef>
                <a:spcPts val="0"/>
              </a:spcBef>
              <a:spcAft>
                <a:spcPts val="0"/>
              </a:spcAft>
              <a:buClr>
                <a:srgbClr val="CBCBCB"/>
              </a:buClr>
              <a:buSzPts val="1800"/>
              <a:buNone/>
              <a:defRPr sz="1800" b="1">
                <a:solidFill>
                  <a:srgbClr val="CBCBCB"/>
                </a:solidFill>
              </a:defRPr>
            </a:lvl5pPr>
            <a:lvl6pPr lvl="5" rtl="0">
              <a:lnSpc>
                <a:spcPct val="100000"/>
              </a:lnSpc>
              <a:spcBef>
                <a:spcPts val="0"/>
              </a:spcBef>
              <a:spcAft>
                <a:spcPts val="0"/>
              </a:spcAft>
              <a:buClr>
                <a:srgbClr val="CBCBCB"/>
              </a:buClr>
              <a:buSzPts val="1800"/>
              <a:buNone/>
              <a:defRPr sz="1800" b="1">
                <a:solidFill>
                  <a:srgbClr val="CBCBCB"/>
                </a:solidFill>
              </a:defRPr>
            </a:lvl6pPr>
            <a:lvl7pPr lvl="6" rtl="0">
              <a:lnSpc>
                <a:spcPct val="100000"/>
              </a:lnSpc>
              <a:spcBef>
                <a:spcPts val="0"/>
              </a:spcBef>
              <a:spcAft>
                <a:spcPts val="0"/>
              </a:spcAft>
              <a:buClr>
                <a:srgbClr val="CBCBCB"/>
              </a:buClr>
              <a:buSzPts val="1800"/>
              <a:buNone/>
              <a:defRPr sz="1800" b="1">
                <a:solidFill>
                  <a:srgbClr val="CBCBCB"/>
                </a:solidFill>
              </a:defRPr>
            </a:lvl7pPr>
            <a:lvl8pPr lvl="7" rtl="0">
              <a:lnSpc>
                <a:spcPct val="100000"/>
              </a:lnSpc>
              <a:spcBef>
                <a:spcPts val="0"/>
              </a:spcBef>
              <a:spcAft>
                <a:spcPts val="0"/>
              </a:spcAft>
              <a:buClr>
                <a:srgbClr val="CBCBCB"/>
              </a:buClr>
              <a:buSzPts val="1800"/>
              <a:buNone/>
              <a:defRPr sz="1800" b="1">
                <a:solidFill>
                  <a:srgbClr val="CBCBCB"/>
                </a:solidFill>
              </a:defRPr>
            </a:lvl8pPr>
            <a:lvl9pPr lvl="8" rtl="0">
              <a:lnSpc>
                <a:spcPct val="100000"/>
              </a:lnSpc>
              <a:spcBef>
                <a:spcPts val="0"/>
              </a:spcBef>
              <a:spcAft>
                <a:spcPts val="0"/>
              </a:spcAft>
              <a:buClr>
                <a:srgbClr val="CBCBCB"/>
              </a:buClr>
              <a:buSzPts val="1800"/>
              <a:buNone/>
              <a:defRPr sz="1800" b="1">
                <a:solidFill>
                  <a:srgbClr val="CBCBCB"/>
                </a:solidFill>
              </a:defRPr>
            </a:lvl9pPr>
          </a:lstStyle>
          <a:p>
            <a:endParaRPr dirty="0"/>
          </a:p>
        </p:txBody>
      </p:sp>
      <p:pic>
        <p:nvPicPr>
          <p:cNvPr id="309" name="Google Shape;309;p34"/>
          <p:cNvPicPr preferRelativeResize="0"/>
          <p:nvPr/>
        </p:nvPicPr>
        <p:blipFill>
          <a:blip r:embed="rId2">
            <a:alphaModFix/>
          </a:blip>
          <a:stretch>
            <a:fillRect/>
          </a:stretch>
        </p:blipFill>
        <p:spPr>
          <a:xfrm>
            <a:off x="0" y="0"/>
            <a:ext cx="354650" cy="355959"/>
          </a:xfrm>
          <a:prstGeom prst="rect">
            <a:avLst/>
          </a:prstGeom>
          <a:noFill/>
          <a:ln>
            <a:noFill/>
          </a:ln>
        </p:spPr>
      </p:pic>
      <p:sp>
        <p:nvSpPr>
          <p:cNvPr id="9" name="Slide Number Placeholder 1">
            <a:extLst>
              <a:ext uri="{FF2B5EF4-FFF2-40B4-BE49-F238E27FC236}">
                <a16:creationId xmlns:a16="http://schemas.microsoft.com/office/drawing/2014/main" id="{A24DAB37-606E-4530-933E-05066D5CC8E8}"/>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bg1"/>
                </a:solidFill>
              </a:rPr>
              <a:pPr/>
              <a:t>‹#›</a:t>
            </a:fld>
            <a:endParaRPr lang="en-PH" dirty="0">
              <a:solidFill>
                <a:schemeClr val="bg1"/>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End slide - black">
  <p:cSld name="TITLE_AND_BODY_1_1_1_2">
    <p:bg>
      <p:bgPr>
        <a:solidFill>
          <a:srgbClr val="000000"/>
        </a:solidFill>
        <a:effectLst/>
      </p:bgPr>
    </p:bg>
    <p:spTree>
      <p:nvGrpSpPr>
        <p:cNvPr id="1" name="Shape 318"/>
        <p:cNvGrpSpPr/>
        <p:nvPr/>
      </p:nvGrpSpPr>
      <p:grpSpPr>
        <a:xfrm>
          <a:off x="0" y="0"/>
          <a:ext cx="0" cy="0"/>
          <a:chOff x="0" y="0"/>
          <a:chExt cx="0" cy="0"/>
        </a:xfrm>
      </p:grpSpPr>
      <p:sp>
        <p:nvSpPr>
          <p:cNvPr id="319" name="Google Shape;319;p36"/>
          <p:cNvSpPr/>
          <p:nvPr/>
        </p:nvSpPr>
        <p:spPr>
          <a:xfrm>
            <a:off x="0" y="50"/>
            <a:ext cx="5107500" cy="5158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0" name="Google Shape;320;p36"/>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500" dirty="0">
                <a:solidFill>
                  <a:srgbClr val="888888"/>
                </a:solidFill>
                <a:latin typeface="Avenir Next LT Pro" panose="020B0504020202020204" pitchFamily="34" charset="0"/>
                <a:ea typeface="Montserrat Light"/>
                <a:cs typeface="Montserrat Light"/>
                <a:sym typeface="Montserrat Light"/>
              </a:rPr>
              <a:t>© 2021 </a:t>
            </a:r>
            <a:r>
              <a:rPr lang="en-GB" sz="500" dirty="0">
                <a:solidFill>
                  <a:srgbClr val="888888"/>
                </a:solidFill>
                <a:latin typeface="Avenir Next LT Pro" panose="020B0504020202020204" pitchFamily="34" charset="0"/>
                <a:ea typeface="Montserrat Light"/>
                <a:cs typeface="Montserrat Light"/>
                <a:sym typeface="Montserrat Light"/>
              </a:rPr>
              <a:t>NielsenIQ</a:t>
            </a:r>
            <a:r>
              <a:rPr lang="en" sz="500" dirty="0">
                <a:solidFill>
                  <a:srgbClr val="888888"/>
                </a:solidFill>
                <a:latin typeface="Avenir Next LT Pro" panose="020B0504020202020204" pitchFamily="34" charset="0"/>
                <a:ea typeface="Montserrat Light"/>
                <a:cs typeface="Montserrat Light"/>
                <a:sym typeface="Montserrat Light"/>
              </a:rPr>
              <a:t> Consumer LLC. All Rights Reserved.</a:t>
            </a:r>
            <a:endParaRPr sz="500" dirty="0">
              <a:solidFill>
                <a:srgbClr val="888888"/>
              </a:solidFill>
              <a:latin typeface="Avenir Next LT Pro" panose="020B0504020202020204" pitchFamily="34" charset="0"/>
              <a:ea typeface="Montserrat Light"/>
              <a:cs typeface="Montserrat Light"/>
              <a:sym typeface="Montserrat Light"/>
            </a:endParaRPr>
          </a:p>
          <a:p>
            <a:pPr marL="0" marR="0" lvl="0" indent="0" algn="l" rtl="0">
              <a:lnSpc>
                <a:spcPct val="100000"/>
              </a:lnSpc>
              <a:spcBef>
                <a:spcPts val="0"/>
              </a:spcBef>
              <a:spcAft>
                <a:spcPts val="0"/>
              </a:spcAft>
              <a:buClr>
                <a:schemeClr val="dk1"/>
              </a:buClr>
              <a:buSzPts val="1100"/>
              <a:buFont typeface="Arial"/>
              <a:buNone/>
            </a:pPr>
            <a:endParaRPr sz="500" dirty="0">
              <a:solidFill>
                <a:srgbClr val="888888"/>
              </a:solidFill>
              <a:latin typeface="Avenir Next LT Pro" panose="020B0504020202020204" pitchFamily="34" charset="0"/>
              <a:ea typeface="Montserrat Light"/>
              <a:cs typeface="Montserrat Light"/>
              <a:sym typeface="Montserrat Light"/>
            </a:endParaRPr>
          </a:p>
          <a:p>
            <a:pPr marL="0" marR="0" lvl="0" indent="0" algn="l" rtl="0">
              <a:lnSpc>
                <a:spcPct val="100000"/>
              </a:lnSpc>
              <a:spcBef>
                <a:spcPts val="0"/>
              </a:spcBef>
              <a:spcAft>
                <a:spcPts val="0"/>
              </a:spcAft>
              <a:buClr>
                <a:srgbClr val="000000"/>
              </a:buClr>
              <a:buSzPts val="600"/>
              <a:buFont typeface="Arial"/>
              <a:buNone/>
            </a:pPr>
            <a:endParaRPr sz="500" dirty="0">
              <a:solidFill>
                <a:srgbClr val="888888"/>
              </a:solidFill>
              <a:latin typeface="Avenir Next LT Pro" panose="020B0504020202020204" pitchFamily="34" charset="0"/>
              <a:ea typeface="Montserrat Light"/>
              <a:cs typeface="Montserrat Light"/>
              <a:sym typeface="Montserrat Light"/>
            </a:endParaRPr>
          </a:p>
        </p:txBody>
      </p:sp>
      <p:sp>
        <p:nvSpPr>
          <p:cNvPr id="322" name="Google Shape;322;p36"/>
          <p:cNvSpPr txBox="1">
            <a:spLocks noGrp="1"/>
          </p:cNvSpPr>
          <p:nvPr>
            <p:ph type="subTitle" idx="1"/>
          </p:nvPr>
        </p:nvSpPr>
        <p:spPr>
          <a:xfrm>
            <a:off x="354650" y="3305475"/>
            <a:ext cx="2716200" cy="307500"/>
          </a:xfrm>
          <a:prstGeom prst="rect">
            <a:avLst/>
          </a:prstGeom>
        </p:spPr>
        <p:txBody>
          <a:bodyPr spcFirstLastPara="1" wrap="square" lIns="0" tIns="91425" rIns="0" bIns="91425" anchor="b" anchorCtr="0">
            <a:noAutofit/>
          </a:bodyPr>
          <a:lstStyle>
            <a:lvl1pPr marL="311150" lvl="0" indent="-311150" rtl="0">
              <a:lnSpc>
                <a:spcPct val="100000"/>
              </a:lnSpc>
              <a:spcBef>
                <a:spcPts val="0"/>
              </a:spcBef>
              <a:spcAft>
                <a:spcPts val="0"/>
              </a:spcAft>
              <a:buClr>
                <a:srgbClr val="CBCBCB"/>
              </a:buClr>
              <a:buSzPts val="1200"/>
              <a:buNone/>
              <a:defRPr sz="1200" b="1">
                <a:solidFill>
                  <a:srgbClr val="CBCBCB"/>
                </a:solidFill>
                <a:latin typeface="Avenir Next LT Pro" panose="020B0504020202020204" pitchFamily="34" charset="0"/>
              </a:defRPr>
            </a:lvl1pPr>
            <a:lvl2pPr lvl="1" rtl="0">
              <a:lnSpc>
                <a:spcPct val="100000"/>
              </a:lnSpc>
              <a:spcBef>
                <a:spcPts val="0"/>
              </a:spcBef>
              <a:spcAft>
                <a:spcPts val="0"/>
              </a:spcAft>
              <a:buClr>
                <a:srgbClr val="CBCBCB"/>
              </a:buClr>
              <a:buSzPts val="1800"/>
              <a:buNone/>
              <a:defRPr sz="1800" b="1">
                <a:solidFill>
                  <a:srgbClr val="CBCBCB"/>
                </a:solidFill>
              </a:defRPr>
            </a:lvl2pPr>
            <a:lvl3pPr lvl="2" rtl="0">
              <a:lnSpc>
                <a:spcPct val="100000"/>
              </a:lnSpc>
              <a:spcBef>
                <a:spcPts val="0"/>
              </a:spcBef>
              <a:spcAft>
                <a:spcPts val="0"/>
              </a:spcAft>
              <a:buClr>
                <a:srgbClr val="CBCBCB"/>
              </a:buClr>
              <a:buSzPts val="1800"/>
              <a:buNone/>
              <a:defRPr sz="1800" b="1">
                <a:solidFill>
                  <a:srgbClr val="CBCBCB"/>
                </a:solidFill>
              </a:defRPr>
            </a:lvl3pPr>
            <a:lvl4pPr lvl="3" rtl="0">
              <a:lnSpc>
                <a:spcPct val="100000"/>
              </a:lnSpc>
              <a:spcBef>
                <a:spcPts val="0"/>
              </a:spcBef>
              <a:spcAft>
                <a:spcPts val="0"/>
              </a:spcAft>
              <a:buClr>
                <a:srgbClr val="CBCBCB"/>
              </a:buClr>
              <a:buSzPts val="1800"/>
              <a:buNone/>
              <a:defRPr sz="1800" b="1">
                <a:solidFill>
                  <a:srgbClr val="CBCBCB"/>
                </a:solidFill>
              </a:defRPr>
            </a:lvl4pPr>
            <a:lvl5pPr lvl="4" rtl="0">
              <a:lnSpc>
                <a:spcPct val="100000"/>
              </a:lnSpc>
              <a:spcBef>
                <a:spcPts val="0"/>
              </a:spcBef>
              <a:spcAft>
                <a:spcPts val="0"/>
              </a:spcAft>
              <a:buClr>
                <a:srgbClr val="CBCBCB"/>
              </a:buClr>
              <a:buSzPts val="1800"/>
              <a:buNone/>
              <a:defRPr sz="1800" b="1">
                <a:solidFill>
                  <a:srgbClr val="CBCBCB"/>
                </a:solidFill>
              </a:defRPr>
            </a:lvl5pPr>
            <a:lvl6pPr lvl="5" rtl="0">
              <a:lnSpc>
                <a:spcPct val="100000"/>
              </a:lnSpc>
              <a:spcBef>
                <a:spcPts val="0"/>
              </a:spcBef>
              <a:spcAft>
                <a:spcPts val="0"/>
              </a:spcAft>
              <a:buClr>
                <a:srgbClr val="CBCBCB"/>
              </a:buClr>
              <a:buSzPts val="1800"/>
              <a:buNone/>
              <a:defRPr sz="1800" b="1">
                <a:solidFill>
                  <a:srgbClr val="CBCBCB"/>
                </a:solidFill>
              </a:defRPr>
            </a:lvl6pPr>
            <a:lvl7pPr lvl="6" rtl="0">
              <a:lnSpc>
                <a:spcPct val="100000"/>
              </a:lnSpc>
              <a:spcBef>
                <a:spcPts val="0"/>
              </a:spcBef>
              <a:spcAft>
                <a:spcPts val="0"/>
              </a:spcAft>
              <a:buClr>
                <a:srgbClr val="CBCBCB"/>
              </a:buClr>
              <a:buSzPts val="1800"/>
              <a:buNone/>
              <a:defRPr sz="1800" b="1">
                <a:solidFill>
                  <a:srgbClr val="CBCBCB"/>
                </a:solidFill>
              </a:defRPr>
            </a:lvl7pPr>
            <a:lvl8pPr lvl="7" rtl="0">
              <a:lnSpc>
                <a:spcPct val="100000"/>
              </a:lnSpc>
              <a:spcBef>
                <a:spcPts val="0"/>
              </a:spcBef>
              <a:spcAft>
                <a:spcPts val="0"/>
              </a:spcAft>
              <a:buClr>
                <a:srgbClr val="CBCBCB"/>
              </a:buClr>
              <a:buSzPts val="1800"/>
              <a:buNone/>
              <a:defRPr sz="1800" b="1">
                <a:solidFill>
                  <a:srgbClr val="CBCBCB"/>
                </a:solidFill>
              </a:defRPr>
            </a:lvl8pPr>
            <a:lvl9pPr lvl="8" rtl="0">
              <a:lnSpc>
                <a:spcPct val="100000"/>
              </a:lnSpc>
              <a:spcBef>
                <a:spcPts val="0"/>
              </a:spcBef>
              <a:spcAft>
                <a:spcPts val="0"/>
              </a:spcAft>
              <a:buClr>
                <a:srgbClr val="CBCBCB"/>
              </a:buClr>
              <a:buSzPts val="1800"/>
              <a:buNone/>
              <a:defRPr sz="1800" b="1">
                <a:solidFill>
                  <a:srgbClr val="CBCBCB"/>
                </a:solidFill>
              </a:defRPr>
            </a:lvl9pPr>
          </a:lstStyle>
          <a:p>
            <a:endParaRPr dirty="0"/>
          </a:p>
        </p:txBody>
      </p:sp>
      <p:sp>
        <p:nvSpPr>
          <p:cNvPr id="323" name="Google Shape;323;p36"/>
          <p:cNvSpPr txBox="1">
            <a:spLocks noGrp="1"/>
          </p:cNvSpPr>
          <p:nvPr>
            <p:ph type="subTitle" idx="2"/>
          </p:nvPr>
        </p:nvSpPr>
        <p:spPr>
          <a:xfrm>
            <a:off x="354650" y="3460575"/>
            <a:ext cx="2716200" cy="307500"/>
          </a:xfrm>
          <a:prstGeom prst="rect">
            <a:avLst/>
          </a:prstGeom>
        </p:spPr>
        <p:txBody>
          <a:bodyPr spcFirstLastPara="1" wrap="square" lIns="0" tIns="91425" rIns="0" bIns="91425" anchor="t" anchorCtr="0">
            <a:noAutofit/>
          </a:bodyPr>
          <a:lstStyle>
            <a:lvl1pPr marL="311150" lvl="0" indent="-311150" rtl="0">
              <a:lnSpc>
                <a:spcPct val="100000"/>
              </a:lnSpc>
              <a:spcBef>
                <a:spcPts val="0"/>
              </a:spcBef>
              <a:spcAft>
                <a:spcPts val="0"/>
              </a:spcAft>
              <a:buClr>
                <a:srgbClr val="CBCBCB"/>
              </a:buClr>
              <a:buSzPts val="1200"/>
              <a:buNone/>
              <a:defRPr sz="1200">
                <a:solidFill>
                  <a:srgbClr val="CBCBCB"/>
                </a:solidFill>
                <a:latin typeface="Avenir Next LT Pro" panose="020B0504020202020204" pitchFamily="34" charset="0"/>
              </a:defRPr>
            </a:lvl1pPr>
            <a:lvl2pPr lvl="1" rtl="0">
              <a:lnSpc>
                <a:spcPct val="100000"/>
              </a:lnSpc>
              <a:spcBef>
                <a:spcPts val="0"/>
              </a:spcBef>
              <a:spcAft>
                <a:spcPts val="0"/>
              </a:spcAft>
              <a:buClr>
                <a:srgbClr val="CBCBCB"/>
              </a:buClr>
              <a:buSzPts val="1800"/>
              <a:buNone/>
              <a:defRPr sz="1800" b="1">
                <a:solidFill>
                  <a:srgbClr val="CBCBCB"/>
                </a:solidFill>
              </a:defRPr>
            </a:lvl2pPr>
            <a:lvl3pPr lvl="2" rtl="0">
              <a:lnSpc>
                <a:spcPct val="100000"/>
              </a:lnSpc>
              <a:spcBef>
                <a:spcPts val="0"/>
              </a:spcBef>
              <a:spcAft>
                <a:spcPts val="0"/>
              </a:spcAft>
              <a:buClr>
                <a:srgbClr val="CBCBCB"/>
              </a:buClr>
              <a:buSzPts val="1800"/>
              <a:buNone/>
              <a:defRPr sz="1800" b="1">
                <a:solidFill>
                  <a:srgbClr val="CBCBCB"/>
                </a:solidFill>
              </a:defRPr>
            </a:lvl3pPr>
            <a:lvl4pPr lvl="3" rtl="0">
              <a:lnSpc>
                <a:spcPct val="100000"/>
              </a:lnSpc>
              <a:spcBef>
                <a:spcPts val="0"/>
              </a:spcBef>
              <a:spcAft>
                <a:spcPts val="0"/>
              </a:spcAft>
              <a:buClr>
                <a:srgbClr val="CBCBCB"/>
              </a:buClr>
              <a:buSzPts val="1800"/>
              <a:buNone/>
              <a:defRPr sz="1800" b="1">
                <a:solidFill>
                  <a:srgbClr val="CBCBCB"/>
                </a:solidFill>
              </a:defRPr>
            </a:lvl4pPr>
            <a:lvl5pPr lvl="4" rtl="0">
              <a:lnSpc>
                <a:spcPct val="100000"/>
              </a:lnSpc>
              <a:spcBef>
                <a:spcPts val="0"/>
              </a:spcBef>
              <a:spcAft>
                <a:spcPts val="0"/>
              </a:spcAft>
              <a:buClr>
                <a:srgbClr val="CBCBCB"/>
              </a:buClr>
              <a:buSzPts val="1800"/>
              <a:buNone/>
              <a:defRPr sz="1800" b="1">
                <a:solidFill>
                  <a:srgbClr val="CBCBCB"/>
                </a:solidFill>
              </a:defRPr>
            </a:lvl5pPr>
            <a:lvl6pPr lvl="5" rtl="0">
              <a:lnSpc>
                <a:spcPct val="100000"/>
              </a:lnSpc>
              <a:spcBef>
                <a:spcPts val="0"/>
              </a:spcBef>
              <a:spcAft>
                <a:spcPts val="0"/>
              </a:spcAft>
              <a:buClr>
                <a:srgbClr val="CBCBCB"/>
              </a:buClr>
              <a:buSzPts val="1800"/>
              <a:buNone/>
              <a:defRPr sz="1800" b="1">
                <a:solidFill>
                  <a:srgbClr val="CBCBCB"/>
                </a:solidFill>
              </a:defRPr>
            </a:lvl6pPr>
            <a:lvl7pPr lvl="6" rtl="0">
              <a:lnSpc>
                <a:spcPct val="100000"/>
              </a:lnSpc>
              <a:spcBef>
                <a:spcPts val="0"/>
              </a:spcBef>
              <a:spcAft>
                <a:spcPts val="0"/>
              </a:spcAft>
              <a:buClr>
                <a:srgbClr val="CBCBCB"/>
              </a:buClr>
              <a:buSzPts val="1800"/>
              <a:buNone/>
              <a:defRPr sz="1800" b="1">
                <a:solidFill>
                  <a:srgbClr val="CBCBCB"/>
                </a:solidFill>
              </a:defRPr>
            </a:lvl7pPr>
            <a:lvl8pPr lvl="7" rtl="0">
              <a:lnSpc>
                <a:spcPct val="100000"/>
              </a:lnSpc>
              <a:spcBef>
                <a:spcPts val="0"/>
              </a:spcBef>
              <a:spcAft>
                <a:spcPts val="0"/>
              </a:spcAft>
              <a:buClr>
                <a:srgbClr val="CBCBCB"/>
              </a:buClr>
              <a:buSzPts val="1800"/>
              <a:buNone/>
              <a:defRPr sz="1800" b="1">
                <a:solidFill>
                  <a:srgbClr val="CBCBCB"/>
                </a:solidFill>
              </a:defRPr>
            </a:lvl8pPr>
            <a:lvl9pPr lvl="8" rtl="0">
              <a:lnSpc>
                <a:spcPct val="100000"/>
              </a:lnSpc>
              <a:spcBef>
                <a:spcPts val="0"/>
              </a:spcBef>
              <a:spcAft>
                <a:spcPts val="0"/>
              </a:spcAft>
              <a:buClr>
                <a:srgbClr val="CBCBCB"/>
              </a:buClr>
              <a:buSzPts val="1800"/>
              <a:buNone/>
              <a:defRPr sz="1800" b="1">
                <a:solidFill>
                  <a:srgbClr val="CBCBCB"/>
                </a:solidFill>
              </a:defRPr>
            </a:lvl9pPr>
          </a:lstStyle>
          <a:p>
            <a:endParaRPr dirty="0"/>
          </a:p>
        </p:txBody>
      </p:sp>
      <p:pic>
        <p:nvPicPr>
          <p:cNvPr id="324" name="Google Shape;324;p36"/>
          <p:cNvPicPr preferRelativeResize="0"/>
          <p:nvPr/>
        </p:nvPicPr>
        <p:blipFill>
          <a:blip r:embed="rId2">
            <a:alphaModFix/>
          </a:blip>
          <a:stretch>
            <a:fillRect/>
          </a:stretch>
        </p:blipFill>
        <p:spPr>
          <a:xfrm>
            <a:off x="354643" y="4382014"/>
            <a:ext cx="1714500" cy="396636"/>
          </a:xfrm>
          <a:prstGeom prst="rect">
            <a:avLst/>
          </a:prstGeom>
          <a:noFill/>
          <a:ln>
            <a:noFill/>
          </a:ln>
        </p:spPr>
      </p:pic>
      <p:sp>
        <p:nvSpPr>
          <p:cNvPr id="8" name="Slide Number Placeholder 1">
            <a:extLst>
              <a:ext uri="{FF2B5EF4-FFF2-40B4-BE49-F238E27FC236}">
                <a16:creationId xmlns:a16="http://schemas.microsoft.com/office/drawing/2014/main" id="{71FCCCF3-68C9-4439-B4FE-3FEEACB3E5CA}"/>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bg1"/>
                </a:solidFill>
              </a:rPr>
              <a:pPr/>
              <a:t>‹#›</a:t>
            </a:fld>
            <a:endParaRPr lang="en-PH" dirty="0">
              <a:solidFill>
                <a:schemeClr val="bg1"/>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End slide - white">
  <p:cSld name="TITLE_AND_BODY_1_1_1_1_1">
    <p:bg>
      <p:bgPr>
        <a:solidFill>
          <a:srgbClr val="FFFFFF"/>
        </a:solidFill>
        <a:effectLst/>
      </p:bgPr>
    </p:bg>
    <p:spTree>
      <p:nvGrpSpPr>
        <p:cNvPr id="1" name="Shape 325"/>
        <p:cNvGrpSpPr/>
        <p:nvPr/>
      </p:nvGrpSpPr>
      <p:grpSpPr>
        <a:xfrm>
          <a:off x="0" y="0"/>
          <a:ext cx="0" cy="0"/>
          <a:chOff x="0" y="0"/>
          <a:chExt cx="0" cy="0"/>
        </a:xfrm>
      </p:grpSpPr>
      <p:sp>
        <p:nvSpPr>
          <p:cNvPr id="326" name="Google Shape;326;p37"/>
          <p:cNvSpPr/>
          <p:nvPr/>
        </p:nvSpPr>
        <p:spPr>
          <a:xfrm>
            <a:off x="0" y="50"/>
            <a:ext cx="5107500" cy="5158800"/>
          </a:xfrm>
          <a:prstGeom prst="rtTriangl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7" name="Google Shape;327;p37"/>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500" dirty="0">
                <a:solidFill>
                  <a:srgbClr val="888888"/>
                </a:solidFill>
                <a:latin typeface="Avenir Next LT Pro" panose="020B0504020202020204" pitchFamily="34" charset="0"/>
                <a:ea typeface="Montserrat Light"/>
                <a:cs typeface="Montserrat Light"/>
                <a:sym typeface="Montserrat Light"/>
              </a:rPr>
              <a:t>© 2021 </a:t>
            </a:r>
            <a:r>
              <a:rPr lang="en-GB" sz="500" dirty="0">
                <a:solidFill>
                  <a:srgbClr val="888888"/>
                </a:solidFill>
                <a:latin typeface="Avenir Next LT Pro" panose="020B0504020202020204" pitchFamily="34" charset="0"/>
                <a:ea typeface="Montserrat Light"/>
                <a:cs typeface="Montserrat Light"/>
                <a:sym typeface="Montserrat Light"/>
              </a:rPr>
              <a:t>NielsenIQ</a:t>
            </a:r>
            <a:r>
              <a:rPr lang="en" sz="500" dirty="0">
                <a:solidFill>
                  <a:srgbClr val="888888"/>
                </a:solidFill>
                <a:latin typeface="Avenir Next LT Pro" panose="020B0504020202020204" pitchFamily="34" charset="0"/>
                <a:ea typeface="Montserrat Light"/>
                <a:cs typeface="Montserrat Light"/>
                <a:sym typeface="Montserrat Light"/>
              </a:rPr>
              <a:t> Consumer LLC. All Rights Reserved.</a:t>
            </a:r>
            <a:endParaRPr sz="500" dirty="0">
              <a:solidFill>
                <a:srgbClr val="888888"/>
              </a:solidFill>
              <a:latin typeface="Avenir Next LT Pro" panose="020B0504020202020204" pitchFamily="34" charset="0"/>
              <a:ea typeface="Montserrat Light"/>
              <a:cs typeface="Montserrat Light"/>
              <a:sym typeface="Montserrat Light"/>
            </a:endParaRPr>
          </a:p>
          <a:p>
            <a:pPr marL="0" marR="0" lvl="0" indent="0" algn="l" rtl="0">
              <a:lnSpc>
                <a:spcPct val="100000"/>
              </a:lnSpc>
              <a:spcBef>
                <a:spcPts val="0"/>
              </a:spcBef>
              <a:spcAft>
                <a:spcPts val="0"/>
              </a:spcAft>
              <a:buClr>
                <a:schemeClr val="dk1"/>
              </a:buClr>
              <a:buSzPts val="1100"/>
              <a:buFont typeface="Arial"/>
              <a:buNone/>
            </a:pPr>
            <a:endParaRPr sz="500" dirty="0">
              <a:solidFill>
                <a:srgbClr val="888888"/>
              </a:solidFill>
              <a:latin typeface="Avenir Next LT Pro" panose="020B0504020202020204" pitchFamily="34" charset="0"/>
              <a:ea typeface="Montserrat Light"/>
              <a:cs typeface="Montserrat Light"/>
              <a:sym typeface="Montserrat Light"/>
            </a:endParaRPr>
          </a:p>
          <a:p>
            <a:pPr marL="0" marR="0" lvl="0" indent="0" algn="l" rtl="0">
              <a:lnSpc>
                <a:spcPct val="100000"/>
              </a:lnSpc>
              <a:spcBef>
                <a:spcPts val="0"/>
              </a:spcBef>
              <a:spcAft>
                <a:spcPts val="0"/>
              </a:spcAft>
              <a:buClr>
                <a:srgbClr val="000000"/>
              </a:buClr>
              <a:buSzPts val="600"/>
              <a:buFont typeface="Arial"/>
              <a:buNone/>
            </a:pPr>
            <a:endParaRPr sz="500" dirty="0">
              <a:solidFill>
                <a:srgbClr val="888888"/>
              </a:solidFill>
              <a:latin typeface="Avenir Next LT Pro" panose="020B0504020202020204" pitchFamily="34" charset="0"/>
              <a:ea typeface="Montserrat Light"/>
              <a:cs typeface="Montserrat Light"/>
              <a:sym typeface="Montserrat Light"/>
            </a:endParaRPr>
          </a:p>
        </p:txBody>
      </p:sp>
      <p:sp>
        <p:nvSpPr>
          <p:cNvPr id="329" name="Google Shape;329;p37"/>
          <p:cNvSpPr txBox="1">
            <a:spLocks noGrp="1"/>
          </p:cNvSpPr>
          <p:nvPr>
            <p:ph type="subTitle" idx="1"/>
          </p:nvPr>
        </p:nvSpPr>
        <p:spPr>
          <a:xfrm>
            <a:off x="354650" y="3305475"/>
            <a:ext cx="2716200" cy="307500"/>
          </a:xfrm>
          <a:prstGeom prst="rect">
            <a:avLst/>
          </a:prstGeom>
        </p:spPr>
        <p:txBody>
          <a:bodyPr spcFirstLastPara="1" wrap="square" lIns="0" tIns="91425" rIns="0" bIns="91425" anchor="b" anchorCtr="0">
            <a:noAutofit/>
          </a:bodyPr>
          <a:lstStyle>
            <a:lvl1pPr marL="311150" lvl="0" indent="-311150" rtl="0">
              <a:lnSpc>
                <a:spcPct val="100000"/>
              </a:lnSpc>
              <a:spcBef>
                <a:spcPts val="0"/>
              </a:spcBef>
              <a:spcAft>
                <a:spcPts val="0"/>
              </a:spcAft>
              <a:buSzPts val="1200"/>
              <a:buNone/>
              <a:defRPr sz="1200" b="1">
                <a:latin typeface="Avenir Next LT Pro" panose="020B0504020202020204" pitchFamily="34" charset="0"/>
              </a:defRPr>
            </a:lvl1pPr>
            <a:lvl2pPr lvl="1" rtl="0">
              <a:lnSpc>
                <a:spcPct val="100000"/>
              </a:lnSpc>
              <a:spcBef>
                <a:spcPts val="0"/>
              </a:spcBef>
              <a:spcAft>
                <a:spcPts val="0"/>
              </a:spcAft>
              <a:buSzPts val="1800"/>
              <a:buNone/>
              <a:defRPr sz="1800" b="1"/>
            </a:lvl2pPr>
            <a:lvl3pPr lvl="2" rtl="0">
              <a:lnSpc>
                <a:spcPct val="100000"/>
              </a:lnSpc>
              <a:spcBef>
                <a:spcPts val="0"/>
              </a:spcBef>
              <a:spcAft>
                <a:spcPts val="0"/>
              </a:spcAft>
              <a:buSzPts val="1800"/>
              <a:buNone/>
              <a:defRPr sz="1800" b="1"/>
            </a:lvl3pPr>
            <a:lvl4pPr lvl="3" rtl="0">
              <a:lnSpc>
                <a:spcPct val="100000"/>
              </a:lnSpc>
              <a:spcBef>
                <a:spcPts val="0"/>
              </a:spcBef>
              <a:spcAft>
                <a:spcPts val="0"/>
              </a:spcAft>
              <a:buSzPts val="1800"/>
              <a:buNone/>
              <a:defRPr sz="1800" b="1"/>
            </a:lvl4pPr>
            <a:lvl5pPr lvl="4" rtl="0">
              <a:lnSpc>
                <a:spcPct val="100000"/>
              </a:lnSpc>
              <a:spcBef>
                <a:spcPts val="0"/>
              </a:spcBef>
              <a:spcAft>
                <a:spcPts val="0"/>
              </a:spcAft>
              <a:buSzPts val="1800"/>
              <a:buNone/>
              <a:defRPr sz="1800" b="1"/>
            </a:lvl5pPr>
            <a:lvl6pPr lvl="5" rtl="0">
              <a:lnSpc>
                <a:spcPct val="100000"/>
              </a:lnSpc>
              <a:spcBef>
                <a:spcPts val="0"/>
              </a:spcBef>
              <a:spcAft>
                <a:spcPts val="0"/>
              </a:spcAft>
              <a:buSzPts val="1800"/>
              <a:buNone/>
              <a:defRPr sz="1800" b="1"/>
            </a:lvl6pPr>
            <a:lvl7pPr lvl="6" rtl="0">
              <a:lnSpc>
                <a:spcPct val="100000"/>
              </a:lnSpc>
              <a:spcBef>
                <a:spcPts val="0"/>
              </a:spcBef>
              <a:spcAft>
                <a:spcPts val="0"/>
              </a:spcAft>
              <a:buSzPts val="1800"/>
              <a:buNone/>
              <a:defRPr sz="1800" b="1"/>
            </a:lvl7pPr>
            <a:lvl8pPr lvl="7" rtl="0">
              <a:lnSpc>
                <a:spcPct val="100000"/>
              </a:lnSpc>
              <a:spcBef>
                <a:spcPts val="0"/>
              </a:spcBef>
              <a:spcAft>
                <a:spcPts val="0"/>
              </a:spcAft>
              <a:buSzPts val="1800"/>
              <a:buNone/>
              <a:defRPr sz="1800" b="1"/>
            </a:lvl8pPr>
            <a:lvl9pPr lvl="8" rtl="0">
              <a:lnSpc>
                <a:spcPct val="100000"/>
              </a:lnSpc>
              <a:spcBef>
                <a:spcPts val="0"/>
              </a:spcBef>
              <a:spcAft>
                <a:spcPts val="0"/>
              </a:spcAft>
              <a:buSzPts val="1800"/>
              <a:buNone/>
              <a:defRPr sz="1800" b="1"/>
            </a:lvl9pPr>
          </a:lstStyle>
          <a:p>
            <a:endParaRPr dirty="0"/>
          </a:p>
        </p:txBody>
      </p:sp>
      <p:sp>
        <p:nvSpPr>
          <p:cNvPr id="330" name="Google Shape;330;p37"/>
          <p:cNvSpPr txBox="1">
            <a:spLocks noGrp="1"/>
          </p:cNvSpPr>
          <p:nvPr>
            <p:ph type="subTitle" idx="2"/>
          </p:nvPr>
        </p:nvSpPr>
        <p:spPr>
          <a:xfrm>
            <a:off x="354650" y="3460575"/>
            <a:ext cx="2716200" cy="307500"/>
          </a:xfrm>
          <a:prstGeom prst="rect">
            <a:avLst/>
          </a:prstGeom>
        </p:spPr>
        <p:txBody>
          <a:bodyPr spcFirstLastPara="1" wrap="square" lIns="0" tIns="91425" rIns="0" bIns="91425" anchor="t" anchorCtr="0">
            <a:noAutofit/>
          </a:bodyPr>
          <a:lstStyle>
            <a:lvl1pPr marL="314325" lvl="0" indent="-314325" rtl="0">
              <a:lnSpc>
                <a:spcPct val="100000"/>
              </a:lnSpc>
              <a:spcBef>
                <a:spcPts val="0"/>
              </a:spcBef>
              <a:spcAft>
                <a:spcPts val="0"/>
              </a:spcAft>
              <a:buSzPts val="1200"/>
              <a:buNone/>
              <a:defRPr sz="1200">
                <a:latin typeface="Avenir Next LT Pro" panose="020B0504020202020204" pitchFamily="34" charset="0"/>
              </a:defRPr>
            </a:lvl1pPr>
            <a:lvl2pPr lvl="1" rtl="0">
              <a:lnSpc>
                <a:spcPct val="100000"/>
              </a:lnSpc>
              <a:spcBef>
                <a:spcPts val="0"/>
              </a:spcBef>
              <a:spcAft>
                <a:spcPts val="0"/>
              </a:spcAft>
              <a:buSzPts val="1800"/>
              <a:buNone/>
              <a:defRPr sz="1800" b="1"/>
            </a:lvl2pPr>
            <a:lvl3pPr lvl="2" rtl="0">
              <a:lnSpc>
                <a:spcPct val="100000"/>
              </a:lnSpc>
              <a:spcBef>
                <a:spcPts val="0"/>
              </a:spcBef>
              <a:spcAft>
                <a:spcPts val="0"/>
              </a:spcAft>
              <a:buSzPts val="1800"/>
              <a:buNone/>
              <a:defRPr sz="1800" b="1"/>
            </a:lvl3pPr>
            <a:lvl4pPr lvl="3" rtl="0">
              <a:lnSpc>
                <a:spcPct val="100000"/>
              </a:lnSpc>
              <a:spcBef>
                <a:spcPts val="0"/>
              </a:spcBef>
              <a:spcAft>
                <a:spcPts val="0"/>
              </a:spcAft>
              <a:buSzPts val="1800"/>
              <a:buNone/>
              <a:defRPr sz="1800" b="1"/>
            </a:lvl4pPr>
            <a:lvl5pPr lvl="4" rtl="0">
              <a:lnSpc>
                <a:spcPct val="100000"/>
              </a:lnSpc>
              <a:spcBef>
                <a:spcPts val="0"/>
              </a:spcBef>
              <a:spcAft>
                <a:spcPts val="0"/>
              </a:spcAft>
              <a:buSzPts val="1800"/>
              <a:buNone/>
              <a:defRPr sz="1800" b="1"/>
            </a:lvl5pPr>
            <a:lvl6pPr lvl="5" rtl="0">
              <a:lnSpc>
                <a:spcPct val="100000"/>
              </a:lnSpc>
              <a:spcBef>
                <a:spcPts val="0"/>
              </a:spcBef>
              <a:spcAft>
                <a:spcPts val="0"/>
              </a:spcAft>
              <a:buSzPts val="1800"/>
              <a:buNone/>
              <a:defRPr sz="1800" b="1"/>
            </a:lvl6pPr>
            <a:lvl7pPr lvl="6" rtl="0">
              <a:lnSpc>
                <a:spcPct val="100000"/>
              </a:lnSpc>
              <a:spcBef>
                <a:spcPts val="0"/>
              </a:spcBef>
              <a:spcAft>
                <a:spcPts val="0"/>
              </a:spcAft>
              <a:buSzPts val="1800"/>
              <a:buNone/>
              <a:defRPr sz="1800" b="1"/>
            </a:lvl7pPr>
            <a:lvl8pPr lvl="7" rtl="0">
              <a:lnSpc>
                <a:spcPct val="100000"/>
              </a:lnSpc>
              <a:spcBef>
                <a:spcPts val="0"/>
              </a:spcBef>
              <a:spcAft>
                <a:spcPts val="0"/>
              </a:spcAft>
              <a:buSzPts val="1800"/>
              <a:buNone/>
              <a:defRPr sz="1800" b="1"/>
            </a:lvl8pPr>
            <a:lvl9pPr lvl="8" rtl="0">
              <a:lnSpc>
                <a:spcPct val="100000"/>
              </a:lnSpc>
              <a:spcBef>
                <a:spcPts val="0"/>
              </a:spcBef>
              <a:spcAft>
                <a:spcPts val="0"/>
              </a:spcAft>
              <a:buSzPts val="1800"/>
              <a:buNone/>
              <a:defRPr sz="1800" b="1"/>
            </a:lvl9pPr>
          </a:lstStyle>
          <a:p>
            <a:endParaRPr dirty="0"/>
          </a:p>
        </p:txBody>
      </p:sp>
      <p:pic>
        <p:nvPicPr>
          <p:cNvPr id="331" name="Google Shape;331;p37"/>
          <p:cNvPicPr preferRelativeResize="0"/>
          <p:nvPr/>
        </p:nvPicPr>
        <p:blipFill rotWithShape="1">
          <a:blip r:embed="rId2">
            <a:alphaModFix/>
          </a:blip>
          <a:srcRect/>
          <a:stretch/>
        </p:blipFill>
        <p:spPr>
          <a:xfrm>
            <a:off x="354643" y="4382014"/>
            <a:ext cx="1714500" cy="396636"/>
          </a:xfrm>
          <a:prstGeom prst="rect">
            <a:avLst/>
          </a:prstGeom>
          <a:noFill/>
          <a:ln>
            <a:noFill/>
          </a:ln>
        </p:spPr>
      </p:pic>
      <p:sp>
        <p:nvSpPr>
          <p:cNvPr id="8" name="Slide Number Placeholder 1">
            <a:extLst>
              <a:ext uri="{FF2B5EF4-FFF2-40B4-BE49-F238E27FC236}">
                <a16:creationId xmlns:a16="http://schemas.microsoft.com/office/drawing/2014/main" id="{F12DD23D-F10A-4D50-90AE-90BE016AC95D}"/>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tx1"/>
                </a:solidFill>
              </a:rPr>
              <a:pPr/>
              <a:t>‹#›</a:t>
            </a:fld>
            <a:endParaRPr lang="en-PH" dirty="0">
              <a:solidFill>
                <a:schemeClr val="tx1"/>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Inside - White/title/body text" userDrawn="1">
  <p:cSld name="1_Inside - White/title/body text">
    <p:spTree>
      <p:nvGrpSpPr>
        <p:cNvPr id="1" name="Shape 64"/>
        <p:cNvGrpSpPr/>
        <p:nvPr/>
      </p:nvGrpSpPr>
      <p:grpSpPr>
        <a:xfrm>
          <a:off x="0" y="0"/>
          <a:ext cx="0" cy="0"/>
          <a:chOff x="0" y="0"/>
          <a:chExt cx="0" cy="0"/>
        </a:xfrm>
      </p:grpSpPr>
      <p:sp>
        <p:nvSpPr>
          <p:cNvPr id="65" name="Google Shape;65;p7"/>
          <p:cNvSpPr/>
          <p:nvPr/>
        </p:nvSpPr>
        <p:spPr>
          <a:xfrm>
            <a:off x="0" y="50"/>
            <a:ext cx="5107500" cy="5158800"/>
          </a:xfrm>
          <a:prstGeom prst="rtTriangle">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68;p7"/>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dirty="0">
                <a:solidFill>
                  <a:srgbClr val="888888"/>
                </a:solidFill>
                <a:latin typeface="Montserrat Light"/>
                <a:ea typeface="Montserrat Light"/>
                <a:cs typeface="Montserrat Light"/>
                <a:sym typeface="Montserrat Light"/>
              </a:rPr>
              <a:t>© 2021 </a:t>
            </a:r>
            <a:r>
              <a:rPr lang="en-US" sz="500" dirty="0">
                <a:solidFill>
                  <a:srgbClr val="888888"/>
                </a:solidFill>
                <a:latin typeface="Montserrat Light"/>
                <a:ea typeface="Montserrat Light"/>
                <a:cs typeface="Montserrat Light"/>
                <a:sym typeface="Montserrat Light"/>
              </a:rPr>
              <a:t>NielsenIQ</a:t>
            </a:r>
            <a:r>
              <a:rPr lang="en" sz="500" dirty="0">
                <a:solidFill>
                  <a:srgbClr val="888888"/>
                </a:solidFill>
                <a:latin typeface="Montserrat Light"/>
                <a:ea typeface="Montserrat Light"/>
                <a:cs typeface="Montserrat Light"/>
                <a:sym typeface="Montserrat Light"/>
              </a:rPr>
              <a:t> Consumer LLC. All Rights Reserved.</a:t>
            </a:r>
            <a:endParaRPr sz="500" i="0" u="none" strike="noStrike" cap="none" dirty="0">
              <a:solidFill>
                <a:srgbClr val="888888"/>
              </a:solidFill>
              <a:latin typeface="Montserrat Light"/>
              <a:ea typeface="Montserrat Light"/>
              <a:cs typeface="Montserrat Light"/>
              <a:sym typeface="Montserrat Light"/>
            </a:endParaRPr>
          </a:p>
        </p:txBody>
      </p:sp>
      <p:sp>
        <p:nvSpPr>
          <p:cNvPr id="70" name="Google Shape;70;p7"/>
          <p:cNvSpPr txBox="1">
            <a:spLocks noGrp="1"/>
          </p:cNvSpPr>
          <p:nvPr>
            <p:ph type="sldNum" idx="12"/>
          </p:nvPr>
        </p:nvSpPr>
        <p:spPr>
          <a:xfrm>
            <a:off x="8396258" y="4749892"/>
            <a:ext cx="548700" cy="393600"/>
          </a:xfrm>
          <a:prstGeom prst="rect">
            <a:avLst/>
          </a:prstGeom>
        </p:spPr>
        <p:txBody>
          <a:bodyPr spcFirstLastPara="1" wrap="square" lIns="91425" tIns="91425" rIns="91425" bIns="91425" anchor="ctr" anchorCtr="0">
            <a:noAutofit/>
          </a:bodyPr>
          <a:lstStyle>
            <a:lvl1pPr lvl="0" algn="r" rtl="0">
              <a:buNone/>
              <a:defRPr sz="1000">
                <a:latin typeface="Montserrat Light"/>
                <a:ea typeface="Montserrat Light"/>
                <a:cs typeface="Montserrat Light"/>
                <a:sym typeface="Montserrat Light"/>
              </a:defRPr>
            </a:lvl1pPr>
            <a:lvl2pPr lvl="1" algn="r" rtl="0">
              <a:buNone/>
              <a:defRPr sz="1000">
                <a:latin typeface="Montserrat Light"/>
                <a:ea typeface="Montserrat Light"/>
                <a:cs typeface="Montserrat Light"/>
                <a:sym typeface="Montserrat Light"/>
              </a:defRPr>
            </a:lvl2pPr>
            <a:lvl3pPr lvl="2" algn="r" rtl="0">
              <a:buNone/>
              <a:defRPr sz="1000">
                <a:latin typeface="Montserrat Light"/>
                <a:ea typeface="Montserrat Light"/>
                <a:cs typeface="Montserrat Light"/>
                <a:sym typeface="Montserrat Light"/>
              </a:defRPr>
            </a:lvl3pPr>
            <a:lvl4pPr lvl="3" algn="r" rtl="0">
              <a:buNone/>
              <a:defRPr sz="1000">
                <a:latin typeface="Montserrat Light"/>
                <a:ea typeface="Montserrat Light"/>
                <a:cs typeface="Montserrat Light"/>
                <a:sym typeface="Montserrat Light"/>
              </a:defRPr>
            </a:lvl4pPr>
            <a:lvl5pPr lvl="4" algn="r" rtl="0">
              <a:buNone/>
              <a:defRPr sz="1000">
                <a:latin typeface="Montserrat Light"/>
                <a:ea typeface="Montserrat Light"/>
                <a:cs typeface="Montserrat Light"/>
                <a:sym typeface="Montserrat Light"/>
              </a:defRPr>
            </a:lvl5pPr>
            <a:lvl6pPr lvl="5" algn="r" rtl="0">
              <a:buNone/>
              <a:defRPr sz="1000">
                <a:latin typeface="Montserrat Light"/>
                <a:ea typeface="Montserrat Light"/>
                <a:cs typeface="Montserrat Light"/>
                <a:sym typeface="Montserrat Light"/>
              </a:defRPr>
            </a:lvl6pPr>
            <a:lvl7pPr lvl="6" algn="r" rtl="0">
              <a:buNone/>
              <a:defRPr sz="1000">
                <a:latin typeface="Montserrat Light"/>
                <a:ea typeface="Montserrat Light"/>
                <a:cs typeface="Montserrat Light"/>
                <a:sym typeface="Montserrat Light"/>
              </a:defRPr>
            </a:lvl7pPr>
            <a:lvl8pPr lvl="7" algn="r" rtl="0">
              <a:buNone/>
              <a:defRPr sz="1000">
                <a:latin typeface="Montserrat Light"/>
                <a:ea typeface="Montserrat Light"/>
                <a:cs typeface="Montserrat Light"/>
                <a:sym typeface="Montserrat Light"/>
              </a:defRPr>
            </a:lvl8pPr>
            <a:lvl9pPr lvl="8" algn="r" rtl="0">
              <a:buNone/>
              <a:defRPr sz="1000">
                <a:latin typeface="Montserrat Light"/>
                <a:ea typeface="Montserrat Light"/>
                <a:cs typeface="Montserrat Light"/>
                <a:sym typeface="Montserrat Light"/>
              </a:defRPr>
            </a:lvl9pPr>
          </a:lstStyle>
          <a:p>
            <a:pPr marL="0" lvl="0" indent="0" algn="r" rtl="0">
              <a:spcBef>
                <a:spcPts val="0"/>
              </a:spcBef>
              <a:spcAft>
                <a:spcPts val="0"/>
              </a:spcAft>
              <a:buNone/>
            </a:pPr>
            <a:fld id="{00000000-1234-1234-1234-123412341234}" type="slidenum">
              <a:rPr lang="en"/>
              <a:t>‹#›</a:t>
            </a:fld>
            <a:endParaRPr dirty="0"/>
          </a:p>
        </p:txBody>
      </p:sp>
      <p:pic>
        <p:nvPicPr>
          <p:cNvPr id="71" name="Google Shape;71;p7"/>
          <p:cNvPicPr preferRelativeResize="0"/>
          <p:nvPr/>
        </p:nvPicPr>
        <p:blipFill>
          <a:blip r:embed="rId2">
            <a:alphaModFix/>
          </a:blip>
          <a:stretch>
            <a:fillRect/>
          </a:stretch>
        </p:blipFill>
        <p:spPr>
          <a:xfrm>
            <a:off x="0" y="0"/>
            <a:ext cx="354650" cy="355959"/>
          </a:xfrm>
          <a:prstGeom prst="rect">
            <a:avLst/>
          </a:prstGeom>
          <a:noFill/>
          <a:ln>
            <a:noFill/>
          </a:ln>
        </p:spPr>
      </p:pic>
    </p:spTree>
    <p:extLst>
      <p:ext uri="{BB962C8B-B14F-4D97-AF65-F5344CB8AC3E}">
        <p14:creationId xmlns:p14="http://schemas.microsoft.com/office/powerpoint/2010/main" val="33925529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Inside - White/title/body text" userDrawn="1">
  <p:cSld name="TITLE_AND_BODY_1">
    <p:spTree>
      <p:nvGrpSpPr>
        <p:cNvPr id="1" name="Shape 93"/>
        <p:cNvGrpSpPr/>
        <p:nvPr/>
      </p:nvGrpSpPr>
      <p:grpSpPr>
        <a:xfrm>
          <a:off x="0" y="0"/>
          <a:ext cx="0" cy="0"/>
          <a:chOff x="0" y="0"/>
          <a:chExt cx="0" cy="0"/>
        </a:xfrm>
      </p:grpSpPr>
      <p:pic>
        <p:nvPicPr>
          <p:cNvPr id="94" name="Google Shape;94;p10"/>
          <p:cNvPicPr preferRelativeResize="0"/>
          <p:nvPr/>
        </p:nvPicPr>
        <p:blipFill>
          <a:blip r:embed="rId2">
            <a:alphaModFix/>
          </a:blip>
          <a:stretch>
            <a:fillRect/>
          </a:stretch>
        </p:blipFill>
        <p:spPr>
          <a:xfrm>
            <a:off x="0" y="643"/>
            <a:ext cx="9143995" cy="5142212"/>
          </a:xfrm>
          <a:prstGeom prst="rect">
            <a:avLst/>
          </a:prstGeom>
          <a:noFill/>
          <a:ln>
            <a:noFill/>
          </a:ln>
        </p:spPr>
      </p:pic>
      <p:sp>
        <p:nvSpPr>
          <p:cNvPr id="95" name="Google Shape;95;p10"/>
          <p:cNvSpPr txBox="1">
            <a:spLocks noGrp="1"/>
          </p:cNvSpPr>
          <p:nvPr>
            <p:ph type="title"/>
          </p:nvPr>
        </p:nvSpPr>
        <p:spPr>
          <a:xfrm>
            <a:off x="354650" y="292625"/>
            <a:ext cx="8434800" cy="393600"/>
          </a:xfrm>
          <a:prstGeom prst="rect">
            <a:avLst/>
          </a:prstGeom>
        </p:spPr>
        <p:txBody>
          <a:bodyPr spcFirstLastPara="1" wrap="square" lIns="0" tIns="91425" rIns="0" bIns="91425" anchor="t" anchorCtr="0">
            <a:noAutofit/>
          </a:bodyPr>
          <a:lstStyle>
            <a:lvl1pPr lvl="0" rtl="0">
              <a:spcBef>
                <a:spcPts val="0"/>
              </a:spcBef>
              <a:spcAft>
                <a:spcPts val="0"/>
              </a:spcAft>
              <a:buSzPts val="1900"/>
              <a:buNone/>
              <a:defRPr>
                <a:latin typeface="Montserrat" panose="00000500000000000000" pitchFamily="2" charset="0"/>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dirty="0"/>
          </a:p>
        </p:txBody>
      </p:sp>
      <p:sp>
        <p:nvSpPr>
          <p:cNvPr id="96" name="Google Shape;96;p10"/>
          <p:cNvSpPr txBox="1">
            <a:spLocks noGrp="1"/>
          </p:cNvSpPr>
          <p:nvPr>
            <p:ph type="body" idx="1"/>
          </p:nvPr>
        </p:nvSpPr>
        <p:spPr>
          <a:xfrm>
            <a:off x="354650" y="1152475"/>
            <a:ext cx="8434800" cy="3416400"/>
          </a:xfrm>
          <a:prstGeom prst="rect">
            <a:avLst/>
          </a:prstGeom>
        </p:spPr>
        <p:txBody>
          <a:bodyPr spcFirstLastPara="1" wrap="square" lIns="0" tIns="91425" rIns="0" bIns="91425" anchor="t" anchorCtr="0">
            <a:noAutofit/>
          </a:bodyPr>
          <a:lstStyle>
            <a:lvl1pPr marL="274320" lvl="0" indent="-274320" rtl="0">
              <a:spcBef>
                <a:spcPts val="0"/>
              </a:spcBef>
              <a:spcAft>
                <a:spcPts val="0"/>
              </a:spcAft>
              <a:buSzPts val="1300"/>
              <a:buChar char="■"/>
              <a:defRPr>
                <a:latin typeface="Montserrat" panose="00000500000000000000" pitchFamily="2" charset="0"/>
              </a:defRPr>
            </a:lvl1pPr>
            <a:lvl2pPr marL="914400" lvl="1" indent="-304800" rtl="0">
              <a:spcBef>
                <a:spcPts val="1600"/>
              </a:spcBef>
              <a:spcAft>
                <a:spcPts val="0"/>
              </a:spcAft>
              <a:buSzPts val="1200"/>
              <a:buChar char="⎼"/>
              <a:defRPr/>
            </a:lvl2pPr>
            <a:lvl3pPr marL="1371600" lvl="2" indent="-292100" rtl="0">
              <a:spcBef>
                <a:spcPts val="1600"/>
              </a:spcBef>
              <a:spcAft>
                <a:spcPts val="0"/>
              </a:spcAft>
              <a:buSzPts val="1000"/>
              <a:buChar char="○"/>
              <a:defRPr/>
            </a:lvl3pPr>
            <a:lvl4pPr marL="1828800" lvl="3" indent="-292100" rtl="0">
              <a:spcBef>
                <a:spcPts val="1600"/>
              </a:spcBef>
              <a:spcAft>
                <a:spcPts val="0"/>
              </a:spcAft>
              <a:buSzPts val="1000"/>
              <a:buChar char="■"/>
              <a:defRPr/>
            </a:lvl4pPr>
            <a:lvl5pPr marL="2286000" lvl="4" indent="-292100" rtl="0">
              <a:spcBef>
                <a:spcPts val="1600"/>
              </a:spcBef>
              <a:spcAft>
                <a:spcPts val="0"/>
              </a:spcAft>
              <a:buSzPts val="1000"/>
              <a:buChar char="⎼"/>
              <a:defRPr/>
            </a:lvl5pPr>
            <a:lvl6pPr marL="2743200" lvl="5" indent="-292100" rtl="0">
              <a:spcBef>
                <a:spcPts val="1600"/>
              </a:spcBef>
              <a:spcAft>
                <a:spcPts val="0"/>
              </a:spcAft>
              <a:buSzPts val="1000"/>
              <a:buChar char="○"/>
              <a:defRPr/>
            </a:lvl6pPr>
            <a:lvl7pPr marL="3200400" lvl="6" indent="-292100" rtl="0">
              <a:spcBef>
                <a:spcPts val="1600"/>
              </a:spcBef>
              <a:spcAft>
                <a:spcPts val="0"/>
              </a:spcAft>
              <a:buSzPts val="1000"/>
              <a:buChar char="■"/>
              <a:defRPr/>
            </a:lvl7pPr>
            <a:lvl8pPr marL="3657600" lvl="7" indent="-292100" rtl="0">
              <a:spcBef>
                <a:spcPts val="1600"/>
              </a:spcBef>
              <a:spcAft>
                <a:spcPts val="0"/>
              </a:spcAft>
              <a:buSzPts val="1000"/>
              <a:buChar char="⎼"/>
              <a:defRPr/>
            </a:lvl8pPr>
            <a:lvl9pPr marL="4114800" lvl="8" indent="-292100" rtl="0">
              <a:spcBef>
                <a:spcPts val="1600"/>
              </a:spcBef>
              <a:spcAft>
                <a:spcPts val="1600"/>
              </a:spcAft>
              <a:buSzPts val="1000"/>
              <a:buChar char="○"/>
              <a:defRPr/>
            </a:lvl9pPr>
          </a:lstStyle>
          <a:p>
            <a:endParaRPr dirty="0"/>
          </a:p>
        </p:txBody>
      </p:sp>
      <p:sp>
        <p:nvSpPr>
          <p:cNvPr id="97" name="Google Shape;97;p10"/>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a:solidFill>
                  <a:srgbClr val="888888"/>
                </a:solidFill>
                <a:latin typeface="Montserrat" panose="00000500000000000000" pitchFamily="2" charset="0"/>
                <a:ea typeface="Montserrat Light"/>
                <a:cs typeface="Montserrat Light"/>
                <a:sym typeface="Montserrat Light"/>
              </a:rPr>
              <a:t>© 2021 Nielsen Consumer LLC. All Rights Reserved.</a:t>
            </a:r>
            <a:endParaRPr sz="500" i="0" u="none" strike="noStrike" cap="none" dirty="0">
              <a:solidFill>
                <a:srgbClr val="888888"/>
              </a:solidFill>
              <a:latin typeface="Montserrat" panose="00000500000000000000" pitchFamily="2" charset="0"/>
              <a:ea typeface="Montserrat Light"/>
              <a:cs typeface="Montserrat Light"/>
              <a:sym typeface="Montserrat Light"/>
            </a:endParaRPr>
          </a:p>
        </p:txBody>
      </p:sp>
      <p:sp>
        <p:nvSpPr>
          <p:cNvPr id="98" name="Google Shape;98;p10"/>
          <p:cNvSpPr txBox="1">
            <a:spLocks noGrp="1"/>
          </p:cNvSpPr>
          <p:nvPr>
            <p:ph type="subTitle" idx="2"/>
          </p:nvPr>
        </p:nvSpPr>
        <p:spPr>
          <a:xfrm>
            <a:off x="354650" y="620550"/>
            <a:ext cx="8434800" cy="3843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chemeClr val="accent5"/>
              </a:buClr>
              <a:buSzPts val="1500"/>
              <a:buNone/>
              <a:defRPr sz="15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1400"/>
              <a:buNone/>
              <a:defRPr sz="1400">
                <a:solidFill>
                  <a:schemeClr val="accent5"/>
                </a:solidFill>
              </a:defRPr>
            </a:lvl2pPr>
            <a:lvl3pPr lvl="2" rtl="0">
              <a:lnSpc>
                <a:spcPct val="100000"/>
              </a:lnSpc>
              <a:spcBef>
                <a:spcPts val="0"/>
              </a:spcBef>
              <a:spcAft>
                <a:spcPts val="0"/>
              </a:spcAft>
              <a:buClr>
                <a:schemeClr val="accent5"/>
              </a:buClr>
              <a:buSzPts val="1400"/>
              <a:buNone/>
              <a:defRPr sz="1400">
                <a:solidFill>
                  <a:schemeClr val="accent5"/>
                </a:solidFill>
              </a:defRPr>
            </a:lvl3pPr>
            <a:lvl4pPr lvl="3" rtl="0">
              <a:lnSpc>
                <a:spcPct val="100000"/>
              </a:lnSpc>
              <a:spcBef>
                <a:spcPts val="0"/>
              </a:spcBef>
              <a:spcAft>
                <a:spcPts val="0"/>
              </a:spcAft>
              <a:buClr>
                <a:schemeClr val="accent5"/>
              </a:buClr>
              <a:buSzPts val="1400"/>
              <a:buNone/>
              <a:defRPr sz="1400">
                <a:solidFill>
                  <a:schemeClr val="accent5"/>
                </a:solidFill>
              </a:defRPr>
            </a:lvl4pPr>
            <a:lvl5pPr lvl="4" rtl="0">
              <a:lnSpc>
                <a:spcPct val="100000"/>
              </a:lnSpc>
              <a:spcBef>
                <a:spcPts val="0"/>
              </a:spcBef>
              <a:spcAft>
                <a:spcPts val="0"/>
              </a:spcAft>
              <a:buClr>
                <a:schemeClr val="accent5"/>
              </a:buClr>
              <a:buSzPts val="1400"/>
              <a:buNone/>
              <a:defRPr sz="1400">
                <a:solidFill>
                  <a:schemeClr val="accent5"/>
                </a:solidFill>
              </a:defRPr>
            </a:lvl5pPr>
            <a:lvl6pPr lvl="5" rtl="0">
              <a:lnSpc>
                <a:spcPct val="100000"/>
              </a:lnSpc>
              <a:spcBef>
                <a:spcPts val="0"/>
              </a:spcBef>
              <a:spcAft>
                <a:spcPts val="0"/>
              </a:spcAft>
              <a:buClr>
                <a:schemeClr val="accent5"/>
              </a:buClr>
              <a:buSzPts val="1400"/>
              <a:buNone/>
              <a:defRPr sz="1400">
                <a:solidFill>
                  <a:schemeClr val="accent5"/>
                </a:solidFill>
              </a:defRPr>
            </a:lvl6pPr>
            <a:lvl7pPr lvl="6" rtl="0">
              <a:lnSpc>
                <a:spcPct val="100000"/>
              </a:lnSpc>
              <a:spcBef>
                <a:spcPts val="0"/>
              </a:spcBef>
              <a:spcAft>
                <a:spcPts val="0"/>
              </a:spcAft>
              <a:buClr>
                <a:schemeClr val="accent5"/>
              </a:buClr>
              <a:buSzPts val="1400"/>
              <a:buNone/>
              <a:defRPr sz="1400">
                <a:solidFill>
                  <a:schemeClr val="accent5"/>
                </a:solidFill>
              </a:defRPr>
            </a:lvl7pPr>
            <a:lvl8pPr lvl="7" rtl="0">
              <a:lnSpc>
                <a:spcPct val="100000"/>
              </a:lnSpc>
              <a:spcBef>
                <a:spcPts val="0"/>
              </a:spcBef>
              <a:spcAft>
                <a:spcPts val="0"/>
              </a:spcAft>
              <a:buClr>
                <a:schemeClr val="accent5"/>
              </a:buClr>
              <a:buSzPts val="1400"/>
              <a:buNone/>
              <a:defRPr sz="1400">
                <a:solidFill>
                  <a:schemeClr val="accent5"/>
                </a:solidFill>
              </a:defRPr>
            </a:lvl8pPr>
            <a:lvl9pPr lvl="8" rtl="0">
              <a:lnSpc>
                <a:spcPct val="100000"/>
              </a:lnSpc>
              <a:spcBef>
                <a:spcPts val="0"/>
              </a:spcBef>
              <a:spcAft>
                <a:spcPts val="0"/>
              </a:spcAft>
              <a:buClr>
                <a:schemeClr val="accent5"/>
              </a:buClr>
              <a:buSzPts val="1400"/>
              <a:buNone/>
              <a:defRPr sz="1400">
                <a:solidFill>
                  <a:schemeClr val="accent5"/>
                </a:solidFill>
              </a:defRPr>
            </a:lvl9pPr>
          </a:lstStyle>
          <a:p>
            <a:endParaRPr dirty="0"/>
          </a:p>
        </p:txBody>
      </p:sp>
      <p:sp>
        <p:nvSpPr>
          <p:cNvPr id="100" name="Google Shape;100;p10"/>
          <p:cNvSpPr txBox="1">
            <a:spLocks noGrp="1"/>
          </p:cNvSpPr>
          <p:nvPr>
            <p:ph type="subTitle" idx="3"/>
          </p:nvPr>
        </p:nvSpPr>
        <p:spPr>
          <a:xfrm>
            <a:off x="354650" y="4857012"/>
            <a:ext cx="81591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dirty="0"/>
          </a:p>
        </p:txBody>
      </p:sp>
      <p:pic>
        <p:nvPicPr>
          <p:cNvPr id="101" name="Google Shape;101;p10"/>
          <p:cNvPicPr preferRelativeResize="0"/>
          <p:nvPr/>
        </p:nvPicPr>
        <p:blipFill>
          <a:blip r:embed="rId3">
            <a:alphaModFix/>
          </a:blip>
          <a:stretch>
            <a:fillRect/>
          </a:stretch>
        </p:blipFill>
        <p:spPr>
          <a:xfrm>
            <a:off x="0" y="-23876"/>
            <a:ext cx="354650" cy="355945"/>
          </a:xfrm>
          <a:prstGeom prst="rect">
            <a:avLst/>
          </a:prstGeom>
          <a:noFill/>
          <a:ln>
            <a:noFill/>
          </a:ln>
        </p:spPr>
      </p:pic>
      <p:sp>
        <p:nvSpPr>
          <p:cNvPr id="10" name="Slide Number Placeholder 1">
            <a:extLst>
              <a:ext uri="{FF2B5EF4-FFF2-40B4-BE49-F238E27FC236}">
                <a16:creationId xmlns:a16="http://schemas.microsoft.com/office/drawing/2014/main" id="{66F27154-6590-4E08-9603-09EDBFC939DB}"/>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tx1"/>
                </a:solidFill>
                <a:latin typeface="Montserrat" panose="00000500000000000000" pitchFamily="2" charset="0"/>
              </a:rPr>
              <a:pPr/>
              <a:t>‹#›</a:t>
            </a:fld>
            <a:endParaRPr lang="en-PH" dirty="0">
              <a:solidFill>
                <a:schemeClr val="tx1"/>
              </a:solidFill>
              <a:latin typeface="Montserrat" panose="00000500000000000000" pitchFamily="2"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 Black/grid 1">
  <p:cSld name="TITLE_2_2_1_1_2">
    <p:bg>
      <p:bgPr>
        <a:solidFill>
          <a:srgbClr val="000000"/>
        </a:solidFill>
        <a:effectLst/>
      </p:bgPr>
    </p:bg>
    <p:spTree>
      <p:nvGrpSpPr>
        <p:cNvPr id="1" name="Shape 332"/>
        <p:cNvGrpSpPr/>
        <p:nvPr/>
      </p:nvGrpSpPr>
      <p:grpSpPr>
        <a:xfrm>
          <a:off x="0" y="0"/>
          <a:ext cx="0" cy="0"/>
          <a:chOff x="0" y="0"/>
          <a:chExt cx="0" cy="0"/>
        </a:xfrm>
      </p:grpSpPr>
      <p:sp>
        <p:nvSpPr>
          <p:cNvPr id="333" name="Google Shape;333;p38"/>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dirty="0">
                <a:solidFill>
                  <a:srgbClr val="888888"/>
                </a:solidFill>
                <a:latin typeface="Avenir Next LT Pro" panose="020B0504020202020204" pitchFamily="34" charset="0"/>
                <a:ea typeface="Montserrat Light"/>
                <a:cs typeface="Montserrat Light"/>
                <a:sym typeface="Montserrat Light"/>
              </a:rPr>
              <a:t>© 2021 </a:t>
            </a:r>
            <a:r>
              <a:rPr lang="en-GB" sz="500" dirty="0">
                <a:solidFill>
                  <a:srgbClr val="888888"/>
                </a:solidFill>
                <a:latin typeface="Avenir Next LT Pro" panose="020B0504020202020204" pitchFamily="34" charset="0"/>
                <a:ea typeface="Montserrat Light"/>
                <a:cs typeface="Montserrat Light"/>
                <a:sym typeface="Montserrat Light"/>
              </a:rPr>
              <a:t>NielsenIQ</a:t>
            </a:r>
            <a:r>
              <a:rPr lang="en" sz="500" dirty="0">
                <a:solidFill>
                  <a:srgbClr val="888888"/>
                </a:solidFill>
                <a:latin typeface="Avenir Next LT Pro" panose="020B0504020202020204" pitchFamily="34" charset="0"/>
                <a:ea typeface="Montserrat Light"/>
                <a:cs typeface="Montserrat Light"/>
                <a:sym typeface="Montserrat Light"/>
              </a:rPr>
              <a:t> Consumer LLC. All Rights Reserved.</a:t>
            </a:r>
            <a:endParaRPr sz="500" i="0" u="none" strike="noStrike" cap="none" dirty="0">
              <a:solidFill>
                <a:srgbClr val="888888"/>
              </a:solidFill>
              <a:latin typeface="Avenir Next LT Pro" panose="020B0504020202020204" pitchFamily="34" charset="0"/>
              <a:ea typeface="Montserrat Light"/>
              <a:cs typeface="Montserrat Light"/>
              <a:sym typeface="Montserrat Light"/>
            </a:endParaRPr>
          </a:p>
        </p:txBody>
      </p:sp>
      <p:pic>
        <p:nvPicPr>
          <p:cNvPr id="334" name="Google Shape;334;p38"/>
          <p:cNvPicPr preferRelativeResize="0"/>
          <p:nvPr/>
        </p:nvPicPr>
        <p:blipFill>
          <a:blip r:embed="rId2">
            <a:alphaModFix/>
          </a:blip>
          <a:stretch>
            <a:fillRect/>
          </a:stretch>
        </p:blipFill>
        <p:spPr>
          <a:xfrm>
            <a:off x="354643" y="4382014"/>
            <a:ext cx="1714500" cy="396636"/>
          </a:xfrm>
          <a:prstGeom prst="rect">
            <a:avLst/>
          </a:prstGeom>
          <a:noFill/>
          <a:ln>
            <a:noFill/>
          </a:ln>
        </p:spPr>
      </p:pic>
      <p:sp>
        <p:nvSpPr>
          <p:cNvPr id="335" name="Google Shape;335;p38"/>
          <p:cNvSpPr/>
          <p:nvPr/>
        </p:nvSpPr>
        <p:spPr>
          <a:xfrm>
            <a:off x="4009290" y="2573712"/>
            <a:ext cx="2574000" cy="2574300"/>
          </a:xfrm>
          <a:prstGeom prst="rtTriangl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6" name="Google Shape;336;p38"/>
          <p:cNvSpPr/>
          <p:nvPr/>
        </p:nvSpPr>
        <p:spPr>
          <a:xfrm>
            <a:off x="6583326" y="2573712"/>
            <a:ext cx="2574000" cy="25743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7" name="Google Shape;337;p38"/>
          <p:cNvSpPr/>
          <p:nvPr/>
        </p:nvSpPr>
        <p:spPr>
          <a:xfrm rot="10800000">
            <a:off x="6583362" y="-49"/>
            <a:ext cx="2574000" cy="25743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8" name="Google Shape;338;p38"/>
          <p:cNvSpPr/>
          <p:nvPr/>
        </p:nvSpPr>
        <p:spPr>
          <a:xfrm rot="10800000">
            <a:off x="4009326" y="-49"/>
            <a:ext cx="2574000" cy="25743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 name="Google Shape;339;p38"/>
          <p:cNvSpPr txBox="1">
            <a:spLocks noGrp="1"/>
          </p:cNvSpPr>
          <p:nvPr>
            <p:ph type="ctrTitle"/>
          </p:nvPr>
        </p:nvSpPr>
        <p:spPr>
          <a:xfrm>
            <a:off x="354650" y="826025"/>
            <a:ext cx="4126200" cy="1234800"/>
          </a:xfrm>
          <a:prstGeom prst="rect">
            <a:avLst/>
          </a:prstGeom>
        </p:spPr>
        <p:txBody>
          <a:bodyPr spcFirstLastPara="1" wrap="square" lIns="0" tIns="91425" rIns="0" bIns="91425" anchor="b" anchorCtr="0">
            <a:noAutofit/>
          </a:bodyPr>
          <a:lstStyle>
            <a:lvl1pPr lvl="0" rtl="0">
              <a:spcBef>
                <a:spcPts val="0"/>
              </a:spcBef>
              <a:spcAft>
                <a:spcPts val="0"/>
              </a:spcAft>
              <a:buClr>
                <a:srgbClr val="FFFFFF"/>
              </a:buClr>
              <a:buSzPts val="3000"/>
              <a:buFont typeface="Montserrat"/>
              <a:buNone/>
              <a:defRPr sz="3000" b="1">
                <a:solidFill>
                  <a:srgbClr val="FFFFFF"/>
                </a:solidFill>
                <a:latin typeface="Avenir Next LT Pro" panose="020B0504020202020204" pitchFamily="34" charset="0"/>
                <a:ea typeface="Avenir Next LT Pro" panose="020B0504020202020204" pitchFamily="34" charset="0"/>
                <a:cs typeface="Avenir Next LT Pro" panose="020B0504020202020204" pitchFamily="34" charset="0"/>
                <a:sym typeface="Montserrat"/>
              </a:defRPr>
            </a:lvl1pPr>
            <a:lvl2pPr lvl="1" algn="ctr" rtl="0">
              <a:spcBef>
                <a:spcPts val="0"/>
              </a:spcBef>
              <a:spcAft>
                <a:spcPts val="0"/>
              </a:spcAft>
              <a:buClr>
                <a:srgbClr val="FFFFFF"/>
              </a:buClr>
              <a:buSzPts val="5200"/>
              <a:buNone/>
              <a:defRPr sz="5200">
                <a:solidFill>
                  <a:srgbClr val="FFFFFF"/>
                </a:solidFill>
              </a:defRPr>
            </a:lvl2pPr>
            <a:lvl3pPr lvl="2" algn="ctr" rtl="0">
              <a:spcBef>
                <a:spcPts val="0"/>
              </a:spcBef>
              <a:spcAft>
                <a:spcPts val="0"/>
              </a:spcAft>
              <a:buClr>
                <a:srgbClr val="FFFFFF"/>
              </a:buClr>
              <a:buSzPts val="5200"/>
              <a:buNone/>
              <a:defRPr sz="5200">
                <a:solidFill>
                  <a:srgbClr val="FFFFFF"/>
                </a:solidFill>
              </a:defRPr>
            </a:lvl3pPr>
            <a:lvl4pPr lvl="3" algn="ctr" rtl="0">
              <a:spcBef>
                <a:spcPts val="0"/>
              </a:spcBef>
              <a:spcAft>
                <a:spcPts val="0"/>
              </a:spcAft>
              <a:buClr>
                <a:srgbClr val="FFFFFF"/>
              </a:buClr>
              <a:buSzPts val="5200"/>
              <a:buNone/>
              <a:defRPr sz="5200">
                <a:solidFill>
                  <a:srgbClr val="FFFFFF"/>
                </a:solidFill>
              </a:defRPr>
            </a:lvl4pPr>
            <a:lvl5pPr lvl="4" algn="ctr" rtl="0">
              <a:spcBef>
                <a:spcPts val="0"/>
              </a:spcBef>
              <a:spcAft>
                <a:spcPts val="0"/>
              </a:spcAft>
              <a:buClr>
                <a:srgbClr val="FFFFFF"/>
              </a:buClr>
              <a:buSzPts val="5200"/>
              <a:buNone/>
              <a:defRPr sz="5200">
                <a:solidFill>
                  <a:srgbClr val="FFFFFF"/>
                </a:solidFill>
              </a:defRPr>
            </a:lvl5pPr>
            <a:lvl6pPr lvl="5" algn="ctr" rtl="0">
              <a:spcBef>
                <a:spcPts val="0"/>
              </a:spcBef>
              <a:spcAft>
                <a:spcPts val="0"/>
              </a:spcAft>
              <a:buClr>
                <a:srgbClr val="FFFFFF"/>
              </a:buClr>
              <a:buSzPts val="5200"/>
              <a:buNone/>
              <a:defRPr sz="5200">
                <a:solidFill>
                  <a:srgbClr val="FFFFFF"/>
                </a:solidFill>
              </a:defRPr>
            </a:lvl6pPr>
            <a:lvl7pPr lvl="6" algn="ctr" rtl="0">
              <a:spcBef>
                <a:spcPts val="0"/>
              </a:spcBef>
              <a:spcAft>
                <a:spcPts val="0"/>
              </a:spcAft>
              <a:buClr>
                <a:srgbClr val="FFFFFF"/>
              </a:buClr>
              <a:buSzPts val="5200"/>
              <a:buNone/>
              <a:defRPr sz="5200">
                <a:solidFill>
                  <a:srgbClr val="FFFFFF"/>
                </a:solidFill>
              </a:defRPr>
            </a:lvl7pPr>
            <a:lvl8pPr lvl="7" algn="ctr" rtl="0">
              <a:spcBef>
                <a:spcPts val="0"/>
              </a:spcBef>
              <a:spcAft>
                <a:spcPts val="0"/>
              </a:spcAft>
              <a:buClr>
                <a:srgbClr val="FFFFFF"/>
              </a:buClr>
              <a:buSzPts val="5200"/>
              <a:buNone/>
              <a:defRPr sz="5200">
                <a:solidFill>
                  <a:srgbClr val="FFFFFF"/>
                </a:solidFill>
              </a:defRPr>
            </a:lvl8pPr>
            <a:lvl9pPr lvl="8" algn="ctr" rtl="0">
              <a:spcBef>
                <a:spcPts val="0"/>
              </a:spcBef>
              <a:spcAft>
                <a:spcPts val="0"/>
              </a:spcAft>
              <a:buClr>
                <a:srgbClr val="FFFFFF"/>
              </a:buClr>
              <a:buSzPts val="5200"/>
              <a:buNone/>
              <a:defRPr sz="5200">
                <a:solidFill>
                  <a:srgbClr val="FFFFFF"/>
                </a:solidFill>
              </a:defRPr>
            </a:lvl9pPr>
          </a:lstStyle>
          <a:p>
            <a:endParaRPr dirty="0"/>
          </a:p>
        </p:txBody>
      </p:sp>
      <p:sp>
        <p:nvSpPr>
          <p:cNvPr id="340" name="Google Shape;340;p38"/>
          <p:cNvSpPr txBox="1">
            <a:spLocks noGrp="1"/>
          </p:cNvSpPr>
          <p:nvPr>
            <p:ph type="subTitle" idx="1"/>
          </p:nvPr>
        </p:nvSpPr>
        <p:spPr>
          <a:xfrm>
            <a:off x="354650" y="1984625"/>
            <a:ext cx="4126200" cy="7926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rgbClr val="666666"/>
              </a:buClr>
              <a:buSzPts val="1800"/>
              <a:buFont typeface="Montserrat"/>
              <a:buNone/>
              <a:defRPr sz="1800">
                <a:solidFill>
                  <a:srgbClr val="666666"/>
                </a:solidFill>
                <a:latin typeface="Avenir Next LT Pro" panose="020B0504020202020204" pitchFamily="34" charset="0"/>
                <a:ea typeface="Avenir Next LT Pro" panose="020B0504020202020204" pitchFamily="34" charset="0"/>
                <a:cs typeface="Avenir Next LT Pro" panose="020B0504020202020204" pitchFamily="34" charset="0"/>
                <a:sym typeface="Montserrat"/>
              </a:defRPr>
            </a:lvl1pPr>
            <a:lvl2pPr lvl="1"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2pPr>
            <a:lvl3pPr lvl="2"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3pPr>
            <a:lvl4pPr lvl="3"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4pPr>
            <a:lvl5pPr lvl="4"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5pPr>
            <a:lvl6pPr lvl="5"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6pPr>
            <a:lvl7pPr lvl="6"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7pPr>
            <a:lvl8pPr lvl="7"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8pPr>
            <a:lvl9pPr lvl="8"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9pPr>
          </a:lstStyle>
          <a:p>
            <a:endParaRPr dirty="0"/>
          </a:p>
        </p:txBody>
      </p:sp>
      <p:sp>
        <p:nvSpPr>
          <p:cNvPr id="341" name="Google Shape;341;p38"/>
          <p:cNvSpPr txBox="1">
            <a:spLocks noGrp="1"/>
          </p:cNvSpPr>
          <p:nvPr>
            <p:ph type="subTitle" idx="2"/>
          </p:nvPr>
        </p:nvSpPr>
        <p:spPr>
          <a:xfrm>
            <a:off x="354650" y="3059300"/>
            <a:ext cx="4126200" cy="307500"/>
          </a:xfrm>
          <a:prstGeom prst="rect">
            <a:avLst/>
          </a:prstGeom>
        </p:spPr>
        <p:txBody>
          <a:bodyPr spcFirstLastPara="1" wrap="square" lIns="0" tIns="91425" rIns="0" bIns="91425" anchor="b" anchorCtr="0">
            <a:noAutofit/>
          </a:bodyPr>
          <a:lstStyle>
            <a:lvl1pPr marL="311150" lvl="0" indent="-311150" rtl="0">
              <a:lnSpc>
                <a:spcPct val="100000"/>
              </a:lnSpc>
              <a:spcBef>
                <a:spcPts val="0"/>
              </a:spcBef>
              <a:spcAft>
                <a:spcPts val="0"/>
              </a:spcAft>
              <a:buClr>
                <a:srgbClr val="CBCBCB"/>
              </a:buClr>
              <a:buSzPts val="1200"/>
              <a:buNone/>
              <a:defRPr sz="1200" b="1">
                <a:solidFill>
                  <a:srgbClr val="CBCBCB"/>
                </a:solidFill>
                <a:latin typeface="Avenir Next LT Pro" panose="020B0504020202020204" pitchFamily="34" charset="0"/>
              </a:defRPr>
            </a:lvl1pPr>
            <a:lvl2pPr lvl="1" rtl="0">
              <a:lnSpc>
                <a:spcPct val="100000"/>
              </a:lnSpc>
              <a:spcBef>
                <a:spcPts val="0"/>
              </a:spcBef>
              <a:spcAft>
                <a:spcPts val="0"/>
              </a:spcAft>
              <a:buClr>
                <a:srgbClr val="CBCBCB"/>
              </a:buClr>
              <a:buSzPts val="1800"/>
              <a:buNone/>
              <a:defRPr sz="1800" b="1">
                <a:solidFill>
                  <a:srgbClr val="CBCBCB"/>
                </a:solidFill>
              </a:defRPr>
            </a:lvl2pPr>
            <a:lvl3pPr lvl="2" rtl="0">
              <a:lnSpc>
                <a:spcPct val="100000"/>
              </a:lnSpc>
              <a:spcBef>
                <a:spcPts val="0"/>
              </a:spcBef>
              <a:spcAft>
                <a:spcPts val="0"/>
              </a:spcAft>
              <a:buClr>
                <a:srgbClr val="CBCBCB"/>
              </a:buClr>
              <a:buSzPts val="1800"/>
              <a:buNone/>
              <a:defRPr sz="1800" b="1">
                <a:solidFill>
                  <a:srgbClr val="CBCBCB"/>
                </a:solidFill>
              </a:defRPr>
            </a:lvl3pPr>
            <a:lvl4pPr lvl="3" rtl="0">
              <a:lnSpc>
                <a:spcPct val="100000"/>
              </a:lnSpc>
              <a:spcBef>
                <a:spcPts val="0"/>
              </a:spcBef>
              <a:spcAft>
                <a:spcPts val="0"/>
              </a:spcAft>
              <a:buClr>
                <a:srgbClr val="CBCBCB"/>
              </a:buClr>
              <a:buSzPts val="1800"/>
              <a:buNone/>
              <a:defRPr sz="1800" b="1">
                <a:solidFill>
                  <a:srgbClr val="CBCBCB"/>
                </a:solidFill>
              </a:defRPr>
            </a:lvl4pPr>
            <a:lvl5pPr lvl="4" rtl="0">
              <a:lnSpc>
                <a:spcPct val="100000"/>
              </a:lnSpc>
              <a:spcBef>
                <a:spcPts val="0"/>
              </a:spcBef>
              <a:spcAft>
                <a:spcPts val="0"/>
              </a:spcAft>
              <a:buClr>
                <a:srgbClr val="CBCBCB"/>
              </a:buClr>
              <a:buSzPts val="1800"/>
              <a:buNone/>
              <a:defRPr sz="1800" b="1">
                <a:solidFill>
                  <a:srgbClr val="CBCBCB"/>
                </a:solidFill>
              </a:defRPr>
            </a:lvl5pPr>
            <a:lvl6pPr lvl="5" rtl="0">
              <a:lnSpc>
                <a:spcPct val="100000"/>
              </a:lnSpc>
              <a:spcBef>
                <a:spcPts val="0"/>
              </a:spcBef>
              <a:spcAft>
                <a:spcPts val="0"/>
              </a:spcAft>
              <a:buClr>
                <a:srgbClr val="CBCBCB"/>
              </a:buClr>
              <a:buSzPts val="1800"/>
              <a:buNone/>
              <a:defRPr sz="1800" b="1">
                <a:solidFill>
                  <a:srgbClr val="CBCBCB"/>
                </a:solidFill>
              </a:defRPr>
            </a:lvl6pPr>
            <a:lvl7pPr lvl="6" rtl="0">
              <a:lnSpc>
                <a:spcPct val="100000"/>
              </a:lnSpc>
              <a:spcBef>
                <a:spcPts val="0"/>
              </a:spcBef>
              <a:spcAft>
                <a:spcPts val="0"/>
              </a:spcAft>
              <a:buClr>
                <a:srgbClr val="CBCBCB"/>
              </a:buClr>
              <a:buSzPts val="1800"/>
              <a:buNone/>
              <a:defRPr sz="1800" b="1">
                <a:solidFill>
                  <a:srgbClr val="CBCBCB"/>
                </a:solidFill>
              </a:defRPr>
            </a:lvl7pPr>
            <a:lvl8pPr lvl="7" rtl="0">
              <a:lnSpc>
                <a:spcPct val="100000"/>
              </a:lnSpc>
              <a:spcBef>
                <a:spcPts val="0"/>
              </a:spcBef>
              <a:spcAft>
                <a:spcPts val="0"/>
              </a:spcAft>
              <a:buClr>
                <a:srgbClr val="CBCBCB"/>
              </a:buClr>
              <a:buSzPts val="1800"/>
              <a:buNone/>
              <a:defRPr sz="1800" b="1">
                <a:solidFill>
                  <a:srgbClr val="CBCBCB"/>
                </a:solidFill>
              </a:defRPr>
            </a:lvl8pPr>
            <a:lvl9pPr lvl="8" rtl="0">
              <a:lnSpc>
                <a:spcPct val="100000"/>
              </a:lnSpc>
              <a:spcBef>
                <a:spcPts val="0"/>
              </a:spcBef>
              <a:spcAft>
                <a:spcPts val="0"/>
              </a:spcAft>
              <a:buClr>
                <a:srgbClr val="CBCBCB"/>
              </a:buClr>
              <a:buSzPts val="1800"/>
              <a:buNone/>
              <a:defRPr sz="1800" b="1">
                <a:solidFill>
                  <a:srgbClr val="CBCBCB"/>
                </a:solidFill>
              </a:defRPr>
            </a:lvl9pPr>
          </a:lstStyle>
          <a:p>
            <a:endParaRPr dirty="0"/>
          </a:p>
        </p:txBody>
      </p:sp>
      <p:sp>
        <p:nvSpPr>
          <p:cNvPr id="342" name="Google Shape;342;p38"/>
          <p:cNvSpPr txBox="1">
            <a:spLocks noGrp="1"/>
          </p:cNvSpPr>
          <p:nvPr>
            <p:ph type="subTitle" idx="3"/>
          </p:nvPr>
        </p:nvSpPr>
        <p:spPr>
          <a:xfrm>
            <a:off x="354650" y="3214400"/>
            <a:ext cx="4126200" cy="307500"/>
          </a:xfrm>
          <a:prstGeom prst="rect">
            <a:avLst/>
          </a:prstGeom>
        </p:spPr>
        <p:txBody>
          <a:bodyPr spcFirstLastPara="1" wrap="square" lIns="0" tIns="91425" rIns="0" bIns="91425" anchor="t" anchorCtr="0">
            <a:noAutofit/>
          </a:bodyPr>
          <a:lstStyle>
            <a:lvl1pPr marL="311150" lvl="0" indent="-311150" rtl="0">
              <a:lnSpc>
                <a:spcPct val="100000"/>
              </a:lnSpc>
              <a:spcBef>
                <a:spcPts val="0"/>
              </a:spcBef>
              <a:spcAft>
                <a:spcPts val="0"/>
              </a:spcAft>
              <a:buClr>
                <a:srgbClr val="CBCBCB"/>
              </a:buClr>
              <a:buSzPts val="1200"/>
              <a:buNone/>
              <a:defRPr sz="1200">
                <a:solidFill>
                  <a:srgbClr val="CBCBCB"/>
                </a:solidFill>
                <a:latin typeface="Avenir Next LT Pro" panose="020B0504020202020204" pitchFamily="34" charset="0"/>
              </a:defRPr>
            </a:lvl1pPr>
            <a:lvl2pPr lvl="1" rtl="0">
              <a:lnSpc>
                <a:spcPct val="100000"/>
              </a:lnSpc>
              <a:spcBef>
                <a:spcPts val="0"/>
              </a:spcBef>
              <a:spcAft>
                <a:spcPts val="0"/>
              </a:spcAft>
              <a:buClr>
                <a:srgbClr val="CBCBCB"/>
              </a:buClr>
              <a:buSzPts val="1800"/>
              <a:buNone/>
              <a:defRPr sz="1800" b="1">
                <a:solidFill>
                  <a:srgbClr val="CBCBCB"/>
                </a:solidFill>
              </a:defRPr>
            </a:lvl2pPr>
            <a:lvl3pPr lvl="2" rtl="0">
              <a:lnSpc>
                <a:spcPct val="100000"/>
              </a:lnSpc>
              <a:spcBef>
                <a:spcPts val="0"/>
              </a:spcBef>
              <a:spcAft>
                <a:spcPts val="0"/>
              </a:spcAft>
              <a:buClr>
                <a:srgbClr val="CBCBCB"/>
              </a:buClr>
              <a:buSzPts val="1800"/>
              <a:buNone/>
              <a:defRPr sz="1800" b="1">
                <a:solidFill>
                  <a:srgbClr val="CBCBCB"/>
                </a:solidFill>
              </a:defRPr>
            </a:lvl3pPr>
            <a:lvl4pPr lvl="3" rtl="0">
              <a:lnSpc>
                <a:spcPct val="100000"/>
              </a:lnSpc>
              <a:spcBef>
                <a:spcPts val="0"/>
              </a:spcBef>
              <a:spcAft>
                <a:spcPts val="0"/>
              </a:spcAft>
              <a:buClr>
                <a:srgbClr val="CBCBCB"/>
              </a:buClr>
              <a:buSzPts val="1800"/>
              <a:buNone/>
              <a:defRPr sz="1800" b="1">
                <a:solidFill>
                  <a:srgbClr val="CBCBCB"/>
                </a:solidFill>
              </a:defRPr>
            </a:lvl4pPr>
            <a:lvl5pPr lvl="4" rtl="0">
              <a:lnSpc>
                <a:spcPct val="100000"/>
              </a:lnSpc>
              <a:spcBef>
                <a:spcPts val="0"/>
              </a:spcBef>
              <a:spcAft>
                <a:spcPts val="0"/>
              </a:spcAft>
              <a:buClr>
                <a:srgbClr val="CBCBCB"/>
              </a:buClr>
              <a:buSzPts val="1800"/>
              <a:buNone/>
              <a:defRPr sz="1800" b="1">
                <a:solidFill>
                  <a:srgbClr val="CBCBCB"/>
                </a:solidFill>
              </a:defRPr>
            </a:lvl5pPr>
            <a:lvl6pPr lvl="5" rtl="0">
              <a:lnSpc>
                <a:spcPct val="100000"/>
              </a:lnSpc>
              <a:spcBef>
                <a:spcPts val="0"/>
              </a:spcBef>
              <a:spcAft>
                <a:spcPts val="0"/>
              </a:spcAft>
              <a:buClr>
                <a:srgbClr val="CBCBCB"/>
              </a:buClr>
              <a:buSzPts val="1800"/>
              <a:buNone/>
              <a:defRPr sz="1800" b="1">
                <a:solidFill>
                  <a:srgbClr val="CBCBCB"/>
                </a:solidFill>
              </a:defRPr>
            </a:lvl6pPr>
            <a:lvl7pPr lvl="6" rtl="0">
              <a:lnSpc>
                <a:spcPct val="100000"/>
              </a:lnSpc>
              <a:spcBef>
                <a:spcPts val="0"/>
              </a:spcBef>
              <a:spcAft>
                <a:spcPts val="0"/>
              </a:spcAft>
              <a:buClr>
                <a:srgbClr val="CBCBCB"/>
              </a:buClr>
              <a:buSzPts val="1800"/>
              <a:buNone/>
              <a:defRPr sz="1800" b="1">
                <a:solidFill>
                  <a:srgbClr val="CBCBCB"/>
                </a:solidFill>
              </a:defRPr>
            </a:lvl7pPr>
            <a:lvl8pPr lvl="7" rtl="0">
              <a:lnSpc>
                <a:spcPct val="100000"/>
              </a:lnSpc>
              <a:spcBef>
                <a:spcPts val="0"/>
              </a:spcBef>
              <a:spcAft>
                <a:spcPts val="0"/>
              </a:spcAft>
              <a:buClr>
                <a:srgbClr val="CBCBCB"/>
              </a:buClr>
              <a:buSzPts val="1800"/>
              <a:buNone/>
              <a:defRPr sz="1800" b="1">
                <a:solidFill>
                  <a:srgbClr val="CBCBCB"/>
                </a:solidFill>
              </a:defRPr>
            </a:lvl8pPr>
            <a:lvl9pPr lvl="8" rtl="0">
              <a:lnSpc>
                <a:spcPct val="100000"/>
              </a:lnSpc>
              <a:spcBef>
                <a:spcPts val="0"/>
              </a:spcBef>
              <a:spcAft>
                <a:spcPts val="0"/>
              </a:spcAft>
              <a:buClr>
                <a:srgbClr val="CBCBCB"/>
              </a:buClr>
              <a:buSzPts val="1800"/>
              <a:buNone/>
              <a:defRPr sz="1800" b="1">
                <a:solidFill>
                  <a:srgbClr val="CBCBCB"/>
                </a:solidFill>
              </a:defRPr>
            </a:lvl9pPr>
          </a:lstStyle>
          <a:p>
            <a:endParaRPr dirty="0"/>
          </a:p>
        </p:txBody>
      </p:sp>
      <p:sp>
        <p:nvSpPr>
          <p:cNvPr id="343" name="Google Shape;343;p38"/>
          <p:cNvSpPr txBox="1">
            <a:spLocks noGrp="1"/>
          </p:cNvSpPr>
          <p:nvPr>
            <p:ph type="subTitle" idx="4"/>
          </p:nvPr>
        </p:nvSpPr>
        <p:spPr>
          <a:xfrm>
            <a:off x="354650" y="3642975"/>
            <a:ext cx="4126200" cy="307500"/>
          </a:xfrm>
          <a:prstGeom prst="rect">
            <a:avLst/>
          </a:prstGeom>
        </p:spPr>
        <p:txBody>
          <a:bodyPr spcFirstLastPara="1" wrap="square" lIns="0" tIns="91425" rIns="0" bIns="91425" anchor="t" anchorCtr="0">
            <a:noAutofit/>
          </a:bodyPr>
          <a:lstStyle>
            <a:lvl1pPr marL="311150" lvl="0" indent="-311150" rtl="0">
              <a:lnSpc>
                <a:spcPct val="100000"/>
              </a:lnSpc>
              <a:spcBef>
                <a:spcPts val="0"/>
              </a:spcBef>
              <a:spcAft>
                <a:spcPts val="0"/>
              </a:spcAft>
              <a:buClr>
                <a:srgbClr val="CBCBCB"/>
              </a:buClr>
              <a:buSzPts val="1000"/>
              <a:buNone/>
              <a:defRPr sz="1000">
                <a:solidFill>
                  <a:srgbClr val="CBCBCB"/>
                </a:solidFill>
                <a:latin typeface="Avenir Next LT Pro" panose="020B0504020202020204" pitchFamily="34" charset="0"/>
              </a:defRPr>
            </a:lvl1pPr>
            <a:lvl2pPr lvl="1" rtl="0">
              <a:lnSpc>
                <a:spcPct val="100000"/>
              </a:lnSpc>
              <a:spcBef>
                <a:spcPts val="0"/>
              </a:spcBef>
              <a:spcAft>
                <a:spcPts val="0"/>
              </a:spcAft>
              <a:buClr>
                <a:srgbClr val="CBCBCB"/>
              </a:buClr>
              <a:buSzPts val="1800"/>
              <a:buNone/>
              <a:defRPr sz="1800" b="1">
                <a:solidFill>
                  <a:srgbClr val="CBCBCB"/>
                </a:solidFill>
              </a:defRPr>
            </a:lvl2pPr>
            <a:lvl3pPr lvl="2" rtl="0">
              <a:lnSpc>
                <a:spcPct val="100000"/>
              </a:lnSpc>
              <a:spcBef>
                <a:spcPts val="0"/>
              </a:spcBef>
              <a:spcAft>
                <a:spcPts val="0"/>
              </a:spcAft>
              <a:buClr>
                <a:srgbClr val="CBCBCB"/>
              </a:buClr>
              <a:buSzPts val="1800"/>
              <a:buNone/>
              <a:defRPr sz="1800" b="1">
                <a:solidFill>
                  <a:srgbClr val="CBCBCB"/>
                </a:solidFill>
              </a:defRPr>
            </a:lvl3pPr>
            <a:lvl4pPr lvl="3" rtl="0">
              <a:lnSpc>
                <a:spcPct val="100000"/>
              </a:lnSpc>
              <a:spcBef>
                <a:spcPts val="0"/>
              </a:spcBef>
              <a:spcAft>
                <a:spcPts val="0"/>
              </a:spcAft>
              <a:buClr>
                <a:srgbClr val="CBCBCB"/>
              </a:buClr>
              <a:buSzPts val="1800"/>
              <a:buNone/>
              <a:defRPr sz="1800" b="1">
                <a:solidFill>
                  <a:srgbClr val="CBCBCB"/>
                </a:solidFill>
              </a:defRPr>
            </a:lvl4pPr>
            <a:lvl5pPr lvl="4" rtl="0">
              <a:lnSpc>
                <a:spcPct val="100000"/>
              </a:lnSpc>
              <a:spcBef>
                <a:spcPts val="0"/>
              </a:spcBef>
              <a:spcAft>
                <a:spcPts val="0"/>
              </a:spcAft>
              <a:buClr>
                <a:srgbClr val="CBCBCB"/>
              </a:buClr>
              <a:buSzPts val="1800"/>
              <a:buNone/>
              <a:defRPr sz="1800" b="1">
                <a:solidFill>
                  <a:srgbClr val="CBCBCB"/>
                </a:solidFill>
              </a:defRPr>
            </a:lvl5pPr>
            <a:lvl6pPr lvl="5" rtl="0">
              <a:lnSpc>
                <a:spcPct val="100000"/>
              </a:lnSpc>
              <a:spcBef>
                <a:spcPts val="0"/>
              </a:spcBef>
              <a:spcAft>
                <a:spcPts val="0"/>
              </a:spcAft>
              <a:buClr>
                <a:srgbClr val="CBCBCB"/>
              </a:buClr>
              <a:buSzPts val="1800"/>
              <a:buNone/>
              <a:defRPr sz="1800" b="1">
                <a:solidFill>
                  <a:srgbClr val="CBCBCB"/>
                </a:solidFill>
              </a:defRPr>
            </a:lvl6pPr>
            <a:lvl7pPr lvl="6" rtl="0">
              <a:lnSpc>
                <a:spcPct val="100000"/>
              </a:lnSpc>
              <a:spcBef>
                <a:spcPts val="0"/>
              </a:spcBef>
              <a:spcAft>
                <a:spcPts val="0"/>
              </a:spcAft>
              <a:buClr>
                <a:srgbClr val="CBCBCB"/>
              </a:buClr>
              <a:buSzPts val="1800"/>
              <a:buNone/>
              <a:defRPr sz="1800" b="1">
                <a:solidFill>
                  <a:srgbClr val="CBCBCB"/>
                </a:solidFill>
              </a:defRPr>
            </a:lvl7pPr>
            <a:lvl8pPr lvl="7" rtl="0">
              <a:lnSpc>
                <a:spcPct val="100000"/>
              </a:lnSpc>
              <a:spcBef>
                <a:spcPts val="0"/>
              </a:spcBef>
              <a:spcAft>
                <a:spcPts val="0"/>
              </a:spcAft>
              <a:buClr>
                <a:srgbClr val="CBCBCB"/>
              </a:buClr>
              <a:buSzPts val="1800"/>
              <a:buNone/>
              <a:defRPr sz="1800" b="1">
                <a:solidFill>
                  <a:srgbClr val="CBCBCB"/>
                </a:solidFill>
              </a:defRPr>
            </a:lvl8pPr>
            <a:lvl9pPr lvl="8" rtl="0">
              <a:lnSpc>
                <a:spcPct val="100000"/>
              </a:lnSpc>
              <a:spcBef>
                <a:spcPts val="0"/>
              </a:spcBef>
              <a:spcAft>
                <a:spcPts val="0"/>
              </a:spcAft>
              <a:buClr>
                <a:srgbClr val="CBCBCB"/>
              </a:buClr>
              <a:buSzPts val="1800"/>
              <a:buNone/>
              <a:defRPr sz="1800" b="1">
                <a:solidFill>
                  <a:srgbClr val="CBCBCB"/>
                </a:solidFill>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side - White/title/body text">
  <p:cSld name="TITLE_AND_BODY_1">
    <p:spTree>
      <p:nvGrpSpPr>
        <p:cNvPr id="1" name="Shape 64"/>
        <p:cNvGrpSpPr/>
        <p:nvPr/>
      </p:nvGrpSpPr>
      <p:grpSpPr>
        <a:xfrm>
          <a:off x="0" y="0"/>
          <a:ext cx="0" cy="0"/>
          <a:chOff x="0" y="0"/>
          <a:chExt cx="0" cy="0"/>
        </a:xfrm>
      </p:grpSpPr>
      <p:sp>
        <p:nvSpPr>
          <p:cNvPr id="65" name="Google Shape;65;p7"/>
          <p:cNvSpPr/>
          <p:nvPr/>
        </p:nvSpPr>
        <p:spPr>
          <a:xfrm>
            <a:off x="0" y="50"/>
            <a:ext cx="5107500" cy="5158800"/>
          </a:xfrm>
          <a:prstGeom prst="rtTriangle">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66;p7"/>
          <p:cNvSpPr txBox="1">
            <a:spLocks noGrp="1"/>
          </p:cNvSpPr>
          <p:nvPr>
            <p:ph type="title"/>
          </p:nvPr>
        </p:nvSpPr>
        <p:spPr>
          <a:xfrm>
            <a:off x="354650" y="292625"/>
            <a:ext cx="8434800" cy="393600"/>
          </a:xfrm>
          <a:prstGeom prst="rect">
            <a:avLst/>
          </a:prstGeom>
        </p:spPr>
        <p:txBody>
          <a:bodyPr spcFirstLastPara="1" wrap="square" lIns="0" tIns="91425" rIns="0" bIns="91425" anchor="t" anchorCtr="0">
            <a:noAutofit/>
          </a:bodyPr>
          <a:lstStyle>
            <a:lvl1pPr lvl="0" rtl="0">
              <a:spcBef>
                <a:spcPts val="0"/>
              </a:spcBef>
              <a:spcAft>
                <a:spcPts val="0"/>
              </a:spcAft>
              <a:buSzPts val="1900"/>
              <a:buNone/>
              <a:defRPr>
                <a:latin typeface="Avenir Next LT Pro" panose="020B0504020202020204" pitchFamily="34" charset="0"/>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dirty="0"/>
          </a:p>
        </p:txBody>
      </p:sp>
      <p:sp>
        <p:nvSpPr>
          <p:cNvPr id="67" name="Google Shape;67;p7"/>
          <p:cNvSpPr txBox="1">
            <a:spLocks noGrp="1"/>
          </p:cNvSpPr>
          <p:nvPr>
            <p:ph type="body" idx="1"/>
          </p:nvPr>
        </p:nvSpPr>
        <p:spPr>
          <a:xfrm>
            <a:off x="354650" y="1152475"/>
            <a:ext cx="8434800" cy="3416400"/>
          </a:xfrm>
          <a:prstGeom prst="rect">
            <a:avLst/>
          </a:prstGeom>
        </p:spPr>
        <p:txBody>
          <a:bodyPr spcFirstLastPara="1" wrap="square" lIns="0" tIns="91425" rIns="0" bIns="91425" anchor="t" anchorCtr="0">
            <a:noAutofit/>
          </a:bodyPr>
          <a:lstStyle>
            <a:lvl1pPr marL="274320" lvl="0" indent="-274320" rtl="0">
              <a:spcBef>
                <a:spcPts val="0"/>
              </a:spcBef>
              <a:spcAft>
                <a:spcPts val="0"/>
              </a:spcAft>
              <a:buSzPts val="1300"/>
              <a:buChar char="■"/>
              <a:defRPr>
                <a:latin typeface="Avenir Next LT Pro" panose="020B0504020202020204" pitchFamily="34" charset="0"/>
              </a:defRPr>
            </a:lvl1pPr>
            <a:lvl2pPr marL="914400" lvl="1" indent="-304800" rtl="0">
              <a:spcBef>
                <a:spcPts val="1600"/>
              </a:spcBef>
              <a:spcAft>
                <a:spcPts val="0"/>
              </a:spcAft>
              <a:buSzPts val="1200"/>
              <a:buChar char="⎼"/>
              <a:defRPr/>
            </a:lvl2pPr>
            <a:lvl3pPr marL="1371600" lvl="2" indent="-292100" rtl="0">
              <a:spcBef>
                <a:spcPts val="1600"/>
              </a:spcBef>
              <a:spcAft>
                <a:spcPts val="0"/>
              </a:spcAft>
              <a:buSzPts val="1000"/>
              <a:buChar char="○"/>
              <a:defRPr/>
            </a:lvl3pPr>
            <a:lvl4pPr marL="1828800" lvl="3" indent="-292100" rtl="0">
              <a:spcBef>
                <a:spcPts val="1600"/>
              </a:spcBef>
              <a:spcAft>
                <a:spcPts val="0"/>
              </a:spcAft>
              <a:buSzPts val="1000"/>
              <a:buChar char="■"/>
              <a:defRPr/>
            </a:lvl4pPr>
            <a:lvl5pPr marL="2286000" lvl="4" indent="-292100" rtl="0">
              <a:spcBef>
                <a:spcPts val="1600"/>
              </a:spcBef>
              <a:spcAft>
                <a:spcPts val="0"/>
              </a:spcAft>
              <a:buSzPts val="1000"/>
              <a:buChar char="⎼"/>
              <a:defRPr/>
            </a:lvl5pPr>
            <a:lvl6pPr marL="2743200" lvl="5" indent="-292100" rtl="0">
              <a:spcBef>
                <a:spcPts val="1600"/>
              </a:spcBef>
              <a:spcAft>
                <a:spcPts val="0"/>
              </a:spcAft>
              <a:buSzPts val="1000"/>
              <a:buChar char="○"/>
              <a:defRPr/>
            </a:lvl6pPr>
            <a:lvl7pPr marL="3200400" lvl="6" indent="-292100" rtl="0">
              <a:spcBef>
                <a:spcPts val="1600"/>
              </a:spcBef>
              <a:spcAft>
                <a:spcPts val="0"/>
              </a:spcAft>
              <a:buSzPts val="1000"/>
              <a:buChar char="■"/>
              <a:defRPr/>
            </a:lvl7pPr>
            <a:lvl8pPr marL="3657600" lvl="7" indent="-292100" rtl="0">
              <a:spcBef>
                <a:spcPts val="1600"/>
              </a:spcBef>
              <a:spcAft>
                <a:spcPts val="0"/>
              </a:spcAft>
              <a:buSzPts val="1000"/>
              <a:buChar char="⎼"/>
              <a:defRPr/>
            </a:lvl8pPr>
            <a:lvl9pPr marL="4114800" lvl="8" indent="-292100" rtl="0">
              <a:spcBef>
                <a:spcPts val="1600"/>
              </a:spcBef>
              <a:spcAft>
                <a:spcPts val="1600"/>
              </a:spcAft>
              <a:buSzPts val="1000"/>
              <a:buChar char="○"/>
              <a:defRPr/>
            </a:lvl9pPr>
          </a:lstStyle>
          <a:p>
            <a:endParaRPr dirty="0"/>
          </a:p>
        </p:txBody>
      </p:sp>
      <p:sp>
        <p:nvSpPr>
          <p:cNvPr id="68" name="Google Shape;68;p7"/>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dirty="0">
                <a:solidFill>
                  <a:srgbClr val="888888"/>
                </a:solidFill>
                <a:latin typeface="Avenir Next LT Pro" panose="020B0504020202020204" pitchFamily="34" charset="0"/>
                <a:ea typeface="Montserrat Light"/>
                <a:cs typeface="Montserrat Light"/>
                <a:sym typeface="Montserrat Light"/>
              </a:rPr>
              <a:t>© 2021 </a:t>
            </a:r>
            <a:r>
              <a:rPr lang="en-GB" sz="500" dirty="0">
                <a:solidFill>
                  <a:srgbClr val="888888"/>
                </a:solidFill>
                <a:latin typeface="Avenir Next LT Pro" panose="020B0504020202020204" pitchFamily="34" charset="0"/>
                <a:ea typeface="Montserrat Light"/>
                <a:cs typeface="Montserrat Light"/>
                <a:sym typeface="Montserrat Light"/>
              </a:rPr>
              <a:t>NielsenIQ</a:t>
            </a:r>
            <a:r>
              <a:rPr lang="en" sz="500" dirty="0">
                <a:solidFill>
                  <a:srgbClr val="888888"/>
                </a:solidFill>
                <a:latin typeface="Avenir Next LT Pro" panose="020B0504020202020204" pitchFamily="34" charset="0"/>
                <a:ea typeface="Montserrat Light"/>
                <a:cs typeface="Montserrat Light"/>
                <a:sym typeface="Montserrat Light"/>
              </a:rPr>
              <a:t> Consumer LLC. All Rights Reserved.</a:t>
            </a:r>
            <a:endParaRPr sz="500" i="0" u="none" strike="noStrike" cap="none" dirty="0">
              <a:solidFill>
                <a:srgbClr val="888888"/>
              </a:solidFill>
              <a:latin typeface="Avenir Next LT Pro" panose="020B0504020202020204" pitchFamily="34" charset="0"/>
              <a:ea typeface="Montserrat Light"/>
              <a:cs typeface="Montserrat Light"/>
              <a:sym typeface="Montserrat Light"/>
            </a:endParaRPr>
          </a:p>
        </p:txBody>
      </p:sp>
      <p:sp>
        <p:nvSpPr>
          <p:cNvPr id="69" name="Google Shape;69;p7"/>
          <p:cNvSpPr txBox="1">
            <a:spLocks noGrp="1"/>
          </p:cNvSpPr>
          <p:nvPr>
            <p:ph type="subTitle" idx="2"/>
          </p:nvPr>
        </p:nvSpPr>
        <p:spPr>
          <a:xfrm>
            <a:off x="354650" y="620550"/>
            <a:ext cx="8434800" cy="384300"/>
          </a:xfrm>
          <a:prstGeom prst="rect">
            <a:avLst/>
          </a:prstGeom>
        </p:spPr>
        <p:txBody>
          <a:bodyPr spcFirstLastPara="1" wrap="square" lIns="0" tIns="91425" rIns="0" bIns="91425" anchor="t" anchorCtr="0">
            <a:noAutofit/>
          </a:bodyPr>
          <a:lstStyle>
            <a:lvl1pPr marL="311150" lvl="0" indent="-311150" rtl="0">
              <a:lnSpc>
                <a:spcPct val="100000"/>
              </a:lnSpc>
              <a:spcBef>
                <a:spcPts val="0"/>
              </a:spcBef>
              <a:spcAft>
                <a:spcPts val="0"/>
              </a:spcAft>
              <a:buClr>
                <a:schemeClr val="accent5"/>
              </a:buClr>
              <a:buSzPts val="1500"/>
              <a:buNone/>
              <a:defRPr sz="1500">
                <a:solidFill>
                  <a:schemeClr val="accent5"/>
                </a:solidFill>
                <a:latin typeface="Avenir Next LT Pro" panose="020B0504020202020204" pitchFamily="34" charset="0"/>
              </a:defRPr>
            </a:lvl1pPr>
            <a:lvl2pPr lvl="1" rtl="0">
              <a:lnSpc>
                <a:spcPct val="100000"/>
              </a:lnSpc>
              <a:spcBef>
                <a:spcPts val="0"/>
              </a:spcBef>
              <a:spcAft>
                <a:spcPts val="0"/>
              </a:spcAft>
              <a:buClr>
                <a:schemeClr val="accent5"/>
              </a:buClr>
              <a:buSzPts val="1400"/>
              <a:buNone/>
              <a:defRPr sz="1400">
                <a:solidFill>
                  <a:schemeClr val="accent5"/>
                </a:solidFill>
              </a:defRPr>
            </a:lvl2pPr>
            <a:lvl3pPr lvl="2" rtl="0">
              <a:lnSpc>
                <a:spcPct val="100000"/>
              </a:lnSpc>
              <a:spcBef>
                <a:spcPts val="0"/>
              </a:spcBef>
              <a:spcAft>
                <a:spcPts val="0"/>
              </a:spcAft>
              <a:buClr>
                <a:schemeClr val="accent5"/>
              </a:buClr>
              <a:buSzPts val="1400"/>
              <a:buNone/>
              <a:defRPr sz="1400">
                <a:solidFill>
                  <a:schemeClr val="accent5"/>
                </a:solidFill>
              </a:defRPr>
            </a:lvl3pPr>
            <a:lvl4pPr lvl="3" rtl="0">
              <a:lnSpc>
                <a:spcPct val="100000"/>
              </a:lnSpc>
              <a:spcBef>
                <a:spcPts val="0"/>
              </a:spcBef>
              <a:spcAft>
                <a:spcPts val="0"/>
              </a:spcAft>
              <a:buClr>
                <a:schemeClr val="accent5"/>
              </a:buClr>
              <a:buSzPts val="1400"/>
              <a:buNone/>
              <a:defRPr sz="1400">
                <a:solidFill>
                  <a:schemeClr val="accent5"/>
                </a:solidFill>
              </a:defRPr>
            </a:lvl4pPr>
            <a:lvl5pPr lvl="4" rtl="0">
              <a:lnSpc>
                <a:spcPct val="100000"/>
              </a:lnSpc>
              <a:spcBef>
                <a:spcPts val="0"/>
              </a:spcBef>
              <a:spcAft>
                <a:spcPts val="0"/>
              </a:spcAft>
              <a:buClr>
                <a:schemeClr val="accent5"/>
              </a:buClr>
              <a:buSzPts val="1400"/>
              <a:buNone/>
              <a:defRPr sz="1400">
                <a:solidFill>
                  <a:schemeClr val="accent5"/>
                </a:solidFill>
              </a:defRPr>
            </a:lvl5pPr>
            <a:lvl6pPr lvl="5" rtl="0">
              <a:lnSpc>
                <a:spcPct val="100000"/>
              </a:lnSpc>
              <a:spcBef>
                <a:spcPts val="0"/>
              </a:spcBef>
              <a:spcAft>
                <a:spcPts val="0"/>
              </a:spcAft>
              <a:buClr>
                <a:schemeClr val="accent5"/>
              </a:buClr>
              <a:buSzPts val="1400"/>
              <a:buNone/>
              <a:defRPr sz="1400">
                <a:solidFill>
                  <a:schemeClr val="accent5"/>
                </a:solidFill>
              </a:defRPr>
            </a:lvl6pPr>
            <a:lvl7pPr lvl="6" rtl="0">
              <a:lnSpc>
                <a:spcPct val="100000"/>
              </a:lnSpc>
              <a:spcBef>
                <a:spcPts val="0"/>
              </a:spcBef>
              <a:spcAft>
                <a:spcPts val="0"/>
              </a:spcAft>
              <a:buClr>
                <a:schemeClr val="accent5"/>
              </a:buClr>
              <a:buSzPts val="1400"/>
              <a:buNone/>
              <a:defRPr sz="1400">
                <a:solidFill>
                  <a:schemeClr val="accent5"/>
                </a:solidFill>
              </a:defRPr>
            </a:lvl7pPr>
            <a:lvl8pPr lvl="7" rtl="0">
              <a:lnSpc>
                <a:spcPct val="100000"/>
              </a:lnSpc>
              <a:spcBef>
                <a:spcPts val="0"/>
              </a:spcBef>
              <a:spcAft>
                <a:spcPts val="0"/>
              </a:spcAft>
              <a:buClr>
                <a:schemeClr val="accent5"/>
              </a:buClr>
              <a:buSzPts val="1400"/>
              <a:buNone/>
              <a:defRPr sz="1400">
                <a:solidFill>
                  <a:schemeClr val="accent5"/>
                </a:solidFill>
              </a:defRPr>
            </a:lvl8pPr>
            <a:lvl9pPr lvl="8" rtl="0">
              <a:lnSpc>
                <a:spcPct val="100000"/>
              </a:lnSpc>
              <a:spcBef>
                <a:spcPts val="0"/>
              </a:spcBef>
              <a:spcAft>
                <a:spcPts val="0"/>
              </a:spcAft>
              <a:buClr>
                <a:schemeClr val="accent5"/>
              </a:buClr>
              <a:buSzPts val="1400"/>
              <a:buNone/>
              <a:defRPr sz="1400">
                <a:solidFill>
                  <a:schemeClr val="accent5"/>
                </a:solidFill>
              </a:defRPr>
            </a:lvl9pPr>
          </a:lstStyle>
          <a:p>
            <a:endParaRPr dirty="0"/>
          </a:p>
        </p:txBody>
      </p:sp>
      <p:pic>
        <p:nvPicPr>
          <p:cNvPr id="71" name="Google Shape;71;p7"/>
          <p:cNvPicPr preferRelativeResize="0"/>
          <p:nvPr/>
        </p:nvPicPr>
        <p:blipFill>
          <a:blip r:embed="rId2">
            <a:alphaModFix/>
          </a:blip>
          <a:stretch>
            <a:fillRect/>
          </a:stretch>
        </p:blipFill>
        <p:spPr>
          <a:xfrm>
            <a:off x="0" y="0"/>
            <a:ext cx="354650" cy="355959"/>
          </a:xfrm>
          <a:prstGeom prst="rect">
            <a:avLst/>
          </a:prstGeom>
          <a:noFill/>
          <a:ln>
            <a:noFill/>
          </a:ln>
        </p:spPr>
      </p:pic>
      <p:sp>
        <p:nvSpPr>
          <p:cNvPr id="72" name="Google Shape;72;p7"/>
          <p:cNvSpPr txBox="1">
            <a:spLocks noGrp="1"/>
          </p:cNvSpPr>
          <p:nvPr>
            <p:ph type="subTitle" idx="3"/>
          </p:nvPr>
        </p:nvSpPr>
        <p:spPr>
          <a:xfrm>
            <a:off x="354650" y="4857012"/>
            <a:ext cx="81591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tabLst/>
              <a:defRPr sz="600">
                <a:solidFill>
                  <a:schemeClr val="accent5"/>
                </a:solidFill>
                <a:latin typeface="Avenir Next LT Pro" panose="020B0504020202020204" pitchFamily="34"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dirty="0"/>
          </a:p>
        </p:txBody>
      </p:sp>
      <p:sp>
        <p:nvSpPr>
          <p:cNvPr id="10" name="Slide Number Placeholder 1">
            <a:extLst>
              <a:ext uri="{FF2B5EF4-FFF2-40B4-BE49-F238E27FC236}">
                <a16:creationId xmlns:a16="http://schemas.microsoft.com/office/drawing/2014/main" id="{DECBD0CE-CBB5-47E2-9811-68DFF5D91FC4}"/>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tx1"/>
                </a:solidFill>
              </a:rPr>
              <a:pPr/>
              <a:t>‹#›</a:t>
            </a:fld>
            <a:endParaRPr lang="en-PH" dirty="0">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side - Black/title only">
  <p:cSld name="TITLE_AND_BODY_1_1">
    <p:bg>
      <p:bgPr>
        <a:solidFill>
          <a:srgbClr val="000000"/>
        </a:solidFill>
        <a:effectLst/>
      </p:bgPr>
    </p:bg>
    <p:spTree>
      <p:nvGrpSpPr>
        <p:cNvPr id="1" name="Shape 89"/>
        <p:cNvGrpSpPr/>
        <p:nvPr/>
      </p:nvGrpSpPr>
      <p:grpSpPr>
        <a:xfrm>
          <a:off x="0" y="0"/>
          <a:ext cx="0" cy="0"/>
          <a:chOff x="0" y="0"/>
          <a:chExt cx="0" cy="0"/>
        </a:xfrm>
      </p:grpSpPr>
      <p:sp>
        <p:nvSpPr>
          <p:cNvPr id="90" name="Google Shape;90;p10"/>
          <p:cNvSpPr/>
          <p:nvPr/>
        </p:nvSpPr>
        <p:spPr>
          <a:xfrm>
            <a:off x="0" y="50"/>
            <a:ext cx="5107500" cy="5158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91;p10"/>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500" dirty="0">
                <a:solidFill>
                  <a:srgbClr val="888888"/>
                </a:solidFill>
                <a:latin typeface="Avenir Next LT Pro" panose="020B0504020202020204" pitchFamily="34" charset="0"/>
                <a:ea typeface="Montserrat Light"/>
                <a:cs typeface="Montserrat Light"/>
                <a:sym typeface="Montserrat Light"/>
              </a:rPr>
              <a:t>© 2021 </a:t>
            </a:r>
            <a:r>
              <a:rPr lang="en-GB" sz="500" dirty="0">
                <a:solidFill>
                  <a:srgbClr val="888888"/>
                </a:solidFill>
                <a:latin typeface="Avenir Next LT Pro" panose="020B0504020202020204" pitchFamily="34" charset="0"/>
                <a:ea typeface="Montserrat Light"/>
                <a:cs typeface="Montserrat Light"/>
                <a:sym typeface="Montserrat Light"/>
              </a:rPr>
              <a:t>NielsenIQ</a:t>
            </a:r>
            <a:r>
              <a:rPr lang="en" sz="500" dirty="0">
                <a:solidFill>
                  <a:srgbClr val="888888"/>
                </a:solidFill>
                <a:latin typeface="Avenir Next LT Pro" panose="020B0504020202020204" pitchFamily="34" charset="0"/>
                <a:ea typeface="Montserrat Light"/>
                <a:cs typeface="Montserrat Light"/>
                <a:sym typeface="Montserrat Light"/>
              </a:rPr>
              <a:t> Consumer LLC. All Rights Reserved.</a:t>
            </a:r>
            <a:endParaRPr sz="500" dirty="0">
              <a:solidFill>
                <a:srgbClr val="888888"/>
              </a:solidFill>
              <a:latin typeface="Avenir Next LT Pro" panose="020B0504020202020204" pitchFamily="34" charset="0"/>
              <a:ea typeface="Montserrat Light"/>
              <a:cs typeface="Montserrat Light"/>
              <a:sym typeface="Montserrat Light"/>
            </a:endParaRPr>
          </a:p>
          <a:p>
            <a:pPr marL="0" marR="0" lvl="0" indent="0" algn="l" rtl="0">
              <a:lnSpc>
                <a:spcPct val="100000"/>
              </a:lnSpc>
              <a:spcBef>
                <a:spcPts val="0"/>
              </a:spcBef>
              <a:spcAft>
                <a:spcPts val="0"/>
              </a:spcAft>
              <a:buClr>
                <a:schemeClr val="dk1"/>
              </a:buClr>
              <a:buSzPts val="1100"/>
              <a:buFont typeface="Arial"/>
              <a:buNone/>
            </a:pPr>
            <a:endParaRPr sz="500" dirty="0">
              <a:solidFill>
                <a:srgbClr val="888888"/>
              </a:solidFill>
              <a:latin typeface="Avenir Next LT Pro" panose="020B0504020202020204" pitchFamily="34" charset="0"/>
              <a:ea typeface="Montserrat Light"/>
              <a:cs typeface="Montserrat Light"/>
              <a:sym typeface="Montserrat Light"/>
            </a:endParaRPr>
          </a:p>
          <a:p>
            <a:pPr marL="0" marR="0" lvl="0" indent="0" algn="l" rtl="0">
              <a:lnSpc>
                <a:spcPct val="100000"/>
              </a:lnSpc>
              <a:spcBef>
                <a:spcPts val="0"/>
              </a:spcBef>
              <a:spcAft>
                <a:spcPts val="0"/>
              </a:spcAft>
              <a:buClr>
                <a:srgbClr val="000000"/>
              </a:buClr>
              <a:buSzPts val="600"/>
              <a:buFont typeface="Arial"/>
              <a:buNone/>
            </a:pPr>
            <a:endParaRPr sz="500" dirty="0">
              <a:solidFill>
                <a:srgbClr val="888888"/>
              </a:solidFill>
              <a:latin typeface="Avenir Next LT Pro" panose="020B0504020202020204" pitchFamily="34" charset="0"/>
              <a:ea typeface="Montserrat Light"/>
              <a:cs typeface="Montserrat Light"/>
              <a:sym typeface="Montserrat Light"/>
            </a:endParaRPr>
          </a:p>
        </p:txBody>
      </p:sp>
      <p:sp>
        <p:nvSpPr>
          <p:cNvPr id="93" name="Google Shape;93;p10"/>
          <p:cNvSpPr txBox="1">
            <a:spLocks noGrp="1"/>
          </p:cNvSpPr>
          <p:nvPr>
            <p:ph type="subTitle" idx="1"/>
          </p:nvPr>
        </p:nvSpPr>
        <p:spPr>
          <a:xfrm>
            <a:off x="354650" y="4857012"/>
            <a:ext cx="81591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Avenir Next LT Pro" panose="020B0504020202020204" pitchFamily="34"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dirty="0"/>
          </a:p>
        </p:txBody>
      </p:sp>
      <p:sp>
        <p:nvSpPr>
          <p:cNvPr id="94" name="Google Shape;94;p10"/>
          <p:cNvSpPr txBox="1">
            <a:spLocks noGrp="1"/>
          </p:cNvSpPr>
          <p:nvPr>
            <p:ph type="title"/>
          </p:nvPr>
        </p:nvSpPr>
        <p:spPr>
          <a:xfrm>
            <a:off x="354650" y="292625"/>
            <a:ext cx="8434800" cy="393600"/>
          </a:xfrm>
          <a:prstGeom prst="rect">
            <a:avLst/>
          </a:prstGeom>
        </p:spPr>
        <p:txBody>
          <a:bodyPr spcFirstLastPara="1" wrap="square" lIns="0" tIns="91425" rIns="0" bIns="91425" anchor="t" anchorCtr="0">
            <a:noAutofit/>
          </a:bodyPr>
          <a:lstStyle>
            <a:lvl1pPr lvl="0" rtl="0">
              <a:spcBef>
                <a:spcPts val="0"/>
              </a:spcBef>
              <a:spcAft>
                <a:spcPts val="0"/>
              </a:spcAft>
              <a:buClr>
                <a:srgbClr val="FFFFFF"/>
              </a:buClr>
              <a:buSzPts val="1900"/>
              <a:buNone/>
              <a:defRPr>
                <a:solidFill>
                  <a:srgbClr val="FFFFFF"/>
                </a:solidFill>
                <a:latin typeface="Avenir Next LT Pro" panose="020B0504020202020204" pitchFamily="34" charset="0"/>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dirty="0"/>
          </a:p>
        </p:txBody>
      </p:sp>
      <p:pic>
        <p:nvPicPr>
          <p:cNvPr id="95" name="Google Shape;95;p10"/>
          <p:cNvPicPr preferRelativeResize="0"/>
          <p:nvPr/>
        </p:nvPicPr>
        <p:blipFill>
          <a:blip r:embed="rId2">
            <a:alphaModFix/>
          </a:blip>
          <a:stretch>
            <a:fillRect/>
          </a:stretch>
        </p:blipFill>
        <p:spPr>
          <a:xfrm>
            <a:off x="0" y="0"/>
            <a:ext cx="354650" cy="355959"/>
          </a:xfrm>
          <a:prstGeom prst="rect">
            <a:avLst/>
          </a:prstGeom>
          <a:noFill/>
          <a:ln>
            <a:noFill/>
          </a:ln>
        </p:spPr>
      </p:pic>
      <p:sp>
        <p:nvSpPr>
          <p:cNvPr id="9" name="Slide Number Placeholder 1">
            <a:extLst>
              <a:ext uri="{FF2B5EF4-FFF2-40B4-BE49-F238E27FC236}">
                <a16:creationId xmlns:a16="http://schemas.microsoft.com/office/drawing/2014/main" id="{000BDBC4-3F02-409D-A9BB-6FD11DAF8DC4}"/>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bg1"/>
                </a:solidFill>
              </a:rPr>
              <a:pPr/>
              <a:t>‹#›</a:t>
            </a:fld>
            <a:endParaRPr lang="en-PH" dirty="0">
              <a:solidFill>
                <a:schemeClr val="bg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nside - White blank" type="blank">
  <p:cSld name="BLANK">
    <p:spTree>
      <p:nvGrpSpPr>
        <p:cNvPr id="1" name="Shape 96"/>
        <p:cNvGrpSpPr/>
        <p:nvPr/>
      </p:nvGrpSpPr>
      <p:grpSpPr>
        <a:xfrm>
          <a:off x="0" y="0"/>
          <a:ext cx="0" cy="0"/>
          <a:chOff x="0" y="0"/>
          <a:chExt cx="0" cy="0"/>
        </a:xfrm>
      </p:grpSpPr>
      <p:sp>
        <p:nvSpPr>
          <p:cNvPr id="98" name="Google Shape;98;p11"/>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dirty="0">
                <a:solidFill>
                  <a:srgbClr val="888888"/>
                </a:solidFill>
                <a:latin typeface="Avenir Next LT Pro" panose="020B0504020202020204" pitchFamily="34" charset="0"/>
                <a:ea typeface="Montserrat Light"/>
                <a:cs typeface="Montserrat Light"/>
                <a:sym typeface="Montserrat Light"/>
              </a:rPr>
              <a:t>© 2021 </a:t>
            </a:r>
            <a:r>
              <a:rPr lang="en-GB" sz="500" dirty="0">
                <a:solidFill>
                  <a:srgbClr val="888888"/>
                </a:solidFill>
                <a:latin typeface="Avenir Next LT Pro" panose="020B0504020202020204" pitchFamily="34" charset="0"/>
                <a:ea typeface="Montserrat Light"/>
                <a:cs typeface="Montserrat Light"/>
                <a:sym typeface="Montserrat Light"/>
              </a:rPr>
              <a:t>NielsenIQ</a:t>
            </a:r>
            <a:r>
              <a:rPr lang="en" sz="500" dirty="0">
                <a:solidFill>
                  <a:srgbClr val="888888"/>
                </a:solidFill>
                <a:latin typeface="Avenir Next LT Pro" panose="020B0504020202020204" pitchFamily="34" charset="0"/>
                <a:ea typeface="Montserrat Light"/>
                <a:cs typeface="Montserrat Light"/>
                <a:sym typeface="Montserrat Light"/>
              </a:rPr>
              <a:t> Consumer LLC. All Rights Reserved.</a:t>
            </a:r>
            <a:endParaRPr sz="500" i="0" u="none" strike="noStrike" cap="none" dirty="0">
              <a:solidFill>
                <a:srgbClr val="888888"/>
              </a:solidFill>
              <a:latin typeface="Avenir Next LT Pro" panose="020B0504020202020204" pitchFamily="34" charset="0"/>
              <a:ea typeface="Montserrat Light"/>
              <a:cs typeface="Montserrat Light"/>
              <a:sym typeface="Montserrat Light"/>
            </a:endParaRPr>
          </a:p>
        </p:txBody>
      </p:sp>
      <p:sp>
        <p:nvSpPr>
          <p:cNvPr id="99" name="Google Shape;99;p11"/>
          <p:cNvSpPr txBox="1">
            <a:spLocks noGrp="1"/>
          </p:cNvSpPr>
          <p:nvPr>
            <p:ph type="subTitle" idx="1"/>
          </p:nvPr>
        </p:nvSpPr>
        <p:spPr>
          <a:xfrm>
            <a:off x="354650" y="4857012"/>
            <a:ext cx="81591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Avenir Next LT Pro" panose="020B0504020202020204" pitchFamily="34"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dirty="0"/>
          </a:p>
        </p:txBody>
      </p:sp>
      <p:pic>
        <p:nvPicPr>
          <p:cNvPr id="100" name="Google Shape;100;p11"/>
          <p:cNvPicPr preferRelativeResize="0"/>
          <p:nvPr/>
        </p:nvPicPr>
        <p:blipFill>
          <a:blip r:embed="rId2">
            <a:alphaModFix/>
          </a:blip>
          <a:stretch>
            <a:fillRect/>
          </a:stretch>
        </p:blipFill>
        <p:spPr>
          <a:xfrm>
            <a:off x="0" y="0"/>
            <a:ext cx="354650" cy="355959"/>
          </a:xfrm>
          <a:prstGeom prst="rect">
            <a:avLst/>
          </a:prstGeom>
          <a:noFill/>
          <a:ln>
            <a:noFill/>
          </a:ln>
        </p:spPr>
      </p:pic>
      <p:sp>
        <p:nvSpPr>
          <p:cNvPr id="6" name="Slide Number Placeholder 1">
            <a:extLst>
              <a:ext uri="{FF2B5EF4-FFF2-40B4-BE49-F238E27FC236}">
                <a16:creationId xmlns:a16="http://schemas.microsoft.com/office/drawing/2014/main" id="{33E4119A-B785-460B-BC0C-F9FD211E8203}"/>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tx1"/>
                </a:solidFill>
              </a:rPr>
              <a:pPr/>
              <a:t>‹#›</a:t>
            </a:fld>
            <a:endParaRPr lang="en-PH" dirty="0">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nside - Black blank">
  <p:cSld name="BLANK_1">
    <p:bg>
      <p:bgPr>
        <a:solidFill>
          <a:srgbClr val="000000"/>
        </a:solidFill>
        <a:effectLst/>
      </p:bgPr>
    </p:bg>
    <p:spTree>
      <p:nvGrpSpPr>
        <p:cNvPr id="1" name="Shape 101"/>
        <p:cNvGrpSpPr/>
        <p:nvPr/>
      </p:nvGrpSpPr>
      <p:grpSpPr>
        <a:xfrm>
          <a:off x="0" y="0"/>
          <a:ext cx="0" cy="0"/>
          <a:chOff x="0" y="0"/>
          <a:chExt cx="0" cy="0"/>
        </a:xfrm>
      </p:grpSpPr>
      <p:sp>
        <p:nvSpPr>
          <p:cNvPr id="103" name="Google Shape;103;p12"/>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dirty="0">
                <a:solidFill>
                  <a:srgbClr val="888888"/>
                </a:solidFill>
                <a:latin typeface="Avenir Next LT Pro" panose="020B0504020202020204" pitchFamily="34" charset="0"/>
                <a:ea typeface="Montserrat Light"/>
                <a:cs typeface="Montserrat Light"/>
                <a:sym typeface="Montserrat Light"/>
              </a:rPr>
              <a:t>© 2021 </a:t>
            </a:r>
            <a:r>
              <a:rPr lang="en-GB" sz="500" dirty="0">
                <a:solidFill>
                  <a:srgbClr val="888888"/>
                </a:solidFill>
                <a:latin typeface="Avenir Next LT Pro" panose="020B0504020202020204" pitchFamily="34" charset="0"/>
                <a:ea typeface="Montserrat Light"/>
                <a:cs typeface="Montserrat Light"/>
                <a:sym typeface="Montserrat Light"/>
              </a:rPr>
              <a:t>NielsenIQ</a:t>
            </a:r>
            <a:r>
              <a:rPr lang="en" sz="500" dirty="0">
                <a:solidFill>
                  <a:srgbClr val="888888"/>
                </a:solidFill>
                <a:latin typeface="Avenir Next LT Pro" panose="020B0504020202020204" pitchFamily="34" charset="0"/>
                <a:ea typeface="Montserrat Light"/>
                <a:cs typeface="Montserrat Light"/>
                <a:sym typeface="Montserrat Light"/>
              </a:rPr>
              <a:t> Consumer LLC. All Rights Reserved.</a:t>
            </a:r>
            <a:endParaRPr sz="500" i="0" u="none" strike="noStrike" cap="none" dirty="0">
              <a:solidFill>
                <a:srgbClr val="888888"/>
              </a:solidFill>
              <a:latin typeface="Avenir Next LT Pro" panose="020B0504020202020204" pitchFamily="34" charset="0"/>
              <a:ea typeface="Montserrat Light"/>
              <a:cs typeface="Montserrat Light"/>
              <a:sym typeface="Montserrat Light"/>
            </a:endParaRPr>
          </a:p>
        </p:txBody>
      </p:sp>
      <p:sp>
        <p:nvSpPr>
          <p:cNvPr id="104" name="Google Shape;104;p12"/>
          <p:cNvSpPr txBox="1">
            <a:spLocks noGrp="1"/>
          </p:cNvSpPr>
          <p:nvPr>
            <p:ph type="subTitle" idx="1"/>
          </p:nvPr>
        </p:nvSpPr>
        <p:spPr>
          <a:xfrm>
            <a:off x="354650" y="4857012"/>
            <a:ext cx="81591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Avenir Next LT Pro" panose="020B0504020202020204" pitchFamily="34"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dirty="0"/>
          </a:p>
        </p:txBody>
      </p:sp>
      <p:pic>
        <p:nvPicPr>
          <p:cNvPr id="105" name="Google Shape;105;p12"/>
          <p:cNvPicPr preferRelativeResize="0"/>
          <p:nvPr/>
        </p:nvPicPr>
        <p:blipFill>
          <a:blip r:embed="rId2">
            <a:alphaModFix/>
          </a:blip>
          <a:stretch>
            <a:fillRect/>
          </a:stretch>
        </p:blipFill>
        <p:spPr>
          <a:xfrm>
            <a:off x="0" y="0"/>
            <a:ext cx="354650" cy="355959"/>
          </a:xfrm>
          <a:prstGeom prst="rect">
            <a:avLst/>
          </a:prstGeom>
          <a:noFill/>
          <a:ln>
            <a:noFill/>
          </a:ln>
        </p:spPr>
      </p:pic>
      <p:sp>
        <p:nvSpPr>
          <p:cNvPr id="6" name="Slide Number Placeholder 1">
            <a:extLst>
              <a:ext uri="{FF2B5EF4-FFF2-40B4-BE49-F238E27FC236}">
                <a16:creationId xmlns:a16="http://schemas.microsoft.com/office/drawing/2014/main" id="{E0FC1E01-1A19-40E0-83DC-22E58F25880F}"/>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bg1"/>
                </a:solidFill>
              </a:rPr>
              <a:pPr/>
              <a:t>‹#›</a:t>
            </a:fld>
            <a:endParaRPr lang="en-PH" dirty="0">
              <a:solidFill>
                <a:schemeClr val="bg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nside - White/grey right">
  <p:cSld name="BLANK_2_4">
    <p:bg>
      <p:bgPr>
        <a:solidFill>
          <a:srgbClr val="FFFFFF"/>
        </a:solidFill>
        <a:effectLst/>
      </p:bgPr>
    </p:bg>
    <p:spTree>
      <p:nvGrpSpPr>
        <p:cNvPr id="1" name="Shape 115"/>
        <p:cNvGrpSpPr/>
        <p:nvPr/>
      </p:nvGrpSpPr>
      <p:grpSpPr>
        <a:xfrm>
          <a:off x="0" y="0"/>
          <a:ext cx="0" cy="0"/>
          <a:chOff x="0" y="0"/>
          <a:chExt cx="0" cy="0"/>
        </a:xfrm>
      </p:grpSpPr>
      <p:sp>
        <p:nvSpPr>
          <p:cNvPr id="116" name="Google Shape;116;p14"/>
          <p:cNvSpPr/>
          <p:nvPr/>
        </p:nvSpPr>
        <p:spPr>
          <a:xfrm>
            <a:off x="3007550" y="-13750"/>
            <a:ext cx="6139500" cy="51726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17;p14"/>
          <p:cNvSpPr/>
          <p:nvPr/>
        </p:nvSpPr>
        <p:spPr>
          <a:xfrm>
            <a:off x="0" y="50"/>
            <a:ext cx="5107500" cy="5158800"/>
          </a:xfrm>
          <a:prstGeom prst="rtTriangle">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18;p14"/>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dirty="0">
                <a:solidFill>
                  <a:srgbClr val="888888"/>
                </a:solidFill>
                <a:latin typeface="Avenir Next LT Pro" panose="020B0504020202020204" pitchFamily="34" charset="0"/>
                <a:ea typeface="Montserrat Light"/>
                <a:cs typeface="Montserrat Light"/>
                <a:sym typeface="Montserrat Light"/>
              </a:rPr>
              <a:t>© 2021 </a:t>
            </a:r>
            <a:r>
              <a:rPr lang="en-GB" sz="500" dirty="0">
                <a:solidFill>
                  <a:srgbClr val="888888"/>
                </a:solidFill>
                <a:latin typeface="Avenir Next LT Pro" panose="020B0504020202020204" pitchFamily="34" charset="0"/>
                <a:ea typeface="Montserrat Light"/>
                <a:cs typeface="Montserrat Light"/>
                <a:sym typeface="Montserrat Light"/>
              </a:rPr>
              <a:t>NielsenIQ</a:t>
            </a:r>
            <a:r>
              <a:rPr lang="en" sz="500" dirty="0">
                <a:solidFill>
                  <a:srgbClr val="888888"/>
                </a:solidFill>
                <a:latin typeface="Avenir Next LT Pro" panose="020B0504020202020204" pitchFamily="34" charset="0"/>
                <a:ea typeface="Montserrat Light"/>
                <a:cs typeface="Montserrat Light"/>
                <a:sym typeface="Montserrat Light"/>
              </a:rPr>
              <a:t> Consumer LLC. All Rights Reserved.</a:t>
            </a:r>
            <a:endParaRPr sz="500" i="0" u="none" strike="noStrike" cap="none" dirty="0">
              <a:solidFill>
                <a:srgbClr val="888888"/>
              </a:solidFill>
              <a:latin typeface="Avenir Next LT Pro" panose="020B0504020202020204" pitchFamily="34" charset="0"/>
              <a:ea typeface="Montserrat Light"/>
              <a:cs typeface="Montserrat Light"/>
              <a:sym typeface="Montserrat Light"/>
            </a:endParaRPr>
          </a:p>
        </p:txBody>
      </p:sp>
      <p:sp>
        <p:nvSpPr>
          <p:cNvPr id="119" name="Google Shape;119;p14"/>
          <p:cNvSpPr txBox="1">
            <a:spLocks noGrp="1"/>
          </p:cNvSpPr>
          <p:nvPr>
            <p:ph type="title"/>
          </p:nvPr>
        </p:nvSpPr>
        <p:spPr>
          <a:xfrm>
            <a:off x="354650" y="292625"/>
            <a:ext cx="2026500" cy="1174200"/>
          </a:xfrm>
          <a:prstGeom prst="rect">
            <a:avLst/>
          </a:prstGeom>
        </p:spPr>
        <p:txBody>
          <a:bodyPr spcFirstLastPara="1" wrap="square" lIns="0" tIns="91425" rIns="0" bIns="91425" anchor="t" anchorCtr="0">
            <a:noAutofit/>
          </a:bodyPr>
          <a:lstStyle>
            <a:lvl1pPr lvl="0" rtl="0">
              <a:spcBef>
                <a:spcPts val="0"/>
              </a:spcBef>
              <a:spcAft>
                <a:spcPts val="0"/>
              </a:spcAft>
              <a:buSzPts val="1900"/>
              <a:buNone/>
              <a:defRPr>
                <a:latin typeface="Avenir Next LT Pro" panose="020B0504020202020204" pitchFamily="34" charset="0"/>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dirty="0"/>
          </a:p>
        </p:txBody>
      </p:sp>
      <p:sp>
        <p:nvSpPr>
          <p:cNvPr id="120" name="Google Shape;120;p14"/>
          <p:cNvSpPr txBox="1">
            <a:spLocks noGrp="1"/>
          </p:cNvSpPr>
          <p:nvPr>
            <p:ph type="subTitle" idx="1"/>
          </p:nvPr>
        </p:nvSpPr>
        <p:spPr>
          <a:xfrm>
            <a:off x="354650" y="4857012"/>
            <a:ext cx="81591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Avenir Next LT Pro" panose="020B0504020202020204" pitchFamily="34"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dirty="0"/>
          </a:p>
        </p:txBody>
      </p:sp>
      <p:pic>
        <p:nvPicPr>
          <p:cNvPr id="121" name="Google Shape;121;p14"/>
          <p:cNvPicPr preferRelativeResize="0"/>
          <p:nvPr/>
        </p:nvPicPr>
        <p:blipFill>
          <a:blip r:embed="rId2">
            <a:alphaModFix/>
          </a:blip>
          <a:stretch>
            <a:fillRect/>
          </a:stretch>
        </p:blipFill>
        <p:spPr>
          <a:xfrm>
            <a:off x="0" y="0"/>
            <a:ext cx="354650" cy="355959"/>
          </a:xfrm>
          <a:prstGeom prst="rect">
            <a:avLst/>
          </a:prstGeom>
          <a:noFill/>
          <a:ln>
            <a:noFill/>
          </a:ln>
        </p:spPr>
      </p:pic>
      <p:sp>
        <p:nvSpPr>
          <p:cNvPr id="8" name="Slide Number Placeholder 1">
            <a:extLst>
              <a:ext uri="{FF2B5EF4-FFF2-40B4-BE49-F238E27FC236}">
                <a16:creationId xmlns:a16="http://schemas.microsoft.com/office/drawing/2014/main" id="{689B1D6C-AC39-4A74-97AF-C59CE0CB9D4C}"/>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tx1"/>
                </a:solidFill>
              </a:rPr>
              <a:pPr/>
              <a:t>‹#›</a:t>
            </a:fld>
            <a:endParaRPr lang="en-PH" dirty="0">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side - Black/photo right">
  <p:cSld name="BLANK_2_3">
    <p:bg>
      <p:bgPr>
        <a:solidFill>
          <a:srgbClr val="000000"/>
        </a:solidFill>
        <a:effectLst/>
      </p:bgPr>
    </p:bg>
    <p:spTree>
      <p:nvGrpSpPr>
        <p:cNvPr id="1" name="Shape 122"/>
        <p:cNvGrpSpPr/>
        <p:nvPr/>
      </p:nvGrpSpPr>
      <p:grpSpPr>
        <a:xfrm>
          <a:off x="0" y="0"/>
          <a:ext cx="0" cy="0"/>
          <a:chOff x="0" y="0"/>
          <a:chExt cx="0" cy="0"/>
        </a:xfrm>
      </p:grpSpPr>
      <p:pic>
        <p:nvPicPr>
          <p:cNvPr id="123" name="Google Shape;123;p15"/>
          <p:cNvPicPr preferRelativeResize="0"/>
          <p:nvPr/>
        </p:nvPicPr>
        <p:blipFill rotWithShape="1">
          <a:blip r:embed="rId2">
            <a:alphaModFix/>
          </a:blip>
          <a:srcRect l="16719" t="12617" r="16852"/>
          <a:stretch/>
        </p:blipFill>
        <p:spPr>
          <a:xfrm>
            <a:off x="3017125" y="50"/>
            <a:ext cx="6126880" cy="5122574"/>
          </a:xfrm>
          <a:prstGeom prst="rect">
            <a:avLst/>
          </a:prstGeom>
          <a:noFill/>
          <a:ln>
            <a:noFill/>
          </a:ln>
        </p:spPr>
      </p:pic>
      <p:sp>
        <p:nvSpPr>
          <p:cNvPr id="124" name="Google Shape;124;p15"/>
          <p:cNvSpPr/>
          <p:nvPr/>
        </p:nvSpPr>
        <p:spPr>
          <a:xfrm>
            <a:off x="0" y="50"/>
            <a:ext cx="5107500" cy="5158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26;p15"/>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dirty="0">
                <a:solidFill>
                  <a:srgbClr val="888888"/>
                </a:solidFill>
                <a:latin typeface="Avenir Next LT Pro" panose="020B0504020202020204" pitchFamily="34" charset="0"/>
                <a:ea typeface="Montserrat Light"/>
                <a:cs typeface="Montserrat Light"/>
                <a:sym typeface="Montserrat Light"/>
              </a:rPr>
              <a:t>© 2021 </a:t>
            </a:r>
            <a:r>
              <a:rPr lang="en-GB" sz="500" dirty="0">
                <a:solidFill>
                  <a:srgbClr val="888888"/>
                </a:solidFill>
                <a:latin typeface="Avenir Next LT Pro" panose="020B0504020202020204" pitchFamily="34" charset="0"/>
                <a:ea typeface="Montserrat Light"/>
                <a:cs typeface="Montserrat Light"/>
                <a:sym typeface="Montserrat Light"/>
              </a:rPr>
              <a:t>NielsenIQ</a:t>
            </a:r>
            <a:r>
              <a:rPr lang="en" sz="500" dirty="0">
                <a:solidFill>
                  <a:srgbClr val="888888"/>
                </a:solidFill>
                <a:latin typeface="Avenir Next LT Pro" panose="020B0504020202020204" pitchFamily="34" charset="0"/>
                <a:ea typeface="Montserrat Light"/>
                <a:cs typeface="Montserrat Light"/>
                <a:sym typeface="Montserrat Light"/>
              </a:rPr>
              <a:t> Consumer LLC. All Rights Reserved.</a:t>
            </a:r>
            <a:endParaRPr sz="500" i="0" u="none" strike="noStrike" cap="none" dirty="0">
              <a:solidFill>
                <a:srgbClr val="888888"/>
              </a:solidFill>
              <a:latin typeface="Avenir Next LT Pro" panose="020B0504020202020204" pitchFamily="34" charset="0"/>
              <a:ea typeface="Montserrat Light"/>
              <a:cs typeface="Montserrat Light"/>
              <a:sym typeface="Montserrat Light"/>
            </a:endParaRPr>
          </a:p>
        </p:txBody>
      </p:sp>
      <p:sp>
        <p:nvSpPr>
          <p:cNvPr id="127" name="Google Shape;127;p15"/>
          <p:cNvSpPr txBox="1">
            <a:spLocks noGrp="1"/>
          </p:cNvSpPr>
          <p:nvPr>
            <p:ph type="title"/>
          </p:nvPr>
        </p:nvSpPr>
        <p:spPr>
          <a:xfrm>
            <a:off x="354650" y="292625"/>
            <a:ext cx="2026500" cy="1174200"/>
          </a:xfrm>
          <a:prstGeom prst="rect">
            <a:avLst/>
          </a:prstGeom>
        </p:spPr>
        <p:txBody>
          <a:bodyPr spcFirstLastPara="1" wrap="square" lIns="0" tIns="91425" rIns="0" bIns="91425" anchor="t" anchorCtr="0">
            <a:noAutofit/>
          </a:bodyPr>
          <a:lstStyle>
            <a:lvl1pPr lvl="0" rtl="0">
              <a:spcBef>
                <a:spcPts val="0"/>
              </a:spcBef>
              <a:spcAft>
                <a:spcPts val="0"/>
              </a:spcAft>
              <a:buClr>
                <a:srgbClr val="FFFFFF"/>
              </a:buClr>
              <a:buSzPts val="1900"/>
              <a:buNone/>
              <a:defRPr>
                <a:solidFill>
                  <a:srgbClr val="FFFFFF"/>
                </a:solidFill>
                <a:latin typeface="Avenir Next LT Pro" panose="020B0504020202020204" pitchFamily="34" charset="0"/>
              </a:defRPr>
            </a:lvl1pPr>
            <a:lvl2pPr lvl="1" rtl="0">
              <a:spcBef>
                <a:spcPts val="0"/>
              </a:spcBef>
              <a:spcAft>
                <a:spcPts val="0"/>
              </a:spcAft>
              <a:buClr>
                <a:srgbClr val="FFFFFF"/>
              </a:buClr>
              <a:buSzPts val="1900"/>
              <a:buNone/>
              <a:defRPr>
                <a:solidFill>
                  <a:srgbClr val="FFFFFF"/>
                </a:solidFill>
              </a:defRPr>
            </a:lvl2pPr>
            <a:lvl3pPr lvl="2" rtl="0">
              <a:spcBef>
                <a:spcPts val="0"/>
              </a:spcBef>
              <a:spcAft>
                <a:spcPts val="0"/>
              </a:spcAft>
              <a:buClr>
                <a:srgbClr val="FFFFFF"/>
              </a:buClr>
              <a:buSzPts val="1900"/>
              <a:buNone/>
              <a:defRPr>
                <a:solidFill>
                  <a:srgbClr val="FFFFFF"/>
                </a:solidFill>
              </a:defRPr>
            </a:lvl3pPr>
            <a:lvl4pPr lvl="3" rtl="0">
              <a:spcBef>
                <a:spcPts val="0"/>
              </a:spcBef>
              <a:spcAft>
                <a:spcPts val="0"/>
              </a:spcAft>
              <a:buClr>
                <a:srgbClr val="FFFFFF"/>
              </a:buClr>
              <a:buSzPts val="1900"/>
              <a:buNone/>
              <a:defRPr>
                <a:solidFill>
                  <a:srgbClr val="FFFFFF"/>
                </a:solidFill>
              </a:defRPr>
            </a:lvl4pPr>
            <a:lvl5pPr lvl="4" rtl="0">
              <a:spcBef>
                <a:spcPts val="0"/>
              </a:spcBef>
              <a:spcAft>
                <a:spcPts val="0"/>
              </a:spcAft>
              <a:buClr>
                <a:srgbClr val="FFFFFF"/>
              </a:buClr>
              <a:buSzPts val="1900"/>
              <a:buNone/>
              <a:defRPr>
                <a:solidFill>
                  <a:srgbClr val="FFFFFF"/>
                </a:solidFill>
              </a:defRPr>
            </a:lvl5pPr>
            <a:lvl6pPr lvl="5" rtl="0">
              <a:spcBef>
                <a:spcPts val="0"/>
              </a:spcBef>
              <a:spcAft>
                <a:spcPts val="0"/>
              </a:spcAft>
              <a:buClr>
                <a:srgbClr val="FFFFFF"/>
              </a:buClr>
              <a:buSzPts val="1900"/>
              <a:buNone/>
              <a:defRPr>
                <a:solidFill>
                  <a:srgbClr val="FFFFFF"/>
                </a:solidFill>
              </a:defRPr>
            </a:lvl6pPr>
            <a:lvl7pPr lvl="6" rtl="0">
              <a:spcBef>
                <a:spcPts val="0"/>
              </a:spcBef>
              <a:spcAft>
                <a:spcPts val="0"/>
              </a:spcAft>
              <a:buClr>
                <a:srgbClr val="FFFFFF"/>
              </a:buClr>
              <a:buSzPts val="1900"/>
              <a:buNone/>
              <a:defRPr>
                <a:solidFill>
                  <a:srgbClr val="FFFFFF"/>
                </a:solidFill>
              </a:defRPr>
            </a:lvl7pPr>
            <a:lvl8pPr lvl="7" rtl="0">
              <a:spcBef>
                <a:spcPts val="0"/>
              </a:spcBef>
              <a:spcAft>
                <a:spcPts val="0"/>
              </a:spcAft>
              <a:buClr>
                <a:srgbClr val="FFFFFF"/>
              </a:buClr>
              <a:buSzPts val="1900"/>
              <a:buNone/>
              <a:defRPr>
                <a:solidFill>
                  <a:srgbClr val="FFFFFF"/>
                </a:solidFill>
              </a:defRPr>
            </a:lvl8pPr>
            <a:lvl9pPr lvl="8" rtl="0">
              <a:spcBef>
                <a:spcPts val="0"/>
              </a:spcBef>
              <a:spcAft>
                <a:spcPts val="0"/>
              </a:spcAft>
              <a:buClr>
                <a:srgbClr val="FFFFFF"/>
              </a:buClr>
              <a:buSzPts val="1900"/>
              <a:buNone/>
              <a:defRPr>
                <a:solidFill>
                  <a:srgbClr val="FFFFFF"/>
                </a:solidFill>
              </a:defRPr>
            </a:lvl9pPr>
          </a:lstStyle>
          <a:p>
            <a:endParaRPr dirty="0"/>
          </a:p>
        </p:txBody>
      </p:sp>
      <p:pic>
        <p:nvPicPr>
          <p:cNvPr id="129" name="Google Shape;129;p15"/>
          <p:cNvPicPr preferRelativeResize="0"/>
          <p:nvPr/>
        </p:nvPicPr>
        <p:blipFill>
          <a:blip r:embed="rId3">
            <a:alphaModFix/>
          </a:blip>
          <a:stretch>
            <a:fillRect/>
          </a:stretch>
        </p:blipFill>
        <p:spPr>
          <a:xfrm>
            <a:off x="0" y="0"/>
            <a:ext cx="354650" cy="355959"/>
          </a:xfrm>
          <a:prstGeom prst="rect">
            <a:avLst/>
          </a:prstGeom>
          <a:noFill/>
          <a:ln>
            <a:noFill/>
          </a:ln>
        </p:spPr>
      </p:pic>
      <p:sp>
        <p:nvSpPr>
          <p:cNvPr id="130" name="Google Shape;130;p15"/>
          <p:cNvSpPr/>
          <p:nvPr/>
        </p:nvSpPr>
        <p:spPr>
          <a:xfrm>
            <a:off x="3007548" y="3047807"/>
            <a:ext cx="2100000" cy="21003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Slide Number Placeholder 1">
            <a:extLst>
              <a:ext uri="{FF2B5EF4-FFF2-40B4-BE49-F238E27FC236}">
                <a16:creationId xmlns:a16="http://schemas.microsoft.com/office/drawing/2014/main" id="{9D4D6193-60F0-4B02-AEB1-A7B8FA391640}"/>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bg1"/>
                </a:solidFill>
              </a:rPr>
              <a:pPr/>
              <a:t>‹#›</a:t>
            </a:fld>
            <a:endParaRPr lang="en-PH" dirty="0">
              <a:solidFill>
                <a:schemeClr val="bg1"/>
              </a:solidFill>
            </a:endParaRPr>
          </a:p>
        </p:txBody>
      </p:sp>
      <p:sp>
        <p:nvSpPr>
          <p:cNvPr id="128" name="Google Shape;128;p15"/>
          <p:cNvSpPr txBox="1">
            <a:spLocks noGrp="1"/>
          </p:cNvSpPr>
          <p:nvPr>
            <p:ph type="subTitle" idx="1"/>
          </p:nvPr>
        </p:nvSpPr>
        <p:spPr>
          <a:xfrm>
            <a:off x="354650" y="4857012"/>
            <a:ext cx="81591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Avenir Next LT Pro" panose="020B0504020202020204" pitchFamily="34"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nside - Black/grey right">
  <p:cSld name="BLANK_2_3_1">
    <p:bg>
      <p:bgPr>
        <a:solidFill>
          <a:srgbClr val="000000"/>
        </a:solidFill>
        <a:effectLst/>
      </p:bgPr>
    </p:bg>
    <p:spTree>
      <p:nvGrpSpPr>
        <p:cNvPr id="1" name="Shape 131"/>
        <p:cNvGrpSpPr/>
        <p:nvPr/>
      </p:nvGrpSpPr>
      <p:grpSpPr>
        <a:xfrm>
          <a:off x="0" y="0"/>
          <a:ext cx="0" cy="0"/>
          <a:chOff x="0" y="0"/>
          <a:chExt cx="0" cy="0"/>
        </a:xfrm>
      </p:grpSpPr>
      <p:sp>
        <p:nvSpPr>
          <p:cNvPr id="132" name="Google Shape;132;p16"/>
          <p:cNvSpPr/>
          <p:nvPr/>
        </p:nvSpPr>
        <p:spPr>
          <a:xfrm>
            <a:off x="3007550" y="-13750"/>
            <a:ext cx="6139500" cy="5172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33;p16"/>
          <p:cNvSpPr/>
          <p:nvPr/>
        </p:nvSpPr>
        <p:spPr>
          <a:xfrm>
            <a:off x="0" y="50"/>
            <a:ext cx="5107500" cy="5158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35;p16"/>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dirty="0">
                <a:solidFill>
                  <a:srgbClr val="888888"/>
                </a:solidFill>
                <a:latin typeface="Avenir Next LT Pro" panose="020B0504020202020204" pitchFamily="34" charset="0"/>
                <a:ea typeface="Montserrat Light"/>
                <a:cs typeface="Montserrat Light"/>
                <a:sym typeface="Montserrat Light"/>
              </a:rPr>
              <a:t>© 2021 </a:t>
            </a:r>
            <a:r>
              <a:rPr lang="en-GB" sz="500" dirty="0">
                <a:solidFill>
                  <a:srgbClr val="888888"/>
                </a:solidFill>
                <a:latin typeface="Avenir Next LT Pro" panose="020B0504020202020204" pitchFamily="34" charset="0"/>
                <a:ea typeface="Montserrat Light"/>
                <a:cs typeface="Montserrat Light"/>
                <a:sym typeface="Montserrat Light"/>
              </a:rPr>
              <a:t>NielsenIQ</a:t>
            </a:r>
            <a:r>
              <a:rPr lang="en" sz="500" dirty="0">
                <a:solidFill>
                  <a:srgbClr val="888888"/>
                </a:solidFill>
                <a:latin typeface="Avenir Next LT Pro" panose="020B0504020202020204" pitchFamily="34" charset="0"/>
                <a:ea typeface="Montserrat Light"/>
                <a:cs typeface="Montserrat Light"/>
                <a:sym typeface="Montserrat Light"/>
              </a:rPr>
              <a:t> Consumer LLC. All Rights Reserved.</a:t>
            </a:r>
            <a:endParaRPr sz="500" i="0" u="none" strike="noStrike" cap="none" dirty="0">
              <a:solidFill>
                <a:srgbClr val="888888"/>
              </a:solidFill>
              <a:latin typeface="Avenir Next LT Pro" panose="020B0504020202020204" pitchFamily="34" charset="0"/>
              <a:ea typeface="Montserrat Light"/>
              <a:cs typeface="Montserrat Light"/>
              <a:sym typeface="Montserrat Light"/>
            </a:endParaRPr>
          </a:p>
        </p:txBody>
      </p:sp>
      <p:sp>
        <p:nvSpPr>
          <p:cNvPr id="136" name="Google Shape;136;p16"/>
          <p:cNvSpPr txBox="1">
            <a:spLocks noGrp="1"/>
          </p:cNvSpPr>
          <p:nvPr>
            <p:ph type="title"/>
          </p:nvPr>
        </p:nvSpPr>
        <p:spPr>
          <a:xfrm>
            <a:off x="354650" y="292625"/>
            <a:ext cx="2026500" cy="1174200"/>
          </a:xfrm>
          <a:prstGeom prst="rect">
            <a:avLst/>
          </a:prstGeom>
        </p:spPr>
        <p:txBody>
          <a:bodyPr spcFirstLastPara="1" wrap="square" lIns="0" tIns="91425" rIns="0" bIns="91425" anchor="t" anchorCtr="0">
            <a:noAutofit/>
          </a:bodyPr>
          <a:lstStyle>
            <a:lvl1pPr lvl="0" rtl="0">
              <a:spcBef>
                <a:spcPts val="0"/>
              </a:spcBef>
              <a:spcAft>
                <a:spcPts val="0"/>
              </a:spcAft>
              <a:buClr>
                <a:srgbClr val="FFFFFF"/>
              </a:buClr>
              <a:buSzPts val="1900"/>
              <a:buNone/>
              <a:defRPr>
                <a:solidFill>
                  <a:srgbClr val="FFFFFF"/>
                </a:solidFill>
                <a:latin typeface="Avenir Next LT Pro" panose="020B0504020202020204" pitchFamily="34" charset="0"/>
              </a:defRPr>
            </a:lvl1pPr>
            <a:lvl2pPr lvl="1" rtl="0">
              <a:spcBef>
                <a:spcPts val="0"/>
              </a:spcBef>
              <a:spcAft>
                <a:spcPts val="0"/>
              </a:spcAft>
              <a:buClr>
                <a:srgbClr val="FFFFFF"/>
              </a:buClr>
              <a:buSzPts val="1900"/>
              <a:buNone/>
              <a:defRPr>
                <a:solidFill>
                  <a:srgbClr val="FFFFFF"/>
                </a:solidFill>
              </a:defRPr>
            </a:lvl2pPr>
            <a:lvl3pPr lvl="2" rtl="0">
              <a:spcBef>
                <a:spcPts val="0"/>
              </a:spcBef>
              <a:spcAft>
                <a:spcPts val="0"/>
              </a:spcAft>
              <a:buClr>
                <a:srgbClr val="FFFFFF"/>
              </a:buClr>
              <a:buSzPts val="1900"/>
              <a:buNone/>
              <a:defRPr>
                <a:solidFill>
                  <a:srgbClr val="FFFFFF"/>
                </a:solidFill>
              </a:defRPr>
            </a:lvl3pPr>
            <a:lvl4pPr lvl="3" rtl="0">
              <a:spcBef>
                <a:spcPts val="0"/>
              </a:spcBef>
              <a:spcAft>
                <a:spcPts val="0"/>
              </a:spcAft>
              <a:buClr>
                <a:srgbClr val="FFFFFF"/>
              </a:buClr>
              <a:buSzPts val="1900"/>
              <a:buNone/>
              <a:defRPr>
                <a:solidFill>
                  <a:srgbClr val="FFFFFF"/>
                </a:solidFill>
              </a:defRPr>
            </a:lvl4pPr>
            <a:lvl5pPr lvl="4" rtl="0">
              <a:spcBef>
                <a:spcPts val="0"/>
              </a:spcBef>
              <a:spcAft>
                <a:spcPts val="0"/>
              </a:spcAft>
              <a:buClr>
                <a:srgbClr val="FFFFFF"/>
              </a:buClr>
              <a:buSzPts val="1900"/>
              <a:buNone/>
              <a:defRPr>
                <a:solidFill>
                  <a:srgbClr val="FFFFFF"/>
                </a:solidFill>
              </a:defRPr>
            </a:lvl5pPr>
            <a:lvl6pPr lvl="5" rtl="0">
              <a:spcBef>
                <a:spcPts val="0"/>
              </a:spcBef>
              <a:spcAft>
                <a:spcPts val="0"/>
              </a:spcAft>
              <a:buClr>
                <a:srgbClr val="FFFFFF"/>
              </a:buClr>
              <a:buSzPts val="1900"/>
              <a:buNone/>
              <a:defRPr>
                <a:solidFill>
                  <a:srgbClr val="FFFFFF"/>
                </a:solidFill>
              </a:defRPr>
            </a:lvl6pPr>
            <a:lvl7pPr lvl="6" rtl="0">
              <a:spcBef>
                <a:spcPts val="0"/>
              </a:spcBef>
              <a:spcAft>
                <a:spcPts val="0"/>
              </a:spcAft>
              <a:buClr>
                <a:srgbClr val="FFFFFF"/>
              </a:buClr>
              <a:buSzPts val="1900"/>
              <a:buNone/>
              <a:defRPr>
                <a:solidFill>
                  <a:srgbClr val="FFFFFF"/>
                </a:solidFill>
              </a:defRPr>
            </a:lvl7pPr>
            <a:lvl8pPr lvl="7" rtl="0">
              <a:spcBef>
                <a:spcPts val="0"/>
              </a:spcBef>
              <a:spcAft>
                <a:spcPts val="0"/>
              </a:spcAft>
              <a:buClr>
                <a:srgbClr val="FFFFFF"/>
              </a:buClr>
              <a:buSzPts val="1900"/>
              <a:buNone/>
              <a:defRPr>
                <a:solidFill>
                  <a:srgbClr val="FFFFFF"/>
                </a:solidFill>
              </a:defRPr>
            </a:lvl8pPr>
            <a:lvl9pPr lvl="8" rtl="0">
              <a:spcBef>
                <a:spcPts val="0"/>
              </a:spcBef>
              <a:spcAft>
                <a:spcPts val="0"/>
              </a:spcAft>
              <a:buClr>
                <a:srgbClr val="FFFFFF"/>
              </a:buClr>
              <a:buSzPts val="1900"/>
              <a:buNone/>
              <a:defRPr>
                <a:solidFill>
                  <a:srgbClr val="FFFFFF"/>
                </a:solidFill>
              </a:defRPr>
            </a:lvl9pPr>
          </a:lstStyle>
          <a:p>
            <a:endParaRPr dirty="0"/>
          </a:p>
        </p:txBody>
      </p:sp>
      <p:sp>
        <p:nvSpPr>
          <p:cNvPr id="137" name="Google Shape;137;p16"/>
          <p:cNvSpPr txBox="1">
            <a:spLocks noGrp="1"/>
          </p:cNvSpPr>
          <p:nvPr>
            <p:ph type="subTitle" idx="1"/>
          </p:nvPr>
        </p:nvSpPr>
        <p:spPr>
          <a:xfrm>
            <a:off x="354650" y="4857012"/>
            <a:ext cx="81591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Avenir Next LT Pro" panose="020B0504020202020204" pitchFamily="34"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dirty="0"/>
          </a:p>
        </p:txBody>
      </p:sp>
      <p:pic>
        <p:nvPicPr>
          <p:cNvPr id="138" name="Google Shape;138;p16"/>
          <p:cNvPicPr preferRelativeResize="0"/>
          <p:nvPr/>
        </p:nvPicPr>
        <p:blipFill>
          <a:blip r:embed="rId2">
            <a:alphaModFix/>
          </a:blip>
          <a:stretch>
            <a:fillRect/>
          </a:stretch>
        </p:blipFill>
        <p:spPr>
          <a:xfrm>
            <a:off x="0" y="0"/>
            <a:ext cx="354650" cy="355959"/>
          </a:xfrm>
          <a:prstGeom prst="rect">
            <a:avLst/>
          </a:prstGeom>
          <a:noFill/>
          <a:ln>
            <a:noFill/>
          </a:ln>
        </p:spPr>
      </p:pic>
      <p:sp>
        <p:nvSpPr>
          <p:cNvPr id="9" name="Slide Number Placeholder 1">
            <a:extLst>
              <a:ext uri="{FF2B5EF4-FFF2-40B4-BE49-F238E27FC236}">
                <a16:creationId xmlns:a16="http://schemas.microsoft.com/office/drawing/2014/main" id="{B9A55D93-D9A9-46FE-93F7-6FE686D9D0AC}"/>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bg1"/>
                </a:solidFill>
              </a:rPr>
              <a:pPr/>
              <a:t>‹#›</a:t>
            </a:fld>
            <a:endParaRPr lang="en-PH" dirty="0">
              <a:solidFill>
                <a:schemeClr val="bg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54650" y="292625"/>
            <a:ext cx="8434800" cy="393600"/>
          </a:xfrm>
          <a:prstGeom prst="rect">
            <a:avLst/>
          </a:prstGeom>
          <a:noFill/>
          <a:ln>
            <a:noFill/>
          </a:ln>
        </p:spPr>
        <p:txBody>
          <a:bodyPr spcFirstLastPara="1" wrap="square" lIns="0" tIns="91425" rIns="0" bIns="91425" anchor="t" anchorCtr="0">
            <a:noAutofit/>
          </a:bodyPr>
          <a:lstStyle>
            <a:lvl1pPr lvl="0"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1pPr>
            <a:lvl2pPr lvl="1"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2pPr>
            <a:lvl3pPr lvl="2"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3pPr>
            <a:lvl4pPr lvl="3"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4pPr>
            <a:lvl5pPr lvl="4"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5pPr>
            <a:lvl6pPr lvl="5"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6pPr>
            <a:lvl7pPr lvl="6"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7pPr>
            <a:lvl8pPr lvl="7"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8pPr>
            <a:lvl9pPr lvl="8"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9pPr>
          </a:lstStyle>
          <a:p>
            <a:endParaRPr dirty="0"/>
          </a:p>
        </p:txBody>
      </p:sp>
      <p:sp>
        <p:nvSpPr>
          <p:cNvPr id="7" name="Google Shape;7;p1"/>
          <p:cNvSpPr txBox="1">
            <a:spLocks noGrp="1"/>
          </p:cNvSpPr>
          <p:nvPr>
            <p:ph type="body" idx="1"/>
          </p:nvPr>
        </p:nvSpPr>
        <p:spPr>
          <a:xfrm>
            <a:off x="354650" y="1152475"/>
            <a:ext cx="8434800" cy="3416400"/>
          </a:xfrm>
          <a:prstGeom prst="rect">
            <a:avLst/>
          </a:prstGeom>
          <a:noFill/>
          <a:ln>
            <a:noFill/>
          </a:ln>
        </p:spPr>
        <p:txBody>
          <a:bodyPr spcFirstLastPara="1" wrap="square" lIns="0" tIns="91425" rIns="0" bIns="91425" anchor="t" anchorCtr="0">
            <a:noAutofit/>
          </a:bodyPr>
          <a:lstStyle>
            <a:lvl1pPr marL="457200" lvl="0" indent="-311150" rtl="0">
              <a:lnSpc>
                <a:spcPct val="100000"/>
              </a:lnSpc>
              <a:spcBef>
                <a:spcPts val="0"/>
              </a:spcBef>
              <a:spcAft>
                <a:spcPts val="0"/>
              </a:spcAft>
              <a:buSzPts val="1300"/>
              <a:buFont typeface="Montserrat"/>
              <a:buChar char="■"/>
              <a:defRPr sz="1300">
                <a:latin typeface="Montserrat"/>
                <a:ea typeface="Montserrat"/>
                <a:cs typeface="Montserrat"/>
                <a:sym typeface="Montserrat"/>
              </a:defRPr>
            </a:lvl1pPr>
            <a:lvl2pPr marL="914400" lvl="1" indent="-304800" rtl="0">
              <a:lnSpc>
                <a:spcPct val="100000"/>
              </a:lnSpc>
              <a:spcBef>
                <a:spcPts val="1600"/>
              </a:spcBef>
              <a:spcAft>
                <a:spcPts val="0"/>
              </a:spcAft>
              <a:buSzPts val="1200"/>
              <a:buFont typeface="Montserrat"/>
              <a:buChar char="⎼"/>
              <a:defRPr sz="1200">
                <a:latin typeface="Montserrat"/>
                <a:ea typeface="Montserrat"/>
                <a:cs typeface="Montserrat"/>
                <a:sym typeface="Montserrat"/>
              </a:defRPr>
            </a:lvl2pPr>
            <a:lvl3pPr marL="1371600" lvl="2" indent="-292100" rtl="0">
              <a:lnSpc>
                <a:spcPct val="100000"/>
              </a:lnSpc>
              <a:spcBef>
                <a:spcPts val="1600"/>
              </a:spcBef>
              <a:spcAft>
                <a:spcPts val="0"/>
              </a:spcAft>
              <a:buSzPts val="1000"/>
              <a:buFont typeface="Montserrat"/>
              <a:buChar char="○"/>
              <a:defRPr sz="1000">
                <a:latin typeface="Montserrat"/>
                <a:ea typeface="Montserrat"/>
                <a:cs typeface="Montserrat"/>
                <a:sym typeface="Montserrat"/>
              </a:defRPr>
            </a:lvl3pPr>
            <a:lvl4pPr marL="1828800" lvl="3" indent="-292100" rtl="0">
              <a:lnSpc>
                <a:spcPct val="100000"/>
              </a:lnSpc>
              <a:spcBef>
                <a:spcPts val="1600"/>
              </a:spcBef>
              <a:spcAft>
                <a:spcPts val="0"/>
              </a:spcAft>
              <a:buSzPts val="1000"/>
              <a:buFont typeface="Montserrat"/>
              <a:buChar char="■"/>
              <a:defRPr sz="1000">
                <a:latin typeface="Montserrat"/>
                <a:ea typeface="Montserrat"/>
                <a:cs typeface="Montserrat"/>
                <a:sym typeface="Montserrat"/>
              </a:defRPr>
            </a:lvl4pPr>
            <a:lvl5pPr marL="2286000" lvl="4" indent="-292100" rtl="0">
              <a:lnSpc>
                <a:spcPct val="100000"/>
              </a:lnSpc>
              <a:spcBef>
                <a:spcPts val="1600"/>
              </a:spcBef>
              <a:spcAft>
                <a:spcPts val="0"/>
              </a:spcAft>
              <a:buSzPts val="1000"/>
              <a:buFont typeface="Montserrat"/>
              <a:buChar char="⎼"/>
              <a:defRPr sz="1000">
                <a:latin typeface="Montserrat"/>
                <a:ea typeface="Montserrat"/>
                <a:cs typeface="Montserrat"/>
                <a:sym typeface="Montserrat"/>
              </a:defRPr>
            </a:lvl5pPr>
            <a:lvl6pPr marL="2743200" lvl="5" indent="-292100" rtl="0">
              <a:lnSpc>
                <a:spcPct val="100000"/>
              </a:lnSpc>
              <a:spcBef>
                <a:spcPts val="1600"/>
              </a:spcBef>
              <a:spcAft>
                <a:spcPts val="0"/>
              </a:spcAft>
              <a:buSzPts val="1000"/>
              <a:buFont typeface="Montserrat"/>
              <a:buChar char="○"/>
              <a:defRPr sz="1000">
                <a:latin typeface="Montserrat"/>
                <a:ea typeface="Montserrat"/>
                <a:cs typeface="Montserrat"/>
                <a:sym typeface="Montserrat"/>
              </a:defRPr>
            </a:lvl6pPr>
            <a:lvl7pPr marL="3200400" lvl="6" indent="-292100" rtl="0">
              <a:lnSpc>
                <a:spcPct val="100000"/>
              </a:lnSpc>
              <a:spcBef>
                <a:spcPts val="1600"/>
              </a:spcBef>
              <a:spcAft>
                <a:spcPts val="0"/>
              </a:spcAft>
              <a:buSzPts val="1000"/>
              <a:buFont typeface="Montserrat"/>
              <a:buChar char="■"/>
              <a:defRPr sz="1000">
                <a:latin typeface="Montserrat"/>
                <a:ea typeface="Montserrat"/>
                <a:cs typeface="Montserrat"/>
                <a:sym typeface="Montserrat"/>
              </a:defRPr>
            </a:lvl7pPr>
            <a:lvl8pPr marL="3657600" lvl="7" indent="-292100" rtl="0">
              <a:lnSpc>
                <a:spcPct val="100000"/>
              </a:lnSpc>
              <a:spcBef>
                <a:spcPts val="1600"/>
              </a:spcBef>
              <a:spcAft>
                <a:spcPts val="0"/>
              </a:spcAft>
              <a:buSzPts val="1000"/>
              <a:buFont typeface="Montserrat"/>
              <a:buChar char="⎼"/>
              <a:defRPr sz="1000">
                <a:latin typeface="Montserrat"/>
                <a:ea typeface="Montserrat"/>
                <a:cs typeface="Montserrat"/>
                <a:sym typeface="Montserrat"/>
              </a:defRPr>
            </a:lvl8pPr>
            <a:lvl9pPr marL="4114800" lvl="8" indent="-292100" rtl="0">
              <a:lnSpc>
                <a:spcPct val="100000"/>
              </a:lnSpc>
              <a:spcBef>
                <a:spcPts val="1600"/>
              </a:spcBef>
              <a:spcAft>
                <a:spcPts val="1600"/>
              </a:spcAft>
              <a:buSzPts val="1000"/>
              <a:buFont typeface="Montserrat"/>
              <a:buChar char="○"/>
              <a:defRPr sz="1000">
                <a:latin typeface="Montserrat"/>
                <a:ea typeface="Montserrat"/>
                <a:cs typeface="Montserrat"/>
                <a:sym typeface="Montserrat"/>
              </a:defRPr>
            </a:lvl9pPr>
          </a:lstStyle>
          <a:p>
            <a:endParaRPr/>
          </a:p>
        </p:txBody>
      </p:sp>
      <p:sp>
        <p:nvSpPr>
          <p:cNvPr id="2" name="Footer Placeholder 1">
            <a:extLst>
              <a:ext uri="{FF2B5EF4-FFF2-40B4-BE49-F238E27FC236}">
                <a16:creationId xmlns:a16="http://schemas.microsoft.com/office/drawing/2014/main" id="{F081B9E8-2535-494E-9603-AC1AFAAF7267}"/>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Tree>
  </p:cSld>
  <p:clrMap bg1="lt1" tx1="dk1" bg2="dk2" tx2="lt2" accent1="accent1" accent2="accent2" accent3="accent3" accent4="accent4" accent5="accent5" accent6="accent6" hlink="hlink" folHlink="folHlink"/>
  <p:sldLayoutIdLst>
    <p:sldLayoutId id="2147483678" r:id="rId1"/>
    <p:sldLayoutId id="2147483684" r:id="rId2"/>
    <p:sldLayoutId id="2147483653" r:id="rId3"/>
    <p:sldLayoutId id="2147483656" r:id="rId4"/>
    <p:sldLayoutId id="2147483657" r:id="rId5"/>
    <p:sldLayoutId id="2147483658" r:id="rId6"/>
    <p:sldLayoutId id="2147483660" r:id="rId7"/>
    <p:sldLayoutId id="2147483661" r:id="rId8"/>
    <p:sldLayoutId id="2147483662" r:id="rId9"/>
    <p:sldLayoutId id="2147483664" r:id="rId10"/>
    <p:sldLayoutId id="2147483665" r:id="rId11"/>
    <p:sldLayoutId id="2147483666" r:id="rId12"/>
    <p:sldLayoutId id="2147483680" r:id="rId13"/>
    <p:sldLayoutId id="2147483682" r:id="rId14"/>
    <p:sldLayoutId id="2147483683" r:id="rId15"/>
    <p:sldLayoutId id="2147483691"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baseline="0">
          <a:solidFill>
            <a:srgbClr val="000000"/>
          </a:solidFill>
          <a:latin typeface="Avenir Next" panose="020B0503020202020204" pitchFamily="34" charset="0"/>
          <a:ea typeface="Avenir Next" panose="020B0503020202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venir Next LT Pro" panose="020B0504020202020204" pitchFamily="34" charset="0"/>
          <a:ea typeface="Avenir Next LT Pro" panose="020B0504020202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54650" y="292625"/>
            <a:ext cx="8434800" cy="393600"/>
          </a:xfrm>
          <a:prstGeom prst="rect">
            <a:avLst/>
          </a:prstGeom>
          <a:noFill/>
          <a:ln>
            <a:noFill/>
          </a:ln>
        </p:spPr>
        <p:txBody>
          <a:bodyPr spcFirstLastPara="1" wrap="square" lIns="0" tIns="91425" rIns="0" bIns="91425" anchor="t" anchorCtr="0">
            <a:noAutofit/>
          </a:bodyPr>
          <a:lstStyle>
            <a:lvl1pPr lvl="0"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1pPr>
            <a:lvl2pPr lvl="1"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2pPr>
            <a:lvl3pPr lvl="2"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3pPr>
            <a:lvl4pPr lvl="3"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4pPr>
            <a:lvl5pPr lvl="4"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5pPr>
            <a:lvl6pPr lvl="5"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6pPr>
            <a:lvl7pPr lvl="6"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7pPr>
            <a:lvl8pPr lvl="7"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8pPr>
            <a:lvl9pPr lvl="8"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9pPr>
          </a:lstStyle>
          <a:p>
            <a:endParaRPr dirty="0"/>
          </a:p>
        </p:txBody>
      </p:sp>
      <p:sp>
        <p:nvSpPr>
          <p:cNvPr id="2" name="Text Placeholder 1">
            <a:extLst>
              <a:ext uri="{FF2B5EF4-FFF2-40B4-BE49-F238E27FC236}">
                <a16:creationId xmlns:a16="http://schemas.microsoft.com/office/drawing/2014/main" id="{0CD00ABD-D4CE-FC48-9417-78854425D60D}"/>
              </a:ext>
            </a:extLst>
          </p:cNvPr>
          <p:cNvSpPr>
            <a:spLocks noGrp="1"/>
          </p:cNvSpPr>
          <p:nvPr>
            <p:ph type="body" idx="1"/>
          </p:nvPr>
        </p:nvSpPr>
        <p:spPr>
          <a:xfrm>
            <a:off x="354650" y="1370013"/>
            <a:ext cx="8434800" cy="3262312"/>
          </a:xfrm>
          <a:prstGeom prst="rect">
            <a:avLst/>
          </a:prstGeom>
        </p:spPr>
        <p:txBody>
          <a:bodyPr vert="horz" lIns="0" tIns="45720" rIns="0" bIns="45720" rtlCol="0">
            <a:normAutofit/>
          </a:bodyPr>
          <a:lstStyle/>
          <a:p>
            <a:pPr marL="233363" marR="0" lvl="0" indent="-233363"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Click to edit Master text styles</a:t>
            </a:r>
          </a:p>
          <a:p>
            <a:pPr marL="466725" marR="0" lvl="1" indent="-233363"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Second level</a:t>
            </a:r>
          </a:p>
          <a:p>
            <a:pPr marL="690563" marR="0" lvl="2" indent="-223838"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Third level</a:t>
            </a:r>
          </a:p>
          <a:p>
            <a:pPr marL="923925" marR="0" lvl="3" indent="-233363"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Fourth level</a:t>
            </a:r>
          </a:p>
          <a:p>
            <a:pPr marL="1146175" marR="0" lvl="4" indent="-222250"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Fifth level</a:t>
            </a:r>
          </a:p>
        </p:txBody>
      </p:sp>
    </p:spTree>
  </p:cSld>
  <p:clrMap bg1="lt1" tx1="dk1" bg2="dk2" tx2="lt2" accent1="accent1" accent2="accent2" accent3="accent3" accent4="accent4" accent5="accent5" accent6="accent6" hlink="hlink" folHlink="folHlink"/>
  <p:sldLayoutIdLst>
    <p:sldLayoutId id="214748369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ontserrat" panose="00000500000000000000" pitchFamily="2" charset="0"/>
          <a:ea typeface="Montserrat" panose="000005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274320" marR="0" lvl="0" indent="-274320" algn="l" rtl="0">
        <a:lnSpc>
          <a:spcPct val="100000"/>
        </a:lnSpc>
        <a:spcBef>
          <a:spcPts val="0"/>
        </a:spcBef>
        <a:spcAft>
          <a:spcPts val="0"/>
        </a:spcAft>
        <a:buClr>
          <a:srgbClr val="000000"/>
        </a:buClr>
        <a:buFont typeface="Arial"/>
        <a:defRPr sz="1400" b="0" i="0" u="none" strike="noStrike" cap="none">
          <a:solidFill>
            <a:srgbClr val="000000"/>
          </a:solidFill>
          <a:latin typeface="Montserrat" panose="00000500000000000000" pitchFamily="2" charset="0"/>
          <a:ea typeface="Montserrat" panose="000005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chart" Target="../charts/chart5.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chart" Target="../charts/char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44"/>
          <p:cNvSpPr txBox="1">
            <a:spLocks noGrp="1"/>
          </p:cNvSpPr>
          <p:nvPr>
            <p:ph type="ctrTitle"/>
          </p:nvPr>
        </p:nvSpPr>
        <p:spPr>
          <a:xfrm>
            <a:off x="354650" y="826025"/>
            <a:ext cx="4126200" cy="1234800"/>
          </a:xfrm>
        </p:spPr>
        <p:txBody>
          <a:bodyPr spcFirstLastPara="1" wrap="square" lIns="0" tIns="91425" rIns="0" bIns="91425" anchor="b" anchorCtr="0">
            <a:noAutofit/>
          </a:bodyPr>
          <a:lstStyle/>
          <a:p>
            <a:pPr lvl="0"/>
            <a:r>
              <a:rPr lang="en-US" dirty="0">
                <a:latin typeface="Montserrat" panose="00000500000000000000" pitchFamily="2" charset="0"/>
              </a:rPr>
              <a:t>NielsenIQ Total Till Executive Summary</a:t>
            </a:r>
            <a:endParaRPr lang="en-PH" dirty="0">
              <a:latin typeface="Montserrat" panose="00000500000000000000" pitchFamily="2" charset="0"/>
            </a:endParaRPr>
          </a:p>
        </p:txBody>
      </p:sp>
      <p:sp>
        <p:nvSpPr>
          <p:cNvPr id="401" name="Google Shape;401;p44"/>
          <p:cNvSpPr txBox="1">
            <a:spLocks noGrp="1"/>
          </p:cNvSpPr>
          <p:nvPr>
            <p:ph type="subTitle" idx="1"/>
          </p:nvPr>
        </p:nvSpPr>
        <p:spPr>
          <a:xfrm>
            <a:off x="354650" y="1984625"/>
            <a:ext cx="4126200" cy="792600"/>
          </a:xfrm>
        </p:spPr>
        <p:txBody>
          <a:bodyPr spcFirstLastPara="1" wrap="square" lIns="0" tIns="91425" rIns="0" bIns="91425" anchor="t" anchorCtr="0">
            <a:noAutofit/>
          </a:bodyPr>
          <a:lstStyle/>
          <a:p>
            <a:pPr lvl="0"/>
            <a:endParaRPr lang="en-PH" dirty="0">
              <a:latin typeface="Montserrat" panose="00000500000000000000" pitchFamily="2" charset="0"/>
            </a:endParaRPr>
          </a:p>
          <a:p>
            <a:pPr lvl="0"/>
            <a:r>
              <a:rPr lang="en-PH" dirty="0">
                <a:latin typeface="Montserrat" panose="00000500000000000000" pitchFamily="2" charset="0"/>
              </a:rPr>
              <a:t>4 weeks ending 11</a:t>
            </a:r>
            <a:r>
              <a:rPr lang="en-PH" baseline="30000" dirty="0">
                <a:latin typeface="Montserrat" panose="00000500000000000000" pitchFamily="2" charset="0"/>
              </a:rPr>
              <a:t>th</a:t>
            </a:r>
            <a:r>
              <a:rPr lang="en-PH" dirty="0">
                <a:latin typeface="Montserrat" panose="00000500000000000000" pitchFamily="2" charset="0"/>
              </a:rPr>
              <a:t> September 2021</a:t>
            </a:r>
          </a:p>
        </p:txBody>
      </p:sp>
      <p:sp>
        <p:nvSpPr>
          <p:cNvPr id="5" name="Subtitle 4">
            <a:extLst>
              <a:ext uri="{FF2B5EF4-FFF2-40B4-BE49-F238E27FC236}">
                <a16:creationId xmlns:a16="http://schemas.microsoft.com/office/drawing/2014/main" id="{015EC88A-CB7A-4ED5-8EEA-1D285F661B20}"/>
              </a:ext>
            </a:extLst>
          </p:cNvPr>
          <p:cNvSpPr>
            <a:spLocks noGrp="1"/>
          </p:cNvSpPr>
          <p:nvPr>
            <p:ph type="subTitle" idx="2"/>
          </p:nvPr>
        </p:nvSpPr>
        <p:spPr>
          <a:xfrm>
            <a:off x="354650" y="3417109"/>
            <a:ext cx="4126200" cy="307500"/>
          </a:xfrm>
        </p:spPr>
        <p:txBody>
          <a:bodyPr/>
          <a:lstStyle/>
          <a:p>
            <a:r>
              <a:rPr lang="en-GB" altLang="en-US" dirty="0">
                <a:latin typeface="Montserrat" panose="00000500000000000000" pitchFamily="2" charset="0"/>
                <a:cs typeface="Calibri" pitchFamily="34" charset="0"/>
                <a:sym typeface="Arial" pitchFamily="34" charset="0"/>
              </a:rPr>
              <a:t>Retailer &amp; Business Insights Team</a:t>
            </a:r>
            <a:endParaRPr lang="en-PH" dirty="0">
              <a:latin typeface="Montserrat" panose="00000500000000000000" pitchFamily="2" charset="0"/>
            </a:endParaRPr>
          </a:p>
        </p:txBody>
      </p:sp>
      <p:sp>
        <p:nvSpPr>
          <p:cNvPr id="402" name="Google Shape;402;p44"/>
          <p:cNvSpPr txBox="1">
            <a:spLocks noGrp="1"/>
          </p:cNvSpPr>
          <p:nvPr>
            <p:ph type="subTitle" idx="4"/>
          </p:nvPr>
        </p:nvSpPr>
        <p:spPr>
          <a:xfrm>
            <a:off x="354650" y="3642975"/>
            <a:ext cx="4126200" cy="307500"/>
          </a:xfrm>
        </p:spPr>
        <p:txBody>
          <a:bodyPr spcFirstLastPara="1" wrap="square" lIns="0" tIns="91425" rIns="0" bIns="91425" anchor="t" anchorCtr="0">
            <a:noAutofit/>
          </a:bodyPr>
          <a:lstStyle/>
          <a:p>
            <a:pPr lvl="0"/>
            <a:r>
              <a:rPr lang="en-PH" dirty="0">
                <a:latin typeface="Montserrat" panose="00000500000000000000" pitchFamily="2" charset="0"/>
              </a:rPr>
              <a:t>23</a:t>
            </a:r>
            <a:r>
              <a:rPr lang="en-PH" baseline="30000" dirty="0">
                <a:latin typeface="Montserrat" panose="00000500000000000000" pitchFamily="2" charset="0"/>
              </a:rPr>
              <a:t>rd</a:t>
            </a:r>
            <a:r>
              <a:rPr lang="en-PH" dirty="0">
                <a:latin typeface="Montserrat" panose="00000500000000000000" pitchFamily="2" charset="0"/>
              </a:rPr>
              <a:t> September 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41"/>
        <p:cNvGrpSpPr/>
        <p:nvPr/>
      </p:nvGrpSpPr>
      <p:grpSpPr>
        <a:xfrm>
          <a:off x="0" y="0"/>
          <a:ext cx="0" cy="0"/>
          <a:chOff x="0" y="0"/>
          <a:chExt cx="0" cy="0"/>
        </a:xfrm>
      </p:grpSpPr>
      <p:sp>
        <p:nvSpPr>
          <p:cNvPr id="1744" name="Google Shape;1744;p129"/>
          <p:cNvSpPr txBox="1">
            <a:spLocks noGrp="1"/>
          </p:cNvSpPr>
          <p:nvPr>
            <p:ph type="title"/>
          </p:nvPr>
        </p:nvSpPr>
        <p:spPr>
          <a:xfrm>
            <a:off x="341086" y="351788"/>
            <a:ext cx="8802914" cy="393600"/>
          </a:xfrm>
        </p:spPr>
        <p:txBody>
          <a:bodyPr spcFirstLastPara="1" wrap="square" lIns="0" tIns="91425" rIns="0" bIns="91425" anchor="t" anchorCtr="0">
            <a:noAutofit/>
          </a:bodyPr>
          <a:lstStyle/>
          <a:p>
            <a:r>
              <a:rPr lang="en-GB" sz="1800" dirty="0">
                <a:solidFill>
                  <a:schemeClr val="tx1"/>
                </a:solidFill>
                <a:latin typeface="Montserrat" panose="00000500000000000000" pitchFamily="2" charset="0"/>
                <a:ea typeface="MS PGothic" pitchFamily="34" charset="-128"/>
                <a:cs typeface="Calibri" pitchFamily="34" charset="0"/>
              </a:rPr>
              <a:t>Shoppers are returning to ‘old’ shopping habits including ‘little and often’ shopping</a:t>
            </a:r>
            <a:endParaRPr lang="en-PH" sz="1800" dirty="0">
              <a:latin typeface="Montserrat" panose="00000500000000000000" pitchFamily="2" charset="0"/>
            </a:endParaRPr>
          </a:p>
        </p:txBody>
      </p:sp>
      <p:cxnSp>
        <p:nvCxnSpPr>
          <p:cNvPr id="3" name="Straight Connector 2">
            <a:extLst>
              <a:ext uri="{FF2B5EF4-FFF2-40B4-BE49-F238E27FC236}">
                <a16:creationId xmlns:a16="http://schemas.microsoft.com/office/drawing/2014/main" id="{BD67BC22-39C7-40AC-AB2D-174013CD64A7}"/>
              </a:ext>
            </a:extLst>
          </p:cNvPr>
          <p:cNvCxnSpPr>
            <a:cxnSpLocks/>
          </p:cNvCxnSpPr>
          <p:nvPr/>
        </p:nvCxnSpPr>
        <p:spPr>
          <a:xfrm>
            <a:off x="7321309" y="682171"/>
            <a:ext cx="60349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Subtitle 4">
            <a:extLst>
              <a:ext uri="{FF2B5EF4-FFF2-40B4-BE49-F238E27FC236}">
                <a16:creationId xmlns:a16="http://schemas.microsoft.com/office/drawing/2014/main" id="{70956D1B-E45E-4BB0-8B0F-1388C48A40B5}"/>
              </a:ext>
            </a:extLst>
          </p:cNvPr>
          <p:cNvSpPr>
            <a:spLocks noGrp="1"/>
          </p:cNvSpPr>
          <p:nvPr>
            <p:ph type="subTitle" idx="3"/>
          </p:nvPr>
        </p:nvSpPr>
        <p:spPr/>
        <p:txBody>
          <a:bodyPr/>
          <a:lstStyle/>
          <a:p>
            <a:r>
              <a:rPr lang="en-PH" dirty="0">
                <a:latin typeface="Montserrat" panose="00000500000000000000" pitchFamily="2" charset="0"/>
              </a:rPr>
              <a:t>Source:  NielsenIQ Homescan GB FMCG, based on rolling 12w/e</a:t>
            </a:r>
          </a:p>
        </p:txBody>
      </p:sp>
      <p:graphicFrame>
        <p:nvGraphicFramePr>
          <p:cNvPr id="8" name="Chart 7">
            <a:extLst>
              <a:ext uri="{FF2B5EF4-FFF2-40B4-BE49-F238E27FC236}">
                <a16:creationId xmlns:a16="http://schemas.microsoft.com/office/drawing/2014/main" id="{D617E499-6291-4634-B723-DA38C28B5721}"/>
              </a:ext>
            </a:extLst>
          </p:cNvPr>
          <p:cNvGraphicFramePr/>
          <p:nvPr>
            <p:extLst>
              <p:ext uri="{D42A27DB-BD31-4B8C-83A1-F6EECF244321}">
                <p14:modId xmlns:p14="http://schemas.microsoft.com/office/powerpoint/2010/main" val="2626853282"/>
              </p:ext>
            </p:extLst>
          </p:nvPr>
        </p:nvGraphicFramePr>
        <p:xfrm>
          <a:off x="354650" y="1377108"/>
          <a:ext cx="8425149" cy="3372784"/>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Straight Connector 9">
            <a:extLst>
              <a:ext uri="{FF2B5EF4-FFF2-40B4-BE49-F238E27FC236}">
                <a16:creationId xmlns:a16="http://schemas.microsoft.com/office/drawing/2014/main" id="{BCCABC1E-6CB1-4497-A90E-A76076CDFABE}"/>
              </a:ext>
            </a:extLst>
          </p:cNvPr>
          <p:cNvCxnSpPr>
            <a:cxnSpLocks/>
          </p:cNvCxnSpPr>
          <p:nvPr/>
        </p:nvCxnSpPr>
        <p:spPr>
          <a:xfrm>
            <a:off x="341086" y="957943"/>
            <a:ext cx="60349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3252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24"/>
        <p:cNvGrpSpPr/>
        <p:nvPr/>
      </p:nvGrpSpPr>
      <p:grpSpPr>
        <a:xfrm>
          <a:off x="0" y="0"/>
          <a:ext cx="0" cy="0"/>
          <a:chOff x="0" y="0"/>
          <a:chExt cx="0" cy="0"/>
        </a:xfrm>
      </p:grpSpPr>
      <p:sp>
        <p:nvSpPr>
          <p:cNvPr id="2425" name="Google Shape;2425;p149"/>
          <p:cNvSpPr txBox="1">
            <a:spLocks noGrp="1"/>
          </p:cNvSpPr>
          <p:nvPr>
            <p:ph type="ctrTitle"/>
          </p:nvPr>
        </p:nvSpPr>
        <p:spPr>
          <a:xfrm>
            <a:off x="1444899" y="1565050"/>
            <a:ext cx="6980644" cy="1389300"/>
          </a:xfrm>
        </p:spPr>
        <p:txBody>
          <a:bodyPr spcFirstLastPara="1" wrap="square" lIns="0" tIns="91425" rIns="0" bIns="91425" anchor="t" anchorCtr="0">
            <a:noAutofit/>
          </a:bodyPr>
          <a:lstStyle/>
          <a:p>
            <a:pPr lvl="0"/>
            <a:r>
              <a:rPr lang="en-PH" sz="1800" b="0" dirty="0">
                <a:solidFill>
                  <a:schemeClr val="bg1"/>
                </a:solidFill>
                <a:latin typeface="Montserrat" panose="00000500000000000000" pitchFamily="2" charset="0"/>
              </a:rPr>
              <a:t>Relative to previous lockdown weeks, August </a:t>
            </a:r>
            <a:r>
              <a:rPr lang="en-PH" sz="1800" dirty="0">
                <a:solidFill>
                  <a:schemeClr val="bg1"/>
                </a:solidFill>
                <a:latin typeface="Montserrat" panose="00000500000000000000" pitchFamily="2" charset="0"/>
              </a:rPr>
              <a:t>comparatives were softer</a:t>
            </a:r>
            <a:r>
              <a:rPr lang="en-PH" sz="1800" b="0" dirty="0">
                <a:solidFill>
                  <a:schemeClr val="bg1"/>
                </a:solidFill>
                <a:latin typeface="Montserrat" panose="00000500000000000000" pitchFamily="2" charset="0"/>
              </a:rPr>
              <a:t> helping to boost sales growth, this coupled with short spells of </a:t>
            </a:r>
            <a:r>
              <a:rPr lang="en-PH" sz="1800" dirty="0">
                <a:solidFill>
                  <a:schemeClr val="bg1"/>
                </a:solidFill>
                <a:latin typeface="Montserrat" panose="00000500000000000000" pitchFamily="2" charset="0"/>
              </a:rPr>
              <a:t>hot weather</a:t>
            </a:r>
            <a:r>
              <a:rPr lang="en-PH" sz="1800" b="0" dirty="0">
                <a:solidFill>
                  <a:schemeClr val="bg1"/>
                </a:solidFill>
                <a:latin typeface="Montserrat" panose="00000500000000000000" pitchFamily="2" charset="0"/>
              </a:rPr>
              <a:t>, a summer of </a:t>
            </a:r>
            <a:r>
              <a:rPr lang="en-PH" sz="1800" dirty="0">
                <a:solidFill>
                  <a:schemeClr val="bg1"/>
                </a:solidFill>
                <a:latin typeface="Montserrat" panose="00000500000000000000" pitchFamily="2" charset="0"/>
              </a:rPr>
              <a:t>staycations</a:t>
            </a:r>
            <a:r>
              <a:rPr lang="en-PH" sz="1800" b="0" dirty="0">
                <a:solidFill>
                  <a:schemeClr val="bg1"/>
                </a:solidFill>
                <a:latin typeface="Montserrat" panose="00000500000000000000" pitchFamily="2" charset="0"/>
              </a:rPr>
              <a:t> and </a:t>
            </a:r>
            <a:r>
              <a:rPr lang="en-PH" sz="1800" dirty="0">
                <a:solidFill>
                  <a:schemeClr val="bg1"/>
                </a:solidFill>
                <a:latin typeface="Montserrat" panose="00000500000000000000" pitchFamily="2" charset="0"/>
              </a:rPr>
              <a:t>less commuting</a:t>
            </a:r>
            <a:r>
              <a:rPr lang="en-PH" sz="1800" b="0" dirty="0">
                <a:solidFill>
                  <a:schemeClr val="bg1"/>
                </a:solidFill>
                <a:latin typeface="Montserrat" panose="00000500000000000000" pitchFamily="2" charset="0"/>
              </a:rPr>
              <a:t>, grocery sales have </a:t>
            </a:r>
            <a:r>
              <a:rPr lang="en-PH" sz="1800" dirty="0">
                <a:solidFill>
                  <a:schemeClr val="accent1"/>
                </a:solidFill>
                <a:latin typeface="Montserrat" panose="00000500000000000000" pitchFamily="2" charset="0"/>
              </a:rPr>
              <a:t>remained upbeat over the last 4 weeks</a:t>
            </a:r>
          </a:p>
        </p:txBody>
      </p:sp>
    </p:spTree>
    <p:extLst>
      <p:ext uri="{BB962C8B-B14F-4D97-AF65-F5344CB8AC3E}">
        <p14:creationId xmlns:p14="http://schemas.microsoft.com/office/powerpoint/2010/main" val="1090601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35"/>
        <p:cNvGrpSpPr/>
        <p:nvPr/>
      </p:nvGrpSpPr>
      <p:grpSpPr>
        <a:xfrm>
          <a:off x="0" y="0"/>
          <a:ext cx="0" cy="0"/>
          <a:chOff x="0" y="0"/>
          <a:chExt cx="0" cy="0"/>
        </a:xfrm>
      </p:grpSpPr>
      <p:sp>
        <p:nvSpPr>
          <p:cNvPr id="5" name="Subtitle 4">
            <a:extLst>
              <a:ext uri="{FF2B5EF4-FFF2-40B4-BE49-F238E27FC236}">
                <a16:creationId xmlns:a16="http://schemas.microsoft.com/office/drawing/2014/main" id="{2C707617-7992-4F16-8E24-45B02DF50E97}"/>
              </a:ext>
            </a:extLst>
          </p:cNvPr>
          <p:cNvSpPr>
            <a:spLocks noGrp="1"/>
          </p:cNvSpPr>
          <p:nvPr>
            <p:ph type="subTitle" idx="1"/>
          </p:nvPr>
        </p:nvSpPr>
        <p:spPr/>
        <p:txBody>
          <a:bodyPr/>
          <a:lstStyle/>
          <a:p>
            <a:r>
              <a:rPr lang="en-PH" dirty="0">
                <a:latin typeface="Montserrat" panose="00000500000000000000" pitchFamily="2" charset="0"/>
              </a:rPr>
              <a:t>Source:  *NielsenIQ Scantrack GB Total Store Read/Homescan FMCG 4w/e 11</a:t>
            </a:r>
            <a:r>
              <a:rPr lang="en-PH" baseline="30000" dirty="0">
                <a:latin typeface="Montserrat" panose="00000500000000000000" pitchFamily="2" charset="0"/>
              </a:rPr>
              <a:t>th</a:t>
            </a:r>
            <a:r>
              <a:rPr lang="en-PH" dirty="0">
                <a:latin typeface="Montserrat" panose="00000500000000000000" pitchFamily="2" charset="0"/>
              </a:rPr>
              <a:t> September 2021</a:t>
            </a:r>
          </a:p>
        </p:txBody>
      </p:sp>
      <p:sp>
        <p:nvSpPr>
          <p:cNvPr id="2337" name="Google Shape;2337;p143"/>
          <p:cNvSpPr txBox="1">
            <a:spLocks noGrp="1"/>
          </p:cNvSpPr>
          <p:nvPr>
            <p:ph type="title"/>
          </p:nvPr>
        </p:nvSpPr>
        <p:spPr>
          <a:xfrm>
            <a:off x="354650" y="292624"/>
            <a:ext cx="8644570" cy="774531"/>
          </a:xfrm>
        </p:spPr>
        <p:txBody>
          <a:bodyPr spcFirstLastPara="1" wrap="square" lIns="0" tIns="91425" rIns="0" bIns="91425" anchor="t" anchorCtr="0">
            <a:noAutofit/>
          </a:bodyPr>
          <a:lstStyle/>
          <a:p>
            <a:pPr lvl="0"/>
            <a:r>
              <a:rPr lang="en-PH" dirty="0">
                <a:solidFill>
                  <a:schemeClr val="accent1"/>
                </a:solidFill>
                <a:latin typeface="Montserrat" panose="00000500000000000000" pitchFamily="2" charset="0"/>
              </a:rPr>
              <a:t>Convenience stores </a:t>
            </a:r>
            <a:r>
              <a:rPr lang="en-PH" dirty="0">
                <a:solidFill>
                  <a:schemeClr val="bg1"/>
                </a:solidFill>
                <a:latin typeface="Montserrat" panose="00000500000000000000" pitchFamily="2" charset="0"/>
              </a:rPr>
              <a:t>benefited as shoppers made additional trips for soft drinks and ice-cream</a:t>
            </a:r>
          </a:p>
        </p:txBody>
      </p:sp>
      <p:cxnSp>
        <p:nvCxnSpPr>
          <p:cNvPr id="2338" name="Google Shape;2338;p143"/>
          <p:cNvCxnSpPr/>
          <p:nvPr/>
        </p:nvCxnSpPr>
        <p:spPr>
          <a:xfrm>
            <a:off x="354650" y="3284119"/>
            <a:ext cx="8405400" cy="0"/>
          </a:xfrm>
          <a:prstGeom prst="straightConnector1">
            <a:avLst/>
          </a:prstGeom>
          <a:noFill/>
          <a:ln w="9525" cap="flat" cmpd="sng">
            <a:solidFill>
              <a:schemeClr val="tx2"/>
            </a:solidFill>
            <a:prstDash val="solid"/>
            <a:round/>
            <a:headEnd type="none" w="med" len="med"/>
            <a:tailEnd type="none" w="med" len="med"/>
          </a:ln>
        </p:spPr>
      </p:cxnSp>
      <p:sp>
        <p:nvSpPr>
          <p:cNvPr id="2339" name="Google Shape;2339;p143"/>
          <p:cNvSpPr txBox="1"/>
          <p:nvPr/>
        </p:nvSpPr>
        <p:spPr>
          <a:xfrm>
            <a:off x="5124932" y="2313875"/>
            <a:ext cx="685800" cy="3000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b="1" dirty="0">
                <a:solidFill>
                  <a:schemeClr val="accent1"/>
                </a:solidFill>
                <a:latin typeface="Montserrat" panose="00000500000000000000" pitchFamily="2" charset="0"/>
                <a:ea typeface="Montserrat Light"/>
                <a:cs typeface="Montserrat Light"/>
                <a:sym typeface="Montserrat"/>
              </a:rPr>
              <a:t>Online</a:t>
            </a:r>
            <a:endParaRPr dirty="0">
              <a:solidFill>
                <a:schemeClr val="accent1"/>
              </a:solidFill>
              <a:latin typeface="Montserrat" panose="00000500000000000000" pitchFamily="2" charset="0"/>
              <a:ea typeface="Montserrat Light"/>
              <a:cs typeface="Montserrat Light"/>
              <a:sym typeface="Montserrat Light"/>
            </a:endParaRPr>
          </a:p>
        </p:txBody>
      </p:sp>
      <p:sp>
        <p:nvSpPr>
          <p:cNvPr id="2340" name="Google Shape;2340;p143"/>
          <p:cNvSpPr txBox="1"/>
          <p:nvPr/>
        </p:nvSpPr>
        <p:spPr>
          <a:xfrm>
            <a:off x="2695553" y="2313875"/>
            <a:ext cx="685800" cy="3000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b="1" dirty="0">
                <a:solidFill>
                  <a:schemeClr val="bg1">
                    <a:lumMod val="85000"/>
                  </a:schemeClr>
                </a:solidFill>
                <a:latin typeface="Montserrat" panose="00000500000000000000" pitchFamily="2" charset="0"/>
                <a:ea typeface="Montserrat"/>
                <a:cs typeface="Montserrat"/>
                <a:sym typeface="Montserrat"/>
              </a:rPr>
              <a:t>Basket spend</a:t>
            </a:r>
          </a:p>
        </p:txBody>
      </p:sp>
      <p:sp>
        <p:nvSpPr>
          <p:cNvPr id="2341" name="Google Shape;2341;p143"/>
          <p:cNvSpPr txBox="1"/>
          <p:nvPr/>
        </p:nvSpPr>
        <p:spPr>
          <a:xfrm>
            <a:off x="3935827" y="2313875"/>
            <a:ext cx="685800" cy="3000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b="1" dirty="0">
                <a:solidFill>
                  <a:schemeClr val="bg1">
                    <a:lumMod val="85000"/>
                  </a:schemeClr>
                </a:solidFill>
                <a:latin typeface="Montserrat" panose="00000500000000000000" pitchFamily="2" charset="0"/>
                <a:ea typeface="Montserrat"/>
                <a:cs typeface="Montserrat"/>
                <a:sym typeface="Montserrat"/>
              </a:rPr>
              <a:t>Trips</a:t>
            </a:r>
            <a:endParaRPr dirty="0">
              <a:solidFill>
                <a:schemeClr val="bg1">
                  <a:lumMod val="85000"/>
                </a:schemeClr>
              </a:solidFill>
              <a:latin typeface="Montserrat" panose="00000500000000000000" pitchFamily="2" charset="0"/>
              <a:ea typeface="Montserrat Light"/>
              <a:cs typeface="Montserrat Light"/>
              <a:sym typeface="Montserrat Light"/>
            </a:endParaRPr>
          </a:p>
        </p:txBody>
      </p:sp>
      <p:sp>
        <p:nvSpPr>
          <p:cNvPr id="2342" name="Google Shape;2342;p143"/>
          <p:cNvSpPr txBox="1"/>
          <p:nvPr/>
        </p:nvSpPr>
        <p:spPr>
          <a:xfrm>
            <a:off x="6475862" y="2313875"/>
            <a:ext cx="1296537" cy="3000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b="1" dirty="0">
                <a:solidFill>
                  <a:schemeClr val="bg1">
                    <a:lumMod val="85000"/>
                  </a:schemeClr>
                </a:solidFill>
                <a:latin typeface="Montserrat" panose="00000500000000000000" pitchFamily="2" charset="0"/>
                <a:ea typeface="Montserrat"/>
                <a:cs typeface="Montserrat"/>
                <a:sym typeface="Montserrat"/>
              </a:rPr>
              <a:t>Convenience Stores*</a:t>
            </a:r>
            <a:endParaRPr dirty="0">
              <a:solidFill>
                <a:schemeClr val="bg1">
                  <a:lumMod val="85000"/>
                </a:schemeClr>
              </a:solidFill>
              <a:latin typeface="Montserrat" panose="00000500000000000000" pitchFamily="2" charset="0"/>
              <a:ea typeface="Montserrat Light"/>
              <a:cs typeface="Montserrat Light"/>
              <a:sym typeface="Montserrat Light"/>
            </a:endParaRPr>
          </a:p>
        </p:txBody>
      </p:sp>
      <p:sp>
        <p:nvSpPr>
          <p:cNvPr id="2343" name="Google Shape;2343;p143"/>
          <p:cNvSpPr txBox="1"/>
          <p:nvPr/>
        </p:nvSpPr>
        <p:spPr>
          <a:xfrm>
            <a:off x="7902561" y="2313875"/>
            <a:ext cx="887893" cy="388405"/>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b="1" dirty="0">
                <a:solidFill>
                  <a:schemeClr val="bg1">
                    <a:lumMod val="85000"/>
                  </a:schemeClr>
                </a:solidFill>
                <a:latin typeface="Montserrat" panose="00000500000000000000" pitchFamily="2" charset="0"/>
                <a:ea typeface="Montserrat"/>
                <a:cs typeface="Montserrat"/>
                <a:sym typeface="Montserrat"/>
              </a:rPr>
              <a:t>Offer Spend</a:t>
            </a:r>
            <a:endParaRPr dirty="0">
              <a:solidFill>
                <a:schemeClr val="bg1">
                  <a:lumMod val="85000"/>
                </a:schemeClr>
              </a:solidFill>
              <a:latin typeface="Montserrat" panose="00000500000000000000" pitchFamily="2" charset="0"/>
              <a:ea typeface="Montserrat Light"/>
              <a:cs typeface="Montserrat Light"/>
              <a:sym typeface="Montserrat Light"/>
            </a:endParaRPr>
          </a:p>
        </p:txBody>
      </p:sp>
      <p:sp>
        <p:nvSpPr>
          <p:cNvPr id="2344" name="Google Shape;2344;p143"/>
          <p:cNvSpPr txBox="1"/>
          <p:nvPr/>
        </p:nvSpPr>
        <p:spPr>
          <a:xfrm>
            <a:off x="284027" y="1027218"/>
            <a:ext cx="6767439" cy="1180311"/>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B21DAC"/>
              </a:buClr>
              <a:buSzPts val="6000"/>
              <a:buFont typeface="Arial"/>
              <a:buNone/>
            </a:pPr>
            <a:r>
              <a:rPr lang="en-GB" sz="3200" b="1" dirty="0">
                <a:solidFill>
                  <a:schemeClr val="bg1"/>
                </a:solidFill>
                <a:latin typeface="Montserrat" panose="00000500000000000000" pitchFamily="2" charset="0"/>
                <a:ea typeface="Montserrat"/>
                <a:cs typeface="Montserrat"/>
                <a:sym typeface="Montserrat"/>
              </a:rPr>
              <a:t>£11.9b</a:t>
            </a:r>
          </a:p>
          <a:p>
            <a:pPr marL="0" marR="0" lvl="0" indent="0" algn="l" rtl="0">
              <a:lnSpc>
                <a:spcPct val="100000"/>
              </a:lnSpc>
              <a:spcBef>
                <a:spcPts val="0"/>
              </a:spcBef>
              <a:spcAft>
                <a:spcPts val="0"/>
              </a:spcAft>
              <a:buClr>
                <a:srgbClr val="B21DAC"/>
              </a:buClr>
              <a:buSzPts val="6000"/>
              <a:buFont typeface="Arial"/>
              <a:buNone/>
            </a:pPr>
            <a:r>
              <a:rPr lang="en" dirty="0">
                <a:solidFill>
                  <a:schemeClr val="bg1"/>
                </a:solidFill>
                <a:latin typeface="Montserrat" panose="00000500000000000000" pitchFamily="2" charset="0"/>
                <a:ea typeface="Montserrat"/>
                <a:cs typeface="Montserrat"/>
                <a:sym typeface="Montserrat"/>
              </a:rPr>
              <a:t>was spent in GB food &amp; drink retailers</a:t>
            </a:r>
            <a:r>
              <a:rPr lang="en" dirty="0">
                <a:latin typeface="Montserrat" panose="00000500000000000000" pitchFamily="2" charset="0"/>
                <a:ea typeface="Montserrat"/>
                <a:cs typeface="Montserrat"/>
                <a:sym typeface="Montserrat"/>
              </a:rPr>
              <a:t> </a:t>
            </a:r>
            <a:r>
              <a:rPr lang="en" dirty="0">
                <a:solidFill>
                  <a:schemeClr val="bg1"/>
                </a:solidFill>
                <a:latin typeface="Montserrat" panose="00000500000000000000" pitchFamily="2" charset="0"/>
                <a:ea typeface="Montserrat"/>
                <a:cs typeface="Montserrat"/>
                <a:sym typeface="Montserrat"/>
              </a:rPr>
              <a:t>(</a:t>
            </a:r>
            <a:r>
              <a:rPr lang="en" b="1" dirty="0">
                <a:solidFill>
                  <a:schemeClr val="accent1"/>
                </a:solidFill>
                <a:latin typeface="Montserrat" panose="00000500000000000000" pitchFamily="2" charset="0"/>
                <a:ea typeface="Montserrat"/>
                <a:cs typeface="Montserrat"/>
                <a:sym typeface="Montserrat"/>
              </a:rPr>
              <a:t>+1.4% </a:t>
            </a:r>
            <a:r>
              <a:rPr lang="en" dirty="0">
                <a:solidFill>
                  <a:schemeClr val="bg1"/>
                </a:solidFill>
                <a:latin typeface="Montserrat" panose="00000500000000000000" pitchFamily="2" charset="0"/>
                <a:ea typeface="Montserrat"/>
                <a:cs typeface="Montserrat"/>
                <a:sym typeface="Montserrat"/>
              </a:rPr>
              <a:t>vs last year) </a:t>
            </a:r>
            <a:endParaRPr dirty="0">
              <a:latin typeface="Montserrat" panose="00000500000000000000" pitchFamily="2" charset="0"/>
              <a:ea typeface="Montserrat"/>
              <a:cs typeface="Montserrat"/>
              <a:sym typeface="Montserrat"/>
            </a:endParaRPr>
          </a:p>
        </p:txBody>
      </p:sp>
      <p:sp>
        <p:nvSpPr>
          <p:cNvPr id="2345" name="Google Shape;2345;p143"/>
          <p:cNvSpPr txBox="1"/>
          <p:nvPr/>
        </p:nvSpPr>
        <p:spPr>
          <a:xfrm>
            <a:off x="5079069" y="2783950"/>
            <a:ext cx="914400" cy="3000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2000" b="1" dirty="0">
                <a:solidFill>
                  <a:schemeClr val="bg1"/>
                </a:solidFill>
                <a:latin typeface="Montserrat" panose="00000500000000000000" pitchFamily="2" charset="0"/>
                <a:ea typeface="Montserrat"/>
                <a:cs typeface="Montserrat"/>
                <a:sym typeface="Montserrat"/>
              </a:rPr>
              <a:t>-4%</a:t>
            </a:r>
            <a:endParaRPr sz="2000" b="1" dirty="0">
              <a:solidFill>
                <a:schemeClr val="bg1"/>
              </a:solidFill>
              <a:latin typeface="Montserrat" panose="00000500000000000000" pitchFamily="2" charset="0"/>
              <a:ea typeface="Montserrat"/>
              <a:cs typeface="Montserrat"/>
              <a:sym typeface="Montserrat"/>
            </a:endParaRPr>
          </a:p>
        </p:txBody>
      </p:sp>
      <p:sp>
        <p:nvSpPr>
          <p:cNvPr id="2346" name="Google Shape;2346;p143"/>
          <p:cNvSpPr txBox="1"/>
          <p:nvPr/>
        </p:nvSpPr>
        <p:spPr>
          <a:xfrm>
            <a:off x="2695553" y="2783950"/>
            <a:ext cx="835278" cy="3000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2000" b="1" dirty="0">
                <a:solidFill>
                  <a:schemeClr val="bg1"/>
                </a:solidFill>
                <a:latin typeface="Montserrat" panose="00000500000000000000" pitchFamily="2" charset="0"/>
                <a:ea typeface="Montserrat"/>
                <a:cs typeface="Montserrat"/>
                <a:sym typeface="Montserrat"/>
              </a:rPr>
              <a:t>-8%</a:t>
            </a:r>
            <a:endParaRPr sz="2000" b="1" dirty="0">
              <a:solidFill>
                <a:schemeClr val="bg1"/>
              </a:solidFill>
              <a:latin typeface="Montserrat" panose="00000500000000000000" pitchFamily="2" charset="0"/>
              <a:ea typeface="Montserrat"/>
              <a:cs typeface="Montserrat"/>
              <a:sym typeface="Montserrat"/>
            </a:endParaRPr>
          </a:p>
        </p:txBody>
      </p:sp>
      <p:sp>
        <p:nvSpPr>
          <p:cNvPr id="2347" name="Google Shape;2347;p143"/>
          <p:cNvSpPr txBox="1"/>
          <p:nvPr/>
        </p:nvSpPr>
        <p:spPr>
          <a:xfrm>
            <a:off x="3981690" y="2783950"/>
            <a:ext cx="830340" cy="3000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2000" b="1" dirty="0">
                <a:solidFill>
                  <a:schemeClr val="accent1"/>
                </a:solidFill>
                <a:latin typeface="Montserrat" panose="00000500000000000000" pitchFamily="2" charset="0"/>
                <a:ea typeface="Montserrat"/>
                <a:cs typeface="Montserrat"/>
                <a:sym typeface="Montserrat"/>
              </a:rPr>
              <a:t>+10%</a:t>
            </a:r>
            <a:endParaRPr sz="2000" b="1" dirty="0">
              <a:solidFill>
                <a:schemeClr val="accent1"/>
              </a:solidFill>
              <a:latin typeface="Montserrat" panose="00000500000000000000" pitchFamily="2" charset="0"/>
              <a:ea typeface="Montserrat"/>
              <a:cs typeface="Montserrat"/>
              <a:sym typeface="Montserrat"/>
            </a:endParaRPr>
          </a:p>
        </p:txBody>
      </p:sp>
      <p:sp>
        <p:nvSpPr>
          <p:cNvPr id="2348" name="Google Shape;2348;p143"/>
          <p:cNvSpPr txBox="1"/>
          <p:nvPr/>
        </p:nvSpPr>
        <p:spPr>
          <a:xfrm>
            <a:off x="6524985" y="2783950"/>
            <a:ext cx="1052962" cy="3000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2000" b="1" dirty="0">
                <a:solidFill>
                  <a:schemeClr val="accent1"/>
                </a:solidFill>
                <a:latin typeface="Montserrat" panose="00000500000000000000" pitchFamily="2" charset="0"/>
                <a:ea typeface="Montserrat"/>
                <a:cs typeface="Montserrat"/>
                <a:sym typeface="Montserrat"/>
              </a:rPr>
              <a:t>+3.3%</a:t>
            </a:r>
            <a:endParaRPr sz="2000" b="1" dirty="0">
              <a:solidFill>
                <a:schemeClr val="accent1"/>
              </a:solidFill>
              <a:latin typeface="Montserrat" panose="00000500000000000000" pitchFamily="2" charset="0"/>
              <a:ea typeface="Montserrat"/>
              <a:cs typeface="Montserrat"/>
              <a:sym typeface="Montserrat"/>
            </a:endParaRPr>
          </a:p>
        </p:txBody>
      </p:sp>
      <p:sp>
        <p:nvSpPr>
          <p:cNvPr id="2349" name="Google Shape;2349;p143"/>
          <p:cNvSpPr txBox="1"/>
          <p:nvPr/>
        </p:nvSpPr>
        <p:spPr>
          <a:xfrm>
            <a:off x="7902561" y="2783950"/>
            <a:ext cx="887893" cy="388405"/>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2000" b="1" dirty="0">
                <a:solidFill>
                  <a:schemeClr val="accent1"/>
                </a:solidFill>
                <a:latin typeface="Montserrat" panose="00000500000000000000" pitchFamily="2" charset="0"/>
                <a:ea typeface="Montserrat"/>
                <a:cs typeface="Montserrat"/>
                <a:sym typeface="Montserrat"/>
              </a:rPr>
              <a:t>20%</a:t>
            </a:r>
            <a:endParaRPr sz="2000" b="1" dirty="0">
              <a:solidFill>
                <a:schemeClr val="accent1"/>
              </a:solidFill>
              <a:latin typeface="Montserrat" panose="00000500000000000000" pitchFamily="2" charset="0"/>
              <a:ea typeface="Montserrat"/>
              <a:cs typeface="Montserrat"/>
              <a:sym typeface="Montserrat"/>
            </a:endParaRPr>
          </a:p>
        </p:txBody>
      </p:sp>
      <p:sp>
        <p:nvSpPr>
          <p:cNvPr id="2350" name="Google Shape;2350;p143"/>
          <p:cNvSpPr txBox="1"/>
          <p:nvPr/>
        </p:nvSpPr>
        <p:spPr>
          <a:xfrm>
            <a:off x="5124932" y="3345953"/>
            <a:ext cx="1156771" cy="905372"/>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1100" b="1" dirty="0">
                <a:solidFill>
                  <a:schemeClr val="accent1"/>
                </a:solidFill>
                <a:latin typeface="Montserrat" panose="00000500000000000000" pitchFamily="2" charset="0"/>
                <a:ea typeface="Montserrat"/>
                <a:cs typeface="Montserrat"/>
                <a:sym typeface="Montserrat"/>
              </a:rPr>
              <a:t>27%</a:t>
            </a:r>
            <a:r>
              <a:rPr lang="en" sz="1100" b="1" dirty="0">
                <a:solidFill>
                  <a:schemeClr val="bg1">
                    <a:lumMod val="85000"/>
                  </a:schemeClr>
                </a:solidFill>
                <a:latin typeface="Montserrat" panose="00000500000000000000" pitchFamily="2" charset="0"/>
                <a:ea typeface="Montserrat"/>
                <a:cs typeface="Montserrat"/>
                <a:sym typeface="Montserrat"/>
              </a:rPr>
              <a:t> shoppers bought groceries online</a:t>
            </a:r>
          </a:p>
          <a:p>
            <a:pPr marL="0" lvl="0" indent="0" algn="l" rtl="0">
              <a:spcBef>
                <a:spcPts val="0"/>
              </a:spcBef>
              <a:spcAft>
                <a:spcPts val="1200"/>
              </a:spcAft>
              <a:buClr>
                <a:srgbClr val="000000"/>
              </a:buClr>
              <a:buSzPts val="1100"/>
              <a:buFont typeface="Arial"/>
              <a:buNone/>
            </a:pPr>
            <a:r>
              <a:rPr lang="en" sz="1100" b="1" dirty="0">
                <a:solidFill>
                  <a:schemeClr val="accent1"/>
                </a:solidFill>
                <a:latin typeface="Montserrat" panose="00000500000000000000" pitchFamily="2" charset="0"/>
                <a:ea typeface="Montserrat"/>
                <a:cs typeface="Montserrat"/>
                <a:sym typeface="Montserrat"/>
              </a:rPr>
              <a:t>12.4%</a:t>
            </a:r>
            <a:r>
              <a:rPr lang="en" sz="1100" b="1" dirty="0">
                <a:solidFill>
                  <a:schemeClr val="bg1">
                    <a:lumMod val="85000"/>
                  </a:schemeClr>
                </a:solidFill>
                <a:latin typeface="Montserrat" panose="00000500000000000000" pitchFamily="2" charset="0"/>
                <a:ea typeface="Montserrat"/>
                <a:cs typeface="Montserrat"/>
                <a:sym typeface="Montserrat"/>
              </a:rPr>
              <a:t> share of GB</a:t>
            </a:r>
          </a:p>
          <a:p>
            <a:pPr marL="0" lvl="0" indent="0" algn="l" rtl="0">
              <a:spcBef>
                <a:spcPts val="0"/>
              </a:spcBef>
              <a:spcAft>
                <a:spcPts val="1200"/>
              </a:spcAft>
              <a:buClr>
                <a:srgbClr val="000000"/>
              </a:buClr>
              <a:buSzPts val="1100"/>
              <a:buFont typeface="Arial"/>
              <a:buNone/>
            </a:pPr>
            <a:endParaRPr sz="1100" b="1" dirty="0">
              <a:solidFill>
                <a:schemeClr val="bg1">
                  <a:lumMod val="85000"/>
                </a:schemeClr>
              </a:solidFill>
              <a:latin typeface="Montserrat" panose="00000500000000000000" pitchFamily="2" charset="0"/>
              <a:ea typeface="Montserrat"/>
              <a:cs typeface="Montserrat"/>
              <a:sym typeface="Montserrat"/>
            </a:endParaRPr>
          </a:p>
        </p:txBody>
      </p:sp>
      <p:sp>
        <p:nvSpPr>
          <p:cNvPr id="2351" name="Google Shape;2351;p143"/>
          <p:cNvSpPr txBox="1"/>
          <p:nvPr/>
        </p:nvSpPr>
        <p:spPr>
          <a:xfrm>
            <a:off x="2695554" y="3345953"/>
            <a:ext cx="1021814" cy="300000"/>
          </a:xfrm>
          <a:prstGeom prst="rect">
            <a:avLst/>
          </a:prstGeom>
          <a:noFill/>
          <a:ln>
            <a:noFill/>
          </a:ln>
        </p:spPr>
        <p:txBody>
          <a:bodyPr spcFirstLastPara="1" wrap="square" lIns="0" tIns="45700" rIns="0" bIns="45700" anchor="t" anchorCtr="0">
            <a:noAutofit/>
          </a:bodyPr>
          <a:lstStyle/>
          <a:p>
            <a:pPr lvl="0">
              <a:spcAft>
                <a:spcPts val="1200"/>
              </a:spcAft>
              <a:buSzPts val="1100"/>
            </a:pPr>
            <a:r>
              <a:rPr lang="en-GB" sz="1100" b="1" dirty="0">
                <a:solidFill>
                  <a:schemeClr val="bg1">
                    <a:lumMod val="85000"/>
                  </a:schemeClr>
                </a:solidFill>
                <a:latin typeface="Montserrat" panose="00000500000000000000" pitchFamily="2" charset="0"/>
                <a:ea typeface="Montserrat"/>
                <a:cs typeface="Montserrat"/>
                <a:sym typeface="Montserrat"/>
              </a:rPr>
              <a:t>Similar to August and lowest since Mar20 but still 12% above pre-pandemic levels</a:t>
            </a:r>
          </a:p>
        </p:txBody>
      </p:sp>
      <p:sp>
        <p:nvSpPr>
          <p:cNvPr id="2352" name="Google Shape;2352;p143"/>
          <p:cNvSpPr txBox="1"/>
          <p:nvPr/>
        </p:nvSpPr>
        <p:spPr>
          <a:xfrm>
            <a:off x="3981691" y="3345953"/>
            <a:ext cx="967500" cy="1270994"/>
          </a:xfrm>
          <a:prstGeom prst="rect">
            <a:avLst/>
          </a:prstGeom>
          <a:noFill/>
          <a:ln>
            <a:noFill/>
          </a:ln>
        </p:spPr>
        <p:txBody>
          <a:bodyPr spcFirstLastPara="1" wrap="square" lIns="0" tIns="45700" rIns="0" bIns="45700" anchor="t" anchorCtr="0">
            <a:noAutofit/>
          </a:bodyPr>
          <a:lstStyle/>
          <a:p>
            <a:pPr lvl="0">
              <a:spcAft>
                <a:spcPts val="1200"/>
              </a:spcAft>
              <a:buSzPts val="1100"/>
            </a:pPr>
            <a:r>
              <a:rPr lang="en-GB" sz="1100" b="1" dirty="0">
                <a:solidFill>
                  <a:schemeClr val="accent1"/>
                </a:solidFill>
                <a:latin typeface="Montserrat" panose="00000500000000000000" pitchFamily="2" charset="0"/>
                <a:ea typeface="Montserrat"/>
                <a:cs typeface="Montserrat"/>
                <a:sym typeface="Montserrat"/>
              </a:rPr>
              <a:t>45m more</a:t>
            </a:r>
            <a:r>
              <a:rPr lang="en-GB" sz="1100" b="1" dirty="0">
                <a:solidFill>
                  <a:schemeClr val="bg1">
                    <a:lumMod val="85000"/>
                  </a:schemeClr>
                </a:solidFill>
                <a:latin typeface="Montserrat" panose="00000500000000000000" pitchFamily="2" charset="0"/>
                <a:ea typeface="Montserrat"/>
                <a:cs typeface="Montserrat"/>
                <a:sym typeface="Montserrat"/>
              </a:rPr>
              <a:t> GB trips than last year</a:t>
            </a:r>
          </a:p>
          <a:p>
            <a:pPr lvl="0">
              <a:spcAft>
                <a:spcPts val="1200"/>
              </a:spcAft>
              <a:buSzPts val="1100"/>
            </a:pPr>
            <a:r>
              <a:rPr lang="en-GB" sz="1100" dirty="0">
                <a:solidFill>
                  <a:schemeClr val="accent1"/>
                </a:solidFill>
                <a:latin typeface="Montserrat" panose="00000500000000000000" pitchFamily="2" charset="0"/>
                <a:ea typeface="Montserrat"/>
                <a:cs typeface="Montserrat"/>
                <a:sym typeface="Montserrat"/>
              </a:rPr>
              <a:t>4m fewer </a:t>
            </a:r>
            <a:r>
              <a:rPr lang="en-GB" sz="1100" b="1" dirty="0">
                <a:solidFill>
                  <a:schemeClr val="bg1">
                    <a:lumMod val="85000"/>
                  </a:schemeClr>
                </a:solidFill>
                <a:latin typeface="Montserrat" panose="00000500000000000000" pitchFamily="2" charset="0"/>
                <a:ea typeface="Montserrat"/>
                <a:cs typeface="Montserrat"/>
                <a:sym typeface="Montserrat"/>
              </a:rPr>
              <a:t>trips than last month (August)</a:t>
            </a:r>
          </a:p>
        </p:txBody>
      </p:sp>
      <p:sp>
        <p:nvSpPr>
          <p:cNvPr id="2353" name="Google Shape;2353;p143"/>
          <p:cNvSpPr txBox="1"/>
          <p:nvPr/>
        </p:nvSpPr>
        <p:spPr>
          <a:xfrm>
            <a:off x="6570846" y="3345953"/>
            <a:ext cx="1136239" cy="299998"/>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1100" b="1" dirty="0">
                <a:solidFill>
                  <a:schemeClr val="bg1">
                    <a:lumMod val="85000"/>
                  </a:schemeClr>
                </a:solidFill>
                <a:latin typeface="Montserrat" panose="00000500000000000000" pitchFamily="2" charset="0"/>
                <a:ea typeface="Montserrat"/>
                <a:cs typeface="Montserrat"/>
                <a:sym typeface="Montserrat"/>
              </a:rPr>
              <a:t>Outperformed Supermarkets (+0.6%). </a:t>
            </a:r>
          </a:p>
          <a:p>
            <a:pPr marL="0" lvl="0" indent="0" algn="l" rtl="0">
              <a:spcBef>
                <a:spcPts val="0"/>
              </a:spcBef>
              <a:spcAft>
                <a:spcPts val="1200"/>
              </a:spcAft>
              <a:buClr>
                <a:srgbClr val="000000"/>
              </a:buClr>
              <a:buSzPts val="1100"/>
              <a:buFont typeface="Arial"/>
              <a:buNone/>
            </a:pPr>
            <a:r>
              <a:rPr lang="en-GB" sz="1100" b="1" dirty="0">
                <a:solidFill>
                  <a:schemeClr val="bg1">
                    <a:lumMod val="85000"/>
                  </a:schemeClr>
                </a:solidFill>
                <a:latin typeface="Montserrat" panose="00000500000000000000" pitchFamily="2" charset="0"/>
                <a:ea typeface="Montserrat"/>
                <a:cs typeface="Montserrat"/>
                <a:sym typeface="Montserrat"/>
              </a:rPr>
              <a:t>V</a:t>
            </a:r>
            <a:r>
              <a:rPr lang="en" sz="1100" b="1" dirty="0">
                <a:solidFill>
                  <a:schemeClr val="bg1">
                    <a:lumMod val="85000"/>
                  </a:schemeClr>
                </a:solidFill>
                <a:latin typeface="Montserrat" panose="00000500000000000000" pitchFamily="2" charset="0"/>
                <a:ea typeface="Montserrat"/>
                <a:cs typeface="Montserrat"/>
                <a:sym typeface="Montserrat"/>
              </a:rPr>
              <a:t> 2 years ago 4w/e 14Sep19 </a:t>
            </a:r>
            <a:r>
              <a:rPr lang="en" sz="1100" b="1" dirty="0">
                <a:solidFill>
                  <a:schemeClr val="accent1"/>
                </a:solidFill>
                <a:latin typeface="Montserrat" panose="00000500000000000000" pitchFamily="2" charset="0"/>
                <a:ea typeface="Montserrat"/>
                <a:cs typeface="Montserrat"/>
                <a:sym typeface="Montserrat"/>
              </a:rPr>
              <a:t>+8.1%</a:t>
            </a:r>
            <a:endParaRPr sz="1100" b="1" dirty="0">
              <a:solidFill>
                <a:schemeClr val="accent1"/>
              </a:solidFill>
              <a:latin typeface="Montserrat" panose="00000500000000000000" pitchFamily="2" charset="0"/>
              <a:ea typeface="Montserrat"/>
              <a:cs typeface="Montserrat"/>
              <a:sym typeface="Montserrat"/>
            </a:endParaRPr>
          </a:p>
        </p:txBody>
      </p:sp>
      <p:sp>
        <p:nvSpPr>
          <p:cNvPr id="2354" name="Google Shape;2354;p143"/>
          <p:cNvSpPr txBox="1"/>
          <p:nvPr/>
        </p:nvSpPr>
        <p:spPr>
          <a:xfrm>
            <a:off x="7948423" y="3345952"/>
            <a:ext cx="1050797" cy="1399295"/>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GB" sz="1100" b="1" dirty="0">
                <a:solidFill>
                  <a:schemeClr val="bg1">
                    <a:lumMod val="85000"/>
                  </a:schemeClr>
                </a:solidFill>
                <a:latin typeface="Montserrat" panose="00000500000000000000" pitchFamily="2" charset="0"/>
                <a:ea typeface="Montserrat"/>
                <a:cs typeface="Montserrat"/>
                <a:sym typeface="Montserrat"/>
              </a:rPr>
              <a:t>Remains low and similar to last month.</a:t>
            </a:r>
          </a:p>
          <a:p>
            <a:pPr>
              <a:spcAft>
                <a:spcPts val="1200"/>
              </a:spcAft>
              <a:buSzPts val="1100"/>
            </a:pPr>
            <a:r>
              <a:rPr lang="en-GB" sz="1100" b="1" dirty="0">
                <a:solidFill>
                  <a:schemeClr val="bg1">
                    <a:lumMod val="85000"/>
                  </a:schemeClr>
                </a:solidFill>
                <a:latin typeface="Montserrat" panose="00000500000000000000" pitchFamily="2" charset="0"/>
                <a:ea typeface="Montserrat"/>
                <a:cs typeface="Montserrat"/>
                <a:sym typeface="Montserrat"/>
              </a:rPr>
              <a:t>V 2 years ago 4w/e 14Sep19 </a:t>
            </a:r>
            <a:r>
              <a:rPr lang="en-GB" sz="1100" dirty="0">
                <a:solidFill>
                  <a:schemeClr val="accent1"/>
                </a:solidFill>
                <a:latin typeface="Montserrat" panose="00000500000000000000" pitchFamily="2" charset="0"/>
                <a:ea typeface="Montserrat"/>
                <a:cs typeface="Montserrat"/>
                <a:sym typeface="Montserrat"/>
              </a:rPr>
              <a:t>-6.8% points</a:t>
            </a:r>
          </a:p>
          <a:p>
            <a:pPr marL="0" lvl="0" indent="0" algn="l" rtl="0">
              <a:spcBef>
                <a:spcPts val="0"/>
              </a:spcBef>
              <a:spcAft>
                <a:spcPts val="1200"/>
              </a:spcAft>
              <a:buClr>
                <a:srgbClr val="000000"/>
              </a:buClr>
              <a:buSzPts val="1100"/>
              <a:buFont typeface="Arial"/>
              <a:buNone/>
            </a:pPr>
            <a:endParaRPr sz="1100" b="1" dirty="0">
              <a:solidFill>
                <a:schemeClr val="accent1"/>
              </a:solidFill>
              <a:latin typeface="Montserrat" panose="00000500000000000000" pitchFamily="2" charset="0"/>
              <a:ea typeface="Montserrat"/>
              <a:cs typeface="Montserrat"/>
              <a:sym typeface="Montserrat"/>
            </a:endParaRPr>
          </a:p>
        </p:txBody>
      </p:sp>
      <p:sp>
        <p:nvSpPr>
          <p:cNvPr id="2355" name="Google Shape;2355;p143"/>
          <p:cNvSpPr txBox="1"/>
          <p:nvPr/>
        </p:nvSpPr>
        <p:spPr>
          <a:xfrm>
            <a:off x="377024" y="3499916"/>
            <a:ext cx="1306633" cy="820849"/>
          </a:xfrm>
          <a:prstGeom prst="rect">
            <a:avLst/>
          </a:prstGeom>
          <a:solidFill>
            <a:schemeClr val="accent1"/>
          </a:solid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GB" sz="1200" b="1" dirty="0">
                <a:solidFill>
                  <a:schemeClr val="tx1">
                    <a:lumMod val="75000"/>
                    <a:lumOff val="25000"/>
                  </a:schemeClr>
                </a:solidFill>
                <a:latin typeface="Montserrat" panose="00000500000000000000" pitchFamily="2" charset="0"/>
                <a:ea typeface="Montserrat"/>
                <a:cs typeface="Montserrat"/>
                <a:sym typeface="Montserrat"/>
              </a:rPr>
              <a:t>Sales in Bricks &amp; Mortar stores improved +2.0%.</a:t>
            </a:r>
          </a:p>
          <a:p>
            <a:pPr marL="0" lvl="0" indent="0" algn="l" rtl="0">
              <a:spcBef>
                <a:spcPts val="0"/>
              </a:spcBef>
              <a:spcAft>
                <a:spcPts val="1200"/>
              </a:spcAft>
              <a:buClr>
                <a:srgbClr val="000000"/>
              </a:buClr>
              <a:buSzPts val="1100"/>
              <a:buFont typeface="Arial"/>
              <a:buNone/>
            </a:pPr>
            <a:endParaRPr sz="1200" b="1" dirty="0">
              <a:solidFill>
                <a:schemeClr val="tx1">
                  <a:lumMod val="75000"/>
                  <a:lumOff val="25000"/>
                </a:schemeClr>
              </a:solidFill>
              <a:latin typeface="Montserrat" panose="00000500000000000000" pitchFamily="2" charset="0"/>
              <a:ea typeface="Montserrat"/>
              <a:cs typeface="Montserrat"/>
              <a:sym typeface="Montserrat"/>
            </a:endParaRPr>
          </a:p>
        </p:txBody>
      </p:sp>
      <p:cxnSp>
        <p:nvCxnSpPr>
          <p:cNvPr id="2356" name="Google Shape;2356;p143"/>
          <p:cNvCxnSpPr>
            <a:cxnSpLocks/>
          </p:cNvCxnSpPr>
          <p:nvPr/>
        </p:nvCxnSpPr>
        <p:spPr>
          <a:xfrm>
            <a:off x="221702" y="1510130"/>
            <a:ext cx="1374870" cy="0"/>
          </a:xfrm>
          <a:prstGeom prst="straightConnector1">
            <a:avLst/>
          </a:prstGeom>
          <a:noFill/>
          <a:ln w="19050"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1575064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91"/>
        <p:cNvGrpSpPr/>
        <p:nvPr/>
      </p:nvGrpSpPr>
      <p:grpSpPr>
        <a:xfrm>
          <a:off x="0" y="0"/>
          <a:ext cx="0" cy="0"/>
          <a:chOff x="0" y="0"/>
          <a:chExt cx="0" cy="0"/>
        </a:xfrm>
      </p:grpSpPr>
      <p:sp>
        <p:nvSpPr>
          <p:cNvPr id="3" name="Subtitle 2">
            <a:extLst>
              <a:ext uri="{FF2B5EF4-FFF2-40B4-BE49-F238E27FC236}">
                <a16:creationId xmlns:a16="http://schemas.microsoft.com/office/drawing/2014/main" id="{DF131891-A103-4FBD-848A-0183FD008A90}"/>
              </a:ext>
            </a:extLst>
          </p:cNvPr>
          <p:cNvSpPr>
            <a:spLocks noGrp="1"/>
          </p:cNvSpPr>
          <p:nvPr>
            <p:ph type="subTitle" idx="1"/>
          </p:nvPr>
        </p:nvSpPr>
        <p:spPr/>
        <p:txBody>
          <a:bodyPr/>
          <a:lstStyle/>
          <a:p>
            <a:r>
              <a:rPr lang="en-PH" dirty="0">
                <a:latin typeface="Montserrat" panose="00000500000000000000" pitchFamily="2" charset="0"/>
              </a:rPr>
              <a:t>Source:  NielsenIQ Homescan GB FMCG</a:t>
            </a:r>
          </a:p>
        </p:txBody>
      </p:sp>
      <p:sp>
        <p:nvSpPr>
          <p:cNvPr id="1292" name="Google Shape;1292;p93"/>
          <p:cNvSpPr txBox="1">
            <a:spLocks noGrp="1"/>
          </p:cNvSpPr>
          <p:nvPr>
            <p:ph type="title"/>
          </p:nvPr>
        </p:nvSpPr>
        <p:spPr>
          <a:xfrm>
            <a:off x="354650" y="292625"/>
            <a:ext cx="8670404" cy="675538"/>
          </a:xfrm>
        </p:spPr>
        <p:txBody>
          <a:bodyPr spcFirstLastPara="1" wrap="square" lIns="0" tIns="91425" rIns="0" bIns="91425" anchor="t" anchorCtr="0">
            <a:noAutofit/>
          </a:bodyPr>
          <a:lstStyle/>
          <a:p>
            <a:pPr lvl="0"/>
            <a:r>
              <a:rPr lang="en-PH" dirty="0">
                <a:solidFill>
                  <a:schemeClr val="bg1"/>
                </a:solidFill>
                <a:latin typeface="Montserrat" panose="00000500000000000000" pitchFamily="2" charset="0"/>
              </a:rPr>
              <a:t>Store trips are improving but are not yet at 2019 levels, meanwhile Discounters continue to have momentum</a:t>
            </a:r>
            <a:endParaRPr lang="en-PH" dirty="0">
              <a:latin typeface="Montserrat" panose="00000500000000000000" pitchFamily="2" charset="0"/>
            </a:endParaRPr>
          </a:p>
        </p:txBody>
      </p:sp>
      <p:graphicFrame>
        <p:nvGraphicFramePr>
          <p:cNvPr id="1293" name="Google Shape;1293;p93"/>
          <p:cNvGraphicFramePr/>
          <p:nvPr>
            <p:extLst>
              <p:ext uri="{D42A27DB-BD31-4B8C-83A1-F6EECF244321}">
                <p14:modId xmlns:p14="http://schemas.microsoft.com/office/powerpoint/2010/main" val="1836853287"/>
              </p:ext>
            </p:extLst>
          </p:nvPr>
        </p:nvGraphicFramePr>
        <p:xfrm>
          <a:off x="184759" y="1024064"/>
          <a:ext cx="8774482" cy="3646385"/>
        </p:xfrm>
        <a:graphic>
          <a:graphicData uri="http://schemas.openxmlformats.org/drawingml/2006/table">
            <a:tbl>
              <a:tblPr>
                <a:noFill/>
                <a:tableStyleId>{0DBE4ED3-A11A-413B-A309-AE78DBB60736}</a:tableStyleId>
              </a:tblPr>
              <a:tblGrid>
                <a:gridCol w="1474150">
                  <a:extLst>
                    <a:ext uri="{9D8B030D-6E8A-4147-A177-3AD203B41FA5}">
                      <a16:colId xmlns:a16="http://schemas.microsoft.com/office/drawing/2014/main" val="20000"/>
                    </a:ext>
                  </a:extLst>
                </a:gridCol>
                <a:gridCol w="3649071">
                  <a:extLst>
                    <a:ext uri="{9D8B030D-6E8A-4147-A177-3AD203B41FA5}">
                      <a16:colId xmlns:a16="http://schemas.microsoft.com/office/drawing/2014/main" val="20001"/>
                    </a:ext>
                  </a:extLst>
                </a:gridCol>
                <a:gridCol w="3651261">
                  <a:extLst>
                    <a:ext uri="{9D8B030D-6E8A-4147-A177-3AD203B41FA5}">
                      <a16:colId xmlns:a16="http://schemas.microsoft.com/office/drawing/2014/main" val="20002"/>
                    </a:ext>
                  </a:extLst>
                </a:gridCol>
              </a:tblGrid>
              <a:tr h="791139">
                <a:tc>
                  <a:txBody>
                    <a:bodyPr/>
                    <a:lstStyle/>
                    <a:p>
                      <a:pPr marL="0" lvl="0" indent="0" algn="l" rtl="0">
                        <a:spcBef>
                          <a:spcPts val="0"/>
                        </a:spcBef>
                        <a:spcAft>
                          <a:spcPts val="0"/>
                        </a:spcAft>
                        <a:buNone/>
                      </a:pPr>
                      <a:endParaRPr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noFill/>
                      <a:prstDash val="solid"/>
                      <a:round/>
                      <a:headEnd type="none" w="sm" len="sm"/>
                      <a:tailEnd type="none" w="sm" len="sm"/>
                    </a:lnL>
                    <a:lnR w="19050"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r>
                        <a:rPr lang="en" b="1" baseline="0" dirty="0">
                          <a:solidFill>
                            <a:srgbClr val="FFFFFF"/>
                          </a:solidFill>
                          <a:latin typeface="Montserrat" panose="00000500000000000000" pitchFamily="2" charset="0"/>
                          <a:ea typeface="Montserrat"/>
                          <a:cs typeface="Montserrat"/>
                          <a:sym typeface="Montserrat"/>
                        </a:rPr>
                        <a:t>Variable weather dulled growth</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solidFill>
                            <a:schemeClr val="bg1">
                              <a:lumMod val="65000"/>
                            </a:schemeClr>
                          </a:solidFill>
                          <a:latin typeface="Montserrat" panose="00000500000000000000" pitchFamily="2" charset="0"/>
                        </a:rPr>
                        <a:t>4w/e 14</a:t>
                      </a:r>
                      <a:r>
                        <a:rPr lang="en-GB" baseline="30000" dirty="0">
                          <a:solidFill>
                            <a:schemeClr val="bg1">
                              <a:lumMod val="65000"/>
                            </a:schemeClr>
                          </a:solidFill>
                          <a:latin typeface="Montserrat" panose="00000500000000000000" pitchFamily="2" charset="0"/>
                        </a:rPr>
                        <a:t>th</a:t>
                      </a:r>
                      <a:r>
                        <a:rPr lang="en-GB" dirty="0">
                          <a:solidFill>
                            <a:schemeClr val="bg1">
                              <a:lumMod val="65000"/>
                            </a:schemeClr>
                          </a:solidFill>
                          <a:latin typeface="Montserrat" panose="00000500000000000000" pitchFamily="2" charset="0"/>
                        </a:rPr>
                        <a:t> August</a:t>
                      </a:r>
                    </a:p>
                  </a:txBody>
                  <a:tcPr marL="91425" marR="91425" marT="91425" marB="91425">
                    <a:lnL w="19050" cap="flat" cmpd="sng">
                      <a:noFill/>
                      <a:prstDash val="solid"/>
                      <a:round/>
                      <a:headEnd type="none" w="sm" len="sm"/>
                      <a:tailEnd type="none" w="sm" len="sm"/>
                    </a:lnL>
                    <a:lnR w="12700" cap="flat" cmpd="sng" algn="ctr">
                      <a:solidFill>
                        <a:schemeClr val="accent1"/>
                      </a:solidFill>
                      <a:prstDash val="solid"/>
                      <a:round/>
                      <a:headEnd type="none" w="med" len="med"/>
                      <a:tailEnd type="none" w="med" len="med"/>
                    </a:lnR>
                    <a:lnT w="19050" cap="flat" cmpd="sng">
                      <a:noFill/>
                      <a:prstDash val="solid"/>
                      <a:round/>
                      <a:headEnd type="none" w="sm" len="sm"/>
                      <a:tailEnd type="none" w="sm" len="sm"/>
                    </a:lnT>
                    <a:lnB w="9525" cap="flat" cmpd="sng" algn="ctr">
                      <a:noFill/>
                      <a:prstDash val="solid"/>
                      <a:round/>
                      <a:headEnd type="none" w="sm" len="sm"/>
                      <a:tailEnd type="none" w="sm" len="sm"/>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r>
                        <a:rPr lang="en" b="1" baseline="0" dirty="0">
                          <a:solidFill>
                            <a:srgbClr val="FFFFFF"/>
                          </a:solidFill>
                          <a:latin typeface="Montserrat" panose="00000500000000000000" pitchFamily="2" charset="0"/>
                          <a:ea typeface="Montserrat"/>
                          <a:cs typeface="Montserrat"/>
                          <a:sym typeface="Montserrat"/>
                        </a:rPr>
                        <a:t>Summer staycations boost growth</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solidFill>
                            <a:schemeClr val="bg1">
                              <a:lumMod val="65000"/>
                            </a:schemeClr>
                          </a:solidFill>
                          <a:latin typeface="Montserrat" panose="00000500000000000000" pitchFamily="2" charset="0"/>
                        </a:rPr>
                        <a:t>4w/e 11</a:t>
                      </a:r>
                      <a:r>
                        <a:rPr lang="en-GB" baseline="30000" dirty="0">
                          <a:solidFill>
                            <a:schemeClr val="bg1">
                              <a:lumMod val="65000"/>
                            </a:schemeClr>
                          </a:solidFill>
                          <a:latin typeface="Montserrat" panose="00000500000000000000" pitchFamily="2" charset="0"/>
                        </a:rPr>
                        <a:t>th</a:t>
                      </a:r>
                      <a:r>
                        <a:rPr lang="en-GB" dirty="0">
                          <a:solidFill>
                            <a:schemeClr val="bg1">
                              <a:lumMod val="65000"/>
                            </a:schemeClr>
                          </a:solidFill>
                          <a:latin typeface="Montserrat" panose="00000500000000000000" pitchFamily="2" charset="0"/>
                        </a:rPr>
                        <a:t> September</a:t>
                      </a:r>
                    </a:p>
                  </a:txBody>
                  <a:tcPr marL="91425" marR="91425" marT="91425" marB="914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761836">
                <a:tc>
                  <a:txBody>
                    <a:bodyPr/>
                    <a:lstStyle/>
                    <a:p>
                      <a:pPr marL="0" lvl="0" indent="0" algn="l" rtl="0">
                        <a:spcBef>
                          <a:spcPts val="0"/>
                        </a:spcBef>
                        <a:spcAft>
                          <a:spcPts val="0"/>
                        </a:spcAft>
                        <a:buNone/>
                      </a:pPr>
                      <a:r>
                        <a:rPr lang="en-GB" sz="1200" b="1" dirty="0">
                          <a:solidFill>
                            <a:srgbClr val="FFFFFF"/>
                          </a:solidFill>
                          <a:latin typeface="Montserrat" panose="00000500000000000000" pitchFamily="2" charset="0"/>
                          <a:ea typeface="Montserrat"/>
                          <a:cs typeface="Montserrat"/>
                          <a:sym typeface="Montserrat"/>
                        </a:rPr>
                        <a:t>Basket Size</a:t>
                      </a:r>
                      <a:endParaRPr sz="1200" b="1"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noFill/>
                      <a:prstDash val="solid"/>
                      <a:round/>
                      <a:headEnd type="none" w="sm" len="sm"/>
                      <a:tailEnd type="none" w="sm" len="sm"/>
                    </a:lnL>
                    <a:lnR w="19050" cap="flat" cmpd="sng" algn="ctr">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000000"/>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1" dirty="0">
                          <a:solidFill>
                            <a:schemeClr val="accent1"/>
                          </a:solidFill>
                          <a:latin typeface="Montserrat" panose="00000500000000000000" pitchFamily="2" charset="0"/>
                          <a:ea typeface="Montserrat Light"/>
                          <a:cs typeface="Montserrat Light"/>
                          <a:sym typeface="Montserrat Light"/>
                        </a:rPr>
                        <a:t>£18.20</a:t>
                      </a:r>
                    </a:p>
                    <a:p>
                      <a:pPr marL="365760" lvl="0" indent="-292100" algn="l" rtl="0">
                        <a:spcBef>
                          <a:spcPts val="600"/>
                        </a:spcBef>
                        <a:spcAft>
                          <a:spcPts val="0"/>
                        </a:spcAft>
                        <a:buClr>
                          <a:srgbClr val="FFFFFF"/>
                        </a:buClr>
                        <a:buSzPts val="1000"/>
                        <a:buFont typeface="Montserrat Light"/>
                        <a:buChar char="■"/>
                      </a:pPr>
                      <a:r>
                        <a:rPr lang="en-GB" sz="1000" dirty="0">
                          <a:solidFill>
                            <a:srgbClr val="FFFFFF"/>
                          </a:solidFill>
                          <a:latin typeface="Montserrat" panose="00000500000000000000" pitchFamily="2" charset="0"/>
                          <a:ea typeface="Montserrat Light"/>
                          <a:cs typeface="Montserrat Light"/>
                          <a:sym typeface="Montserrat Light"/>
                        </a:rPr>
                        <a:t>-£2.16/</a:t>
                      </a:r>
                      <a:r>
                        <a:rPr lang="en-GB" sz="1000" b="1" dirty="0">
                          <a:solidFill>
                            <a:schemeClr val="accent1"/>
                          </a:solidFill>
                          <a:latin typeface="Montserrat" panose="00000500000000000000" pitchFamily="2" charset="0"/>
                          <a:ea typeface="Montserrat Light"/>
                          <a:cs typeface="Montserrat Light"/>
                          <a:sym typeface="Montserrat Light"/>
                        </a:rPr>
                        <a:t>-11% </a:t>
                      </a:r>
                      <a:r>
                        <a:rPr lang="en-GB" sz="1000" baseline="0" dirty="0">
                          <a:solidFill>
                            <a:srgbClr val="FFFFFF"/>
                          </a:solidFill>
                          <a:latin typeface="Montserrat" panose="00000500000000000000" pitchFamily="2" charset="0"/>
                          <a:ea typeface="Montserrat Light"/>
                          <a:cs typeface="Montserrat Light"/>
                          <a:sym typeface="Montserrat Light"/>
                        </a:rPr>
                        <a:t>vs last year and </a:t>
                      </a:r>
                      <a:r>
                        <a:rPr lang="en-GB" sz="1000" b="1" baseline="0" dirty="0">
                          <a:solidFill>
                            <a:schemeClr val="accent1"/>
                          </a:solidFill>
                          <a:latin typeface="Montserrat" panose="00000500000000000000" pitchFamily="2" charset="0"/>
                          <a:ea typeface="Montserrat Light"/>
                          <a:cs typeface="Montserrat Light"/>
                          <a:sym typeface="Montserrat Light"/>
                        </a:rPr>
                        <a:t>-3.6% </a:t>
                      </a:r>
                      <a:r>
                        <a:rPr lang="en-GB" sz="1000" baseline="0" dirty="0">
                          <a:solidFill>
                            <a:srgbClr val="FFFFFF"/>
                          </a:solidFill>
                          <a:latin typeface="Montserrat" panose="00000500000000000000" pitchFamily="2" charset="0"/>
                          <a:ea typeface="Montserrat Light"/>
                          <a:cs typeface="Montserrat Light"/>
                          <a:sym typeface="Montserrat Light"/>
                        </a:rPr>
                        <a:t>vs last month</a:t>
                      </a:r>
                      <a:endParaRPr lang="en-GB" sz="1000" dirty="0">
                        <a:solidFill>
                          <a:srgbClr val="FFFFFF"/>
                        </a:solidFill>
                        <a:latin typeface="Montserrat" panose="00000500000000000000" pitchFamily="2" charset="0"/>
                        <a:ea typeface="Montserrat"/>
                        <a:cs typeface="Montserrat"/>
                        <a:sym typeface="Montserrat"/>
                      </a:endParaRPr>
                    </a:p>
                  </a:txBody>
                  <a:tcPr marL="91425" marR="91425" marT="91425" marB="91425">
                    <a:lnL w="19050" cap="flat" cmpd="sng">
                      <a:noFill/>
                      <a:prstDash val="solid"/>
                      <a:round/>
                      <a:headEnd type="none" w="sm" len="sm"/>
                      <a:tailEnd type="none" w="sm" len="sm"/>
                    </a:lnL>
                    <a:lnR w="12700" cap="flat" cmpd="sng" algn="ctr">
                      <a:solidFill>
                        <a:schemeClr val="accent1"/>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000000"/>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1" dirty="0">
                          <a:solidFill>
                            <a:schemeClr val="accent1"/>
                          </a:solidFill>
                          <a:latin typeface="Montserrat" panose="00000500000000000000" pitchFamily="2" charset="0"/>
                          <a:ea typeface="Montserrat Light"/>
                          <a:cs typeface="Montserrat Light"/>
                          <a:sym typeface="Montserrat Light"/>
                        </a:rPr>
                        <a:t>£18.23</a:t>
                      </a:r>
                    </a:p>
                    <a:p>
                      <a:pPr marL="365760" lvl="0" indent="-292100" algn="l" rtl="0">
                        <a:spcBef>
                          <a:spcPts val="600"/>
                        </a:spcBef>
                        <a:spcAft>
                          <a:spcPts val="0"/>
                        </a:spcAft>
                        <a:buClr>
                          <a:srgbClr val="FFFFFF"/>
                        </a:buClr>
                        <a:buSzPts val="1000"/>
                        <a:buFont typeface="Montserrat Light"/>
                        <a:buChar char="■"/>
                      </a:pPr>
                      <a:r>
                        <a:rPr lang="en-GB" sz="1000" dirty="0">
                          <a:solidFill>
                            <a:srgbClr val="FFFFFF"/>
                          </a:solidFill>
                          <a:latin typeface="Montserrat" panose="00000500000000000000" pitchFamily="2" charset="0"/>
                          <a:ea typeface="Montserrat Light"/>
                          <a:cs typeface="Montserrat Light"/>
                          <a:sym typeface="Montserrat Light"/>
                        </a:rPr>
                        <a:t>-£1.61/</a:t>
                      </a:r>
                      <a:r>
                        <a:rPr lang="en-GB" sz="1000" b="1" dirty="0">
                          <a:solidFill>
                            <a:schemeClr val="accent1"/>
                          </a:solidFill>
                          <a:latin typeface="Montserrat" panose="00000500000000000000" pitchFamily="2" charset="0"/>
                          <a:ea typeface="Montserrat Light"/>
                          <a:cs typeface="Montserrat Light"/>
                          <a:sym typeface="Montserrat Light"/>
                        </a:rPr>
                        <a:t>-8% </a:t>
                      </a:r>
                      <a:r>
                        <a:rPr lang="en-GB" sz="1000" baseline="0" dirty="0">
                          <a:solidFill>
                            <a:srgbClr val="FFFFFF"/>
                          </a:solidFill>
                          <a:latin typeface="Montserrat" panose="00000500000000000000" pitchFamily="2" charset="0"/>
                          <a:ea typeface="Montserrat Light"/>
                          <a:cs typeface="Montserrat Light"/>
                          <a:sym typeface="Montserrat Light"/>
                        </a:rPr>
                        <a:t>vs last year and </a:t>
                      </a:r>
                      <a:r>
                        <a:rPr lang="en-GB" sz="1000" b="1" baseline="0" dirty="0">
                          <a:solidFill>
                            <a:schemeClr val="accent1"/>
                          </a:solidFill>
                          <a:latin typeface="Montserrat" panose="00000500000000000000" pitchFamily="2" charset="0"/>
                          <a:ea typeface="Montserrat Light"/>
                          <a:cs typeface="Montserrat Light"/>
                          <a:sym typeface="Montserrat Light"/>
                        </a:rPr>
                        <a:t>+0.1% </a:t>
                      </a:r>
                      <a:r>
                        <a:rPr lang="en-GB" sz="1000" baseline="0" dirty="0">
                          <a:solidFill>
                            <a:srgbClr val="FFFFFF"/>
                          </a:solidFill>
                          <a:latin typeface="Montserrat" panose="00000500000000000000" pitchFamily="2" charset="0"/>
                          <a:ea typeface="Montserrat Light"/>
                          <a:cs typeface="Montserrat Light"/>
                          <a:sym typeface="Montserrat Light"/>
                        </a:rPr>
                        <a:t>vs last month</a:t>
                      </a:r>
                      <a:endParaRPr lang="en-GB" sz="1000" dirty="0">
                        <a:solidFill>
                          <a:srgbClr val="FFFFFF"/>
                        </a:solidFill>
                        <a:latin typeface="Montserrat" panose="00000500000000000000" pitchFamily="2" charset="0"/>
                        <a:ea typeface="Montserrat"/>
                        <a:cs typeface="Montserrat"/>
                        <a:sym typeface="Montserrat"/>
                      </a:endParaRPr>
                    </a:p>
                  </a:txBody>
                  <a:tcPr marL="91425" marR="91425" marT="91425" marB="914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000000"/>
                    </a:solidFill>
                  </a:tcPr>
                </a:tc>
                <a:extLst>
                  <a:ext uri="{0D108BD9-81ED-4DB2-BD59-A6C34878D82A}">
                    <a16:rowId xmlns:a16="http://schemas.microsoft.com/office/drawing/2014/main" val="10002"/>
                  </a:ext>
                </a:extLst>
              </a:tr>
              <a:tr h="761836">
                <a:tc>
                  <a:txBody>
                    <a:bodyPr/>
                    <a:lstStyle/>
                    <a:p>
                      <a:pPr marL="0" lvl="0" indent="0" algn="l" rtl="0">
                        <a:spcBef>
                          <a:spcPts val="0"/>
                        </a:spcBef>
                        <a:spcAft>
                          <a:spcPts val="0"/>
                        </a:spcAft>
                        <a:buNone/>
                      </a:pPr>
                      <a:r>
                        <a:rPr lang="en" sz="1200" b="1" dirty="0">
                          <a:solidFill>
                            <a:srgbClr val="FFFFFF"/>
                          </a:solidFill>
                          <a:latin typeface="Montserrat" panose="00000500000000000000" pitchFamily="2" charset="0"/>
                          <a:ea typeface="Montserrat"/>
                          <a:cs typeface="Montserrat"/>
                          <a:sym typeface="Montserrat"/>
                        </a:rPr>
                        <a:t>Bricks</a:t>
                      </a:r>
                      <a:r>
                        <a:rPr lang="en" sz="1200" b="1" baseline="0" dirty="0">
                          <a:solidFill>
                            <a:srgbClr val="FFFFFF"/>
                          </a:solidFill>
                          <a:latin typeface="Montserrat" panose="00000500000000000000" pitchFamily="2" charset="0"/>
                          <a:ea typeface="Montserrat"/>
                          <a:cs typeface="Montserrat"/>
                          <a:sym typeface="Montserrat"/>
                        </a:rPr>
                        <a:t> &amp; mortar shopping trips</a:t>
                      </a:r>
                      <a:endParaRPr sz="1200" b="1"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noFill/>
                      <a:prstDash val="solid"/>
                      <a:round/>
                      <a:headEnd type="none" w="sm" len="sm"/>
                      <a:tailEnd type="none" w="sm" len="sm"/>
                    </a:lnL>
                    <a:lnR w="19050" cap="flat" cmpd="sng" algn="ctr">
                      <a:noFill/>
                      <a:prstDash val="solid"/>
                      <a:round/>
                      <a:headEnd type="none" w="sm" len="sm"/>
                      <a:tailEnd type="none" w="sm" len="sm"/>
                    </a:lnR>
                    <a:lnT w="9525" cap="flat" cmpd="sng">
                      <a:noFill/>
                      <a:prstDash val="solid"/>
                      <a:round/>
                      <a:headEnd type="none" w="sm" len="sm"/>
                      <a:tailEnd type="none" w="sm" len="sm"/>
                    </a:lnT>
                    <a:lnB w="9525" cap="flat" cmpd="sng" algn="ctr">
                      <a:noFill/>
                      <a:prstDash val="solid"/>
                      <a:round/>
                      <a:headEnd type="none" w="sm" len="sm"/>
                      <a:tailEnd type="none" w="sm" len="sm"/>
                    </a:lnB>
                    <a:lnTlToBr w="12700" cmpd="sng">
                      <a:noFill/>
                      <a:prstDash val="solid"/>
                    </a:lnTlToBr>
                    <a:lnBlToTr w="12700" cmpd="sng">
                      <a:noFill/>
                      <a:prstDash val="solid"/>
                    </a:lnBlToTr>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 sz="1000" dirty="0">
                          <a:solidFill>
                            <a:srgbClr val="FFFFFF"/>
                          </a:solidFill>
                          <a:latin typeface="Montserrat" panose="00000500000000000000" pitchFamily="2" charset="0"/>
                          <a:ea typeface="Montserrat Light"/>
                          <a:cs typeface="Montserrat Light"/>
                          <a:sym typeface="Montserrat Light"/>
                        </a:rPr>
                        <a:t>467m shopping occasions</a:t>
                      </a:r>
                      <a:endParaRPr sz="1000" dirty="0">
                        <a:solidFill>
                          <a:srgbClr val="FFFFFF"/>
                        </a:solidFill>
                        <a:latin typeface="Montserrat" panose="00000500000000000000" pitchFamily="2" charset="0"/>
                        <a:ea typeface="Montserrat Light"/>
                        <a:cs typeface="Montserrat Light"/>
                        <a:sym typeface="Montserrat Light"/>
                      </a:endParaRPr>
                    </a:p>
                    <a:p>
                      <a:pPr marL="365760" lvl="0" indent="-292100" algn="l" rtl="0">
                        <a:spcBef>
                          <a:spcPts val="600"/>
                        </a:spcBef>
                        <a:spcAft>
                          <a:spcPts val="0"/>
                        </a:spcAft>
                        <a:buClr>
                          <a:srgbClr val="FFFFFF"/>
                        </a:buClr>
                        <a:buSzPts val="1000"/>
                        <a:buFont typeface="Montserrat Light"/>
                        <a:buChar char="■"/>
                      </a:pPr>
                      <a:r>
                        <a:rPr lang="en" sz="1000" dirty="0">
                          <a:solidFill>
                            <a:srgbClr val="FFFFFF"/>
                          </a:solidFill>
                          <a:latin typeface="Montserrat" panose="00000500000000000000" pitchFamily="2" charset="0"/>
                          <a:ea typeface="Montserrat Light"/>
                          <a:cs typeface="Montserrat Light"/>
                          <a:sym typeface="Montserrat Light"/>
                        </a:rPr>
                        <a:t>+12%/50m</a:t>
                      </a:r>
                      <a:r>
                        <a:rPr lang="en" sz="1000" baseline="0" dirty="0">
                          <a:solidFill>
                            <a:srgbClr val="FFFFFF"/>
                          </a:solidFill>
                          <a:latin typeface="Montserrat" panose="00000500000000000000" pitchFamily="2" charset="0"/>
                          <a:ea typeface="Montserrat Light"/>
                          <a:cs typeface="Montserrat Light"/>
                          <a:sym typeface="Montserrat Light"/>
                        </a:rPr>
                        <a:t> </a:t>
                      </a:r>
                      <a:r>
                        <a:rPr lang="en" sz="1000" b="1" baseline="0" dirty="0">
                          <a:solidFill>
                            <a:schemeClr val="accent1"/>
                          </a:solidFill>
                          <a:latin typeface="Montserrat" panose="00000500000000000000" pitchFamily="2" charset="0"/>
                          <a:ea typeface="Montserrat Light"/>
                          <a:cs typeface="Montserrat Light"/>
                          <a:sym typeface="Montserrat Light"/>
                        </a:rPr>
                        <a:t>more</a:t>
                      </a:r>
                      <a:r>
                        <a:rPr lang="en" sz="1000" baseline="0" dirty="0">
                          <a:solidFill>
                            <a:srgbClr val="FFFFFF"/>
                          </a:solidFill>
                          <a:latin typeface="Montserrat" panose="00000500000000000000" pitchFamily="2" charset="0"/>
                          <a:ea typeface="Montserrat Light"/>
                          <a:cs typeface="Montserrat Light"/>
                          <a:sym typeface="Montserrat Light"/>
                        </a:rPr>
                        <a:t> than last year and </a:t>
                      </a:r>
                      <a:r>
                        <a:rPr lang="en" sz="1000" b="0" baseline="0" dirty="0">
                          <a:solidFill>
                            <a:schemeClr val="accent1"/>
                          </a:solidFill>
                          <a:latin typeface="Montserrat" panose="00000500000000000000" pitchFamily="2" charset="0"/>
                          <a:ea typeface="Montserrat Light"/>
                          <a:cs typeface="Montserrat Light"/>
                          <a:sym typeface="Montserrat Light"/>
                        </a:rPr>
                        <a:t>-5.5%/-27m  decrease</a:t>
                      </a:r>
                      <a:r>
                        <a:rPr lang="en" sz="1000" b="1" baseline="0" dirty="0">
                          <a:solidFill>
                            <a:schemeClr val="accent1"/>
                          </a:solidFill>
                          <a:latin typeface="Montserrat" panose="00000500000000000000" pitchFamily="2" charset="0"/>
                          <a:ea typeface="Montserrat Light"/>
                          <a:cs typeface="Montserrat Light"/>
                          <a:sym typeface="Montserrat Light"/>
                        </a:rPr>
                        <a:t> </a:t>
                      </a:r>
                      <a:r>
                        <a:rPr lang="en" sz="1000" b="0" baseline="0" dirty="0">
                          <a:solidFill>
                            <a:srgbClr val="FFFFFF"/>
                          </a:solidFill>
                          <a:latin typeface="Montserrat" panose="00000500000000000000" pitchFamily="2" charset="0"/>
                          <a:ea typeface="Montserrat Light"/>
                          <a:cs typeface="Montserrat Light"/>
                          <a:sym typeface="Montserrat Light"/>
                        </a:rPr>
                        <a:t>vs 2 years ago</a:t>
                      </a:r>
                      <a:endParaRPr sz="1000" b="0" dirty="0">
                        <a:solidFill>
                          <a:schemeClr val="accent1"/>
                        </a:solidFill>
                        <a:latin typeface="Montserrat" panose="00000500000000000000" pitchFamily="2" charset="0"/>
                        <a:ea typeface="Montserrat Light"/>
                        <a:cs typeface="Montserrat Light"/>
                        <a:sym typeface="Montserrat Light"/>
                      </a:endParaRPr>
                    </a:p>
                  </a:txBody>
                  <a:tcPr marL="91425" marR="91425" marT="91425" marB="91425">
                    <a:lnL w="19050" cap="flat" cmpd="sng">
                      <a:noFill/>
                      <a:prstDash val="solid"/>
                      <a:round/>
                      <a:headEnd type="none" w="sm" len="sm"/>
                      <a:tailEnd type="none" w="sm" len="sm"/>
                    </a:lnL>
                    <a:lnR w="12700" cap="flat" cmpd="sng" algn="ctr">
                      <a:solidFill>
                        <a:schemeClr val="accent1"/>
                      </a:solidFill>
                      <a:prstDash val="solid"/>
                      <a:round/>
                      <a:headEnd type="none" w="med" len="med"/>
                      <a:tailEnd type="none" w="med" len="med"/>
                    </a:lnR>
                    <a:lnT w="9525" cap="flat" cmpd="sng">
                      <a:noFill/>
                      <a:prstDash val="solid"/>
                      <a:round/>
                      <a:headEnd type="none" w="sm" len="sm"/>
                      <a:tailEnd type="none" w="sm" len="sm"/>
                    </a:lnT>
                    <a:lnB w="9525" cap="flat" cmpd="sng" algn="ctr">
                      <a:noFill/>
                      <a:prstDash val="solid"/>
                      <a:round/>
                      <a:headEnd type="none" w="sm" len="sm"/>
                      <a:tailEnd type="none" w="sm" len="sm"/>
                    </a:lnB>
                    <a:lnTlToBr w="12700" cmpd="sng">
                      <a:noFill/>
                      <a:prstDash val="solid"/>
                    </a:lnTlToBr>
                    <a:lnBlToTr w="12700" cmpd="sng">
                      <a:noFill/>
                      <a:prstDash val="solid"/>
                    </a:lnBlToTr>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 sz="1000" dirty="0">
                          <a:solidFill>
                            <a:srgbClr val="FFFFFF"/>
                          </a:solidFill>
                          <a:latin typeface="Montserrat" panose="00000500000000000000" pitchFamily="2" charset="0"/>
                          <a:ea typeface="Montserrat Light"/>
                          <a:cs typeface="Montserrat Light"/>
                          <a:sym typeface="Montserrat Light"/>
                        </a:rPr>
                        <a:t>464m shopping occasions</a:t>
                      </a:r>
                      <a:endParaRPr sz="1000" dirty="0">
                        <a:solidFill>
                          <a:srgbClr val="FFFFFF"/>
                        </a:solidFill>
                        <a:latin typeface="Montserrat" panose="00000500000000000000" pitchFamily="2" charset="0"/>
                        <a:ea typeface="Montserrat Light"/>
                        <a:cs typeface="Montserrat Light"/>
                        <a:sym typeface="Montserrat Light"/>
                      </a:endParaRPr>
                    </a:p>
                    <a:p>
                      <a:pPr marL="365760" lvl="0" indent="-292100" algn="l" rtl="0">
                        <a:spcBef>
                          <a:spcPts val="600"/>
                        </a:spcBef>
                        <a:spcAft>
                          <a:spcPts val="0"/>
                        </a:spcAft>
                        <a:buClr>
                          <a:srgbClr val="FFFFFF"/>
                        </a:buClr>
                        <a:buSzPts val="1000"/>
                        <a:buFont typeface="Montserrat Light"/>
                        <a:buChar char="■"/>
                      </a:pPr>
                      <a:r>
                        <a:rPr lang="en" sz="1000" dirty="0">
                          <a:solidFill>
                            <a:srgbClr val="FFFFFF"/>
                          </a:solidFill>
                          <a:latin typeface="Montserrat" panose="00000500000000000000" pitchFamily="2" charset="0"/>
                          <a:ea typeface="Montserrat Light"/>
                          <a:cs typeface="Montserrat Light"/>
                          <a:sym typeface="Montserrat Light"/>
                        </a:rPr>
                        <a:t>+10%/44m</a:t>
                      </a:r>
                      <a:r>
                        <a:rPr lang="en" sz="1000" baseline="0" dirty="0">
                          <a:solidFill>
                            <a:srgbClr val="FFFFFF"/>
                          </a:solidFill>
                          <a:latin typeface="Montserrat" panose="00000500000000000000" pitchFamily="2" charset="0"/>
                          <a:ea typeface="Montserrat Light"/>
                          <a:cs typeface="Montserrat Light"/>
                          <a:sym typeface="Montserrat Light"/>
                        </a:rPr>
                        <a:t> </a:t>
                      </a:r>
                      <a:r>
                        <a:rPr lang="en" sz="1000" b="1" baseline="0" dirty="0">
                          <a:solidFill>
                            <a:schemeClr val="accent1"/>
                          </a:solidFill>
                          <a:latin typeface="Montserrat" panose="00000500000000000000" pitchFamily="2" charset="0"/>
                          <a:ea typeface="Montserrat Light"/>
                          <a:cs typeface="Montserrat Light"/>
                          <a:sym typeface="Montserrat Light"/>
                        </a:rPr>
                        <a:t>more</a:t>
                      </a:r>
                      <a:r>
                        <a:rPr lang="en" sz="1000" baseline="0" dirty="0">
                          <a:solidFill>
                            <a:srgbClr val="FFFFFF"/>
                          </a:solidFill>
                          <a:latin typeface="Montserrat" panose="00000500000000000000" pitchFamily="2" charset="0"/>
                          <a:ea typeface="Montserrat Light"/>
                          <a:cs typeface="Montserrat Light"/>
                          <a:sym typeface="Montserrat Light"/>
                        </a:rPr>
                        <a:t> than last year and </a:t>
                      </a:r>
                      <a:r>
                        <a:rPr lang="en" sz="1000" b="0" baseline="0" dirty="0">
                          <a:solidFill>
                            <a:schemeClr val="accent1"/>
                          </a:solidFill>
                          <a:latin typeface="Montserrat" panose="00000500000000000000" pitchFamily="2" charset="0"/>
                          <a:ea typeface="Montserrat Light"/>
                          <a:cs typeface="Montserrat Light"/>
                          <a:sym typeface="Montserrat Light"/>
                        </a:rPr>
                        <a:t>-6.4%/-32m decrease</a:t>
                      </a:r>
                      <a:r>
                        <a:rPr lang="en" sz="1000" b="1" baseline="0" dirty="0">
                          <a:solidFill>
                            <a:schemeClr val="accent1"/>
                          </a:solidFill>
                          <a:latin typeface="Montserrat" panose="00000500000000000000" pitchFamily="2" charset="0"/>
                          <a:ea typeface="Montserrat Light"/>
                          <a:cs typeface="Montserrat Light"/>
                          <a:sym typeface="Montserrat Light"/>
                        </a:rPr>
                        <a:t> </a:t>
                      </a:r>
                      <a:r>
                        <a:rPr lang="en" sz="1000" b="0" baseline="0" dirty="0">
                          <a:solidFill>
                            <a:srgbClr val="FFFFFF"/>
                          </a:solidFill>
                          <a:latin typeface="Montserrat" panose="00000500000000000000" pitchFamily="2" charset="0"/>
                          <a:ea typeface="Montserrat Light"/>
                          <a:cs typeface="Montserrat Light"/>
                          <a:sym typeface="Montserrat Light"/>
                        </a:rPr>
                        <a:t>vs  2 years ago.</a:t>
                      </a:r>
                      <a:endParaRPr sz="1000" b="0" dirty="0">
                        <a:solidFill>
                          <a:schemeClr val="accent1"/>
                        </a:solidFill>
                        <a:latin typeface="Montserrat" panose="00000500000000000000" pitchFamily="2" charset="0"/>
                        <a:ea typeface="Montserrat Light"/>
                        <a:cs typeface="Montserrat Light"/>
                        <a:sym typeface="Montserrat Light"/>
                      </a:endParaRPr>
                    </a:p>
                  </a:txBody>
                  <a:tcPr marL="91425" marR="91425" marT="91425" marB="914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9525" cap="flat" cmpd="sng">
                      <a:noFill/>
                      <a:prstDash val="solid"/>
                      <a:round/>
                      <a:headEnd type="none" w="sm" len="sm"/>
                      <a:tailEnd type="none" w="sm" len="sm"/>
                    </a:lnT>
                    <a:lnB w="9525" cap="flat" cmpd="sng" algn="ctr">
                      <a:noFill/>
                      <a:prstDash val="solid"/>
                      <a:round/>
                      <a:headEnd type="none" w="sm" len="sm"/>
                      <a:tailEnd type="none" w="sm" len="sm"/>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3"/>
                  </a:ext>
                </a:extLst>
              </a:tr>
              <a:tr h="615324">
                <a:tc>
                  <a:txBody>
                    <a:bodyPr/>
                    <a:lstStyle/>
                    <a:p>
                      <a:pPr marL="0" lvl="0" indent="0" algn="l" rtl="0">
                        <a:spcBef>
                          <a:spcPts val="0"/>
                        </a:spcBef>
                        <a:spcAft>
                          <a:spcPts val="0"/>
                        </a:spcAft>
                        <a:buNone/>
                      </a:pPr>
                      <a:r>
                        <a:rPr lang="en-GB" sz="1200" b="1" dirty="0">
                          <a:solidFill>
                            <a:srgbClr val="FFFFFF"/>
                          </a:solidFill>
                          <a:latin typeface="Montserrat" panose="00000500000000000000" pitchFamily="2" charset="0"/>
                          <a:ea typeface="Montserrat"/>
                          <a:cs typeface="Montserrat"/>
                          <a:sym typeface="Montserrat"/>
                        </a:rPr>
                        <a:t>Online Penetration</a:t>
                      </a:r>
                      <a:endParaRPr sz="1200" b="1"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noFill/>
                      <a:prstDash val="solid"/>
                      <a:round/>
                      <a:headEnd type="none" w="sm" len="sm"/>
                      <a:tailEnd type="none" w="sm" len="sm"/>
                    </a:lnL>
                    <a:lnR w="19050" cap="flat" cmpd="sng" algn="ctr">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tx1"/>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1" dirty="0">
                          <a:solidFill>
                            <a:schemeClr val="accent1"/>
                          </a:solidFill>
                          <a:latin typeface="Montserrat" panose="00000500000000000000" pitchFamily="2" charset="0"/>
                          <a:ea typeface="Montserrat Light"/>
                          <a:cs typeface="Montserrat Light"/>
                          <a:sym typeface="Montserrat Light"/>
                        </a:rPr>
                        <a:t>28%</a:t>
                      </a:r>
                      <a:r>
                        <a:rPr lang="en-GB" sz="1000" dirty="0">
                          <a:solidFill>
                            <a:srgbClr val="FFFFFF"/>
                          </a:solidFill>
                          <a:latin typeface="Montserrat" panose="00000500000000000000" pitchFamily="2" charset="0"/>
                          <a:ea typeface="Montserrat Light"/>
                          <a:cs typeface="Montserrat Light"/>
                          <a:sym typeface="Montserrat Light"/>
                        </a:rPr>
                        <a:t> of GB shoppers</a:t>
                      </a:r>
                    </a:p>
                    <a:p>
                      <a:pPr marL="365760" lvl="0" indent="-292100" algn="l" rtl="0">
                        <a:spcBef>
                          <a:spcPts val="600"/>
                        </a:spcBef>
                        <a:spcAft>
                          <a:spcPts val="0"/>
                        </a:spcAft>
                        <a:buClr>
                          <a:srgbClr val="FFFFFF"/>
                        </a:buClr>
                        <a:buSzPts val="1000"/>
                        <a:buFont typeface="Montserrat Light"/>
                        <a:buChar char="■"/>
                      </a:pPr>
                      <a:r>
                        <a:rPr lang="en-GB" sz="1000" dirty="0">
                          <a:solidFill>
                            <a:srgbClr val="FFFFFF"/>
                          </a:solidFill>
                          <a:latin typeface="Montserrat" panose="00000500000000000000" pitchFamily="2" charset="0"/>
                          <a:ea typeface="Montserrat Light"/>
                          <a:cs typeface="Montserrat Light"/>
                          <a:sym typeface="Montserrat Light"/>
                        </a:rPr>
                        <a:t>-2%/-170k </a:t>
                      </a:r>
                      <a:r>
                        <a:rPr lang="en-GB" sz="1000" b="1" dirty="0">
                          <a:solidFill>
                            <a:schemeClr val="accent1"/>
                          </a:solidFill>
                          <a:latin typeface="Montserrat" panose="00000500000000000000" pitchFamily="2" charset="0"/>
                          <a:ea typeface="Montserrat Light"/>
                          <a:cs typeface="Montserrat Light"/>
                          <a:sym typeface="Montserrat Light"/>
                        </a:rPr>
                        <a:t>fewer</a:t>
                      </a:r>
                      <a:r>
                        <a:rPr lang="en-GB" sz="1000" dirty="0">
                          <a:solidFill>
                            <a:srgbClr val="FFFFFF"/>
                          </a:solidFill>
                          <a:latin typeface="Montserrat" panose="00000500000000000000" pitchFamily="2" charset="0"/>
                          <a:ea typeface="Montserrat Light"/>
                          <a:cs typeface="Montserrat Light"/>
                          <a:sym typeface="Montserrat Light"/>
                        </a:rPr>
                        <a:t> </a:t>
                      </a:r>
                      <a:r>
                        <a:rPr lang="en-GB" sz="1000" baseline="0" dirty="0">
                          <a:solidFill>
                            <a:srgbClr val="FFFFFF"/>
                          </a:solidFill>
                          <a:latin typeface="Montserrat" panose="00000500000000000000" pitchFamily="2" charset="0"/>
                          <a:ea typeface="Montserrat Light"/>
                          <a:cs typeface="Montserrat Light"/>
                          <a:sym typeface="Montserrat Light"/>
                        </a:rPr>
                        <a:t>shoppers vs last year</a:t>
                      </a:r>
                      <a:endParaRPr lang="en-GB" sz="1000" dirty="0">
                        <a:solidFill>
                          <a:srgbClr val="FFFFFF"/>
                        </a:solidFill>
                        <a:latin typeface="Montserrat" panose="00000500000000000000" pitchFamily="2" charset="0"/>
                        <a:ea typeface="Montserrat"/>
                        <a:cs typeface="Montserrat"/>
                        <a:sym typeface="Montserrat"/>
                      </a:endParaRPr>
                    </a:p>
                  </a:txBody>
                  <a:tcPr marL="91425" marR="91425" marT="91425" marB="91425">
                    <a:lnL w="19050" cap="flat" cmpd="sng" algn="ctr">
                      <a:noFill/>
                      <a:prstDash val="solid"/>
                      <a:round/>
                      <a:headEnd type="none" w="sm" len="sm"/>
                      <a:tailEnd type="none" w="sm" len="sm"/>
                    </a:lnL>
                    <a:lnR w="12700" cap="flat" cmpd="sng" algn="ctr">
                      <a:solidFill>
                        <a:schemeClr val="accent1"/>
                      </a:solidFill>
                      <a:prstDash val="solid"/>
                      <a:round/>
                      <a:headEnd type="none" w="med" len="med"/>
                      <a:tailEnd type="none" w="med" len="med"/>
                    </a:lnR>
                    <a:lnT w="9525" cap="flat" cmpd="sng">
                      <a:noFill/>
                      <a:prstDash val="solid"/>
                      <a:round/>
                      <a:headEnd type="none" w="sm" len="sm"/>
                      <a:tailEnd type="none" w="sm" len="sm"/>
                    </a:lnT>
                    <a:lnB w="19050" cap="flat" cmpd="sng">
                      <a:noFill/>
                      <a:prstDash val="solid"/>
                      <a:round/>
                      <a:headEnd type="none" w="sm" len="sm"/>
                      <a:tailEnd type="none" w="sm" len="sm"/>
                    </a:lnB>
                    <a:lnTlToBr w="12700" cmpd="sng">
                      <a:noFill/>
                      <a:prstDash val="solid"/>
                    </a:lnTlToBr>
                    <a:lnBlToTr w="12700" cmpd="sng">
                      <a:noFill/>
                      <a:prstDash val="solid"/>
                    </a:lnBlToTr>
                    <a:solidFill>
                      <a:schemeClr val="tx1"/>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1" dirty="0">
                          <a:solidFill>
                            <a:schemeClr val="accent1"/>
                          </a:solidFill>
                          <a:latin typeface="Montserrat" panose="00000500000000000000" pitchFamily="2" charset="0"/>
                          <a:ea typeface="Montserrat Light"/>
                          <a:cs typeface="Montserrat Light"/>
                          <a:sym typeface="Montserrat Light"/>
                        </a:rPr>
                        <a:t>27%</a:t>
                      </a:r>
                      <a:r>
                        <a:rPr lang="en-GB" sz="1000" dirty="0">
                          <a:solidFill>
                            <a:srgbClr val="FFFFFF"/>
                          </a:solidFill>
                          <a:latin typeface="Montserrat" panose="00000500000000000000" pitchFamily="2" charset="0"/>
                          <a:ea typeface="Montserrat Light"/>
                          <a:cs typeface="Montserrat Light"/>
                          <a:sym typeface="Montserrat Light"/>
                        </a:rPr>
                        <a:t> of GB shoppers</a:t>
                      </a:r>
                    </a:p>
                    <a:p>
                      <a:pPr marL="365760" lvl="0" indent="-292100" algn="l" rtl="0">
                        <a:spcBef>
                          <a:spcPts val="600"/>
                        </a:spcBef>
                        <a:spcAft>
                          <a:spcPts val="0"/>
                        </a:spcAft>
                        <a:buClr>
                          <a:srgbClr val="FFFFFF"/>
                        </a:buClr>
                        <a:buSzPts val="1000"/>
                        <a:buFont typeface="Montserrat Light"/>
                        <a:buChar char="■"/>
                      </a:pPr>
                      <a:r>
                        <a:rPr lang="en-GB" sz="1000" dirty="0">
                          <a:solidFill>
                            <a:srgbClr val="FFFFFF"/>
                          </a:solidFill>
                          <a:latin typeface="Montserrat" panose="00000500000000000000" pitchFamily="2" charset="0"/>
                          <a:ea typeface="Montserrat Light"/>
                          <a:cs typeface="Montserrat Light"/>
                          <a:sym typeface="Montserrat Light"/>
                        </a:rPr>
                        <a:t>-1%/63k </a:t>
                      </a:r>
                      <a:r>
                        <a:rPr lang="en-GB" sz="1000" b="1" dirty="0">
                          <a:solidFill>
                            <a:schemeClr val="accent1"/>
                          </a:solidFill>
                          <a:latin typeface="Montserrat" panose="00000500000000000000" pitchFamily="2" charset="0"/>
                          <a:ea typeface="Montserrat Light"/>
                          <a:cs typeface="Montserrat Light"/>
                          <a:sym typeface="Montserrat Light"/>
                        </a:rPr>
                        <a:t>fewer</a:t>
                      </a:r>
                      <a:r>
                        <a:rPr lang="en-GB" sz="1000" dirty="0">
                          <a:solidFill>
                            <a:srgbClr val="FFFFFF"/>
                          </a:solidFill>
                          <a:latin typeface="Montserrat" panose="00000500000000000000" pitchFamily="2" charset="0"/>
                          <a:ea typeface="Montserrat Light"/>
                          <a:cs typeface="Montserrat Light"/>
                          <a:sym typeface="Montserrat Light"/>
                        </a:rPr>
                        <a:t> </a:t>
                      </a:r>
                      <a:r>
                        <a:rPr lang="en-GB" sz="1000" baseline="0" dirty="0">
                          <a:solidFill>
                            <a:srgbClr val="FFFFFF"/>
                          </a:solidFill>
                          <a:latin typeface="Montserrat" panose="00000500000000000000" pitchFamily="2" charset="0"/>
                          <a:ea typeface="Montserrat Light"/>
                          <a:cs typeface="Montserrat Light"/>
                          <a:sym typeface="Montserrat Light"/>
                        </a:rPr>
                        <a:t>shoppers vs last year</a:t>
                      </a:r>
                      <a:endParaRPr lang="en-GB" sz="1000" dirty="0">
                        <a:solidFill>
                          <a:srgbClr val="FFFFFF"/>
                        </a:solidFill>
                        <a:latin typeface="Montserrat" panose="00000500000000000000" pitchFamily="2" charset="0"/>
                        <a:ea typeface="Montserrat"/>
                        <a:cs typeface="Montserrat"/>
                        <a:sym typeface="Montserrat"/>
                      </a:endParaRPr>
                    </a:p>
                  </a:txBody>
                  <a:tcPr marL="91425" marR="91425" marT="91425" marB="914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9525"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99611913"/>
                  </a:ext>
                </a:extLst>
              </a:tr>
              <a:tr h="615324">
                <a:tc>
                  <a:txBody>
                    <a:bodyPr/>
                    <a:lstStyle/>
                    <a:p>
                      <a:pPr marL="0" lvl="0" indent="0" algn="l" rtl="0">
                        <a:spcBef>
                          <a:spcPts val="0"/>
                        </a:spcBef>
                        <a:spcAft>
                          <a:spcPts val="0"/>
                        </a:spcAft>
                        <a:buNone/>
                      </a:pPr>
                      <a:r>
                        <a:rPr lang="en-GB" sz="1200" b="1" dirty="0">
                          <a:solidFill>
                            <a:srgbClr val="FFFFFF"/>
                          </a:solidFill>
                          <a:latin typeface="Montserrat" panose="00000500000000000000" pitchFamily="2" charset="0"/>
                          <a:ea typeface="Montserrat"/>
                          <a:cs typeface="Montserrat"/>
                          <a:sym typeface="Montserrat"/>
                        </a:rPr>
                        <a:t>Growth of the Discounters</a:t>
                      </a:r>
                      <a:endParaRPr sz="1200" b="1"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noFill/>
                      <a:prstDash val="solid"/>
                      <a:round/>
                      <a:headEnd type="none" w="sm" len="sm"/>
                      <a:tailEnd type="none" w="sm" len="sm"/>
                    </a:lnL>
                    <a:lnR w="19050" cap="flat" cmpd="sng" algn="ctr">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tx1"/>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1" dirty="0">
                          <a:solidFill>
                            <a:schemeClr val="accent1"/>
                          </a:solidFill>
                          <a:latin typeface="Montserrat" panose="00000500000000000000" pitchFamily="2" charset="0"/>
                          <a:ea typeface="Montserrat Light"/>
                          <a:cs typeface="Montserrat Light"/>
                          <a:sym typeface="Montserrat Light"/>
                        </a:rPr>
                        <a:t>56%</a:t>
                      </a:r>
                      <a:r>
                        <a:rPr lang="en-GB" sz="1000" dirty="0">
                          <a:solidFill>
                            <a:srgbClr val="FFFFFF"/>
                          </a:solidFill>
                          <a:latin typeface="Montserrat" panose="00000500000000000000" pitchFamily="2" charset="0"/>
                          <a:ea typeface="Montserrat Light"/>
                          <a:cs typeface="Montserrat Light"/>
                          <a:sym typeface="Montserrat Light"/>
                        </a:rPr>
                        <a:t> of GB shoppers, +9%/+1.3m v last year</a:t>
                      </a:r>
                    </a:p>
                    <a:p>
                      <a:pPr marL="365760" lvl="0" indent="-292100" algn="l" rtl="0">
                        <a:spcBef>
                          <a:spcPts val="600"/>
                        </a:spcBef>
                        <a:spcAft>
                          <a:spcPts val="0"/>
                        </a:spcAft>
                        <a:buClr>
                          <a:srgbClr val="FFFFFF"/>
                        </a:buClr>
                        <a:buSzPts val="1000"/>
                        <a:buFont typeface="Montserrat Light"/>
                        <a:buChar char="■"/>
                      </a:pPr>
                      <a:r>
                        <a:rPr lang="en-GB" sz="1000" b="1" dirty="0">
                          <a:solidFill>
                            <a:schemeClr val="accent1"/>
                          </a:solidFill>
                          <a:latin typeface="Montserrat" panose="00000500000000000000" pitchFamily="2" charset="0"/>
                          <a:ea typeface="Montserrat Light"/>
                          <a:cs typeface="Montserrat Light"/>
                          <a:sym typeface="Montserrat Light"/>
                        </a:rPr>
                        <a:t>+19%/+10m more</a:t>
                      </a:r>
                      <a:r>
                        <a:rPr lang="en-GB" sz="1000" b="1" dirty="0">
                          <a:solidFill>
                            <a:srgbClr val="FFFFFF"/>
                          </a:solidFill>
                          <a:latin typeface="Montserrat" panose="00000500000000000000" pitchFamily="2" charset="0"/>
                          <a:ea typeface="Montserrat Light"/>
                          <a:cs typeface="Montserrat Light"/>
                          <a:sym typeface="Montserrat Light"/>
                        </a:rPr>
                        <a:t> </a:t>
                      </a:r>
                      <a:r>
                        <a:rPr lang="en-GB" sz="1000" baseline="0" dirty="0">
                          <a:solidFill>
                            <a:srgbClr val="FFFFFF"/>
                          </a:solidFill>
                          <a:latin typeface="Montserrat" panose="00000500000000000000" pitchFamily="2" charset="0"/>
                          <a:ea typeface="Montserrat Light"/>
                          <a:cs typeface="Montserrat Light"/>
                          <a:sym typeface="Montserrat Light"/>
                        </a:rPr>
                        <a:t>shopping occasions v last year and </a:t>
                      </a:r>
                      <a:r>
                        <a:rPr lang="en-GB" sz="1000" b="1" baseline="0" dirty="0">
                          <a:solidFill>
                            <a:schemeClr val="accent1"/>
                          </a:solidFill>
                          <a:latin typeface="Montserrat" panose="00000500000000000000" pitchFamily="2" charset="0"/>
                          <a:ea typeface="Montserrat Light"/>
                          <a:cs typeface="Montserrat Light"/>
                          <a:sym typeface="Montserrat Light"/>
                        </a:rPr>
                        <a:t>2.6% fewer </a:t>
                      </a:r>
                      <a:r>
                        <a:rPr lang="en-GB" sz="1000" baseline="0" dirty="0">
                          <a:solidFill>
                            <a:srgbClr val="FFFFFF"/>
                          </a:solidFill>
                          <a:latin typeface="Montserrat" panose="00000500000000000000" pitchFamily="2" charset="0"/>
                          <a:ea typeface="Montserrat Light"/>
                          <a:cs typeface="Montserrat Light"/>
                          <a:sym typeface="Montserrat Light"/>
                        </a:rPr>
                        <a:t>trips than last month.</a:t>
                      </a:r>
                      <a:endParaRPr lang="en-GB" sz="1000" dirty="0">
                        <a:solidFill>
                          <a:srgbClr val="FFFFFF"/>
                        </a:solidFill>
                        <a:latin typeface="Montserrat" panose="00000500000000000000" pitchFamily="2" charset="0"/>
                        <a:ea typeface="Montserrat"/>
                        <a:cs typeface="Montserrat"/>
                        <a:sym typeface="Montserrat"/>
                      </a:endParaRPr>
                    </a:p>
                  </a:txBody>
                  <a:tcPr marL="91425" marR="91425" marT="91425" marB="91425">
                    <a:lnL w="19050" cap="flat" cmpd="sng" algn="ctr">
                      <a:noFill/>
                      <a:prstDash val="solid"/>
                      <a:round/>
                      <a:headEnd type="none" w="sm" len="sm"/>
                      <a:tailEnd type="none" w="sm" len="sm"/>
                    </a:lnL>
                    <a:lnR w="12700" cap="flat" cmpd="sng" algn="ctr">
                      <a:solidFill>
                        <a:schemeClr val="accent1"/>
                      </a:solidFill>
                      <a:prstDash val="solid"/>
                      <a:round/>
                      <a:headEnd type="none" w="med" len="med"/>
                      <a:tailEnd type="none" w="med" len="med"/>
                    </a:lnR>
                    <a:lnT w="9525" cap="flat" cmpd="sng">
                      <a:noFill/>
                      <a:prstDash val="solid"/>
                      <a:round/>
                      <a:headEnd type="none" w="sm" len="sm"/>
                      <a:tailEnd type="none" w="sm" len="sm"/>
                    </a:lnT>
                    <a:lnB w="19050" cap="flat" cmpd="sng">
                      <a:noFill/>
                      <a:prstDash val="solid"/>
                      <a:round/>
                      <a:headEnd type="none" w="sm" len="sm"/>
                      <a:tailEnd type="none" w="sm" len="sm"/>
                    </a:lnB>
                    <a:lnTlToBr w="12700" cmpd="sng">
                      <a:noFill/>
                      <a:prstDash val="solid"/>
                    </a:lnTlToBr>
                    <a:lnBlToTr w="12700" cmpd="sng">
                      <a:noFill/>
                      <a:prstDash val="solid"/>
                    </a:lnBlToTr>
                    <a:solidFill>
                      <a:schemeClr val="tx1"/>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1" dirty="0">
                          <a:solidFill>
                            <a:schemeClr val="accent1"/>
                          </a:solidFill>
                          <a:latin typeface="Montserrat" panose="00000500000000000000" pitchFamily="2" charset="0"/>
                          <a:ea typeface="Montserrat Light"/>
                          <a:cs typeface="Montserrat Light"/>
                          <a:sym typeface="Montserrat Light"/>
                        </a:rPr>
                        <a:t>57%</a:t>
                      </a:r>
                      <a:r>
                        <a:rPr lang="en-GB" sz="1000" dirty="0">
                          <a:solidFill>
                            <a:srgbClr val="FFFFFF"/>
                          </a:solidFill>
                          <a:latin typeface="Montserrat" panose="00000500000000000000" pitchFamily="2" charset="0"/>
                          <a:ea typeface="Montserrat Light"/>
                          <a:cs typeface="Montserrat Light"/>
                          <a:sym typeface="Montserrat Light"/>
                        </a:rPr>
                        <a:t> of GB shoppers, +7%/+0.9m more v last year</a:t>
                      </a:r>
                    </a:p>
                    <a:p>
                      <a:pPr marL="365760" lvl="0" indent="-292100" algn="l" rtl="0">
                        <a:spcBef>
                          <a:spcPts val="600"/>
                        </a:spcBef>
                        <a:spcAft>
                          <a:spcPts val="0"/>
                        </a:spcAft>
                        <a:buClr>
                          <a:srgbClr val="FFFFFF"/>
                        </a:buClr>
                        <a:buSzPts val="1000"/>
                        <a:buFont typeface="Montserrat Light"/>
                        <a:buChar char="■"/>
                      </a:pPr>
                      <a:r>
                        <a:rPr lang="en-GB" sz="1000" b="1" dirty="0">
                          <a:solidFill>
                            <a:schemeClr val="accent1"/>
                          </a:solidFill>
                          <a:latin typeface="Montserrat" panose="00000500000000000000" pitchFamily="2" charset="0"/>
                          <a:ea typeface="Montserrat Light"/>
                          <a:cs typeface="Montserrat Light"/>
                          <a:sym typeface="Montserrat Light"/>
                        </a:rPr>
                        <a:t>+18%/+10m more</a:t>
                      </a:r>
                      <a:r>
                        <a:rPr lang="en-GB" sz="1000" b="1" dirty="0">
                          <a:solidFill>
                            <a:srgbClr val="FFFFFF"/>
                          </a:solidFill>
                          <a:latin typeface="Montserrat" panose="00000500000000000000" pitchFamily="2" charset="0"/>
                          <a:ea typeface="Montserrat Light"/>
                          <a:cs typeface="Montserrat Light"/>
                          <a:sym typeface="Montserrat Light"/>
                        </a:rPr>
                        <a:t> </a:t>
                      </a:r>
                      <a:r>
                        <a:rPr lang="en-GB" sz="1000" baseline="0" dirty="0">
                          <a:solidFill>
                            <a:srgbClr val="FFFFFF"/>
                          </a:solidFill>
                          <a:latin typeface="Montserrat" panose="00000500000000000000" pitchFamily="2" charset="0"/>
                          <a:ea typeface="Montserrat Light"/>
                          <a:cs typeface="Montserrat Light"/>
                          <a:sym typeface="Montserrat Light"/>
                        </a:rPr>
                        <a:t>shopping occasions v last year and </a:t>
                      </a:r>
                      <a:r>
                        <a:rPr lang="en-GB" sz="1000" b="1" baseline="0" dirty="0">
                          <a:solidFill>
                            <a:schemeClr val="accent1"/>
                          </a:solidFill>
                          <a:latin typeface="Montserrat" panose="00000500000000000000" pitchFamily="2" charset="0"/>
                          <a:ea typeface="Montserrat Light"/>
                          <a:cs typeface="Montserrat Light"/>
                          <a:sym typeface="Montserrat Light"/>
                        </a:rPr>
                        <a:t>4.4% more </a:t>
                      </a:r>
                      <a:r>
                        <a:rPr lang="en-GB" sz="1000" baseline="0" dirty="0">
                          <a:solidFill>
                            <a:srgbClr val="FFFFFF"/>
                          </a:solidFill>
                          <a:latin typeface="Montserrat" panose="00000500000000000000" pitchFamily="2" charset="0"/>
                          <a:ea typeface="Montserrat Light"/>
                          <a:cs typeface="Montserrat Light"/>
                          <a:sym typeface="Montserrat Light"/>
                        </a:rPr>
                        <a:t>trips than last month.</a:t>
                      </a:r>
                      <a:endParaRPr lang="en-GB" sz="1000" dirty="0">
                        <a:solidFill>
                          <a:srgbClr val="FFFFFF"/>
                        </a:solidFill>
                        <a:latin typeface="Montserrat" panose="00000500000000000000" pitchFamily="2" charset="0"/>
                        <a:ea typeface="Montserrat"/>
                        <a:cs typeface="Montserrat"/>
                        <a:sym typeface="Montserrat"/>
                      </a:endParaRPr>
                    </a:p>
                  </a:txBody>
                  <a:tcPr marL="91425" marR="91425" marT="91425" marB="914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886537625"/>
                  </a:ext>
                </a:extLst>
              </a:tr>
            </a:tbl>
          </a:graphicData>
        </a:graphic>
      </p:graphicFrame>
    </p:spTree>
    <p:extLst>
      <p:ext uri="{BB962C8B-B14F-4D97-AF65-F5344CB8AC3E}">
        <p14:creationId xmlns:p14="http://schemas.microsoft.com/office/powerpoint/2010/main" val="318350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91"/>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0485619-D48D-45C2-92DC-5F9CAF2053CC}"/>
              </a:ext>
            </a:extLst>
          </p:cNvPr>
          <p:cNvCxnSpPr>
            <a:cxnSpLocks/>
          </p:cNvCxnSpPr>
          <p:nvPr/>
        </p:nvCxnSpPr>
        <p:spPr>
          <a:xfrm>
            <a:off x="3490686" y="889740"/>
            <a:ext cx="2300514"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592" name="Google Shape;1592;p116"/>
          <p:cNvSpPr txBox="1">
            <a:spLocks noGrp="1"/>
          </p:cNvSpPr>
          <p:nvPr>
            <p:ph type="title"/>
          </p:nvPr>
        </p:nvSpPr>
        <p:spPr>
          <a:xfrm>
            <a:off x="87086" y="292625"/>
            <a:ext cx="9056913" cy="393600"/>
          </a:xfrm>
          <a:prstGeom prst="rect">
            <a:avLst/>
          </a:prstGeom>
        </p:spPr>
        <p:txBody>
          <a:bodyPr spcFirstLastPara="1" wrap="square" lIns="0" tIns="91425" rIns="0" bIns="91425" anchor="t" anchorCtr="0">
            <a:noAutofit/>
          </a:bodyPr>
          <a:lstStyle/>
          <a:p>
            <a:pPr marL="0" lvl="0" indent="0" algn="l" rtl="0">
              <a:spcBef>
                <a:spcPts val="0"/>
              </a:spcBef>
              <a:spcAft>
                <a:spcPts val="0"/>
              </a:spcAft>
              <a:buNone/>
            </a:pPr>
            <a:r>
              <a:rPr lang="en-GB" sz="1800" dirty="0"/>
              <a:t>Without sustained hot weather sales at the Grocery Multiples were lower than last month but remain significantly higher than pre-pandemic</a:t>
            </a:r>
            <a:endParaRPr sz="1800" dirty="0"/>
          </a:p>
        </p:txBody>
      </p:sp>
      <p:cxnSp>
        <p:nvCxnSpPr>
          <p:cNvPr id="1593" name="Google Shape;1593;p116"/>
          <p:cNvCxnSpPr/>
          <p:nvPr/>
        </p:nvCxnSpPr>
        <p:spPr>
          <a:xfrm>
            <a:off x="354650" y="1745725"/>
            <a:ext cx="3826800" cy="0"/>
          </a:xfrm>
          <a:prstGeom prst="straightConnector1">
            <a:avLst/>
          </a:prstGeom>
          <a:noFill/>
          <a:ln w="9525" cap="flat" cmpd="sng">
            <a:solidFill>
              <a:srgbClr val="333333"/>
            </a:solidFill>
            <a:prstDash val="solid"/>
            <a:round/>
            <a:headEnd type="none" w="med" len="med"/>
            <a:tailEnd type="none" w="med" len="med"/>
          </a:ln>
        </p:spPr>
      </p:cxnSp>
      <p:sp>
        <p:nvSpPr>
          <p:cNvPr id="1594" name="Google Shape;1594;p116"/>
          <p:cNvSpPr txBox="1"/>
          <p:nvPr/>
        </p:nvSpPr>
        <p:spPr>
          <a:xfrm>
            <a:off x="354650" y="1225620"/>
            <a:ext cx="3804300" cy="3000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1300" b="1" dirty="0">
                <a:solidFill>
                  <a:srgbClr val="1A1A1A"/>
                </a:solidFill>
                <a:latin typeface="Montserrat" panose="00000500000000000000" pitchFamily="2" charset="0"/>
                <a:ea typeface="Montserrat"/>
                <a:cs typeface="Montserrat"/>
                <a:sym typeface="Montserrat"/>
              </a:rPr>
              <a:t>Catgory overview</a:t>
            </a:r>
            <a:br>
              <a:rPr lang="en" b="1" dirty="0">
                <a:solidFill>
                  <a:srgbClr val="000000"/>
                </a:solidFill>
                <a:latin typeface="Montserrat" panose="00000500000000000000" pitchFamily="2" charset="0"/>
                <a:ea typeface="Montserrat"/>
                <a:cs typeface="Montserrat"/>
                <a:sym typeface="Montserrat"/>
              </a:rPr>
            </a:br>
            <a:r>
              <a:rPr lang="en" sz="1000" dirty="0">
                <a:solidFill>
                  <a:srgbClr val="000000"/>
                </a:solidFill>
                <a:latin typeface="Montserrat" panose="00000500000000000000" pitchFamily="2" charset="0"/>
                <a:ea typeface="Montserrat"/>
                <a:cs typeface="Montserrat"/>
                <a:sym typeface="Montserrat"/>
              </a:rPr>
              <a:t>4w/e 11</a:t>
            </a:r>
            <a:r>
              <a:rPr lang="en" sz="1000" baseline="30000" dirty="0">
                <a:solidFill>
                  <a:srgbClr val="000000"/>
                </a:solidFill>
                <a:latin typeface="Montserrat" panose="00000500000000000000" pitchFamily="2" charset="0"/>
                <a:ea typeface="Montserrat"/>
                <a:cs typeface="Montserrat"/>
                <a:sym typeface="Montserrat"/>
              </a:rPr>
              <a:t>th</a:t>
            </a:r>
            <a:r>
              <a:rPr lang="en" sz="1000" dirty="0">
                <a:solidFill>
                  <a:srgbClr val="000000"/>
                </a:solidFill>
                <a:latin typeface="Montserrat" panose="00000500000000000000" pitchFamily="2" charset="0"/>
                <a:ea typeface="Montserrat"/>
                <a:cs typeface="Montserrat"/>
                <a:sym typeface="Montserrat"/>
              </a:rPr>
              <a:t> September 2021 Value Growth</a:t>
            </a:r>
            <a:endParaRPr sz="1000" dirty="0">
              <a:solidFill>
                <a:srgbClr val="000000"/>
              </a:solidFill>
              <a:latin typeface="Montserrat" panose="00000500000000000000" pitchFamily="2" charset="0"/>
              <a:ea typeface="Montserrat"/>
              <a:cs typeface="Montserrat"/>
              <a:sym typeface="Montserrat"/>
            </a:endParaRPr>
          </a:p>
        </p:txBody>
      </p:sp>
      <p:cxnSp>
        <p:nvCxnSpPr>
          <p:cNvPr id="1595" name="Google Shape;1595;p116"/>
          <p:cNvCxnSpPr/>
          <p:nvPr/>
        </p:nvCxnSpPr>
        <p:spPr>
          <a:xfrm>
            <a:off x="4962650" y="1745725"/>
            <a:ext cx="3826800" cy="0"/>
          </a:xfrm>
          <a:prstGeom prst="straightConnector1">
            <a:avLst/>
          </a:prstGeom>
          <a:noFill/>
          <a:ln w="9525" cap="flat" cmpd="sng">
            <a:solidFill>
              <a:srgbClr val="333333"/>
            </a:solidFill>
            <a:prstDash val="solid"/>
            <a:round/>
            <a:headEnd type="none" w="med" len="med"/>
            <a:tailEnd type="none" w="med" len="med"/>
          </a:ln>
        </p:spPr>
      </p:cxnSp>
      <p:sp>
        <p:nvSpPr>
          <p:cNvPr id="1596" name="Google Shape;1596;p116"/>
          <p:cNvSpPr txBox="1"/>
          <p:nvPr/>
        </p:nvSpPr>
        <p:spPr>
          <a:xfrm>
            <a:off x="4962650" y="1225620"/>
            <a:ext cx="3804300" cy="3000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1300" b="1" dirty="0">
                <a:solidFill>
                  <a:srgbClr val="1A1A1A"/>
                </a:solidFill>
                <a:latin typeface="Montserrat" panose="00000500000000000000" pitchFamily="2" charset="0"/>
                <a:ea typeface="Montserrat"/>
                <a:cs typeface="Montserrat"/>
                <a:sym typeface="Montserrat"/>
              </a:rPr>
              <a:t>Supercategory performance</a:t>
            </a:r>
            <a:br>
              <a:rPr lang="en" b="1" dirty="0">
                <a:solidFill>
                  <a:srgbClr val="000000"/>
                </a:solidFill>
                <a:latin typeface="Montserrat" panose="00000500000000000000" pitchFamily="2" charset="0"/>
                <a:ea typeface="Montserrat"/>
                <a:cs typeface="Montserrat"/>
                <a:sym typeface="Montserrat"/>
              </a:rPr>
            </a:br>
            <a:r>
              <a:rPr lang="en" sz="1000" dirty="0">
                <a:solidFill>
                  <a:schemeClr val="dk1"/>
                </a:solidFill>
                <a:latin typeface="Montserrat" panose="00000500000000000000" pitchFamily="2" charset="0"/>
                <a:ea typeface="Montserrat"/>
                <a:cs typeface="Montserrat"/>
                <a:sym typeface="Montserrat"/>
              </a:rPr>
              <a:t>4w/e 11</a:t>
            </a:r>
            <a:r>
              <a:rPr lang="en" sz="1000" baseline="30000" dirty="0">
                <a:solidFill>
                  <a:schemeClr val="dk1"/>
                </a:solidFill>
                <a:latin typeface="Montserrat" panose="00000500000000000000" pitchFamily="2" charset="0"/>
                <a:ea typeface="Montserrat"/>
                <a:cs typeface="Montserrat"/>
                <a:sym typeface="Montserrat"/>
              </a:rPr>
              <a:t>th</a:t>
            </a:r>
            <a:r>
              <a:rPr lang="en" sz="1000" dirty="0">
                <a:solidFill>
                  <a:schemeClr val="dk1"/>
                </a:solidFill>
                <a:latin typeface="Montserrat" panose="00000500000000000000" pitchFamily="2" charset="0"/>
                <a:ea typeface="Montserrat"/>
                <a:cs typeface="Montserrat"/>
                <a:sym typeface="Montserrat"/>
              </a:rPr>
              <a:t> September 2021 Value Growth</a:t>
            </a:r>
            <a:endParaRPr sz="1800" b="1" dirty="0">
              <a:solidFill>
                <a:srgbClr val="1A1A1A"/>
              </a:solidFill>
              <a:latin typeface="Montserrat" panose="00000500000000000000" pitchFamily="2" charset="0"/>
              <a:ea typeface="Montserrat"/>
              <a:cs typeface="Montserrat"/>
              <a:sym typeface="Montserrat"/>
            </a:endParaRPr>
          </a:p>
        </p:txBody>
      </p:sp>
      <p:graphicFrame>
        <p:nvGraphicFramePr>
          <p:cNvPr id="10" name="Chart 9">
            <a:extLst>
              <a:ext uri="{FF2B5EF4-FFF2-40B4-BE49-F238E27FC236}">
                <a16:creationId xmlns:a16="http://schemas.microsoft.com/office/drawing/2014/main" id="{39308796-EFA1-4CF1-A796-04F1B1A079AC}"/>
              </a:ext>
            </a:extLst>
          </p:cNvPr>
          <p:cNvGraphicFramePr/>
          <p:nvPr>
            <p:extLst>
              <p:ext uri="{D42A27DB-BD31-4B8C-83A1-F6EECF244321}">
                <p14:modId xmlns:p14="http://schemas.microsoft.com/office/powerpoint/2010/main" val="2238614067"/>
              </p:ext>
            </p:extLst>
          </p:nvPr>
        </p:nvGraphicFramePr>
        <p:xfrm>
          <a:off x="365060" y="1745725"/>
          <a:ext cx="3826800" cy="293679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3FE8725C-6F38-4B00-8214-542CE7F9E791}"/>
              </a:ext>
            </a:extLst>
          </p:cNvPr>
          <p:cNvGraphicFramePr/>
          <p:nvPr>
            <p:extLst>
              <p:ext uri="{D42A27DB-BD31-4B8C-83A1-F6EECF244321}">
                <p14:modId xmlns:p14="http://schemas.microsoft.com/office/powerpoint/2010/main" val="2117595876"/>
              </p:ext>
            </p:extLst>
          </p:nvPr>
        </p:nvGraphicFramePr>
        <p:xfrm>
          <a:off x="4962650" y="1750779"/>
          <a:ext cx="3826800" cy="2936791"/>
        </p:xfrm>
        <a:graphic>
          <a:graphicData uri="http://schemas.openxmlformats.org/drawingml/2006/chart">
            <c:chart xmlns:c="http://schemas.openxmlformats.org/drawingml/2006/chart" xmlns:r="http://schemas.openxmlformats.org/officeDocument/2006/relationships" r:id="rId4"/>
          </a:graphicData>
        </a:graphic>
      </p:graphicFrame>
      <p:sp>
        <p:nvSpPr>
          <p:cNvPr id="9" name="Subtitle 4">
            <a:extLst>
              <a:ext uri="{FF2B5EF4-FFF2-40B4-BE49-F238E27FC236}">
                <a16:creationId xmlns:a16="http://schemas.microsoft.com/office/drawing/2014/main" id="{76EB4B21-28D2-4A8E-B462-913ED964F9FB}"/>
              </a:ext>
            </a:extLst>
          </p:cNvPr>
          <p:cNvSpPr txBox="1">
            <a:spLocks/>
          </p:cNvSpPr>
          <p:nvPr/>
        </p:nvSpPr>
        <p:spPr>
          <a:xfrm>
            <a:off x="354650" y="4857012"/>
            <a:ext cx="8159100" cy="184800"/>
          </a:xfrm>
          <a:prstGeom prst="rect">
            <a:avLst/>
          </a:prstGeom>
        </p:spPr>
        <p:txBody>
          <a:bodyPr spcFirstLastPara="1" vert="horz" wrap="square" lIns="0" tIns="91425" rIns="0" bIns="91425" rtlCol="0" anchor="b"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accent5"/>
              </a:buClr>
              <a:buSzPts val="600"/>
              <a:buFont typeface="Arial"/>
              <a:buNone/>
              <a:defRPr sz="600" b="0" i="0" u="none" strike="noStrike" cap="none">
                <a:solidFill>
                  <a:schemeClr val="accent5"/>
                </a:solidFill>
                <a:latin typeface="Montserrat" panose="00000500000000000000" pitchFamily="2" charset="0"/>
                <a:ea typeface="Montserrat" panose="00000500000000000000" pitchFamily="2" charset="0"/>
                <a:cs typeface="Arial"/>
                <a:sym typeface="Arial"/>
              </a:defRPr>
            </a:lvl1pPr>
            <a:lvl2pPr marR="0" lvl="1" algn="l" rtl="0">
              <a:lnSpc>
                <a:spcPct val="100000"/>
              </a:lnSpc>
              <a:spcBef>
                <a:spcPts val="0"/>
              </a:spcBef>
              <a:spcAft>
                <a:spcPts val="0"/>
              </a:spcAft>
              <a:buClr>
                <a:schemeClr val="accent5"/>
              </a:buClr>
              <a:buSzPts val="600"/>
              <a:buFont typeface="Arial"/>
              <a:buNone/>
              <a:defRPr sz="600" b="0" i="0" u="none" strike="noStrike" cap="none">
                <a:solidFill>
                  <a:schemeClr val="accent5"/>
                </a:solidFill>
                <a:latin typeface="Arial"/>
                <a:ea typeface="Arial"/>
                <a:cs typeface="Arial"/>
                <a:sym typeface="Arial"/>
              </a:defRPr>
            </a:lvl2pPr>
            <a:lvl3pPr marR="0" lvl="2" algn="l" rtl="0">
              <a:lnSpc>
                <a:spcPct val="100000"/>
              </a:lnSpc>
              <a:spcBef>
                <a:spcPts val="0"/>
              </a:spcBef>
              <a:spcAft>
                <a:spcPts val="0"/>
              </a:spcAft>
              <a:buClr>
                <a:schemeClr val="accent5"/>
              </a:buClr>
              <a:buSzPts val="600"/>
              <a:buFont typeface="Arial"/>
              <a:buNone/>
              <a:defRPr sz="600" b="0" i="0" u="none" strike="noStrike" cap="none">
                <a:solidFill>
                  <a:schemeClr val="accent5"/>
                </a:solidFill>
                <a:latin typeface="Arial"/>
                <a:ea typeface="Arial"/>
                <a:cs typeface="Arial"/>
                <a:sym typeface="Arial"/>
              </a:defRPr>
            </a:lvl3pPr>
            <a:lvl4pPr marR="0" lvl="3" algn="l" rtl="0">
              <a:lnSpc>
                <a:spcPct val="100000"/>
              </a:lnSpc>
              <a:spcBef>
                <a:spcPts val="0"/>
              </a:spcBef>
              <a:spcAft>
                <a:spcPts val="0"/>
              </a:spcAft>
              <a:buClr>
                <a:schemeClr val="accent5"/>
              </a:buClr>
              <a:buSzPts val="600"/>
              <a:buFont typeface="Arial"/>
              <a:buNone/>
              <a:defRPr sz="600" b="0" i="0" u="none" strike="noStrike" cap="none">
                <a:solidFill>
                  <a:schemeClr val="accent5"/>
                </a:solidFill>
                <a:latin typeface="Arial"/>
                <a:ea typeface="Arial"/>
                <a:cs typeface="Arial"/>
                <a:sym typeface="Arial"/>
              </a:defRPr>
            </a:lvl4pPr>
            <a:lvl5pPr marR="0" lvl="4" algn="l" rtl="0">
              <a:lnSpc>
                <a:spcPct val="100000"/>
              </a:lnSpc>
              <a:spcBef>
                <a:spcPts val="0"/>
              </a:spcBef>
              <a:spcAft>
                <a:spcPts val="0"/>
              </a:spcAft>
              <a:buClr>
                <a:schemeClr val="accent5"/>
              </a:buClr>
              <a:buSzPts val="600"/>
              <a:buFont typeface="Arial"/>
              <a:buNone/>
              <a:defRPr sz="600" b="0" i="0" u="none" strike="noStrike" cap="none">
                <a:solidFill>
                  <a:schemeClr val="accent5"/>
                </a:solidFill>
                <a:latin typeface="Arial"/>
                <a:ea typeface="Arial"/>
                <a:cs typeface="Arial"/>
                <a:sym typeface="Arial"/>
              </a:defRPr>
            </a:lvl5pPr>
            <a:lvl6pPr marR="0" lvl="5" algn="l" rtl="0">
              <a:lnSpc>
                <a:spcPct val="100000"/>
              </a:lnSpc>
              <a:spcBef>
                <a:spcPts val="0"/>
              </a:spcBef>
              <a:spcAft>
                <a:spcPts val="0"/>
              </a:spcAft>
              <a:buClr>
                <a:schemeClr val="accent5"/>
              </a:buClr>
              <a:buSzPts val="600"/>
              <a:buFont typeface="Arial"/>
              <a:buNone/>
              <a:defRPr sz="600" b="0" i="0" u="none" strike="noStrike" cap="none">
                <a:solidFill>
                  <a:schemeClr val="accent5"/>
                </a:solidFill>
                <a:latin typeface="Arial"/>
                <a:ea typeface="Arial"/>
                <a:cs typeface="Arial"/>
                <a:sym typeface="Arial"/>
              </a:defRPr>
            </a:lvl6pPr>
            <a:lvl7pPr marR="0" lvl="6" algn="l" rtl="0">
              <a:lnSpc>
                <a:spcPct val="100000"/>
              </a:lnSpc>
              <a:spcBef>
                <a:spcPts val="0"/>
              </a:spcBef>
              <a:spcAft>
                <a:spcPts val="0"/>
              </a:spcAft>
              <a:buClr>
                <a:schemeClr val="accent5"/>
              </a:buClr>
              <a:buSzPts val="600"/>
              <a:buFont typeface="Arial"/>
              <a:buNone/>
              <a:defRPr sz="600" b="0" i="0" u="none" strike="noStrike" cap="none">
                <a:solidFill>
                  <a:schemeClr val="accent5"/>
                </a:solidFill>
                <a:latin typeface="Arial"/>
                <a:ea typeface="Arial"/>
                <a:cs typeface="Arial"/>
                <a:sym typeface="Arial"/>
              </a:defRPr>
            </a:lvl7pPr>
            <a:lvl8pPr marR="0" lvl="7" algn="l" rtl="0">
              <a:lnSpc>
                <a:spcPct val="100000"/>
              </a:lnSpc>
              <a:spcBef>
                <a:spcPts val="0"/>
              </a:spcBef>
              <a:spcAft>
                <a:spcPts val="0"/>
              </a:spcAft>
              <a:buClr>
                <a:schemeClr val="accent5"/>
              </a:buClr>
              <a:buSzPts val="600"/>
              <a:buFont typeface="Arial"/>
              <a:buNone/>
              <a:defRPr sz="600" b="0" i="0" u="none" strike="noStrike" cap="none">
                <a:solidFill>
                  <a:schemeClr val="accent5"/>
                </a:solidFill>
                <a:latin typeface="Arial"/>
                <a:ea typeface="Arial"/>
                <a:cs typeface="Arial"/>
                <a:sym typeface="Arial"/>
              </a:defRPr>
            </a:lvl8pPr>
            <a:lvl9pPr marR="0" lvl="8" algn="l" rtl="0">
              <a:lnSpc>
                <a:spcPct val="100000"/>
              </a:lnSpc>
              <a:spcBef>
                <a:spcPts val="0"/>
              </a:spcBef>
              <a:spcAft>
                <a:spcPts val="0"/>
              </a:spcAft>
              <a:buClr>
                <a:schemeClr val="accent5"/>
              </a:buClr>
              <a:buSzPts val="600"/>
              <a:buFont typeface="Arial"/>
              <a:buNone/>
              <a:defRPr sz="600" b="0" i="0" u="none" strike="noStrike" cap="none">
                <a:solidFill>
                  <a:schemeClr val="accent5"/>
                </a:solidFill>
                <a:latin typeface="Arial"/>
                <a:ea typeface="Arial"/>
                <a:cs typeface="Arial"/>
                <a:sym typeface="Arial"/>
              </a:defRPr>
            </a:lvl9pPr>
          </a:lstStyle>
          <a:p>
            <a:r>
              <a:rPr lang="en-PH" dirty="0"/>
              <a:t>Source:  NielsenIQ Scantrack Grocery Multiples</a:t>
            </a:r>
          </a:p>
        </p:txBody>
      </p:sp>
      <p:sp>
        <p:nvSpPr>
          <p:cNvPr id="2" name="TextBox 1">
            <a:extLst>
              <a:ext uri="{FF2B5EF4-FFF2-40B4-BE49-F238E27FC236}">
                <a16:creationId xmlns:a16="http://schemas.microsoft.com/office/drawing/2014/main" id="{5015118C-152A-48D7-A8B5-3C6825450201}"/>
              </a:ext>
            </a:extLst>
          </p:cNvPr>
          <p:cNvSpPr txBox="1"/>
          <p:nvPr/>
        </p:nvSpPr>
        <p:spPr>
          <a:xfrm>
            <a:off x="5117021" y="4700194"/>
            <a:ext cx="3488455" cy="369332"/>
          </a:xfrm>
          <a:prstGeom prst="rect">
            <a:avLst/>
          </a:prstGeom>
          <a:noFill/>
        </p:spPr>
        <p:txBody>
          <a:bodyPr wrap="none" rtlCol="0">
            <a:spAutoFit/>
          </a:bodyPr>
          <a:lstStyle/>
          <a:p>
            <a:pPr algn="r"/>
            <a:r>
              <a:rPr lang="en-GB" sz="600" dirty="0">
                <a:latin typeface="Montserrat" panose="00000500000000000000" pitchFamily="2" charset="0"/>
              </a:rPr>
              <a:t>~Health, Beauty, Toiletries &amp; Baby</a:t>
            </a:r>
          </a:p>
          <a:p>
            <a:pPr algn="r"/>
            <a:r>
              <a:rPr lang="en-GB" sz="600" dirty="0">
                <a:latin typeface="Montserrat" panose="00000500000000000000" pitchFamily="2" charset="0"/>
              </a:rPr>
              <a:t>*Confectionery, Crisps &amp; Snacks, Nuts &amp; Seeds</a:t>
            </a:r>
          </a:p>
          <a:p>
            <a:pPr algn="r"/>
            <a:r>
              <a:rPr lang="en-GB" sz="600" dirty="0">
                <a:latin typeface="Montserrat" panose="00000500000000000000" pitchFamily="2" charset="0"/>
              </a:rPr>
              <a:t>#Clothing, Entertainment, Electrical, Home, Sports &amp; Leisure, Seasonal, Stationery, Toys</a:t>
            </a:r>
          </a:p>
        </p:txBody>
      </p:sp>
      <p:sp>
        <p:nvSpPr>
          <p:cNvPr id="5" name="Rectangle: Rounded Corners 4">
            <a:extLst>
              <a:ext uri="{FF2B5EF4-FFF2-40B4-BE49-F238E27FC236}">
                <a16:creationId xmlns:a16="http://schemas.microsoft.com/office/drawing/2014/main" id="{0842E655-7AC6-4189-82E9-3402906D03B5}"/>
              </a:ext>
            </a:extLst>
          </p:cNvPr>
          <p:cNvSpPr/>
          <p:nvPr/>
        </p:nvSpPr>
        <p:spPr>
          <a:xfrm>
            <a:off x="3679372" y="3631681"/>
            <a:ext cx="1345924" cy="10508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Montserrat" panose="00000500000000000000" pitchFamily="2" charset="0"/>
              </a:rPr>
              <a:t>As the economy re-opens it is the impulse, pet and convenience categories that are out performing</a:t>
            </a:r>
          </a:p>
        </p:txBody>
      </p:sp>
    </p:spTree>
    <p:extLst>
      <p:ext uri="{BB962C8B-B14F-4D97-AF65-F5344CB8AC3E}">
        <p14:creationId xmlns:p14="http://schemas.microsoft.com/office/powerpoint/2010/main" val="1251828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47"/>
          <p:cNvSpPr txBox="1">
            <a:spLocks noGrp="1"/>
          </p:cNvSpPr>
          <p:nvPr>
            <p:ph type="title"/>
          </p:nvPr>
        </p:nvSpPr>
        <p:spPr>
          <a:xfrm>
            <a:off x="170734" y="489088"/>
            <a:ext cx="9020629" cy="393600"/>
          </a:xfrm>
          <a:prstGeom prst="rect">
            <a:avLst/>
          </a:prstGeom>
          <a:noFill/>
          <a:ln>
            <a:noFill/>
          </a:ln>
        </p:spPr>
        <p:txBody>
          <a:bodyPr spcFirstLastPara="1" wrap="square" lIns="91425" tIns="0" rIns="91425" bIns="0" anchor="b" anchorCtr="0">
            <a:noAutofit/>
          </a:bodyPr>
          <a:lstStyle/>
          <a:p>
            <a:pPr marL="0" lvl="0" indent="0" algn="l" rtl="0">
              <a:spcBef>
                <a:spcPts val="0"/>
              </a:spcBef>
              <a:spcAft>
                <a:spcPts val="0"/>
              </a:spcAft>
              <a:buClr>
                <a:schemeClr val="dk2"/>
              </a:buClr>
              <a:buSzPts val="3000"/>
              <a:buFont typeface="Arial"/>
              <a:buNone/>
            </a:pPr>
            <a:r>
              <a:rPr lang="en-GB" sz="1800" dirty="0">
                <a:latin typeface="Montserrat" panose="00000500000000000000" pitchFamily="2" charset="0"/>
              </a:rPr>
              <a:t>Shoppers sought convenience &amp; treats this summer as well as categories associated with travel, whilst others not so lucky sought health remedies</a:t>
            </a:r>
            <a:endParaRPr sz="1800" dirty="0">
              <a:latin typeface="Montserrat" panose="00000500000000000000" pitchFamily="2" charset="0"/>
            </a:endParaRPr>
          </a:p>
        </p:txBody>
      </p:sp>
      <p:sp>
        <p:nvSpPr>
          <p:cNvPr id="716" name="Google Shape;716;p47"/>
          <p:cNvSpPr/>
          <p:nvPr/>
        </p:nvSpPr>
        <p:spPr>
          <a:xfrm>
            <a:off x="359773" y="1531008"/>
            <a:ext cx="2103168" cy="2418900"/>
          </a:xfrm>
          <a:prstGeom prst="rect">
            <a:avLst/>
          </a:prstGeom>
          <a:solidFill>
            <a:srgbClr val="D9D9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900" i="0" u="none" strike="noStrike" cap="none" dirty="0">
              <a:solidFill>
                <a:srgbClr val="009DD9"/>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Clr>
                <a:srgbClr val="000000"/>
              </a:buClr>
              <a:buSzPts val="1350"/>
              <a:buFont typeface="Arial"/>
              <a:buNone/>
            </a:pPr>
            <a:endParaRPr sz="900" i="0" u="none" strike="noStrike" cap="none" dirty="0">
              <a:solidFill>
                <a:srgbClr val="009DD9"/>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Clr>
                <a:srgbClr val="000000"/>
              </a:buClr>
              <a:buSzPts val="1350"/>
              <a:buFont typeface="Arial"/>
              <a:buNone/>
            </a:pPr>
            <a:endParaRPr sz="900" i="0" u="none" strike="noStrike" cap="none" dirty="0">
              <a:solidFill>
                <a:srgbClr val="009DD9"/>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Clr>
                <a:srgbClr val="000000"/>
              </a:buClr>
              <a:buSzPts val="1350"/>
              <a:buFont typeface="Arial"/>
              <a:buNone/>
            </a:pPr>
            <a:endParaRPr lang="en-GB" sz="900" i="0" u="none" strike="noStrike" cap="none" dirty="0">
              <a:solidFill>
                <a:schemeClr val="tx1"/>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Clr>
                <a:srgbClr val="000000"/>
              </a:buClr>
              <a:buSzPts val="1350"/>
              <a:buFont typeface="Arial"/>
              <a:buNone/>
            </a:pPr>
            <a:endParaRPr lang="en-GB" sz="900" dirty="0">
              <a:solidFill>
                <a:schemeClr val="tx1"/>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Clr>
                <a:srgbClr val="000000"/>
              </a:buClr>
              <a:buSzPts val="1350"/>
              <a:buFont typeface="Arial"/>
              <a:buNone/>
            </a:pPr>
            <a:endParaRPr lang="en-GB" sz="900" i="0" u="none" strike="noStrike" cap="none" dirty="0">
              <a:solidFill>
                <a:schemeClr val="tx1"/>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Clr>
                <a:srgbClr val="000000"/>
              </a:buClr>
              <a:buSzPts val="1350"/>
              <a:buFont typeface="Arial"/>
              <a:buNone/>
            </a:pPr>
            <a:r>
              <a:rPr lang="en-GB" sz="900" i="0" u="none" strike="noStrike" cap="none" dirty="0">
                <a:solidFill>
                  <a:schemeClr val="tx1"/>
                </a:solidFill>
                <a:latin typeface="Montserrat" panose="00000500000000000000" pitchFamily="2" charset="0"/>
                <a:ea typeface="Montserrat"/>
                <a:cs typeface="Montserrat"/>
                <a:sym typeface="Montserrat"/>
              </a:rPr>
              <a:t>Sushi +61%</a:t>
            </a:r>
          </a:p>
          <a:p>
            <a:pPr marL="0" marR="0" lvl="0" indent="0" algn="l" rtl="0">
              <a:lnSpc>
                <a:spcPct val="100000"/>
              </a:lnSpc>
              <a:spcBef>
                <a:spcPts val="0"/>
              </a:spcBef>
              <a:spcAft>
                <a:spcPts val="0"/>
              </a:spcAft>
              <a:buClr>
                <a:srgbClr val="000000"/>
              </a:buClr>
              <a:buSzPts val="1350"/>
              <a:buFont typeface="Arial"/>
              <a:buNone/>
            </a:pPr>
            <a:r>
              <a:rPr lang="en-GB" sz="900" dirty="0">
                <a:solidFill>
                  <a:schemeClr val="tx1"/>
                </a:solidFill>
                <a:latin typeface="Montserrat" panose="00000500000000000000" pitchFamily="2" charset="0"/>
                <a:ea typeface="Montserrat"/>
                <a:cs typeface="Montserrat"/>
                <a:sym typeface="Montserrat"/>
              </a:rPr>
              <a:t>Sandwiches +31%</a:t>
            </a:r>
          </a:p>
          <a:p>
            <a:pPr>
              <a:buSzPts val="1350"/>
            </a:pPr>
            <a:r>
              <a:rPr lang="en-GB" sz="900" dirty="0">
                <a:solidFill>
                  <a:schemeClr val="tx1"/>
                </a:solidFill>
                <a:latin typeface="Montserrat" panose="00000500000000000000" pitchFamily="2" charset="0"/>
                <a:ea typeface="Montserrat"/>
                <a:cs typeface="Montserrat"/>
                <a:sym typeface="Montserrat"/>
              </a:rPr>
              <a:t>Rotisserie +26%</a:t>
            </a:r>
          </a:p>
          <a:p>
            <a:pPr>
              <a:buSzPts val="1350"/>
            </a:pPr>
            <a:r>
              <a:rPr lang="en-GB" sz="900" dirty="0">
                <a:solidFill>
                  <a:schemeClr val="tx1"/>
                </a:solidFill>
                <a:latin typeface="Montserrat" panose="00000500000000000000" pitchFamily="2" charset="0"/>
                <a:ea typeface="Montserrat"/>
                <a:cs typeface="Montserrat"/>
                <a:sym typeface="Montserrat"/>
              </a:rPr>
              <a:t>Pre-Mixed Alcoholic Drinks +29%</a:t>
            </a:r>
          </a:p>
          <a:p>
            <a:pPr>
              <a:buSzPts val="1350"/>
            </a:pPr>
            <a:r>
              <a:rPr lang="en-GB" sz="900" dirty="0">
                <a:solidFill>
                  <a:schemeClr val="tx1"/>
                </a:solidFill>
                <a:latin typeface="Montserrat" panose="00000500000000000000" pitchFamily="2" charset="0"/>
                <a:ea typeface="Montserrat"/>
                <a:cs typeface="Montserrat"/>
                <a:sym typeface="Montserrat"/>
              </a:rPr>
              <a:t>Fresh Meat Subs +25%</a:t>
            </a:r>
          </a:p>
          <a:p>
            <a:pPr>
              <a:buSzPts val="1350"/>
            </a:pPr>
            <a:r>
              <a:rPr lang="en-GB" sz="900" dirty="0">
                <a:solidFill>
                  <a:schemeClr val="tx1"/>
                </a:solidFill>
                <a:latin typeface="Montserrat" panose="00000500000000000000" pitchFamily="2" charset="0"/>
                <a:ea typeface="Montserrat"/>
                <a:cs typeface="Montserrat"/>
                <a:sym typeface="Montserrat"/>
              </a:rPr>
              <a:t>Sports &amp; Energy Drinks +20%</a:t>
            </a:r>
          </a:p>
          <a:p>
            <a:pPr>
              <a:buSzPts val="1350"/>
            </a:pPr>
            <a:r>
              <a:rPr lang="en-GB" sz="900" dirty="0">
                <a:solidFill>
                  <a:schemeClr val="tx1"/>
                </a:solidFill>
                <a:latin typeface="Montserrat" panose="00000500000000000000" pitchFamily="2" charset="0"/>
                <a:ea typeface="Montserrat"/>
                <a:cs typeface="Montserrat"/>
                <a:sym typeface="Montserrat"/>
              </a:rPr>
              <a:t>Fresh Prep Fruit +20%</a:t>
            </a:r>
          </a:p>
          <a:p>
            <a:pPr>
              <a:buSzPts val="1350"/>
            </a:pPr>
            <a:r>
              <a:rPr lang="en-GB" sz="900" dirty="0">
                <a:solidFill>
                  <a:schemeClr val="tx1"/>
                </a:solidFill>
                <a:latin typeface="Montserrat" panose="00000500000000000000" pitchFamily="2" charset="0"/>
                <a:ea typeface="Montserrat"/>
                <a:cs typeface="Montserrat"/>
                <a:sym typeface="Montserrat"/>
              </a:rPr>
              <a:t>Prepared Salad +20%</a:t>
            </a:r>
          </a:p>
          <a:p>
            <a:pPr>
              <a:buSzPts val="1350"/>
            </a:pPr>
            <a:r>
              <a:rPr lang="en-GB" sz="900" dirty="0">
                <a:solidFill>
                  <a:schemeClr val="tx1"/>
                </a:solidFill>
                <a:latin typeface="Montserrat" panose="00000500000000000000" pitchFamily="2" charset="0"/>
                <a:ea typeface="Montserrat"/>
                <a:cs typeface="Montserrat"/>
                <a:sym typeface="Montserrat"/>
              </a:rPr>
              <a:t>Miniatures +15%</a:t>
            </a:r>
          </a:p>
          <a:p>
            <a:pPr>
              <a:buSzPts val="1350"/>
            </a:pPr>
            <a:r>
              <a:rPr lang="en-GB" sz="900" dirty="0">
                <a:solidFill>
                  <a:schemeClr val="tx1"/>
                </a:solidFill>
                <a:latin typeface="Montserrat" panose="00000500000000000000" pitchFamily="2" charset="0"/>
                <a:ea typeface="Montserrat"/>
                <a:cs typeface="Montserrat"/>
                <a:sym typeface="Montserrat"/>
              </a:rPr>
              <a:t>Baby Food +14%</a:t>
            </a:r>
          </a:p>
          <a:p>
            <a:pPr>
              <a:buSzPts val="1350"/>
            </a:pPr>
            <a:r>
              <a:rPr lang="en-GB" sz="900" dirty="0">
                <a:solidFill>
                  <a:schemeClr val="tx1"/>
                </a:solidFill>
                <a:latin typeface="Montserrat" panose="00000500000000000000" pitchFamily="2" charset="0"/>
                <a:ea typeface="Montserrat"/>
                <a:cs typeface="Montserrat"/>
                <a:sym typeface="Montserrat"/>
              </a:rPr>
              <a:t>Fresh Savoury Snacks +14%</a:t>
            </a:r>
          </a:p>
          <a:p>
            <a:pPr>
              <a:buSzPts val="1350"/>
            </a:pPr>
            <a:r>
              <a:rPr lang="en-GB" sz="900" dirty="0">
                <a:solidFill>
                  <a:schemeClr val="tx1"/>
                </a:solidFill>
                <a:latin typeface="Montserrat" panose="00000500000000000000" pitchFamily="2" charset="0"/>
                <a:ea typeface="Montserrat"/>
                <a:cs typeface="Montserrat"/>
                <a:sym typeface="Montserrat"/>
              </a:rPr>
              <a:t>Rotisserie +14%</a:t>
            </a:r>
          </a:p>
          <a:p>
            <a:pPr>
              <a:buSzPts val="1350"/>
            </a:pPr>
            <a:r>
              <a:rPr lang="en-GB" sz="900" dirty="0">
                <a:solidFill>
                  <a:schemeClr val="tx1"/>
                </a:solidFill>
                <a:latin typeface="Montserrat" panose="00000500000000000000" pitchFamily="2" charset="0"/>
                <a:ea typeface="Montserrat"/>
                <a:cs typeface="Montserrat"/>
                <a:sym typeface="Montserrat"/>
              </a:rPr>
              <a:t>Morning Gds/Speciality Brds+13%</a:t>
            </a:r>
            <a:endParaRPr lang="en-GB" sz="900" dirty="0">
              <a:solidFill>
                <a:srgbClr val="009DD9"/>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Clr>
                <a:srgbClr val="009DD9"/>
              </a:buClr>
              <a:buSzPts val="1350"/>
              <a:buFont typeface="Arial"/>
              <a:buNone/>
            </a:pPr>
            <a:endParaRPr sz="900" dirty="0">
              <a:solidFill>
                <a:srgbClr val="009DD9"/>
              </a:solidFill>
              <a:latin typeface="Montserrat" panose="00000500000000000000" pitchFamily="2" charset="0"/>
              <a:ea typeface="Montserrat"/>
              <a:cs typeface="Montserrat"/>
              <a:sym typeface="Montserrat"/>
            </a:endParaRPr>
          </a:p>
        </p:txBody>
      </p:sp>
      <p:sp>
        <p:nvSpPr>
          <p:cNvPr id="717" name="Google Shape;717;p47"/>
          <p:cNvSpPr/>
          <p:nvPr/>
        </p:nvSpPr>
        <p:spPr>
          <a:xfrm>
            <a:off x="2546716" y="1515568"/>
            <a:ext cx="2000100" cy="2418900"/>
          </a:xfrm>
          <a:prstGeom prst="rect">
            <a:avLst/>
          </a:prstGeom>
          <a:solidFill>
            <a:srgbClr val="D9D9D9"/>
          </a:solidFill>
          <a:ln>
            <a:noFill/>
          </a:ln>
        </p:spPr>
        <p:txBody>
          <a:bodyPr spcFirstLastPara="1" wrap="square" lIns="91425" tIns="45700" rIns="91425" bIns="45700" anchor="ctr" anchorCtr="0">
            <a:noAutofit/>
          </a:bodyPr>
          <a:lstStyle/>
          <a:p>
            <a:pPr lvl="0">
              <a:buClr>
                <a:srgbClr val="009DD9"/>
              </a:buClr>
              <a:buSzPts val="1350"/>
            </a:pPr>
            <a:r>
              <a:rPr lang="en-GB" sz="900" dirty="0">
                <a:solidFill>
                  <a:schemeClr val="dk1"/>
                </a:solidFill>
                <a:latin typeface="Montserrat" panose="00000500000000000000" pitchFamily="2" charset="0"/>
                <a:ea typeface="Montserrat"/>
                <a:cs typeface="Montserrat"/>
                <a:sym typeface="Montserrat"/>
              </a:rPr>
              <a:t>Cough/Cold &amp; Flu +44%</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Throatcare +29%</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Children’s Medicine +26%</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Anti Smoking +25%</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Adult Oral Analgesics +12%</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Stomach +11%</a:t>
            </a:r>
          </a:p>
          <a:p>
            <a:pPr lvl="0">
              <a:buClr>
                <a:srgbClr val="009DD9"/>
              </a:buClr>
              <a:buSzPts val="1350"/>
            </a:pPr>
            <a:endParaRPr lang="en-GB" sz="900" dirty="0">
              <a:solidFill>
                <a:schemeClr val="dk1"/>
              </a:solidFill>
              <a:latin typeface="Montserrat" panose="00000500000000000000" pitchFamily="2" charset="0"/>
              <a:ea typeface="Montserrat"/>
              <a:cs typeface="Montserrat"/>
              <a:sym typeface="Montserrat"/>
            </a:endParaRPr>
          </a:p>
          <a:p>
            <a:pPr lvl="0">
              <a:buClr>
                <a:srgbClr val="009DD9"/>
              </a:buClr>
              <a:buSzPts val="1350"/>
            </a:pPr>
            <a:endParaRPr lang="en-GB" sz="900" dirty="0">
              <a:solidFill>
                <a:srgbClr val="009DD9"/>
              </a:solidFill>
              <a:latin typeface="Montserrat" panose="00000500000000000000" pitchFamily="2" charset="0"/>
              <a:ea typeface="Montserrat"/>
              <a:cs typeface="Montserrat"/>
              <a:sym typeface="Montserrat"/>
            </a:endParaRPr>
          </a:p>
        </p:txBody>
      </p:sp>
      <p:sp>
        <p:nvSpPr>
          <p:cNvPr id="718" name="Google Shape;718;p47"/>
          <p:cNvSpPr/>
          <p:nvPr/>
        </p:nvSpPr>
        <p:spPr>
          <a:xfrm>
            <a:off x="6664492" y="1515569"/>
            <a:ext cx="2000100" cy="2418900"/>
          </a:xfrm>
          <a:prstGeom prst="rect">
            <a:avLst/>
          </a:prstGeom>
          <a:solidFill>
            <a:srgbClr val="D8D8D8"/>
          </a:solidFill>
          <a:ln>
            <a:noFill/>
          </a:ln>
        </p:spPr>
        <p:txBody>
          <a:bodyPr spcFirstLastPara="1" wrap="square" lIns="91425" tIns="45700" rIns="91425" bIns="45700" anchor="ctr" anchorCtr="0">
            <a:noAutofit/>
          </a:bodyPr>
          <a:lstStyle/>
          <a:p>
            <a:pPr>
              <a:buClr>
                <a:srgbClr val="009DD9"/>
              </a:buClr>
              <a:buSzPts val="1350"/>
            </a:pPr>
            <a:endParaRPr lang="en-GB" sz="900" dirty="0">
              <a:solidFill>
                <a:schemeClr val="tx1"/>
              </a:solidFill>
              <a:latin typeface="Montserrat" panose="00000500000000000000" pitchFamily="2" charset="0"/>
              <a:ea typeface="Montserrat"/>
              <a:cs typeface="Montserrat"/>
              <a:sym typeface="Montserrat"/>
            </a:endParaRPr>
          </a:p>
          <a:p>
            <a:pPr>
              <a:buClr>
                <a:srgbClr val="009DD9"/>
              </a:buClr>
              <a:buSzPts val="1350"/>
            </a:pPr>
            <a:endParaRPr lang="en-GB" sz="900" dirty="0">
              <a:solidFill>
                <a:schemeClr val="tx1"/>
              </a:solidFill>
              <a:latin typeface="Montserrat" panose="00000500000000000000" pitchFamily="2" charset="0"/>
              <a:ea typeface="Montserrat"/>
              <a:cs typeface="Montserrat"/>
              <a:sym typeface="Montserrat"/>
            </a:endParaRPr>
          </a:p>
          <a:p>
            <a:pPr>
              <a:buClr>
                <a:srgbClr val="009DD9"/>
              </a:buClr>
              <a:buSzPts val="1350"/>
            </a:pPr>
            <a:r>
              <a:rPr lang="en-GB" sz="900" dirty="0">
                <a:solidFill>
                  <a:schemeClr val="tx1"/>
                </a:solidFill>
                <a:latin typeface="Montserrat" panose="00000500000000000000" pitchFamily="2" charset="0"/>
                <a:ea typeface="Montserrat"/>
                <a:cs typeface="Montserrat"/>
                <a:sym typeface="Montserrat"/>
              </a:rPr>
              <a:t>Furniture (inc Outside) +72%</a:t>
            </a:r>
          </a:p>
          <a:p>
            <a:pPr>
              <a:buClr>
                <a:srgbClr val="009DD9"/>
              </a:buClr>
              <a:buSzPts val="1350"/>
            </a:pPr>
            <a:r>
              <a:rPr lang="en-GB" sz="900" dirty="0">
                <a:solidFill>
                  <a:schemeClr val="tx1"/>
                </a:solidFill>
                <a:latin typeface="Montserrat" panose="00000500000000000000" pitchFamily="2" charset="0"/>
                <a:ea typeface="Montserrat"/>
                <a:cs typeface="Montserrat"/>
                <a:sym typeface="Montserrat"/>
              </a:rPr>
              <a:t>Suncare +61%</a:t>
            </a:r>
          </a:p>
          <a:p>
            <a:pPr>
              <a:buClr>
                <a:srgbClr val="009DD9"/>
              </a:buClr>
              <a:buSzPts val="1350"/>
            </a:pPr>
            <a:r>
              <a:rPr lang="en-GB" sz="900" dirty="0">
                <a:solidFill>
                  <a:schemeClr val="tx1"/>
                </a:solidFill>
                <a:latin typeface="Montserrat" panose="00000500000000000000" pitchFamily="2" charset="0"/>
                <a:ea typeface="Montserrat"/>
                <a:cs typeface="Montserrat"/>
                <a:sym typeface="Montserrat"/>
              </a:rPr>
              <a:t>Flav Non Carbs +27%</a:t>
            </a:r>
          </a:p>
          <a:p>
            <a:pPr>
              <a:buClr>
                <a:srgbClr val="009DD9"/>
              </a:buClr>
              <a:buSzPts val="1350"/>
            </a:pPr>
            <a:r>
              <a:rPr lang="en-GB" sz="900" dirty="0">
                <a:solidFill>
                  <a:schemeClr val="tx1"/>
                </a:solidFill>
                <a:latin typeface="Montserrat" panose="00000500000000000000" pitchFamily="2" charset="0"/>
                <a:ea typeface="Montserrat"/>
                <a:cs typeface="Montserrat"/>
                <a:sym typeface="Montserrat"/>
              </a:rPr>
              <a:t>Fire Lighters +27%</a:t>
            </a:r>
          </a:p>
          <a:p>
            <a:pPr>
              <a:buClr>
                <a:srgbClr val="009DD9"/>
              </a:buClr>
              <a:buSzPts val="1350"/>
            </a:pPr>
            <a:r>
              <a:rPr lang="en-GB" sz="900" dirty="0">
                <a:solidFill>
                  <a:schemeClr val="tx1"/>
                </a:solidFill>
                <a:latin typeface="Montserrat" panose="00000500000000000000" pitchFamily="2" charset="0"/>
                <a:ea typeface="Montserrat"/>
                <a:cs typeface="Montserrat"/>
                <a:sym typeface="Montserrat"/>
              </a:rPr>
              <a:t>Mineral Water +22%</a:t>
            </a:r>
          </a:p>
          <a:p>
            <a:pPr>
              <a:buClr>
                <a:srgbClr val="009DD9"/>
              </a:buClr>
              <a:buSzPts val="1350"/>
            </a:pPr>
            <a:r>
              <a:rPr lang="en-GB" sz="900" dirty="0">
                <a:solidFill>
                  <a:schemeClr val="tx1"/>
                </a:solidFill>
                <a:latin typeface="Montserrat" panose="00000500000000000000" pitchFamily="2" charset="0"/>
                <a:ea typeface="Montserrat"/>
                <a:cs typeface="Montserrat"/>
                <a:sym typeface="Montserrat"/>
              </a:rPr>
              <a:t>Flavoured Carbs +20%</a:t>
            </a:r>
          </a:p>
          <a:p>
            <a:pPr>
              <a:buClr>
                <a:srgbClr val="009DD9"/>
              </a:buClr>
              <a:buSzPts val="1350"/>
            </a:pPr>
            <a:r>
              <a:rPr lang="en-GB" sz="900" dirty="0">
                <a:solidFill>
                  <a:schemeClr val="tx1"/>
                </a:solidFill>
                <a:latin typeface="Montserrat" panose="00000500000000000000" pitchFamily="2" charset="0"/>
                <a:ea typeface="Montserrat"/>
                <a:cs typeface="Montserrat"/>
                <a:sym typeface="Montserrat"/>
              </a:rPr>
              <a:t>Insect Control +15%</a:t>
            </a:r>
          </a:p>
          <a:p>
            <a:pPr>
              <a:buClr>
                <a:srgbClr val="009DD9"/>
              </a:buClr>
              <a:buSzPts val="1350"/>
            </a:pPr>
            <a:r>
              <a:rPr lang="en-GB" sz="900" dirty="0">
                <a:solidFill>
                  <a:schemeClr val="tx1"/>
                </a:solidFill>
                <a:latin typeface="Montserrat" panose="00000500000000000000" pitchFamily="2" charset="0"/>
                <a:ea typeface="Montserrat"/>
                <a:cs typeface="Montserrat"/>
                <a:sym typeface="Montserrat"/>
              </a:rPr>
              <a:t>Ice Cubes +14%</a:t>
            </a:r>
          </a:p>
          <a:p>
            <a:pPr>
              <a:buClr>
                <a:srgbClr val="009DD9"/>
              </a:buClr>
              <a:buSzPts val="1350"/>
            </a:pPr>
            <a:r>
              <a:rPr lang="en-GB" sz="900" dirty="0">
                <a:solidFill>
                  <a:schemeClr val="tx1"/>
                </a:solidFill>
                <a:latin typeface="Montserrat" panose="00000500000000000000" pitchFamily="2" charset="0"/>
                <a:ea typeface="Montserrat"/>
                <a:cs typeface="Montserrat"/>
                <a:sym typeface="Montserrat"/>
              </a:rPr>
              <a:t>Cola +10%</a:t>
            </a:r>
            <a:endParaRPr lang="en-GB" sz="900" dirty="0">
              <a:solidFill>
                <a:schemeClr val="dk1"/>
              </a:solidFill>
              <a:latin typeface="Montserrat" panose="00000500000000000000" pitchFamily="2" charset="0"/>
              <a:ea typeface="Montserrat"/>
              <a:cs typeface="Montserrat"/>
              <a:sym typeface="Montserrat"/>
            </a:endParaRPr>
          </a:p>
          <a:p>
            <a:pPr lvl="0">
              <a:buClr>
                <a:srgbClr val="009DD9"/>
              </a:buClr>
              <a:buSzPts val="1350"/>
            </a:pPr>
            <a:endParaRPr lang="en-GB" sz="900" dirty="0">
              <a:solidFill>
                <a:srgbClr val="009DD9"/>
              </a:solidFill>
              <a:latin typeface="Montserrat" panose="00000500000000000000" pitchFamily="2" charset="0"/>
              <a:ea typeface="Montserrat"/>
              <a:cs typeface="Montserrat"/>
              <a:sym typeface="Montserrat"/>
            </a:endParaRPr>
          </a:p>
        </p:txBody>
      </p:sp>
      <p:sp>
        <p:nvSpPr>
          <p:cNvPr id="721" name="Google Shape;721;p47"/>
          <p:cNvSpPr/>
          <p:nvPr/>
        </p:nvSpPr>
        <p:spPr>
          <a:xfrm>
            <a:off x="359772" y="1094055"/>
            <a:ext cx="2055181" cy="332400"/>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9DD9"/>
              </a:buClr>
              <a:buSzPts val="1200"/>
              <a:buFont typeface="Arial"/>
              <a:buNone/>
            </a:pPr>
            <a:r>
              <a:rPr lang="en" sz="1200" dirty="0">
                <a:latin typeface="Montserrat" panose="00000500000000000000" pitchFamily="2" charset="0"/>
                <a:ea typeface="Montserrat"/>
                <a:cs typeface="Montserrat"/>
                <a:sym typeface="Montserrat"/>
              </a:rPr>
              <a:t>Convenience</a:t>
            </a:r>
            <a:endParaRPr sz="1200" i="0" u="none" strike="noStrike" cap="none" dirty="0">
              <a:latin typeface="Montserrat" panose="00000500000000000000" pitchFamily="2" charset="0"/>
              <a:ea typeface="Montserrat"/>
              <a:cs typeface="Montserrat"/>
              <a:sym typeface="Montserrat"/>
            </a:endParaRPr>
          </a:p>
        </p:txBody>
      </p:sp>
      <p:sp>
        <p:nvSpPr>
          <p:cNvPr id="722" name="Google Shape;722;p47"/>
          <p:cNvSpPr/>
          <p:nvPr/>
        </p:nvSpPr>
        <p:spPr>
          <a:xfrm>
            <a:off x="403589" y="4157043"/>
            <a:ext cx="8523879" cy="511921"/>
          </a:xfrm>
          <a:prstGeom prst="rect">
            <a:avLst/>
          </a:prstGeom>
          <a:solidFill>
            <a:schemeClr val="tx1"/>
          </a:solidFill>
          <a:ln>
            <a:noFill/>
          </a:ln>
        </p:spPr>
        <p:txBody>
          <a:bodyPr spcFirstLastPara="1" wrap="square" lIns="91425" tIns="45700" rIns="91425" bIns="45700" anchor="ctr" anchorCtr="0">
            <a:noAutofit/>
          </a:bodyPr>
          <a:lstStyle/>
          <a:p>
            <a:pPr lvl="0">
              <a:buClr>
                <a:srgbClr val="FFFFFF"/>
              </a:buClr>
              <a:buSzPts val="1600"/>
            </a:pPr>
            <a:r>
              <a:rPr lang="en" sz="1100" b="1" dirty="0">
                <a:solidFill>
                  <a:schemeClr val="accent1"/>
                </a:solidFill>
                <a:latin typeface="Montserrat" panose="00000500000000000000" pitchFamily="2" charset="0"/>
                <a:ea typeface="Montserrat"/>
                <a:cs typeface="Montserrat"/>
                <a:sym typeface="Montserrat"/>
              </a:rPr>
              <a:t>Covid remains a ‘disruptor’ for some and continues to fuel growth of Cough/Cold remedies and Children’s Medicines ..</a:t>
            </a:r>
            <a:endParaRPr sz="1050" b="1" dirty="0">
              <a:solidFill>
                <a:schemeClr val="accent1"/>
              </a:solidFill>
              <a:latin typeface="Montserrat" panose="00000500000000000000" pitchFamily="2" charset="0"/>
              <a:ea typeface="Montserrat"/>
              <a:cs typeface="Montserrat"/>
              <a:sym typeface="Montserrat"/>
            </a:endParaRPr>
          </a:p>
        </p:txBody>
      </p:sp>
      <p:sp>
        <p:nvSpPr>
          <p:cNvPr id="723" name="Google Shape;723;p47"/>
          <p:cNvSpPr/>
          <p:nvPr/>
        </p:nvSpPr>
        <p:spPr>
          <a:xfrm>
            <a:off x="4643368" y="1515568"/>
            <a:ext cx="2000100" cy="2418900"/>
          </a:xfrm>
          <a:prstGeom prst="rect">
            <a:avLst/>
          </a:prstGeom>
          <a:solidFill>
            <a:srgbClr val="D9D9D9"/>
          </a:solidFill>
          <a:ln>
            <a:noFill/>
          </a:ln>
        </p:spPr>
        <p:txBody>
          <a:bodyPr spcFirstLastPara="1" wrap="square" lIns="91425" tIns="45700" rIns="91425" bIns="45700" anchor="ctr" anchorCtr="0">
            <a:noAutofit/>
          </a:bodyPr>
          <a:lstStyle/>
          <a:p>
            <a:pPr lvl="0">
              <a:buClr>
                <a:srgbClr val="009DD9"/>
              </a:buClr>
              <a:buSzPts val="1350"/>
            </a:pPr>
            <a:endParaRPr lang="en-GB" sz="900" dirty="0">
              <a:solidFill>
                <a:schemeClr val="dk1"/>
              </a:solidFill>
              <a:latin typeface="Montserrat" panose="00000500000000000000" pitchFamily="2" charset="0"/>
              <a:ea typeface="Montserrat"/>
              <a:cs typeface="Montserrat"/>
              <a:sym typeface="Montserrat"/>
            </a:endParaRPr>
          </a:p>
          <a:p>
            <a:pPr lvl="0">
              <a:buClr>
                <a:srgbClr val="009DD9"/>
              </a:buClr>
              <a:buSzPts val="1350"/>
            </a:pPr>
            <a:endParaRPr lang="en-GB" sz="900" dirty="0">
              <a:solidFill>
                <a:schemeClr val="dk1"/>
              </a:solidFill>
              <a:latin typeface="Montserrat" panose="00000500000000000000" pitchFamily="2" charset="0"/>
              <a:ea typeface="Montserrat"/>
              <a:cs typeface="Montserrat"/>
              <a:sym typeface="Montserrat"/>
            </a:endParaRPr>
          </a:p>
          <a:p>
            <a:pPr lvl="0">
              <a:buClr>
                <a:srgbClr val="009DD9"/>
              </a:buClr>
              <a:buSzPts val="1350"/>
            </a:pPr>
            <a:endParaRPr lang="en-GB" sz="900" dirty="0">
              <a:solidFill>
                <a:schemeClr val="dk1"/>
              </a:solidFill>
              <a:latin typeface="Montserrat" panose="00000500000000000000" pitchFamily="2" charset="0"/>
              <a:ea typeface="Montserrat"/>
              <a:cs typeface="Montserrat"/>
              <a:sym typeface="Montserrat"/>
            </a:endParaRPr>
          </a:p>
          <a:p>
            <a:pPr lvl="0">
              <a:buClr>
                <a:srgbClr val="009DD9"/>
              </a:buClr>
              <a:buSzPts val="1350"/>
            </a:pPr>
            <a:endParaRPr lang="en-GB" sz="900" dirty="0">
              <a:solidFill>
                <a:schemeClr val="dk1"/>
              </a:solidFill>
              <a:latin typeface="Montserrat" panose="00000500000000000000" pitchFamily="2" charset="0"/>
              <a:ea typeface="Montserrat"/>
              <a:cs typeface="Montserrat"/>
              <a:sym typeface="Montserrat"/>
            </a:endParaRPr>
          </a:p>
          <a:p>
            <a:pPr>
              <a:buClr>
                <a:srgbClr val="009DD9"/>
              </a:buClr>
              <a:buSzPts val="1350"/>
            </a:pPr>
            <a:endParaRPr lang="en-GB" sz="900" dirty="0">
              <a:latin typeface="Montserrat" panose="00000500000000000000" pitchFamily="2" charset="0"/>
            </a:endParaRPr>
          </a:p>
          <a:p>
            <a:pPr>
              <a:buClr>
                <a:srgbClr val="009DD9"/>
              </a:buClr>
              <a:buSzPts val="1350"/>
            </a:pPr>
            <a:r>
              <a:rPr lang="en-GB" sz="900" dirty="0">
                <a:latin typeface="Montserrat" panose="00000500000000000000" pitchFamily="2" charset="0"/>
              </a:rPr>
              <a:t>Party Accessories +35%</a:t>
            </a:r>
          </a:p>
          <a:p>
            <a:pPr>
              <a:buClr>
                <a:srgbClr val="009DD9"/>
              </a:buClr>
              <a:buSzPts val="1350"/>
            </a:pPr>
            <a:r>
              <a:rPr lang="en-GB" sz="900" dirty="0">
                <a:latin typeface="Montserrat" panose="00000500000000000000" pitchFamily="2" charset="0"/>
              </a:rPr>
              <a:t>Frozen Desserts &amp; Cakes +21%</a:t>
            </a:r>
          </a:p>
          <a:p>
            <a:pPr>
              <a:buClr>
                <a:srgbClr val="009DD9"/>
              </a:buClr>
              <a:buSzPts val="1350"/>
            </a:pPr>
            <a:r>
              <a:rPr lang="en-GB" sz="900" dirty="0">
                <a:latin typeface="Montserrat" panose="00000500000000000000" pitchFamily="2" charset="0"/>
              </a:rPr>
              <a:t>Fragrances +21%</a:t>
            </a:r>
          </a:p>
          <a:p>
            <a:pPr>
              <a:buClr>
                <a:srgbClr val="009DD9"/>
              </a:buClr>
              <a:buSzPts val="1350"/>
            </a:pPr>
            <a:r>
              <a:rPr lang="en-GB" sz="900" dirty="0">
                <a:latin typeface="Montserrat" panose="00000500000000000000" pitchFamily="2" charset="0"/>
              </a:rPr>
              <a:t>Cake Chilled +18%</a:t>
            </a:r>
          </a:p>
          <a:p>
            <a:pPr>
              <a:buClr>
                <a:srgbClr val="009DD9"/>
              </a:buClr>
              <a:buSzPts val="1350"/>
            </a:pPr>
            <a:r>
              <a:rPr lang="en-GB" sz="900" dirty="0">
                <a:latin typeface="Montserrat" panose="00000500000000000000" pitchFamily="2" charset="0"/>
              </a:rPr>
              <a:t>Greetings Cards +15%</a:t>
            </a:r>
          </a:p>
          <a:p>
            <a:pPr>
              <a:buClr>
                <a:srgbClr val="009DD9"/>
              </a:buClr>
              <a:buSzPts val="1350"/>
            </a:pPr>
            <a:r>
              <a:rPr lang="en-GB" sz="900" dirty="0">
                <a:latin typeface="Montserrat" panose="00000500000000000000" pitchFamily="2" charset="0"/>
              </a:rPr>
              <a:t>Disposable Tableware +15%</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Books +12%</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Bags &amp; Luggage +11%</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Cosmetics +11%</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Horticulture (Plants &amp; Cut Flowers) +10%</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Olives +10%</a:t>
            </a:r>
          </a:p>
          <a:p>
            <a:pPr>
              <a:buClr>
                <a:srgbClr val="009DD9"/>
              </a:buClr>
              <a:buSzPts val="1350"/>
            </a:pPr>
            <a:endParaRPr lang="en-GB" sz="900" dirty="0">
              <a:solidFill>
                <a:schemeClr val="dk1"/>
              </a:solidFill>
              <a:latin typeface="Montserrat" panose="00000500000000000000" pitchFamily="2" charset="0"/>
              <a:ea typeface="Montserrat"/>
              <a:cs typeface="Montserrat"/>
              <a:sym typeface="Montserrat"/>
            </a:endParaRPr>
          </a:p>
        </p:txBody>
      </p:sp>
      <p:sp>
        <p:nvSpPr>
          <p:cNvPr id="726" name="Google Shape;726;p47"/>
          <p:cNvSpPr/>
          <p:nvPr/>
        </p:nvSpPr>
        <p:spPr>
          <a:xfrm>
            <a:off x="4636997" y="1078615"/>
            <a:ext cx="1997100" cy="332400"/>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9DD9"/>
              </a:buClr>
              <a:buSzPts val="1200"/>
              <a:buFont typeface="Arial"/>
              <a:buNone/>
            </a:pPr>
            <a:endParaRPr lang="en" sz="1200" dirty="0">
              <a:latin typeface="Montserrat" panose="00000500000000000000" pitchFamily="2" charset="0"/>
              <a:ea typeface="Montserrat"/>
              <a:cs typeface="Montserrat"/>
              <a:sym typeface="Montserrat"/>
            </a:endParaRPr>
          </a:p>
          <a:p>
            <a:pPr marL="0" marR="0" lvl="0" indent="0" rtl="0">
              <a:lnSpc>
                <a:spcPct val="100000"/>
              </a:lnSpc>
              <a:spcBef>
                <a:spcPts val="0"/>
              </a:spcBef>
              <a:spcAft>
                <a:spcPts val="0"/>
              </a:spcAft>
              <a:buClr>
                <a:srgbClr val="009DD9"/>
              </a:buClr>
              <a:buSzPts val="1200"/>
              <a:buFont typeface="Arial"/>
              <a:buNone/>
            </a:pPr>
            <a:r>
              <a:rPr lang="en" sz="1200" dirty="0">
                <a:latin typeface="Montserrat" panose="00000500000000000000" pitchFamily="2" charset="0"/>
                <a:ea typeface="Montserrat"/>
                <a:cs typeface="Montserrat"/>
                <a:sym typeface="Montserrat"/>
              </a:rPr>
              <a:t>Treats &amp; Indulgence 	</a:t>
            </a:r>
            <a:endParaRPr sz="1200" i="0" u="none" strike="noStrike" cap="none" dirty="0">
              <a:latin typeface="Montserrat" panose="00000500000000000000" pitchFamily="2" charset="0"/>
              <a:ea typeface="Montserrat"/>
              <a:cs typeface="Montserrat"/>
              <a:sym typeface="Montserrat"/>
            </a:endParaRPr>
          </a:p>
        </p:txBody>
      </p:sp>
      <p:sp>
        <p:nvSpPr>
          <p:cNvPr id="727" name="Google Shape;727;p47"/>
          <p:cNvSpPr/>
          <p:nvPr/>
        </p:nvSpPr>
        <p:spPr>
          <a:xfrm>
            <a:off x="6685834" y="1078616"/>
            <a:ext cx="1997100" cy="332400"/>
          </a:xfrm>
          <a:prstGeom prst="rect">
            <a:avLst/>
          </a:prstGeom>
          <a:noFill/>
          <a:ln w="9525" cap="flat" cmpd="sng">
            <a:solidFill>
              <a:srgbClr val="000000"/>
            </a:solidFill>
            <a:prstDash val="solid"/>
            <a:round/>
            <a:headEnd type="none" w="sm" len="sm"/>
            <a:tailEnd type="none" w="sm" len="sm"/>
          </a:ln>
        </p:spPr>
        <p:txBody>
          <a:bodyPr spcFirstLastPara="1" wrap="none" lIns="91425" tIns="45700" rIns="91425" bIns="45700" anchor="b" anchorCtr="0">
            <a:noAutofit/>
          </a:bodyPr>
          <a:lstStyle/>
          <a:p>
            <a:pPr marL="0" marR="0" lvl="0" indent="0" rtl="0">
              <a:lnSpc>
                <a:spcPct val="100000"/>
              </a:lnSpc>
              <a:spcBef>
                <a:spcPts val="0"/>
              </a:spcBef>
              <a:spcAft>
                <a:spcPts val="0"/>
              </a:spcAft>
              <a:buClr>
                <a:srgbClr val="009DD9"/>
              </a:buClr>
              <a:buSzPts val="1200"/>
              <a:buFont typeface="Arial"/>
              <a:buNone/>
            </a:pPr>
            <a:r>
              <a:rPr lang="en" sz="1200" dirty="0">
                <a:latin typeface="Montserrat" panose="00000500000000000000" pitchFamily="2" charset="0"/>
                <a:ea typeface="Montserrat"/>
                <a:cs typeface="Montserrat"/>
                <a:sym typeface="Montserrat"/>
              </a:rPr>
              <a:t>Weather	</a:t>
            </a:r>
            <a:r>
              <a:rPr lang="en" sz="1200" i="0" u="none" strike="noStrike" cap="none" dirty="0">
                <a:latin typeface="Montserrat" panose="00000500000000000000" pitchFamily="2" charset="0"/>
                <a:ea typeface="Montserrat"/>
                <a:cs typeface="Montserrat"/>
                <a:sym typeface="Montserrat"/>
              </a:rPr>
              <a:t>	</a:t>
            </a:r>
            <a:endParaRPr sz="1200" i="0" u="none" strike="noStrike" cap="none" dirty="0">
              <a:latin typeface="Montserrat" panose="00000500000000000000" pitchFamily="2" charset="0"/>
              <a:ea typeface="Montserrat"/>
              <a:cs typeface="Montserrat"/>
              <a:sym typeface="Montserrat"/>
            </a:endParaRPr>
          </a:p>
        </p:txBody>
      </p:sp>
      <p:sp>
        <p:nvSpPr>
          <p:cNvPr id="728" name="Google Shape;728;p47"/>
          <p:cNvSpPr/>
          <p:nvPr/>
        </p:nvSpPr>
        <p:spPr>
          <a:xfrm>
            <a:off x="2545624" y="1078615"/>
            <a:ext cx="1997100" cy="332400"/>
          </a:xfrm>
          <a:prstGeom prst="rect">
            <a:avLst/>
          </a:prstGeom>
          <a:noFill/>
          <a:ln w="1587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9DD9"/>
              </a:buClr>
              <a:buSzPts val="1200"/>
              <a:buFont typeface="Arial"/>
              <a:buNone/>
            </a:pPr>
            <a:r>
              <a:rPr lang="en-GB" sz="1200" dirty="0">
                <a:latin typeface="Montserrat" panose="00000500000000000000" pitchFamily="2" charset="0"/>
                <a:ea typeface="Montserrat"/>
                <a:cs typeface="Montserrat"/>
                <a:sym typeface="Montserrat"/>
              </a:rPr>
              <a:t>Health</a:t>
            </a:r>
            <a:endParaRPr lang="en-GB" i="0" u="none" strike="noStrike" cap="none" dirty="0">
              <a:latin typeface="Montserrat" panose="00000500000000000000" pitchFamily="2" charset="0"/>
              <a:ea typeface="Montserrat"/>
              <a:cs typeface="Montserrat"/>
              <a:sym typeface="Montserrat"/>
            </a:endParaRPr>
          </a:p>
        </p:txBody>
      </p:sp>
      <p:sp>
        <p:nvSpPr>
          <p:cNvPr id="27" name="Subtitle 4">
            <a:extLst>
              <a:ext uri="{FF2B5EF4-FFF2-40B4-BE49-F238E27FC236}">
                <a16:creationId xmlns:a16="http://schemas.microsoft.com/office/drawing/2014/main" id="{8A09D3BF-2A1A-43A6-BD16-079B433DC493}"/>
              </a:ext>
            </a:extLst>
          </p:cNvPr>
          <p:cNvSpPr>
            <a:spLocks noGrp="1"/>
          </p:cNvSpPr>
          <p:nvPr>
            <p:ph type="subTitle" idx="3"/>
          </p:nvPr>
        </p:nvSpPr>
        <p:spPr>
          <a:xfrm>
            <a:off x="326179" y="4852949"/>
            <a:ext cx="8159100" cy="138851"/>
          </a:xfrm>
        </p:spPr>
        <p:txBody>
          <a:bodyPr/>
          <a:lstStyle/>
          <a:p>
            <a:endParaRPr lang="en-PH" dirty="0">
              <a:solidFill>
                <a:schemeClr val="accent1"/>
              </a:solidFill>
              <a:latin typeface="Montserrat" panose="00000500000000000000" pitchFamily="2" charset="0"/>
            </a:endParaRPr>
          </a:p>
          <a:p>
            <a:endParaRPr lang="en-PH" dirty="0">
              <a:latin typeface="Montserrat" panose="00000500000000000000" pitchFamily="2" charset="0"/>
            </a:endParaRPr>
          </a:p>
          <a:p>
            <a:endParaRPr lang="en-PH" dirty="0">
              <a:latin typeface="Montserrat" panose="00000500000000000000" pitchFamily="2" charset="0"/>
            </a:endParaRPr>
          </a:p>
          <a:p>
            <a:endParaRPr lang="en-PH" dirty="0">
              <a:latin typeface="Montserrat" panose="00000500000000000000" pitchFamily="2" charset="0"/>
            </a:endParaRPr>
          </a:p>
          <a:p>
            <a:endParaRPr lang="en-PH" dirty="0">
              <a:latin typeface="Montserrat" panose="00000500000000000000" pitchFamily="2" charset="0"/>
            </a:endParaRPr>
          </a:p>
          <a:p>
            <a:r>
              <a:rPr lang="en-PH" dirty="0">
                <a:latin typeface="Montserrat" panose="00000500000000000000" pitchFamily="2" charset="0"/>
              </a:rPr>
              <a:t>Source:  NielsenIQ Scantrack Grocery Multiples 4w/e 11</a:t>
            </a:r>
            <a:r>
              <a:rPr lang="en-PH" baseline="30000" dirty="0">
                <a:latin typeface="Montserrat" panose="00000500000000000000" pitchFamily="2" charset="0"/>
              </a:rPr>
              <a:t>th</a:t>
            </a:r>
            <a:r>
              <a:rPr lang="en-PH" dirty="0">
                <a:latin typeface="Montserrat" panose="00000500000000000000" pitchFamily="2" charset="0"/>
              </a:rPr>
              <a:t> September 2021 vs year ago</a:t>
            </a:r>
          </a:p>
        </p:txBody>
      </p:sp>
      <p:pic>
        <p:nvPicPr>
          <p:cNvPr id="5" name="Picture 4">
            <a:extLst>
              <a:ext uri="{FF2B5EF4-FFF2-40B4-BE49-F238E27FC236}">
                <a16:creationId xmlns:a16="http://schemas.microsoft.com/office/drawing/2014/main" id="{E92CDE57-422E-4A13-A1D7-5997938325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1049" y="1531008"/>
            <a:ext cx="585788" cy="6191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BDB09129-91AD-47A2-A7EC-0E25A8AD3E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9561" y="1503474"/>
            <a:ext cx="609600" cy="6191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a:extLst>
              <a:ext uri="{FF2B5EF4-FFF2-40B4-BE49-F238E27FC236}">
                <a16:creationId xmlns:a16="http://schemas.microsoft.com/office/drawing/2014/main" id="{9FE85371-A8BD-4A92-8415-861EA6E61B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409" y="1515569"/>
            <a:ext cx="619125" cy="61912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a:extLst>
              <a:ext uri="{FF2B5EF4-FFF2-40B4-BE49-F238E27FC236}">
                <a16:creationId xmlns:a16="http://schemas.microsoft.com/office/drawing/2014/main" id="{5AA90D21-AACA-401B-B8B7-1FB87379D56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81149" y="1499805"/>
            <a:ext cx="619125" cy="61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211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13" y="3371726"/>
            <a:ext cx="3228307" cy="1174200"/>
          </a:xfrm>
        </p:spPr>
        <p:txBody>
          <a:bodyPr/>
          <a:lstStyle/>
          <a:p>
            <a:r>
              <a:rPr lang="en-GB" sz="2800" dirty="0">
                <a:latin typeface="Montserrat" panose="00000500000000000000" pitchFamily="2" charset="0"/>
              </a:rPr>
              <a:t>What happened by channel? </a:t>
            </a:r>
          </a:p>
        </p:txBody>
      </p:sp>
    </p:spTree>
    <p:extLst>
      <p:ext uri="{BB962C8B-B14F-4D97-AF65-F5344CB8AC3E}">
        <p14:creationId xmlns:p14="http://schemas.microsoft.com/office/powerpoint/2010/main" val="2202126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51"/>
        <p:cNvGrpSpPr/>
        <p:nvPr/>
      </p:nvGrpSpPr>
      <p:grpSpPr>
        <a:xfrm>
          <a:off x="0" y="0"/>
          <a:ext cx="0" cy="0"/>
          <a:chOff x="0" y="0"/>
          <a:chExt cx="0" cy="0"/>
        </a:xfrm>
      </p:grpSpPr>
      <p:sp>
        <p:nvSpPr>
          <p:cNvPr id="1753" name="Google Shape;1753;p130"/>
          <p:cNvSpPr txBox="1"/>
          <p:nvPr/>
        </p:nvSpPr>
        <p:spPr>
          <a:xfrm>
            <a:off x="376421" y="1288924"/>
            <a:ext cx="3804300" cy="452624"/>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1300" b="1" dirty="0">
                <a:solidFill>
                  <a:srgbClr val="1A1A1A"/>
                </a:solidFill>
                <a:latin typeface="Montserrat" panose="00000500000000000000" pitchFamily="2" charset="0"/>
                <a:ea typeface="Montserrat"/>
                <a:cs typeface="Montserrat"/>
                <a:sym typeface="Montserrat"/>
              </a:rPr>
              <a:t>Total Store Channel growth</a:t>
            </a:r>
            <a:br>
              <a:rPr lang="en" b="1" dirty="0">
                <a:solidFill>
                  <a:srgbClr val="000000"/>
                </a:solidFill>
                <a:latin typeface="Montserrat" panose="00000500000000000000" pitchFamily="2" charset="0"/>
                <a:ea typeface="Montserrat"/>
                <a:cs typeface="Montserrat"/>
                <a:sym typeface="Montserrat"/>
              </a:rPr>
            </a:br>
            <a:r>
              <a:rPr lang="en" sz="1000" dirty="0">
                <a:solidFill>
                  <a:srgbClr val="000000"/>
                </a:solidFill>
                <a:latin typeface="Montserrat" panose="00000500000000000000" pitchFamily="2" charset="0"/>
                <a:ea typeface="Montserrat"/>
                <a:cs typeface="Montserrat"/>
                <a:sym typeface="Montserrat"/>
              </a:rPr>
              <a:t>4w/e 11</a:t>
            </a:r>
            <a:r>
              <a:rPr lang="en" sz="1000" baseline="30000" dirty="0">
                <a:solidFill>
                  <a:srgbClr val="000000"/>
                </a:solidFill>
                <a:latin typeface="Montserrat" panose="00000500000000000000" pitchFamily="2" charset="0"/>
                <a:ea typeface="Montserrat"/>
                <a:cs typeface="Montserrat"/>
                <a:sym typeface="Montserrat"/>
              </a:rPr>
              <a:t>th</a:t>
            </a:r>
            <a:r>
              <a:rPr lang="en" sz="1000" dirty="0">
                <a:solidFill>
                  <a:srgbClr val="000000"/>
                </a:solidFill>
                <a:latin typeface="Montserrat" panose="00000500000000000000" pitchFamily="2" charset="0"/>
                <a:ea typeface="Montserrat"/>
                <a:cs typeface="Montserrat"/>
                <a:sym typeface="Montserrat"/>
              </a:rPr>
              <a:t> September 2021</a:t>
            </a:r>
            <a:endParaRPr sz="1000" dirty="0">
              <a:solidFill>
                <a:srgbClr val="000000"/>
              </a:solidFill>
              <a:latin typeface="Montserrat" panose="00000500000000000000" pitchFamily="2" charset="0"/>
              <a:ea typeface="Montserrat"/>
              <a:cs typeface="Montserrat"/>
              <a:sym typeface="Montserrat"/>
            </a:endParaRPr>
          </a:p>
        </p:txBody>
      </p:sp>
      <p:sp>
        <p:nvSpPr>
          <p:cNvPr id="1754" name="Google Shape;1754;p130"/>
          <p:cNvSpPr txBox="1">
            <a:spLocks noGrp="1"/>
          </p:cNvSpPr>
          <p:nvPr>
            <p:ph type="title"/>
          </p:nvPr>
        </p:nvSpPr>
        <p:spPr>
          <a:xfrm>
            <a:off x="99974" y="165526"/>
            <a:ext cx="8993833" cy="372012"/>
          </a:xfrm>
        </p:spPr>
        <p:txBody>
          <a:bodyPr spcFirstLastPara="1" wrap="square" lIns="0" tIns="91425" rIns="0" bIns="91425" anchor="t" anchorCtr="0">
            <a:noAutofit/>
          </a:bodyPr>
          <a:lstStyle/>
          <a:p>
            <a:pPr lvl="0"/>
            <a:r>
              <a:rPr lang="en-PH" sz="1700" dirty="0">
                <a:latin typeface="Montserrat" panose="00000500000000000000" pitchFamily="2" charset="0"/>
              </a:rPr>
              <a:t>Against softer comparatives growths improved and staycations encouraged shoppers to shop local</a:t>
            </a:r>
          </a:p>
        </p:txBody>
      </p:sp>
      <p:sp>
        <p:nvSpPr>
          <p:cNvPr id="5" name="Subtitle 4">
            <a:extLst>
              <a:ext uri="{FF2B5EF4-FFF2-40B4-BE49-F238E27FC236}">
                <a16:creationId xmlns:a16="http://schemas.microsoft.com/office/drawing/2014/main" id="{3C6B6279-8719-40AD-9D86-C28AD0E6FF89}"/>
              </a:ext>
            </a:extLst>
          </p:cNvPr>
          <p:cNvSpPr>
            <a:spLocks noGrp="1"/>
          </p:cNvSpPr>
          <p:nvPr>
            <p:ph type="subTitle" idx="3"/>
          </p:nvPr>
        </p:nvSpPr>
        <p:spPr>
          <a:xfrm>
            <a:off x="354650" y="4850775"/>
            <a:ext cx="8159100" cy="184800"/>
          </a:xfrm>
        </p:spPr>
        <p:txBody>
          <a:bodyPr/>
          <a:lstStyle/>
          <a:p>
            <a:r>
              <a:rPr lang="en-PH" dirty="0">
                <a:latin typeface="Montserrat" panose="00000500000000000000" pitchFamily="2" charset="0"/>
              </a:rPr>
              <a:t>Source:  NielsenIQ Scantrack Total Store Read</a:t>
            </a:r>
          </a:p>
        </p:txBody>
      </p:sp>
      <p:graphicFrame>
        <p:nvGraphicFramePr>
          <p:cNvPr id="8" name="Chart 7">
            <a:extLst>
              <a:ext uri="{FF2B5EF4-FFF2-40B4-BE49-F238E27FC236}">
                <a16:creationId xmlns:a16="http://schemas.microsoft.com/office/drawing/2014/main" id="{DB33BE65-B630-40B7-AEBE-1B721752795F}"/>
              </a:ext>
            </a:extLst>
          </p:cNvPr>
          <p:cNvGraphicFramePr/>
          <p:nvPr>
            <p:extLst>
              <p:ext uri="{D42A27DB-BD31-4B8C-83A1-F6EECF244321}">
                <p14:modId xmlns:p14="http://schemas.microsoft.com/office/powerpoint/2010/main" val="2958475456"/>
              </p:ext>
            </p:extLst>
          </p:nvPr>
        </p:nvGraphicFramePr>
        <p:xfrm>
          <a:off x="753025" y="1559230"/>
          <a:ext cx="7177613" cy="321783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899472" y="4863066"/>
            <a:ext cx="3714478" cy="246221"/>
          </a:xfrm>
          <a:prstGeom prst="rect">
            <a:avLst/>
          </a:prstGeom>
          <a:noFill/>
        </p:spPr>
        <p:txBody>
          <a:bodyPr wrap="none" rtlCol="0">
            <a:spAutoFit/>
          </a:bodyPr>
          <a:lstStyle/>
          <a:p>
            <a:pPr algn="r"/>
            <a:r>
              <a:rPr lang="en-GB" sz="1000" dirty="0">
                <a:latin typeface="Montserrat" panose="00000500000000000000" pitchFamily="2" charset="0"/>
                <a:cs typeface="Calibri" panose="020F0502020204030204" pitchFamily="34" charset="0"/>
              </a:rPr>
              <a:t>Nb.  Supermarkets include Dark Stores and Pick stores</a:t>
            </a:r>
          </a:p>
        </p:txBody>
      </p:sp>
      <p:sp>
        <p:nvSpPr>
          <p:cNvPr id="10" name="TextBox 9">
            <a:extLst>
              <a:ext uri="{FF2B5EF4-FFF2-40B4-BE49-F238E27FC236}">
                <a16:creationId xmlns:a16="http://schemas.microsoft.com/office/drawing/2014/main" id="{87C1F9EF-B79E-49AE-926C-81657E1F0CFA}"/>
              </a:ext>
            </a:extLst>
          </p:cNvPr>
          <p:cNvSpPr txBox="1"/>
          <p:nvPr/>
        </p:nvSpPr>
        <p:spPr>
          <a:xfrm>
            <a:off x="0" y="728781"/>
            <a:ext cx="8993833" cy="553998"/>
          </a:xfrm>
          <a:prstGeom prst="rect">
            <a:avLst/>
          </a:prstGeom>
          <a:noFill/>
        </p:spPr>
        <p:txBody>
          <a:bodyPr wrap="square">
            <a:spAutoFit/>
          </a:bodyPr>
          <a:lstStyle/>
          <a:p>
            <a:r>
              <a:rPr lang="en-PH" sz="1000" dirty="0">
                <a:latin typeface="Montserrat" panose="00000500000000000000" pitchFamily="2" charset="0"/>
              </a:rPr>
              <a:t>The hot weather at the start of September will have been a catalyst for a few additional local shopping trips.  Chemists continue to outperform as shoppers seek advice, collect lateral flow tests and top-up on healthcare.  Forecourts continue to benefit from increased travel, whilst Discounters are now part of most shoppers regular shop.</a:t>
            </a:r>
            <a:endParaRPr lang="en-GB" sz="1000" dirty="0"/>
          </a:p>
        </p:txBody>
      </p:sp>
    </p:spTree>
    <p:extLst>
      <p:ext uri="{BB962C8B-B14F-4D97-AF65-F5344CB8AC3E}">
        <p14:creationId xmlns:p14="http://schemas.microsoft.com/office/powerpoint/2010/main" val="3091049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51"/>
        <p:cNvGrpSpPr/>
        <p:nvPr/>
      </p:nvGrpSpPr>
      <p:grpSpPr>
        <a:xfrm>
          <a:off x="0" y="0"/>
          <a:ext cx="0" cy="0"/>
          <a:chOff x="0" y="0"/>
          <a:chExt cx="0" cy="0"/>
        </a:xfrm>
      </p:grpSpPr>
      <p:sp>
        <p:nvSpPr>
          <p:cNvPr id="1753" name="Google Shape;1753;p130"/>
          <p:cNvSpPr txBox="1"/>
          <p:nvPr/>
        </p:nvSpPr>
        <p:spPr>
          <a:xfrm>
            <a:off x="354650" y="1288924"/>
            <a:ext cx="3804300" cy="452624"/>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1300" b="1" dirty="0">
                <a:solidFill>
                  <a:srgbClr val="1A1A1A"/>
                </a:solidFill>
                <a:latin typeface="Montserrat" panose="00000500000000000000" pitchFamily="2" charset="0"/>
                <a:ea typeface="Montserrat"/>
                <a:cs typeface="Montserrat"/>
                <a:sym typeface="Montserrat"/>
              </a:rPr>
              <a:t>Total Store Channel growth</a:t>
            </a:r>
            <a:br>
              <a:rPr lang="en" b="1" dirty="0">
                <a:solidFill>
                  <a:srgbClr val="000000"/>
                </a:solidFill>
                <a:latin typeface="Montserrat" panose="00000500000000000000" pitchFamily="2" charset="0"/>
                <a:ea typeface="Montserrat"/>
                <a:cs typeface="Montserrat"/>
                <a:sym typeface="Montserrat"/>
              </a:rPr>
            </a:br>
            <a:r>
              <a:rPr lang="en" sz="1000" dirty="0">
                <a:solidFill>
                  <a:srgbClr val="000000"/>
                </a:solidFill>
                <a:latin typeface="Montserrat" panose="00000500000000000000" pitchFamily="2" charset="0"/>
                <a:ea typeface="Montserrat"/>
                <a:cs typeface="Montserrat"/>
                <a:sym typeface="Montserrat"/>
              </a:rPr>
              <a:t>YTD 36w/e 11</a:t>
            </a:r>
            <a:r>
              <a:rPr lang="en" sz="1000" baseline="30000" dirty="0">
                <a:solidFill>
                  <a:srgbClr val="000000"/>
                </a:solidFill>
                <a:latin typeface="Montserrat" panose="00000500000000000000" pitchFamily="2" charset="0"/>
                <a:ea typeface="Montserrat"/>
                <a:cs typeface="Montserrat"/>
                <a:sym typeface="Montserrat"/>
              </a:rPr>
              <a:t>th</a:t>
            </a:r>
            <a:r>
              <a:rPr lang="en" sz="1000" dirty="0">
                <a:solidFill>
                  <a:srgbClr val="000000"/>
                </a:solidFill>
                <a:latin typeface="Montserrat" panose="00000500000000000000" pitchFamily="2" charset="0"/>
                <a:ea typeface="Montserrat"/>
                <a:cs typeface="Montserrat"/>
                <a:sym typeface="Montserrat"/>
              </a:rPr>
              <a:t> September 2021 vs Last Year</a:t>
            </a:r>
            <a:endParaRPr sz="1000" dirty="0">
              <a:solidFill>
                <a:srgbClr val="000000"/>
              </a:solidFill>
              <a:latin typeface="Montserrat" panose="00000500000000000000" pitchFamily="2" charset="0"/>
              <a:ea typeface="Montserrat"/>
              <a:cs typeface="Montserrat"/>
              <a:sym typeface="Montserrat"/>
            </a:endParaRPr>
          </a:p>
        </p:txBody>
      </p:sp>
      <p:sp>
        <p:nvSpPr>
          <p:cNvPr id="1754" name="Google Shape;1754;p130"/>
          <p:cNvSpPr txBox="1">
            <a:spLocks noGrp="1"/>
          </p:cNvSpPr>
          <p:nvPr>
            <p:ph type="title"/>
          </p:nvPr>
        </p:nvSpPr>
        <p:spPr>
          <a:xfrm>
            <a:off x="354650" y="288388"/>
            <a:ext cx="8719012" cy="397837"/>
          </a:xfrm>
        </p:spPr>
        <p:txBody>
          <a:bodyPr spcFirstLastPara="1" wrap="square" lIns="0" tIns="91425" rIns="0" bIns="91425" anchor="t" anchorCtr="0">
            <a:noAutofit/>
          </a:bodyPr>
          <a:lstStyle/>
          <a:p>
            <a:pPr lvl="0"/>
            <a:r>
              <a:rPr lang="en-PH" sz="1700" dirty="0">
                <a:latin typeface="Montserrat" panose="00000500000000000000" pitchFamily="2" charset="0"/>
              </a:rPr>
              <a:t>YTD shoppers continue to spend more in Larger Formats, Online &amp; Discounters.  More travel than last year continues to benefit Forecourts.</a:t>
            </a:r>
          </a:p>
        </p:txBody>
      </p:sp>
      <p:sp>
        <p:nvSpPr>
          <p:cNvPr id="5" name="Subtitle 4">
            <a:extLst>
              <a:ext uri="{FF2B5EF4-FFF2-40B4-BE49-F238E27FC236}">
                <a16:creationId xmlns:a16="http://schemas.microsoft.com/office/drawing/2014/main" id="{3C6B6279-8719-40AD-9D86-C28AD0E6FF89}"/>
              </a:ext>
            </a:extLst>
          </p:cNvPr>
          <p:cNvSpPr>
            <a:spLocks noGrp="1"/>
          </p:cNvSpPr>
          <p:nvPr>
            <p:ph type="subTitle" idx="3"/>
          </p:nvPr>
        </p:nvSpPr>
        <p:spPr>
          <a:xfrm>
            <a:off x="354650" y="4850775"/>
            <a:ext cx="8159100" cy="184800"/>
          </a:xfrm>
        </p:spPr>
        <p:txBody>
          <a:bodyPr/>
          <a:lstStyle/>
          <a:p>
            <a:r>
              <a:rPr lang="en-PH" dirty="0">
                <a:latin typeface="Montserrat" panose="00000500000000000000" pitchFamily="2" charset="0"/>
              </a:rPr>
              <a:t>Source:  NielsenIQ Scantrack Total Store Read, *Homescan FMCG</a:t>
            </a:r>
          </a:p>
        </p:txBody>
      </p:sp>
      <p:graphicFrame>
        <p:nvGraphicFramePr>
          <p:cNvPr id="8" name="Chart 7">
            <a:extLst>
              <a:ext uri="{FF2B5EF4-FFF2-40B4-BE49-F238E27FC236}">
                <a16:creationId xmlns:a16="http://schemas.microsoft.com/office/drawing/2014/main" id="{DB33BE65-B630-40B7-AEBE-1B721752795F}"/>
              </a:ext>
            </a:extLst>
          </p:cNvPr>
          <p:cNvGraphicFramePr/>
          <p:nvPr>
            <p:extLst>
              <p:ext uri="{D42A27DB-BD31-4B8C-83A1-F6EECF244321}">
                <p14:modId xmlns:p14="http://schemas.microsoft.com/office/powerpoint/2010/main" val="2515139149"/>
              </p:ext>
            </p:extLst>
          </p:nvPr>
        </p:nvGraphicFramePr>
        <p:xfrm>
          <a:off x="753025" y="1522493"/>
          <a:ext cx="7177613" cy="321783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747657" y="4927853"/>
            <a:ext cx="2988318" cy="215444"/>
          </a:xfrm>
          <a:prstGeom prst="rect">
            <a:avLst/>
          </a:prstGeom>
          <a:noFill/>
        </p:spPr>
        <p:txBody>
          <a:bodyPr wrap="none" rtlCol="0">
            <a:spAutoFit/>
          </a:bodyPr>
          <a:lstStyle/>
          <a:p>
            <a:pPr algn="r"/>
            <a:r>
              <a:rPr lang="en-GB" sz="800" dirty="0">
                <a:latin typeface="Montserrat" panose="00000500000000000000" pitchFamily="2" charset="0"/>
                <a:cs typeface="Calibri" panose="020F0502020204030204" pitchFamily="34" charset="0"/>
              </a:rPr>
              <a:t>Nb.  Supermarkets include Dark Stores and Pick stores</a:t>
            </a:r>
          </a:p>
        </p:txBody>
      </p:sp>
      <p:sp>
        <p:nvSpPr>
          <p:cNvPr id="7" name="TextBox 6">
            <a:extLst>
              <a:ext uri="{FF2B5EF4-FFF2-40B4-BE49-F238E27FC236}">
                <a16:creationId xmlns:a16="http://schemas.microsoft.com/office/drawing/2014/main" id="{595033C9-897C-4BAF-906D-39B415DB9362}"/>
              </a:ext>
            </a:extLst>
          </p:cNvPr>
          <p:cNvSpPr txBox="1"/>
          <p:nvPr/>
        </p:nvSpPr>
        <p:spPr>
          <a:xfrm>
            <a:off x="8135257" y="1190171"/>
            <a:ext cx="798617" cy="215444"/>
          </a:xfrm>
          <a:prstGeom prst="rect">
            <a:avLst/>
          </a:prstGeom>
          <a:noFill/>
        </p:spPr>
        <p:txBody>
          <a:bodyPr wrap="none" rtlCol="0">
            <a:spAutoFit/>
          </a:bodyPr>
          <a:lstStyle/>
          <a:p>
            <a:r>
              <a:rPr lang="en-GB" sz="800" b="1" dirty="0">
                <a:latin typeface="Montserrat" panose="00000500000000000000" pitchFamily="2" charset="0"/>
              </a:rPr>
              <a:t>Vs last year</a:t>
            </a:r>
          </a:p>
        </p:txBody>
      </p:sp>
    </p:spTree>
    <p:extLst>
      <p:ext uri="{BB962C8B-B14F-4D97-AF65-F5344CB8AC3E}">
        <p14:creationId xmlns:p14="http://schemas.microsoft.com/office/powerpoint/2010/main" val="73023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51"/>
        <p:cNvGrpSpPr/>
        <p:nvPr/>
      </p:nvGrpSpPr>
      <p:grpSpPr>
        <a:xfrm>
          <a:off x="0" y="0"/>
          <a:ext cx="0" cy="0"/>
          <a:chOff x="0" y="0"/>
          <a:chExt cx="0" cy="0"/>
        </a:xfrm>
      </p:grpSpPr>
      <p:sp>
        <p:nvSpPr>
          <p:cNvPr id="1753" name="Google Shape;1753;p130"/>
          <p:cNvSpPr txBox="1"/>
          <p:nvPr/>
        </p:nvSpPr>
        <p:spPr>
          <a:xfrm>
            <a:off x="354650" y="1288924"/>
            <a:ext cx="3804300" cy="452624"/>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1300" b="1" dirty="0">
                <a:solidFill>
                  <a:srgbClr val="1A1A1A"/>
                </a:solidFill>
                <a:latin typeface="Montserrat" panose="00000500000000000000" pitchFamily="2" charset="0"/>
                <a:ea typeface="Montserrat"/>
                <a:cs typeface="Montserrat"/>
                <a:sym typeface="Montserrat"/>
              </a:rPr>
              <a:t>Total Store Channel growth</a:t>
            </a:r>
            <a:br>
              <a:rPr lang="en" b="1" dirty="0">
                <a:solidFill>
                  <a:srgbClr val="000000"/>
                </a:solidFill>
                <a:latin typeface="Montserrat" panose="00000500000000000000" pitchFamily="2" charset="0"/>
                <a:ea typeface="Montserrat"/>
                <a:cs typeface="Montserrat"/>
                <a:sym typeface="Montserrat"/>
              </a:rPr>
            </a:br>
            <a:r>
              <a:rPr lang="en" sz="1000" dirty="0">
                <a:solidFill>
                  <a:srgbClr val="000000"/>
                </a:solidFill>
                <a:latin typeface="Montserrat" panose="00000500000000000000" pitchFamily="2" charset="0"/>
                <a:ea typeface="Montserrat"/>
                <a:cs typeface="Montserrat"/>
                <a:sym typeface="Montserrat"/>
              </a:rPr>
              <a:t>YTD 36w/e 11</a:t>
            </a:r>
            <a:r>
              <a:rPr lang="en" sz="1000" baseline="30000" dirty="0">
                <a:solidFill>
                  <a:srgbClr val="000000"/>
                </a:solidFill>
                <a:latin typeface="Montserrat" panose="00000500000000000000" pitchFamily="2" charset="0"/>
                <a:ea typeface="Montserrat"/>
                <a:cs typeface="Montserrat"/>
                <a:sym typeface="Montserrat"/>
              </a:rPr>
              <a:t>th</a:t>
            </a:r>
            <a:r>
              <a:rPr lang="en" sz="1000" dirty="0">
                <a:solidFill>
                  <a:srgbClr val="000000"/>
                </a:solidFill>
                <a:latin typeface="Montserrat" panose="00000500000000000000" pitchFamily="2" charset="0"/>
                <a:ea typeface="Montserrat"/>
                <a:cs typeface="Montserrat"/>
                <a:sym typeface="Montserrat"/>
              </a:rPr>
              <a:t> September 2021 vs 2 years ago</a:t>
            </a:r>
            <a:endParaRPr sz="1000" dirty="0">
              <a:solidFill>
                <a:srgbClr val="000000"/>
              </a:solidFill>
              <a:latin typeface="Montserrat" panose="00000500000000000000" pitchFamily="2" charset="0"/>
              <a:ea typeface="Montserrat"/>
              <a:cs typeface="Montserrat"/>
              <a:sym typeface="Montserrat"/>
            </a:endParaRPr>
          </a:p>
        </p:txBody>
      </p:sp>
      <p:sp>
        <p:nvSpPr>
          <p:cNvPr id="1754" name="Google Shape;1754;p130"/>
          <p:cNvSpPr txBox="1">
            <a:spLocks noGrp="1"/>
          </p:cNvSpPr>
          <p:nvPr>
            <p:ph type="title"/>
          </p:nvPr>
        </p:nvSpPr>
        <p:spPr>
          <a:xfrm>
            <a:off x="195943" y="288388"/>
            <a:ext cx="8877719" cy="596983"/>
          </a:xfrm>
        </p:spPr>
        <p:txBody>
          <a:bodyPr spcFirstLastPara="1" wrap="square" lIns="0" tIns="91425" rIns="0" bIns="91425" anchor="t" anchorCtr="0">
            <a:noAutofit/>
          </a:bodyPr>
          <a:lstStyle/>
          <a:p>
            <a:pPr lvl="0"/>
            <a:r>
              <a:rPr lang="en-PH" sz="1700" dirty="0">
                <a:latin typeface="Montserrat" panose="00000500000000000000" pitchFamily="2" charset="0"/>
              </a:rPr>
              <a:t>Whilst growth remains upbeat for most retailers, Chemists and High Street Value retailers have yet to match 2019 sales </a:t>
            </a:r>
          </a:p>
        </p:txBody>
      </p:sp>
      <p:sp>
        <p:nvSpPr>
          <p:cNvPr id="5" name="Subtitle 4">
            <a:extLst>
              <a:ext uri="{FF2B5EF4-FFF2-40B4-BE49-F238E27FC236}">
                <a16:creationId xmlns:a16="http://schemas.microsoft.com/office/drawing/2014/main" id="{3C6B6279-8719-40AD-9D86-C28AD0E6FF89}"/>
              </a:ext>
            </a:extLst>
          </p:cNvPr>
          <p:cNvSpPr>
            <a:spLocks noGrp="1"/>
          </p:cNvSpPr>
          <p:nvPr>
            <p:ph type="subTitle" idx="3"/>
          </p:nvPr>
        </p:nvSpPr>
        <p:spPr>
          <a:xfrm>
            <a:off x="354650" y="4850775"/>
            <a:ext cx="8159100" cy="184800"/>
          </a:xfrm>
        </p:spPr>
        <p:txBody>
          <a:bodyPr/>
          <a:lstStyle/>
          <a:p>
            <a:r>
              <a:rPr lang="en-PH" dirty="0">
                <a:latin typeface="Montserrat" panose="00000500000000000000" pitchFamily="2" charset="0"/>
              </a:rPr>
              <a:t>Source:  NielsenIQ Scantrack Total Store Read, *Homescan FMCG</a:t>
            </a:r>
          </a:p>
        </p:txBody>
      </p:sp>
      <p:graphicFrame>
        <p:nvGraphicFramePr>
          <p:cNvPr id="8" name="Chart 7">
            <a:extLst>
              <a:ext uri="{FF2B5EF4-FFF2-40B4-BE49-F238E27FC236}">
                <a16:creationId xmlns:a16="http://schemas.microsoft.com/office/drawing/2014/main" id="{DB33BE65-B630-40B7-AEBE-1B721752795F}"/>
              </a:ext>
            </a:extLst>
          </p:cNvPr>
          <p:cNvGraphicFramePr/>
          <p:nvPr>
            <p:extLst>
              <p:ext uri="{D42A27DB-BD31-4B8C-83A1-F6EECF244321}">
                <p14:modId xmlns:p14="http://schemas.microsoft.com/office/powerpoint/2010/main" val="1459967367"/>
              </p:ext>
            </p:extLst>
          </p:nvPr>
        </p:nvGraphicFramePr>
        <p:xfrm>
          <a:off x="753025" y="1500722"/>
          <a:ext cx="7177613" cy="321783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747657" y="4927853"/>
            <a:ext cx="2988318" cy="215444"/>
          </a:xfrm>
          <a:prstGeom prst="rect">
            <a:avLst/>
          </a:prstGeom>
          <a:noFill/>
        </p:spPr>
        <p:txBody>
          <a:bodyPr wrap="none" rtlCol="0">
            <a:spAutoFit/>
          </a:bodyPr>
          <a:lstStyle/>
          <a:p>
            <a:pPr algn="r"/>
            <a:r>
              <a:rPr lang="en-GB" sz="800" dirty="0">
                <a:latin typeface="Montserrat" panose="00000500000000000000" pitchFamily="2" charset="0"/>
                <a:cs typeface="Calibri" panose="020F0502020204030204" pitchFamily="34" charset="0"/>
              </a:rPr>
              <a:t>Nb.  Supermarkets include Dark Stores and Pick stores</a:t>
            </a:r>
          </a:p>
        </p:txBody>
      </p:sp>
      <p:sp>
        <p:nvSpPr>
          <p:cNvPr id="2" name="TextBox 1">
            <a:extLst>
              <a:ext uri="{FF2B5EF4-FFF2-40B4-BE49-F238E27FC236}">
                <a16:creationId xmlns:a16="http://schemas.microsoft.com/office/drawing/2014/main" id="{819C6D79-CFE2-4009-B154-A638AAB33519}"/>
              </a:ext>
            </a:extLst>
          </p:cNvPr>
          <p:cNvSpPr txBox="1"/>
          <p:nvPr/>
        </p:nvSpPr>
        <p:spPr>
          <a:xfrm>
            <a:off x="8135257" y="1190171"/>
            <a:ext cx="952505" cy="215444"/>
          </a:xfrm>
          <a:prstGeom prst="rect">
            <a:avLst/>
          </a:prstGeom>
          <a:noFill/>
        </p:spPr>
        <p:txBody>
          <a:bodyPr wrap="none" rtlCol="0">
            <a:spAutoFit/>
          </a:bodyPr>
          <a:lstStyle/>
          <a:p>
            <a:r>
              <a:rPr lang="en-GB" sz="800" b="1" dirty="0">
                <a:latin typeface="Montserrat" panose="00000500000000000000" pitchFamily="2" charset="0"/>
              </a:rPr>
              <a:t>Vs 2 years ago</a:t>
            </a:r>
          </a:p>
        </p:txBody>
      </p:sp>
    </p:spTree>
    <p:extLst>
      <p:ext uri="{BB962C8B-B14F-4D97-AF65-F5344CB8AC3E}">
        <p14:creationId xmlns:p14="http://schemas.microsoft.com/office/powerpoint/2010/main" val="2557500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7"/>
        <p:cNvGrpSpPr/>
        <p:nvPr/>
      </p:nvGrpSpPr>
      <p:grpSpPr>
        <a:xfrm>
          <a:off x="0" y="0"/>
          <a:ext cx="0" cy="0"/>
          <a:chOff x="0" y="0"/>
          <a:chExt cx="0" cy="0"/>
        </a:xfrm>
      </p:grpSpPr>
      <p:sp>
        <p:nvSpPr>
          <p:cNvPr id="1128" name="Google Shape;1128;p125"/>
          <p:cNvSpPr txBox="1">
            <a:spLocks noGrp="1"/>
          </p:cNvSpPr>
          <p:nvPr>
            <p:ph type="title"/>
          </p:nvPr>
        </p:nvSpPr>
        <p:spPr>
          <a:xfrm>
            <a:off x="354650" y="292625"/>
            <a:ext cx="8434800" cy="393600"/>
          </a:xfrm>
          <a:prstGeom prst="rect">
            <a:avLst/>
          </a:prstGeom>
        </p:spPr>
        <p:txBody>
          <a:bodyPr spcFirstLastPara="1" wrap="square" lIns="0" tIns="91425" rIns="0" bIns="91425" anchor="t" anchorCtr="0">
            <a:noAutofit/>
          </a:bodyPr>
          <a:lstStyle/>
          <a:p>
            <a:pPr marL="0" lvl="0" indent="0" algn="l" rtl="0">
              <a:spcBef>
                <a:spcPts val="0"/>
              </a:spcBef>
              <a:spcAft>
                <a:spcPts val="0"/>
              </a:spcAft>
              <a:buNone/>
            </a:pPr>
            <a:r>
              <a:rPr lang="en" dirty="0"/>
              <a:t>Five take outs from Total Till for the 4 weeks to 11</a:t>
            </a:r>
            <a:r>
              <a:rPr lang="en" baseline="30000" dirty="0"/>
              <a:t>th</a:t>
            </a:r>
            <a:r>
              <a:rPr lang="en" dirty="0"/>
              <a:t> September 2021</a:t>
            </a:r>
            <a:endParaRPr dirty="0"/>
          </a:p>
        </p:txBody>
      </p:sp>
      <p:sp>
        <p:nvSpPr>
          <p:cNvPr id="1130" name="Google Shape;1130;p125"/>
          <p:cNvSpPr txBox="1"/>
          <p:nvPr/>
        </p:nvSpPr>
        <p:spPr>
          <a:xfrm>
            <a:off x="354646" y="1836675"/>
            <a:ext cx="548700" cy="530100"/>
          </a:xfrm>
          <a:prstGeom prst="rect">
            <a:avLst/>
          </a:prstGeom>
          <a:noFill/>
          <a:ln>
            <a:noFill/>
          </a:ln>
        </p:spPr>
        <p:txBody>
          <a:bodyPr spcFirstLastPara="1" wrap="square" lIns="0" tIns="0" rIns="0" bIns="45700" anchor="ctr" anchorCtr="0">
            <a:noAutofit/>
          </a:bodyPr>
          <a:lstStyle/>
          <a:p>
            <a:pPr marL="0" marR="0" lvl="0" indent="0" algn="l" rtl="0">
              <a:lnSpc>
                <a:spcPct val="100000"/>
              </a:lnSpc>
              <a:spcBef>
                <a:spcPts val="0"/>
              </a:spcBef>
              <a:spcAft>
                <a:spcPts val="0"/>
              </a:spcAft>
              <a:buNone/>
            </a:pPr>
            <a:r>
              <a:rPr lang="en" sz="2500" b="1">
                <a:latin typeface="Montserrat"/>
                <a:ea typeface="Montserrat"/>
                <a:cs typeface="Montserrat"/>
                <a:sym typeface="Montserrat"/>
              </a:rPr>
              <a:t>2</a:t>
            </a:r>
            <a:endParaRPr sz="2500" b="1" i="0" u="none" strike="noStrike" cap="none" dirty="0">
              <a:latin typeface="Montserrat"/>
              <a:ea typeface="Montserrat"/>
              <a:cs typeface="Montserrat"/>
              <a:sym typeface="Montserrat"/>
            </a:endParaRPr>
          </a:p>
        </p:txBody>
      </p:sp>
      <p:sp>
        <p:nvSpPr>
          <p:cNvPr id="1131" name="Google Shape;1131;p125"/>
          <p:cNvSpPr txBox="1"/>
          <p:nvPr/>
        </p:nvSpPr>
        <p:spPr>
          <a:xfrm>
            <a:off x="925771" y="3152931"/>
            <a:ext cx="7501050" cy="661200"/>
          </a:xfrm>
          <a:prstGeom prst="rect">
            <a:avLst/>
          </a:prstGeom>
          <a:noFill/>
          <a:ln>
            <a:noFill/>
          </a:ln>
        </p:spPr>
        <p:txBody>
          <a:bodyPr spcFirstLastPara="1" wrap="square" lIns="0" tIns="45700" rIns="0" bIns="45700" anchor="ctr" anchorCtr="0">
            <a:noAutofit/>
          </a:bodyPr>
          <a:lstStyle/>
          <a:p>
            <a:pPr marL="0" lvl="0" indent="0" algn="l" rtl="0">
              <a:spcBef>
                <a:spcPts val="0"/>
              </a:spcBef>
              <a:spcAft>
                <a:spcPts val="0"/>
              </a:spcAft>
              <a:buNone/>
            </a:pPr>
            <a:endParaRPr sz="1500" b="1" dirty="0">
              <a:latin typeface="Montserrat"/>
              <a:ea typeface="Montserrat"/>
              <a:cs typeface="Montserrat"/>
              <a:sym typeface="Montserrat"/>
            </a:endParaRPr>
          </a:p>
        </p:txBody>
      </p:sp>
      <p:sp>
        <p:nvSpPr>
          <p:cNvPr id="1132" name="Google Shape;1132;p125"/>
          <p:cNvSpPr txBox="1"/>
          <p:nvPr/>
        </p:nvSpPr>
        <p:spPr>
          <a:xfrm>
            <a:off x="354646" y="2503425"/>
            <a:ext cx="548700" cy="530100"/>
          </a:xfrm>
          <a:prstGeom prst="rect">
            <a:avLst/>
          </a:prstGeom>
          <a:noFill/>
          <a:ln>
            <a:noFill/>
          </a:ln>
        </p:spPr>
        <p:txBody>
          <a:bodyPr spcFirstLastPara="1" wrap="square" lIns="0" tIns="0" rIns="0" bIns="45700" anchor="ctr" anchorCtr="0">
            <a:noAutofit/>
          </a:bodyPr>
          <a:lstStyle/>
          <a:p>
            <a:pPr marL="0" marR="0" lvl="0" indent="0" algn="l" rtl="0">
              <a:lnSpc>
                <a:spcPct val="100000"/>
              </a:lnSpc>
              <a:spcBef>
                <a:spcPts val="0"/>
              </a:spcBef>
              <a:spcAft>
                <a:spcPts val="0"/>
              </a:spcAft>
              <a:buNone/>
            </a:pPr>
            <a:r>
              <a:rPr lang="en" sz="2500" b="1" dirty="0">
                <a:latin typeface="Montserrat"/>
                <a:ea typeface="Montserrat"/>
                <a:cs typeface="Montserrat"/>
                <a:sym typeface="Montserrat"/>
              </a:rPr>
              <a:t>3</a:t>
            </a:r>
            <a:endParaRPr sz="2500" b="1" i="0" u="none" strike="noStrike" cap="none" dirty="0">
              <a:latin typeface="Montserrat"/>
              <a:ea typeface="Montserrat"/>
              <a:cs typeface="Montserrat"/>
              <a:sym typeface="Montserrat"/>
            </a:endParaRPr>
          </a:p>
        </p:txBody>
      </p:sp>
      <p:sp>
        <p:nvSpPr>
          <p:cNvPr id="1133" name="Google Shape;1133;p125"/>
          <p:cNvSpPr txBox="1"/>
          <p:nvPr/>
        </p:nvSpPr>
        <p:spPr>
          <a:xfrm>
            <a:off x="880921" y="1039294"/>
            <a:ext cx="7545900" cy="661200"/>
          </a:xfrm>
          <a:prstGeom prst="rect">
            <a:avLst/>
          </a:prstGeom>
          <a:noFill/>
          <a:ln>
            <a:noFill/>
          </a:ln>
        </p:spPr>
        <p:txBody>
          <a:bodyPr spcFirstLastPara="1" wrap="square" lIns="0" tIns="45700" rIns="0" bIns="45700" anchor="ctr" anchorCtr="0">
            <a:noAutofit/>
          </a:bodyPr>
          <a:lstStyle/>
          <a:p>
            <a:pPr marL="0" lvl="0" indent="0" algn="l" rtl="0">
              <a:spcBef>
                <a:spcPts val="0"/>
              </a:spcBef>
              <a:spcAft>
                <a:spcPts val="0"/>
              </a:spcAft>
              <a:buClr>
                <a:schemeClr val="dk1"/>
              </a:buClr>
              <a:buSzPts val="1100"/>
              <a:buFont typeface="Arial"/>
              <a:buNone/>
            </a:pPr>
            <a:r>
              <a:rPr lang="en" sz="1500" b="1" dirty="0">
                <a:solidFill>
                  <a:schemeClr val="dk1"/>
                </a:solidFill>
                <a:latin typeface="Montserrat"/>
                <a:ea typeface="Montserrat"/>
                <a:cs typeface="Montserrat"/>
                <a:sym typeface="Montserrat"/>
              </a:rPr>
              <a:t>Weaker comparatives </a:t>
            </a:r>
            <a:r>
              <a:rPr lang="en" sz="1500" dirty="0">
                <a:solidFill>
                  <a:schemeClr val="dk1"/>
                </a:solidFill>
                <a:latin typeface="Montserrat"/>
                <a:ea typeface="Montserrat"/>
                <a:cs typeface="Montserrat"/>
                <a:sym typeface="Montserrat"/>
              </a:rPr>
              <a:t>and </a:t>
            </a:r>
            <a:r>
              <a:rPr lang="en" sz="1500" b="1" dirty="0">
                <a:solidFill>
                  <a:schemeClr val="dk1"/>
                </a:solidFill>
                <a:latin typeface="Montserrat"/>
                <a:ea typeface="Montserrat"/>
                <a:cs typeface="Montserrat"/>
                <a:sym typeface="Montserrat"/>
              </a:rPr>
              <a:t>late summer </a:t>
            </a:r>
            <a:r>
              <a:rPr lang="en" sz="1500" dirty="0">
                <a:solidFill>
                  <a:schemeClr val="dk1"/>
                </a:solidFill>
                <a:latin typeface="Montserrat"/>
                <a:ea typeface="Montserrat"/>
                <a:cs typeface="Montserrat"/>
                <a:sym typeface="Montserrat"/>
              </a:rPr>
              <a:t>sun all helped to boost sales in September.</a:t>
            </a:r>
            <a:endParaRPr sz="1500" b="1" dirty="0">
              <a:solidFill>
                <a:schemeClr val="dk1"/>
              </a:solidFill>
              <a:latin typeface="Montserrat"/>
              <a:ea typeface="Montserrat"/>
              <a:cs typeface="Montserrat"/>
              <a:sym typeface="Montserrat"/>
            </a:endParaRPr>
          </a:p>
        </p:txBody>
      </p:sp>
      <p:sp>
        <p:nvSpPr>
          <p:cNvPr id="1134" name="Google Shape;1134;p125"/>
          <p:cNvSpPr txBox="1"/>
          <p:nvPr/>
        </p:nvSpPr>
        <p:spPr>
          <a:xfrm>
            <a:off x="332221" y="3228007"/>
            <a:ext cx="548700" cy="530100"/>
          </a:xfrm>
          <a:prstGeom prst="rect">
            <a:avLst/>
          </a:prstGeom>
          <a:noFill/>
          <a:ln>
            <a:noFill/>
          </a:ln>
        </p:spPr>
        <p:txBody>
          <a:bodyPr spcFirstLastPara="1" wrap="square" lIns="0" tIns="0" rIns="0" bIns="45700" anchor="ctr" anchorCtr="0">
            <a:noAutofit/>
          </a:bodyPr>
          <a:lstStyle/>
          <a:p>
            <a:pPr marL="0" marR="0" lvl="0" indent="0" algn="l" rtl="0">
              <a:lnSpc>
                <a:spcPct val="100000"/>
              </a:lnSpc>
              <a:spcBef>
                <a:spcPts val="0"/>
              </a:spcBef>
              <a:spcAft>
                <a:spcPts val="0"/>
              </a:spcAft>
              <a:buNone/>
            </a:pPr>
            <a:r>
              <a:rPr lang="en" sz="2500" b="1" dirty="0">
                <a:latin typeface="Montserrat"/>
                <a:ea typeface="Montserrat"/>
                <a:cs typeface="Montserrat"/>
                <a:sym typeface="Montserrat"/>
              </a:rPr>
              <a:t>4</a:t>
            </a:r>
            <a:endParaRPr sz="2500" b="1" i="0" u="none" strike="noStrike" cap="none" dirty="0">
              <a:latin typeface="Montserrat"/>
              <a:ea typeface="Montserrat"/>
              <a:cs typeface="Montserrat"/>
              <a:sym typeface="Montserrat"/>
            </a:endParaRPr>
          </a:p>
        </p:txBody>
      </p:sp>
      <p:sp>
        <p:nvSpPr>
          <p:cNvPr id="1135" name="Google Shape;1135;p125"/>
          <p:cNvSpPr txBox="1"/>
          <p:nvPr/>
        </p:nvSpPr>
        <p:spPr>
          <a:xfrm>
            <a:off x="903346" y="4132121"/>
            <a:ext cx="8060624" cy="393600"/>
          </a:xfrm>
          <a:prstGeom prst="rect">
            <a:avLst/>
          </a:prstGeom>
          <a:noFill/>
          <a:ln>
            <a:noFill/>
          </a:ln>
        </p:spPr>
        <p:txBody>
          <a:bodyPr spcFirstLastPara="1" wrap="square" lIns="0" tIns="45700" rIns="0" bIns="45700" anchor="ctr" anchorCtr="0">
            <a:noAutofit/>
          </a:bodyPr>
          <a:lstStyle/>
          <a:p>
            <a:pPr marL="0" lvl="0" indent="0" algn="l" rtl="0">
              <a:spcBef>
                <a:spcPts val="0"/>
              </a:spcBef>
              <a:spcAft>
                <a:spcPts val="0"/>
              </a:spcAft>
              <a:buNone/>
            </a:pPr>
            <a:r>
              <a:rPr lang="en-GB" sz="1500" b="1" dirty="0">
                <a:solidFill>
                  <a:schemeClr val="dk1"/>
                </a:solidFill>
                <a:latin typeface="Montserrat"/>
                <a:ea typeface="Montserrat"/>
                <a:cs typeface="Montserrat"/>
                <a:sym typeface="Montserrat"/>
              </a:rPr>
              <a:t>Retailers</a:t>
            </a:r>
            <a:r>
              <a:rPr lang="en-GB" sz="1500" dirty="0">
                <a:solidFill>
                  <a:schemeClr val="dk1"/>
                </a:solidFill>
                <a:latin typeface="Montserrat"/>
                <a:ea typeface="Montserrat"/>
                <a:cs typeface="Montserrat"/>
                <a:sym typeface="Montserrat"/>
              </a:rPr>
              <a:t> will be looking to </a:t>
            </a:r>
            <a:r>
              <a:rPr lang="en-GB" sz="1500" b="1" dirty="0">
                <a:solidFill>
                  <a:schemeClr val="dk1"/>
                </a:solidFill>
                <a:latin typeface="Montserrat"/>
                <a:ea typeface="Montserrat"/>
                <a:cs typeface="Montserrat"/>
                <a:sym typeface="Montserrat"/>
              </a:rPr>
              <a:t>new shopper missions</a:t>
            </a:r>
            <a:r>
              <a:rPr lang="en-GB" sz="1500" dirty="0">
                <a:solidFill>
                  <a:schemeClr val="dk1"/>
                </a:solidFill>
                <a:latin typeface="Montserrat"/>
                <a:ea typeface="Montserrat"/>
                <a:cs typeface="Montserrat"/>
                <a:sym typeface="Montserrat"/>
              </a:rPr>
              <a:t> and </a:t>
            </a:r>
            <a:r>
              <a:rPr lang="en-GB" sz="1500" b="1" dirty="0">
                <a:solidFill>
                  <a:schemeClr val="dk1"/>
                </a:solidFill>
                <a:latin typeface="Montserrat"/>
                <a:ea typeface="Montserrat"/>
                <a:cs typeface="Montserrat"/>
                <a:sym typeface="Montserrat"/>
              </a:rPr>
              <a:t>events</a:t>
            </a:r>
            <a:r>
              <a:rPr lang="en-GB" sz="1500" dirty="0">
                <a:solidFill>
                  <a:schemeClr val="dk1"/>
                </a:solidFill>
                <a:latin typeface="Montserrat"/>
                <a:ea typeface="Montserrat"/>
                <a:cs typeface="Montserrat"/>
                <a:sym typeface="Montserrat"/>
              </a:rPr>
              <a:t> to help boost basket spends, as well as </a:t>
            </a:r>
            <a:r>
              <a:rPr lang="en-GB" sz="1500" b="1" dirty="0">
                <a:solidFill>
                  <a:schemeClr val="dk1"/>
                </a:solidFill>
                <a:latin typeface="Montserrat"/>
                <a:ea typeface="Montserrat"/>
                <a:cs typeface="Montserrat"/>
                <a:sym typeface="Montserrat"/>
              </a:rPr>
              <a:t>prices</a:t>
            </a:r>
            <a:r>
              <a:rPr lang="en-GB" sz="1500" dirty="0">
                <a:solidFill>
                  <a:schemeClr val="dk1"/>
                </a:solidFill>
                <a:latin typeface="Montserrat"/>
                <a:ea typeface="Montserrat"/>
                <a:cs typeface="Montserrat"/>
                <a:sym typeface="Montserrat"/>
              </a:rPr>
              <a:t> and </a:t>
            </a:r>
            <a:r>
              <a:rPr lang="en-GB" sz="1500" b="1" dirty="0">
                <a:solidFill>
                  <a:schemeClr val="dk1"/>
                </a:solidFill>
                <a:latin typeface="Montserrat"/>
                <a:ea typeface="Montserrat"/>
                <a:cs typeface="Montserrat"/>
                <a:sym typeface="Montserrat"/>
              </a:rPr>
              <a:t>ranges</a:t>
            </a:r>
            <a:r>
              <a:rPr lang="en-GB" sz="1500" dirty="0">
                <a:solidFill>
                  <a:schemeClr val="dk1"/>
                </a:solidFill>
                <a:latin typeface="Montserrat"/>
                <a:ea typeface="Montserrat"/>
                <a:cs typeface="Montserrat"/>
                <a:sym typeface="Montserrat"/>
              </a:rPr>
              <a:t> that resonate with </a:t>
            </a:r>
            <a:r>
              <a:rPr lang="en-GB" sz="1500" b="1" dirty="0">
                <a:solidFill>
                  <a:schemeClr val="dk1"/>
                </a:solidFill>
                <a:latin typeface="Montserrat"/>
                <a:ea typeface="Montserrat"/>
                <a:cs typeface="Montserrat"/>
                <a:sym typeface="Montserrat"/>
              </a:rPr>
              <a:t>cash strapped shoppers</a:t>
            </a:r>
            <a:r>
              <a:rPr lang="en-GB" sz="1500" dirty="0">
                <a:solidFill>
                  <a:schemeClr val="dk1"/>
                </a:solidFill>
                <a:latin typeface="Montserrat"/>
                <a:ea typeface="Montserrat"/>
                <a:cs typeface="Montserrat"/>
                <a:sym typeface="Montserrat"/>
              </a:rPr>
              <a:t>.</a:t>
            </a:r>
            <a:endParaRPr lang="en-GB" sz="1500" dirty="0">
              <a:latin typeface="Montserrat"/>
              <a:ea typeface="Montserrat"/>
              <a:cs typeface="Montserrat"/>
              <a:sym typeface="Montserrat"/>
            </a:endParaRPr>
          </a:p>
        </p:txBody>
      </p:sp>
      <p:sp>
        <p:nvSpPr>
          <p:cNvPr id="1136" name="Google Shape;1136;p125"/>
          <p:cNvSpPr txBox="1"/>
          <p:nvPr/>
        </p:nvSpPr>
        <p:spPr>
          <a:xfrm>
            <a:off x="354646" y="4011525"/>
            <a:ext cx="548700" cy="530100"/>
          </a:xfrm>
          <a:prstGeom prst="rect">
            <a:avLst/>
          </a:prstGeom>
          <a:noFill/>
          <a:ln>
            <a:noFill/>
          </a:ln>
        </p:spPr>
        <p:txBody>
          <a:bodyPr spcFirstLastPara="1" wrap="square" lIns="0" tIns="0" rIns="0" bIns="45700" anchor="ctr" anchorCtr="0">
            <a:noAutofit/>
          </a:bodyPr>
          <a:lstStyle/>
          <a:p>
            <a:pPr marL="0" marR="0" lvl="0" indent="0" algn="l" rtl="0">
              <a:lnSpc>
                <a:spcPct val="100000"/>
              </a:lnSpc>
              <a:spcBef>
                <a:spcPts val="0"/>
              </a:spcBef>
              <a:spcAft>
                <a:spcPts val="0"/>
              </a:spcAft>
              <a:buNone/>
            </a:pPr>
            <a:r>
              <a:rPr lang="en" sz="2500" b="1" dirty="0">
                <a:latin typeface="Montserrat"/>
                <a:ea typeface="Montserrat"/>
                <a:cs typeface="Montserrat"/>
                <a:sym typeface="Montserrat"/>
              </a:rPr>
              <a:t>5</a:t>
            </a:r>
            <a:endParaRPr sz="2500" b="1" i="0" u="none" strike="noStrike" cap="none" dirty="0">
              <a:latin typeface="Montserrat"/>
              <a:ea typeface="Montserrat"/>
              <a:cs typeface="Montserrat"/>
              <a:sym typeface="Montserrat"/>
            </a:endParaRPr>
          </a:p>
        </p:txBody>
      </p:sp>
      <p:sp>
        <p:nvSpPr>
          <p:cNvPr id="1137" name="Google Shape;1137;p125"/>
          <p:cNvSpPr txBox="1"/>
          <p:nvPr/>
        </p:nvSpPr>
        <p:spPr>
          <a:xfrm>
            <a:off x="880921" y="1803773"/>
            <a:ext cx="7759740" cy="530100"/>
          </a:xfrm>
          <a:prstGeom prst="rect">
            <a:avLst/>
          </a:prstGeom>
          <a:noFill/>
          <a:ln>
            <a:noFill/>
          </a:ln>
        </p:spPr>
        <p:txBody>
          <a:bodyPr spcFirstLastPara="1" wrap="square" lIns="0" tIns="45700" rIns="0" bIns="45700" anchor="ctr" anchorCtr="0">
            <a:noAutofit/>
          </a:bodyPr>
          <a:lstStyle/>
          <a:p>
            <a:pPr marL="0" lvl="0" indent="0" algn="l" rtl="0">
              <a:spcBef>
                <a:spcPts val="0"/>
              </a:spcBef>
              <a:spcAft>
                <a:spcPts val="0"/>
              </a:spcAft>
              <a:buClr>
                <a:schemeClr val="dk1"/>
              </a:buClr>
              <a:buSzPts val="1100"/>
              <a:buFont typeface="Arial"/>
              <a:buNone/>
            </a:pPr>
            <a:r>
              <a:rPr lang="en-GB" sz="1500" dirty="0">
                <a:solidFill>
                  <a:schemeClr val="dk1"/>
                </a:solidFill>
                <a:latin typeface="Montserrat"/>
                <a:ea typeface="Montserrat"/>
                <a:cs typeface="Montserrat"/>
                <a:sym typeface="Montserrat"/>
              </a:rPr>
              <a:t>It was a good month for </a:t>
            </a:r>
            <a:r>
              <a:rPr lang="en-GB" sz="1500" b="1" dirty="0">
                <a:solidFill>
                  <a:schemeClr val="dk1"/>
                </a:solidFill>
                <a:latin typeface="Montserrat"/>
                <a:ea typeface="Montserrat"/>
                <a:cs typeface="Montserrat"/>
                <a:sym typeface="Montserrat"/>
              </a:rPr>
              <a:t>Convenience stores </a:t>
            </a:r>
            <a:r>
              <a:rPr lang="en-GB" sz="1500" dirty="0">
                <a:solidFill>
                  <a:schemeClr val="dk1"/>
                </a:solidFill>
                <a:latin typeface="Montserrat"/>
                <a:ea typeface="Montserrat"/>
                <a:cs typeface="Montserrat"/>
                <a:sym typeface="Montserrat"/>
              </a:rPr>
              <a:t>who outperformed larger formats.</a:t>
            </a:r>
          </a:p>
        </p:txBody>
      </p:sp>
      <p:sp>
        <p:nvSpPr>
          <p:cNvPr id="1138" name="Google Shape;1138;p125"/>
          <p:cNvSpPr txBox="1"/>
          <p:nvPr/>
        </p:nvSpPr>
        <p:spPr>
          <a:xfrm>
            <a:off x="354659" y="1120344"/>
            <a:ext cx="548700" cy="530100"/>
          </a:xfrm>
          <a:prstGeom prst="rect">
            <a:avLst/>
          </a:prstGeom>
          <a:noFill/>
          <a:ln>
            <a:noFill/>
          </a:ln>
        </p:spPr>
        <p:txBody>
          <a:bodyPr spcFirstLastPara="1" wrap="square" lIns="0" tIns="0" rIns="0" bIns="45700" anchor="ctr" anchorCtr="0">
            <a:noAutofit/>
          </a:bodyPr>
          <a:lstStyle/>
          <a:p>
            <a:pPr marL="0" marR="0" lvl="0" indent="0" algn="l" rtl="0">
              <a:lnSpc>
                <a:spcPct val="100000"/>
              </a:lnSpc>
              <a:spcBef>
                <a:spcPts val="0"/>
              </a:spcBef>
              <a:spcAft>
                <a:spcPts val="0"/>
              </a:spcAft>
              <a:buNone/>
            </a:pPr>
            <a:r>
              <a:rPr lang="en" sz="2500" b="1" dirty="0">
                <a:latin typeface="Montserrat"/>
                <a:ea typeface="Montserrat"/>
                <a:cs typeface="Montserrat"/>
                <a:sym typeface="Montserrat"/>
              </a:rPr>
              <a:t>1</a:t>
            </a:r>
            <a:endParaRPr sz="2500" b="1" i="0" u="none" strike="noStrike" cap="none" dirty="0">
              <a:latin typeface="Montserrat"/>
              <a:ea typeface="Montserrat"/>
              <a:cs typeface="Montserrat"/>
              <a:sym typeface="Montserrat"/>
            </a:endParaRPr>
          </a:p>
        </p:txBody>
      </p:sp>
      <p:sp>
        <p:nvSpPr>
          <p:cNvPr id="13" name="Google Shape;1137;p125">
            <a:extLst>
              <a:ext uri="{FF2B5EF4-FFF2-40B4-BE49-F238E27FC236}">
                <a16:creationId xmlns:a16="http://schemas.microsoft.com/office/drawing/2014/main" id="{E5683DC5-CA79-45CF-9547-EDE013695E52}"/>
              </a:ext>
            </a:extLst>
          </p:cNvPr>
          <p:cNvSpPr txBox="1"/>
          <p:nvPr/>
        </p:nvSpPr>
        <p:spPr>
          <a:xfrm>
            <a:off x="932375" y="3261227"/>
            <a:ext cx="8060624" cy="617476"/>
          </a:xfrm>
          <a:prstGeom prst="rect">
            <a:avLst/>
          </a:prstGeom>
          <a:noFill/>
          <a:ln>
            <a:noFill/>
          </a:ln>
        </p:spPr>
        <p:txBody>
          <a:bodyPr spcFirstLastPara="1" wrap="square" lIns="0" tIns="45700" rIns="0" bIns="45700" anchor="ctr" anchorCtr="0">
            <a:noAutofit/>
          </a:bodyPr>
          <a:lstStyle/>
          <a:p>
            <a:pPr marL="0" marR="0" lvl="0" indent="0" algn="l" rtl="0">
              <a:lnSpc>
                <a:spcPct val="100000"/>
              </a:lnSpc>
              <a:spcBef>
                <a:spcPts val="0"/>
              </a:spcBef>
              <a:spcAft>
                <a:spcPts val="0"/>
              </a:spcAft>
              <a:buNone/>
            </a:pPr>
            <a:r>
              <a:rPr lang="en-GB" sz="1500" b="1" dirty="0">
                <a:latin typeface="Montserrat"/>
                <a:ea typeface="Montserrat"/>
                <a:cs typeface="Montserrat"/>
                <a:sym typeface="Montserrat"/>
              </a:rPr>
              <a:t>Turbulence in the supply chain</a:t>
            </a:r>
            <a:r>
              <a:rPr lang="en-GB" sz="1500" dirty="0">
                <a:latin typeface="Montserrat"/>
                <a:ea typeface="Montserrat"/>
                <a:cs typeface="Montserrat"/>
                <a:sym typeface="Montserrat"/>
              </a:rPr>
              <a:t>, will add further uncertainty and may help to bring sales forward for Christmas.</a:t>
            </a:r>
            <a:endParaRPr sz="1500" b="1" dirty="0">
              <a:latin typeface="Montserrat"/>
              <a:ea typeface="Montserrat"/>
              <a:cs typeface="Montserrat"/>
              <a:sym typeface="Montserrat"/>
            </a:endParaRPr>
          </a:p>
        </p:txBody>
      </p:sp>
      <p:sp>
        <p:nvSpPr>
          <p:cNvPr id="14" name="Google Shape;1137;p125">
            <a:extLst>
              <a:ext uri="{FF2B5EF4-FFF2-40B4-BE49-F238E27FC236}">
                <a16:creationId xmlns:a16="http://schemas.microsoft.com/office/drawing/2014/main" id="{E5ED1709-57FC-4D2A-A2DF-306E7A06A208}"/>
              </a:ext>
            </a:extLst>
          </p:cNvPr>
          <p:cNvSpPr txBox="1"/>
          <p:nvPr/>
        </p:nvSpPr>
        <p:spPr>
          <a:xfrm>
            <a:off x="903346" y="2542563"/>
            <a:ext cx="7501050" cy="530100"/>
          </a:xfrm>
          <a:prstGeom prst="rect">
            <a:avLst/>
          </a:prstGeom>
          <a:noFill/>
          <a:ln>
            <a:noFill/>
          </a:ln>
        </p:spPr>
        <p:txBody>
          <a:bodyPr spcFirstLastPara="1" wrap="square" lIns="0" tIns="45700" rIns="0" bIns="45700" anchor="ctr" anchorCtr="0">
            <a:noAutofit/>
          </a:bodyPr>
          <a:lstStyle/>
          <a:p>
            <a:pPr marL="0" lvl="0" indent="0" algn="l" rtl="0">
              <a:spcBef>
                <a:spcPts val="0"/>
              </a:spcBef>
              <a:spcAft>
                <a:spcPts val="0"/>
              </a:spcAft>
              <a:buClr>
                <a:schemeClr val="dk1"/>
              </a:buClr>
              <a:buSzPts val="1100"/>
              <a:buFont typeface="Arial"/>
              <a:buNone/>
            </a:pPr>
            <a:r>
              <a:rPr lang="en-GB" sz="1500" b="1" dirty="0">
                <a:solidFill>
                  <a:schemeClr val="dk1"/>
                </a:solidFill>
                <a:latin typeface="Montserrat"/>
                <a:ea typeface="Montserrat"/>
                <a:cs typeface="Montserrat"/>
                <a:sym typeface="Montserrat"/>
              </a:rPr>
              <a:t>Longer </a:t>
            </a:r>
            <a:r>
              <a:rPr lang="en-GB" sz="1500" dirty="0">
                <a:solidFill>
                  <a:schemeClr val="dk1"/>
                </a:solidFill>
                <a:latin typeface="Montserrat"/>
                <a:ea typeface="Montserrat"/>
                <a:cs typeface="Montserrat"/>
                <a:sym typeface="Montserrat"/>
              </a:rPr>
              <a:t>term trends benefit </a:t>
            </a:r>
            <a:r>
              <a:rPr lang="en-GB" sz="1500" b="1" dirty="0">
                <a:solidFill>
                  <a:schemeClr val="dk1"/>
                </a:solidFill>
                <a:latin typeface="Montserrat"/>
                <a:ea typeface="Montserrat"/>
                <a:cs typeface="Montserrat"/>
                <a:sym typeface="Montserrat"/>
              </a:rPr>
              <a:t>larger </a:t>
            </a:r>
            <a:r>
              <a:rPr lang="en-GB" sz="1500" dirty="0">
                <a:solidFill>
                  <a:schemeClr val="dk1"/>
                </a:solidFill>
                <a:latin typeface="Montserrat"/>
                <a:ea typeface="Montserrat"/>
                <a:cs typeface="Montserrat"/>
                <a:sym typeface="Montserrat"/>
              </a:rPr>
              <a:t>stores and are a reminder that there is still </a:t>
            </a:r>
            <a:r>
              <a:rPr lang="en-GB" sz="1500" b="1" dirty="0">
                <a:solidFill>
                  <a:schemeClr val="dk1"/>
                </a:solidFill>
                <a:latin typeface="Montserrat"/>
                <a:ea typeface="Montserrat"/>
                <a:cs typeface="Montserrat"/>
                <a:sym typeface="Montserrat"/>
              </a:rPr>
              <a:t>residual </a:t>
            </a:r>
            <a:r>
              <a:rPr lang="en-GB" sz="1500" dirty="0">
                <a:solidFill>
                  <a:schemeClr val="dk1"/>
                </a:solidFill>
                <a:latin typeface="Montserrat"/>
                <a:ea typeface="Montserrat"/>
                <a:cs typeface="Montserrat"/>
                <a:sym typeface="Montserrat"/>
              </a:rPr>
              <a:t>sales yet to shift back into hospitality, leisure and travel.</a:t>
            </a:r>
            <a:endParaRPr lang="en-GB" sz="1500" b="1" dirty="0">
              <a:solidFill>
                <a:schemeClr val="dk1"/>
              </a:solidFill>
              <a:latin typeface="Montserrat"/>
              <a:ea typeface="Montserrat"/>
              <a:cs typeface="Montserrat"/>
              <a:sym typeface="Montserrat"/>
            </a:endParaRPr>
          </a:p>
        </p:txBody>
      </p:sp>
    </p:spTree>
    <p:extLst>
      <p:ext uri="{BB962C8B-B14F-4D97-AF65-F5344CB8AC3E}">
        <p14:creationId xmlns:p14="http://schemas.microsoft.com/office/powerpoint/2010/main" val="12440316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87"/>
        <p:cNvGrpSpPr/>
        <p:nvPr/>
      </p:nvGrpSpPr>
      <p:grpSpPr>
        <a:xfrm>
          <a:off x="0" y="0"/>
          <a:ext cx="0" cy="0"/>
          <a:chOff x="0" y="0"/>
          <a:chExt cx="0" cy="0"/>
        </a:xfrm>
      </p:grpSpPr>
      <p:sp>
        <p:nvSpPr>
          <p:cNvPr id="2189" name="Google Shape;2189;p135"/>
          <p:cNvSpPr txBox="1"/>
          <p:nvPr/>
        </p:nvSpPr>
        <p:spPr>
          <a:xfrm>
            <a:off x="6425967" y="1664742"/>
            <a:ext cx="2432807" cy="2549845"/>
          </a:xfrm>
          <a:prstGeom prst="rect">
            <a:avLst/>
          </a:prstGeom>
          <a:noFill/>
          <a:ln>
            <a:noFill/>
          </a:ln>
        </p:spPr>
        <p:txBody>
          <a:bodyPr spcFirstLastPara="1" wrap="square" lIns="0" tIns="45700" rIns="0" bIns="45700" anchor="t" anchorCtr="0">
            <a:noAutofit/>
          </a:bodyPr>
          <a:lstStyle/>
          <a:p>
            <a:r>
              <a:rPr lang="en-GB" sz="1800" b="1" dirty="0">
                <a:solidFill>
                  <a:schemeClr val="bg1"/>
                </a:solidFill>
                <a:latin typeface="Montserrat" panose="00000500000000000000" pitchFamily="2" charset="0"/>
              </a:rPr>
              <a:t>With families and commuters adjusting to </a:t>
            </a:r>
            <a:r>
              <a:rPr lang="en-GB" sz="1800" b="1" dirty="0">
                <a:solidFill>
                  <a:schemeClr val="accent1"/>
                </a:solidFill>
                <a:latin typeface="Montserrat" panose="00000500000000000000" pitchFamily="2" charset="0"/>
              </a:rPr>
              <a:t>new routines</a:t>
            </a:r>
            <a:r>
              <a:rPr lang="en-GB" sz="1800" b="1" dirty="0">
                <a:solidFill>
                  <a:schemeClr val="bg1"/>
                </a:solidFill>
                <a:latin typeface="Montserrat" panose="00000500000000000000" pitchFamily="2" charset="0"/>
              </a:rPr>
              <a:t>, sales will continue to normalise.</a:t>
            </a:r>
          </a:p>
          <a:p>
            <a:endParaRPr lang="en-GB" sz="1800" b="1" dirty="0">
              <a:solidFill>
                <a:schemeClr val="bg1"/>
              </a:solidFill>
              <a:latin typeface="Montserrat" panose="00000500000000000000" pitchFamily="2" charset="0"/>
            </a:endParaRPr>
          </a:p>
          <a:p>
            <a:endParaRPr lang="en-GB" sz="1800" b="1" i="0" dirty="0">
              <a:solidFill>
                <a:schemeClr val="bg1"/>
              </a:solidFill>
              <a:effectLst/>
              <a:latin typeface="Montserrat" panose="00000500000000000000" pitchFamily="2" charset="0"/>
            </a:endParaRPr>
          </a:p>
        </p:txBody>
      </p:sp>
      <p:grpSp>
        <p:nvGrpSpPr>
          <p:cNvPr id="2190" name="Google Shape;2190;p135"/>
          <p:cNvGrpSpPr/>
          <p:nvPr/>
        </p:nvGrpSpPr>
        <p:grpSpPr>
          <a:xfrm rot="5400000">
            <a:off x="6094527" y="1112027"/>
            <a:ext cx="674029" cy="307800"/>
            <a:chOff x="3272277" y="2468249"/>
            <a:chExt cx="674029" cy="307800"/>
          </a:xfrm>
        </p:grpSpPr>
        <p:sp>
          <p:nvSpPr>
            <p:cNvPr id="2191" name="Google Shape;2191;p135"/>
            <p:cNvSpPr/>
            <p:nvPr/>
          </p:nvSpPr>
          <p:spPr>
            <a:xfrm rot="-8100000">
              <a:off x="3317354"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2192" name="Google Shape;2192;p135"/>
            <p:cNvSpPr/>
            <p:nvPr/>
          </p:nvSpPr>
          <p:spPr>
            <a:xfrm rot="-8100000">
              <a:off x="3500468"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2193" name="Google Shape;2193;p135"/>
            <p:cNvSpPr/>
            <p:nvPr/>
          </p:nvSpPr>
          <p:spPr>
            <a:xfrm rot="-8100000">
              <a:off x="3683583"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grpSp>
      <p:sp>
        <p:nvSpPr>
          <p:cNvPr id="2195" name="Google Shape;2195;p135"/>
          <p:cNvSpPr txBox="1">
            <a:spLocks noGrp="1"/>
          </p:cNvSpPr>
          <p:nvPr>
            <p:ph type="title"/>
          </p:nvPr>
        </p:nvSpPr>
        <p:spPr>
          <a:xfrm>
            <a:off x="268514" y="311843"/>
            <a:ext cx="5718629" cy="442899"/>
          </a:xfrm>
        </p:spPr>
        <p:txBody>
          <a:bodyPr spcFirstLastPara="1" wrap="square" lIns="0" tIns="91425" rIns="0" bIns="91425" anchor="t" anchorCtr="0">
            <a:noAutofit/>
          </a:bodyPr>
          <a:lstStyle/>
          <a:p>
            <a:pPr lvl="0"/>
            <a:r>
              <a:rPr lang="en-PH" sz="1400" dirty="0">
                <a:latin typeface="Montserrat" panose="00000500000000000000" pitchFamily="2" charset="0"/>
              </a:rPr>
              <a:t>Sales are slowing, albeit slowly, comparatives will become tougher as we lap last year’s November lockdown</a:t>
            </a:r>
            <a:endParaRPr lang="da-DK" sz="1400" dirty="0">
              <a:latin typeface="Montserrat" panose="00000500000000000000" pitchFamily="2" charset="0"/>
            </a:endParaRPr>
          </a:p>
        </p:txBody>
      </p:sp>
      <p:sp>
        <p:nvSpPr>
          <p:cNvPr id="5" name="Subtitle 4">
            <a:extLst>
              <a:ext uri="{FF2B5EF4-FFF2-40B4-BE49-F238E27FC236}">
                <a16:creationId xmlns:a16="http://schemas.microsoft.com/office/drawing/2014/main" id="{431FEDF8-4128-4E76-8DE8-CFD67FD31018}"/>
              </a:ext>
            </a:extLst>
          </p:cNvPr>
          <p:cNvSpPr>
            <a:spLocks noGrp="1"/>
          </p:cNvSpPr>
          <p:nvPr>
            <p:ph type="subTitle" idx="3"/>
          </p:nvPr>
        </p:nvSpPr>
        <p:spPr>
          <a:xfrm>
            <a:off x="351200" y="4828425"/>
            <a:ext cx="5550900" cy="184800"/>
          </a:xfrm>
        </p:spPr>
        <p:txBody>
          <a:bodyPr/>
          <a:lstStyle/>
          <a:p>
            <a:r>
              <a:rPr lang="en-PH" dirty="0">
                <a:latin typeface="Montserrat" panose="00000500000000000000" pitchFamily="2" charset="0"/>
              </a:rPr>
              <a:t>Source:  *Nielsen Scantrack Total GB and Grocery Multiples 12w/e growth vs 2019</a:t>
            </a:r>
          </a:p>
        </p:txBody>
      </p:sp>
      <p:graphicFrame>
        <p:nvGraphicFramePr>
          <p:cNvPr id="32" name="Chart 31">
            <a:extLst>
              <a:ext uri="{FF2B5EF4-FFF2-40B4-BE49-F238E27FC236}">
                <a16:creationId xmlns:a16="http://schemas.microsoft.com/office/drawing/2014/main" id="{45DDBC3D-4297-4717-9B97-36DEB14B4BA1}"/>
              </a:ext>
            </a:extLst>
          </p:cNvPr>
          <p:cNvGraphicFramePr/>
          <p:nvPr>
            <p:extLst>
              <p:ext uri="{D42A27DB-BD31-4B8C-83A1-F6EECF244321}">
                <p14:modId xmlns:p14="http://schemas.microsoft.com/office/powerpoint/2010/main" val="2424403529"/>
              </p:ext>
            </p:extLst>
          </p:nvPr>
        </p:nvGraphicFramePr>
        <p:xfrm>
          <a:off x="404125" y="1419828"/>
          <a:ext cx="5111304" cy="32150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00266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16"/>
        <p:cNvGrpSpPr/>
        <p:nvPr/>
      </p:nvGrpSpPr>
      <p:grpSpPr>
        <a:xfrm>
          <a:off x="0" y="0"/>
          <a:ext cx="0" cy="0"/>
          <a:chOff x="0" y="0"/>
          <a:chExt cx="0" cy="0"/>
        </a:xfrm>
      </p:grpSpPr>
      <p:sp>
        <p:nvSpPr>
          <p:cNvPr id="1217" name="Google Shape;1217;p89"/>
          <p:cNvSpPr txBox="1">
            <a:spLocks noGrp="1"/>
          </p:cNvSpPr>
          <p:nvPr>
            <p:ph type="title"/>
          </p:nvPr>
        </p:nvSpPr>
        <p:spPr>
          <a:xfrm>
            <a:off x="438691" y="181671"/>
            <a:ext cx="8906307" cy="803384"/>
          </a:xfrm>
        </p:spPr>
        <p:txBody>
          <a:bodyPr spcFirstLastPara="1" wrap="square" lIns="0" tIns="91425" rIns="0" bIns="91425" anchor="t" anchorCtr="0">
            <a:noAutofit/>
          </a:bodyPr>
          <a:lstStyle/>
          <a:p>
            <a:pPr lvl="0"/>
            <a:r>
              <a:rPr lang="en-PH" dirty="0">
                <a:latin typeface="Montserrat" panose="00000500000000000000" pitchFamily="2" charset="0"/>
              </a:rPr>
              <a:t>Online share has slowed to 12.4</a:t>
            </a:r>
            <a:r>
              <a:rPr lang="en-PH" dirty="0">
                <a:solidFill>
                  <a:schemeClr val="bg1"/>
                </a:solidFill>
                <a:latin typeface="Montserrat" panose="00000500000000000000" pitchFamily="2" charset="0"/>
              </a:rPr>
              <a:t>%, </a:t>
            </a:r>
            <a:r>
              <a:rPr lang="en-GB" dirty="0">
                <a:solidFill>
                  <a:schemeClr val="bg1"/>
                </a:solidFill>
                <a:effectLst/>
                <a:latin typeface="Montserrat" panose="00000500000000000000" pitchFamily="2" charset="0"/>
                <a:ea typeface="Times New Roman" panose="02020603050405020304" pitchFamily="18" charset="0"/>
              </a:rPr>
              <a:t>with the trend towards smaller baskets continuing</a:t>
            </a:r>
            <a:endParaRPr lang="en-PH" dirty="0">
              <a:solidFill>
                <a:schemeClr val="bg1"/>
              </a:solidFill>
              <a:latin typeface="Montserrat" panose="00000500000000000000" pitchFamily="2" charset="0"/>
            </a:endParaRPr>
          </a:p>
        </p:txBody>
      </p:sp>
      <p:sp>
        <p:nvSpPr>
          <p:cNvPr id="25" name="Subtitle 2">
            <a:extLst>
              <a:ext uri="{FF2B5EF4-FFF2-40B4-BE49-F238E27FC236}">
                <a16:creationId xmlns:a16="http://schemas.microsoft.com/office/drawing/2014/main" id="{DF131891-A103-4FBD-848A-0183FD008A90}"/>
              </a:ext>
            </a:extLst>
          </p:cNvPr>
          <p:cNvSpPr>
            <a:spLocks noGrp="1"/>
          </p:cNvSpPr>
          <p:nvPr>
            <p:ph type="subTitle" idx="1"/>
          </p:nvPr>
        </p:nvSpPr>
        <p:spPr/>
        <p:txBody>
          <a:bodyPr/>
          <a:lstStyle/>
          <a:p>
            <a:r>
              <a:rPr lang="en-PH" dirty="0">
                <a:solidFill>
                  <a:schemeClr val="bg1"/>
                </a:solidFill>
              </a:rPr>
              <a:t>Source:  NielsenIQ </a:t>
            </a:r>
            <a:r>
              <a:rPr lang="en-PH" dirty="0">
                <a:solidFill>
                  <a:schemeClr val="bg1"/>
                </a:solidFill>
                <a:latin typeface="Montserrat" panose="00000500000000000000" pitchFamily="2" charset="0"/>
              </a:rPr>
              <a:t>Homescan</a:t>
            </a:r>
            <a:r>
              <a:rPr lang="en-PH" dirty="0">
                <a:solidFill>
                  <a:schemeClr val="bg1"/>
                </a:solidFill>
              </a:rPr>
              <a:t> </a:t>
            </a:r>
            <a:r>
              <a:rPr lang="en-PH" dirty="0">
                <a:solidFill>
                  <a:schemeClr val="bg1"/>
                </a:solidFill>
                <a:latin typeface="Montserrat" panose="00000500000000000000" pitchFamily="2" charset="0"/>
              </a:rPr>
              <a:t>Online</a:t>
            </a:r>
            <a:r>
              <a:rPr lang="en-PH" dirty="0">
                <a:solidFill>
                  <a:schemeClr val="bg1"/>
                </a:solidFill>
              </a:rPr>
              <a:t> FMCG</a:t>
            </a:r>
          </a:p>
        </p:txBody>
      </p:sp>
      <p:graphicFrame>
        <p:nvGraphicFramePr>
          <p:cNvPr id="5" name="Chart 4">
            <a:extLst>
              <a:ext uri="{FF2B5EF4-FFF2-40B4-BE49-F238E27FC236}">
                <a16:creationId xmlns:a16="http://schemas.microsoft.com/office/drawing/2014/main" id="{DFBD8321-2FE8-47BC-BAAD-A89C45F2B8B1}"/>
              </a:ext>
            </a:extLst>
          </p:cNvPr>
          <p:cNvGraphicFramePr/>
          <p:nvPr>
            <p:extLst>
              <p:ext uri="{D42A27DB-BD31-4B8C-83A1-F6EECF244321}">
                <p14:modId xmlns:p14="http://schemas.microsoft.com/office/powerpoint/2010/main" val="2427561578"/>
              </p:ext>
            </p:extLst>
          </p:nvPr>
        </p:nvGraphicFramePr>
        <p:xfrm>
          <a:off x="621839" y="1420905"/>
          <a:ext cx="8329556" cy="3213951"/>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C1FFF317-43D7-48AB-89FB-6AAE60EF9C8C}"/>
              </a:ext>
            </a:extLst>
          </p:cNvPr>
          <p:cNvSpPr txBox="1"/>
          <p:nvPr/>
        </p:nvSpPr>
        <p:spPr>
          <a:xfrm>
            <a:off x="823613" y="4135564"/>
            <a:ext cx="437940" cy="215444"/>
          </a:xfrm>
          <a:prstGeom prst="rect">
            <a:avLst/>
          </a:prstGeom>
          <a:noFill/>
        </p:spPr>
        <p:txBody>
          <a:bodyPr wrap="none" rtlCol="0">
            <a:spAutoFit/>
          </a:bodyPr>
          <a:lstStyle/>
          <a:p>
            <a:r>
              <a:rPr lang="en-GB" sz="800" dirty="0">
                <a:solidFill>
                  <a:schemeClr val="bg1"/>
                </a:solidFill>
                <a:latin typeface="Montserrat" panose="00000500000000000000" pitchFamily="2" charset="0"/>
              </a:rPr>
              <a:t>4w/e</a:t>
            </a:r>
          </a:p>
        </p:txBody>
      </p:sp>
      <p:pic>
        <p:nvPicPr>
          <p:cNvPr id="1026" name="Picture 2">
            <a:extLst>
              <a:ext uri="{FF2B5EF4-FFF2-40B4-BE49-F238E27FC236}">
                <a16:creationId xmlns:a16="http://schemas.microsoft.com/office/drawing/2014/main" id="{AA0450C7-4C7C-4BEF-8342-A47B049560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6184" y="801780"/>
            <a:ext cx="619125" cy="61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2892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17"/>
        <p:cNvGrpSpPr/>
        <p:nvPr/>
      </p:nvGrpSpPr>
      <p:grpSpPr>
        <a:xfrm>
          <a:off x="0" y="0"/>
          <a:ext cx="0" cy="0"/>
          <a:chOff x="0" y="0"/>
          <a:chExt cx="0" cy="0"/>
        </a:xfrm>
      </p:grpSpPr>
      <p:sp>
        <p:nvSpPr>
          <p:cNvPr id="1723" name="Google Shape;1723;p127"/>
          <p:cNvSpPr txBox="1">
            <a:spLocks noGrp="1"/>
          </p:cNvSpPr>
          <p:nvPr>
            <p:ph type="title"/>
          </p:nvPr>
        </p:nvSpPr>
        <p:spPr>
          <a:xfrm>
            <a:off x="354650" y="292625"/>
            <a:ext cx="8434800" cy="393600"/>
          </a:xfrm>
        </p:spPr>
        <p:txBody>
          <a:bodyPr spcFirstLastPara="1" wrap="square" lIns="0" tIns="91425" rIns="0" bIns="91425" anchor="t" anchorCtr="0">
            <a:noAutofit/>
          </a:bodyPr>
          <a:lstStyle/>
          <a:p>
            <a:pPr lvl="0"/>
            <a:r>
              <a:rPr lang="en-PH" dirty="0">
                <a:latin typeface="Montserrat" panose="00000500000000000000" pitchFamily="2" charset="0"/>
              </a:rPr>
              <a:t>Convenience stores in ‘convenient’ locations outperformed larger store formats during the short heatwave at the end of summer</a:t>
            </a:r>
          </a:p>
        </p:txBody>
      </p:sp>
      <p:sp>
        <p:nvSpPr>
          <p:cNvPr id="5" name="Subtitle 4">
            <a:extLst>
              <a:ext uri="{FF2B5EF4-FFF2-40B4-BE49-F238E27FC236}">
                <a16:creationId xmlns:a16="http://schemas.microsoft.com/office/drawing/2014/main" id="{8A09D3BF-2A1A-43A6-BD16-079B433DC493}"/>
              </a:ext>
            </a:extLst>
          </p:cNvPr>
          <p:cNvSpPr>
            <a:spLocks noGrp="1"/>
          </p:cNvSpPr>
          <p:nvPr>
            <p:ph type="subTitle" idx="3"/>
          </p:nvPr>
        </p:nvSpPr>
        <p:spPr/>
        <p:txBody>
          <a:bodyPr/>
          <a:lstStyle/>
          <a:p>
            <a:r>
              <a:rPr lang="en-PH" dirty="0">
                <a:latin typeface="Montserrat" panose="00000500000000000000" pitchFamily="2" charset="0"/>
              </a:rPr>
              <a:t>Source:  NielsenIQ Scantrack (FMCG = Total Store Read excluding General Merchandise, Tobacco and Medicines</a:t>
            </a:r>
          </a:p>
        </p:txBody>
      </p:sp>
      <p:sp>
        <p:nvSpPr>
          <p:cNvPr id="3" name="Rectangle 2"/>
          <p:cNvSpPr/>
          <p:nvPr/>
        </p:nvSpPr>
        <p:spPr>
          <a:xfrm>
            <a:off x="4852559" y="4659498"/>
            <a:ext cx="3595480" cy="338554"/>
          </a:xfrm>
          <a:prstGeom prst="rect">
            <a:avLst/>
          </a:prstGeom>
        </p:spPr>
        <p:txBody>
          <a:bodyPr wrap="square">
            <a:spAutoFit/>
          </a:bodyPr>
          <a:lstStyle/>
          <a:p>
            <a:r>
              <a:rPr lang="en-GB" sz="800" dirty="0">
                <a:latin typeface="Montserrat" panose="00000500000000000000" pitchFamily="2" charset="0"/>
                <a:cs typeface="Calibri" panose="020F0502020204030204" pitchFamily="34" charset="0"/>
              </a:rPr>
              <a:t>*Supermarkets include Online Dark Stores, Depots and Picking stores</a:t>
            </a:r>
            <a:endParaRPr lang="en-GB" sz="800" dirty="0">
              <a:latin typeface="Montserrat" panose="00000500000000000000" pitchFamily="2" charset="0"/>
            </a:endParaRPr>
          </a:p>
        </p:txBody>
      </p:sp>
      <p:graphicFrame>
        <p:nvGraphicFramePr>
          <p:cNvPr id="15" name="Chart 14">
            <a:extLst>
              <a:ext uri="{FF2B5EF4-FFF2-40B4-BE49-F238E27FC236}">
                <a16:creationId xmlns:a16="http://schemas.microsoft.com/office/drawing/2014/main" id="{FB1D449C-293B-433D-AF8B-B19CAAF836DC}"/>
              </a:ext>
            </a:extLst>
          </p:cNvPr>
          <p:cNvGraphicFramePr/>
          <p:nvPr>
            <p:extLst>
              <p:ext uri="{D42A27DB-BD31-4B8C-83A1-F6EECF244321}">
                <p14:modId xmlns:p14="http://schemas.microsoft.com/office/powerpoint/2010/main" val="3811771663"/>
              </p:ext>
            </p:extLst>
          </p:nvPr>
        </p:nvGraphicFramePr>
        <p:xfrm>
          <a:off x="4852559" y="1233081"/>
          <a:ext cx="3804300" cy="1483408"/>
        </p:xfrm>
        <a:graphic>
          <a:graphicData uri="http://schemas.openxmlformats.org/drawingml/2006/chart">
            <c:chart xmlns:c="http://schemas.openxmlformats.org/drawingml/2006/chart" xmlns:r="http://schemas.openxmlformats.org/officeDocument/2006/relationships" r:id="rId3"/>
          </a:graphicData>
        </a:graphic>
      </p:graphicFrame>
      <p:cxnSp>
        <p:nvCxnSpPr>
          <p:cNvPr id="16" name="Google Shape;1719;p127">
            <a:extLst>
              <a:ext uri="{FF2B5EF4-FFF2-40B4-BE49-F238E27FC236}">
                <a16:creationId xmlns:a16="http://schemas.microsoft.com/office/drawing/2014/main" id="{52778CA0-66FA-4AEE-9999-1A82D1F83488}"/>
              </a:ext>
            </a:extLst>
          </p:cNvPr>
          <p:cNvCxnSpPr/>
          <p:nvPr/>
        </p:nvCxnSpPr>
        <p:spPr>
          <a:xfrm>
            <a:off x="354650" y="1745725"/>
            <a:ext cx="3826800" cy="0"/>
          </a:xfrm>
          <a:prstGeom prst="straightConnector1">
            <a:avLst/>
          </a:prstGeom>
          <a:noFill/>
          <a:ln w="9525" cap="flat" cmpd="sng">
            <a:solidFill>
              <a:srgbClr val="333333"/>
            </a:solidFill>
            <a:prstDash val="solid"/>
            <a:round/>
            <a:headEnd type="none" w="med" len="med"/>
            <a:tailEnd type="none" w="med" len="med"/>
          </a:ln>
        </p:spPr>
      </p:cxnSp>
      <p:sp>
        <p:nvSpPr>
          <p:cNvPr id="17" name="Google Shape;1720;p127">
            <a:extLst>
              <a:ext uri="{FF2B5EF4-FFF2-40B4-BE49-F238E27FC236}">
                <a16:creationId xmlns:a16="http://schemas.microsoft.com/office/drawing/2014/main" id="{970C9709-0DA1-4983-A412-AA8DDFFC7BC0}"/>
              </a:ext>
            </a:extLst>
          </p:cNvPr>
          <p:cNvSpPr txBox="1"/>
          <p:nvPr/>
        </p:nvSpPr>
        <p:spPr>
          <a:xfrm>
            <a:off x="354649" y="1462675"/>
            <a:ext cx="4383006" cy="278103"/>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1300" dirty="0">
                <a:solidFill>
                  <a:srgbClr val="1A1A1A"/>
                </a:solidFill>
                <a:latin typeface="Avenir Next LT Pro" panose="020B0504020202020204" pitchFamily="34" charset="0"/>
                <a:ea typeface="Montserrat"/>
                <a:cs typeface="Montserrat"/>
                <a:sym typeface="Montserrat"/>
              </a:rPr>
              <a:t>GB Total Coverage </a:t>
            </a:r>
            <a:r>
              <a:rPr lang="en" sz="1300" b="1" dirty="0">
                <a:solidFill>
                  <a:srgbClr val="1A1A1A"/>
                </a:solidFill>
                <a:latin typeface="Avenir Next LT Pro" panose="020B0504020202020204" pitchFamily="34" charset="0"/>
                <a:ea typeface="Montserrat"/>
                <a:cs typeface="Montserrat"/>
                <a:sym typeface="Montserrat"/>
              </a:rPr>
              <a:t>FMCG</a:t>
            </a:r>
            <a:r>
              <a:rPr lang="en" sz="1300" dirty="0">
                <a:solidFill>
                  <a:srgbClr val="1A1A1A"/>
                </a:solidFill>
                <a:latin typeface="Avenir Next LT Pro" panose="020B0504020202020204" pitchFamily="34" charset="0"/>
                <a:ea typeface="Montserrat"/>
                <a:cs typeface="Montserrat"/>
                <a:sym typeface="Montserrat"/>
              </a:rPr>
              <a:t> Sales, 4w/e 11</a:t>
            </a:r>
            <a:r>
              <a:rPr lang="en" sz="1300" baseline="30000" dirty="0">
                <a:solidFill>
                  <a:srgbClr val="1A1A1A"/>
                </a:solidFill>
                <a:latin typeface="Avenir Next LT Pro" panose="020B0504020202020204" pitchFamily="34" charset="0"/>
                <a:ea typeface="Montserrat"/>
                <a:cs typeface="Montserrat"/>
                <a:sym typeface="Montserrat"/>
              </a:rPr>
              <a:t>th</a:t>
            </a:r>
            <a:r>
              <a:rPr lang="en" sz="1300" dirty="0">
                <a:solidFill>
                  <a:srgbClr val="1A1A1A"/>
                </a:solidFill>
                <a:latin typeface="Avenir Next LT Pro" panose="020B0504020202020204" pitchFamily="34" charset="0"/>
                <a:ea typeface="Montserrat"/>
                <a:cs typeface="Montserrat"/>
                <a:sym typeface="Montserrat"/>
              </a:rPr>
              <a:t> September</a:t>
            </a:r>
            <a:br>
              <a:rPr lang="en" dirty="0">
                <a:solidFill>
                  <a:srgbClr val="000000"/>
                </a:solidFill>
                <a:latin typeface="Avenir Next LT Pro" panose="020B0504020202020204" pitchFamily="34" charset="0"/>
                <a:ea typeface="Montserrat"/>
                <a:cs typeface="Montserrat"/>
                <a:sym typeface="Montserrat"/>
              </a:rPr>
            </a:br>
            <a:endParaRPr sz="1000" dirty="0">
              <a:solidFill>
                <a:srgbClr val="000000"/>
              </a:solidFill>
              <a:latin typeface="Avenir Next LT Pro" panose="020B0504020202020204" pitchFamily="34" charset="0"/>
              <a:ea typeface="Montserrat"/>
              <a:cs typeface="Montserrat"/>
              <a:sym typeface="Montserrat"/>
            </a:endParaRPr>
          </a:p>
        </p:txBody>
      </p:sp>
      <p:sp>
        <p:nvSpPr>
          <p:cNvPr id="18" name="Google Shape;1721;p127">
            <a:extLst>
              <a:ext uri="{FF2B5EF4-FFF2-40B4-BE49-F238E27FC236}">
                <a16:creationId xmlns:a16="http://schemas.microsoft.com/office/drawing/2014/main" id="{783BCF4E-61B1-440E-962B-DCF8AA5882D1}"/>
              </a:ext>
            </a:extLst>
          </p:cNvPr>
          <p:cNvSpPr txBox="1"/>
          <p:nvPr/>
        </p:nvSpPr>
        <p:spPr>
          <a:xfrm>
            <a:off x="397946" y="2253903"/>
            <a:ext cx="2775125" cy="5913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2400" b="1" dirty="0">
                <a:solidFill>
                  <a:srgbClr val="1A1A1A"/>
                </a:solidFill>
                <a:latin typeface="Avenir Next LT Pro" panose="020B0504020202020204" pitchFamily="34" charset="0"/>
                <a:ea typeface="Montserrat"/>
                <a:cs typeface="Montserrat"/>
                <a:sym typeface="Montserrat"/>
              </a:rPr>
              <a:t>+£133m</a:t>
            </a:r>
            <a:br>
              <a:rPr lang="en" b="1" dirty="0">
                <a:solidFill>
                  <a:srgbClr val="1A1A1A"/>
                </a:solidFill>
                <a:latin typeface="Avenir Next LT Pro" panose="020B0504020202020204" pitchFamily="34" charset="0"/>
                <a:ea typeface="Montserrat"/>
                <a:cs typeface="Montserrat"/>
                <a:sym typeface="Montserrat"/>
              </a:rPr>
            </a:br>
            <a:r>
              <a:rPr lang="en" sz="1200" b="1" dirty="0">
                <a:solidFill>
                  <a:srgbClr val="1A1A1A"/>
                </a:solidFill>
                <a:latin typeface="Avenir Next LT Pro" panose="020B0504020202020204" pitchFamily="34" charset="0"/>
                <a:ea typeface="Montserrat"/>
                <a:cs typeface="Montserrat"/>
                <a:sym typeface="Montserrat"/>
              </a:rPr>
              <a:t>Shoppers </a:t>
            </a:r>
            <a:r>
              <a:rPr lang="en" sz="1200" b="1" dirty="0">
                <a:solidFill>
                  <a:srgbClr val="1A1A1A"/>
                </a:solidFill>
                <a:latin typeface="Montserrat" panose="00000500000000000000" pitchFamily="2" charset="0"/>
                <a:ea typeface="Montserrat"/>
                <a:cs typeface="Montserrat"/>
                <a:sym typeface="Montserrat"/>
              </a:rPr>
              <a:t>spent</a:t>
            </a:r>
            <a:r>
              <a:rPr lang="en" sz="1200" b="1" dirty="0">
                <a:solidFill>
                  <a:srgbClr val="1A1A1A"/>
                </a:solidFill>
                <a:latin typeface="Avenir Next LT Pro" panose="020B0504020202020204" pitchFamily="34" charset="0"/>
                <a:ea typeface="Montserrat"/>
                <a:cs typeface="Montserrat"/>
                <a:sym typeface="Montserrat"/>
              </a:rPr>
              <a:t> </a:t>
            </a:r>
            <a:r>
              <a:rPr lang="en" sz="1200" b="1" dirty="0">
                <a:solidFill>
                  <a:srgbClr val="1A1A1A"/>
                </a:solidFill>
                <a:latin typeface="Montserrat" panose="00000500000000000000" pitchFamily="2" charset="0"/>
                <a:ea typeface="Montserrat"/>
                <a:cs typeface="Montserrat"/>
                <a:sym typeface="Montserrat"/>
              </a:rPr>
              <a:t>more on groceries than last year</a:t>
            </a:r>
            <a:endParaRPr sz="1500" b="1" dirty="0">
              <a:solidFill>
                <a:srgbClr val="1A1A1A"/>
              </a:solidFill>
              <a:latin typeface="Montserrat" panose="00000500000000000000" pitchFamily="2" charset="0"/>
              <a:ea typeface="Montserrat"/>
              <a:cs typeface="Montserrat"/>
              <a:sym typeface="Montserrat"/>
            </a:endParaRPr>
          </a:p>
        </p:txBody>
      </p:sp>
      <p:sp>
        <p:nvSpPr>
          <p:cNvPr id="19" name="Google Shape;1722;p127">
            <a:extLst>
              <a:ext uri="{FF2B5EF4-FFF2-40B4-BE49-F238E27FC236}">
                <a16:creationId xmlns:a16="http://schemas.microsoft.com/office/drawing/2014/main" id="{87F335D8-9F32-45A3-96D6-8D5D9FC1CE48}"/>
              </a:ext>
            </a:extLst>
          </p:cNvPr>
          <p:cNvSpPr txBox="1"/>
          <p:nvPr/>
        </p:nvSpPr>
        <p:spPr>
          <a:xfrm>
            <a:off x="407497" y="3318318"/>
            <a:ext cx="3155759" cy="5913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Clr>
                <a:schemeClr val="dk1"/>
              </a:buClr>
              <a:buSzPts val="1100"/>
              <a:buFont typeface="Arial"/>
              <a:buNone/>
            </a:pPr>
            <a:r>
              <a:rPr lang="en" sz="2400" b="1" dirty="0">
                <a:solidFill>
                  <a:schemeClr val="accent3"/>
                </a:solidFill>
                <a:latin typeface="Montserrat" panose="00000500000000000000" pitchFamily="2" charset="0"/>
                <a:ea typeface="Montserrat"/>
                <a:cs typeface="Montserrat"/>
                <a:sym typeface="Montserrat"/>
              </a:rPr>
              <a:t>+£540m</a:t>
            </a:r>
            <a:br>
              <a:rPr lang="en" b="1" dirty="0">
                <a:solidFill>
                  <a:schemeClr val="accent3"/>
                </a:solidFill>
                <a:latin typeface="Montserrat" panose="00000500000000000000" pitchFamily="2" charset="0"/>
                <a:ea typeface="Montserrat"/>
                <a:cs typeface="Montserrat"/>
                <a:sym typeface="Montserrat"/>
              </a:rPr>
            </a:br>
            <a:r>
              <a:rPr lang="en-GB" sz="1200" b="1" dirty="0">
                <a:solidFill>
                  <a:schemeClr val="accent3"/>
                </a:solidFill>
                <a:latin typeface="Montserrat" panose="00000500000000000000" pitchFamily="2" charset="0"/>
                <a:ea typeface="Montserrat"/>
                <a:cs typeface="Montserrat"/>
                <a:sym typeface="Montserrat"/>
              </a:rPr>
              <a:t>more than 4w/e 14</a:t>
            </a:r>
            <a:r>
              <a:rPr lang="en-GB" sz="1200" b="1" baseline="30000" dirty="0">
                <a:solidFill>
                  <a:schemeClr val="accent3"/>
                </a:solidFill>
                <a:latin typeface="Montserrat" panose="00000500000000000000" pitchFamily="2" charset="0"/>
                <a:ea typeface="Montserrat"/>
                <a:cs typeface="Montserrat"/>
                <a:sym typeface="Montserrat"/>
              </a:rPr>
              <a:t>th</a:t>
            </a:r>
            <a:r>
              <a:rPr lang="en-GB" sz="1200" b="1" dirty="0">
                <a:solidFill>
                  <a:schemeClr val="accent3"/>
                </a:solidFill>
                <a:latin typeface="Montserrat" panose="00000500000000000000" pitchFamily="2" charset="0"/>
                <a:ea typeface="Montserrat"/>
                <a:cs typeface="Montserrat"/>
                <a:sym typeface="Montserrat"/>
              </a:rPr>
              <a:t> September 2019</a:t>
            </a:r>
            <a:endParaRPr sz="1500" b="1" dirty="0">
              <a:solidFill>
                <a:schemeClr val="accent3"/>
              </a:solidFill>
              <a:latin typeface="Montserrat" panose="00000500000000000000" pitchFamily="2" charset="0"/>
              <a:ea typeface="Montserrat"/>
              <a:cs typeface="Montserrat"/>
              <a:sym typeface="Montserrat"/>
            </a:endParaRPr>
          </a:p>
          <a:p>
            <a:pPr marL="0" lvl="0" indent="0" algn="l" rtl="0">
              <a:spcBef>
                <a:spcPts val="0"/>
              </a:spcBef>
              <a:spcAft>
                <a:spcPts val="0"/>
              </a:spcAft>
              <a:buNone/>
            </a:pPr>
            <a:endParaRPr sz="1200" b="1" dirty="0">
              <a:solidFill>
                <a:srgbClr val="1A1A1A"/>
              </a:solidFill>
              <a:latin typeface="Montserrat" panose="00000500000000000000" pitchFamily="2" charset="0"/>
              <a:ea typeface="Montserrat"/>
              <a:cs typeface="Montserrat"/>
              <a:sym typeface="Montserrat"/>
            </a:endParaRPr>
          </a:p>
        </p:txBody>
      </p:sp>
      <p:cxnSp>
        <p:nvCxnSpPr>
          <p:cNvPr id="20" name="Google Shape;1725;p127">
            <a:extLst>
              <a:ext uri="{FF2B5EF4-FFF2-40B4-BE49-F238E27FC236}">
                <a16:creationId xmlns:a16="http://schemas.microsoft.com/office/drawing/2014/main" id="{550B18CA-63BA-4A9F-9EFB-D34F54E5CE9F}"/>
              </a:ext>
            </a:extLst>
          </p:cNvPr>
          <p:cNvCxnSpPr>
            <a:cxnSpLocks/>
          </p:cNvCxnSpPr>
          <p:nvPr/>
        </p:nvCxnSpPr>
        <p:spPr>
          <a:xfrm>
            <a:off x="472811" y="3582578"/>
            <a:ext cx="1191121" cy="0"/>
          </a:xfrm>
          <a:prstGeom prst="straightConnector1">
            <a:avLst/>
          </a:prstGeom>
          <a:noFill/>
          <a:ln w="19050" cap="flat" cmpd="sng">
            <a:solidFill>
              <a:schemeClr val="accent1"/>
            </a:solidFill>
            <a:prstDash val="solid"/>
            <a:round/>
            <a:headEnd type="none" w="med" len="med"/>
            <a:tailEnd type="none" w="med" len="med"/>
          </a:ln>
        </p:spPr>
      </p:cxnSp>
      <p:sp>
        <p:nvSpPr>
          <p:cNvPr id="2" name="TextBox 1">
            <a:extLst>
              <a:ext uri="{FF2B5EF4-FFF2-40B4-BE49-F238E27FC236}">
                <a16:creationId xmlns:a16="http://schemas.microsoft.com/office/drawing/2014/main" id="{AA892376-BA68-4A43-B304-A47FCA48628A}"/>
              </a:ext>
            </a:extLst>
          </p:cNvPr>
          <p:cNvSpPr txBox="1"/>
          <p:nvPr/>
        </p:nvSpPr>
        <p:spPr>
          <a:xfrm>
            <a:off x="5998900" y="4864180"/>
            <a:ext cx="2713993" cy="307777"/>
          </a:xfrm>
          <a:prstGeom prst="rect">
            <a:avLst/>
          </a:prstGeom>
          <a:noFill/>
        </p:spPr>
        <p:txBody>
          <a:bodyPr wrap="square" rtlCol="0">
            <a:spAutoFit/>
          </a:bodyPr>
          <a:lstStyle/>
          <a:p>
            <a:pPr algn="r"/>
            <a:r>
              <a:rPr lang="en-GB" sz="700" dirty="0">
                <a:latin typeface="Montserrat" panose="00000500000000000000" pitchFamily="2" charset="0"/>
              </a:rPr>
              <a:t>Supermarkets &gt; 3,000sqft</a:t>
            </a:r>
          </a:p>
          <a:p>
            <a:pPr algn="r"/>
            <a:r>
              <a:rPr lang="en-GB" sz="700" dirty="0">
                <a:latin typeface="Montserrat" panose="00000500000000000000" pitchFamily="2" charset="0"/>
              </a:rPr>
              <a:t>Convenience &lt; 3,000sqft</a:t>
            </a:r>
          </a:p>
        </p:txBody>
      </p:sp>
      <p:graphicFrame>
        <p:nvGraphicFramePr>
          <p:cNvPr id="13" name="Chart 12">
            <a:extLst>
              <a:ext uri="{FF2B5EF4-FFF2-40B4-BE49-F238E27FC236}">
                <a16:creationId xmlns:a16="http://schemas.microsoft.com/office/drawing/2014/main" id="{C524A74A-DA7B-4CDD-B780-4378126F880B}"/>
              </a:ext>
            </a:extLst>
          </p:cNvPr>
          <p:cNvGraphicFramePr/>
          <p:nvPr>
            <p:extLst>
              <p:ext uri="{D42A27DB-BD31-4B8C-83A1-F6EECF244321}">
                <p14:modId xmlns:p14="http://schemas.microsoft.com/office/powerpoint/2010/main" val="1952048518"/>
              </p:ext>
            </p:extLst>
          </p:nvPr>
        </p:nvGraphicFramePr>
        <p:xfrm>
          <a:off x="4852559" y="3132330"/>
          <a:ext cx="3804300" cy="1483408"/>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76FB403D-D181-47EF-941B-6F66CD7B70D4}"/>
              </a:ext>
            </a:extLst>
          </p:cNvPr>
          <p:cNvSpPr txBox="1"/>
          <p:nvPr/>
        </p:nvSpPr>
        <p:spPr>
          <a:xfrm>
            <a:off x="4737655" y="3055148"/>
            <a:ext cx="1896673" cy="246221"/>
          </a:xfrm>
          <a:prstGeom prst="rect">
            <a:avLst/>
          </a:prstGeom>
          <a:noFill/>
        </p:spPr>
        <p:txBody>
          <a:bodyPr wrap="none" rtlCol="0">
            <a:spAutoFit/>
          </a:bodyPr>
          <a:lstStyle/>
          <a:p>
            <a:r>
              <a:rPr lang="en-GB" sz="1000" b="1" dirty="0">
                <a:latin typeface="Montserrat" panose="00000500000000000000" pitchFamily="2" charset="0"/>
              </a:rPr>
              <a:t>Weekly yoy value growth</a:t>
            </a:r>
          </a:p>
        </p:txBody>
      </p:sp>
      <p:sp>
        <p:nvSpPr>
          <p:cNvPr id="21" name="TextBox 20">
            <a:extLst>
              <a:ext uri="{FF2B5EF4-FFF2-40B4-BE49-F238E27FC236}">
                <a16:creationId xmlns:a16="http://schemas.microsoft.com/office/drawing/2014/main" id="{4626C26E-B1F5-49D0-BA0E-0B623F897C4A}"/>
              </a:ext>
            </a:extLst>
          </p:cNvPr>
          <p:cNvSpPr txBox="1"/>
          <p:nvPr/>
        </p:nvSpPr>
        <p:spPr>
          <a:xfrm>
            <a:off x="4671131" y="1112244"/>
            <a:ext cx="1184940" cy="246221"/>
          </a:xfrm>
          <a:prstGeom prst="rect">
            <a:avLst/>
          </a:prstGeom>
          <a:noFill/>
        </p:spPr>
        <p:txBody>
          <a:bodyPr wrap="none" rtlCol="0">
            <a:spAutoFit/>
          </a:bodyPr>
          <a:lstStyle/>
          <a:p>
            <a:r>
              <a:rPr lang="en-GB" sz="1000" b="1" dirty="0">
                <a:latin typeface="Montserrat" panose="00000500000000000000" pitchFamily="2" charset="0"/>
              </a:rPr>
              <a:t>4 week ending</a:t>
            </a:r>
          </a:p>
        </p:txBody>
      </p:sp>
      <p:sp>
        <p:nvSpPr>
          <p:cNvPr id="22" name="TextBox 21">
            <a:extLst>
              <a:ext uri="{FF2B5EF4-FFF2-40B4-BE49-F238E27FC236}">
                <a16:creationId xmlns:a16="http://schemas.microsoft.com/office/drawing/2014/main" id="{B9E382D9-7CF0-49ED-AB47-D6D1405DB454}"/>
              </a:ext>
            </a:extLst>
          </p:cNvPr>
          <p:cNvSpPr txBox="1"/>
          <p:nvPr/>
        </p:nvSpPr>
        <p:spPr>
          <a:xfrm>
            <a:off x="260934" y="4345307"/>
            <a:ext cx="3946973" cy="369332"/>
          </a:xfrm>
          <a:prstGeom prst="rect">
            <a:avLst/>
          </a:prstGeom>
          <a:noFill/>
        </p:spPr>
        <p:txBody>
          <a:bodyPr wrap="square" rtlCol="0">
            <a:spAutoFit/>
          </a:bodyPr>
          <a:lstStyle/>
          <a:p>
            <a:r>
              <a:rPr lang="en-GB" sz="900" dirty="0">
                <a:solidFill>
                  <a:schemeClr val="tx1"/>
                </a:solidFill>
                <a:highlight>
                  <a:srgbClr val="00FF00"/>
                </a:highlight>
                <a:latin typeface="Montserrat" panose="00000500000000000000" pitchFamily="2" charset="0"/>
              </a:rPr>
              <a:t>Convenience stores also benefited from softer comparatives during the 2020 Bank Holiday weekend</a:t>
            </a:r>
          </a:p>
        </p:txBody>
      </p:sp>
    </p:spTree>
    <p:extLst>
      <p:ext uri="{BB962C8B-B14F-4D97-AF65-F5344CB8AC3E}">
        <p14:creationId xmlns:p14="http://schemas.microsoft.com/office/powerpoint/2010/main" val="7004817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03"/>
        <p:cNvGrpSpPr/>
        <p:nvPr/>
      </p:nvGrpSpPr>
      <p:grpSpPr>
        <a:xfrm>
          <a:off x="0" y="0"/>
          <a:ext cx="0" cy="0"/>
          <a:chOff x="0" y="0"/>
          <a:chExt cx="0" cy="0"/>
        </a:xfrm>
      </p:grpSpPr>
      <p:sp>
        <p:nvSpPr>
          <p:cNvPr id="1604" name="Google Shape;1604;p117"/>
          <p:cNvSpPr txBox="1">
            <a:spLocks noGrp="1"/>
          </p:cNvSpPr>
          <p:nvPr>
            <p:ph type="title"/>
          </p:nvPr>
        </p:nvSpPr>
        <p:spPr>
          <a:xfrm>
            <a:off x="354650" y="292625"/>
            <a:ext cx="8434800" cy="393600"/>
          </a:xfrm>
          <a:prstGeom prst="rect">
            <a:avLst/>
          </a:prstGeom>
        </p:spPr>
        <p:txBody>
          <a:bodyPr spcFirstLastPara="1" wrap="square" lIns="0" tIns="91425" rIns="0" bIns="91425" anchor="t" anchorCtr="0">
            <a:noAutofit/>
          </a:bodyPr>
          <a:lstStyle/>
          <a:p>
            <a:pPr marL="0" lvl="0" indent="0" algn="l" rtl="0">
              <a:spcBef>
                <a:spcPts val="0"/>
              </a:spcBef>
              <a:spcAft>
                <a:spcPts val="0"/>
              </a:spcAft>
              <a:buNone/>
            </a:pPr>
            <a:r>
              <a:rPr lang="en-GB" sz="1600" dirty="0">
                <a:latin typeface="Montserrat" panose="00000500000000000000" pitchFamily="2" charset="0"/>
              </a:rPr>
              <a:t>Shopper missions in Convenience Stores are diverse and gifting, food to go health and car care all had strong growths, as shoppers shopped local</a:t>
            </a:r>
            <a:endParaRPr sz="1600" dirty="0">
              <a:latin typeface="Montserrat" panose="00000500000000000000" pitchFamily="2" charset="0"/>
            </a:endParaRPr>
          </a:p>
        </p:txBody>
      </p:sp>
      <p:cxnSp>
        <p:nvCxnSpPr>
          <p:cNvPr id="1606" name="Google Shape;1606;p117"/>
          <p:cNvCxnSpPr/>
          <p:nvPr/>
        </p:nvCxnSpPr>
        <p:spPr>
          <a:xfrm>
            <a:off x="354650" y="1745725"/>
            <a:ext cx="3241800" cy="0"/>
          </a:xfrm>
          <a:prstGeom prst="straightConnector1">
            <a:avLst/>
          </a:prstGeom>
          <a:noFill/>
          <a:ln w="9525" cap="flat" cmpd="sng">
            <a:solidFill>
              <a:srgbClr val="333333"/>
            </a:solidFill>
            <a:prstDash val="solid"/>
            <a:round/>
            <a:headEnd type="none" w="med" len="med"/>
            <a:tailEnd type="none" w="med" len="med"/>
          </a:ln>
        </p:spPr>
      </p:cxnSp>
      <p:sp>
        <p:nvSpPr>
          <p:cNvPr id="1607" name="Google Shape;1607;p117"/>
          <p:cNvSpPr txBox="1"/>
          <p:nvPr/>
        </p:nvSpPr>
        <p:spPr>
          <a:xfrm>
            <a:off x="354650" y="1225620"/>
            <a:ext cx="3804300" cy="3000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1300" b="1" dirty="0">
                <a:solidFill>
                  <a:srgbClr val="1A1A1A"/>
                </a:solidFill>
                <a:latin typeface="Montserrat" panose="00000500000000000000" pitchFamily="2" charset="0"/>
                <a:ea typeface="Montserrat"/>
                <a:cs typeface="Montserrat"/>
                <a:sym typeface="Montserrat"/>
              </a:rPr>
              <a:t>Value Growths</a:t>
            </a:r>
            <a:br>
              <a:rPr lang="en" b="1" dirty="0">
                <a:solidFill>
                  <a:srgbClr val="000000"/>
                </a:solidFill>
                <a:latin typeface="Montserrat" panose="00000500000000000000" pitchFamily="2" charset="0"/>
                <a:ea typeface="Montserrat"/>
                <a:cs typeface="Montserrat"/>
                <a:sym typeface="Montserrat"/>
              </a:rPr>
            </a:br>
            <a:r>
              <a:rPr lang="en" sz="1000" dirty="0">
                <a:solidFill>
                  <a:schemeClr val="dk1"/>
                </a:solidFill>
                <a:latin typeface="Montserrat" panose="00000500000000000000" pitchFamily="2" charset="0"/>
                <a:ea typeface="Montserrat"/>
                <a:cs typeface="Montserrat"/>
                <a:sym typeface="Montserrat"/>
              </a:rPr>
              <a:t>4w/e 11</a:t>
            </a:r>
            <a:r>
              <a:rPr lang="en" sz="1000" baseline="30000" dirty="0">
                <a:solidFill>
                  <a:schemeClr val="dk1"/>
                </a:solidFill>
                <a:latin typeface="Montserrat" panose="00000500000000000000" pitchFamily="2" charset="0"/>
                <a:ea typeface="Montserrat"/>
                <a:cs typeface="Montserrat"/>
                <a:sym typeface="Montserrat"/>
              </a:rPr>
              <a:t>th</a:t>
            </a:r>
            <a:r>
              <a:rPr lang="en" sz="1000" dirty="0">
                <a:solidFill>
                  <a:schemeClr val="dk1"/>
                </a:solidFill>
                <a:latin typeface="Montserrat" panose="00000500000000000000" pitchFamily="2" charset="0"/>
                <a:ea typeface="Montserrat"/>
                <a:cs typeface="Montserrat"/>
                <a:sym typeface="Montserrat"/>
              </a:rPr>
              <a:t> September 2021 vs 12</a:t>
            </a:r>
            <a:r>
              <a:rPr lang="en" sz="1000" baseline="30000" dirty="0">
                <a:solidFill>
                  <a:schemeClr val="dk1"/>
                </a:solidFill>
                <a:latin typeface="Montserrat" panose="00000500000000000000" pitchFamily="2" charset="0"/>
                <a:ea typeface="Montserrat"/>
                <a:cs typeface="Montserrat"/>
                <a:sym typeface="Montserrat"/>
              </a:rPr>
              <a:t>th</a:t>
            </a:r>
            <a:r>
              <a:rPr lang="en" sz="1000" dirty="0">
                <a:solidFill>
                  <a:schemeClr val="dk1"/>
                </a:solidFill>
                <a:latin typeface="Montserrat" panose="00000500000000000000" pitchFamily="2" charset="0"/>
                <a:ea typeface="Montserrat"/>
                <a:cs typeface="Montserrat"/>
                <a:sym typeface="Montserrat"/>
              </a:rPr>
              <a:t> September 2020</a:t>
            </a:r>
            <a:endParaRPr sz="1000" dirty="0">
              <a:solidFill>
                <a:srgbClr val="000000"/>
              </a:solidFill>
              <a:latin typeface="Montserrat" panose="00000500000000000000" pitchFamily="2" charset="0"/>
              <a:ea typeface="Montserrat Light"/>
              <a:cs typeface="Montserrat Light"/>
              <a:sym typeface="Montserrat Light"/>
            </a:endParaRPr>
          </a:p>
        </p:txBody>
      </p:sp>
      <p:grpSp>
        <p:nvGrpSpPr>
          <p:cNvPr id="1609" name="Google Shape;1609;p117"/>
          <p:cNvGrpSpPr/>
          <p:nvPr/>
        </p:nvGrpSpPr>
        <p:grpSpPr>
          <a:xfrm>
            <a:off x="204577" y="2134849"/>
            <a:ext cx="674029" cy="307800"/>
            <a:chOff x="3272277" y="2468249"/>
            <a:chExt cx="674029" cy="307800"/>
          </a:xfrm>
        </p:grpSpPr>
        <p:sp>
          <p:nvSpPr>
            <p:cNvPr id="1610" name="Google Shape;1610;p117"/>
            <p:cNvSpPr/>
            <p:nvPr/>
          </p:nvSpPr>
          <p:spPr>
            <a:xfrm rot="-8100000">
              <a:off x="3317354"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1611" name="Google Shape;1611;p117"/>
            <p:cNvSpPr/>
            <p:nvPr/>
          </p:nvSpPr>
          <p:spPr>
            <a:xfrm rot="-8100000">
              <a:off x="3500468"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1612" name="Google Shape;1612;p117"/>
            <p:cNvSpPr/>
            <p:nvPr/>
          </p:nvSpPr>
          <p:spPr>
            <a:xfrm rot="-8100000">
              <a:off x="3683583"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grpSp>
      <p:sp>
        <p:nvSpPr>
          <p:cNvPr id="1613" name="Google Shape;1613;p117"/>
          <p:cNvSpPr txBox="1"/>
          <p:nvPr/>
        </p:nvSpPr>
        <p:spPr>
          <a:xfrm>
            <a:off x="1044212" y="2134848"/>
            <a:ext cx="3066489" cy="2604561"/>
          </a:xfrm>
          <a:prstGeom prst="rect">
            <a:avLst/>
          </a:prstGeom>
          <a:noFill/>
          <a:ln>
            <a:noFill/>
          </a:ln>
        </p:spPr>
        <p:txBody>
          <a:bodyPr spcFirstLastPara="1" wrap="square" lIns="0" tIns="0" rIns="0" bIns="0" anchor="t" anchorCtr="0">
            <a:noAutofit/>
          </a:bodyPr>
          <a:lstStyle/>
          <a:p>
            <a:pPr marL="0" lvl="0" indent="0" algn="l" rtl="0">
              <a:spcBef>
                <a:spcPts val="0"/>
              </a:spcBef>
              <a:spcAft>
                <a:spcPts val="1200"/>
              </a:spcAft>
              <a:buClr>
                <a:schemeClr val="dk1"/>
              </a:buClr>
              <a:buSzPts val="1100"/>
              <a:buFont typeface="Arial"/>
              <a:buNone/>
            </a:pPr>
            <a:r>
              <a:rPr lang="en" sz="1200" dirty="0">
                <a:solidFill>
                  <a:schemeClr val="tx1"/>
                </a:solidFill>
                <a:latin typeface="Montserrat" panose="00000500000000000000" pitchFamily="2" charset="0"/>
                <a:ea typeface="Montserrat"/>
                <a:cs typeface="Montserrat"/>
                <a:sym typeface="Montserrat"/>
              </a:rPr>
              <a:t>Retailers are continuing to benefit from </a:t>
            </a:r>
            <a:r>
              <a:rPr lang="en" sz="1200" b="1" dirty="0">
                <a:solidFill>
                  <a:schemeClr val="tx1"/>
                </a:solidFill>
                <a:latin typeface="Montserrat" panose="00000500000000000000" pitchFamily="2" charset="0"/>
                <a:ea typeface="Montserrat"/>
                <a:cs typeface="Montserrat"/>
                <a:sym typeface="Montserrat"/>
              </a:rPr>
              <a:t>incremental spend </a:t>
            </a:r>
            <a:r>
              <a:rPr lang="en" sz="1200" dirty="0">
                <a:solidFill>
                  <a:schemeClr val="tx1"/>
                </a:solidFill>
                <a:latin typeface="Montserrat" panose="00000500000000000000" pitchFamily="2" charset="0"/>
                <a:ea typeface="Montserrat"/>
                <a:cs typeface="Montserrat"/>
                <a:sym typeface="Montserrat"/>
              </a:rPr>
              <a:t>that has </a:t>
            </a:r>
            <a:r>
              <a:rPr lang="en" sz="1200" b="1" dirty="0">
                <a:solidFill>
                  <a:schemeClr val="tx1"/>
                </a:solidFill>
                <a:latin typeface="Montserrat" panose="00000500000000000000" pitchFamily="2" charset="0"/>
                <a:ea typeface="Montserrat"/>
                <a:cs typeface="Montserrat"/>
                <a:sym typeface="Montserrat"/>
              </a:rPr>
              <a:t>not yet returned to the hospitality channels</a:t>
            </a:r>
            <a:r>
              <a:rPr lang="en" sz="1200" dirty="0">
                <a:solidFill>
                  <a:schemeClr val="tx1"/>
                </a:solidFill>
                <a:latin typeface="Montserrat" panose="00000500000000000000" pitchFamily="2" charset="0"/>
                <a:ea typeface="Montserrat"/>
                <a:cs typeface="Montserrat"/>
                <a:sym typeface="Montserrat"/>
              </a:rPr>
              <a:t>. </a:t>
            </a:r>
          </a:p>
          <a:p>
            <a:pPr marL="0" lvl="0" indent="0" algn="l" rtl="0">
              <a:spcBef>
                <a:spcPts val="0"/>
              </a:spcBef>
              <a:spcAft>
                <a:spcPts val="1200"/>
              </a:spcAft>
              <a:buClr>
                <a:schemeClr val="dk1"/>
              </a:buClr>
              <a:buSzPts val="1100"/>
              <a:buFont typeface="Arial"/>
              <a:buNone/>
            </a:pPr>
            <a:r>
              <a:rPr lang="en" sz="1200" b="1" dirty="0">
                <a:solidFill>
                  <a:schemeClr val="tx1"/>
                </a:solidFill>
                <a:latin typeface="Montserrat" panose="00000500000000000000" pitchFamily="2" charset="0"/>
                <a:ea typeface="Montserrat"/>
                <a:cs typeface="Montserrat"/>
                <a:sym typeface="Montserrat"/>
              </a:rPr>
              <a:t>Supermarkets</a:t>
            </a:r>
            <a:r>
              <a:rPr lang="en" sz="1200" dirty="0">
                <a:solidFill>
                  <a:schemeClr val="tx1"/>
                </a:solidFill>
                <a:latin typeface="Montserrat" panose="00000500000000000000" pitchFamily="2" charset="0"/>
                <a:ea typeface="Montserrat"/>
                <a:cs typeface="Montserrat"/>
                <a:sym typeface="Montserrat"/>
              </a:rPr>
              <a:t> are seeing growth from Convenience foods , healthcare as well as some larger ticket items including Furniture.</a:t>
            </a:r>
          </a:p>
          <a:p>
            <a:pPr marL="0" lvl="0" indent="0" algn="l" rtl="0">
              <a:spcBef>
                <a:spcPts val="0"/>
              </a:spcBef>
              <a:spcAft>
                <a:spcPts val="1200"/>
              </a:spcAft>
              <a:buClr>
                <a:schemeClr val="dk1"/>
              </a:buClr>
              <a:buSzPts val="1100"/>
              <a:buFont typeface="Arial"/>
              <a:buNone/>
            </a:pPr>
            <a:r>
              <a:rPr lang="en" sz="1200" dirty="0">
                <a:solidFill>
                  <a:schemeClr val="dk1"/>
                </a:solidFill>
                <a:latin typeface="Montserrat" panose="00000500000000000000" pitchFamily="2" charset="0"/>
                <a:ea typeface="Montserrat"/>
                <a:cs typeface="Montserrat"/>
                <a:sym typeface="Montserrat"/>
              </a:rPr>
              <a:t>Volume remains key to driving growth through Convenience stores who have less space, extreme changes in weather provide more reasons for shoppers to shop local.</a:t>
            </a:r>
            <a:endParaRPr sz="1200" dirty="0">
              <a:solidFill>
                <a:srgbClr val="1A1A1A"/>
              </a:solidFill>
              <a:latin typeface="Montserrat" panose="00000500000000000000" pitchFamily="2" charset="0"/>
              <a:ea typeface="Montserrat"/>
              <a:cs typeface="Montserrat"/>
              <a:sym typeface="Montserrat"/>
            </a:endParaRPr>
          </a:p>
        </p:txBody>
      </p:sp>
      <p:sp>
        <p:nvSpPr>
          <p:cNvPr id="14" name="Google Shape;716;p47">
            <a:extLst>
              <a:ext uri="{FF2B5EF4-FFF2-40B4-BE49-F238E27FC236}">
                <a16:creationId xmlns:a16="http://schemas.microsoft.com/office/drawing/2014/main" id="{01775745-36DD-4B2B-90F9-C9B960F4B5A7}"/>
              </a:ext>
            </a:extLst>
          </p:cNvPr>
          <p:cNvSpPr/>
          <p:nvPr/>
        </p:nvSpPr>
        <p:spPr>
          <a:xfrm>
            <a:off x="6542689" y="1764614"/>
            <a:ext cx="2103168" cy="2418900"/>
          </a:xfrm>
          <a:prstGeom prst="rect">
            <a:avLst/>
          </a:prstGeom>
          <a:solidFill>
            <a:srgbClr val="D9D9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900" i="0" u="none" strike="noStrike" cap="none" dirty="0">
              <a:solidFill>
                <a:srgbClr val="009DD9"/>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Clr>
                <a:srgbClr val="000000"/>
              </a:buClr>
              <a:buSzPts val="1350"/>
              <a:buFont typeface="Arial"/>
              <a:buNone/>
            </a:pPr>
            <a:endParaRPr lang="en-GB" sz="900" dirty="0">
              <a:solidFill>
                <a:schemeClr val="tx1"/>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Clr>
                <a:srgbClr val="000000"/>
              </a:buClr>
              <a:buSzPts val="1350"/>
              <a:buFont typeface="Arial"/>
              <a:buNone/>
            </a:pPr>
            <a:endParaRPr lang="en-GB" sz="900" i="0" u="none" strike="noStrike" cap="none" dirty="0">
              <a:solidFill>
                <a:schemeClr val="tx1"/>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Clr>
                <a:srgbClr val="000000"/>
              </a:buClr>
              <a:buSzPts val="1350"/>
              <a:buFont typeface="Arial"/>
              <a:buNone/>
            </a:pPr>
            <a:endParaRPr lang="en-GB" sz="900" i="0" u="none" strike="noStrike" cap="none" dirty="0">
              <a:solidFill>
                <a:schemeClr val="tx1"/>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Clr>
                <a:srgbClr val="000000"/>
              </a:buClr>
              <a:buSzPts val="1350"/>
              <a:buFont typeface="Arial"/>
              <a:buNone/>
            </a:pPr>
            <a:r>
              <a:rPr lang="en-GB" sz="900" i="0" u="none" strike="noStrike" cap="none" dirty="0">
                <a:solidFill>
                  <a:schemeClr val="tx1"/>
                </a:solidFill>
                <a:latin typeface="Montserrat" panose="00000500000000000000" pitchFamily="2" charset="0"/>
                <a:ea typeface="Montserrat"/>
                <a:cs typeface="Montserrat"/>
                <a:sym typeface="Montserrat"/>
              </a:rPr>
              <a:t>Greetings Cards +106%</a:t>
            </a:r>
          </a:p>
          <a:p>
            <a:pPr marL="0" marR="0" lvl="0" indent="0" algn="l" rtl="0">
              <a:lnSpc>
                <a:spcPct val="100000"/>
              </a:lnSpc>
              <a:spcBef>
                <a:spcPts val="0"/>
              </a:spcBef>
              <a:spcAft>
                <a:spcPts val="0"/>
              </a:spcAft>
              <a:buClr>
                <a:srgbClr val="000000"/>
              </a:buClr>
              <a:buSzPts val="1350"/>
              <a:buFont typeface="Arial"/>
              <a:buNone/>
            </a:pPr>
            <a:r>
              <a:rPr lang="en-GB" sz="900" dirty="0">
                <a:solidFill>
                  <a:schemeClr val="tx1"/>
                </a:solidFill>
                <a:latin typeface="Montserrat" panose="00000500000000000000" pitchFamily="2" charset="0"/>
                <a:ea typeface="Montserrat"/>
                <a:cs typeface="Montserrat"/>
                <a:sym typeface="Montserrat"/>
              </a:rPr>
              <a:t>Toys +93%</a:t>
            </a:r>
          </a:p>
          <a:p>
            <a:pPr marL="0" marR="0" lvl="0" indent="0" algn="l" rtl="0">
              <a:lnSpc>
                <a:spcPct val="100000"/>
              </a:lnSpc>
              <a:spcBef>
                <a:spcPts val="0"/>
              </a:spcBef>
              <a:spcAft>
                <a:spcPts val="0"/>
              </a:spcAft>
              <a:buClr>
                <a:srgbClr val="000000"/>
              </a:buClr>
              <a:buSzPts val="1350"/>
              <a:buFont typeface="Arial"/>
              <a:buNone/>
            </a:pPr>
            <a:r>
              <a:rPr lang="en-GB" sz="900" dirty="0">
                <a:solidFill>
                  <a:schemeClr val="tx1"/>
                </a:solidFill>
                <a:latin typeface="Montserrat" panose="00000500000000000000" pitchFamily="2" charset="0"/>
                <a:ea typeface="Montserrat"/>
                <a:cs typeface="Montserrat"/>
                <a:sym typeface="Montserrat"/>
              </a:rPr>
              <a:t>Sushi +65%</a:t>
            </a:r>
          </a:p>
          <a:p>
            <a:pPr marL="0" marR="0" lvl="0" indent="0" algn="l" rtl="0">
              <a:lnSpc>
                <a:spcPct val="100000"/>
              </a:lnSpc>
              <a:spcBef>
                <a:spcPts val="0"/>
              </a:spcBef>
              <a:spcAft>
                <a:spcPts val="0"/>
              </a:spcAft>
              <a:buClr>
                <a:srgbClr val="000000"/>
              </a:buClr>
              <a:buSzPts val="1350"/>
              <a:buFont typeface="Arial"/>
              <a:buNone/>
            </a:pPr>
            <a:r>
              <a:rPr lang="en-GB" sz="900" dirty="0">
                <a:solidFill>
                  <a:schemeClr val="tx1"/>
                </a:solidFill>
                <a:latin typeface="Montserrat" panose="00000500000000000000" pitchFamily="2" charset="0"/>
                <a:ea typeface="Montserrat"/>
                <a:cs typeface="Montserrat"/>
                <a:sym typeface="Montserrat"/>
              </a:rPr>
              <a:t>Cough/Cold &amp; Flu +62%</a:t>
            </a:r>
          </a:p>
          <a:p>
            <a:pPr marL="0" marR="0" lvl="0" indent="0" algn="l" rtl="0">
              <a:lnSpc>
                <a:spcPct val="100000"/>
              </a:lnSpc>
              <a:spcBef>
                <a:spcPts val="0"/>
              </a:spcBef>
              <a:spcAft>
                <a:spcPts val="0"/>
              </a:spcAft>
              <a:buClr>
                <a:srgbClr val="000000"/>
              </a:buClr>
              <a:buSzPts val="1350"/>
              <a:buFont typeface="Arial"/>
              <a:buNone/>
            </a:pPr>
            <a:r>
              <a:rPr lang="en-GB" sz="900" dirty="0">
                <a:solidFill>
                  <a:schemeClr val="tx1"/>
                </a:solidFill>
                <a:latin typeface="Montserrat" panose="00000500000000000000" pitchFamily="2" charset="0"/>
                <a:ea typeface="Montserrat"/>
                <a:cs typeface="Montserrat"/>
                <a:sym typeface="Montserrat"/>
              </a:rPr>
              <a:t>Suncare +59%</a:t>
            </a:r>
          </a:p>
          <a:p>
            <a:pPr marL="0" marR="0" lvl="0" indent="0" algn="l" rtl="0">
              <a:lnSpc>
                <a:spcPct val="100000"/>
              </a:lnSpc>
              <a:spcBef>
                <a:spcPts val="0"/>
              </a:spcBef>
              <a:spcAft>
                <a:spcPts val="0"/>
              </a:spcAft>
              <a:buClr>
                <a:srgbClr val="000000"/>
              </a:buClr>
              <a:buSzPts val="1350"/>
              <a:buFont typeface="Arial"/>
              <a:buNone/>
            </a:pPr>
            <a:r>
              <a:rPr lang="en-GB" sz="900" dirty="0">
                <a:solidFill>
                  <a:schemeClr val="tx1"/>
                </a:solidFill>
                <a:latin typeface="Montserrat" panose="00000500000000000000" pitchFamily="2" charset="0"/>
                <a:ea typeface="Montserrat"/>
                <a:cs typeface="Montserrat"/>
                <a:sym typeface="Montserrat"/>
              </a:rPr>
              <a:t>Champagne +39%</a:t>
            </a:r>
          </a:p>
          <a:p>
            <a:pPr marL="0" marR="0" lvl="0" indent="0" algn="l" rtl="0">
              <a:lnSpc>
                <a:spcPct val="100000"/>
              </a:lnSpc>
              <a:spcBef>
                <a:spcPts val="0"/>
              </a:spcBef>
              <a:spcAft>
                <a:spcPts val="0"/>
              </a:spcAft>
              <a:buClr>
                <a:srgbClr val="000000"/>
              </a:buClr>
              <a:buSzPts val="1350"/>
              <a:buFont typeface="Arial"/>
              <a:buNone/>
            </a:pPr>
            <a:r>
              <a:rPr lang="en-GB" sz="900" dirty="0">
                <a:solidFill>
                  <a:schemeClr val="tx1"/>
                </a:solidFill>
                <a:latin typeface="Montserrat" panose="00000500000000000000" pitchFamily="2" charset="0"/>
                <a:ea typeface="Montserrat"/>
                <a:cs typeface="Montserrat"/>
                <a:sym typeface="Montserrat"/>
              </a:rPr>
              <a:t>Clothing (inc Sunglasses) +37%</a:t>
            </a:r>
          </a:p>
          <a:p>
            <a:pPr marL="0" marR="0" lvl="0" indent="0" algn="l" rtl="0">
              <a:lnSpc>
                <a:spcPct val="100000"/>
              </a:lnSpc>
              <a:spcBef>
                <a:spcPts val="0"/>
              </a:spcBef>
              <a:spcAft>
                <a:spcPts val="0"/>
              </a:spcAft>
              <a:buClr>
                <a:srgbClr val="000000"/>
              </a:buClr>
              <a:buSzPts val="1350"/>
              <a:buFont typeface="Arial"/>
              <a:buNone/>
            </a:pPr>
            <a:r>
              <a:rPr lang="en-GB" sz="900" dirty="0">
                <a:solidFill>
                  <a:schemeClr val="tx1"/>
                </a:solidFill>
                <a:latin typeface="Montserrat" panose="00000500000000000000" pitchFamily="2" charset="0"/>
                <a:ea typeface="Montserrat"/>
                <a:cs typeface="Montserrat"/>
                <a:sym typeface="Montserrat"/>
              </a:rPr>
              <a:t>Throatcare +37%</a:t>
            </a:r>
          </a:p>
          <a:p>
            <a:pPr marL="0" marR="0" lvl="0" indent="0" algn="l" rtl="0">
              <a:lnSpc>
                <a:spcPct val="100000"/>
              </a:lnSpc>
              <a:spcBef>
                <a:spcPts val="0"/>
              </a:spcBef>
              <a:spcAft>
                <a:spcPts val="0"/>
              </a:spcAft>
              <a:buClr>
                <a:srgbClr val="000000"/>
              </a:buClr>
              <a:buSzPts val="1350"/>
              <a:buFont typeface="Arial"/>
              <a:buNone/>
            </a:pPr>
            <a:r>
              <a:rPr lang="en-GB" sz="900" dirty="0">
                <a:solidFill>
                  <a:schemeClr val="tx1"/>
                </a:solidFill>
                <a:latin typeface="Montserrat" panose="00000500000000000000" pitchFamily="2" charset="0"/>
                <a:ea typeface="Montserrat"/>
                <a:cs typeface="Montserrat"/>
                <a:sym typeface="Montserrat"/>
              </a:rPr>
              <a:t>Fresh Meat Subs +33%</a:t>
            </a:r>
          </a:p>
          <a:p>
            <a:pPr marL="0" marR="0" lvl="0" indent="0" algn="l" rtl="0">
              <a:lnSpc>
                <a:spcPct val="100000"/>
              </a:lnSpc>
              <a:spcBef>
                <a:spcPts val="0"/>
              </a:spcBef>
              <a:spcAft>
                <a:spcPts val="0"/>
              </a:spcAft>
              <a:buClr>
                <a:srgbClr val="000000"/>
              </a:buClr>
              <a:buSzPts val="1350"/>
              <a:buFont typeface="Arial"/>
              <a:buNone/>
            </a:pPr>
            <a:r>
              <a:rPr lang="en-GB" sz="900" dirty="0">
                <a:solidFill>
                  <a:schemeClr val="tx1"/>
                </a:solidFill>
                <a:latin typeface="Montserrat" panose="00000500000000000000" pitchFamily="2" charset="0"/>
                <a:ea typeface="Montserrat"/>
                <a:cs typeface="Montserrat"/>
                <a:sym typeface="Montserrat"/>
              </a:rPr>
              <a:t>Children’s Medicines +33%</a:t>
            </a:r>
          </a:p>
          <a:p>
            <a:pPr marL="0" marR="0" lvl="0" indent="0" algn="l" rtl="0">
              <a:lnSpc>
                <a:spcPct val="100000"/>
              </a:lnSpc>
              <a:spcBef>
                <a:spcPts val="0"/>
              </a:spcBef>
              <a:spcAft>
                <a:spcPts val="0"/>
              </a:spcAft>
              <a:buClr>
                <a:srgbClr val="000000"/>
              </a:buClr>
              <a:buSzPts val="1350"/>
              <a:buFont typeface="Arial"/>
              <a:buNone/>
            </a:pPr>
            <a:r>
              <a:rPr lang="en-GB" sz="900" dirty="0">
                <a:solidFill>
                  <a:schemeClr val="tx1"/>
                </a:solidFill>
                <a:latin typeface="Montserrat" panose="00000500000000000000" pitchFamily="2" charset="0"/>
                <a:ea typeface="Montserrat"/>
                <a:cs typeface="Montserrat"/>
                <a:sym typeface="Montserrat"/>
              </a:rPr>
              <a:t>Car Care +32%</a:t>
            </a:r>
          </a:p>
          <a:p>
            <a:pPr marL="0" marR="0" lvl="0" indent="0" algn="l" rtl="0">
              <a:lnSpc>
                <a:spcPct val="100000"/>
              </a:lnSpc>
              <a:spcBef>
                <a:spcPts val="0"/>
              </a:spcBef>
              <a:spcAft>
                <a:spcPts val="0"/>
              </a:spcAft>
              <a:buClr>
                <a:srgbClr val="000000"/>
              </a:buClr>
              <a:buSzPts val="1350"/>
              <a:buFont typeface="Arial"/>
              <a:buNone/>
            </a:pPr>
            <a:r>
              <a:rPr lang="en-GB" sz="900" dirty="0">
                <a:solidFill>
                  <a:schemeClr val="tx1"/>
                </a:solidFill>
                <a:latin typeface="Montserrat" panose="00000500000000000000" pitchFamily="2" charset="0"/>
                <a:ea typeface="Montserrat"/>
                <a:cs typeface="Montserrat"/>
                <a:sym typeface="Montserrat"/>
              </a:rPr>
              <a:t>Anti Smoking +32%</a:t>
            </a:r>
            <a:endParaRPr sz="900" dirty="0">
              <a:solidFill>
                <a:schemeClr val="tx1"/>
              </a:solidFill>
              <a:latin typeface="Montserrat" panose="00000500000000000000" pitchFamily="2" charset="0"/>
              <a:ea typeface="Montserrat"/>
              <a:cs typeface="Montserrat"/>
              <a:sym typeface="Montserrat"/>
            </a:endParaRPr>
          </a:p>
        </p:txBody>
      </p:sp>
      <p:sp>
        <p:nvSpPr>
          <p:cNvPr id="15" name="Google Shape;717;p47">
            <a:extLst>
              <a:ext uri="{FF2B5EF4-FFF2-40B4-BE49-F238E27FC236}">
                <a16:creationId xmlns:a16="http://schemas.microsoft.com/office/drawing/2014/main" id="{C0172188-CFF4-4C41-B2D0-8DC65C01FCB4}"/>
              </a:ext>
            </a:extLst>
          </p:cNvPr>
          <p:cNvSpPr/>
          <p:nvPr/>
        </p:nvSpPr>
        <p:spPr>
          <a:xfrm>
            <a:off x="4478022" y="1764614"/>
            <a:ext cx="2000100" cy="2418900"/>
          </a:xfrm>
          <a:prstGeom prst="rect">
            <a:avLst/>
          </a:prstGeom>
          <a:solidFill>
            <a:srgbClr val="D9D9D9"/>
          </a:solidFill>
          <a:ln>
            <a:noFill/>
          </a:ln>
        </p:spPr>
        <p:txBody>
          <a:bodyPr spcFirstLastPara="1" wrap="square" lIns="91425" tIns="45700" rIns="91425" bIns="45700" anchor="ctr" anchorCtr="0">
            <a:noAutofit/>
          </a:bodyPr>
          <a:lstStyle/>
          <a:p>
            <a:pPr lvl="0">
              <a:buClr>
                <a:srgbClr val="009DD9"/>
              </a:buClr>
              <a:buSzPts val="1350"/>
            </a:pPr>
            <a:endParaRPr lang="en-GB" sz="1100" dirty="0">
              <a:solidFill>
                <a:schemeClr val="dk1"/>
              </a:solidFill>
              <a:latin typeface="Montserrat" panose="00000500000000000000" pitchFamily="2" charset="0"/>
              <a:ea typeface="Montserrat"/>
              <a:cs typeface="Montserrat"/>
              <a:sym typeface="Montserrat"/>
            </a:endParaRPr>
          </a:p>
          <a:p>
            <a:pPr lvl="0">
              <a:buClr>
                <a:srgbClr val="009DD9"/>
              </a:buClr>
              <a:buSzPts val="1350"/>
            </a:pPr>
            <a:endParaRPr lang="en-GB" sz="1100" dirty="0">
              <a:solidFill>
                <a:schemeClr val="dk1"/>
              </a:solidFill>
              <a:latin typeface="Montserrat" panose="00000500000000000000" pitchFamily="2" charset="0"/>
              <a:ea typeface="Montserrat"/>
              <a:cs typeface="Montserrat"/>
              <a:sym typeface="Montserrat"/>
            </a:endParaRPr>
          </a:p>
          <a:p>
            <a:pPr lvl="0">
              <a:buClr>
                <a:srgbClr val="009DD9"/>
              </a:buClr>
              <a:buSzPts val="1350"/>
            </a:pPr>
            <a:endParaRPr lang="en-GB" sz="900" dirty="0">
              <a:solidFill>
                <a:schemeClr val="dk1"/>
              </a:solidFill>
              <a:latin typeface="Montserrat" panose="00000500000000000000" pitchFamily="2" charset="0"/>
              <a:ea typeface="Montserrat"/>
              <a:cs typeface="Montserrat"/>
              <a:sym typeface="Montserrat"/>
            </a:endParaRPr>
          </a:p>
          <a:p>
            <a:pPr>
              <a:buClr>
                <a:srgbClr val="009DD9"/>
              </a:buClr>
              <a:buSzPts val="1350"/>
            </a:pPr>
            <a:endParaRPr lang="en-GB" sz="900" dirty="0">
              <a:solidFill>
                <a:schemeClr val="dk1"/>
              </a:solidFill>
              <a:latin typeface="Montserrat" panose="00000500000000000000" pitchFamily="2" charset="0"/>
              <a:ea typeface="Montserrat"/>
              <a:cs typeface="Montserrat"/>
              <a:sym typeface="Montserrat"/>
            </a:endParaRP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Furniture (including outdoor) +72%</a:t>
            </a:r>
          </a:p>
          <a:p>
            <a:pPr lvl="0">
              <a:buClr>
                <a:srgbClr val="009DD9"/>
              </a:buClr>
              <a:buSzPts val="1350"/>
            </a:pPr>
            <a:r>
              <a:rPr lang="en-GB" sz="900" dirty="0">
                <a:solidFill>
                  <a:schemeClr val="dk1"/>
                </a:solidFill>
                <a:latin typeface="Montserrat" panose="00000500000000000000" pitchFamily="2" charset="0"/>
                <a:ea typeface="Montserrat"/>
                <a:cs typeface="Montserrat"/>
                <a:sym typeface="Montserrat"/>
              </a:rPr>
              <a:t>Sushi +61%</a:t>
            </a:r>
          </a:p>
          <a:p>
            <a:pPr lvl="0">
              <a:buClr>
                <a:srgbClr val="009DD9"/>
              </a:buClr>
              <a:buSzPts val="1350"/>
            </a:pPr>
            <a:r>
              <a:rPr lang="en-GB" sz="900" dirty="0">
                <a:solidFill>
                  <a:schemeClr val="dk1"/>
                </a:solidFill>
                <a:latin typeface="Montserrat" panose="00000500000000000000" pitchFamily="2" charset="0"/>
                <a:ea typeface="Montserrat"/>
                <a:cs typeface="Montserrat"/>
                <a:sym typeface="Montserrat"/>
              </a:rPr>
              <a:t>Suncare +60%</a:t>
            </a:r>
          </a:p>
          <a:p>
            <a:pPr lvl="0">
              <a:buClr>
                <a:srgbClr val="009DD9"/>
              </a:buClr>
              <a:buSzPts val="1350"/>
            </a:pPr>
            <a:r>
              <a:rPr lang="en-GB" sz="900" dirty="0">
                <a:solidFill>
                  <a:schemeClr val="dk1"/>
                </a:solidFill>
                <a:latin typeface="Montserrat" panose="00000500000000000000" pitchFamily="2" charset="0"/>
                <a:ea typeface="Montserrat"/>
                <a:cs typeface="Montserrat"/>
                <a:sym typeface="Montserrat"/>
              </a:rPr>
              <a:t>Cough/Cold &amp; Flu +42%</a:t>
            </a:r>
          </a:p>
          <a:p>
            <a:pPr lvl="0">
              <a:buClr>
                <a:srgbClr val="009DD9"/>
              </a:buClr>
              <a:buSzPts val="1350"/>
            </a:pPr>
            <a:r>
              <a:rPr lang="en-GB" sz="900" dirty="0">
                <a:solidFill>
                  <a:schemeClr val="dk1"/>
                </a:solidFill>
                <a:latin typeface="Montserrat" panose="00000500000000000000" pitchFamily="2" charset="0"/>
                <a:ea typeface="Montserrat"/>
                <a:cs typeface="Montserrat"/>
                <a:sym typeface="Montserrat"/>
              </a:rPr>
              <a:t>Sandwiches +34%</a:t>
            </a:r>
          </a:p>
          <a:p>
            <a:pPr lvl="0">
              <a:buClr>
                <a:srgbClr val="009DD9"/>
              </a:buClr>
              <a:buSzPts val="1350"/>
            </a:pPr>
            <a:r>
              <a:rPr lang="en-GB" sz="900" dirty="0">
                <a:solidFill>
                  <a:schemeClr val="dk1"/>
                </a:solidFill>
                <a:latin typeface="Montserrat" panose="00000500000000000000" pitchFamily="2" charset="0"/>
                <a:ea typeface="Montserrat"/>
                <a:cs typeface="Montserrat"/>
                <a:sym typeface="Montserrat"/>
              </a:rPr>
              <a:t>Throatcare +29%</a:t>
            </a:r>
          </a:p>
          <a:p>
            <a:pPr lvl="0">
              <a:buClr>
                <a:srgbClr val="009DD9"/>
              </a:buClr>
              <a:buSzPts val="1350"/>
            </a:pPr>
            <a:r>
              <a:rPr lang="en-GB" sz="900" dirty="0">
                <a:solidFill>
                  <a:schemeClr val="dk1"/>
                </a:solidFill>
                <a:latin typeface="Montserrat" panose="00000500000000000000" pitchFamily="2" charset="0"/>
                <a:ea typeface="Montserrat"/>
                <a:cs typeface="Montserrat"/>
                <a:sym typeface="Montserrat"/>
              </a:rPr>
              <a:t>Fire Lighters +28%</a:t>
            </a:r>
          </a:p>
          <a:p>
            <a:pPr lvl="0">
              <a:buClr>
                <a:srgbClr val="009DD9"/>
              </a:buClr>
              <a:buSzPts val="1350"/>
            </a:pPr>
            <a:r>
              <a:rPr lang="en-GB" sz="900" dirty="0">
                <a:solidFill>
                  <a:schemeClr val="dk1"/>
                </a:solidFill>
                <a:latin typeface="Montserrat" panose="00000500000000000000" pitchFamily="2" charset="0"/>
                <a:ea typeface="Montserrat"/>
                <a:cs typeface="Montserrat"/>
                <a:sym typeface="Montserrat"/>
              </a:rPr>
              <a:t>Party Accessories +26%</a:t>
            </a:r>
          </a:p>
          <a:p>
            <a:pPr lvl="0">
              <a:buClr>
                <a:srgbClr val="009DD9"/>
              </a:buClr>
              <a:buSzPts val="1350"/>
            </a:pPr>
            <a:r>
              <a:rPr lang="en-GB" sz="900" dirty="0">
                <a:solidFill>
                  <a:schemeClr val="dk1"/>
                </a:solidFill>
                <a:latin typeface="Montserrat" panose="00000500000000000000" pitchFamily="2" charset="0"/>
                <a:ea typeface="Montserrat"/>
                <a:cs typeface="Montserrat"/>
                <a:sym typeface="Montserrat"/>
              </a:rPr>
              <a:t>Children’s Medicines +25%</a:t>
            </a:r>
          </a:p>
          <a:p>
            <a:pPr lvl="0">
              <a:buClr>
                <a:srgbClr val="009DD9"/>
              </a:buClr>
              <a:buSzPts val="1350"/>
            </a:pPr>
            <a:r>
              <a:rPr lang="en-GB" sz="900" dirty="0">
                <a:solidFill>
                  <a:schemeClr val="dk1"/>
                </a:solidFill>
                <a:latin typeface="Montserrat" panose="00000500000000000000" pitchFamily="2" charset="0"/>
                <a:ea typeface="Montserrat"/>
                <a:cs typeface="Montserrat"/>
                <a:sym typeface="Montserrat"/>
              </a:rPr>
              <a:t>Pre-Mix Alcoholic Drinks +24%</a:t>
            </a:r>
          </a:p>
          <a:p>
            <a:pPr lvl="0">
              <a:buClr>
                <a:srgbClr val="009DD9"/>
              </a:buClr>
              <a:buSzPts val="1350"/>
            </a:pPr>
            <a:r>
              <a:rPr lang="en-GB" sz="900" dirty="0">
                <a:solidFill>
                  <a:schemeClr val="dk1"/>
                </a:solidFill>
                <a:latin typeface="Montserrat" panose="00000500000000000000" pitchFamily="2" charset="0"/>
                <a:ea typeface="Montserrat"/>
                <a:cs typeface="Montserrat"/>
                <a:sym typeface="Montserrat"/>
              </a:rPr>
              <a:t>Fresh Meat Subs +24%</a:t>
            </a:r>
            <a:endParaRPr lang="en-GB" sz="900" dirty="0">
              <a:solidFill>
                <a:schemeClr val="tx1"/>
              </a:solidFill>
              <a:latin typeface="Montserrat" panose="00000500000000000000" pitchFamily="2" charset="0"/>
              <a:ea typeface="Montserrat"/>
              <a:cs typeface="Montserrat"/>
              <a:sym typeface="Montserrat"/>
            </a:endParaRPr>
          </a:p>
        </p:txBody>
      </p:sp>
      <p:sp>
        <p:nvSpPr>
          <p:cNvPr id="16" name="Google Shape;721;p47">
            <a:extLst>
              <a:ext uri="{FF2B5EF4-FFF2-40B4-BE49-F238E27FC236}">
                <a16:creationId xmlns:a16="http://schemas.microsoft.com/office/drawing/2014/main" id="{F41552FB-BAB6-4328-A672-140303BE8979}"/>
              </a:ext>
            </a:extLst>
          </p:cNvPr>
          <p:cNvSpPr/>
          <p:nvPr/>
        </p:nvSpPr>
        <p:spPr>
          <a:xfrm>
            <a:off x="6542688" y="1327661"/>
            <a:ext cx="2055181" cy="332400"/>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9DD9"/>
              </a:buClr>
              <a:buSzPts val="1200"/>
              <a:buFont typeface="Arial"/>
              <a:buNone/>
            </a:pPr>
            <a:r>
              <a:rPr lang="en" sz="1200" dirty="0">
                <a:latin typeface="Montserrat" panose="00000500000000000000" pitchFamily="2" charset="0"/>
                <a:ea typeface="Montserrat"/>
                <a:cs typeface="Montserrat"/>
                <a:sym typeface="Montserrat"/>
              </a:rPr>
              <a:t>Convenience</a:t>
            </a:r>
            <a:endParaRPr sz="1200" i="0" u="none" strike="noStrike" cap="none" dirty="0">
              <a:latin typeface="Montserrat" panose="00000500000000000000" pitchFamily="2" charset="0"/>
              <a:ea typeface="Montserrat"/>
              <a:cs typeface="Montserrat"/>
              <a:sym typeface="Montserrat"/>
            </a:endParaRPr>
          </a:p>
        </p:txBody>
      </p:sp>
      <p:sp>
        <p:nvSpPr>
          <p:cNvPr id="17" name="Google Shape;728;p47">
            <a:extLst>
              <a:ext uri="{FF2B5EF4-FFF2-40B4-BE49-F238E27FC236}">
                <a16:creationId xmlns:a16="http://schemas.microsoft.com/office/drawing/2014/main" id="{194572A7-9713-449E-A7E7-820BA55C07C0}"/>
              </a:ext>
            </a:extLst>
          </p:cNvPr>
          <p:cNvSpPr/>
          <p:nvPr/>
        </p:nvSpPr>
        <p:spPr>
          <a:xfrm>
            <a:off x="4476930" y="1327661"/>
            <a:ext cx="1997100" cy="332400"/>
          </a:xfrm>
          <a:prstGeom prst="rect">
            <a:avLst/>
          </a:prstGeom>
          <a:noFill/>
          <a:ln w="1587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9DD9"/>
              </a:buClr>
              <a:buSzPts val="1200"/>
              <a:buFont typeface="Arial"/>
              <a:buNone/>
            </a:pPr>
            <a:r>
              <a:rPr lang="en-GB" sz="1200" dirty="0">
                <a:latin typeface="Montserrat" panose="00000500000000000000" pitchFamily="2" charset="0"/>
                <a:ea typeface="Montserrat"/>
                <a:cs typeface="Montserrat"/>
                <a:sym typeface="Montserrat"/>
              </a:rPr>
              <a:t>Supermarkets</a:t>
            </a:r>
            <a:endParaRPr lang="en-GB" i="0" u="none" strike="noStrike" cap="none" dirty="0">
              <a:latin typeface="Montserrat" panose="00000500000000000000" pitchFamily="2" charset="0"/>
              <a:ea typeface="Montserrat"/>
              <a:cs typeface="Montserrat"/>
              <a:sym typeface="Montserrat"/>
            </a:endParaRPr>
          </a:p>
        </p:txBody>
      </p:sp>
      <p:pic>
        <p:nvPicPr>
          <p:cNvPr id="1026" name="Picture 2">
            <a:extLst>
              <a:ext uri="{FF2B5EF4-FFF2-40B4-BE49-F238E27FC236}">
                <a16:creationId xmlns:a16="http://schemas.microsoft.com/office/drawing/2014/main" id="{13030CB6-21D5-4802-947A-A4A1639596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6930" y="1745725"/>
            <a:ext cx="619125" cy="619125"/>
          </a:xfrm>
          <a:prstGeom prst="rect">
            <a:avLst/>
          </a:prstGeom>
          <a:noFill/>
          <a:extLst>
            <a:ext uri="{909E8E84-426E-40DD-AFC4-6F175D3DCCD1}">
              <a14:hiddenFill xmlns:a14="http://schemas.microsoft.com/office/drawing/2010/main">
                <a:solidFill>
                  <a:srgbClr val="FFFFFF"/>
                </a:solidFill>
              </a14:hiddenFill>
            </a:ext>
          </a:extLst>
        </p:spPr>
      </p:pic>
      <p:sp>
        <p:nvSpPr>
          <p:cNvPr id="20" name="Subtitle 4">
            <a:extLst>
              <a:ext uri="{FF2B5EF4-FFF2-40B4-BE49-F238E27FC236}">
                <a16:creationId xmlns:a16="http://schemas.microsoft.com/office/drawing/2014/main" id="{316CDDDF-5FE9-4A3E-A6E4-6C23D5082DB0}"/>
              </a:ext>
            </a:extLst>
          </p:cNvPr>
          <p:cNvSpPr>
            <a:spLocks noGrp="1"/>
          </p:cNvSpPr>
          <p:nvPr>
            <p:ph type="subTitle" idx="3"/>
          </p:nvPr>
        </p:nvSpPr>
        <p:spPr>
          <a:xfrm>
            <a:off x="354650" y="4873852"/>
            <a:ext cx="8159100" cy="138851"/>
          </a:xfrm>
        </p:spPr>
        <p:txBody>
          <a:bodyPr/>
          <a:lstStyle/>
          <a:p>
            <a:endParaRPr lang="en-PH" dirty="0">
              <a:solidFill>
                <a:schemeClr val="accent1"/>
              </a:solidFill>
              <a:latin typeface="Montserrat" panose="00000500000000000000" pitchFamily="2" charset="0"/>
            </a:endParaRPr>
          </a:p>
          <a:p>
            <a:endParaRPr lang="en-PH" dirty="0">
              <a:latin typeface="Montserrat" panose="00000500000000000000" pitchFamily="2" charset="0"/>
            </a:endParaRPr>
          </a:p>
          <a:p>
            <a:endParaRPr lang="en-PH" dirty="0">
              <a:latin typeface="Montserrat" panose="00000500000000000000" pitchFamily="2" charset="0"/>
            </a:endParaRPr>
          </a:p>
          <a:p>
            <a:endParaRPr lang="en-PH" dirty="0">
              <a:latin typeface="Montserrat" panose="00000500000000000000" pitchFamily="2" charset="0"/>
            </a:endParaRPr>
          </a:p>
          <a:p>
            <a:endParaRPr lang="en-PH" dirty="0">
              <a:latin typeface="Montserrat" panose="00000500000000000000" pitchFamily="2" charset="0"/>
            </a:endParaRPr>
          </a:p>
          <a:p>
            <a:r>
              <a:rPr lang="en-PH" dirty="0">
                <a:latin typeface="Montserrat" panose="00000500000000000000" pitchFamily="2" charset="0"/>
              </a:rPr>
              <a:t>Source:  NielsenIQ Scantrack 4w/e 11</a:t>
            </a:r>
            <a:r>
              <a:rPr lang="en-PH" baseline="30000" dirty="0">
                <a:latin typeface="Montserrat" panose="00000500000000000000" pitchFamily="2" charset="0"/>
              </a:rPr>
              <a:t>th</a:t>
            </a:r>
            <a:r>
              <a:rPr lang="en-PH" dirty="0">
                <a:latin typeface="Montserrat" panose="00000500000000000000" pitchFamily="2" charset="0"/>
              </a:rPr>
              <a:t> September 2021 vs year ago</a:t>
            </a:r>
          </a:p>
        </p:txBody>
      </p:sp>
      <p:pic>
        <p:nvPicPr>
          <p:cNvPr id="1028" name="Picture 4">
            <a:extLst>
              <a:ext uri="{FF2B5EF4-FFF2-40B4-BE49-F238E27FC236}">
                <a16:creationId xmlns:a16="http://schemas.microsoft.com/office/drawing/2014/main" id="{F3FED45E-6DE8-4F2F-894F-399D7B5EBE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7828" y="1757580"/>
            <a:ext cx="480060" cy="49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69626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24"/>
        <p:cNvGrpSpPr/>
        <p:nvPr/>
      </p:nvGrpSpPr>
      <p:grpSpPr>
        <a:xfrm>
          <a:off x="0" y="0"/>
          <a:ext cx="0" cy="0"/>
          <a:chOff x="0" y="0"/>
          <a:chExt cx="0" cy="0"/>
        </a:xfrm>
      </p:grpSpPr>
      <p:sp>
        <p:nvSpPr>
          <p:cNvPr id="2425" name="Google Shape;2425;p149"/>
          <p:cNvSpPr txBox="1">
            <a:spLocks noGrp="1"/>
          </p:cNvSpPr>
          <p:nvPr>
            <p:ph type="ctrTitle"/>
          </p:nvPr>
        </p:nvSpPr>
        <p:spPr>
          <a:xfrm>
            <a:off x="1466671" y="1594079"/>
            <a:ext cx="6719386" cy="1838550"/>
          </a:xfrm>
        </p:spPr>
        <p:txBody>
          <a:bodyPr spcFirstLastPara="1" wrap="square" lIns="0" tIns="91425" rIns="0" bIns="91425" anchor="t" anchorCtr="0">
            <a:noAutofit/>
          </a:bodyPr>
          <a:lstStyle/>
          <a:p>
            <a:pPr lvl="0"/>
            <a:r>
              <a:rPr lang="en-PH" sz="1800" dirty="0">
                <a:solidFill>
                  <a:schemeClr val="accent1"/>
                </a:solidFill>
                <a:latin typeface="Montserrat" panose="00000500000000000000" pitchFamily="2" charset="0"/>
              </a:rPr>
              <a:t>Headwinds </a:t>
            </a:r>
            <a:r>
              <a:rPr lang="en-PH" sz="1800" b="0" dirty="0">
                <a:solidFill>
                  <a:schemeClr val="bg1"/>
                </a:solidFill>
                <a:latin typeface="Montserrat" panose="00000500000000000000" pitchFamily="2" charset="0"/>
              </a:rPr>
              <a:t>may be on the horizon for </a:t>
            </a:r>
            <a:r>
              <a:rPr lang="en-PH" sz="1800" dirty="0">
                <a:solidFill>
                  <a:schemeClr val="bg1"/>
                </a:solidFill>
                <a:latin typeface="Montserrat" panose="00000500000000000000" pitchFamily="2" charset="0"/>
              </a:rPr>
              <a:t>smaller store formats</a:t>
            </a:r>
            <a:r>
              <a:rPr lang="en-PH" sz="1800" dirty="0">
                <a:solidFill>
                  <a:schemeClr val="accent1"/>
                </a:solidFill>
                <a:latin typeface="Montserrat" panose="00000500000000000000" pitchFamily="2" charset="0"/>
              </a:rPr>
              <a:t> </a:t>
            </a:r>
            <a:r>
              <a:rPr lang="en-PH" sz="1800" b="0" dirty="0">
                <a:solidFill>
                  <a:schemeClr val="bg1"/>
                </a:solidFill>
                <a:latin typeface="Montserrat" panose="00000500000000000000" pitchFamily="2" charset="0"/>
              </a:rPr>
              <a:t>who rely on </a:t>
            </a:r>
            <a:r>
              <a:rPr lang="en-PH" sz="1800" dirty="0">
                <a:solidFill>
                  <a:schemeClr val="bg1"/>
                </a:solidFill>
                <a:latin typeface="Montserrat" panose="00000500000000000000" pitchFamily="2" charset="0"/>
              </a:rPr>
              <a:t>high volume </a:t>
            </a:r>
            <a:r>
              <a:rPr lang="en-PH" sz="1800" b="0" dirty="0">
                <a:solidFill>
                  <a:schemeClr val="bg1"/>
                </a:solidFill>
                <a:latin typeface="Montserrat" panose="00000500000000000000" pitchFamily="2" charset="0"/>
              </a:rPr>
              <a:t>and </a:t>
            </a:r>
            <a:r>
              <a:rPr lang="en-PH" sz="1800" dirty="0">
                <a:solidFill>
                  <a:schemeClr val="bg1"/>
                </a:solidFill>
                <a:latin typeface="Montserrat" panose="00000500000000000000" pitchFamily="2" charset="0"/>
              </a:rPr>
              <a:t>smaller ranges </a:t>
            </a:r>
            <a:r>
              <a:rPr lang="en-PH" sz="1800" b="0" dirty="0">
                <a:solidFill>
                  <a:schemeClr val="bg1"/>
                </a:solidFill>
                <a:latin typeface="Montserrat" panose="00000500000000000000" pitchFamily="2" charset="0"/>
              </a:rPr>
              <a:t>to drive growth.  </a:t>
            </a:r>
            <a:r>
              <a:rPr lang="en-PH" sz="1800" dirty="0">
                <a:solidFill>
                  <a:schemeClr val="accent1"/>
                </a:solidFill>
                <a:latin typeface="Montserrat" panose="00000500000000000000" pitchFamily="2" charset="0"/>
              </a:rPr>
              <a:t>Turbulence</a:t>
            </a:r>
            <a:r>
              <a:rPr lang="en-PH" sz="1800" b="0" dirty="0">
                <a:solidFill>
                  <a:schemeClr val="bg1"/>
                </a:solidFill>
                <a:latin typeface="Montserrat" panose="00000500000000000000" pitchFamily="2" charset="0"/>
              </a:rPr>
              <a:t> in the supply chain, caused by CO2, Lorry driver shortages and Brexit, will impact </a:t>
            </a:r>
            <a:r>
              <a:rPr lang="en-PH" sz="1800" dirty="0">
                <a:solidFill>
                  <a:schemeClr val="accent1"/>
                </a:solidFill>
                <a:latin typeface="Montserrat" panose="00000500000000000000" pitchFamily="2" charset="0"/>
              </a:rPr>
              <a:t>availability</a:t>
            </a:r>
            <a:r>
              <a:rPr lang="en-PH" sz="1800" b="0" dirty="0">
                <a:solidFill>
                  <a:schemeClr val="bg1"/>
                </a:solidFill>
                <a:latin typeface="Montserrat" panose="00000500000000000000" pitchFamily="2" charset="0"/>
              </a:rPr>
              <a:t> and </a:t>
            </a:r>
            <a:r>
              <a:rPr lang="en-PH" sz="1800" dirty="0">
                <a:solidFill>
                  <a:schemeClr val="bg1"/>
                </a:solidFill>
                <a:latin typeface="Montserrat" panose="00000500000000000000" pitchFamily="2" charset="0"/>
              </a:rPr>
              <a:t>retailers</a:t>
            </a:r>
            <a:r>
              <a:rPr lang="en-PH" sz="1800" b="0" dirty="0">
                <a:solidFill>
                  <a:schemeClr val="bg1"/>
                </a:solidFill>
                <a:latin typeface="Montserrat" panose="00000500000000000000" pitchFamily="2" charset="0"/>
              </a:rPr>
              <a:t> could be </a:t>
            </a:r>
            <a:r>
              <a:rPr lang="en-PH" sz="1800" dirty="0">
                <a:solidFill>
                  <a:schemeClr val="bg1"/>
                </a:solidFill>
                <a:latin typeface="Montserrat" panose="00000500000000000000" pitchFamily="2" charset="0"/>
              </a:rPr>
              <a:t>disproportionately affected</a:t>
            </a:r>
            <a:r>
              <a:rPr lang="en-PH" sz="1800" b="0" dirty="0">
                <a:solidFill>
                  <a:schemeClr val="bg1"/>
                </a:solidFill>
                <a:latin typeface="Montserrat" panose="00000500000000000000" pitchFamily="2" charset="0"/>
              </a:rPr>
              <a:t> if key lines go out of stock …</a:t>
            </a:r>
            <a:endParaRPr lang="en-PH" sz="1800" dirty="0">
              <a:solidFill>
                <a:schemeClr val="bg1"/>
              </a:solidFill>
              <a:latin typeface="Montserrat" panose="00000500000000000000" pitchFamily="2" charset="0"/>
            </a:endParaRPr>
          </a:p>
        </p:txBody>
      </p:sp>
    </p:spTree>
    <p:extLst>
      <p:ext uri="{BB962C8B-B14F-4D97-AF65-F5344CB8AC3E}">
        <p14:creationId xmlns:p14="http://schemas.microsoft.com/office/powerpoint/2010/main" val="16144308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13" y="3371726"/>
            <a:ext cx="3228307" cy="1174200"/>
          </a:xfrm>
        </p:spPr>
        <p:txBody>
          <a:bodyPr/>
          <a:lstStyle/>
          <a:p>
            <a:r>
              <a:rPr lang="en-GB" sz="2800" dirty="0">
                <a:latin typeface="Montserrat" panose="00000500000000000000" pitchFamily="2" charset="0"/>
              </a:rPr>
              <a:t>Retailer News</a:t>
            </a:r>
          </a:p>
        </p:txBody>
      </p:sp>
    </p:spTree>
    <p:extLst>
      <p:ext uri="{BB962C8B-B14F-4D97-AF65-F5344CB8AC3E}">
        <p14:creationId xmlns:p14="http://schemas.microsoft.com/office/powerpoint/2010/main" val="34068949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txBox="1">
            <a:spLocks/>
          </p:cNvSpPr>
          <p:nvPr/>
        </p:nvSpPr>
        <p:spPr>
          <a:xfrm>
            <a:off x="257628" y="427711"/>
            <a:ext cx="8628743" cy="454482"/>
          </a:xfrm>
          <a:prstGeom prst="rect">
            <a:avLst/>
          </a:prstGeom>
        </p:spPr>
        <p:txBody>
          <a:bodyPr vert="horz" wrap="square" lIns="91440" tIns="0" rIns="91440" bIns="0" rtlCol="0" anchor="b" anchorCtr="0">
            <a:noAutofit/>
          </a:bodyPr>
          <a:lstStyle>
            <a:lvl1pPr algn="l" defTabSz="457200" rtl="0" eaLnBrk="0" fontAlgn="base" hangingPunct="0">
              <a:spcBef>
                <a:spcPct val="0"/>
              </a:spcBef>
              <a:spcAft>
                <a:spcPct val="0"/>
              </a:spcAft>
              <a:defRPr sz="3000" kern="1200" cap="all" baseline="0">
                <a:solidFill>
                  <a:srgbClr val="009DD9"/>
                </a:solidFill>
                <a:latin typeface="+mj-lt"/>
                <a:ea typeface="+mj-ea"/>
                <a:cs typeface="+mj-cs"/>
              </a:defRPr>
            </a:lvl1pPr>
            <a:lvl2pPr algn="l" defTabSz="457200" rtl="0" eaLnBrk="0" fontAlgn="base" hangingPunct="0">
              <a:spcBef>
                <a:spcPct val="0"/>
              </a:spcBef>
              <a:spcAft>
                <a:spcPct val="0"/>
              </a:spcAft>
              <a:defRPr sz="3000">
                <a:solidFill>
                  <a:srgbClr val="009DD9"/>
                </a:solidFill>
                <a:latin typeface="Calibri" pitchFamily="34" charset="0"/>
              </a:defRPr>
            </a:lvl2pPr>
            <a:lvl3pPr algn="l" defTabSz="457200" rtl="0" eaLnBrk="0" fontAlgn="base" hangingPunct="0">
              <a:spcBef>
                <a:spcPct val="0"/>
              </a:spcBef>
              <a:spcAft>
                <a:spcPct val="0"/>
              </a:spcAft>
              <a:defRPr sz="3000">
                <a:solidFill>
                  <a:srgbClr val="009DD9"/>
                </a:solidFill>
                <a:latin typeface="Calibri" pitchFamily="34" charset="0"/>
              </a:defRPr>
            </a:lvl3pPr>
            <a:lvl4pPr algn="l" defTabSz="457200" rtl="0" eaLnBrk="0" fontAlgn="base" hangingPunct="0">
              <a:spcBef>
                <a:spcPct val="0"/>
              </a:spcBef>
              <a:spcAft>
                <a:spcPct val="0"/>
              </a:spcAft>
              <a:defRPr sz="3000">
                <a:solidFill>
                  <a:srgbClr val="009DD9"/>
                </a:solidFill>
                <a:latin typeface="Calibri" pitchFamily="34" charset="0"/>
              </a:defRPr>
            </a:lvl4pPr>
            <a:lvl5pPr algn="l" defTabSz="457200" rtl="0" eaLnBrk="0" fontAlgn="base" hangingPunct="0">
              <a:spcBef>
                <a:spcPct val="0"/>
              </a:spcBef>
              <a:spcAft>
                <a:spcPct val="0"/>
              </a:spcAft>
              <a:defRPr sz="3000">
                <a:solidFill>
                  <a:srgbClr val="009DD9"/>
                </a:solidFill>
                <a:latin typeface="Calibri" pitchFamily="34" charset="0"/>
              </a:defRPr>
            </a:lvl5pPr>
            <a:lvl6pPr marL="457200" algn="l" defTabSz="457200" rtl="0" fontAlgn="base">
              <a:spcBef>
                <a:spcPct val="0"/>
              </a:spcBef>
              <a:spcAft>
                <a:spcPct val="0"/>
              </a:spcAft>
              <a:defRPr sz="3000">
                <a:solidFill>
                  <a:srgbClr val="009DD9"/>
                </a:solidFill>
                <a:latin typeface="Calibri" pitchFamily="34" charset="0"/>
              </a:defRPr>
            </a:lvl6pPr>
            <a:lvl7pPr marL="914400" algn="l" defTabSz="457200" rtl="0" fontAlgn="base">
              <a:spcBef>
                <a:spcPct val="0"/>
              </a:spcBef>
              <a:spcAft>
                <a:spcPct val="0"/>
              </a:spcAft>
              <a:defRPr sz="3000">
                <a:solidFill>
                  <a:srgbClr val="009DD9"/>
                </a:solidFill>
                <a:latin typeface="Calibri" pitchFamily="34" charset="0"/>
              </a:defRPr>
            </a:lvl7pPr>
            <a:lvl8pPr marL="1371600" algn="l" defTabSz="457200" rtl="0" fontAlgn="base">
              <a:spcBef>
                <a:spcPct val="0"/>
              </a:spcBef>
              <a:spcAft>
                <a:spcPct val="0"/>
              </a:spcAft>
              <a:defRPr sz="3000">
                <a:solidFill>
                  <a:srgbClr val="009DD9"/>
                </a:solidFill>
                <a:latin typeface="Calibri" pitchFamily="34" charset="0"/>
              </a:defRPr>
            </a:lvl8pPr>
            <a:lvl9pPr marL="1828800" algn="l" defTabSz="457200" rtl="0" fontAlgn="base">
              <a:spcBef>
                <a:spcPct val="0"/>
              </a:spcBef>
              <a:spcAft>
                <a:spcPct val="0"/>
              </a:spcAft>
              <a:defRPr sz="3000">
                <a:solidFill>
                  <a:srgbClr val="009DD9"/>
                </a:solidFill>
                <a:latin typeface="Calibri" pitchFamily="34" charset="0"/>
              </a:defRPr>
            </a:lvl9pPr>
          </a:lstStyle>
          <a:p>
            <a:pPr>
              <a:spcAft>
                <a:spcPts val="0"/>
              </a:spcAft>
            </a:pPr>
            <a:r>
              <a:rPr lang="en-GB" sz="1800" b="1" cap="none" dirty="0">
                <a:solidFill>
                  <a:schemeClr val="tx1"/>
                </a:solidFill>
                <a:effectLst/>
                <a:latin typeface="Montserrat" panose="00000500000000000000" pitchFamily="2" charset="0"/>
                <a:ea typeface="Times New Roman" panose="02020603050405020304" pitchFamily="18" charset="0"/>
              </a:rPr>
              <a:t>Discounters &amp; M&amp;S grew sales the fastest, whilst Tesco led the Top 4</a:t>
            </a:r>
            <a:endParaRPr lang="en-GB" sz="2000" b="1" cap="none" dirty="0">
              <a:solidFill>
                <a:schemeClr val="tx1"/>
              </a:solidFill>
              <a:effectLst/>
              <a:latin typeface="Montserrat" panose="00000500000000000000" pitchFamily="2" charset="0"/>
              <a:ea typeface="Times New Roman" panose="02020603050405020304" pitchFamily="18" charset="0"/>
            </a:endParaRPr>
          </a:p>
        </p:txBody>
      </p:sp>
      <p:sp>
        <p:nvSpPr>
          <p:cNvPr id="5" name="TextBox 4">
            <a:extLst>
              <a:ext uri="{FF2B5EF4-FFF2-40B4-BE49-F238E27FC236}">
                <a16:creationId xmlns:a16="http://schemas.microsoft.com/office/drawing/2014/main" id="{E7ED4133-DD22-4832-BF7C-3A4C25EBABC7}"/>
              </a:ext>
            </a:extLst>
          </p:cNvPr>
          <p:cNvSpPr txBox="1"/>
          <p:nvPr/>
        </p:nvSpPr>
        <p:spPr>
          <a:xfrm>
            <a:off x="6905169" y="4812600"/>
            <a:ext cx="2156360" cy="338554"/>
          </a:xfrm>
          <a:prstGeom prst="rect">
            <a:avLst/>
          </a:prstGeom>
          <a:noFill/>
        </p:spPr>
        <p:txBody>
          <a:bodyPr wrap="none" rtlCol="0">
            <a:spAutoFit/>
          </a:bodyPr>
          <a:lstStyle/>
          <a:p>
            <a:r>
              <a:rPr lang="en-GB" sz="900" dirty="0">
                <a:latin typeface="Montserrat" panose="00000500000000000000" pitchFamily="2" charset="0"/>
              </a:rPr>
              <a:t>Ocado FMCG 12w/e growth +1.9%,</a:t>
            </a:r>
          </a:p>
          <a:p>
            <a:r>
              <a:rPr lang="en-GB" sz="700" dirty="0">
                <a:latin typeface="Montserrat" panose="00000500000000000000" pitchFamily="2" charset="0"/>
              </a:rPr>
              <a:t>fire at Erith will have exaggerated this trend</a:t>
            </a:r>
          </a:p>
        </p:txBody>
      </p:sp>
      <p:sp>
        <p:nvSpPr>
          <p:cNvPr id="7" name="Text Placeholder 9">
            <a:extLst>
              <a:ext uri="{FF2B5EF4-FFF2-40B4-BE49-F238E27FC236}">
                <a16:creationId xmlns:a16="http://schemas.microsoft.com/office/drawing/2014/main" id="{11FDC742-721B-424C-A2DB-47ED7E311193}"/>
              </a:ext>
            </a:extLst>
          </p:cNvPr>
          <p:cNvSpPr txBox="1">
            <a:spLocks/>
          </p:cNvSpPr>
          <p:nvPr/>
        </p:nvSpPr>
        <p:spPr>
          <a:xfrm>
            <a:off x="167253" y="4753825"/>
            <a:ext cx="3526634" cy="523875"/>
          </a:xfrm>
          <a:prstGeom prst="rect">
            <a:avLst/>
          </a:prstGeom>
          <a:noFill/>
          <a:ln>
            <a:noFill/>
          </a:ln>
        </p:spPr>
        <p:txBody>
          <a:bodyPr spcFirstLastPara="1" wrap="square" lIns="0" tIns="91425" rIns="0" bIns="91425" anchor="t" anchorCtr="0">
            <a:noAutofit/>
          </a:bodyPr>
          <a:lstStyle>
            <a:defPPr marR="0" lvl="0" algn="l" rtl="0">
              <a:lnSpc>
                <a:spcPct val="100000"/>
              </a:lnSpc>
              <a:spcBef>
                <a:spcPts val="0"/>
              </a:spcBef>
              <a:spcAft>
                <a:spcPts val="0"/>
              </a:spcAft>
            </a:defPPr>
            <a:lvl1pPr marL="457200" marR="0" lvl="0" indent="-311150" algn="l" rtl="0">
              <a:lnSpc>
                <a:spcPct val="100000"/>
              </a:lnSpc>
              <a:spcBef>
                <a:spcPts val="0"/>
              </a:spcBef>
              <a:spcAft>
                <a:spcPts val="0"/>
              </a:spcAft>
              <a:buClr>
                <a:srgbClr val="000000"/>
              </a:buClr>
              <a:buSzPts val="1300"/>
              <a:buFont typeface="Montserrat"/>
              <a:buChar char="■"/>
              <a:defRPr sz="1300" b="0" i="0" u="none" strike="noStrike" cap="none">
                <a:solidFill>
                  <a:srgbClr val="000000"/>
                </a:solidFill>
                <a:latin typeface="Montserrat"/>
                <a:ea typeface="Montserrat"/>
                <a:cs typeface="Montserrat"/>
                <a:sym typeface="Montserrat"/>
              </a:defRPr>
            </a:lvl1pPr>
            <a:lvl2pPr marL="914400" marR="0" lvl="1" indent="-304800" algn="l" rtl="0">
              <a:lnSpc>
                <a:spcPct val="100000"/>
              </a:lnSpc>
              <a:spcBef>
                <a:spcPts val="1600"/>
              </a:spcBef>
              <a:spcAft>
                <a:spcPts val="0"/>
              </a:spcAft>
              <a:buClr>
                <a:srgbClr val="000000"/>
              </a:buClr>
              <a:buSzPts val="1200"/>
              <a:buFont typeface="Montserrat"/>
              <a:buChar char="⎼"/>
              <a:defRPr sz="1200" b="0" i="0" u="none" strike="noStrike" cap="none">
                <a:solidFill>
                  <a:srgbClr val="000000"/>
                </a:solidFill>
                <a:latin typeface="Montserrat"/>
                <a:ea typeface="Montserrat"/>
                <a:cs typeface="Montserrat"/>
                <a:sym typeface="Montserrat"/>
              </a:defRPr>
            </a:lvl2pPr>
            <a:lvl3pPr marL="1371600" marR="0" lvl="2" indent="-292100" algn="l" rtl="0">
              <a:lnSpc>
                <a:spcPct val="100000"/>
              </a:lnSpc>
              <a:spcBef>
                <a:spcPts val="1600"/>
              </a:spcBef>
              <a:spcAft>
                <a:spcPts val="0"/>
              </a:spcAft>
              <a:buClr>
                <a:srgbClr val="000000"/>
              </a:buClr>
              <a:buSzPts val="1000"/>
              <a:buFont typeface="Montserrat"/>
              <a:buChar char="○"/>
              <a:defRPr sz="1000" b="0" i="0" u="none" strike="noStrike" cap="none">
                <a:solidFill>
                  <a:srgbClr val="000000"/>
                </a:solidFill>
                <a:latin typeface="Montserrat"/>
                <a:ea typeface="Montserrat"/>
                <a:cs typeface="Montserrat"/>
                <a:sym typeface="Montserrat"/>
              </a:defRPr>
            </a:lvl3pPr>
            <a:lvl4pPr marL="1828800" marR="0" lvl="3" indent="-292100" algn="l" rtl="0">
              <a:lnSpc>
                <a:spcPct val="100000"/>
              </a:lnSpc>
              <a:spcBef>
                <a:spcPts val="1600"/>
              </a:spcBef>
              <a:spcAft>
                <a:spcPts val="0"/>
              </a:spcAft>
              <a:buClr>
                <a:srgbClr val="000000"/>
              </a:buClr>
              <a:buSzPts val="1000"/>
              <a:buFont typeface="Montserrat"/>
              <a:buChar char="■"/>
              <a:defRPr sz="1000" b="0" i="0" u="none" strike="noStrike" cap="none">
                <a:solidFill>
                  <a:srgbClr val="000000"/>
                </a:solidFill>
                <a:latin typeface="Montserrat"/>
                <a:ea typeface="Montserrat"/>
                <a:cs typeface="Montserrat"/>
                <a:sym typeface="Montserrat"/>
              </a:defRPr>
            </a:lvl4pPr>
            <a:lvl5pPr marL="2286000" marR="0" lvl="4" indent="-292100" algn="l" rtl="0">
              <a:lnSpc>
                <a:spcPct val="100000"/>
              </a:lnSpc>
              <a:spcBef>
                <a:spcPts val="1600"/>
              </a:spcBef>
              <a:spcAft>
                <a:spcPts val="0"/>
              </a:spcAft>
              <a:buClr>
                <a:srgbClr val="000000"/>
              </a:buClr>
              <a:buSzPts val="1000"/>
              <a:buFont typeface="Montserrat"/>
              <a:buChar char="⎼"/>
              <a:defRPr sz="1000" b="0" i="0" u="none" strike="noStrike" cap="none">
                <a:solidFill>
                  <a:srgbClr val="000000"/>
                </a:solidFill>
                <a:latin typeface="Montserrat"/>
                <a:ea typeface="Montserrat"/>
                <a:cs typeface="Montserrat"/>
                <a:sym typeface="Montserrat"/>
              </a:defRPr>
            </a:lvl5pPr>
            <a:lvl6pPr marL="2743200" marR="0" lvl="5" indent="-292100" algn="l" rtl="0">
              <a:lnSpc>
                <a:spcPct val="100000"/>
              </a:lnSpc>
              <a:spcBef>
                <a:spcPts val="1600"/>
              </a:spcBef>
              <a:spcAft>
                <a:spcPts val="0"/>
              </a:spcAft>
              <a:buClr>
                <a:srgbClr val="000000"/>
              </a:buClr>
              <a:buSzPts val="1000"/>
              <a:buFont typeface="Montserrat"/>
              <a:buChar char="○"/>
              <a:defRPr sz="1000" b="0" i="0" u="none" strike="noStrike" cap="none">
                <a:solidFill>
                  <a:srgbClr val="000000"/>
                </a:solidFill>
                <a:latin typeface="Montserrat"/>
                <a:ea typeface="Montserrat"/>
                <a:cs typeface="Montserrat"/>
                <a:sym typeface="Montserrat"/>
              </a:defRPr>
            </a:lvl6pPr>
            <a:lvl7pPr marL="3200400" marR="0" lvl="6" indent="-292100" algn="l" rtl="0">
              <a:lnSpc>
                <a:spcPct val="100000"/>
              </a:lnSpc>
              <a:spcBef>
                <a:spcPts val="1600"/>
              </a:spcBef>
              <a:spcAft>
                <a:spcPts val="0"/>
              </a:spcAft>
              <a:buClr>
                <a:srgbClr val="000000"/>
              </a:buClr>
              <a:buSzPts val="1000"/>
              <a:buFont typeface="Montserrat"/>
              <a:buChar char="■"/>
              <a:defRPr sz="1000" b="0" i="0" u="none" strike="noStrike" cap="none">
                <a:solidFill>
                  <a:srgbClr val="000000"/>
                </a:solidFill>
                <a:latin typeface="Montserrat"/>
                <a:ea typeface="Montserrat"/>
                <a:cs typeface="Montserrat"/>
                <a:sym typeface="Montserrat"/>
              </a:defRPr>
            </a:lvl7pPr>
            <a:lvl8pPr marL="3657600" marR="0" lvl="7" indent="-292100" algn="l" rtl="0">
              <a:lnSpc>
                <a:spcPct val="100000"/>
              </a:lnSpc>
              <a:spcBef>
                <a:spcPts val="1600"/>
              </a:spcBef>
              <a:spcAft>
                <a:spcPts val="0"/>
              </a:spcAft>
              <a:buClr>
                <a:srgbClr val="000000"/>
              </a:buClr>
              <a:buSzPts val="1000"/>
              <a:buFont typeface="Montserrat"/>
              <a:buChar char="⎼"/>
              <a:defRPr sz="1000" b="0" i="0" u="none" strike="noStrike" cap="none">
                <a:solidFill>
                  <a:srgbClr val="000000"/>
                </a:solidFill>
                <a:latin typeface="Montserrat"/>
                <a:ea typeface="Montserrat"/>
                <a:cs typeface="Montserrat"/>
                <a:sym typeface="Montserrat"/>
              </a:defRPr>
            </a:lvl8pPr>
            <a:lvl9pPr marL="4114800" marR="0" lvl="8" indent="-292100" algn="l" rtl="0">
              <a:lnSpc>
                <a:spcPct val="100000"/>
              </a:lnSpc>
              <a:spcBef>
                <a:spcPts val="1600"/>
              </a:spcBef>
              <a:spcAft>
                <a:spcPts val="1600"/>
              </a:spcAft>
              <a:buClr>
                <a:srgbClr val="000000"/>
              </a:buClr>
              <a:buSzPts val="1000"/>
              <a:buFont typeface="Montserrat"/>
              <a:buChar char="○"/>
              <a:defRPr sz="1000" b="0" i="0" u="none" strike="noStrike" cap="none">
                <a:solidFill>
                  <a:srgbClr val="000000"/>
                </a:solidFill>
                <a:latin typeface="Montserrat"/>
                <a:ea typeface="Montserrat"/>
                <a:cs typeface="Montserrat"/>
                <a:sym typeface="Montserrat"/>
              </a:defRPr>
            </a:lvl9pPr>
          </a:lstStyle>
          <a:p>
            <a:pPr marL="146050" indent="0">
              <a:spcBef>
                <a:spcPts val="63"/>
              </a:spcBef>
              <a:buNone/>
            </a:pPr>
            <a:r>
              <a:rPr lang="en-GB" altLang="en-US" sz="600" dirty="0">
                <a:solidFill>
                  <a:schemeClr val="tx1">
                    <a:lumMod val="50000"/>
                    <a:lumOff val="50000"/>
                  </a:schemeClr>
                </a:solidFill>
                <a:latin typeface="Montserrat" panose="00000500000000000000" pitchFamily="2" charset="0"/>
              </a:rPr>
              <a:t> Source:  NielsenIQ Homescan Total Till 4 weeks ending 11th September 2021</a:t>
            </a:r>
          </a:p>
        </p:txBody>
      </p:sp>
      <p:pic>
        <p:nvPicPr>
          <p:cNvPr id="3" name="Picture 2">
            <a:extLst>
              <a:ext uri="{FF2B5EF4-FFF2-40B4-BE49-F238E27FC236}">
                <a16:creationId xmlns:a16="http://schemas.microsoft.com/office/drawing/2014/main" id="{56FA4FED-25E4-426E-92BE-FFB3F523270D}"/>
              </a:ext>
            </a:extLst>
          </p:cNvPr>
          <p:cNvPicPr>
            <a:picLocks noChangeAspect="1"/>
          </p:cNvPicPr>
          <p:nvPr/>
        </p:nvPicPr>
        <p:blipFill>
          <a:blip r:embed="rId2"/>
          <a:stretch>
            <a:fillRect/>
          </a:stretch>
        </p:blipFill>
        <p:spPr>
          <a:xfrm>
            <a:off x="581985" y="1139066"/>
            <a:ext cx="8002735" cy="3535274"/>
          </a:xfrm>
          <a:prstGeom prst="rect">
            <a:avLst/>
          </a:prstGeom>
        </p:spPr>
      </p:pic>
    </p:spTree>
    <p:extLst>
      <p:ext uri="{BB962C8B-B14F-4D97-AF65-F5344CB8AC3E}">
        <p14:creationId xmlns:p14="http://schemas.microsoft.com/office/powerpoint/2010/main" val="7074041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217568" y="339502"/>
            <a:ext cx="8674911" cy="669900"/>
          </a:xfrm>
          <a:prstGeom prst="rect">
            <a:avLst/>
          </a:prstGeom>
        </p:spPr>
        <p:txBody>
          <a:bodyPr vert="horz" wrap="square" lIns="91440" tIns="0" rIns="91440" bIns="0" rtlCol="0" anchor="b" anchorCtr="0">
            <a:noAutofit/>
          </a:bodyPr>
          <a:lstStyle>
            <a:lvl1pPr algn="l" defTabSz="457200" rtl="0" eaLnBrk="0" fontAlgn="base" hangingPunct="0">
              <a:spcBef>
                <a:spcPct val="0"/>
              </a:spcBef>
              <a:spcAft>
                <a:spcPct val="0"/>
              </a:spcAft>
              <a:defRPr sz="3000" kern="1200" cap="all" baseline="0">
                <a:solidFill>
                  <a:srgbClr val="009DD9"/>
                </a:solidFill>
                <a:latin typeface="+mj-lt"/>
                <a:ea typeface="+mj-ea"/>
                <a:cs typeface="+mj-cs"/>
              </a:defRPr>
            </a:lvl1pPr>
            <a:lvl2pPr algn="l" defTabSz="457200" rtl="0" eaLnBrk="0" fontAlgn="base" hangingPunct="0">
              <a:spcBef>
                <a:spcPct val="0"/>
              </a:spcBef>
              <a:spcAft>
                <a:spcPct val="0"/>
              </a:spcAft>
              <a:defRPr sz="3000">
                <a:solidFill>
                  <a:srgbClr val="009DD9"/>
                </a:solidFill>
                <a:latin typeface="Calibri" pitchFamily="34" charset="0"/>
              </a:defRPr>
            </a:lvl2pPr>
            <a:lvl3pPr algn="l" defTabSz="457200" rtl="0" eaLnBrk="0" fontAlgn="base" hangingPunct="0">
              <a:spcBef>
                <a:spcPct val="0"/>
              </a:spcBef>
              <a:spcAft>
                <a:spcPct val="0"/>
              </a:spcAft>
              <a:defRPr sz="3000">
                <a:solidFill>
                  <a:srgbClr val="009DD9"/>
                </a:solidFill>
                <a:latin typeface="Calibri" pitchFamily="34" charset="0"/>
              </a:defRPr>
            </a:lvl3pPr>
            <a:lvl4pPr algn="l" defTabSz="457200" rtl="0" eaLnBrk="0" fontAlgn="base" hangingPunct="0">
              <a:spcBef>
                <a:spcPct val="0"/>
              </a:spcBef>
              <a:spcAft>
                <a:spcPct val="0"/>
              </a:spcAft>
              <a:defRPr sz="3000">
                <a:solidFill>
                  <a:srgbClr val="009DD9"/>
                </a:solidFill>
                <a:latin typeface="Calibri" pitchFamily="34" charset="0"/>
              </a:defRPr>
            </a:lvl4pPr>
            <a:lvl5pPr algn="l" defTabSz="457200" rtl="0" eaLnBrk="0" fontAlgn="base" hangingPunct="0">
              <a:spcBef>
                <a:spcPct val="0"/>
              </a:spcBef>
              <a:spcAft>
                <a:spcPct val="0"/>
              </a:spcAft>
              <a:defRPr sz="3000">
                <a:solidFill>
                  <a:srgbClr val="009DD9"/>
                </a:solidFill>
                <a:latin typeface="Calibri" pitchFamily="34" charset="0"/>
              </a:defRPr>
            </a:lvl5pPr>
            <a:lvl6pPr marL="457200" algn="l" defTabSz="457200" rtl="0" fontAlgn="base">
              <a:spcBef>
                <a:spcPct val="0"/>
              </a:spcBef>
              <a:spcAft>
                <a:spcPct val="0"/>
              </a:spcAft>
              <a:defRPr sz="3000">
                <a:solidFill>
                  <a:srgbClr val="009DD9"/>
                </a:solidFill>
                <a:latin typeface="Calibri" pitchFamily="34" charset="0"/>
              </a:defRPr>
            </a:lvl6pPr>
            <a:lvl7pPr marL="914400" algn="l" defTabSz="457200" rtl="0" fontAlgn="base">
              <a:spcBef>
                <a:spcPct val="0"/>
              </a:spcBef>
              <a:spcAft>
                <a:spcPct val="0"/>
              </a:spcAft>
              <a:defRPr sz="3000">
                <a:solidFill>
                  <a:srgbClr val="009DD9"/>
                </a:solidFill>
                <a:latin typeface="Calibri" pitchFamily="34" charset="0"/>
              </a:defRPr>
            </a:lvl7pPr>
            <a:lvl8pPr marL="1371600" algn="l" defTabSz="457200" rtl="0" fontAlgn="base">
              <a:spcBef>
                <a:spcPct val="0"/>
              </a:spcBef>
              <a:spcAft>
                <a:spcPct val="0"/>
              </a:spcAft>
              <a:defRPr sz="3000">
                <a:solidFill>
                  <a:srgbClr val="009DD9"/>
                </a:solidFill>
                <a:latin typeface="Calibri" pitchFamily="34" charset="0"/>
              </a:defRPr>
            </a:lvl8pPr>
            <a:lvl9pPr marL="1828800" algn="l" defTabSz="457200" rtl="0" fontAlgn="base">
              <a:spcBef>
                <a:spcPct val="0"/>
              </a:spcBef>
              <a:spcAft>
                <a:spcPct val="0"/>
              </a:spcAft>
              <a:defRPr sz="3000">
                <a:solidFill>
                  <a:srgbClr val="009DD9"/>
                </a:solidFill>
                <a:latin typeface="Calibri" pitchFamily="34" charset="0"/>
              </a:defRPr>
            </a:lvl9pPr>
          </a:lstStyle>
          <a:p>
            <a:pPr>
              <a:tabLst>
                <a:tab pos="8339138" algn="l"/>
              </a:tabLst>
            </a:pPr>
            <a:r>
              <a:rPr lang="en-PH" sz="1900" b="1" cap="none" dirty="0">
                <a:solidFill>
                  <a:schemeClr val="tx1"/>
                </a:solidFill>
                <a:latin typeface="Montserrat" panose="00000500000000000000" pitchFamily="2" charset="0"/>
              </a:rPr>
              <a:t>Staycations, weather, travel gave shoppers more reasons to visit and all retailers benefited, M&amp;S led on both metrics</a:t>
            </a:r>
          </a:p>
        </p:txBody>
      </p:sp>
      <p:sp>
        <p:nvSpPr>
          <p:cNvPr id="11" name="Text Placeholder 9"/>
          <p:cNvSpPr txBox="1">
            <a:spLocks/>
          </p:cNvSpPr>
          <p:nvPr/>
        </p:nvSpPr>
        <p:spPr>
          <a:xfrm>
            <a:off x="160418" y="4707607"/>
            <a:ext cx="8166100" cy="274637"/>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227013" marR="0" lvl="0" indent="-112713" algn="l" rtl="0">
              <a:lnSpc>
                <a:spcPct val="100000"/>
              </a:lnSpc>
              <a:spcBef>
                <a:spcPts val="800"/>
              </a:spcBef>
              <a:spcAft>
                <a:spcPts val="0"/>
              </a:spcAft>
              <a:buClr>
                <a:schemeClr val="dk2"/>
              </a:buClr>
              <a:buSzPct val="100000"/>
              <a:buFont typeface="Arial"/>
              <a:buChar char="•"/>
              <a:defRPr sz="1800" b="0" i="0" u="none" strike="noStrike" cap="none">
                <a:solidFill>
                  <a:schemeClr val="dk2"/>
                </a:solidFill>
                <a:latin typeface="Arial"/>
                <a:ea typeface="Arial"/>
                <a:cs typeface="Arial"/>
                <a:sym typeface="Arial"/>
              </a:defRPr>
            </a:lvl1pPr>
            <a:lvl2pPr marL="454025" marR="0" lvl="1" indent="-123825" algn="l" rtl="0">
              <a:lnSpc>
                <a:spcPct val="100000"/>
              </a:lnSpc>
              <a:spcBef>
                <a:spcPts val="800"/>
              </a:spcBef>
              <a:spcAft>
                <a:spcPts val="0"/>
              </a:spcAft>
              <a:buClr>
                <a:schemeClr val="dk2"/>
              </a:buClr>
              <a:buSzPct val="100000"/>
              <a:buFont typeface="Arial"/>
              <a:buChar char="•"/>
              <a:defRPr sz="1600" b="0" i="0" u="none" strike="noStrike" cap="none">
                <a:solidFill>
                  <a:schemeClr val="dk2"/>
                </a:solidFill>
                <a:latin typeface="Arial"/>
                <a:ea typeface="Arial"/>
                <a:cs typeface="Arial"/>
                <a:sym typeface="Arial"/>
              </a:defRPr>
            </a:lvl2pPr>
            <a:lvl3pPr marL="688975" marR="0" lvl="2" indent="-142875" algn="l" rtl="0">
              <a:lnSpc>
                <a:spcPct val="100000"/>
              </a:lnSpc>
              <a:spcBef>
                <a:spcPts val="700"/>
              </a:spcBef>
              <a:spcAft>
                <a:spcPts val="0"/>
              </a:spcAft>
              <a:buClr>
                <a:schemeClr val="dk2"/>
              </a:buClr>
              <a:buSzPct val="100000"/>
              <a:buFont typeface="Arial"/>
              <a:buChar char="•"/>
              <a:defRPr sz="1400" b="0" i="0" u="none" strike="noStrike" cap="none">
                <a:solidFill>
                  <a:schemeClr val="dk2"/>
                </a:solidFill>
                <a:latin typeface="Arial"/>
                <a:ea typeface="Arial"/>
                <a:cs typeface="Arial"/>
                <a:sym typeface="Arial"/>
              </a:defRPr>
            </a:lvl3pPr>
            <a:lvl4pPr marL="915988" marR="0" lvl="3" indent="-153987" algn="l" rtl="0">
              <a:lnSpc>
                <a:spcPct val="100000"/>
              </a:lnSpc>
              <a:spcBef>
                <a:spcPts val="700"/>
              </a:spcBef>
              <a:spcAft>
                <a:spcPts val="0"/>
              </a:spcAft>
              <a:buClr>
                <a:schemeClr val="dk2"/>
              </a:buClr>
              <a:buSzPct val="100000"/>
              <a:buFont typeface="Arial"/>
              <a:buChar char="•"/>
              <a:defRPr sz="1200" b="0" i="0" u="none" strike="noStrike" cap="none">
                <a:solidFill>
                  <a:schemeClr val="dk2"/>
                </a:solidFill>
                <a:latin typeface="Arial"/>
                <a:ea typeface="Arial"/>
                <a:cs typeface="Arial"/>
                <a:sym typeface="Arial"/>
              </a:defRPr>
            </a:lvl4pPr>
            <a:lvl5pPr marL="1143000" marR="0" lvl="4" indent="-177800" algn="l" rtl="0">
              <a:lnSpc>
                <a:spcPct val="100000"/>
              </a:lnSpc>
              <a:spcBef>
                <a:spcPts val="700"/>
              </a:spcBef>
              <a:spcAft>
                <a:spcPts val="0"/>
              </a:spcAft>
              <a:buClr>
                <a:schemeClr val="dk2"/>
              </a:buClr>
              <a:buSzPct val="100000"/>
              <a:buFont typeface="Arial"/>
              <a:buChar char="•"/>
              <a:defRPr sz="1000" b="0" i="0" u="none" strike="noStrike" cap="none">
                <a:solidFill>
                  <a:schemeClr val="dk2"/>
                </a:solidFill>
                <a:latin typeface="Arial"/>
                <a:ea typeface="Arial"/>
                <a:cs typeface="Arial"/>
                <a:sym typeface="Arial"/>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pPr marL="114300" indent="0">
              <a:spcBef>
                <a:spcPts val="63"/>
              </a:spcBef>
              <a:buFont typeface="Arial"/>
              <a:buNone/>
            </a:pPr>
            <a:r>
              <a:rPr lang="en-GB" altLang="en-US" sz="900" dirty="0">
                <a:solidFill>
                  <a:schemeClr val="tx1">
                    <a:lumMod val="50000"/>
                    <a:lumOff val="50000"/>
                  </a:schemeClr>
                </a:solidFill>
                <a:latin typeface="Calibri" panose="020F0502020204030204" pitchFamily="34" charset="0"/>
              </a:rPr>
              <a:t>Source:  NielsenIQ Total Till and Homescan FMCG 4 weeks ending 11th Sep 2021</a:t>
            </a:r>
          </a:p>
        </p:txBody>
      </p:sp>
      <p:sp>
        <p:nvSpPr>
          <p:cNvPr id="2" name="TextBox 1"/>
          <p:cNvSpPr txBox="1"/>
          <p:nvPr/>
        </p:nvSpPr>
        <p:spPr>
          <a:xfrm>
            <a:off x="7634217" y="4803998"/>
            <a:ext cx="1122423" cy="230832"/>
          </a:xfrm>
          <a:prstGeom prst="rect">
            <a:avLst/>
          </a:prstGeom>
          <a:noFill/>
        </p:spPr>
        <p:txBody>
          <a:bodyPr wrap="none" rtlCol="0">
            <a:spAutoFit/>
          </a:bodyPr>
          <a:lstStyle/>
          <a:p>
            <a:r>
              <a:rPr lang="en-GB" sz="900" dirty="0">
                <a:solidFill>
                  <a:schemeClr val="tx1">
                    <a:lumMod val="50000"/>
                    <a:lumOff val="50000"/>
                  </a:schemeClr>
                </a:solidFill>
                <a:latin typeface="Calibri" panose="020F0502020204030204" pitchFamily="34" charset="0"/>
                <a:cs typeface="Calibri" panose="020F0502020204030204" pitchFamily="34" charset="0"/>
              </a:rPr>
              <a:t>*Discounters 12w/e</a:t>
            </a:r>
          </a:p>
        </p:txBody>
      </p:sp>
      <p:pic>
        <p:nvPicPr>
          <p:cNvPr id="5" name="Picture 4">
            <a:extLst>
              <a:ext uri="{FF2B5EF4-FFF2-40B4-BE49-F238E27FC236}">
                <a16:creationId xmlns:a16="http://schemas.microsoft.com/office/drawing/2014/main" id="{C45458A1-C0DA-4035-BDCC-FD20F47F684D}"/>
              </a:ext>
            </a:extLst>
          </p:cNvPr>
          <p:cNvPicPr>
            <a:picLocks noChangeAspect="1"/>
          </p:cNvPicPr>
          <p:nvPr/>
        </p:nvPicPr>
        <p:blipFill>
          <a:blip r:embed="rId2"/>
          <a:stretch>
            <a:fillRect/>
          </a:stretch>
        </p:blipFill>
        <p:spPr>
          <a:xfrm>
            <a:off x="446273" y="1131684"/>
            <a:ext cx="7594389" cy="3357250"/>
          </a:xfrm>
          <a:prstGeom prst="rect">
            <a:avLst/>
          </a:prstGeom>
        </p:spPr>
      </p:pic>
    </p:spTree>
    <p:extLst>
      <p:ext uri="{BB962C8B-B14F-4D97-AF65-F5344CB8AC3E}">
        <p14:creationId xmlns:p14="http://schemas.microsoft.com/office/powerpoint/2010/main" val="32565570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17"/>
        <p:cNvGrpSpPr/>
        <p:nvPr/>
      </p:nvGrpSpPr>
      <p:grpSpPr>
        <a:xfrm>
          <a:off x="0" y="0"/>
          <a:ext cx="0" cy="0"/>
          <a:chOff x="0" y="0"/>
          <a:chExt cx="0" cy="0"/>
        </a:xfrm>
      </p:grpSpPr>
      <p:graphicFrame>
        <p:nvGraphicFramePr>
          <p:cNvPr id="15" name="Chart 14">
            <a:extLst>
              <a:ext uri="{FF2B5EF4-FFF2-40B4-BE49-F238E27FC236}">
                <a16:creationId xmlns:a16="http://schemas.microsoft.com/office/drawing/2014/main" id="{FB1D449C-293B-433D-AF8B-B19CAAF836DC}"/>
              </a:ext>
            </a:extLst>
          </p:cNvPr>
          <p:cNvGraphicFramePr/>
          <p:nvPr>
            <p:extLst>
              <p:ext uri="{D42A27DB-BD31-4B8C-83A1-F6EECF244321}">
                <p14:modId xmlns:p14="http://schemas.microsoft.com/office/powerpoint/2010/main" val="4035215282"/>
              </p:ext>
            </p:extLst>
          </p:nvPr>
        </p:nvGraphicFramePr>
        <p:xfrm>
          <a:off x="462982" y="1731519"/>
          <a:ext cx="8434800" cy="2540841"/>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Rounded Corners 6">
            <a:extLst>
              <a:ext uri="{FF2B5EF4-FFF2-40B4-BE49-F238E27FC236}">
                <a16:creationId xmlns:a16="http://schemas.microsoft.com/office/drawing/2014/main" id="{A7C25BD2-26CE-4E9F-910B-7B53539B25BB}"/>
              </a:ext>
            </a:extLst>
          </p:cNvPr>
          <p:cNvSpPr/>
          <p:nvPr/>
        </p:nvSpPr>
        <p:spPr>
          <a:xfrm>
            <a:off x="966186" y="1731519"/>
            <a:ext cx="592468" cy="2360799"/>
          </a:xfrm>
          <a:prstGeom prst="roundRect">
            <a:avLst/>
          </a:prstGeom>
          <a:solidFill>
            <a:schemeClr val="accent1">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23" name="Google Shape;1723;p127"/>
          <p:cNvSpPr txBox="1">
            <a:spLocks noGrp="1"/>
          </p:cNvSpPr>
          <p:nvPr>
            <p:ph type="title"/>
          </p:nvPr>
        </p:nvSpPr>
        <p:spPr>
          <a:xfrm>
            <a:off x="354650" y="292625"/>
            <a:ext cx="8651464" cy="393600"/>
          </a:xfrm>
        </p:spPr>
        <p:txBody>
          <a:bodyPr spcFirstLastPara="1" wrap="square" lIns="0" tIns="91425" rIns="0" bIns="91425" anchor="t" anchorCtr="0">
            <a:noAutofit/>
          </a:bodyPr>
          <a:lstStyle/>
          <a:p>
            <a:pPr lvl="0"/>
            <a:r>
              <a:rPr lang="en-PH" dirty="0">
                <a:latin typeface="Montserrat" panose="00000500000000000000" pitchFamily="2" charset="0"/>
              </a:rPr>
              <a:t>The discounters are emerging ‘stronger’ post pandemic than pre-pandemic, attracting more shoppers, spend and visits</a:t>
            </a:r>
          </a:p>
        </p:txBody>
      </p:sp>
      <p:sp>
        <p:nvSpPr>
          <p:cNvPr id="5" name="Subtitle 4">
            <a:extLst>
              <a:ext uri="{FF2B5EF4-FFF2-40B4-BE49-F238E27FC236}">
                <a16:creationId xmlns:a16="http://schemas.microsoft.com/office/drawing/2014/main" id="{8A09D3BF-2A1A-43A6-BD16-079B433DC493}"/>
              </a:ext>
            </a:extLst>
          </p:cNvPr>
          <p:cNvSpPr>
            <a:spLocks noGrp="1"/>
          </p:cNvSpPr>
          <p:nvPr>
            <p:ph type="subTitle" idx="3"/>
          </p:nvPr>
        </p:nvSpPr>
        <p:spPr>
          <a:xfrm>
            <a:off x="354650" y="4850875"/>
            <a:ext cx="8159100" cy="184800"/>
          </a:xfrm>
        </p:spPr>
        <p:txBody>
          <a:bodyPr/>
          <a:lstStyle/>
          <a:p>
            <a:r>
              <a:rPr lang="en-PH" dirty="0">
                <a:latin typeface="Montserrat" panose="00000500000000000000" pitchFamily="2" charset="0"/>
              </a:rPr>
              <a:t>Source:  NielsenIQ Homescan FMCG</a:t>
            </a:r>
          </a:p>
        </p:txBody>
      </p:sp>
      <p:sp>
        <p:nvSpPr>
          <p:cNvPr id="4" name="TextBox 3">
            <a:extLst>
              <a:ext uri="{FF2B5EF4-FFF2-40B4-BE49-F238E27FC236}">
                <a16:creationId xmlns:a16="http://schemas.microsoft.com/office/drawing/2014/main" id="{BD93E350-3E23-4555-AA6E-38E4E3A60613}"/>
              </a:ext>
            </a:extLst>
          </p:cNvPr>
          <p:cNvSpPr txBox="1"/>
          <p:nvPr/>
        </p:nvSpPr>
        <p:spPr>
          <a:xfrm>
            <a:off x="0" y="3819672"/>
            <a:ext cx="8836073" cy="230832"/>
          </a:xfrm>
          <a:prstGeom prst="rect">
            <a:avLst/>
          </a:prstGeom>
          <a:noFill/>
        </p:spPr>
        <p:txBody>
          <a:bodyPr wrap="none" rtlCol="0">
            <a:spAutoFit/>
          </a:bodyPr>
          <a:lstStyle/>
          <a:p>
            <a:r>
              <a:rPr lang="en-GB" sz="900" b="1" dirty="0">
                <a:latin typeface="Montserrat" panose="00000500000000000000" pitchFamily="2" charset="0"/>
              </a:rPr>
              <a:t>FMCG Growth         15%                +15%                 +15%                 +10%                +8%                 +7%                +4%                  +4%                  +2%                  +1%</a:t>
            </a:r>
          </a:p>
        </p:txBody>
      </p:sp>
      <p:sp>
        <p:nvSpPr>
          <p:cNvPr id="8" name="TextBox 7">
            <a:extLst>
              <a:ext uri="{FF2B5EF4-FFF2-40B4-BE49-F238E27FC236}">
                <a16:creationId xmlns:a16="http://schemas.microsoft.com/office/drawing/2014/main" id="{9AB7A4C8-02CC-4676-BF71-F603FAC00A54}"/>
              </a:ext>
            </a:extLst>
          </p:cNvPr>
          <p:cNvSpPr txBox="1"/>
          <p:nvPr/>
        </p:nvSpPr>
        <p:spPr>
          <a:xfrm>
            <a:off x="306467" y="1233281"/>
            <a:ext cx="3631122" cy="246221"/>
          </a:xfrm>
          <a:prstGeom prst="rect">
            <a:avLst/>
          </a:prstGeom>
          <a:noFill/>
        </p:spPr>
        <p:txBody>
          <a:bodyPr wrap="none" rtlCol="0">
            <a:spAutoFit/>
          </a:bodyPr>
          <a:lstStyle/>
          <a:p>
            <a:r>
              <a:rPr lang="en-GB" sz="1000" dirty="0">
                <a:latin typeface="Montserrat" panose="00000500000000000000" pitchFamily="2" charset="0"/>
              </a:rPr>
              <a:t>4w/e 11</a:t>
            </a:r>
            <a:r>
              <a:rPr lang="en-GB" sz="1000" baseline="30000" dirty="0">
                <a:latin typeface="Montserrat" panose="00000500000000000000" pitchFamily="2" charset="0"/>
              </a:rPr>
              <a:t>th</a:t>
            </a:r>
            <a:r>
              <a:rPr lang="en-GB" sz="1000" dirty="0">
                <a:latin typeface="Montserrat" panose="00000500000000000000" pitchFamily="2" charset="0"/>
              </a:rPr>
              <a:t> September 2021 vs 4w/e 14</a:t>
            </a:r>
            <a:r>
              <a:rPr lang="en-GB" sz="1000" baseline="30000" dirty="0">
                <a:latin typeface="Montserrat" panose="00000500000000000000" pitchFamily="2" charset="0"/>
              </a:rPr>
              <a:t>th</a:t>
            </a:r>
            <a:r>
              <a:rPr lang="en-GB" sz="1000" dirty="0">
                <a:latin typeface="Montserrat" panose="00000500000000000000" pitchFamily="2" charset="0"/>
              </a:rPr>
              <a:t> September 2019</a:t>
            </a:r>
          </a:p>
        </p:txBody>
      </p:sp>
      <p:sp>
        <p:nvSpPr>
          <p:cNvPr id="10" name="Rectangle: Rounded Corners 9">
            <a:extLst>
              <a:ext uri="{FF2B5EF4-FFF2-40B4-BE49-F238E27FC236}">
                <a16:creationId xmlns:a16="http://schemas.microsoft.com/office/drawing/2014/main" id="{96BEC1FE-AA3A-43B9-9AAC-250111B64C1E}"/>
              </a:ext>
            </a:extLst>
          </p:cNvPr>
          <p:cNvSpPr/>
          <p:nvPr/>
        </p:nvSpPr>
        <p:spPr>
          <a:xfrm>
            <a:off x="2584529" y="1731518"/>
            <a:ext cx="592468" cy="2360799"/>
          </a:xfrm>
          <a:prstGeom prst="roundRect">
            <a:avLst/>
          </a:prstGeom>
          <a:solidFill>
            <a:schemeClr val="accent1">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5359705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22" name="TextBox 21">
            <a:extLst>
              <a:ext uri="{FF2B5EF4-FFF2-40B4-BE49-F238E27FC236}">
                <a16:creationId xmlns:a16="http://schemas.microsoft.com/office/drawing/2014/main" id="{6B4B6071-1F84-44FE-937A-8587A5B87DA1}"/>
              </a:ext>
            </a:extLst>
          </p:cNvPr>
          <p:cNvSpPr txBox="1"/>
          <p:nvPr/>
        </p:nvSpPr>
        <p:spPr>
          <a:xfrm>
            <a:off x="4617739" y="1487823"/>
            <a:ext cx="3981975" cy="938719"/>
          </a:xfrm>
          <a:prstGeom prst="rect">
            <a:avLst/>
          </a:prstGeom>
          <a:noFill/>
        </p:spPr>
        <p:txBody>
          <a:bodyPr wrap="square">
            <a:spAutoFit/>
          </a:bodyPr>
          <a:lstStyle/>
          <a:p>
            <a:pPr marL="342900" lvl="0" indent="-342900">
              <a:buFont typeface="Symbol" panose="05050102010706020507" pitchFamily="18" charset="2"/>
              <a:buChar char=""/>
            </a:pPr>
            <a:r>
              <a:rPr lang="en-GB" sz="1100" b="1" spc="10" dirty="0">
                <a:solidFill>
                  <a:schemeClr val="accent1"/>
                </a:solidFill>
                <a:effectLst/>
                <a:latin typeface="Montserrat" panose="00000500000000000000" pitchFamily="2" charset="0"/>
                <a:ea typeface="Times New Roman" panose="02020603050405020304" pitchFamily="18" charset="0"/>
              </a:rPr>
              <a:t>Waitrose </a:t>
            </a:r>
            <a:r>
              <a:rPr lang="en-GB" sz="1100" spc="10" dirty="0">
                <a:solidFill>
                  <a:schemeClr val="bg1"/>
                </a:solidFill>
                <a:effectLst/>
                <a:latin typeface="Montserrat" panose="00000500000000000000" pitchFamily="2" charset="0"/>
                <a:ea typeface="Times New Roman" panose="02020603050405020304" pitchFamily="18" charset="0"/>
              </a:rPr>
              <a:t>growths have slowed </a:t>
            </a:r>
            <a:r>
              <a:rPr lang="en-GB" sz="1100" b="1" spc="10" dirty="0">
                <a:solidFill>
                  <a:schemeClr val="accent1"/>
                </a:solidFill>
                <a:effectLst/>
                <a:latin typeface="Montserrat" panose="00000500000000000000" pitchFamily="2" charset="0"/>
                <a:ea typeface="Times New Roman" panose="02020603050405020304" pitchFamily="18" charset="0"/>
              </a:rPr>
              <a:t>(+0.2%)</a:t>
            </a:r>
            <a:r>
              <a:rPr lang="en-GB" sz="1100" spc="10" dirty="0">
                <a:solidFill>
                  <a:schemeClr val="bg1"/>
                </a:solidFill>
                <a:effectLst/>
                <a:latin typeface="Montserrat" panose="00000500000000000000" pitchFamily="2" charset="0"/>
                <a:ea typeface="Times New Roman" panose="02020603050405020304" pitchFamily="18" charset="0"/>
              </a:rPr>
              <a:t> and in </a:t>
            </a:r>
            <a:r>
              <a:rPr lang="en-GB" sz="1100" b="1" spc="10" dirty="0">
                <a:solidFill>
                  <a:schemeClr val="accent1"/>
                </a:solidFill>
                <a:effectLst/>
                <a:latin typeface="Montserrat" panose="00000500000000000000" pitchFamily="2" charset="0"/>
                <a:ea typeface="Times New Roman" panose="02020603050405020304" pitchFamily="18" charset="0"/>
              </a:rPr>
              <a:t>Iceland (+0.7%)</a:t>
            </a:r>
            <a:r>
              <a:rPr lang="en-GB" sz="1100" spc="10" dirty="0">
                <a:solidFill>
                  <a:schemeClr val="accent1"/>
                </a:solidFill>
                <a:effectLst/>
                <a:latin typeface="Montserrat" panose="00000500000000000000" pitchFamily="2" charset="0"/>
                <a:ea typeface="Times New Roman" panose="02020603050405020304" pitchFamily="18" charset="0"/>
              </a:rPr>
              <a:t> </a:t>
            </a:r>
            <a:r>
              <a:rPr lang="en-GB" sz="1100" spc="10" dirty="0">
                <a:solidFill>
                  <a:schemeClr val="bg1"/>
                </a:solidFill>
                <a:effectLst/>
                <a:latin typeface="Montserrat" panose="00000500000000000000" pitchFamily="2" charset="0"/>
                <a:ea typeface="Times New Roman" panose="02020603050405020304" pitchFamily="18" charset="0"/>
              </a:rPr>
              <a:t>whereas the trajectory for the </a:t>
            </a:r>
            <a:r>
              <a:rPr lang="en-GB" sz="1100" b="1" spc="10" dirty="0">
                <a:solidFill>
                  <a:schemeClr val="accent1"/>
                </a:solidFill>
                <a:effectLst/>
                <a:latin typeface="Montserrat" panose="00000500000000000000" pitchFamily="2" charset="0"/>
                <a:ea typeface="Times New Roman" panose="02020603050405020304" pitchFamily="18" charset="0"/>
              </a:rPr>
              <a:t>Co-op (-1.8%)</a:t>
            </a:r>
            <a:r>
              <a:rPr lang="en-GB" sz="1100" spc="10" dirty="0">
                <a:solidFill>
                  <a:schemeClr val="accent1"/>
                </a:solidFill>
                <a:effectLst/>
                <a:latin typeface="Montserrat" panose="00000500000000000000" pitchFamily="2" charset="0"/>
                <a:ea typeface="Times New Roman" panose="02020603050405020304" pitchFamily="18" charset="0"/>
              </a:rPr>
              <a:t> </a:t>
            </a:r>
            <a:r>
              <a:rPr lang="en-GB" sz="1100" spc="10" dirty="0">
                <a:solidFill>
                  <a:schemeClr val="bg1"/>
                </a:solidFill>
                <a:effectLst/>
                <a:latin typeface="Montserrat" panose="00000500000000000000" pitchFamily="2" charset="0"/>
                <a:ea typeface="Times New Roman" panose="02020603050405020304" pitchFamily="18" charset="0"/>
              </a:rPr>
              <a:t>is improving with a return to positive sales growth anticipated over the next few weeks.</a:t>
            </a:r>
          </a:p>
        </p:txBody>
      </p:sp>
      <p:sp>
        <p:nvSpPr>
          <p:cNvPr id="575" name="Google Shape;575;p57"/>
          <p:cNvSpPr txBox="1"/>
          <p:nvPr/>
        </p:nvSpPr>
        <p:spPr>
          <a:xfrm>
            <a:off x="354650" y="292625"/>
            <a:ext cx="8434800" cy="393600"/>
          </a:xfrm>
          <a:prstGeom prst="rect">
            <a:avLst/>
          </a:prstGeom>
          <a:noFill/>
          <a:ln>
            <a:noFill/>
          </a:ln>
        </p:spPr>
        <p:txBody>
          <a:bodyPr spcFirstLastPara="1" wrap="square" lIns="0" tIns="91425" rIns="0" bIns="91425" anchor="t" anchorCtr="0">
            <a:noAutofit/>
          </a:bodyPr>
          <a:lstStyle/>
          <a:p>
            <a:pPr marL="0" lvl="0" indent="0" algn="l" rtl="0">
              <a:spcBef>
                <a:spcPts val="0"/>
              </a:spcBef>
              <a:spcAft>
                <a:spcPts val="0"/>
              </a:spcAft>
              <a:buNone/>
            </a:pPr>
            <a:r>
              <a:rPr lang="en" sz="2000" b="1">
                <a:latin typeface="Montserrat"/>
                <a:ea typeface="Montserrat"/>
                <a:cs typeface="Montserrat"/>
                <a:sym typeface="Montserrat"/>
              </a:rPr>
              <a:t>Two column numbered list</a:t>
            </a:r>
            <a:endParaRPr sz="2000" b="1" dirty="0">
              <a:solidFill>
                <a:srgbClr val="000000"/>
              </a:solidFill>
              <a:latin typeface="Montserrat"/>
              <a:ea typeface="Montserrat"/>
              <a:cs typeface="Montserrat"/>
              <a:sym typeface="Montserrat"/>
            </a:endParaRPr>
          </a:p>
        </p:txBody>
      </p:sp>
      <p:grpSp>
        <p:nvGrpSpPr>
          <p:cNvPr id="576" name="Google Shape;576;p57"/>
          <p:cNvGrpSpPr/>
          <p:nvPr/>
        </p:nvGrpSpPr>
        <p:grpSpPr>
          <a:xfrm>
            <a:off x="274680" y="1279662"/>
            <a:ext cx="3853350" cy="2323356"/>
            <a:chOff x="4364315" y="1174794"/>
            <a:chExt cx="3682800" cy="2591074"/>
          </a:xfrm>
        </p:grpSpPr>
        <p:grpSp>
          <p:nvGrpSpPr>
            <p:cNvPr id="577" name="Google Shape;577;p57"/>
            <p:cNvGrpSpPr/>
            <p:nvPr/>
          </p:nvGrpSpPr>
          <p:grpSpPr>
            <a:xfrm>
              <a:off x="4364315" y="1174794"/>
              <a:ext cx="3682800" cy="1381388"/>
              <a:chOff x="4364165" y="1667294"/>
              <a:chExt cx="3682800" cy="1381388"/>
            </a:xfrm>
          </p:grpSpPr>
          <p:sp>
            <p:nvSpPr>
              <p:cNvPr id="578" name="Google Shape;578;p57"/>
              <p:cNvSpPr txBox="1"/>
              <p:nvPr/>
            </p:nvSpPr>
            <p:spPr>
              <a:xfrm>
                <a:off x="4364165" y="1667294"/>
                <a:ext cx="3682800" cy="1381388"/>
              </a:xfrm>
              <a:prstGeom prst="rect">
                <a:avLst/>
              </a:prstGeom>
              <a:noFill/>
              <a:ln>
                <a:noFill/>
              </a:ln>
            </p:spPr>
            <p:txBody>
              <a:bodyPr spcFirstLastPara="1" wrap="square" lIns="0" tIns="45700" rIns="0" bIns="45700" anchor="ctr" anchorCtr="0">
                <a:noAutofit/>
              </a:bodyPr>
              <a:lstStyle/>
              <a:p>
                <a:pPr marL="342900" lvl="0" indent="-342900">
                  <a:buFont typeface="Symbol" panose="05050102010706020507" pitchFamily="18" charset="2"/>
                  <a:buChar char=""/>
                </a:pPr>
                <a:r>
                  <a:rPr lang="en-GB" sz="1100" spc="10" dirty="0">
                    <a:solidFill>
                      <a:schemeClr val="bg1"/>
                    </a:solidFill>
                    <a:effectLst/>
                    <a:latin typeface="Montserrat" panose="00000500000000000000" pitchFamily="2" charset="0"/>
                    <a:ea typeface="Times New Roman" panose="02020603050405020304" pitchFamily="18" charset="0"/>
                  </a:rPr>
                  <a:t>It is</a:t>
                </a:r>
                <a:r>
                  <a:rPr lang="en-GB" sz="1100" b="1" spc="10" dirty="0">
                    <a:solidFill>
                      <a:schemeClr val="bg1"/>
                    </a:solidFill>
                    <a:effectLst/>
                    <a:latin typeface="Montserrat" panose="00000500000000000000" pitchFamily="2" charset="0"/>
                    <a:ea typeface="Times New Roman" panose="02020603050405020304" pitchFamily="18" charset="0"/>
                  </a:rPr>
                  <a:t> </a:t>
                </a:r>
                <a:r>
                  <a:rPr lang="en-GB" sz="1100" b="1" spc="10" dirty="0">
                    <a:solidFill>
                      <a:schemeClr val="accent1"/>
                    </a:solidFill>
                    <a:effectLst/>
                    <a:latin typeface="Montserrat" panose="00000500000000000000" pitchFamily="2" charset="0"/>
                    <a:ea typeface="Times New Roman" panose="02020603050405020304" pitchFamily="18" charset="0"/>
                  </a:rPr>
                  <a:t>Tesco </a:t>
                </a:r>
                <a:r>
                  <a:rPr lang="en-GB" sz="1100" b="1" spc="10" dirty="0">
                    <a:solidFill>
                      <a:schemeClr val="bg1"/>
                    </a:solidFill>
                    <a:effectLst/>
                    <a:latin typeface="Montserrat" panose="00000500000000000000" pitchFamily="2" charset="0"/>
                    <a:ea typeface="Times New Roman" panose="02020603050405020304" pitchFamily="18" charset="0"/>
                  </a:rPr>
                  <a:t>(sales </a:t>
                </a:r>
                <a:r>
                  <a:rPr lang="en-GB" sz="1100" b="1" spc="10" dirty="0">
                    <a:solidFill>
                      <a:schemeClr val="accent1"/>
                    </a:solidFill>
                    <a:effectLst/>
                    <a:latin typeface="Montserrat" panose="00000500000000000000" pitchFamily="2" charset="0"/>
                    <a:ea typeface="Times New Roman" panose="02020603050405020304" pitchFamily="18" charset="0"/>
                  </a:rPr>
                  <a:t>+3.4%</a:t>
                </a:r>
                <a:r>
                  <a:rPr lang="en-GB" sz="1100" b="1" spc="10" dirty="0">
                    <a:solidFill>
                      <a:schemeClr val="bg1"/>
                    </a:solidFill>
                    <a:effectLst/>
                    <a:latin typeface="Montserrat" panose="00000500000000000000" pitchFamily="2" charset="0"/>
                    <a:ea typeface="Times New Roman" panose="02020603050405020304" pitchFamily="18" charset="0"/>
                  </a:rPr>
                  <a:t>) which has gained the most new shoppers within the top4 </a:t>
                </a:r>
                <a:r>
                  <a:rPr lang="en-GB" sz="1100" spc="10" dirty="0">
                    <a:solidFill>
                      <a:schemeClr val="bg1"/>
                    </a:solidFill>
                    <a:effectLst/>
                    <a:latin typeface="Montserrat" panose="00000500000000000000" pitchFamily="2" charset="0"/>
                    <a:ea typeface="Times New Roman" panose="02020603050405020304" pitchFamily="18" charset="0"/>
                  </a:rPr>
                  <a:t>and Tesco has accelerated recent gains in market share in the last 4 weeks (26.9% compared to 26.4% a year ago).</a:t>
                </a:r>
              </a:p>
            </p:txBody>
          </p:sp>
          <p:sp>
            <p:nvSpPr>
              <p:cNvPr id="579" name="Google Shape;579;p57"/>
              <p:cNvSpPr txBox="1"/>
              <p:nvPr/>
            </p:nvSpPr>
            <p:spPr>
              <a:xfrm>
                <a:off x="4455450" y="1766806"/>
                <a:ext cx="548700" cy="530100"/>
              </a:xfrm>
              <a:prstGeom prst="rect">
                <a:avLst/>
              </a:prstGeom>
              <a:noFill/>
              <a:ln>
                <a:noFill/>
              </a:ln>
            </p:spPr>
            <p:txBody>
              <a:bodyPr spcFirstLastPara="1" wrap="square" lIns="0" tIns="0" rIns="0" bIns="45700" anchor="ctr" anchorCtr="0">
                <a:noAutofit/>
              </a:bodyPr>
              <a:lstStyle/>
              <a:p>
                <a:pPr marL="0" marR="0" lvl="0" indent="0" algn="l" rtl="0">
                  <a:lnSpc>
                    <a:spcPct val="100000"/>
                  </a:lnSpc>
                  <a:spcBef>
                    <a:spcPts val="0"/>
                  </a:spcBef>
                  <a:spcAft>
                    <a:spcPts val="0"/>
                  </a:spcAft>
                  <a:buNone/>
                </a:pPr>
                <a:r>
                  <a:rPr lang="en" sz="1100" b="1" dirty="0">
                    <a:solidFill>
                      <a:schemeClr val="bg1"/>
                    </a:solidFill>
                    <a:latin typeface="Montserrat" panose="00000500000000000000" pitchFamily="2" charset="0"/>
                    <a:ea typeface="Montserrat"/>
                    <a:cs typeface="Montserrat"/>
                    <a:sym typeface="Montserrat"/>
                  </a:rPr>
                  <a:t>1</a:t>
                </a:r>
                <a:endParaRPr sz="1100" b="1" i="0" u="none" strike="noStrike" cap="none" dirty="0">
                  <a:solidFill>
                    <a:schemeClr val="bg1"/>
                  </a:solidFill>
                  <a:latin typeface="Montserrat" panose="00000500000000000000" pitchFamily="2" charset="0"/>
                  <a:ea typeface="Montserrat"/>
                  <a:cs typeface="Montserrat"/>
                  <a:sym typeface="Montserrat"/>
                </a:endParaRPr>
              </a:p>
            </p:txBody>
          </p:sp>
        </p:grpSp>
        <p:grpSp>
          <p:nvGrpSpPr>
            <p:cNvPr id="580" name="Google Shape;580;p57"/>
            <p:cNvGrpSpPr/>
            <p:nvPr/>
          </p:nvGrpSpPr>
          <p:grpSpPr>
            <a:xfrm>
              <a:off x="4382615" y="2255011"/>
              <a:ext cx="3646200" cy="1510857"/>
              <a:chOff x="4382465" y="1866719"/>
              <a:chExt cx="3646200" cy="1510857"/>
            </a:xfrm>
          </p:grpSpPr>
          <p:sp>
            <p:nvSpPr>
              <p:cNvPr id="581" name="Google Shape;581;p57"/>
              <p:cNvSpPr txBox="1"/>
              <p:nvPr/>
            </p:nvSpPr>
            <p:spPr>
              <a:xfrm>
                <a:off x="4382465" y="2111666"/>
                <a:ext cx="3646200" cy="1265910"/>
              </a:xfrm>
              <a:prstGeom prst="rect">
                <a:avLst/>
              </a:prstGeom>
              <a:noFill/>
              <a:ln>
                <a:noFill/>
              </a:ln>
            </p:spPr>
            <p:txBody>
              <a:bodyPr spcFirstLastPara="1" wrap="square" lIns="0" tIns="45700" rIns="0" bIns="45700" anchor="ctr" anchorCtr="0">
                <a:noAutofit/>
              </a:bodyPr>
              <a:lstStyle/>
              <a:p>
                <a:pPr marL="342900" lvl="0" indent="-342900">
                  <a:buFont typeface="Symbol" panose="05050102010706020507" pitchFamily="18" charset="2"/>
                  <a:buChar char=""/>
                </a:pPr>
                <a:r>
                  <a:rPr lang="en-GB" sz="1100" b="1" spc="10" dirty="0">
                    <a:solidFill>
                      <a:schemeClr val="accent1"/>
                    </a:solidFill>
                    <a:effectLst/>
                    <a:latin typeface="Montserrat" panose="00000500000000000000" pitchFamily="2" charset="0"/>
                    <a:ea typeface="Times New Roman" panose="02020603050405020304" pitchFamily="18" charset="0"/>
                  </a:rPr>
                  <a:t>Morrison’s (-3.2%)</a:t>
                </a:r>
                <a:r>
                  <a:rPr lang="en-GB" sz="1100" b="1" spc="10" dirty="0">
                    <a:solidFill>
                      <a:schemeClr val="bg1"/>
                    </a:solidFill>
                    <a:effectLst/>
                    <a:latin typeface="Montserrat" panose="00000500000000000000" pitchFamily="2" charset="0"/>
                    <a:ea typeface="Times New Roman" panose="02020603050405020304" pitchFamily="18" charset="0"/>
                  </a:rPr>
                  <a:t> </a:t>
                </a:r>
                <a:r>
                  <a:rPr lang="en-GB" sz="1100" spc="10" dirty="0">
                    <a:solidFill>
                      <a:schemeClr val="bg1"/>
                    </a:solidFill>
                    <a:effectLst/>
                    <a:latin typeface="Montserrat" panose="00000500000000000000" pitchFamily="2" charset="0"/>
                    <a:ea typeface="Times New Roman" panose="02020603050405020304" pitchFamily="18" charset="0"/>
                  </a:rPr>
                  <a:t>has tough comparatives but growths are also weaker at</a:t>
                </a:r>
                <a:r>
                  <a:rPr lang="en-GB" sz="1100" b="1" spc="10" dirty="0">
                    <a:solidFill>
                      <a:schemeClr val="bg1"/>
                    </a:solidFill>
                    <a:effectLst/>
                    <a:latin typeface="Montserrat" panose="00000500000000000000" pitchFamily="2" charset="0"/>
                    <a:ea typeface="Times New Roman" panose="02020603050405020304" pitchFamily="18" charset="0"/>
                  </a:rPr>
                  <a:t> </a:t>
                </a:r>
                <a:r>
                  <a:rPr lang="en-GB" sz="1100" b="1" spc="10" dirty="0">
                    <a:solidFill>
                      <a:schemeClr val="accent1"/>
                    </a:solidFill>
                    <a:effectLst/>
                    <a:latin typeface="Montserrat" panose="00000500000000000000" pitchFamily="2" charset="0"/>
                    <a:ea typeface="Times New Roman" panose="02020603050405020304" pitchFamily="18" charset="0"/>
                  </a:rPr>
                  <a:t>ASDA (-1.7%)</a:t>
                </a:r>
                <a:r>
                  <a:rPr lang="en-GB" sz="1100" spc="10" dirty="0">
                    <a:solidFill>
                      <a:schemeClr val="accent1"/>
                    </a:solidFill>
                    <a:effectLst/>
                    <a:latin typeface="Montserrat" panose="00000500000000000000" pitchFamily="2" charset="0"/>
                    <a:ea typeface="Times New Roman" panose="02020603050405020304" pitchFamily="18" charset="0"/>
                  </a:rPr>
                  <a:t> </a:t>
                </a:r>
                <a:r>
                  <a:rPr lang="en-GB" sz="1100" spc="10" dirty="0">
                    <a:solidFill>
                      <a:schemeClr val="bg1"/>
                    </a:solidFill>
                    <a:effectLst/>
                    <a:latin typeface="Montserrat" panose="00000500000000000000" pitchFamily="2" charset="0"/>
                    <a:ea typeface="Times New Roman" panose="02020603050405020304" pitchFamily="18" charset="0"/>
                  </a:rPr>
                  <a:t>and </a:t>
                </a:r>
                <a:r>
                  <a:rPr lang="en-GB" sz="1100" b="1" spc="10" dirty="0">
                    <a:solidFill>
                      <a:schemeClr val="accent1"/>
                    </a:solidFill>
                    <a:effectLst/>
                    <a:latin typeface="Montserrat" panose="00000500000000000000" pitchFamily="2" charset="0"/>
                    <a:ea typeface="Times New Roman" panose="02020603050405020304" pitchFamily="18" charset="0"/>
                  </a:rPr>
                  <a:t>Sainsbury (-1.3%)</a:t>
                </a:r>
                <a:r>
                  <a:rPr lang="en-GB" sz="1100" b="1" spc="10" dirty="0">
                    <a:solidFill>
                      <a:schemeClr val="bg1"/>
                    </a:solidFill>
                    <a:effectLst/>
                    <a:latin typeface="Montserrat" panose="00000500000000000000" pitchFamily="2" charset="0"/>
                    <a:ea typeface="Times New Roman" panose="02020603050405020304" pitchFamily="18" charset="0"/>
                  </a:rPr>
                  <a:t>.</a:t>
                </a:r>
                <a:r>
                  <a:rPr lang="en-GB" sz="1100" spc="10" dirty="0">
                    <a:solidFill>
                      <a:schemeClr val="bg1"/>
                    </a:solidFill>
                    <a:effectLst/>
                    <a:latin typeface="Montserrat" panose="00000500000000000000" pitchFamily="2" charset="0"/>
                    <a:ea typeface="Times New Roman" panose="02020603050405020304" pitchFamily="18" charset="0"/>
                  </a:rPr>
                  <a:t> </a:t>
                </a:r>
              </a:p>
              <a:p>
                <a:pPr marL="342900" indent="-342900">
                  <a:buFont typeface="Symbol" panose="05050102010706020507" pitchFamily="18" charset="2"/>
                  <a:buChar char=""/>
                </a:pPr>
                <a:endParaRPr lang="en-GB" sz="1100" spc="10" dirty="0">
                  <a:solidFill>
                    <a:schemeClr val="bg1"/>
                  </a:solidFill>
                  <a:latin typeface="Montserrat" panose="00000500000000000000" pitchFamily="2" charset="0"/>
                  <a:ea typeface="Times New Roman" panose="02020603050405020304" pitchFamily="18" charset="0"/>
                </a:endParaRPr>
              </a:p>
              <a:p>
                <a:endParaRPr lang="en-GB" sz="1100" spc="10" dirty="0">
                  <a:solidFill>
                    <a:schemeClr val="bg1"/>
                  </a:solidFill>
                  <a:effectLst/>
                  <a:latin typeface="Montserrat" panose="00000500000000000000" pitchFamily="2" charset="0"/>
                  <a:ea typeface="Times New Roman" panose="02020603050405020304" pitchFamily="18" charset="0"/>
                </a:endParaRPr>
              </a:p>
            </p:txBody>
          </p:sp>
          <p:sp>
            <p:nvSpPr>
              <p:cNvPr id="582" name="Google Shape;582;p57"/>
              <p:cNvSpPr txBox="1"/>
              <p:nvPr/>
            </p:nvSpPr>
            <p:spPr>
              <a:xfrm>
                <a:off x="4440596" y="1866719"/>
                <a:ext cx="548700" cy="530099"/>
              </a:xfrm>
              <a:prstGeom prst="rect">
                <a:avLst/>
              </a:prstGeom>
              <a:noFill/>
              <a:ln>
                <a:noFill/>
              </a:ln>
            </p:spPr>
            <p:txBody>
              <a:bodyPr spcFirstLastPara="1" wrap="square" lIns="0" tIns="0" rIns="0" bIns="45700" anchor="ctr" anchorCtr="0">
                <a:noAutofit/>
              </a:bodyPr>
              <a:lstStyle/>
              <a:p>
                <a:pPr marL="0" marR="0" lvl="0" indent="0" algn="l" rtl="0">
                  <a:lnSpc>
                    <a:spcPct val="100000"/>
                  </a:lnSpc>
                  <a:spcBef>
                    <a:spcPts val="0"/>
                  </a:spcBef>
                  <a:spcAft>
                    <a:spcPts val="0"/>
                  </a:spcAft>
                  <a:buNone/>
                </a:pPr>
                <a:endParaRPr lang="en" sz="1100" b="1" dirty="0">
                  <a:solidFill>
                    <a:schemeClr val="bg1"/>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None/>
                </a:pPr>
                <a:endParaRPr lang="en" sz="1100" b="1" dirty="0">
                  <a:solidFill>
                    <a:schemeClr val="bg1"/>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None/>
                </a:pPr>
                <a:endParaRPr lang="en" sz="1100" b="1" dirty="0">
                  <a:solidFill>
                    <a:schemeClr val="bg1"/>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None/>
                </a:pPr>
                <a:r>
                  <a:rPr lang="en" sz="1100" b="1" dirty="0">
                    <a:solidFill>
                      <a:schemeClr val="bg1"/>
                    </a:solidFill>
                    <a:latin typeface="Montserrat" panose="00000500000000000000" pitchFamily="2" charset="0"/>
                    <a:ea typeface="Montserrat"/>
                    <a:cs typeface="Montserrat"/>
                    <a:sym typeface="Montserrat"/>
                  </a:rPr>
                  <a:t>2</a:t>
                </a:r>
                <a:endParaRPr sz="1100" b="1" i="0" u="none" strike="noStrike" cap="none" dirty="0">
                  <a:solidFill>
                    <a:schemeClr val="bg1"/>
                  </a:solidFill>
                  <a:latin typeface="Montserrat" panose="00000500000000000000" pitchFamily="2" charset="0"/>
                  <a:ea typeface="Montserrat"/>
                  <a:cs typeface="Montserrat"/>
                  <a:sym typeface="Montserrat"/>
                </a:endParaRPr>
              </a:p>
            </p:txBody>
          </p:sp>
        </p:grpSp>
      </p:grpSp>
      <p:grpSp>
        <p:nvGrpSpPr>
          <p:cNvPr id="589" name="Google Shape;589;p57"/>
          <p:cNvGrpSpPr/>
          <p:nvPr/>
        </p:nvGrpSpPr>
        <p:grpSpPr>
          <a:xfrm>
            <a:off x="4455885" y="2723596"/>
            <a:ext cx="4057865" cy="1553675"/>
            <a:chOff x="4353245" y="2451572"/>
            <a:chExt cx="3915463" cy="1026389"/>
          </a:xfrm>
        </p:grpSpPr>
        <p:grpSp>
          <p:nvGrpSpPr>
            <p:cNvPr id="590" name="Google Shape;590;p57"/>
            <p:cNvGrpSpPr/>
            <p:nvPr/>
          </p:nvGrpSpPr>
          <p:grpSpPr>
            <a:xfrm>
              <a:off x="4622508" y="2451572"/>
              <a:ext cx="3646200" cy="981265"/>
              <a:chOff x="4622358" y="2944072"/>
              <a:chExt cx="3646200" cy="981265"/>
            </a:xfrm>
          </p:grpSpPr>
          <p:sp>
            <p:nvSpPr>
              <p:cNvPr id="591" name="Google Shape;591;p57"/>
              <p:cNvSpPr txBox="1"/>
              <p:nvPr/>
            </p:nvSpPr>
            <p:spPr>
              <a:xfrm>
                <a:off x="4622358" y="3014228"/>
                <a:ext cx="3646200" cy="911109"/>
              </a:xfrm>
              <a:prstGeom prst="rect">
                <a:avLst/>
              </a:prstGeom>
              <a:noFill/>
              <a:ln>
                <a:noFill/>
              </a:ln>
            </p:spPr>
            <p:txBody>
              <a:bodyPr spcFirstLastPara="1" wrap="square" lIns="0" tIns="45700" rIns="0" bIns="45700" anchor="ctr" anchorCtr="0">
                <a:noAutofit/>
              </a:bodyPr>
              <a:lstStyle/>
              <a:p>
                <a:pPr marL="342900" lvl="0" indent="-342900">
                  <a:buFont typeface="Symbol" panose="05050102010706020507" pitchFamily="18" charset="2"/>
                  <a:buChar char=""/>
                </a:pPr>
                <a:r>
                  <a:rPr lang="en-GB" sz="1100" b="1" spc="10" dirty="0">
                    <a:solidFill>
                      <a:schemeClr val="accent1"/>
                    </a:solidFill>
                    <a:effectLst/>
                    <a:latin typeface="Montserrat" panose="00000500000000000000" pitchFamily="2" charset="0"/>
                    <a:ea typeface="Times New Roman" panose="02020603050405020304" pitchFamily="18" charset="0"/>
                  </a:rPr>
                  <a:t>Aldi </a:t>
                </a:r>
                <a:r>
                  <a:rPr lang="en-GB" sz="1100" spc="10" dirty="0">
                    <a:solidFill>
                      <a:schemeClr val="bg1"/>
                    </a:solidFill>
                    <a:effectLst/>
                    <a:latin typeface="Montserrat" panose="00000500000000000000" pitchFamily="2" charset="0"/>
                    <a:ea typeface="Times New Roman" panose="02020603050405020304" pitchFamily="18" charset="0"/>
                  </a:rPr>
                  <a:t>growth continues to improve</a:t>
                </a:r>
                <a:r>
                  <a:rPr lang="en-GB" sz="1100" b="1" spc="10" dirty="0">
                    <a:solidFill>
                      <a:schemeClr val="bg1"/>
                    </a:solidFill>
                    <a:effectLst/>
                    <a:latin typeface="Montserrat" panose="00000500000000000000" pitchFamily="2" charset="0"/>
                    <a:ea typeface="Times New Roman" panose="02020603050405020304" pitchFamily="18" charset="0"/>
                  </a:rPr>
                  <a:t> </a:t>
                </a:r>
                <a:r>
                  <a:rPr lang="en-GB" sz="1100" b="1" spc="10" dirty="0">
                    <a:solidFill>
                      <a:schemeClr val="accent1"/>
                    </a:solidFill>
                    <a:effectLst/>
                    <a:latin typeface="Montserrat" panose="00000500000000000000" pitchFamily="2" charset="0"/>
                    <a:ea typeface="Times New Roman" panose="02020603050405020304" pitchFamily="18" charset="0"/>
                  </a:rPr>
                  <a:t>(+10.6%)</a:t>
                </a:r>
                <a:r>
                  <a:rPr lang="en-GB" sz="1100" b="1" spc="10" dirty="0">
                    <a:solidFill>
                      <a:schemeClr val="bg1"/>
                    </a:solidFill>
                    <a:effectLst/>
                    <a:latin typeface="Montserrat" panose="00000500000000000000" pitchFamily="2" charset="0"/>
                    <a:ea typeface="Times New Roman" panose="02020603050405020304" pitchFamily="18" charset="0"/>
                  </a:rPr>
                  <a:t> </a:t>
                </a:r>
                <a:r>
                  <a:rPr lang="en-GB" sz="1100" spc="10" dirty="0">
                    <a:solidFill>
                      <a:schemeClr val="bg1"/>
                    </a:solidFill>
                    <a:effectLst/>
                    <a:latin typeface="Montserrat" panose="00000500000000000000" pitchFamily="2" charset="0"/>
                    <a:ea typeface="Times New Roman" panose="02020603050405020304" pitchFamily="18" charset="0"/>
                  </a:rPr>
                  <a:t>and is now catching</a:t>
                </a:r>
                <a:r>
                  <a:rPr lang="en-GB" sz="1100" b="1" spc="10" dirty="0">
                    <a:solidFill>
                      <a:schemeClr val="bg1"/>
                    </a:solidFill>
                    <a:effectLst/>
                    <a:latin typeface="Montserrat" panose="00000500000000000000" pitchFamily="2" charset="0"/>
                    <a:ea typeface="Times New Roman" panose="02020603050405020304" pitchFamily="18" charset="0"/>
                  </a:rPr>
                  <a:t> </a:t>
                </a:r>
                <a:r>
                  <a:rPr lang="en-GB" sz="1100" spc="10" dirty="0">
                    <a:solidFill>
                      <a:schemeClr val="bg1"/>
                    </a:solidFill>
                    <a:effectLst/>
                    <a:latin typeface="Montserrat" panose="00000500000000000000" pitchFamily="2" charset="0"/>
                    <a:ea typeface="Times New Roman" panose="02020603050405020304" pitchFamily="18" charset="0"/>
                  </a:rPr>
                  <a:t>up with</a:t>
                </a:r>
                <a:r>
                  <a:rPr lang="en-GB" sz="1100" b="1" spc="10" dirty="0">
                    <a:solidFill>
                      <a:schemeClr val="bg1"/>
                    </a:solidFill>
                    <a:effectLst/>
                    <a:latin typeface="Montserrat" panose="00000500000000000000" pitchFamily="2" charset="0"/>
                    <a:ea typeface="Times New Roman" panose="02020603050405020304" pitchFamily="18" charset="0"/>
                  </a:rPr>
                  <a:t> </a:t>
                </a:r>
                <a:r>
                  <a:rPr lang="en-GB" sz="1100" b="1" spc="10" dirty="0">
                    <a:solidFill>
                      <a:schemeClr val="accent1"/>
                    </a:solidFill>
                    <a:effectLst/>
                    <a:latin typeface="Montserrat" panose="00000500000000000000" pitchFamily="2" charset="0"/>
                    <a:ea typeface="Times New Roman" panose="02020603050405020304" pitchFamily="18" charset="0"/>
                  </a:rPr>
                  <a:t>Lidl (+13%)</a:t>
                </a:r>
                <a:r>
                  <a:rPr lang="en-GB" sz="1100" b="1" spc="10" dirty="0">
                    <a:solidFill>
                      <a:schemeClr val="bg1"/>
                    </a:solidFill>
                    <a:effectLst/>
                    <a:latin typeface="Montserrat" panose="00000500000000000000" pitchFamily="2" charset="0"/>
                    <a:ea typeface="Times New Roman" panose="02020603050405020304" pitchFamily="18" charset="0"/>
                  </a:rPr>
                  <a:t> </a:t>
                </a:r>
                <a:r>
                  <a:rPr lang="en-GB" sz="1100" spc="10" dirty="0">
                    <a:solidFill>
                      <a:schemeClr val="bg1"/>
                    </a:solidFill>
                    <a:effectLst/>
                    <a:latin typeface="Montserrat" panose="00000500000000000000" pitchFamily="2" charset="0"/>
                    <a:ea typeface="Times New Roman" panose="02020603050405020304" pitchFamily="18" charset="0"/>
                  </a:rPr>
                  <a:t>and their combined </a:t>
                </a:r>
                <a:r>
                  <a:rPr lang="en-GB" sz="1100" b="1" spc="10" dirty="0">
                    <a:solidFill>
                      <a:schemeClr val="bg1"/>
                    </a:solidFill>
                    <a:effectLst/>
                    <a:latin typeface="Montserrat" panose="00000500000000000000" pitchFamily="2" charset="0"/>
                    <a:ea typeface="Times New Roman" panose="02020603050405020304" pitchFamily="18" charset="0"/>
                  </a:rPr>
                  <a:t>market share hits a new high of 18.3% </a:t>
                </a:r>
                <a:r>
                  <a:rPr lang="en-GB" sz="1100" spc="10" dirty="0">
                    <a:solidFill>
                      <a:schemeClr val="bg1"/>
                    </a:solidFill>
                    <a:effectLst/>
                    <a:latin typeface="Montserrat" panose="00000500000000000000" pitchFamily="2" charset="0"/>
                    <a:ea typeface="Times New Roman" panose="02020603050405020304" pitchFamily="18" charset="0"/>
                  </a:rPr>
                  <a:t>(Total Till).</a:t>
                </a:r>
              </a:p>
              <a:p>
                <a:r>
                  <a:rPr lang="en-GB" sz="1100" b="1" dirty="0">
                    <a:solidFill>
                      <a:schemeClr val="bg1"/>
                    </a:solidFill>
                    <a:effectLst/>
                    <a:latin typeface="Montserrat" panose="00000500000000000000" pitchFamily="2" charset="0"/>
                    <a:ea typeface="Times New Roman" panose="02020603050405020304" pitchFamily="18" charset="0"/>
                  </a:rPr>
                  <a:t> </a:t>
                </a:r>
                <a:endParaRPr lang="en-GB" sz="1100" dirty="0">
                  <a:solidFill>
                    <a:schemeClr val="bg1"/>
                  </a:solidFill>
                  <a:effectLst/>
                  <a:latin typeface="Montserrat" panose="00000500000000000000" pitchFamily="2" charset="0"/>
                  <a:ea typeface="Times New Roman" panose="02020603050405020304" pitchFamily="18" charset="0"/>
                </a:endParaRPr>
              </a:p>
              <a:p>
                <a:r>
                  <a:rPr lang="en-GB" sz="1100" b="1" dirty="0">
                    <a:solidFill>
                      <a:schemeClr val="bg1"/>
                    </a:solidFill>
                    <a:effectLst/>
                    <a:latin typeface="Montserrat" panose="00000500000000000000" pitchFamily="2" charset="0"/>
                    <a:ea typeface="Times New Roman" panose="02020603050405020304" pitchFamily="18" charset="0"/>
                  </a:rPr>
                  <a:t> </a:t>
                </a:r>
                <a:endParaRPr lang="en-GB" sz="1100" dirty="0">
                  <a:solidFill>
                    <a:schemeClr val="bg1"/>
                  </a:solidFill>
                  <a:effectLst/>
                  <a:latin typeface="Montserrat" panose="00000500000000000000" pitchFamily="2" charset="0"/>
                  <a:ea typeface="Times New Roman" panose="02020603050405020304" pitchFamily="18" charset="0"/>
                </a:endParaRPr>
              </a:p>
            </p:txBody>
          </p:sp>
          <p:sp>
            <p:nvSpPr>
              <p:cNvPr id="592" name="Google Shape;592;p57"/>
              <p:cNvSpPr txBox="1"/>
              <p:nvPr/>
            </p:nvSpPr>
            <p:spPr>
              <a:xfrm>
                <a:off x="4638036" y="2944072"/>
                <a:ext cx="548700" cy="530100"/>
              </a:xfrm>
              <a:prstGeom prst="rect">
                <a:avLst/>
              </a:prstGeom>
              <a:noFill/>
              <a:ln>
                <a:noFill/>
              </a:ln>
            </p:spPr>
            <p:txBody>
              <a:bodyPr spcFirstLastPara="1" wrap="square" lIns="0" tIns="0" rIns="0" bIns="45700" anchor="ctr" anchorCtr="0">
                <a:noAutofit/>
              </a:bodyPr>
              <a:lstStyle/>
              <a:p>
                <a:pPr marL="0" marR="0" lvl="0" indent="0" algn="l" rtl="0">
                  <a:lnSpc>
                    <a:spcPct val="100000"/>
                  </a:lnSpc>
                  <a:spcBef>
                    <a:spcPts val="0"/>
                  </a:spcBef>
                  <a:spcAft>
                    <a:spcPts val="0"/>
                  </a:spcAft>
                  <a:buNone/>
                </a:pPr>
                <a:r>
                  <a:rPr lang="en" sz="1200" b="1" dirty="0">
                    <a:solidFill>
                      <a:srgbClr val="FFFFFF"/>
                    </a:solidFill>
                    <a:latin typeface="Montserrat" panose="00000500000000000000" pitchFamily="2" charset="0"/>
                    <a:ea typeface="Montserrat"/>
                    <a:cs typeface="Montserrat"/>
                    <a:sym typeface="Montserrat"/>
                  </a:rPr>
                  <a:t>5</a:t>
                </a:r>
                <a:endParaRPr sz="1200" b="1" i="0" u="none" strike="noStrike" cap="none" dirty="0">
                  <a:solidFill>
                    <a:srgbClr val="FFFFFF"/>
                  </a:solidFill>
                  <a:latin typeface="Montserrat" panose="00000500000000000000" pitchFamily="2" charset="0"/>
                  <a:ea typeface="Montserrat"/>
                  <a:cs typeface="Montserrat"/>
                  <a:sym typeface="Montserrat"/>
                </a:endParaRPr>
              </a:p>
            </p:txBody>
          </p:sp>
        </p:grpSp>
        <p:sp>
          <p:nvSpPr>
            <p:cNvPr id="598" name="Google Shape;598;p57"/>
            <p:cNvSpPr txBox="1"/>
            <p:nvPr/>
          </p:nvSpPr>
          <p:spPr>
            <a:xfrm>
              <a:off x="4353245" y="2947861"/>
              <a:ext cx="548700" cy="530100"/>
            </a:xfrm>
            <a:prstGeom prst="rect">
              <a:avLst/>
            </a:prstGeom>
            <a:noFill/>
            <a:ln>
              <a:noFill/>
            </a:ln>
          </p:spPr>
          <p:txBody>
            <a:bodyPr spcFirstLastPara="1" wrap="square" lIns="0" tIns="0" rIns="0" bIns="45700" anchor="ctr" anchorCtr="0">
              <a:noAutofit/>
            </a:bodyPr>
            <a:lstStyle/>
            <a:p>
              <a:pPr marL="0" marR="0" lvl="0" indent="0" algn="l" rtl="0">
                <a:lnSpc>
                  <a:spcPct val="100000"/>
                </a:lnSpc>
                <a:spcBef>
                  <a:spcPts val="0"/>
                </a:spcBef>
                <a:spcAft>
                  <a:spcPts val="0"/>
                </a:spcAft>
                <a:buNone/>
              </a:pPr>
              <a:endParaRPr sz="1000" b="1" i="0" u="none" strike="noStrike" cap="none" dirty="0">
                <a:solidFill>
                  <a:srgbClr val="FFFFFF"/>
                </a:solidFill>
                <a:latin typeface="Avenir Next LT Pro" panose="020B0504020202020204" pitchFamily="34" charset="0"/>
                <a:ea typeface="Montserrat"/>
                <a:cs typeface="Montserrat"/>
                <a:sym typeface="Montserrat"/>
              </a:endParaRPr>
            </a:p>
          </p:txBody>
        </p:sp>
      </p:grpSp>
      <p:sp>
        <p:nvSpPr>
          <p:cNvPr id="3" name="Subtitle 2">
            <a:extLst>
              <a:ext uri="{FF2B5EF4-FFF2-40B4-BE49-F238E27FC236}">
                <a16:creationId xmlns:a16="http://schemas.microsoft.com/office/drawing/2014/main" id="{355941BB-AF8A-4FCF-A8A7-50977305226F}"/>
              </a:ext>
            </a:extLst>
          </p:cNvPr>
          <p:cNvSpPr>
            <a:spLocks noGrp="1"/>
          </p:cNvSpPr>
          <p:nvPr>
            <p:ph type="subTitle" idx="1"/>
          </p:nvPr>
        </p:nvSpPr>
        <p:spPr/>
        <p:txBody>
          <a:bodyPr/>
          <a:lstStyle/>
          <a:p>
            <a:r>
              <a:rPr lang="en-PH" dirty="0">
                <a:latin typeface="Montserrat" panose="00000500000000000000" pitchFamily="2" charset="0"/>
              </a:rPr>
              <a:t>Source:  NielsenIQ Total Till, Nielsen Homescan FMCG</a:t>
            </a:r>
          </a:p>
        </p:txBody>
      </p:sp>
      <p:sp>
        <p:nvSpPr>
          <p:cNvPr id="603" name="Google Shape;603;p57"/>
          <p:cNvSpPr txBox="1">
            <a:spLocks noGrp="1"/>
          </p:cNvSpPr>
          <p:nvPr>
            <p:ph type="title"/>
          </p:nvPr>
        </p:nvSpPr>
        <p:spPr>
          <a:xfrm>
            <a:off x="354650" y="292625"/>
            <a:ext cx="8698516" cy="484840"/>
          </a:xfrm>
        </p:spPr>
        <p:txBody>
          <a:bodyPr spcFirstLastPara="1" wrap="square" lIns="0" tIns="91425" rIns="0" bIns="91425" anchor="t" anchorCtr="0">
            <a:noAutofit/>
          </a:bodyPr>
          <a:lstStyle/>
          <a:p>
            <a:pPr lvl="0"/>
            <a:r>
              <a:rPr lang="en-GB" sz="1800" dirty="0">
                <a:effectLst/>
                <a:latin typeface="Montserrat" panose="00000500000000000000" pitchFamily="2" charset="0"/>
                <a:ea typeface="Times New Roman" panose="02020603050405020304" pitchFamily="18" charset="0"/>
              </a:rPr>
              <a:t>Shoppers are now returning to old shopping habits which includes ‘shopping around’ and all retailers are seeing a big jump in penetration</a:t>
            </a:r>
            <a:endParaRPr lang="en-PH" sz="1800" dirty="0">
              <a:solidFill>
                <a:schemeClr val="bg1"/>
              </a:solidFill>
              <a:latin typeface="Montserrat" panose="00000500000000000000" pitchFamily="2" charset="0"/>
            </a:endParaRPr>
          </a:p>
        </p:txBody>
      </p:sp>
      <p:sp>
        <p:nvSpPr>
          <p:cNvPr id="20" name="Google Shape;592;p57">
            <a:extLst>
              <a:ext uri="{FF2B5EF4-FFF2-40B4-BE49-F238E27FC236}">
                <a16:creationId xmlns:a16="http://schemas.microsoft.com/office/drawing/2014/main" id="{DB4E6097-C9C7-4EF9-8DDE-F9829733CCAA}"/>
              </a:ext>
            </a:extLst>
          </p:cNvPr>
          <p:cNvSpPr txBox="1"/>
          <p:nvPr/>
        </p:nvSpPr>
        <p:spPr>
          <a:xfrm>
            <a:off x="4703908" y="1384659"/>
            <a:ext cx="548700" cy="530100"/>
          </a:xfrm>
          <a:prstGeom prst="rect">
            <a:avLst/>
          </a:prstGeom>
          <a:noFill/>
          <a:ln>
            <a:noFill/>
          </a:ln>
        </p:spPr>
        <p:txBody>
          <a:bodyPr spcFirstLastPara="1" wrap="square" lIns="0" tIns="0" rIns="0" bIns="45700" anchor="ctr" anchorCtr="0">
            <a:noAutofit/>
          </a:bodyPr>
          <a:lstStyle/>
          <a:p>
            <a:pPr marL="0" marR="0" lvl="0" indent="0" algn="l" rtl="0">
              <a:lnSpc>
                <a:spcPct val="100000"/>
              </a:lnSpc>
              <a:spcBef>
                <a:spcPts val="0"/>
              </a:spcBef>
              <a:spcAft>
                <a:spcPts val="0"/>
              </a:spcAft>
              <a:buNone/>
            </a:pPr>
            <a:r>
              <a:rPr lang="en" sz="1200" b="1" dirty="0">
                <a:solidFill>
                  <a:srgbClr val="FFFFFF"/>
                </a:solidFill>
                <a:latin typeface="Montserrat" panose="00000500000000000000" pitchFamily="2" charset="0"/>
                <a:ea typeface="Montserrat"/>
                <a:cs typeface="Montserrat"/>
                <a:sym typeface="Montserrat"/>
              </a:rPr>
              <a:t>4</a:t>
            </a:r>
            <a:endParaRPr sz="1200" b="1" i="0" u="none" strike="noStrike" cap="none" dirty="0">
              <a:solidFill>
                <a:srgbClr val="FFFFFF"/>
              </a:solidFill>
              <a:latin typeface="Montserrat" panose="00000500000000000000" pitchFamily="2" charset="0"/>
              <a:ea typeface="Montserrat"/>
              <a:cs typeface="Montserrat"/>
              <a:sym typeface="Montserrat"/>
            </a:endParaRPr>
          </a:p>
        </p:txBody>
      </p:sp>
      <p:sp>
        <p:nvSpPr>
          <p:cNvPr id="19" name="Google Shape;582;p57">
            <a:extLst>
              <a:ext uri="{FF2B5EF4-FFF2-40B4-BE49-F238E27FC236}">
                <a16:creationId xmlns:a16="http://schemas.microsoft.com/office/drawing/2014/main" id="{26EFAD80-7A6D-4D86-BC8B-1BE069962A25}"/>
              </a:ext>
            </a:extLst>
          </p:cNvPr>
          <p:cNvSpPr txBox="1"/>
          <p:nvPr/>
        </p:nvSpPr>
        <p:spPr>
          <a:xfrm>
            <a:off x="354181" y="3173872"/>
            <a:ext cx="574110" cy="475328"/>
          </a:xfrm>
          <a:prstGeom prst="rect">
            <a:avLst/>
          </a:prstGeom>
          <a:noFill/>
          <a:ln>
            <a:noFill/>
          </a:ln>
        </p:spPr>
        <p:txBody>
          <a:bodyPr spcFirstLastPara="1" wrap="square" lIns="0" tIns="0" rIns="0" bIns="45700" anchor="ctr" anchorCtr="0">
            <a:noAutofit/>
          </a:bodyPr>
          <a:lstStyle/>
          <a:p>
            <a:pPr marL="0" marR="0" lvl="0" indent="0" algn="l" rtl="0">
              <a:lnSpc>
                <a:spcPct val="100000"/>
              </a:lnSpc>
              <a:spcBef>
                <a:spcPts val="0"/>
              </a:spcBef>
              <a:spcAft>
                <a:spcPts val="0"/>
              </a:spcAft>
              <a:buNone/>
            </a:pPr>
            <a:endParaRPr lang="en" sz="1200" b="1" dirty="0">
              <a:solidFill>
                <a:srgbClr val="FFFFFF"/>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None/>
            </a:pPr>
            <a:endParaRPr lang="en" sz="1200" b="1" dirty="0">
              <a:solidFill>
                <a:srgbClr val="FFFFFF"/>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None/>
            </a:pPr>
            <a:endParaRPr lang="en" sz="1200" b="1" dirty="0">
              <a:solidFill>
                <a:srgbClr val="FFFFFF"/>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None/>
            </a:pPr>
            <a:r>
              <a:rPr lang="en" sz="1200" b="1" dirty="0">
                <a:solidFill>
                  <a:srgbClr val="FFFFFF"/>
                </a:solidFill>
                <a:latin typeface="Montserrat" panose="00000500000000000000" pitchFamily="2" charset="0"/>
                <a:ea typeface="Montserrat"/>
                <a:cs typeface="Montserrat"/>
                <a:sym typeface="Montserrat"/>
              </a:rPr>
              <a:t>3</a:t>
            </a:r>
            <a:endParaRPr sz="1200" b="1" i="0" u="none" strike="noStrike" cap="none" dirty="0">
              <a:solidFill>
                <a:srgbClr val="FFFFFF"/>
              </a:solidFill>
              <a:latin typeface="Montserrat" panose="00000500000000000000" pitchFamily="2" charset="0"/>
              <a:ea typeface="Montserrat"/>
              <a:cs typeface="Montserrat"/>
              <a:sym typeface="Montserrat"/>
            </a:endParaRPr>
          </a:p>
        </p:txBody>
      </p:sp>
      <p:sp>
        <p:nvSpPr>
          <p:cNvPr id="21" name="TextBox 20">
            <a:extLst>
              <a:ext uri="{FF2B5EF4-FFF2-40B4-BE49-F238E27FC236}">
                <a16:creationId xmlns:a16="http://schemas.microsoft.com/office/drawing/2014/main" id="{CD00C08E-9BAB-4BB3-BD24-434EBA6E55B0}"/>
              </a:ext>
            </a:extLst>
          </p:cNvPr>
          <p:cNvSpPr txBox="1"/>
          <p:nvPr/>
        </p:nvSpPr>
        <p:spPr>
          <a:xfrm>
            <a:off x="565041" y="3523400"/>
            <a:ext cx="3907092" cy="600164"/>
          </a:xfrm>
          <a:prstGeom prst="rect">
            <a:avLst/>
          </a:prstGeom>
          <a:noFill/>
        </p:spPr>
        <p:txBody>
          <a:bodyPr wrap="square">
            <a:spAutoFit/>
          </a:bodyPr>
          <a:lstStyle/>
          <a:p>
            <a:pPr lvl="0"/>
            <a:r>
              <a:rPr lang="en-GB" sz="1100" b="1" spc="10" dirty="0">
                <a:solidFill>
                  <a:schemeClr val="accent1"/>
                </a:solidFill>
                <a:effectLst/>
                <a:latin typeface="Montserrat" panose="00000500000000000000" pitchFamily="2" charset="0"/>
                <a:ea typeface="Times New Roman" panose="02020603050405020304" pitchFamily="18" charset="0"/>
              </a:rPr>
              <a:t>M&amp;S</a:t>
            </a:r>
            <a:r>
              <a:rPr lang="en-GB" sz="1100" spc="10" dirty="0">
                <a:solidFill>
                  <a:schemeClr val="accent1"/>
                </a:solidFill>
                <a:effectLst/>
                <a:latin typeface="Montserrat" panose="00000500000000000000" pitchFamily="2" charset="0"/>
                <a:ea typeface="Times New Roman" panose="02020603050405020304" pitchFamily="18" charset="0"/>
              </a:rPr>
              <a:t> </a:t>
            </a:r>
            <a:r>
              <a:rPr lang="en-GB" sz="1100" b="1" spc="10" dirty="0">
                <a:solidFill>
                  <a:schemeClr val="accent1"/>
                </a:solidFill>
                <a:effectLst/>
                <a:latin typeface="Montserrat" panose="00000500000000000000" pitchFamily="2" charset="0"/>
                <a:ea typeface="Times New Roman" panose="02020603050405020304" pitchFamily="18" charset="0"/>
              </a:rPr>
              <a:t>(+11.3%)</a:t>
            </a:r>
            <a:r>
              <a:rPr lang="en-GB" sz="1100" b="1" spc="10" dirty="0">
                <a:solidFill>
                  <a:schemeClr val="bg1"/>
                </a:solidFill>
                <a:effectLst/>
                <a:latin typeface="Montserrat" panose="00000500000000000000" pitchFamily="2" charset="0"/>
                <a:ea typeface="Times New Roman" panose="02020603050405020304" pitchFamily="18" charset="0"/>
              </a:rPr>
              <a:t> </a:t>
            </a:r>
            <a:r>
              <a:rPr lang="en-GB" sz="1100" spc="10" dirty="0">
                <a:solidFill>
                  <a:schemeClr val="bg1"/>
                </a:solidFill>
                <a:effectLst/>
                <a:latin typeface="Montserrat" panose="00000500000000000000" pitchFamily="2" charset="0"/>
                <a:ea typeface="Times New Roman" panose="02020603050405020304" pitchFamily="18" charset="0"/>
              </a:rPr>
              <a:t>has strong momentum with the </a:t>
            </a:r>
            <a:r>
              <a:rPr lang="en-GB" sz="1100" b="1" spc="10" dirty="0">
                <a:solidFill>
                  <a:schemeClr val="bg1"/>
                </a:solidFill>
                <a:effectLst/>
                <a:latin typeface="Montserrat" panose="00000500000000000000" pitchFamily="2" charset="0"/>
                <a:ea typeface="Times New Roman" panose="02020603050405020304" pitchFamily="18" charset="0"/>
              </a:rPr>
              <a:t>most increase in visits </a:t>
            </a:r>
            <a:r>
              <a:rPr lang="en-GB" sz="1100" spc="10" dirty="0">
                <a:solidFill>
                  <a:schemeClr val="bg1"/>
                </a:solidFill>
                <a:effectLst/>
                <a:latin typeface="Montserrat" panose="00000500000000000000" pitchFamily="2" charset="0"/>
                <a:ea typeface="Times New Roman" panose="02020603050405020304" pitchFamily="18" charset="0"/>
              </a:rPr>
              <a:t>compared to a year ago of </a:t>
            </a:r>
            <a:r>
              <a:rPr lang="en-GB" sz="1100" b="1" spc="10" dirty="0">
                <a:solidFill>
                  <a:schemeClr val="bg1"/>
                </a:solidFill>
                <a:effectLst/>
                <a:latin typeface="Montserrat" panose="00000500000000000000" pitchFamily="2" charset="0"/>
                <a:ea typeface="Times New Roman" panose="02020603050405020304" pitchFamily="18" charset="0"/>
              </a:rPr>
              <a:t>any retailer</a:t>
            </a:r>
            <a:r>
              <a:rPr lang="en-GB" sz="1100" spc="10" dirty="0">
                <a:solidFill>
                  <a:schemeClr val="bg1"/>
                </a:solidFill>
                <a:effectLst/>
                <a:latin typeface="Montserrat" panose="00000500000000000000" pitchFamily="2" charset="0"/>
                <a:ea typeface="Times New Roman" panose="02020603050405020304" pitchFamily="18" charset="0"/>
              </a:rPr>
              <a:t>.</a:t>
            </a:r>
          </a:p>
        </p:txBody>
      </p:sp>
    </p:spTree>
    <p:extLst>
      <p:ext uri="{BB962C8B-B14F-4D97-AF65-F5344CB8AC3E}">
        <p14:creationId xmlns:p14="http://schemas.microsoft.com/office/powerpoint/2010/main" val="2466597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13" y="3371726"/>
            <a:ext cx="4124045" cy="1174200"/>
          </a:xfrm>
        </p:spPr>
        <p:txBody>
          <a:bodyPr/>
          <a:lstStyle/>
          <a:p>
            <a:r>
              <a:rPr lang="en-GB" sz="2800" dirty="0"/>
              <a:t>What happened? Overview</a:t>
            </a:r>
          </a:p>
        </p:txBody>
      </p:sp>
    </p:spTree>
    <p:extLst>
      <p:ext uri="{BB962C8B-B14F-4D97-AF65-F5344CB8AC3E}">
        <p14:creationId xmlns:p14="http://schemas.microsoft.com/office/powerpoint/2010/main" val="28027296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Placeholder 8"/>
          <p:cNvGraphicFramePr>
            <a:graphicFrameLocks noGrp="1"/>
          </p:cNvGraphicFramePr>
          <p:nvPr>
            <p:ph type="chart" sz="quarter" idx="4294967295"/>
            <p:extLst>
              <p:ext uri="{D42A27DB-BD31-4B8C-83A1-F6EECF244321}">
                <p14:modId xmlns:p14="http://schemas.microsoft.com/office/powerpoint/2010/main" val="2661866203"/>
              </p:ext>
            </p:extLst>
          </p:nvPr>
        </p:nvGraphicFramePr>
        <p:xfrm>
          <a:off x="293563" y="1707654"/>
          <a:ext cx="8640762" cy="2971800"/>
        </p:xfrm>
        <a:graphic>
          <a:graphicData uri="http://schemas.openxmlformats.org/drawingml/2006/chart">
            <c:chart xmlns:c="http://schemas.openxmlformats.org/drawingml/2006/chart" xmlns:r="http://schemas.openxmlformats.org/officeDocument/2006/relationships" r:id="rId2"/>
          </a:graphicData>
        </a:graphic>
      </p:graphicFrame>
      <p:sp>
        <p:nvSpPr>
          <p:cNvPr id="20" name="Text Placeholder 6"/>
          <p:cNvSpPr>
            <a:spLocks noGrp="1"/>
          </p:cNvSpPr>
          <p:nvPr>
            <p:ph type="body" idx="4294967295"/>
          </p:nvPr>
        </p:nvSpPr>
        <p:spPr>
          <a:xfrm>
            <a:off x="197858" y="4710504"/>
            <a:ext cx="4572000" cy="522287"/>
          </a:xfrm>
        </p:spPr>
        <p:txBody>
          <a:bodyPr/>
          <a:lstStyle/>
          <a:p>
            <a:pPr marL="114300" indent="0" eaLnBrk="1" hangingPunct="1">
              <a:spcBef>
                <a:spcPct val="0"/>
              </a:spcBef>
              <a:buNone/>
            </a:pPr>
            <a:r>
              <a:rPr lang="en-GB" altLang="en-US" sz="600" dirty="0">
                <a:latin typeface="Montserrat" panose="00000500000000000000" pitchFamily="2" charset="0"/>
                <a:ea typeface="ＭＳ Ｐゴシック" pitchFamily="34" charset="-128"/>
              </a:rPr>
              <a:t>Source:  Nielsen Homescan Grocery Multiples 4w/e</a:t>
            </a:r>
          </a:p>
        </p:txBody>
      </p:sp>
      <p:sp>
        <p:nvSpPr>
          <p:cNvPr id="17" name="Title 27"/>
          <p:cNvSpPr>
            <a:spLocks noGrp="1"/>
          </p:cNvSpPr>
          <p:nvPr>
            <p:ph type="title" idx="4294967295"/>
          </p:nvPr>
        </p:nvSpPr>
        <p:spPr>
          <a:xfrm>
            <a:off x="120637" y="339502"/>
            <a:ext cx="9061028" cy="633412"/>
          </a:xfrm>
        </p:spPr>
        <p:txBody>
          <a:bodyPr numCol="1" compatLnSpc="1">
            <a:prstTxWarp prst="textNoShape">
              <a:avLst/>
            </a:prstTxWarp>
          </a:bodyPr>
          <a:lstStyle/>
          <a:p>
            <a:pPr eaLnBrk="1" hangingPunct="1">
              <a:lnSpc>
                <a:spcPct val="80000"/>
              </a:lnSpc>
              <a:defRPr/>
            </a:pPr>
            <a:r>
              <a:rPr lang="en-GB" dirty="0">
                <a:solidFill>
                  <a:schemeClr val="tx1"/>
                </a:solidFill>
                <a:latin typeface="Montserrat" panose="00000500000000000000" pitchFamily="2" charset="0"/>
                <a:ea typeface="ＭＳ Ｐゴシック"/>
                <a:cs typeface="ＭＳ Ｐゴシック"/>
              </a:rPr>
              <a:t>With retailers focussed on low price and with further pressures on the supply chain, spend on offer remains low at 20%</a:t>
            </a:r>
            <a:endParaRPr lang="en-GB" b="0" dirty="0">
              <a:solidFill>
                <a:schemeClr val="tx1"/>
              </a:solidFill>
              <a:latin typeface="Montserrat" panose="00000500000000000000" pitchFamily="2" charset="0"/>
              <a:ea typeface="ＭＳ Ｐゴシック"/>
              <a:cs typeface="ＭＳ Ｐゴシック"/>
            </a:endParaRPr>
          </a:p>
        </p:txBody>
      </p:sp>
      <p:sp>
        <p:nvSpPr>
          <p:cNvPr id="8" name="Oval 17"/>
          <p:cNvSpPr>
            <a:spLocks noChangeArrowheads="1"/>
          </p:cNvSpPr>
          <p:nvPr/>
        </p:nvSpPr>
        <p:spPr bwMode="auto">
          <a:xfrm>
            <a:off x="795250" y="1945361"/>
            <a:ext cx="203200" cy="519351"/>
          </a:xfrm>
          <a:prstGeom prst="ellipse">
            <a:avLst/>
          </a:prstGeom>
          <a:noFill/>
          <a:ln w="19050" algn="ctr">
            <a:solidFill>
              <a:schemeClr val="tx1"/>
            </a:solidFill>
            <a:round/>
            <a:headEnd/>
            <a:tailEnd/>
          </a:ln>
          <a:effectLst/>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ts val="800"/>
              </a:spcBef>
              <a:buClr>
                <a:srgbClr val="5F5F5F"/>
              </a:buClr>
              <a:buFont typeface="Arial" charset="0"/>
              <a:buChar char="•"/>
              <a:defRPr sz="3200">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eaLnBrk="1" hangingPunct="1">
              <a:spcBef>
                <a:spcPct val="0"/>
              </a:spcBef>
              <a:buClrTx/>
              <a:buFontTx/>
              <a:buNone/>
            </a:pPr>
            <a:endParaRPr lang="en-GB" altLang="en-US" sz="1800" dirty="0">
              <a:solidFill>
                <a:srgbClr val="000000"/>
              </a:solidFill>
            </a:endParaRPr>
          </a:p>
        </p:txBody>
      </p:sp>
      <p:sp>
        <p:nvSpPr>
          <p:cNvPr id="9" name="AutoShape 13"/>
          <p:cNvSpPr>
            <a:spLocks noChangeArrowheads="1"/>
          </p:cNvSpPr>
          <p:nvPr/>
        </p:nvSpPr>
        <p:spPr bwMode="auto">
          <a:xfrm>
            <a:off x="8180809" y="2001924"/>
            <a:ext cx="514350" cy="519351"/>
          </a:xfrm>
          <a:prstGeom prst="downArrow">
            <a:avLst>
              <a:gd name="adj1" fmla="val 50000"/>
              <a:gd name="adj2" fmla="val 25540"/>
            </a:avLst>
          </a:prstGeom>
          <a:solidFill>
            <a:schemeClr val="tx1"/>
          </a:solidFill>
          <a:ln w="9525">
            <a:solidFill>
              <a:srgbClr val="616365"/>
            </a:solidFill>
            <a:miter lim="800000"/>
            <a:headEnd/>
            <a:tailEnd/>
          </a:ln>
        </p:spPr>
        <p:txBody>
          <a:bodyPr vert="eaVert" wrap="none" anchor="ctr"/>
          <a:lstStyle/>
          <a:p>
            <a:pPr algn="ctr" eaLnBrk="0" hangingPunct="0">
              <a:buClr>
                <a:srgbClr val="000000"/>
              </a:buClr>
              <a:buFont typeface="Arial"/>
              <a:buNone/>
              <a:defRPr/>
            </a:pPr>
            <a:r>
              <a:rPr lang="en-GB" b="1" dirty="0">
                <a:solidFill>
                  <a:srgbClr val="00F000"/>
                </a:solidFill>
                <a:latin typeface="Montserrat" panose="00000500000000000000" pitchFamily="2" charset="0"/>
              </a:rPr>
              <a:t>20%</a:t>
            </a:r>
          </a:p>
        </p:txBody>
      </p:sp>
      <p:sp>
        <p:nvSpPr>
          <p:cNvPr id="10" name="AutoShape 13"/>
          <p:cNvSpPr>
            <a:spLocks noChangeArrowheads="1"/>
          </p:cNvSpPr>
          <p:nvPr/>
        </p:nvSpPr>
        <p:spPr bwMode="auto">
          <a:xfrm>
            <a:off x="639675" y="1443843"/>
            <a:ext cx="514350" cy="470468"/>
          </a:xfrm>
          <a:prstGeom prst="downArrow">
            <a:avLst>
              <a:gd name="adj1" fmla="val 50000"/>
              <a:gd name="adj2" fmla="val 25540"/>
            </a:avLst>
          </a:prstGeom>
          <a:solidFill>
            <a:schemeClr val="tx1"/>
          </a:solidFill>
          <a:ln w="9525">
            <a:solidFill>
              <a:srgbClr val="616365"/>
            </a:solidFill>
            <a:miter lim="800000"/>
            <a:headEnd/>
            <a:tailEnd/>
          </a:ln>
        </p:spPr>
        <p:txBody>
          <a:bodyPr vert="eaVert" wrap="none" anchor="ctr"/>
          <a:lstStyle/>
          <a:p>
            <a:pPr algn="ctr" eaLnBrk="0" hangingPunct="0">
              <a:buClr>
                <a:srgbClr val="000000"/>
              </a:buClr>
              <a:buFont typeface="Arial"/>
              <a:buNone/>
              <a:defRPr/>
            </a:pPr>
            <a:r>
              <a:rPr lang="en-GB" dirty="0">
                <a:solidFill>
                  <a:srgbClr val="FFFFFF"/>
                </a:solidFill>
                <a:latin typeface="Montserrat" panose="00000500000000000000" pitchFamily="2" charset="0"/>
              </a:rPr>
              <a:t>25%</a:t>
            </a:r>
          </a:p>
        </p:txBody>
      </p:sp>
      <p:sp>
        <p:nvSpPr>
          <p:cNvPr id="11" name="Oval 9"/>
          <p:cNvSpPr>
            <a:spLocks noChangeArrowheads="1"/>
          </p:cNvSpPr>
          <p:nvPr/>
        </p:nvSpPr>
        <p:spPr bwMode="auto">
          <a:xfrm>
            <a:off x="4556695" y="2508050"/>
            <a:ext cx="188912" cy="519351"/>
          </a:xfrm>
          <a:prstGeom prst="ellipse">
            <a:avLst/>
          </a:prstGeom>
          <a:noFill/>
          <a:ln w="19050" algn="ctr">
            <a:solidFill>
              <a:schemeClr val="tx1"/>
            </a:solidFill>
            <a:round/>
            <a:headEnd/>
            <a:tailEnd/>
          </a:ln>
          <a:effectLst/>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ts val="800"/>
              </a:spcBef>
              <a:buClr>
                <a:srgbClr val="5F5F5F"/>
              </a:buClr>
              <a:buFont typeface="Arial" charset="0"/>
              <a:buChar char="•"/>
              <a:defRPr sz="3200">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eaLnBrk="1" hangingPunct="1">
              <a:spcBef>
                <a:spcPct val="0"/>
              </a:spcBef>
              <a:buClrTx/>
              <a:buFontTx/>
              <a:buNone/>
            </a:pPr>
            <a:endParaRPr lang="en-GB" altLang="en-US" sz="1800" dirty="0">
              <a:solidFill>
                <a:srgbClr val="000000"/>
              </a:solidFill>
            </a:endParaRPr>
          </a:p>
        </p:txBody>
      </p:sp>
      <p:sp>
        <p:nvSpPr>
          <p:cNvPr id="13" name="AutoShape 13"/>
          <p:cNvSpPr>
            <a:spLocks noChangeArrowheads="1"/>
          </p:cNvSpPr>
          <p:nvPr/>
        </p:nvSpPr>
        <p:spPr bwMode="auto">
          <a:xfrm>
            <a:off x="4393976" y="1994707"/>
            <a:ext cx="514350" cy="497818"/>
          </a:xfrm>
          <a:prstGeom prst="downArrow">
            <a:avLst>
              <a:gd name="adj1" fmla="val 50000"/>
              <a:gd name="adj2" fmla="val 25540"/>
            </a:avLst>
          </a:prstGeom>
          <a:solidFill>
            <a:schemeClr val="tx1"/>
          </a:solidFill>
          <a:ln w="9525">
            <a:solidFill>
              <a:srgbClr val="616365"/>
            </a:solidFill>
            <a:miter lim="800000"/>
            <a:headEnd/>
            <a:tailEnd/>
          </a:ln>
        </p:spPr>
        <p:txBody>
          <a:bodyPr vert="eaVert" wrap="none" anchor="ctr"/>
          <a:lstStyle/>
          <a:p>
            <a:pPr algn="ctr" eaLnBrk="0" hangingPunct="0">
              <a:buClr>
                <a:srgbClr val="000000"/>
              </a:buClr>
              <a:buFont typeface="Arial"/>
              <a:buNone/>
              <a:defRPr/>
            </a:pPr>
            <a:r>
              <a:rPr lang="en-GB" dirty="0">
                <a:solidFill>
                  <a:srgbClr val="FFFFFF"/>
                </a:solidFill>
                <a:latin typeface="Montserrat" panose="00000500000000000000" pitchFamily="2" charset="0"/>
              </a:rPr>
              <a:t>22%</a:t>
            </a:r>
          </a:p>
        </p:txBody>
      </p:sp>
      <p:sp>
        <p:nvSpPr>
          <p:cNvPr id="19" name="Text Box 7"/>
          <p:cNvSpPr txBox="1">
            <a:spLocks noChangeArrowheads="1"/>
          </p:cNvSpPr>
          <p:nvPr/>
        </p:nvSpPr>
        <p:spPr bwMode="auto">
          <a:xfrm>
            <a:off x="193444" y="1116714"/>
            <a:ext cx="181331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800"/>
              </a:spcBef>
              <a:buClr>
                <a:srgbClr val="5F5F5F"/>
              </a:buClr>
              <a:buFont typeface="Arial" charset="0"/>
              <a:buChar char="•"/>
              <a:defRPr sz="3200">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a:spcBef>
                <a:spcPct val="0"/>
              </a:spcBef>
              <a:buClrTx/>
              <a:buFontTx/>
              <a:buNone/>
            </a:pPr>
            <a:r>
              <a:rPr lang="en-GB" altLang="en-US" sz="1100" b="1" dirty="0">
                <a:solidFill>
                  <a:srgbClr val="000000"/>
                </a:solidFill>
                <a:latin typeface="Montserrat" panose="00000500000000000000" pitchFamily="2" charset="0"/>
                <a:ea typeface="ＭＳ Ｐゴシック" pitchFamily="34" charset="-128"/>
              </a:rPr>
              <a:t>% Exp On Offer: FMCG</a:t>
            </a:r>
          </a:p>
        </p:txBody>
      </p:sp>
      <p:sp>
        <p:nvSpPr>
          <p:cNvPr id="18" name="Text Box 19"/>
          <p:cNvSpPr txBox="1">
            <a:spLocks noChangeArrowheads="1"/>
          </p:cNvSpPr>
          <p:nvPr/>
        </p:nvSpPr>
        <p:spPr bwMode="auto">
          <a:xfrm>
            <a:off x="611560" y="4363642"/>
            <a:ext cx="659155" cy="338554"/>
          </a:xfrm>
          <a:prstGeom prst="rect">
            <a:avLst/>
          </a:prstGeom>
          <a:solidFill>
            <a:schemeClr val="tx1">
              <a:lumMod val="75000"/>
              <a:lumOff val="25000"/>
            </a:schemeClr>
          </a:solidFill>
          <a:ln w="9525">
            <a:noFill/>
            <a:miter lim="800000"/>
            <a:headEnd/>
            <a:tailEnd/>
          </a:ln>
        </p:spPr>
        <p:txBody>
          <a:bodyPr wrap="none">
            <a:spAutoFit/>
          </a:bodyPr>
          <a:lstStyle/>
          <a:p>
            <a:pPr eaLnBrk="0" hangingPunct="0">
              <a:buClr>
                <a:srgbClr val="000000"/>
              </a:buClr>
              <a:buFont typeface="Arial"/>
              <a:buNone/>
              <a:defRPr/>
            </a:pPr>
            <a:r>
              <a:rPr lang="en-GB" sz="1600" dirty="0">
                <a:solidFill>
                  <a:srgbClr val="FFFFFF"/>
                </a:solidFill>
                <a:latin typeface="Montserrat" panose="00000500000000000000" pitchFamily="2" charset="0"/>
                <a:ea typeface="Arial Unicode MS" pitchFamily="34" charset="-128"/>
                <a:cs typeface="Calibri" pitchFamily="34" charset="0"/>
              </a:rPr>
              <a:t>2019</a:t>
            </a:r>
          </a:p>
        </p:txBody>
      </p:sp>
      <p:sp>
        <p:nvSpPr>
          <p:cNvPr id="14" name="Text Box 19"/>
          <p:cNvSpPr txBox="1">
            <a:spLocks noChangeArrowheads="1"/>
          </p:cNvSpPr>
          <p:nvPr/>
        </p:nvSpPr>
        <p:spPr bwMode="auto">
          <a:xfrm>
            <a:off x="4211960" y="4363642"/>
            <a:ext cx="691215" cy="338554"/>
          </a:xfrm>
          <a:prstGeom prst="rect">
            <a:avLst/>
          </a:prstGeom>
          <a:solidFill>
            <a:schemeClr val="tx1">
              <a:lumMod val="75000"/>
              <a:lumOff val="25000"/>
            </a:schemeClr>
          </a:solidFill>
          <a:ln w="9525">
            <a:noFill/>
            <a:miter lim="800000"/>
            <a:headEnd/>
            <a:tailEnd/>
          </a:ln>
        </p:spPr>
        <p:txBody>
          <a:bodyPr wrap="none">
            <a:spAutoFit/>
          </a:bodyPr>
          <a:lstStyle/>
          <a:p>
            <a:pPr eaLnBrk="0" hangingPunct="0">
              <a:buClr>
                <a:srgbClr val="000000"/>
              </a:buClr>
              <a:buFont typeface="Arial"/>
              <a:buNone/>
              <a:defRPr/>
            </a:pPr>
            <a:r>
              <a:rPr lang="en-GB" sz="1600" dirty="0">
                <a:solidFill>
                  <a:srgbClr val="FFFFFF"/>
                </a:solidFill>
                <a:latin typeface="Montserrat" panose="00000500000000000000" pitchFamily="2" charset="0"/>
                <a:ea typeface="Arial Unicode MS" pitchFamily="34" charset="-128"/>
                <a:cs typeface="Calibri" pitchFamily="34" charset="0"/>
              </a:rPr>
              <a:t>2020</a:t>
            </a:r>
          </a:p>
        </p:txBody>
      </p:sp>
      <p:sp>
        <p:nvSpPr>
          <p:cNvPr id="21" name="Text Box 19"/>
          <p:cNvSpPr txBox="1">
            <a:spLocks noChangeArrowheads="1"/>
          </p:cNvSpPr>
          <p:nvPr/>
        </p:nvSpPr>
        <p:spPr bwMode="auto">
          <a:xfrm>
            <a:off x="7930993" y="4371950"/>
            <a:ext cx="628698" cy="338554"/>
          </a:xfrm>
          <a:prstGeom prst="rect">
            <a:avLst/>
          </a:prstGeom>
          <a:solidFill>
            <a:schemeClr val="tx1">
              <a:lumMod val="75000"/>
              <a:lumOff val="25000"/>
            </a:schemeClr>
          </a:solidFill>
          <a:ln w="9525">
            <a:noFill/>
            <a:miter lim="800000"/>
            <a:headEnd/>
            <a:tailEnd/>
          </a:ln>
        </p:spPr>
        <p:txBody>
          <a:bodyPr wrap="none">
            <a:spAutoFit/>
          </a:bodyPr>
          <a:lstStyle/>
          <a:p>
            <a:pPr eaLnBrk="0" hangingPunct="0">
              <a:buClr>
                <a:srgbClr val="000000"/>
              </a:buClr>
              <a:buFont typeface="Arial"/>
              <a:buNone/>
              <a:defRPr/>
            </a:pPr>
            <a:r>
              <a:rPr lang="en-GB" sz="1600" dirty="0">
                <a:solidFill>
                  <a:srgbClr val="FFFFFF"/>
                </a:solidFill>
                <a:latin typeface="Montserrat" panose="00000500000000000000" pitchFamily="2" charset="0"/>
                <a:ea typeface="Arial Unicode MS" pitchFamily="34" charset="-128"/>
                <a:cs typeface="Calibri" pitchFamily="34" charset="0"/>
              </a:rPr>
              <a:t>2021</a:t>
            </a:r>
          </a:p>
        </p:txBody>
      </p:sp>
      <p:sp>
        <p:nvSpPr>
          <p:cNvPr id="15" name="Oval 9"/>
          <p:cNvSpPr>
            <a:spLocks noChangeArrowheads="1"/>
          </p:cNvSpPr>
          <p:nvPr/>
        </p:nvSpPr>
        <p:spPr bwMode="auto">
          <a:xfrm>
            <a:off x="8343528" y="2530211"/>
            <a:ext cx="188912" cy="519351"/>
          </a:xfrm>
          <a:prstGeom prst="ellipse">
            <a:avLst/>
          </a:prstGeom>
          <a:noFill/>
          <a:ln w="19050" algn="ctr">
            <a:solidFill>
              <a:schemeClr val="tx1"/>
            </a:solidFill>
            <a:round/>
            <a:headEnd/>
            <a:tailEnd/>
          </a:ln>
          <a:effectLst/>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ts val="800"/>
              </a:spcBef>
              <a:buClr>
                <a:srgbClr val="5F5F5F"/>
              </a:buClr>
              <a:buFont typeface="Arial" charset="0"/>
              <a:buChar char="•"/>
              <a:defRPr sz="3200">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eaLnBrk="1" hangingPunct="1">
              <a:spcBef>
                <a:spcPct val="0"/>
              </a:spcBef>
              <a:buClrTx/>
              <a:buFontTx/>
              <a:buNone/>
            </a:pPr>
            <a:endParaRPr lang="en-GB" altLang="en-US" sz="1800" dirty="0">
              <a:solidFill>
                <a:srgbClr val="000000"/>
              </a:solidFill>
            </a:endParaRPr>
          </a:p>
        </p:txBody>
      </p:sp>
    </p:spTree>
    <p:extLst>
      <p:ext uri="{BB962C8B-B14F-4D97-AF65-F5344CB8AC3E}">
        <p14:creationId xmlns:p14="http://schemas.microsoft.com/office/powerpoint/2010/main" val="5409045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91"/>
        <p:cNvGrpSpPr/>
        <p:nvPr/>
      </p:nvGrpSpPr>
      <p:grpSpPr>
        <a:xfrm>
          <a:off x="0" y="0"/>
          <a:ext cx="0" cy="0"/>
          <a:chOff x="0" y="0"/>
          <a:chExt cx="0" cy="0"/>
        </a:xfrm>
      </p:grpSpPr>
      <p:sp>
        <p:nvSpPr>
          <p:cNvPr id="3" name="Subtitle 2">
            <a:extLst>
              <a:ext uri="{FF2B5EF4-FFF2-40B4-BE49-F238E27FC236}">
                <a16:creationId xmlns:a16="http://schemas.microsoft.com/office/drawing/2014/main" id="{DF131891-A103-4FBD-848A-0183FD008A90}"/>
              </a:ext>
            </a:extLst>
          </p:cNvPr>
          <p:cNvSpPr>
            <a:spLocks noGrp="1"/>
          </p:cNvSpPr>
          <p:nvPr>
            <p:ph type="subTitle" idx="1"/>
          </p:nvPr>
        </p:nvSpPr>
        <p:spPr>
          <a:xfrm>
            <a:off x="357979" y="4943475"/>
            <a:ext cx="8159100" cy="136437"/>
          </a:xfrm>
        </p:spPr>
        <p:txBody>
          <a:bodyPr/>
          <a:lstStyle/>
          <a:p>
            <a:r>
              <a:rPr lang="en-PH" dirty="0">
                <a:latin typeface="Montserrat" panose="00000500000000000000" pitchFamily="2" charset="0"/>
              </a:rPr>
              <a:t>Source:  NielsenIQ Homescan % Value fmcg sales bought on offer, 4w/e 11</a:t>
            </a:r>
            <a:r>
              <a:rPr lang="en-PH" baseline="30000" dirty="0">
                <a:latin typeface="Montserrat" panose="00000500000000000000" pitchFamily="2" charset="0"/>
              </a:rPr>
              <a:t>th</a:t>
            </a:r>
            <a:r>
              <a:rPr lang="en-PH" dirty="0">
                <a:latin typeface="Montserrat" panose="00000500000000000000" pitchFamily="2" charset="0"/>
              </a:rPr>
              <a:t> September 2021</a:t>
            </a:r>
          </a:p>
        </p:txBody>
      </p:sp>
      <p:sp>
        <p:nvSpPr>
          <p:cNvPr id="1292" name="Google Shape;1292;p93"/>
          <p:cNvSpPr txBox="1">
            <a:spLocks noGrp="1"/>
          </p:cNvSpPr>
          <p:nvPr>
            <p:ph type="title"/>
          </p:nvPr>
        </p:nvSpPr>
        <p:spPr>
          <a:xfrm>
            <a:off x="357979" y="103910"/>
            <a:ext cx="8655392" cy="393600"/>
          </a:xfrm>
        </p:spPr>
        <p:txBody>
          <a:bodyPr spcFirstLastPara="1" wrap="square" lIns="0" tIns="91425" rIns="0" bIns="91425" anchor="t" anchorCtr="0">
            <a:noAutofit/>
          </a:bodyPr>
          <a:lstStyle/>
          <a:p>
            <a:pPr lvl="0"/>
            <a:r>
              <a:rPr lang="en-PH" dirty="0">
                <a:latin typeface="Montserrat" panose="00000500000000000000" pitchFamily="2" charset="0"/>
              </a:rPr>
              <a:t>Most retailers including the discounters saw spend on offer fall,  Iceland &amp; Sainsbury’s are the two exceptions</a:t>
            </a:r>
          </a:p>
        </p:txBody>
      </p:sp>
      <p:graphicFrame>
        <p:nvGraphicFramePr>
          <p:cNvPr id="1293" name="Google Shape;1293;p93"/>
          <p:cNvGraphicFramePr/>
          <p:nvPr>
            <p:extLst>
              <p:ext uri="{D42A27DB-BD31-4B8C-83A1-F6EECF244321}">
                <p14:modId xmlns:p14="http://schemas.microsoft.com/office/powerpoint/2010/main" val="547992862"/>
              </p:ext>
            </p:extLst>
          </p:nvPr>
        </p:nvGraphicFramePr>
        <p:xfrm>
          <a:off x="3807620" y="795652"/>
          <a:ext cx="5205751" cy="4083960"/>
        </p:xfrm>
        <a:graphic>
          <a:graphicData uri="http://schemas.openxmlformats.org/drawingml/2006/table">
            <a:tbl>
              <a:tblPr>
                <a:noFill/>
                <a:tableStyleId>{0DBE4ED3-A11A-413B-A309-AE78DBB60736}</a:tableStyleId>
              </a:tblPr>
              <a:tblGrid>
                <a:gridCol w="1039631">
                  <a:extLst>
                    <a:ext uri="{9D8B030D-6E8A-4147-A177-3AD203B41FA5}">
                      <a16:colId xmlns:a16="http://schemas.microsoft.com/office/drawing/2014/main" val="20000"/>
                    </a:ext>
                  </a:extLst>
                </a:gridCol>
                <a:gridCol w="2359092">
                  <a:extLst>
                    <a:ext uri="{9D8B030D-6E8A-4147-A177-3AD203B41FA5}">
                      <a16:colId xmlns:a16="http://schemas.microsoft.com/office/drawing/2014/main" val="20001"/>
                    </a:ext>
                  </a:extLst>
                </a:gridCol>
                <a:gridCol w="1807028">
                  <a:extLst>
                    <a:ext uri="{9D8B030D-6E8A-4147-A177-3AD203B41FA5}">
                      <a16:colId xmlns:a16="http://schemas.microsoft.com/office/drawing/2014/main" val="20002"/>
                    </a:ext>
                  </a:extLst>
                </a:gridCol>
              </a:tblGrid>
              <a:tr h="0">
                <a:tc>
                  <a:txBody>
                    <a:bodyPr/>
                    <a:lstStyle/>
                    <a:p>
                      <a:pPr marL="0" lvl="0" indent="0" algn="l" rtl="0">
                        <a:spcBef>
                          <a:spcPts val="0"/>
                        </a:spcBef>
                        <a:spcAft>
                          <a:spcPts val="0"/>
                        </a:spcAft>
                        <a:buNone/>
                      </a:pPr>
                      <a:endParaRPr sz="1400"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1100" b="1" dirty="0">
                          <a:solidFill>
                            <a:srgbClr val="FFFFFF"/>
                          </a:solidFill>
                          <a:latin typeface="Montserrat" panose="00000500000000000000" pitchFamily="2" charset="0"/>
                          <a:ea typeface="Montserrat"/>
                          <a:cs typeface="Montserrat"/>
                          <a:sym typeface="Montserrat"/>
                        </a:rPr>
                        <a:t>%Value</a:t>
                      </a:r>
                      <a:r>
                        <a:rPr lang="en" sz="1100" b="1" baseline="0" dirty="0">
                          <a:solidFill>
                            <a:srgbClr val="FFFFFF"/>
                          </a:solidFill>
                          <a:latin typeface="Montserrat" panose="00000500000000000000" pitchFamily="2" charset="0"/>
                          <a:ea typeface="Montserrat"/>
                          <a:cs typeface="Montserrat"/>
                          <a:sym typeface="Montserrat"/>
                        </a:rPr>
                        <a:t> sales bought on offer</a:t>
                      </a:r>
                      <a:endParaRPr sz="1100" b="1" dirty="0">
                        <a:solidFill>
                          <a:srgbClr val="FFFFFF"/>
                        </a:solidFill>
                        <a:latin typeface="Montserrat" panose="00000500000000000000" pitchFamily="2" charset="0"/>
                        <a:ea typeface="Montserrat"/>
                        <a:cs typeface="Montserrat"/>
                        <a:sym typeface="Montserrat"/>
                      </a:endParaRPr>
                    </a:p>
                  </a:txBody>
                  <a:tcPr marL="91425" marR="91425" marT="91425" marB="91425">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1100" b="1" dirty="0">
                          <a:solidFill>
                            <a:srgbClr val="FFFFFF"/>
                          </a:solidFill>
                          <a:latin typeface="Montserrat" panose="00000500000000000000" pitchFamily="2" charset="0"/>
                          <a:ea typeface="Montserrat"/>
                          <a:cs typeface="Montserrat"/>
                          <a:sym typeface="Montserrat"/>
                        </a:rPr>
                        <a:t>+/- %</a:t>
                      </a:r>
                      <a:r>
                        <a:rPr lang="en" sz="1100" b="1" baseline="0" dirty="0">
                          <a:solidFill>
                            <a:srgbClr val="FFFFFF"/>
                          </a:solidFill>
                          <a:latin typeface="Montserrat" panose="00000500000000000000" pitchFamily="2" charset="0"/>
                          <a:ea typeface="Montserrat"/>
                          <a:cs typeface="Montserrat"/>
                          <a:sym typeface="Montserrat"/>
                        </a:rPr>
                        <a:t> pts vs last year</a:t>
                      </a:r>
                      <a:endParaRPr sz="1100" b="1" dirty="0">
                        <a:solidFill>
                          <a:srgbClr val="FFFFFF"/>
                        </a:solidFill>
                        <a:latin typeface="Montserrat" panose="00000500000000000000" pitchFamily="2" charset="0"/>
                        <a:ea typeface="Montserrat"/>
                        <a:cs typeface="Montserrat"/>
                        <a:sym typeface="Montserrat"/>
                      </a:endParaRPr>
                    </a:p>
                  </a:txBody>
                  <a:tcPr marL="91425" marR="91425" marT="91425" marB="91425">
                    <a:lnL w="19050" cap="flat" cmpd="sng">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322113">
                <a:tc>
                  <a:txBody>
                    <a:bodyPr/>
                    <a:lstStyle/>
                    <a:p>
                      <a:pPr marL="0" lvl="0" indent="0" algn="l" rtl="0">
                        <a:spcBef>
                          <a:spcPts val="0"/>
                        </a:spcBef>
                        <a:spcAft>
                          <a:spcPts val="0"/>
                        </a:spcAft>
                        <a:buNone/>
                      </a:pPr>
                      <a:r>
                        <a:rPr lang="en" sz="1000" b="1" dirty="0">
                          <a:solidFill>
                            <a:srgbClr val="FFFFFF"/>
                          </a:solidFill>
                          <a:latin typeface="Montserrat" panose="00000500000000000000" pitchFamily="2" charset="0"/>
                          <a:ea typeface="Montserrat"/>
                          <a:cs typeface="Montserrat"/>
                          <a:sym typeface="Montserrat"/>
                        </a:rPr>
                        <a:t>Waitrose</a:t>
                      </a:r>
                      <a:endParaRPr sz="1000" b="1"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 sz="1000" dirty="0">
                          <a:solidFill>
                            <a:srgbClr val="FFFFFF"/>
                          </a:solidFill>
                          <a:latin typeface="Montserrat" panose="00000500000000000000" pitchFamily="2" charset="0"/>
                          <a:ea typeface="Montserrat Light"/>
                          <a:cs typeface="Montserrat Light"/>
                          <a:sym typeface="Montserrat Light"/>
                        </a:rPr>
                        <a:t>34%</a:t>
                      </a:r>
                      <a:endParaRPr sz="1000" dirty="0">
                        <a:solidFill>
                          <a:srgbClr val="FFFFFF"/>
                        </a:solidFill>
                        <a:latin typeface="Montserrat" panose="00000500000000000000" pitchFamily="2" charset="0"/>
                        <a:ea typeface="Montserrat"/>
                        <a:cs typeface="Montserrat"/>
                        <a:sym typeface="Montserrat"/>
                      </a:endParaRPr>
                    </a:p>
                  </a:txBody>
                  <a:tcPr marL="91425" marR="91425" marT="91425" marB="91425">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 sz="1000" b="1" dirty="0">
                          <a:solidFill>
                            <a:schemeClr val="bg1"/>
                          </a:solidFill>
                          <a:latin typeface="Montserrat" panose="00000500000000000000" pitchFamily="2" charset="0"/>
                          <a:ea typeface="Montserrat Light"/>
                          <a:cs typeface="Montserrat Light"/>
                          <a:sym typeface="Montserrat Light"/>
                        </a:rPr>
                        <a:t>-3%</a:t>
                      </a:r>
                      <a:endParaRPr sz="1000" b="1" dirty="0">
                        <a:solidFill>
                          <a:schemeClr val="bg1"/>
                        </a:solidFill>
                        <a:latin typeface="Montserrat" panose="00000500000000000000" pitchFamily="2" charset="0"/>
                        <a:ea typeface="Montserrat"/>
                        <a:cs typeface="Montserrat"/>
                        <a:sym typeface="Montserrat"/>
                      </a:endParaRPr>
                    </a:p>
                  </a:txBody>
                  <a:tcPr marL="91425" marR="91425" marT="91425" marB="91425">
                    <a:lnL w="19050" cap="flat" cmpd="sng">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4"/>
                    </a:solidFill>
                  </a:tcPr>
                </a:tc>
                <a:extLst>
                  <a:ext uri="{0D108BD9-81ED-4DB2-BD59-A6C34878D82A}">
                    <a16:rowId xmlns:a16="http://schemas.microsoft.com/office/drawing/2014/main" val="10001"/>
                  </a:ext>
                </a:extLst>
              </a:tr>
              <a:tr h="322113">
                <a:tc>
                  <a:txBody>
                    <a:bodyPr/>
                    <a:lstStyle/>
                    <a:p>
                      <a:pPr marL="0" lvl="0" indent="0" algn="l" rtl="0">
                        <a:spcBef>
                          <a:spcPts val="0"/>
                        </a:spcBef>
                        <a:spcAft>
                          <a:spcPts val="0"/>
                        </a:spcAft>
                        <a:buNone/>
                      </a:pPr>
                      <a:r>
                        <a:rPr lang="en" sz="1000" b="1" dirty="0">
                          <a:solidFill>
                            <a:srgbClr val="FFFFFF"/>
                          </a:solidFill>
                          <a:latin typeface="Montserrat" panose="00000500000000000000" pitchFamily="2" charset="0"/>
                          <a:ea typeface="Montserrat"/>
                          <a:cs typeface="Montserrat"/>
                          <a:sym typeface="Montserrat"/>
                        </a:rPr>
                        <a:t>Ocado</a:t>
                      </a:r>
                      <a:endParaRPr sz="1000" b="1"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000000"/>
                    </a:solidFill>
                  </a:tcPr>
                </a:tc>
                <a:tc>
                  <a:txBody>
                    <a:bodyPr/>
                    <a:lstStyle/>
                    <a:p>
                      <a:pPr marL="365760" lvl="0" indent="-292100" algn="l" rtl="0">
                        <a:spcBef>
                          <a:spcPts val="0"/>
                        </a:spcBef>
                        <a:spcAft>
                          <a:spcPts val="0"/>
                        </a:spcAft>
                        <a:buClr>
                          <a:srgbClr val="FFFFFF"/>
                        </a:buClr>
                        <a:buSzPts val="1000"/>
                        <a:buFont typeface="Montserrat Light"/>
                        <a:buChar char="■"/>
                      </a:pPr>
                      <a:r>
                        <a:rPr lang="en" sz="1000" b="1" dirty="0">
                          <a:solidFill>
                            <a:srgbClr val="FFFFFF"/>
                          </a:solidFill>
                          <a:latin typeface="Montserrat" panose="00000500000000000000" pitchFamily="2" charset="0"/>
                          <a:ea typeface="Montserrat Light"/>
                          <a:cs typeface="Montserrat Light"/>
                          <a:sym typeface="Montserrat Light"/>
                        </a:rPr>
                        <a:t>29%</a:t>
                      </a:r>
                      <a:endParaRPr sz="1000" b="1" dirty="0">
                        <a:solidFill>
                          <a:srgbClr val="FFFFFF"/>
                        </a:solidFill>
                        <a:latin typeface="Montserrat" panose="00000500000000000000" pitchFamily="2" charset="0"/>
                        <a:ea typeface="Montserrat Light"/>
                        <a:cs typeface="Montserrat Light"/>
                        <a:sym typeface="Montserrat Light"/>
                      </a:endParaRPr>
                    </a:p>
                  </a:txBody>
                  <a:tcPr marL="91425" marR="91425" marT="91425" marB="91425">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000000"/>
                    </a:solidFill>
                  </a:tcPr>
                </a:tc>
                <a:tc>
                  <a:txBody>
                    <a:bodyPr/>
                    <a:lstStyle/>
                    <a:p>
                      <a:pPr marL="365760" lvl="0" indent="-292100" algn="l" rtl="0">
                        <a:spcBef>
                          <a:spcPts val="0"/>
                        </a:spcBef>
                        <a:spcAft>
                          <a:spcPts val="0"/>
                        </a:spcAft>
                        <a:buClr>
                          <a:srgbClr val="FFFFFF"/>
                        </a:buClr>
                        <a:buSzPts val="1000"/>
                        <a:buFont typeface="Montserrat Light"/>
                        <a:buChar char="■"/>
                      </a:pPr>
                      <a:r>
                        <a:rPr lang="en" sz="1000" b="1" dirty="0">
                          <a:solidFill>
                            <a:schemeClr val="bg1"/>
                          </a:solidFill>
                          <a:latin typeface="Montserrat" panose="00000500000000000000" pitchFamily="2" charset="0"/>
                          <a:ea typeface="Montserrat Light"/>
                          <a:cs typeface="Montserrat Light"/>
                          <a:sym typeface="Montserrat Light"/>
                        </a:rPr>
                        <a:t>-5%</a:t>
                      </a:r>
                      <a:endParaRPr sz="1000" b="1" dirty="0">
                        <a:solidFill>
                          <a:schemeClr val="bg1"/>
                        </a:solidFill>
                        <a:latin typeface="Montserrat" panose="00000500000000000000" pitchFamily="2" charset="0"/>
                        <a:ea typeface="Montserrat Light"/>
                        <a:cs typeface="Montserrat Light"/>
                        <a:sym typeface="Montserrat Light"/>
                      </a:endParaRPr>
                    </a:p>
                  </a:txBody>
                  <a:tcPr marL="91425" marR="91425" marT="91425" marB="91425">
                    <a:lnL w="19050" cap="flat" cmpd="sng">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000000"/>
                    </a:solidFill>
                  </a:tcPr>
                </a:tc>
                <a:extLst>
                  <a:ext uri="{0D108BD9-81ED-4DB2-BD59-A6C34878D82A}">
                    <a16:rowId xmlns:a16="http://schemas.microsoft.com/office/drawing/2014/main" val="10002"/>
                  </a:ext>
                </a:extLst>
              </a:tr>
              <a:tr h="322113">
                <a:tc>
                  <a:txBody>
                    <a:bodyPr/>
                    <a:lstStyle/>
                    <a:p>
                      <a:pPr marL="0" lvl="0" indent="0" algn="l" rtl="0">
                        <a:spcBef>
                          <a:spcPts val="0"/>
                        </a:spcBef>
                        <a:spcAft>
                          <a:spcPts val="0"/>
                        </a:spcAft>
                        <a:buNone/>
                      </a:pPr>
                      <a:r>
                        <a:rPr lang="en-GB" sz="1000" b="1" dirty="0">
                          <a:solidFill>
                            <a:srgbClr val="FFFFFF"/>
                          </a:solidFill>
                          <a:latin typeface="Montserrat" panose="00000500000000000000" pitchFamily="2" charset="0"/>
                          <a:ea typeface="Montserrat"/>
                          <a:cs typeface="Montserrat"/>
                          <a:sym typeface="Montserrat"/>
                        </a:rPr>
                        <a:t>Morrisons</a:t>
                      </a:r>
                    </a:p>
                  </a:txBody>
                  <a:tcPr marL="91425" marR="91425" marT="91425" marB="91425">
                    <a:lnL w="9525" cap="flat" cmpd="sng">
                      <a:solidFill>
                        <a:srgbClr val="9E9E9E">
                          <a:alpha val="0"/>
                        </a:srgbClr>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tc>
                  <a:txBody>
                    <a:bodyPr/>
                    <a:lstStyle/>
                    <a:p>
                      <a:pPr marL="365760" marR="0" lvl="0" indent="-292100" algn="l" defTabSz="914400" rtl="0" eaLnBrk="1" fontAlgn="auto" latinLnBrk="0" hangingPunct="1">
                        <a:lnSpc>
                          <a:spcPct val="100000"/>
                        </a:lnSpc>
                        <a:spcBef>
                          <a:spcPts val="0"/>
                        </a:spcBef>
                        <a:spcAft>
                          <a:spcPts val="0"/>
                        </a:spcAft>
                        <a:buClr>
                          <a:srgbClr val="FFFFFF"/>
                        </a:buClr>
                        <a:buSzPts val="1000"/>
                        <a:buFont typeface="Montserrat Light"/>
                        <a:buChar char="■"/>
                        <a:tabLst/>
                        <a:defRPr/>
                      </a:pPr>
                      <a:r>
                        <a:rPr lang="en" sz="1000" dirty="0">
                          <a:solidFill>
                            <a:srgbClr val="FFFFFF"/>
                          </a:solidFill>
                          <a:latin typeface="Montserrat" panose="00000500000000000000" pitchFamily="2" charset="0"/>
                          <a:ea typeface="Montserrat Light"/>
                          <a:cs typeface="Montserrat Light"/>
                          <a:sym typeface="Montserrat Light"/>
                        </a:rPr>
                        <a:t>29%</a:t>
                      </a:r>
                      <a:endParaRPr sz="1000" dirty="0">
                        <a:solidFill>
                          <a:srgbClr val="FFFFFF"/>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1" dirty="0">
                          <a:solidFill>
                            <a:schemeClr val="bg1"/>
                          </a:solidFill>
                          <a:latin typeface="Montserrat" panose="00000500000000000000" pitchFamily="2" charset="0"/>
                          <a:ea typeface="Montserrat Light"/>
                          <a:cs typeface="Montserrat Light"/>
                          <a:sym typeface="Montserrat Light"/>
                        </a:rPr>
                        <a:t>-2%</a:t>
                      </a:r>
                      <a:endParaRPr sz="1000" b="1" dirty="0">
                        <a:solidFill>
                          <a:schemeClr val="bg1"/>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extLst>
                  <a:ext uri="{0D108BD9-81ED-4DB2-BD59-A6C34878D82A}">
                    <a16:rowId xmlns:a16="http://schemas.microsoft.com/office/drawing/2014/main" val="10003"/>
                  </a:ext>
                </a:extLst>
              </a:tr>
              <a:tr h="219536">
                <a:tc>
                  <a:txBody>
                    <a:bodyPr/>
                    <a:lstStyle/>
                    <a:p>
                      <a:pPr marL="0" lvl="0" indent="0" algn="l" rtl="0">
                        <a:spcBef>
                          <a:spcPts val="0"/>
                        </a:spcBef>
                        <a:spcAft>
                          <a:spcPts val="0"/>
                        </a:spcAft>
                        <a:buNone/>
                      </a:pPr>
                      <a:r>
                        <a:rPr lang="en-GB" sz="1000" b="1" dirty="0">
                          <a:solidFill>
                            <a:srgbClr val="FFFFFF"/>
                          </a:solidFill>
                          <a:latin typeface="Montserrat" panose="00000500000000000000" pitchFamily="2" charset="0"/>
                          <a:ea typeface="Montserrat"/>
                          <a:cs typeface="Montserrat"/>
                          <a:sym typeface="Montserrat"/>
                        </a:rPr>
                        <a:t>Co-op</a:t>
                      </a:r>
                      <a:endParaRPr sz="1000" b="1"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dirty="0">
                          <a:solidFill>
                            <a:srgbClr val="FFFFFF"/>
                          </a:solidFill>
                          <a:latin typeface="Montserrat" panose="00000500000000000000" pitchFamily="2" charset="0"/>
                          <a:ea typeface="Montserrat Light"/>
                          <a:cs typeface="Montserrat Light"/>
                          <a:sym typeface="Montserrat Light"/>
                        </a:rPr>
                        <a:t>29%</a:t>
                      </a:r>
                      <a:endParaRPr sz="1000" dirty="0">
                        <a:solidFill>
                          <a:srgbClr val="FFFFFF"/>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1" dirty="0">
                          <a:solidFill>
                            <a:schemeClr val="bg1"/>
                          </a:solidFill>
                          <a:latin typeface="Montserrat" panose="00000500000000000000" pitchFamily="2" charset="0"/>
                          <a:ea typeface="Montserrat Light"/>
                          <a:cs typeface="Montserrat Light"/>
                          <a:sym typeface="Montserrat Light"/>
                        </a:rPr>
                        <a:t>-3%</a:t>
                      </a:r>
                      <a:endParaRPr sz="1000" b="1" dirty="0">
                        <a:solidFill>
                          <a:schemeClr val="bg1"/>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extLst>
                  <a:ext uri="{0D108BD9-81ED-4DB2-BD59-A6C34878D82A}">
                    <a16:rowId xmlns:a16="http://schemas.microsoft.com/office/drawing/2014/main" val="10004"/>
                  </a:ext>
                </a:extLst>
              </a:tr>
              <a:tr h="322113">
                <a:tc>
                  <a:txBody>
                    <a:bodyPr/>
                    <a:lstStyle/>
                    <a:p>
                      <a:pPr marL="0" lvl="0" indent="0" algn="l" rtl="0">
                        <a:spcBef>
                          <a:spcPts val="0"/>
                        </a:spcBef>
                        <a:spcAft>
                          <a:spcPts val="0"/>
                        </a:spcAft>
                        <a:buNone/>
                      </a:pPr>
                      <a:r>
                        <a:rPr lang="en-GB" sz="1000" b="1" dirty="0">
                          <a:solidFill>
                            <a:srgbClr val="FFFFFF"/>
                          </a:solidFill>
                          <a:latin typeface="Montserrat" panose="00000500000000000000" pitchFamily="2" charset="0"/>
                          <a:ea typeface="Montserrat"/>
                          <a:cs typeface="Montserrat"/>
                          <a:sym typeface="Montserrat"/>
                        </a:rPr>
                        <a:t>M&amp;S</a:t>
                      </a:r>
                      <a:endParaRPr sz="1000" b="1"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dirty="0">
                          <a:solidFill>
                            <a:srgbClr val="FFFFFF"/>
                          </a:solidFill>
                          <a:latin typeface="Montserrat" panose="00000500000000000000" pitchFamily="2" charset="0"/>
                          <a:ea typeface="Montserrat Light"/>
                          <a:cs typeface="Montserrat Light"/>
                          <a:sym typeface="Montserrat Light"/>
                        </a:rPr>
                        <a:t>23%</a:t>
                      </a:r>
                      <a:endParaRPr sz="1000" dirty="0">
                        <a:solidFill>
                          <a:srgbClr val="FFFFFF"/>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1" dirty="0">
                          <a:solidFill>
                            <a:schemeClr val="bg1"/>
                          </a:solidFill>
                          <a:latin typeface="Montserrat" panose="00000500000000000000" pitchFamily="2" charset="0"/>
                          <a:ea typeface="Montserrat Light"/>
                          <a:cs typeface="Montserrat Light"/>
                          <a:sym typeface="Montserrat Light"/>
                        </a:rPr>
                        <a:t>-3%</a:t>
                      </a:r>
                      <a:endParaRPr sz="1000" b="1" dirty="0">
                        <a:solidFill>
                          <a:schemeClr val="bg1"/>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extLst>
                  <a:ext uri="{0D108BD9-81ED-4DB2-BD59-A6C34878D82A}">
                    <a16:rowId xmlns:a16="http://schemas.microsoft.com/office/drawing/2014/main" val="10005"/>
                  </a:ext>
                </a:extLst>
              </a:tr>
              <a:tr h="322113">
                <a:tc>
                  <a:txBody>
                    <a:bodyPr/>
                    <a:lstStyle/>
                    <a:p>
                      <a:pPr marL="0" lvl="0" indent="0" algn="l" rtl="0">
                        <a:spcBef>
                          <a:spcPts val="0"/>
                        </a:spcBef>
                        <a:spcAft>
                          <a:spcPts val="0"/>
                        </a:spcAft>
                        <a:buNone/>
                      </a:pPr>
                      <a:r>
                        <a:rPr lang="en-GB" sz="1000" b="1" dirty="0">
                          <a:solidFill>
                            <a:srgbClr val="FFFFFF"/>
                          </a:solidFill>
                          <a:latin typeface="Montserrat" panose="00000500000000000000" pitchFamily="2" charset="0"/>
                          <a:ea typeface="Montserrat"/>
                          <a:cs typeface="Montserrat"/>
                          <a:sym typeface="Montserrat"/>
                        </a:rPr>
                        <a:t>Tesco</a:t>
                      </a:r>
                      <a:endParaRPr sz="1000" b="1"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dirty="0">
                          <a:solidFill>
                            <a:srgbClr val="FFFFFF"/>
                          </a:solidFill>
                          <a:latin typeface="Montserrat" panose="00000500000000000000" pitchFamily="2" charset="0"/>
                          <a:ea typeface="Montserrat Light"/>
                          <a:cs typeface="Montserrat Light"/>
                          <a:sym typeface="Montserrat Light"/>
                        </a:rPr>
                        <a:t>23%</a:t>
                      </a:r>
                      <a:endParaRPr sz="1000" dirty="0">
                        <a:solidFill>
                          <a:srgbClr val="FFFFFF"/>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0" dirty="0">
                          <a:solidFill>
                            <a:schemeClr val="bg1"/>
                          </a:solidFill>
                          <a:latin typeface="Montserrat" panose="00000500000000000000" pitchFamily="2" charset="0"/>
                          <a:ea typeface="Montserrat Light"/>
                          <a:cs typeface="Montserrat Light"/>
                          <a:sym typeface="Montserrat Light"/>
                        </a:rPr>
                        <a:t>-1%</a:t>
                      </a:r>
                      <a:endParaRPr sz="1000" b="0" dirty="0">
                        <a:solidFill>
                          <a:schemeClr val="bg1"/>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extLst>
                  <a:ext uri="{0D108BD9-81ED-4DB2-BD59-A6C34878D82A}">
                    <a16:rowId xmlns:a16="http://schemas.microsoft.com/office/drawing/2014/main" val="10006"/>
                  </a:ext>
                </a:extLst>
              </a:tr>
              <a:tr h="322113">
                <a:tc>
                  <a:txBody>
                    <a:bodyPr/>
                    <a:lstStyle/>
                    <a:p>
                      <a:pPr marL="0" lvl="0" indent="0" algn="l" rtl="0">
                        <a:spcBef>
                          <a:spcPts val="0"/>
                        </a:spcBef>
                        <a:spcAft>
                          <a:spcPts val="0"/>
                        </a:spcAft>
                        <a:buNone/>
                      </a:pPr>
                      <a:r>
                        <a:rPr lang="en-GB" sz="1000" b="1" dirty="0">
                          <a:solidFill>
                            <a:srgbClr val="FFFFFF"/>
                          </a:solidFill>
                          <a:latin typeface="Montserrat" panose="00000500000000000000" pitchFamily="2" charset="0"/>
                          <a:ea typeface="Montserrat"/>
                          <a:cs typeface="Montserrat"/>
                          <a:sym typeface="Montserrat"/>
                        </a:rPr>
                        <a:t>Iceland</a:t>
                      </a:r>
                      <a:endParaRPr sz="1000" b="1"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dirty="0">
                          <a:solidFill>
                            <a:srgbClr val="FFFFFF"/>
                          </a:solidFill>
                          <a:latin typeface="Montserrat" panose="00000500000000000000" pitchFamily="2" charset="0"/>
                          <a:ea typeface="Montserrat Light"/>
                          <a:cs typeface="Montserrat Light"/>
                          <a:sym typeface="Montserrat Light"/>
                        </a:rPr>
                        <a:t>21%</a:t>
                      </a:r>
                      <a:endParaRPr sz="1000" dirty="0">
                        <a:solidFill>
                          <a:srgbClr val="FFFFFF"/>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1" dirty="0">
                          <a:solidFill>
                            <a:schemeClr val="accent1"/>
                          </a:solidFill>
                          <a:latin typeface="Montserrat" panose="00000500000000000000" pitchFamily="2" charset="0"/>
                          <a:ea typeface="Montserrat Light"/>
                          <a:cs typeface="Montserrat Light"/>
                          <a:sym typeface="Montserrat Light"/>
                        </a:rPr>
                        <a:t>+2%</a:t>
                      </a:r>
                      <a:endParaRPr sz="1000" b="1" dirty="0">
                        <a:solidFill>
                          <a:schemeClr val="accent1"/>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extLst>
                  <a:ext uri="{0D108BD9-81ED-4DB2-BD59-A6C34878D82A}">
                    <a16:rowId xmlns:a16="http://schemas.microsoft.com/office/drawing/2014/main" val="10007"/>
                  </a:ext>
                </a:extLst>
              </a:tr>
              <a:tr h="322113">
                <a:tc>
                  <a:txBody>
                    <a:bodyPr/>
                    <a:lstStyle/>
                    <a:p>
                      <a:pPr marL="0" lvl="0" indent="0" algn="l" rtl="0">
                        <a:spcBef>
                          <a:spcPts val="0"/>
                        </a:spcBef>
                        <a:spcAft>
                          <a:spcPts val="0"/>
                        </a:spcAft>
                        <a:buNone/>
                      </a:pPr>
                      <a:r>
                        <a:rPr lang="en-GB" sz="1000" b="1" dirty="0">
                          <a:solidFill>
                            <a:srgbClr val="FFFFFF"/>
                          </a:solidFill>
                          <a:latin typeface="Montserrat" panose="00000500000000000000" pitchFamily="2" charset="0"/>
                          <a:ea typeface="Montserrat"/>
                          <a:cs typeface="Montserrat"/>
                          <a:sym typeface="Montserrat"/>
                        </a:rPr>
                        <a:t>Sainsbury’s</a:t>
                      </a:r>
                    </a:p>
                  </a:txBody>
                  <a:tcPr marL="91425" marR="91425" marT="91425" marB="91425">
                    <a:lnL w="9525" cap="flat" cmpd="sng">
                      <a:solidFill>
                        <a:srgbClr val="9E9E9E">
                          <a:alpha val="0"/>
                        </a:srgbClr>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dirty="0">
                          <a:solidFill>
                            <a:srgbClr val="FFFFFF"/>
                          </a:solidFill>
                          <a:latin typeface="Montserrat" panose="00000500000000000000" pitchFamily="2" charset="0"/>
                          <a:ea typeface="Montserrat Light"/>
                          <a:cs typeface="Montserrat Light"/>
                          <a:sym typeface="Montserrat Light"/>
                        </a:rPr>
                        <a:t>19%</a:t>
                      </a:r>
                      <a:endParaRPr sz="1000" dirty="0">
                        <a:solidFill>
                          <a:srgbClr val="FFFFFF"/>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1" dirty="0">
                          <a:solidFill>
                            <a:schemeClr val="accent1"/>
                          </a:solidFill>
                          <a:latin typeface="Montserrat" panose="00000500000000000000" pitchFamily="2" charset="0"/>
                          <a:ea typeface="Montserrat Light"/>
                          <a:cs typeface="Montserrat Light"/>
                          <a:sym typeface="Montserrat Light"/>
                        </a:rPr>
                        <a:t>+2%</a:t>
                      </a:r>
                      <a:endParaRPr sz="1000" b="1" dirty="0">
                        <a:solidFill>
                          <a:schemeClr val="accent1"/>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extLst>
                  <a:ext uri="{0D108BD9-81ED-4DB2-BD59-A6C34878D82A}">
                    <a16:rowId xmlns:a16="http://schemas.microsoft.com/office/drawing/2014/main" val="10008"/>
                  </a:ext>
                </a:extLst>
              </a:tr>
              <a:tr h="322113">
                <a:tc>
                  <a:txBody>
                    <a:bodyPr/>
                    <a:lstStyle/>
                    <a:p>
                      <a:pPr marL="0" lvl="0" indent="0" algn="l" rtl="0">
                        <a:spcBef>
                          <a:spcPts val="0"/>
                        </a:spcBef>
                        <a:spcAft>
                          <a:spcPts val="0"/>
                        </a:spcAft>
                        <a:buNone/>
                      </a:pPr>
                      <a:r>
                        <a:rPr lang="en-GB" sz="1000" b="1" dirty="0">
                          <a:solidFill>
                            <a:srgbClr val="FFFFFF"/>
                          </a:solidFill>
                          <a:latin typeface="Montserrat" panose="00000500000000000000" pitchFamily="2" charset="0"/>
                          <a:ea typeface="Montserrat"/>
                          <a:cs typeface="Montserrat"/>
                          <a:sym typeface="Montserrat"/>
                        </a:rPr>
                        <a:t>ASDA</a:t>
                      </a:r>
                      <a:endParaRPr sz="1000" b="1"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dirty="0">
                          <a:solidFill>
                            <a:srgbClr val="FFFFFF"/>
                          </a:solidFill>
                          <a:latin typeface="Montserrat" panose="00000500000000000000" pitchFamily="2" charset="0"/>
                          <a:ea typeface="Montserrat Light"/>
                          <a:cs typeface="Montserrat Light"/>
                          <a:sym typeface="Montserrat Light"/>
                        </a:rPr>
                        <a:t>19%</a:t>
                      </a:r>
                      <a:endParaRPr sz="1000" dirty="0">
                        <a:solidFill>
                          <a:srgbClr val="FFFFFF"/>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0" dirty="0">
                          <a:solidFill>
                            <a:schemeClr val="bg1"/>
                          </a:solidFill>
                          <a:latin typeface="Montserrat" panose="00000500000000000000" pitchFamily="2" charset="0"/>
                          <a:ea typeface="Montserrat Light"/>
                          <a:cs typeface="Montserrat Light"/>
                          <a:sym typeface="Montserrat Light"/>
                        </a:rPr>
                        <a:t>-1%</a:t>
                      </a:r>
                      <a:endParaRPr sz="1000" b="0" dirty="0">
                        <a:solidFill>
                          <a:schemeClr val="bg1"/>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extLst>
                  <a:ext uri="{0D108BD9-81ED-4DB2-BD59-A6C34878D82A}">
                    <a16:rowId xmlns:a16="http://schemas.microsoft.com/office/drawing/2014/main" val="10009"/>
                  </a:ext>
                </a:extLst>
              </a:tr>
              <a:tr h="322113">
                <a:tc>
                  <a:txBody>
                    <a:bodyPr/>
                    <a:lstStyle/>
                    <a:p>
                      <a:pPr marL="0" lvl="0" indent="0" algn="l" rtl="0">
                        <a:spcBef>
                          <a:spcPts val="0"/>
                        </a:spcBef>
                        <a:spcAft>
                          <a:spcPts val="0"/>
                        </a:spcAft>
                        <a:buNone/>
                      </a:pPr>
                      <a:r>
                        <a:rPr lang="en-GB" sz="1000" b="1" dirty="0">
                          <a:solidFill>
                            <a:srgbClr val="FFFFFF"/>
                          </a:solidFill>
                          <a:latin typeface="Montserrat" panose="00000500000000000000" pitchFamily="2" charset="0"/>
                          <a:ea typeface="Montserrat"/>
                          <a:cs typeface="Montserrat"/>
                          <a:sym typeface="Montserrat"/>
                        </a:rPr>
                        <a:t>Lidl</a:t>
                      </a:r>
                      <a:endParaRPr sz="1000" b="1"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dirty="0">
                          <a:solidFill>
                            <a:srgbClr val="FFFFFF"/>
                          </a:solidFill>
                          <a:latin typeface="Montserrat" panose="00000500000000000000" pitchFamily="2" charset="0"/>
                          <a:ea typeface="Montserrat Light"/>
                          <a:cs typeface="Montserrat Light"/>
                          <a:sym typeface="Montserrat Light"/>
                        </a:rPr>
                        <a:t>9%</a:t>
                      </a:r>
                    </a:p>
                  </a:txBody>
                  <a:tcPr marL="91425" marR="91425" marT="91425" marB="91425">
                    <a:lnL w="19050" cap="flat" cmpd="sng" algn="ctr">
                      <a:solidFill>
                        <a:schemeClr val="accent1"/>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1" dirty="0">
                          <a:solidFill>
                            <a:schemeClr val="bg1"/>
                          </a:solidFill>
                          <a:latin typeface="Montserrat" panose="00000500000000000000" pitchFamily="2" charset="0"/>
                          <a:ea typeface="Montserrat Light"/>
                          <a:cs typeface="Montserrat Light"/>
                          <a:sym typeface="Montserrat Light"/>
                        </a:rPr>
                        <a:t>-2%</a:t>
                      </a:r>
                    </a:p>
                  </a:txBody>
                  <a:tcPr marL="91425" marR="91425" marT="91425" marB="91425">
                    <a:lnL w="19050" cap="flat" cmpd="sng" algn="ctr">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extLst>
                  <a:ext uri="{0D108BD9-81ED-4DB2-BD59-A6C34878D82A}">
                    <a16:rowId xmlns:a16="http://schemas.microsoft.com/office/drawing/2014/main" val="10010"/>
                  </a:ext>
                </a:extLst>
              </a:tr>
              <a:tr h="322113">
                <a:tc>
                  <a:txBody>
                    <a:bodyPr/>
                    <a:lstStyle/>
                    <a:p>
                      <a:pPr marL="0" lvl="0" indent="0" algn="l" rtl="0">
                        <a:spcBef>
                          <a:spcPts val="0"/>
                        </a:spcBef>
                        <a:spcAft>
                          <a:spcPts val="0"/>
                        </a:spcAft>
                        <a:buNone/>
                      </a:pPr>
                      <a:r>
                        <a:rPr lang="en-GB" sz="1000" b="1" dirty="0">
                          <a:solidFill>
                            <a:srgbClr val="FFFFFF"/>
                          </a:solidFill>
                          <a:latin typeface="Montserrat" panose="00000500000000000000" pitchFamily="2" charset="0"/>
                          <a:ea typeface="Montserrat"/>
                          <a:cs typeface="Montserrat"/>
                          <a:sym typeface="Montserrat"/>
                        </a:rPr>
                        <a:t>Aldi</a:t>
                      </a:r>
                      <a:endParaRPr sz="1000" b="1"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dirty="0">
                          <a:solidFill>
                            <a:srgbClr val="FFFFFF"/>
                          </a:solidFill>
                          <a:latin typeface="Montserrat" panose="00000500000000000000" pitchFamily="2" charset="0"/>
                          <a:ea typeface="Montserrat Light"/>
                          <a:cs typeface="Montserrat Light"/>
                          <a:sym typeface="Montserrat Light"/>
                        </a:rPr>
                        <a:t>3%</a:t>
                      </a:r>
                      <a:endParaRPr sz="1000" dirty="0">
                        <a:solidFill>
                          <a:srgbClr val="FFFFFF"/>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0" dirty="0">
                          <a:solidFill>
                            <a:srgbClr val="FFFFFF"/>
                          </a:solidFill>
                          <a:latin typeface="Montserrat" panose="00000500000000000000" pitchFamily="2" charset="0"/>
                          <a:ea typeface="Montserrat Light"/>
                          <a:cs typeface="Montserrat Light"/>
                          <a:sym typeface="Montserrat Light"/>
                        </a:rPr>
                        <a:t>-1%</a:t>
                      </a:r>
                      <a:endParaRPr sz="1000" b="0" dirty="0">
                        <a:solidFill>
                          <a:srgbClr val="FFFFFF"/>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extLst>
                  <a:ext uri="{0D108BD9-81ED-4DB2-BD59-A6C34878D82A}">
                    <a16:rowId xmlns:a16="http://schemas.microsoft.com/office/drawing/2014/main" val="10011"/>
                  </a:ext>
                </a:extLst>
              </a:tr>
            </a:tbl>
          </a:graphicData>
        </a:graphic>
      </p:graphicFrame>
      <p:grpSp>
        <p:nvGrpSpPr>
          <p:cNvPr id="6" name="Group 5">
            <a:extLst>
              <a:ext uri="{FF2B5EF4-FFF2-40B4-BE49-F238E27FC236}">
                <a16:creationId xmlns:a16="http://schemas.microsoft.com/office/drawing/2014/main" id="{E214E7B5-A926-498C-AEAF-DB2A97ABA9AC}"/>
              </a:ext>
            </a:extLst>
          </p:cNvPr>
          <p:cNvGrpSpPr/>
          <p:nvPr/>
        </p:nvGrpSpPr>
        <p:grpSpPr>
          <a:xfrm>
            <a:off x="1203522" y="1904908"/>
            <a:ext cx="1268730" cy="1477328"/>
            <a:chOff x="1087408" y="1542051"/>
            <a:chExt cx="1268730" cy="1477328"/>
          </a:xfrm>
        </p:grpSpPr>
        <p:sp>
          <p:nvSpPr>
            <p:cNvPr id="5" name="TextBox 4"/>
            <p:cNvSpPr txBox="1"/>
            <p:nvPr/>
          </p:nvSpPr>
          <p:spPr>
            <a:xfrm>
              <a:off x="1087408" y="1542051"/>
              <a:ext cx="1268730" cy="1477328"/>
            </a:xfrm>
            <a:prstGeom prst="rect">
              <a:avLst/>
            </a:prstGeom>
            <a:solidFill>
              <a:schemeClr val="bg1"/>
            </a:solidFill>
          </p:spPr>
          <p:txBody>
            <a:bodyPr wrap="square" rtlCol="0">
              <a:spAutoFit/>
            </a:bodyPr>
            <a:lstStyle/>
            <a:p>
              <a:pPr algn="ctr"/>
              <a:r>
                <a:rPr lang="en-GB" sz="1000" dirty="0">
                  <a:latin typeface="Avenir Next LT Pro" panose="020B0604020202020204" charset="0"/>
                </a:rPr>
                <a:t>% Value sales bought on offer</a:t>
              </a:r>
            </a:p>
            <a:p>
              <a:endParaRPr lang="en-GB" sz="1000" dirty="0">
                <a:latin typeface="Avenir Next LT Pro" panose="020B0604020202020204" charset="0"/>
              </a:endParaRPr>
            </a:p>
            <a:p>
              <a:endParaRPr lang="en-GB" sz="1000" dirty="0">
                <a:latin typeface="Avenir Next LT Pro" panose="020B0604020202020204" charset="0"/>
              </a:endParaRPr>
            </a:p>
            <a:p>
              <a:endParaRPr lang="en-GB" sz="1000" dirty="0">
                <a:latin typeface="Avenir Next LT Pro" panose="020B0604020202020204" charset="0"/>
              </a:endParaRPr>
            </a:p>
            <a:p>
              <a:endParaRPr lang="en-GB" sz="1000" dirty="0">
                <a:latin typeface="Avenir Next LT Pro" panose="020B0604020202020204" charset="0"/>
              </a:endParaRPr>
            </a:p>
            <a:p>
              <a:endParaRPr lang="en-GB" sz="1000" dirty="0">
                <a:latin typeface="Avenir Next LT Pro" panose="020B0604020202020204" charset="0"/>
              </a:endParaRPr>
            </a:p>
            <a:p>
              <a:r>
                <a:rPr lang="en-GB" sz="1000" dirty="0">
                  <a:latin typeface="Montserrat" panose="00000500000000000000" pitchFamily="2" charset="0"/>
                </a:rPr>
                <a:t>Grocery</a:t>
              </a:r>
              <a:r>
                <a:rPr lang="en-GB" sz="1000" dirty="0">
                  <a:latin typeface="Avenir Next LT Pro" panose="020B0604020202020204" charset="0"/>
                </a:rPr>
                <a:t> Multiples 20% </a:t>
              </a:r>
              <a:r>
                <a:rPr lang="en-GB" sz="1000" dirty="0">
                  <a:solidFill>
                    <a:schemeClr val="tx1"/>
                  </a:solidFill>
                  <a:latin typeface="Avenir Next LT Pro" panose="020B0604020202020204" charset="0"/>
                </a:rPr>
                <a:t>(</a:t>
              </a:r>
              <a:r>
                <a:rPr lang="en-GB" sz="1000" b="1" dirty="0">
                  <a:solidFill>
                    <a:schemeClr val="tx1"/>
                  </a:solidFill>
                  <a:latin typeface="Avenir Next LT Pro" panose="020B0604020202020204" charset="0"/>
                </a:rPr>
                <a:t>-2%</a:t>
              </a:r>
              <a:r>
                <a:rPr lang="en-GB" sz="1000" dirty="0">
                  <a:solidFill>
                    <a:schemeClr val="tx1"/>
                  </a:solidFill>
                  <a:latin typeface="Avenir Next LT Pro" panose="020B0604020202020204" charset="0"/>
                </a:rPr>
                <a:t> </a:t>
              </a:r>
              <a:r>
                <a:rPr lang="en-GB" sz="1000" dirty="0">
                  <a:latin typeface="Avenir Next LT Pro" panose="020B0604020202020204" charset="0"/>
                </a:rPr>
                <a:t>points)</a:t>
              </a:r>
            </a:p>
          </p:txBody>
        </p:sp>
        <p:pic>
          <p:nvPicPr>
            <p:cNvPr id="9" name="Google Shape;833;p53"/>
            <p:cNvPicPr preferRelativeResize="0"/>
            <p:nvPr/>
          </p:nvPicPr>
          <p:blipFill>
            <a:blip r:embed="rId3">
              <a:alphaModFix/>
            </a:blip>
            <a:stretch>
              <a:fillRect/>
            </a:stretch>
          </p:blipFill>
          <p:spPr>
            <a:xfrm>
              <a:off x="1448925" y="1993424"/>
              <a:ext cx="413675" cy="618125"/>
            </a:xfrm>
            <a:prstGeom prst="rect">
              <a:avLst/>
            </a:prstGeom>
            <a:noFill/>
            <a:ln>
              <a:noFill/>
            </a:ln>
          </p:spPr>
        </p:pic>
      </p:grpSp>
    </p:spTree>
    <p:extLst>
      <p:ext uri="{BB962C8B-B14F-4D97-AF65-F5344CB8AC3E}">
        <p14:creationId xmlns:p14="http://schemas.microsoft.com/office/powerpoint/2010/main" val="10583825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741"/>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D7B3F519-0880-4B45-8224-7541530F4EB4}"/>
              </a:ext>
            </a:extLst>
          </p:cNvPr>
          <p:cNvCxnSpPr>
            <a:cxnSpLocks/>
          </p:cNvCxnSpPr>
          <p:nvPr/>
        </p:nvCxnSpPr>
        <p:spPr>
          <a:xfrm>
            <a:off x="790079" y="921658"/>
            <a:ext cx="1408835"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0AF10FE-7845-4271-9B79-B42D586BBD68}"/>
              </a:ext>
            </a:extLst>
          </p:cNvPr>
          <p:cNvCxnSpPr>
            <a:cxnSpLocks/>
          </p:cNvCxnSpPr>
          <p:nvPr/>
        </p:nvCxnSpPr>
        <p:spPr>
          <a:xfrm>
            <a:off x="2815771" y="921658"/>
            <a:ext cx="1016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1132B2B-B909-4AC8-B9C9-1189059CE5B1}"/>
              </a:ext>
            </a:extLst>
          </p:cNvPr>
          <p:cNvCxnSpPr>
            <a:cxnSpLocks/>
          </p:cNvCxnSpPr>
          <p:nvPr/>
        </p:nvCxnSpPr>
        <p:spPr>
          <a:xfrm>
            <a:off x="7910286" y="921658"/>
            <a:ext cx="69055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 name="Subtitle 4">
            <a:extLst>
              <a:ext uri="{FF2B5EF4-FFF2-40B4-BE49-F238E27FC236}">
                <a16:creationId xmlns:a16="http://schemas.microsoft.com/office/drawing/2014/main" id="{70956D1B-E45E-4BB0-8B0F-1388C48A40B5}"/>
              </a:ext>
            </a:extLst>
          </p:cNvPr>
          <p:cNvSpPr>
            <a:spLocks noGrp="1"/>
          </p:cNvSpPr>
          <p:nvPr>
            <p:ph type="subTitle" idx="3"/>
          </p:nvPr>
        </p:nvSpPr>
        <p:spPr/>
        <p:txBody>
          <a:bodyPr/>
          <a:lstStyle/>
          <a:p>
            <a:r>
              <a:rPr lang="en-PH" dirty="0">
                <a:latin typeface="Montserrat" panose="00000500000000000000" pitchFamily="2" charset="0"/>
              </a:rPr>
              <a:t>Source:  BRC-NielsenIQ Shop Price Index</a:t>
            </a:r>
          </a:p>
        </p:txBody>
      </p:sp>
      <p:graphicFrame>
        <p:nvGraphicFramePr>
          <p:cNvPr id="8" name="Chart 7">
            <a:extLst>
              <a:ext uri="{FF2B5EF4-FFF2-40B4-BE49-F238E27FC236}">
                <a16:creationId xmlns:a16="http://schemas.microsoft.com/office/drawing/2014/main" id="{D617E499-6291-4634-B723-DA38C28B5721}"/>
              </a:ext>
            </a:extLst>
          </p:cNvPr>
          <p:cNvGraphicFramePr/>
          <p:nvPr>
            <p:extLst>
              <p:ext uri="{D42A27DB-BD31-4B8C-83A1-F6EECF244321}">
                <p14:modId xmlns:p14="http://schemas.microsoft.com/office/powerpoint/2010/main" val="3243477712"/>
              </p:ext>
            </p:extLst>
          </p:nvPr>
        </p:nvGraphicFramePr>
        <p:xfrm>
          <a:off x="354650" y="1411030"/>
          <a:ext cx="8644207" cy="3372784"/>
        </p:xfrm>
        <a:graphic>
          <a:graphicData uri="http://schemas.openxmlformats.org/drawingml/2006/chart">
            <c:chart xmlns:c="http://schemas.openxmlformats.org/drawingml/2006/chart" xmlns:r="http://schemas.openxmlformats.org/officeDocument/2006/relationships" r:id="rId3"/>
          </a:graphicData>
        </a:graphic>
      </p:graphicFrame>
      <p:sp>
        <p:nvSpPr>
          <p:cNvPr id="1744" name="Google Shape;1744;p129"/>
          <p:cNvSpPr txBox="1">
            <a:spLocks noGrp="1"/>
          </p:cNvSpPr>
          <p:nvPr>
            <p:ph type="title"/>
          </p:nvPr>
        </p:nvSpPr>
        <p:spPr>
          <a:xfrm>
            <a:off x="72571" y="321652"/>
            <a:ext cx="8824687" cy="447605"/>
          </a:xfrm>
          <a:ln>
            <a:noFill/>
          </a:ln>
        </p:spPr>
        <p:txBody>
          <a:bodyPr spcFirstLastPara="1" wrap="square" lIns="0" tIns="91425" rIns="0" bIns="91425" anchor="t" anchorCtr="0">
            <a:noAutofit/>
          </a:bodyPr>
          <a:lstStyle/>
          <a:p>
            <a:r>
              <a:rPr lang="en-GB" sz="1800" dirty="0">
                <a:solidFill>
                  <a:schemeClr val="tx1"/>
                </a:solidFill>
                <a:latin typeface="Montserrat" panose="00000500000000000000" pitchFamily="2" charset="0"/>
                <a:ea typeface="MS PGothic" pitchFamily="34" charset="-128"/>
                <a:cs typeface="Calibri" pitchFamily="34" charset="0"/>
              </a:rPr>
              <a:t>Food price deflation has started to slow, as retailers struggle to absorb  rising commodity and shipping costs, as well as issues related to Brexit</a:t>
            </a:r>
            <a:endParaRPr lang="en-PH" sz="1800" dirty="0">
              <a:latin typeface="Montserrat" panose="00000500000000000000" pitchFamily="2" charset="0"/>
            </a:endParaRPr>
          </a:p>
        </p:txBody>
      </p:sp>
    </p:spTree>
    <p:extLst>
      <p:ext uri="{BB962C8B-B14F-4D97-AF65-F5344CB8AC3E}">
        <p14:creationId xmlns:p14="http://schemas.microsoft.com/office/powerpoint/2010/main" val="30501825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59"/>
          <p:cNvSpPr txBox="1"/>
          <p:nvPr/>
        </p:nvSpPr>
        <p:spPr>
          <a:xfrm>
            <a:off x="356660" y="1265369"/>
            <a:ext cx="1554900" cy="530100"/>
          </a:xfrm>
          <a:prstGeom prst="rect">
            <a:avLst/>
          </a:prstGeom>
          <a:noFill/>
          <a:ln>
            <a:noFill/>
          </a:ln>
        </p:spPr>
        <p:txBody>
          <a:bodyPr spcFirstLastPara="1" wrap="square" lIns="0" tIns="0" rIns="0" bIns="45700" anchor="t" anchorCtr="0">
            <a:noAutofit/>
          </a:bodyPr>
          <a:lstStyle/>
          <a:p>
            <a:pPr marL="0" marR="0" lvl="0" indent="0" algn="l" rtl="0">
              <a:lnSpc>
                <a:spcPct val="100000"/>
              </a:lnSpc>
              <a:spcBef>
                <a:spcPts val="0"/>
              </a:spcBef>
              <a:spcAft>
                <a:spcPts val="0"/>
              </a:spcAft>
              <a:buNone/>
            </a:pPr>
            <a:r>
              <a:rPr lang="en" sz="3000" b="1" dirty="0">
                <a:solidFill>
                  <a:srgbClr val="FFFFFF"/>
                </a:solidFill>
                <a:latin typeface="Avenir Next LT Pro" panose="020B0504020202020204" pitchFamily="34" charset="0"/>
                <a:ea typeface="Montserrat"/>
                <a:cs typeface="Montserrat"/>
                <a:sym typeface="Montserrat"/>
              </a:rPr>
              <a:t>1</a:t>
            </a:r>
            <a:endParaRPr sz="3000" b="1" i="0" u="none" strike="noStrike" cap="none" dirty="0">
              <a:solidFill>
                <a:srgbClr val="FFFFFF"/>
              </a:solidFill>
              <a:latin typeface="Avenir Next LT Pro" panose="020B0504020202020204" pitchFamily="34" charset="0"/>
              <a:ea typeface="Montserrat"/>
              <a:cs typeface="Montserrat"/>
              <a:sym typeface="Montserrat"/>
            </a:endParaRPr>
          </a:p>
        </p:txBody>
      </p:sp>
      <p:sp>
        <p:nvSpPr>
          <p:cNvPr id="642" name="Google Shape;642;p59"/>
          <p:cNvSpPr txBox="1"/>
          <p:nvPr/>
        </p:nvSpPr>
        <p:spPr>
          <a:xfrm>
            <a:off x="3225111" y="1265369"/>
            <a:ext cx="1554900" cy="530100"/>
          </a:xfrm>
          <a:prstGeom prst="rect">
            <a:avLst/>
          </a:prstGeom>
          <a:noFill/>
          <a:ln>
            <a:noFill/>
          </a:ln>
        </p:spPr>
        <p:txBody>
          <a:bodyPr spcFirstLastPara="1" wrap="square" lIns="0" tIns="0" rIns="0" bIns="45700" anchor="t" anchorCtr="0">
            <a:noAutofit/>
          </a:bodyPr>
          <a:lstStyle/>
          <a:p>
            <a:pPr marL="0" marR="0" lvl="0" indent="0" algn="l" rtl="0">
              <a:lnSpc>
                <a:spcPct val="100000"/>
              </a:lnSpc>
              <a:spcBef>
                <a:spcPts val="0"/>
              </a:spcBef>
              <a:spcAft>
                <a:spcPts val="0"/>
              </a:spcAft>
              <a:buNone/>
            </a:pPr>
            <a:r>
              <a:rPr lang="en" sz="3000" b="1">
                <a:solidFill>
                  <a:srgbClr val="FFFFFF"/>
                </a:solidFill>
                <a:latin typeface="Avenir Next LT Pro" panose="020B0504020202020204" pitchFamily="34" charset="0"/>
                <a:ea typeface="Montserrat"/>
                <a:cs typeface="Montserrat"/>
                <a:sym typeface="Montserrat"/>
              </a:rPr>
              <a:t>2</a:t>
            </a:r>
            <a:endParaRPr sz="3000" b="1" i="0" u="none" strike="noStrike" cap="none" dirty="0">
              <a:solidFill>
                <a:srgbClr val="FFFFFF"/>
              </a:solidFill>
              <a:latin typeface="Avenir Next LT Pro" panose="020B0504020202020204" pitchFamily="34" charset="0"/>
              <a:ea typeface="Montserrat"/>
              <a:cs typeface="Montserrat"/>
              <a:sym typeface="Montserrat"/>
            </a:endParaRPr>
          </a:p>
        </p:txBody>
      </p:sp>
      <p:sp>
        <p:nvSpPr>
          <p:cNvPr id="643" name="Google Shape;643;p59"/>
          <p:cNvSpPr txBox="1"/>
          <p:nvPr/>
        </p:nvSpPr>
        <p:spPr>
          <a:xfrm>
            <a:off x="6093575" y="1265369"/>
            <a:ext cx="1554900" cy="530100"/>
          </a:xfrm>
          <a:prstGeom prst="rect">
            <a:avLst/>
          </a:prstGeom>
          <a:noFill/>
          <a:ln>
            <a:noFill/>
          </a:ln>
        </p:spPr>
        <p:txBody>
          <a:bodyPr spcFirstLastPara="1" wrap="square" lIns="0" tIns="0" rIns="0" bIns="45700" anchor="t" anchorCtr="0">
            <a:noAutofit/>
          </a:bodyPr>
          <a:lstStyle/>
          <a:p>
            <a:pPr marL="0" marR="0" lvl="0" indent="0" algn="l" rtl="0">
              <a:lnSpc>
                <a:spcPct val="100000"/>
              </a:lnSpc>
              <a:spcBef>
                <a:spcPts val="0"/>
              </a:spcBef>
              <a:spcAft>
                <a:spcPts val="0"/>
              </a:spcAft>
              <a:buNone/>
            </a:pPr>
            <a:r>
              <a:rPr lang="en" sz="3000" b="1">
                <a:solidFill>
                  <a:srgbClr val="FFFFFF"/>
                </a:solidFill>
                <a:latin typeface="Avenir Next LT Pro" panose="020B0504020202020204" pitchFamily="34" charset="0"/>
                <a:ea typeface="Montserrat"/>
                <a:cs typeface="Montserrat"/>
                <a:sym typeface="Montserrat"/>
              </a:rPr>
              <a:t>3</a:t>
            </a:r>
            <a:endParaRPr sz="3000" b="1" i="0" u="none" strike="noStrike" cap="none" dirty="0">
              <a:solidFill>
                <a:srgbClr val="FFFFFF"/>
              </a:solidFill>
              <a:latin typeface="Avenir Next LT Pro" panose="020B0504020202020204" pitchFamily="34" charset="0"/>
              <a:ea typeface="Montserrat"/>
              <a:cs typeface="Montserrat"/>
              <a:sym typeface="Montserrat"/>
            </a:endParaRPr>
          </a:p>
        </p:txBody>
      </p:sp>
      <p:sp>
        <p:nvSpPr>
          <p:cNvPr id="644" name="Google Shape;644;p59"/>
          <p:cNvSpPr txBox="1"/>
          <p:nvPr/>
        </p:nvSpPr>
        <p:spPr>
          <a:xfrm>
            <a:off x="354650" y="292625"/>
            <a:ext cx="8434800" cy="393600"/>
          </a:xfrm>
          <a:prstGeom prst="rect">
            <a:avLst/>
          </a:prstGeom>
          <a:noFill/>
          <a:ln>
            <a:noFill/>
          </a:ln>
        </p:spPr>
        <p:txBody>
          <a:bodyPr spcFirstLastPara="1" wrap="square" lIns="0" tIns="91425" rIns="0" bIns="91425" anchor="t" anchorCtr="0">
            <a:noAutofit/>
          </a:bodyPr>
          <a:lstStyle/>
          <a:p>
            <a:pPr marL="0" lvl="0" indent="0" algn="l" rtl="0">
              <a:spcBef>
                <a:spcPts val="0"/>
              </a:spcBef>
              <a:spcAft>
                <a:spcPts val="0"/>
              </a:spcAft>
              <a:buNone/>
            </a:pPr>
            <a:r>
              <a:rPr lang="en" sz="2000" b="1">
                <a:latin typeface="Montserrat"/>
                <a:ea typeface="Montserrat"/>
                <a:cs typeface="Montserrat"/>
                <a:sym typeface="Montserrat"/>
              </a:rPr>
              <a:t>Three column numbered list</a:t>
            </a:r>
            <a:endParaRPr sz="2000" b="1" dirty="0">
              <a:solidFill>
                <a:srgbClr val="000000"/>
              </a:solidFill>
              <a:latin typeface="Montserrat"/>
              <a:ea typeface="Montserrat"/>
              <a:cs typeface="Montserrat"/>
              <a:sym typeface="Montserrat"/>
            </a:endParaRPr>
          </a:p>
        </p:txBody>
      </p:sp>
      <p:sp>
        <p:nvSpPr>
          <p:cNvPr id="645" name="Google Shape;645;p59"/>
          <p:cNvSpPr txBox="1"/>
          <p:nvPr/>
        </p:nvSpPr>
        <p:spPr>
          <a:xfrm>
            <a:off x="151232" y="1842175"/>
            <a:ext cx="2712000" cy="2930279"/>
          </a:xfrm>
          <a:prstGeom prst="rect">
            <a:avLst/>
          </a:prstGeom>
          <a:noFill/>
          <a:ln>
            <a:noFill/>
          </a:ln>
        </p:spPr>
        <p:txBody>
          <a:bodyPr spcFirstLastPara="1" wrap="square" lIns="0" tIns="45700" rIns="0" bIns="45700" anchor="t" anchorCtr="0">
            <a:noAutofit/>
          </a:bodyPr>
          <a:lstStyle/>
          <a:p>
            <a:pPr marL="342900" lvl="0" indent="-342900">
              <a:lnSpc>
                <a:spcPts val="1265"/>
              </a:lnSpc>
              <a:buFont typeface="Symbol" panose="05050102010706020507" pitchFamily="18" charset="2"/>
              <a:buChar char=""/>
            </a:pPr>
            <a:r>
              <a:rPr lang="en-GB" sz="1100" dirty="0">
                <a:solidFill>
                  <a:schemeClr val="bg1"/>
                </a:solidFill>
                <a:effectLst/>
                <a:latin typeface="Montserrat" panose="00000500000000000000" pitchFamily="2" charset="0"/>
                <a:ea typeface="Times New Roman" panose="02020603050405020304" pitchFamily="18" charset="0"/>
              </a:rPr>
              <a:t>Whilst there are some clouds on the horizon with </a:t>
            </a:r>
            <a:r>
              <a:rPr lang="en-GB" sz="1100" b="1" dirty="0">
                <a:solidFill>
                  <a:schemeClr val="bg1"/>
                </a:solidFill>
                <a:effectLst/>
                <a:latin typeface="Montserrat" panose="00000500000000000000" pitchFamily="2" charset="0"/>
                <a:ea typeface="Times New Roman" panose="02020603050405020304" pitchFamily="18" charset="0"/>
              </a:rPr>
              <a:t>continued availability concerns</a:t>
            </a:r>
            <a:r>
              <a:rPr lang="en-GB" sz="1100" dirty="0">
                <a:solidFill>
                  <a:schemeClr val="bg1"/>
                </a:solidFill>
                <a:effectLst/>
                <a:latin typeface="Montserrat" panose="00000500000000000000" pitchFamily="2" charset="0"/>
                <a:ea typeface="Times New Roman" panose="02020603050405020304" pitchFamily="18" charset="0"/>
              </a:rPr>
              <a:t> and </a:t>
            </a:r>
            <a:r>
              <a:rPr lang="en-GB" sz="1100" b="1" dirty="0">
                <a:solidFill>
                  <a:schemeClr val="bg1"/>
                </a:solidFill>
                <a:effectLst/>
                <a:latin typeface="Montserrat" panose="00000500000000000000" pitchFamily="2" charset="0"/>
                <a:ea typeface="Times New Roman" panose="02020603050405020304" pitchFamily="18" charset="0"/>
              </a:rPr>
              <a:t>falling disposable income</a:t>
            </a:r>
            <a:r>
              <a:rPr lang="en-GB" sz="1100" dirty="0">
                <a:solidFill>
                  <a:schemeClr val="bg1"/>
                </a:solidFill>
                <a:effectLst/>
                <a:latin typeface="Montserrat" panose="00000500000000000000" pitchFamily="2" charset="0"/>
                <a:ea typeface="Times New Roman" panose="02020603050405020304" pitchFamily="18" charset="0"/>
              </a:rPr>
              <a:t> as </a:t>
            </a:r>
            <a:r>
              <a:rPr lang="en-GB" sz="1100" b="1" dirty="0">
                <a:solidFill>
                  <a:schemeClr val="bg1"/>
                </a:solidFill>
                <a:effectLst/>
                <a:latin typeface="Montserrat" panose="00000500000000000000" pitchFamily="2" charset="0"/>
                <a:ea typeface="Times New Roman" panose="02020603050405020304" pitchFamily="18" charset="0"/>
              </a:rPr>
              <a:t>energy costs increase </a:t>
            </a:r>
            <a:r>
              <a:rPr lang="en-GB" sz="1100" dirty="0">
                <a:solidFill>
                  <a:schemeClr val="bg1"/>
                </a:solidFill>
                <a:effectLst/>
                <a:latin typeface="Montserrat" panose="00000500000000000000" pitchFamily="2" charset="0"/>
                <a:ea typeface="Times New Roman" panose="02020603050405020304" pitchFamily="18" charset="0"/>
              </a:rPr>
              <a:t>and </a:t>
            </a:r>
            <a:r>
              <a:rPr lang="en-GB" sz="1100" b="1" dirty="0">
                <a:solidFill>
                  <a:schemeClr val="bg1"/>
                </a:solidFill>
                <a:effectLst/>
                <a:latin typeface="Montserrat" panose="00000500000000000000" pitchFamily="2" charset="0"/>
                <a:ea typeface="Times New Roman" panose="02020603050405020304" pitchFamily="18" charset="0"/>
              </a:rPr>
              <a:t>inflation rises</a:t>
            </a:r>
            <a:r>
              <a:rPr lang="en-GB" sz="1100" dirty="0">
                <a:solidFill>
                  <a:schemeClr val="bg1"/>
                </a:solidFill>
                <a:effectLst/>
                <a:latin typeface="Montserrat" panose="00000500000000000000" pitchFamily="2" charset="0"/>
                <a:ea typeface="Times New Roman" panose="02020603050405020304" pitchFamily="18" charset="0"/>
              </a:rPr>
              <a:t>, there could be a short-term boost to supermarkets as </a:t>
            </a:r>
            <a:r>
              <a:rPr lang="en-GB" sz="1100" b="1" dirty="0">
                <a:solidFill>
                  <a:schemeClr val="accent1"/>
                </a:solidFill>
                <a:effectLst/>
                <a:latin typeface="Montserrat" panose="00000500000000000000" pitchFamily="2" charset="0"/>
                <a:ea typeface="Times New Roman" panose="02020603050405020304" pitchFamily="18" charset="0"/>
              </a:rPr>
              <a:t>shoppers forward buy for Christmas</a:t>
            </a:r>
            <a:r>
              <a:rPr lang="en-GB" sz="1100" dirty="0">
                <a:solidFill>
                  <a:schemeClr val="bg1"/>
                </a:solidFill>
                <a:effectLst/>
                <a:latin typeface="Montserrat" panose="00000500000000000000" pitchFamily="2" charset="0"/>
                <a:ea typeface="Times New Roman" panose="02020603050405020304" pitchFamily="18" charset="0"/>
              </a:rPr>
              <a:t> to </a:t>
            </a:r>
            <a:r>
              <a:rPr lang="en-GB" sz="1100" b="1" dirty="0">
                <a:solidFill>
                  <a:schemeClr val="bg1"/>
                </a:solidFill>
                <a:effectLst/>
                <a:latin typeface="Montserrat" panose="00000500000000000000" pitchFamily="2" charset="0"/>
                <a:ea typeface="Times New Roman" panose="02020603050405020304" pitchFamily="18" charset="0"/>
              </a:rPr>
              <a:t>help spread the cost </a:t>
            </a:r>
            <a:r>
              <a:rPr lang="en-GB" sz="1100" dirty="0">
                <a:solidFill>
                  <a:schemeClr val="bg1"/>
                </a:solidFill>
                <a:effectLst/>
                <a:latin typeface="Montserrat" panose="00000500000000000000" pitchFamily="2" charset="0"/>
                <a:ea typeface="Times New Roman" panose="02020603050405020304" pitchFamily="18" charset="0"/>
              </a:rPr>
              <a:t>and whilst others may be tempted to buy early to </a:t>
            </a:r>
            <a:r>
              <a:rPr lang="en-GB" sz="1100" b="1" dirty="0">
                <a:solidFill>
                  <a:schemeClr val="bg1"/>
                </a:solidFill>
                <a:effectLst/>
                <a:latin typeface="Montserrat" panose="00000500000000000000" pitchFamily="2" charset="0"/>
                <a:ea typeface="Times New Roman" panose="02020603050405020304" pitchFamily="18" charset="0"/>
              </a:rPr>
              <a:t>avoid </a:t>
            </a:r>
            <a:r>
              <a:rPr lang="en-GB" sz="1100" dirty="0">
                <a:solidFill>
                  <a:schemeClr val="bg1"/>
                </a:solidFill>
                <a:effectLst/>
                <a:latin typeface="Montserrat" panose="00000500000000000000" pitchFamily="2" charset="0"/>
                <a:ea typeface="Times New Roman" panose="02020603050405020304" pitchFamily="18" charset="0"/>
              </a:rPr>
              <a:t>the risk of </a:t>
            </a:r>
            <a:r>
              <a:rPr lang="en-GB" sz="1100" b="1" dirty="0">
                <a:solidFill>
                  <a:schemeClr val="bg1"/>
                </a:solidFill>
                <a:effectLst/>
                <a:latin typeface="Montserrat" panose="00000500000000000000" pitchFamily="2" charset="0"/>
                <a:ea typeface="Times New Roman" panose="02020603050405020304" pitchFamily="18" charset="0"/>
              </a:rPr>
              <a:t> disappointment</a:t>
            </a:r>
            <a:r>
              <a:rPr lang="en-GB" sz="1100" dirty="0">
                <a:solidFill>
                  <a:schemeClr val="bg1"/>
                </a:solidFill>
                <a:effectLst/>
                <a:latin typeface="Montserrat" panose="00000500000000000000" pitchFamily="2" charset="0"/>
                <a:ea typeface="Times New Roman" panose="02020603050405020304" pitchFamily="18" charset="0"/>
              </a:rPr>
              <a:t>.</a:t>
            </a:r>
          </a:p>
          <a:p>
            <a:pPr marL="342900" lvl="0" indent="-342900">
              <a:lnSpc>
                <a:spcPts val="1265"/>
              </a:lnSpc>
              <a:buFont typeface="Symbol" panose="05050102010706020507" pitchFamily="18" charset="2"/>
              <a:buChar char=""/>
            </a:pPr>
            <a:endParaRPr lang="en-GB" sz="1100" dirty="0">
              <a:solidFill>
                <a:schemeClr val="bg1"/>
              </a:solidFill>
              <a:latin typeface="Montserrat" panose="00000500000000000000" pitchFamily="2" charset="0"/>
              <a:ea typeface="Times New Roman" panose="02020603050405020304" pitchFamily="18" charset="0"/>
            </a:endParaRPr>
          </a:p>
          <a:p>
            <a:pPr marL="342900" lvl="0" indent="-342900">
              <a:buSzPts val="1100"/>
              <a:buFont typeface="Symbol" panose="05050102010706020507" pitchFamily="18" charset="2"/>
              <a:buChar char=""/>
            </a:pPr>
            <a:endParaRPr lang="en-GB" sz="1100" dirty="0">
              <a:solidFill>
                <a:schemeClr val="bg1"/>
              </a:solidFill>
              <a:latin typeface="Montserrat" panose="00000500000000000000" pitchFamily="2" charset="0"/>
              <a:ea typeface="Times New Roman" panose="02020603050405020304" pitchFamily="18" charset="0"/>
            </a:endParaRPr>
          </a:p>
        </p:txBody>
      </p:sp>
      <p:cxnSp>
        <p:nvCxnSpPr>
          <p:cNvPr id="646" name="Google Shape;646;p59"/>
          <p:cNvCxnSpPr/>
          <p:nvPr/>
        </p:nvCxnSpPr>
        <p:spPr>
          <a:xfrm>
            <a:off x="338424" y="1795575"/>
            <a:ext cx="2712000" cy="0"/>
          </a:xfrm>
          <a:prstGeom prst="straightConnector1">
            <a:avLst/>
          </a:prstGeom>
          <a:noFill/>
          <a:ln w="9525" cap="flat" cmpd="sng">
            <a:solidFill>
              <a:srgbClr val="FFFFFF"/>
            </a:solidFill>
            <a:prstDash val="solid"/>
            <a:round/>
            <a:headEnd type="none" w="med" len="med"/>
            <a:tailEnd type="none" w="med" len="med"/>
          </a:ln>
        </p:spPr>
      </p:cxnSp>
      <p:cxnSp>
        <p:nvCxnSpPr>
          <p:cNvPr id="647" name="Google Shape;647;p59"/>
          <p:cNvCxnSpPr/>
          <p:nvPr/>
        </p:nvCxnSpPr>
        <p:spPr>
          <a:xfrm>
            <a:off x="3215999" y="1795575"/>
            <a:ext cx="2712000" cy="0"/>
          </a:xfrm>
          <a:prstGeom prst="straightConnector1">
            <a:avLst/>
          </a:prstGeom>
          <a:noFill/>
          <a:ln w="9525" cap="flat" cmpd="sng">
            <a:solidFill>
              <a:srgbClr val="FFFFFF"/>
            </a:solidFill>
            <a:prstDash val="solid"/>
            <a:round/>
            <a:headEnd type="none" w="med" len="med"/>
            <a:tailEnd type="none" w="med" len="med"/>
          </a:ln>
        </p:spPr>
      </p:cxnSp>
      <p:cxnSp>
        <p:nvCxnSpPr>
          <p:cNvPr id="648" name="Google Shape;648;p59"/>
          <p:cNvCxnSpPr/>
          <p:nvPr/>
        </p:nvCxnSpPr>
        <p:spPr>
          <a:xfrm>
            <a:off x="6093574" y="1795575"/>
            <a:ext cx="2712000" cy="0"/>
          </a:xfrm>
          <a:prstGeom prst="straightConnector1">
            <a:avLst/>
          </a:prstGeom>
          <a:noFill/>
          <a:ln w="9525" cap="flat" cmpd="sng">
            <a:solidFill>
              <a:srgbClr val="FFFFFF"/>
            </a:solidFill>
            <a:prstDash val="solid"/>
            <a:round/>
            <a:headEnd type="none" w="med" len="med"/>
            <a:tailEnd type="none" w="med" len="med"/>
          </a:ln>
        </p:spPr>
      </p:cxnSp>
      <p:sp>
        <p:nvSpPr>
          <p:cNvPr id="649" name="Google Shape;649;p59"/>
          <p:cNvSpPr txBox="1"/>
          <p:nvPr/>
        </p:nvSpPr>
        <p:spPr>
          <a:xfrm>
            <a:off x="3206886" y="1842175"/>
            <a:ext cx="2712001" cy="3158101"/>
          </a:xfrm>
          <a:prstGeom prst="rect">
            <a:avLst/>
          </a:prstGeom>
          <a:noFill/>
          <a:ln>
            <a:noFill/>
          </a:ln>
        </p:spPr>
        <p:txBody>
          <a:bodyPr spcFirstLastPara="1" wrap="square" lIns="0" tIns="45700" rIns="0" bIns="45700" anchor="t" anchorCtr="0">
            <a:noAutofit/>
          </a:bodyPr>
          <a:lstStyle/>
          <a:p>
            <a:pPr lvl="0">
              <a:lnSpc>
                <a:spcPts val="1265"/>
              </a:lnSpc>
            </a:pPr>
            <a:r>
              <a:rPr lang="en-GB" sz="1100" dirty="0">
                <a:solidFill>
                  <a:schemeClr val="bg1"/>
                </a:solidFill>
                <a:effectLst/>
                <a:latin typeface="Montserrat" panose="00000500000000000000" pitchFamily="2" charset="0"/>
                <a:ea typeface="Times New Roman" panose="02020603050405020304" pitchFamily="18" charset="0"/>
              </a:rPr>
              <a:t>Whilst </a:t>
            </a:r>
            <a:r>
              <a:rPr lang="en-GB" sz="1100" b="1" dirty="0">
                <a:solidFill>
                  <a:schemeClr val="accent1"/>
                </a:solidFill>
                <a:effectLst/>
                <a:latin typeface="Montserrat" panose="00000500000000000000" pitchFamily="2" charset="0"/>
                <a:ea typeface="Times New Roman" panose="02020603050405020304" pitchFamily="18" charset="0"/>
              </a:rPr>
              <a:t>BWS</a:t>
            </a:r>
            <a:r>
              <a:rPr lang="en-GB" sz="1100" dirty="0">
                <a:solidFill>
                  <a:schemeClr val="bg1"/>
                </a:solidFill>
                <a:effectLst/>
                <a:latin typeface="Montserrat" panose="00000500000000000000" pitchFamily="2" charset="0"/>
                <a:ea typeface="Times New Roman" panose="02020603050405020304" pitchFamily="18" charset="0"/>
              </a:rPr>
              <a:t> sales have fallen in recent weeks, shoppers are </a:t>
            </a:r>
            <a:r>
              <a:rPr lang="en-GB" sz="1100" b="1" dirty="0">
                <a:solidFill>
                  <a:schemeClr val="bg1"/>
                </a:solidFill>
                <a:effectLst/>
                <a:latin typeface="Montserrat" panose="00000500000000000000" pitchFamily="2" charset="0"/>
                <a:ea typeface="Times New Roman" panose="02020603050405020304" pitchFamily="18" charset="0"/>
              </a:rPr>
              <a:t>not yet spending as much as 2019</a:t>
            </a:r>
            <a:r>
              <a:rPr lang="en-GB" sz="1100" dirty="0">
                <a:solidFill>
                  <a:schemeClr val="bg1"/>
                </a:solidFill>
                <a:effectLst/>
                <a:latin typeface="Montserrat" panose="00000500000000000000" pitchFamily="2" charset="0"/>
                <a:ea typeface="Times New Roman" panose="02020603050405020304" pitchFamily="18" charset="0"/>
              </a:rPr>
              <a:t> in the </a:t>
            </a:r>
            <a:r>
              <a:rPr lang="en-GB" sz="1100" b="1" dirty="0">
                <a:solidFill>
                  <a:schemeClr val="accent1"/>
                </a:solidFill>
                <a:effectLst/>
                <a:latin typeface="Montserrat" panose="00000500000000000000" pitchFamily="2" charset="0"/>
                <a:ea typeface="Times New Roman" panose="02020603050405020304" pitchFamily="18" charset="0"/>
              </a:rPr>
              <a:t>out of home channels </a:t>
            </a:r>
            <a:r>
              <a:rPr lang="en-GB" sz="1100" dirty="0">
                <a:solidFill>
                  <a:schemeClr val="bg1"/>
                </a:solidFill>
                <a:effectLst/>
                <a:latin typeface="Montserrat" panose="00000500000000000000" pitchFamily="2" charset="0"/>
                <a:ea typeface="Times New Roman" panose="02020603050405020304" pitchFamily="18" charset="0"/>
              </a:rPr>
              <a:t>which is </a:t>
            </a:r>
            <a:r>
              <a:rPr lang="en-GB" sz="1100" b="1" dirty="0">
                <a:solidFill>
                  <a:schemeClr val="bg1"/>
                </a:solidFill>
                <a:effectLst/>
                <a:latin typeface="Montserrat" panose="00000500000000000000" pitchFamily="2" charset="0"/>
                <a:ea typeface="Times New Roman" panose="02020603050405020304" pitchFamily="18" charset="0"/>
              </a:rPr>
              <a:t>helping</a:t>
            </a:r>
            <a:r>
              <a:rPr lang="en-GB" sz="1100" dirty="0">
                <a:solidFill>
                  <a:schemeClr val="bg1"/>
                </a:solidFill>
                <a:effectLst/>
                <a:latin typeface="Montserrat" panose="00000500000000000000" pitchFamily="2" charset="0"/>
                <a:ea typeface="Times New Roman" panose="02020603050405020304" pitchFamily="18" charset="0"/>
              </a:rPr>
              <a:t> supermarket sales.</a:t>
            </a:r>
          </a:p>
        </p:txBody>
      </p:sp>
      <p:sp>
        <p:nvSpPr>
          <p:cNvPr id="650" name="Google Shape;650;p59"/>
          <p:cNvSpPr txBox="1"/>
          <p:nvPr/>
        </p:nvSpPr>
        <p:spPr>
          <a:xfrm>
            <a:off x="6147548" y="1842175"/>
            <a:ext cx="2712000" cy="3237824"/>
          </a:xfrm>
          <a:prstGeom prst="rect">
            <a:avLst/>
          </a:prstGeom>
          <a:noFill/>
          <a:ln>
            <a:noFill/>
          </a:ln>
        </p:spPr>
        <p:txBody>
          <a:bodyPr spcFirstLastPara="1" wrap="square" lIns="0" tIns="45700" rIns="0" bIns="45700" anchor="t" anchorCtr="0">
            <a:noAutofit/>
          </a:bodyPr>
          <a:lstStyle/>
          <a:p>
            <a:pPr lvl="0">
              <a:lnSpc>
                <a:spcPts val="1265"/>
              </a:lnSpc>
            </a:pPr>
            <a:r>
              <a:rPr lang="en-GB" sz="1100" dirty="0">
                <a:solidFill>
                  <a:schemeClr val="bg1"/>
                </a:solidFill>
                <a:effectLst/>
                <a:latin typeface="Montserrat" panose="00000500000000000000" pitchFamily="2" charset="0"/>
                <a:ea typeface="Times New Roman" panose="02020603050405020304" pitchFamily="18" charset="0"/>
              </a:rPr>
              <a:t>There are </a:t>
            </a:r>
            <a:r>
              <a:rPr lang="en-GB" sz="1100" b="1" dirty="0">
                <a:solidFill>
                  <a:schemeClr val="accent1"/>
                </a:solidFill>
                <a:effectLst/>
                <a:latin typeface="Montserrat" panose="00000500000000000000" pitchFamily="2" charset="0"/>
                <a:ea typeface="Times New Roman" panose="02020603050405020304" pitchFamily="18" charset="0"/>
              </a:rPr>
              <a:t>3 challenges</a:t>
            </a:r>
            <a:r>
              <a:rPr lang="en-GB" sz="1100" dirty="0">
                <a:solidFill>
                  <a:schemeClr val="bg1"/>
                </a:solidFill>
                <a:effectLst/>
                <a:latin typeface="Montserrat" panose="00000500000000000000" pitchFamily="2" charset="0"/>
                <a:ea typeface="Times New Roman" panose="02020603050405020304" pitchFamily="18" charset="0"/>
              </a:rPr>
              <a:t> ahead:</a:t>
            </a:r>
          </a:p>
          <a:p>
            <a:pPr lvl="0">
              <a:lnSpc>
                <a:spcPts val="1265"/>
              </a:lnSpc>
            </a:pPr>
            <a:endParaRPr lang="en-GB" sz="1100" dirty="0">
              <a:solidFill>
                <a:schemeClr val="bg1"/>
              </a:solidFill>
              <a:latin typeface="Montserrat" panose="00000500000000000000" pitchFamily="2" charset="0"/>
              <a:ea typeface="Times New Roman" panose="02020603050405020304" pitchFamily="18" charset="0"/>
            </a:endParaRPr>
          </a:p>
          <a:p>
            <a:pPr marL="171450" lvl="0" indent="-171450">
              <a:lnSpc>
                <a:spcPts val="1265"/>
              </a:lnSpc>
              <a:buClr>
                <a:schemeClr val="accent1"/>
              </a:buClr>
              <a:buFont typeface="Arial" panose="020B0604020202020204" pitchFamily="34" charset="0"/>
              <a:buChar char="•"/>
            </a:pPr>
            <a:r>
              <a:rPr lang="en-GB" sz="1100" dirty="0">
                <a:solidFill>
                  <a:schemeClr val="bg1"/>
                </a:solidFill>
                <a:latin typeface="Montserrat" panose="00000500000000000000" pitchFamily="2" charset="0"/>
                <a:ea typeface="Times New Roman" panose="02020603050405020304" pitchFamily="18" charset="0"/>
              </a:rPr>
              <a:t>T</a:t>
            </a:r>
            <a:r>
              <a:rPr lang="en-GB" sz="1100" dirty="0">
                <a:solidFill>
                  <a:schemeClr val="bg1"/>
                </a:solidFill>
                <a:effectLst/>
                <a:latin typeface="Montserrat" panose="00000500000000000000" pitchFamily="2" charset="0"/>
                <a:ea typeface="Times New Roman" panose="02020603050405020304" pitchFamily="18" charset="0"/>
              </a:rPr>
              <a:t>o encourage </a:t>
            </a:r>
            <a:r>
              <a:rPr lang="en-GB" sz="1100" b="1" dirty="0">
                <a:solidFill>
                  <a:schemeClr val="accent1"/>
                </a:solidFill>
                <a:effectLst/>
                <a:latin typeface="Montserrat" panose="00000500000000000000" pitchFamily="2" charset="0"/>
                <a:ea typeface="Times New Roman" panose="02020603050405020304" pitchFamily="18" charset="0"/>
              </a:rPr>
              <a:t>frequency of visit</a:t>
            </a:r>
            <a:r>
              <a:rPr lang="en-GB" sz="1100" dirty="0">
                <a:solidFill>
                  <a:schemeClr val="bg1"/>
                </a:solidFill>
                <a:effectLst/>
                <a:latin typeface="Montserrat" panose="00000500000000000000" pitchFamily="2" charset="0"/>
                <a:ea typeface="Times New Roman" panose="02020603050405020304" pitchFamily="18" charset="0"/>
              </a:rPr>
              <a:t> around </a:t>
            </a:r>
            <a:r>
              <a:rPr lang="en-GB" sz="1100" b="1" dirty="0">
                <a:solidFill>
                  <a:schemeClr val="bg1"/>
                </a:solidFill>
                <a:effectLst/>
                <a:latin typeface="Montserrat" panose="00000500000000000000" pitchFamily="2" charset="0"/>
                <a:ea typeface="Times New Roman" panose="02020603050405020304" pitchFamily="18" charset="0"/>
              </a:rPr>
              <a:t>new shopping missions </a:t>
            </a:r>
            <a:r>
              <a:rPr lang="en-GB" sz="1100" dirty="0">
                <a:solidFill>
                  <a:schemeClr val="bg1"/>
                </a:solidFill>
                <a:effectLst/>
                <a:latin typeface="Montserrat" panose="00000500000000000000" pitchFamily="2" charset="0"/>
                <a:ea typeface="Times New Roman" panose="02020603050405020304" pitchFamily="18" charset="0"/>
              </a:rPr>
              <a:t>and </a:t>
            </a:r>
            <a:r>
              <a:rPr lang="en-GB" sz="1100" b="1" i="0" dirty="0">
                <a:solidFill>
                  <a:schemeClr val="bg1"/>
                </a:solidFill>
                <a:effectLst/>
                <a:latin typeface="Montserrat" panose="00000500000000000000" pitchFamily="2" charset="0"/>
              </a:rPr>
              <a:t>bigger</a:t>
            </a:r>
            <a:r>
              <a:rPr lang="en-GB" sz="1100" b="0" i="0" dirty="0">
                <a:solidFill>
                  <a:schemeClr val="bg1"/>
                </a:solidFill>
                <a:effectLst/>
                <a:latin typeface="Montserrat" panose="00000500000000000000" pitchFamily="2" charset="0"/>
              </a:rPr>
              <a:t> spends on </a:t>
            </a:r>
            <a:r>
              <a:rPr lang="en-GB" sz="1100" b="1" i="0" dirty="0">
                <a:solidFill>
                  <a:schemeClr val="bg1"/>
                </a:solidFill>
                <a:effectLst/>
                <a:latin typeface="Montserrat" panose="00000500000000000000" pitchFamily="2" charset="0"/>
              </a:rPr>
              <a:t>every shopping trip </a:t>
            </a:r>
            <a:r>
              <a:rPr lang="en-GB" sz="1100" b="0" i="0" dirty="0">
                <a:solidFill>
                  <a:schemeClr val="bg1"/>
                </a:solidFill>
                <a:effectLst/>
                <a:latin typeface="Montserrat" panose="00000500000000000000" pitchFamily="2" charset="0"/>
              </a:rPr>
              <a:t>now that habits are shifting away from a big shop online and towards new and smaller missions in stores.</a:t>
            </a:r>
            <a:endParaRPr lang="en-GB" sz="1100" b="1" dirty="0">
              <a:solidFill>
                <a:schemeClr val="bg1"/>
              </a:solidFill>
              <a:effectLst/>
              <a:latin typeface="Montserrat" panose="00000500000000000000" pitchFamily="2" charset="0"/>
              <a:ea typeface="Times New Roman" panose="02020603050405020304" pitchFamily="18" charset="0"/>
            </a:endParaRPr>
          </a:p>
          <a:p>
            <a:pPr marL="171450" lvl="0" indent="-171450">
              <a:lnSpc>
                <a:spcPts val="1265"/>
              </a:lnSpc>
              <a:buClr>
                <a:schemeClr val="accent1"/>
              </a:buClr>
              <a:buFont typeface="Arial" panose="020B0604020202020204" pitchFamily="34" charset="0"/>
              <a:buChar char="•"/>
            </a:pPr>
            <a:endParaRPr lang="en-GB" sz="1100" dirty="0">
              <a:solidFill>
                <a:schemeClr val="bg1"/>
              </a:solidFill>
              <a:latin typeface="Montserrat" panose="00000500000000000000" pitchFamily="2" charset="0"/>
              <a:ea typeface="Times New Roman" panose="02020603050405020304" pitchFamily="18" charset="0"/>
            </a:endParaRPr>
          </a:p>
          <a:p>
            <a:pPr marL="171450" lvl="0" indent="-171450">
              <a:lnSpc>
                <a:spcPts val="1265"/>
              </a:lnSpc>
              <a:buClr>
                <a:schemeClr val="accent1"/>
              </a:buClr>
              <a:buFont typeface="Arial" panose="020B0604020202020204" pitchFamily="34" charset="0"/>
              <a:buChar char="•"/>
            </a:pPr>
            <a:r>
              <a:rPr lang="en-GB" sz="1100" dirty="0">
                <a:solidFill>
                  <a:schemeClr val="bg1"/>
                </a:solidFill>
                <a:latin typeface="Montserrat" panose="00000500000000000000" pitchFamily="2" charset="0"/>
                <a:ea typeface="Times New Roman" panose="02020603050405020304" pitchFamily="18" charset="0"/>
              </a:rPr>
              <a:t>H</a:t>
            </a:r>
            <a:r>
              <a:rPr lang="en-GB" sz="1100" dirty="0">
                <a:solidFill>
                  <a:schemeClr val="bg1"/>
                </a:solidFill>
                <a:effectLst/>
                <a:latin typeface="Montserrat" panose="00000500000000000000" pitchFamily="2" charset="0"/>
                <a:ea typeface="Times New Roman" panose="02020603050405020304" pitchFamily="18" charset="0"/>
              </a:rPr>
              <a:t>ave </a:t>
            </a:r>
            <a:r>
              <a:rPr lang="en-GB" sz="1100" b="1" dirty="0">
                <a:solidFill>
                  <a:schemeClr val="bg1"/>
                </a:solidFill>
                <a:effectLst/>
                <a:latin typeface="Montserrat" panose="00000500000000000000" pitchFamily="2" charset="0"/>
                <a:ea typeface="Times New Roman" panose="02020603050405020304" pitchFamily="18" charset="0"/>
              </a:rPr>
              <a:t>inspiring media campaigns</a:t>
            </a:r>
            <a:r>
              <a:rPr lang="en-GB" sz="1100" dirty="0">
                <a:solidFill>
                  <a:schemeClr val="bg1"/>
                </a:solidFill>
                <a:effectLst/>
                <a:latin typeface="Montserrat" panose="00000500000000000000" pitchFamily="2" charset="0"/>
                <a:ea typeface="Times New Roman" panose="02020603050405020304" pitchFamily="18" charset="0"/>
              </a:rPr>
              <a:t> in October that help to </a:t>
            </a:r>
            <a:r>
              <a:rPr lang="en-GB" sz="1100" b="1" dirty="0">
                <a:solidFill>
                  <a:schemeClr val="accent1"/>
                </a:solidFill>
                <a:effectLst/>
                <a:latin typeface="Montserrat" panose="00000500000000000000" pitchFamily="2" charset="0"/>
                <a:ea typeface="Times New Roman" panose="02020603050405020304" pitchFamily="18" charset="0"/>
              </a:rPr>
              <a:t>rebuild basket spends</a:t>
            </a:r>
            <a:r>
              <a:rPr lang="en-GB" sz="1100" dirty="0">
                <a:solidFill>
                  <a:schemeClr val="bg1"/>
                </a:solidFill>
                <a:effectLst/>
                <a:latin typeface="Montserrat" panose="00000500000000000000" pitchFamily="2" charset="0"/>
                <a:ea typeface="Times New Roman" panose="02020603050405020304" pitchFamily="18" charset="0"/>
              </a:rPr>
              <a:t> for festive period and the big Christmas shop.</a:t>
            </a:r>
          </a:p>
          <a:p>
            <a:pPr marL="171450" lvl="0" indent="-171450">
              <a:lnSpc>
                <a:spcPts val="1265"/>
              </a:lnSpc>
              <a:buClr>
                <a:schemeClr val="accent1"/>
              </a:buClr>
              <a:buFont typeface="Arial" panose="020B0604020202020204" pitchFamily="34" charset="0"/>
              <a:buChar char="•"/>
            </a:pPr>
            <a:endParaRPr lang="en-GB" sz="1100" dirty="0">
              <a:solidFill>
                <a:schemeClr val="bg1"/>
              </a:solidFill>
              <a:latin typeface="Montserrat" panose="00000500000000000000" pitchFamily="2" charset="0"/>
              <a:ea typeface="Times New Roman" panose="02020603050405020304" pitchFamily="18" charset="0"/>
            </a:endParaRPr>
          </a:p>
          <a:p>
            <a:pPr marL="171450" lvl="0" indent="-171450">
              <a:lnSpc>
                <a:spcPts val="1265"/>
              </a:lnSpc>
              <a:buClr>
                <a:schemeClr val="accent1"/>
              </a:buClr>
              <a:buFont typeface="Arial" panose="020B0604020202020204" pitchFamily="34" charset="0"/>
              <a:buChar char="•"/>
            </a:pPr>
            <a:r>
              <a:rPr lang="en-GB" sz="1100" dirty="0">
                <a:solidFill>
                  <a:schemeClr val="bg1"/>
                </a:solidFill>
                <a:effectLst/>
                <a:latin typeface="Montserrat" panose="00000500000000000000" pitchFamily="2" charset="0"/>
                <a:ea typeface="Times New Roman" panose="02020603050405020304" pitchFamily="18" charset="0"/>
              </a:rPr>
              <a:t>To make sure that </a:t>
            </a:r>
            <a:r>
              <a:rPr lang="en-GB" sz="1100" b="1" dirty="0">
                <a:solidFill>
                  <a:schemeClr val="accent1"/>
                </a:solidFill>
                <a:effectLst/>
                <a:latin typeface="Montserrat" panose="00000500000000000000" pitchFamily="2" charset="0"/>
                <a:ea typeface="Times New Roman" panose="02020603050405020304" pitchFamily="18" charset="0"/>
              </a:rPr>
              <a:t>ranges </a:t>
            </a:r>
            <a:r>
              <a:rPr lang="en-GB" sz="1100" dirty="0">
                <a:solidFill>
                  <a:schemeClr val="bg1"/>
                </a:solidFill>
                <a:effectLst/>
                <a:latin typeface="Montserrat" panose="00000500000000000000" pitchFamily="2" charset="0"/>
                <a:ea typeface="Times New Roman" panose="02020603050405020304" pitchFamily="18" charset="0"/>
              </a:rPr>
              <a:t>and </a:t>
            </a:r>
            <a:r>
              <a:rPr lang="en-GB" sz="1100" b="1" dirty="0">
                <a:solidFill>
                  <a:schemeClr val="accent1"/>
                </a:solidFill>
                <a:effectLst/>
                <a:latin typeface="Montserrat" panose="00000500000000000000" pitchFamily="2" charset="0"/>
                <a:ea typeface="Times New Roman" panose="02020603050405020304" pitchFamily="18" charset="0"/>
              </a:rPr>
              <a:t>prices </a:t>
            </a:r>
            <a:r>
              <a:rPr lang="en-GB" sz="1100" b="1" dirty="0">
                <a:solidFill>
                  <a:schemeClr val="bg1"/>
                </a:solidFill>
                <a:effectLst/>
                <a:latin typeface="Montserrat" panose="00000500000000000000" pitchFamily="2" charset="0"/>
                <a:ea typeface="Times New Roman" panose="02020603050405020304" pitchFamily="18" charset="0"/>
              </a:rPr>
              <a:t>resonate</a:t>
            </a:r>
            <a:r>
              <a:rPr lang="en-GB" sz="1100" dirty="0">
                <a:solidFill>
                  <a:schemeClr val="bg1"/>
                </a:solidFill>
                <a:effectLst/>
                <a:latin typeface="Montserrat" panose="00000500000000000000" pitchFamily="2" charset="0"/>
                <a:ea typeface="Times New Roman" panose="02020603050405020304" pitchFamily="18" charset="0"/>
              </a:rPr>
              <a:t> with </a:t>
            </a:r>
            <a:r>
              <a:rPr lang="en-GB" sz="1100" b="1" dirty="0">
                <a:solidFill>
                  <a:schemeClr val="bg1"/>
                </a:solidFill>
                <a:effectLst/>
                <a:latin typeface="Montserrat" panose="00000500000000000000" pitchFamily="2" charset="0"/>
                <a:ea typeface="Times New Roman" panose="02020603050405020304" pitchFamily="18" charset="0"/>
              </a:rPr>
              <a:t>increasingly price </a:t>
            </a:r>
            <a:r>
              <a:rPr lang="en-GB" sz="1100" b="1" dirty="0">
                <a:solidFill>
                  <a:schemeClr val="accent1"/>
                </a:solidFill>
                <a:effectLst/>
                <a:latin typeface="Montserrat" panose="00000500000000000000" pitchFamily="2" charset="0"/>
                <a:ea typeface="Times New Roman" panose="02020603050405020304" pitchFamily="18" charset="0"/>
              </a:rPr>
              <a:t>conscious</a:t>
            </a:r>
            <a:r>
              <a:rPr lang="en-GB" sz="1100" b="1" dirty="0">
                <a:solidFill>
                  <a:schemeClr val="bg1"/>
                </a:solidFill>
                <a:effectLst/>
                <a:latin typeface="Montserrat" panose="00000500000000000000" pitchFamily="2" charset="0"/>
                <a:ea typeface="Times New Roman" panose="02020603050405020304" pitchFamily="18" charset="0"/>
              </a:rPr>
              <a:t> </a:t>
            </a:r>
            <a:r>
              <a:rPr lang="en-GB" sz="1100" dirty="0">
                <a:solidFill>
                  <a:schemeClr val="bg1"/>
                </a:solidFill>
                <a:latin typeface="Montserrat" panose="00000500000000000000" pitchFamily="2" charset="0"/>
                <a:ea typeface="Times New Roman" panose="02020603050405020304" pitchFamily="18" charset="0"/>
              </a:rPr>
              <a:t>and</a:t>
            </a:r>
            <a:r>
              <a:rPr lang="en-GB" sz="1100" b="1" dirty="0">
                <a:solidFill>
                  <a:schemeClr val="accent1"/>
                </a:solidFill>
                <a:effectLst/>
                <a:latin typeface="Montserrat" panose="00000500000000000000" pitchFamily="2" charset="0"/>
                <a:ea typeface="Times New Roman" panose="02020603050405020304" pitchFamily="18" charset="0"/>
              </a:rPr>
              <a:t> </a:t>
            </a:r>
            <a:r>
              <a:rPr lang="en-GB" sz="1100" b="1" dirty="0">
                <a:solidFill>
                  <a:schemeClr val="bg1"/>
                </a:solidFill>
                <a:effectLst/>
                <a:latin typeface="Montserrat" panose="00000500000000000000" pitchFamily="2" charset="0"/>
                <a:ea typeface="Times New Roman" panose="02020603050405020304" pitchFamily="18" charset="0"/>
              </a:rPr>
              <a:t>price </a:t>
            </a:r>
            <a:r>
              <a:rPr lang="en-GB" sz="1100" b="1" dirty="0">
                <a:solidFill>
                  <a:schemeClr val="accent1"/>
                </a:solidFill>
                <a:effectLst/>
                <a:latin typeface="Montserrat" panose="00000500000000000000" pitchFamily="2" charset="0"/>
                <a:ea typeface="Times New Roman" panose="02020603050405020304" pitchFamily="18" charset="0"/>
              </a:rPr>
              <a:t>concerned</a:t>
            </a:r>
            <a:r>
              <a:rPr lang="en-GB" sz="1100" b="1" dirty="0">
                <a:solidFill>
                  <a:schemeClr val="bg1"/>
                </a:solidFill>
                <a:effectLst/>
                <a:latin typeface="Montserrat" panose="00000500000000000000" pitchFamily="2" charset="0"/>
                <a:ea typeface="Times New Roman" panose="02020603050405020304" pitchFamily="18" charset="0"/>
              </a:rPr>
              <a:t> shoppers</a:t>
            </a:r>
            <a:r>
              <a:rPr lang="en-GB" sz="1100" dirty="0">
                <a:solidFill>
                  <a:schemeClr val="bg1"/>
                </a:solidFill>
                <a:effectLst/>
                <a:latin typeface="Montserrat" panose="00000500000000000000" pitchFamily="2" charset="0"/>
                <a:ea typeface="Times New Roman" panose="02020603050405020304" pitchFamily="18" charset="0"/>
              </a:rPr>
              <a:t>.</a:t>
            </a:r>
            <a:endParaRPr lang="en-GB" sz="1100" b="1" spc="10" dirty="0">
              <a:solidFill>
                <a:schemeClr val="bg1"/>
              </a:solidFill>
              <a:effectLst/>
              <a:latin typeface="Montserrat" panose="00000500000000000000" pitchFamily="2" charset="0"/>
              <a:ea typeface="Times New Roman" panose="02020603050405020304" pitchFamily="18" charset="0"/>
            </a:endParaRPr>
          </a:p>
          <a:p>
            <a:pPr marL="342900" lvl="0" indent="-342900">
              <a:buFont typeface="Symbol" panose="05050102010706020507" pitchFamily="18" charset="2"/>
              <a:buChar char=""/>
            </a:pPr>
            <a:endParaRPr lang="en-GB" sz="1100" dirty="0">
              <a:solidFill>
                <a:schemeClr val="bg1"/>
              </a:solidFill>
              <a:effectLst/>
              <a:latin typeface="Montserrat" panose="00000500000000000000" pitchFamily="2" charset="0"/>
              <a:ea typeface="Times New Roman" panose="02020603050405020304" pitchFamily="18" charset="0"/>
            </a:endParaRPr>
          </a:p>
          <a:p>
            <a:pPr marL="171450" lvl="0" indent="-171450">
              <a:buClr>
                <a:schemeClr val="accent1"/>
              </a:buClr>
              <a:buFont typeface="Arial" panose="020B0604020202020204" pitchFamily="34" charset="0"/>
              <a:buChar char="•"/>
            </a:pPr>
            <a:endParaRPr lang="en-GB" sz="1100" dirty="0">
              <a:solidFill>
                <a:schemeClr val="bg1"/>
              </a:solidFill>
              <a:latin typeface="Montserrat" panose="00000500000000000000" pitchFamily="2" charset="0"/>
              <a:cs typeface="Calibri" panose="020F0502020204030204" pitchFamily="34" charset="0"/>
            </a:endParaRPr>
          </a:p>
        </p:txBody>
      </p:sp>
      <p:sp>
        <p:nvSpPr>
          <p:cNvPr id="652" name="Google Shape;652;p59"/>
          <p:cNvSpPr txBox="1">
            <a:spLocks noGrp="1"/>
          </p:cNvSpPr>
          <p:nvPr>
            <p:ph type="title"/>
          </p:nvPr>
        </p:nvSpPr>
        <p:spPr>
          <a:xfrm>
            <a:off x="338424" y="292625"/>
            <a:ext cx="8805575" cy="393600"/>
          </a:xfrm>
        </p:spPr>
        <p:txBody>
          <a:bodyPr spcFirstLastPara="1" wrap="square" lIns="0" tIns="91425" rIns="0" bIns="91425" anchor="t" anchorCtr="0">
            <a:noAutofit/>
          </a:bodyPr>
          <a:lstStyle/>
          <a:p>
            <a:pPr marR="228600" indent="-450215"/>
            <a:r>
              <a:rPr lang="en-GB" sz="1800" dirty="0">
                <a:solidFill>
                  <a:schemeClr val="bg1"/>
                </a:solidFill>
                <a:latin typeface="Montserrat" panose="00000500000000000000" pitchFamily="2" charset="0"/>
              </a:rPr>
              <a:t>With more turbulence on the horizon, retailers will be looking to Halloween and early seasonal offers to help boost sales</a:t>
            </a:r>
            <a:endParaRPr lang="en-GB" sz="1800" dirty="0">
              <a:solidFill>
                <a:schemeClr val="bg1"/>
              </a:solidFill>
              <a:effectLst/>
              <a:latin typeface="Montserrat" panose="00000500000000000000" pitchFamily="2" charset="0"/>
            </a:endParaRPr>
          </a:p>
        </p:txBody>
      </p:sp>
    </p:spTree>
    <p:extLst>
      <p:ext uri="{BB962C8B-B14F-4D97-AF65-F5344CB8AC3E}">
        <p14:creationId xmlns:p14="http://schemas.microsoft.com/office/powerpoint/2010/main" val="35118258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361"/>
        <p:cNvGrpSpPr/>
        <p:nvPr/>
      </p:nvGrpSpPr>
      <p:grpSpPr>
        <a:xfrm>
          <a:off x="0" y="0"/>
          <a:ext cx="0" cy="0"/>
          <a:chOff x="0" y="0"/>
          <a:chExt cx="0" cy="0"/>
        </a:xfrm>
      </p:grpSpPr>
      <p:sp>
        <p:nvSpPr>
          <p:cNvPr id="2" name="Subtitle 1">
            <a:extLst>
              <a:ext uri="{FF2B5EF4-FFF2-40B4-BE49-F238E27FC236}">
                <a16:creationId xmlns:a16="http://schemas.microsoft.com/office/drawing/2014/main" id="{8E12A230-3919-4B33-AEEB-C7C58224F1C5}"/>
              </a:ext>
            </a:extLst>
          </p:cNvPr>
          <p:cNvSpPr>
            <a:spLocks noGrp="1"/>
          </p:cNvSpPr>
          <p:nvPr>
            <p:ph type="subTitle" idx="1"/>
          </p:nvPr>
        </p:nvSpPr>
        <p:spPr/>
        <p:txBody>
          <a:bodyPr/>
          <a:lstStyle/>
          <a:p>
            <a:endParaRPr lang="en-PH" dirty="0"/>
          </a:p>
        </p:txBody>
      </p:sp>
      <p:sp>
        <p:nvSpPr>
          <p:cNvPr id="2363" name="Google Shape;2363;p144"/>
          <p:cNvSpPr txBox="1"/>
          <p:nvPr/>
        </p:nvSpPr>
        <p:spPr>
          <a:xfrm>
            <a:off x="354650" y="1933300"/>
            <a:ext cx="7351200" cy="85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dirty="0">
                <a:latin typeface="Montserrat" panose="00000500000000000000" pitchFamily="2" charset="0"/>
                <a:ea typeface="Montserrat"/>
                <a:cs typeface="Montserrat"/>
                <a:sym typeface="Montserrat"/>
              </a:rPr>
              <a:t>Appendix</a:t>
            </a:r>
            <a:endParaRPr sz="3000" b="1" dirty="0">
              <a:latin typeface="Montserrat" panose="00000500000000000000" pitchFamily="2" charset="0"/>
              <a:ea typeface="Montserrat"/>
              <a:cs typeface="Montserrat"/>
              <a:sym typeface="Montserrat"/>
            </a:endParaRPr>
          </a:p>
        </p:txBody>
      </p:sp>
    </p:spTree>
    <p:extLst>
      <p:ext uri="{BB962C8B-B14F-4D97-AF65-F5344CB8AC3E}">
        <p14:creationId xmlns:p14="http://schemas.microsoft.com/office/powerpoint/2010/main" val="21386891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659735" y="1051310"/>
            <a:ext cx="5936601" cy="3608672"/>
          </a:xfrm>
          <a:prstGeom prst="rect">
            <a:avLst/>
          </a:prstGeom>
        </p:spPr>
      </p:pic>
      <p:sp>
        <p:nvSpPr>
          <p:cNvPr id="88066" name="Text Placeholder 10"/>
          <p:cNvSpPr txBox="1">
            <a:spLocks noGrp="1"/>
          </p:cNvSpPr>
          <p:nvPr>
            <p:ph type="body" idx="4294967295"/>
          </p:nvPr>
        </p:nvSpPr>
        <p:spPr>
          <a:xfrm>
            <a:off x="163271" y="4659982"/>
            <a:ext cx="6977063" cy="276225"/>
          </a:xfrm>
        </p:spPr>
        <p:txBody>
          <a:bodyPr/>
          <a:lstStyle/>
          <a:p>
            <a:pPr eaLnBrk="1" hangingPunct="1">
              <a:spcBef>
                <a:spcPts val="63"/>
              </a:spcBef>
              <a:buClr>
                <a:srgbClr val="000000"/>
              </a:buClr>
              <a:buFontTx/>
              <a:buNone/>
            </a:pPr>
            <a:r>
              <a:rPr lang="en-GB" altLang="en-US" sz="600" dirty="0">
                <a:solidFill>
                  <a:schemeClr val="tx1">
                    <a:lumMod val="50000"/>
                    <a:lumOff val="50000"/>
                  </a:schemeClr>
                </a:solidFill>
                <a:cs typeface="Calibri" pitchFamily="34" charset="0"/>
                <a:sym typeface="Arial" pitchFamily="34" charset="0"/>
              </a:rPr>
              <a:t>Source:  NielsenIQ Scantrack Total Store Read Grocery Multiples</a:t>
            </a:r>
          </a:p>
        </p:txBody>
      </p:sp>
      <p:sp>
        <p:nvSpPr>
          <p:cNvPr id="18437" name="Title 27"/>
          <p:cNvSpPr txBox="1">
            <a:spLocks/>
          </p:cNvSpPr>
          <p:nvPr/>
        </p:nvSpPr>
        <p:spPr bwMode="auto">
          <a:xfrm>
            <a:off x="234057" y="-346075"/>
            <a:ext cx="9251950" cy="1082676"/>
          </a:xfrm>
          <a:prstGeom prst="rect">
            <a:avLst/>
          </a:prstGeom>
          <a:noFill/>
          <a:ln>
            <a:noFill/>
          </a:ln>
        </p:spPr>
        <p:txBody>
          <a:bodyPr tIns="0" bIns="0" anchor="b"/>
          <a:lstStyle>
            <a:lvl1pPr defTabSz="457200" eaLnBrk="0" hangingPunct="0">
              <a:spcBef>
                <a:spcPts val="800"/>
              </a:spcBef>
              <a:buClr>
                <a:srgbClr val="5F5F5F"/>
              </a:buClr>
              <a:buFont typeface="Arial" charset="0"/>
              <a:buChar char="•"/>
              <a:defRPr sz="3200">
                <a:solidFill>
                  <a:srgbClr val="5F5F5F"/>
                </a:solidFill>
                <a:latin typeface="Calibri" pitchFamily="34" charset="0"/>
              </a:defRPr>
            </a:lvl1pPr>
            <a:lvl2pPr marL="908050" indent="-457200" defTabSz="457200" eaLnBrk="0" hangingPunct="0">
              <a:spcBef>
                <a:spcPts val="800"/>
              </a:spcBef>
              <a:buClr>
                <a:srgbClr val="5F5F5F"/>
              </a:buClr>
              <a:buFont typeface="Arial" charset="0"/>
              <a:buChar char="•"/>
              <a:defRPr sz="1600">
                <a:solidFill>
                  <a:srgbClr val="5F5F5F"/>
                </a:solidFill>
                <a:latin typeface="Calibri" pitchFamily="34" charset="0"/>
              </a:defRPr>
            </a:lvl2pPr>
            <a:lvl3pPr marL="1371600" indent="-457200" defTabSz="457200" eaLnBrk="0" hangingPunct="0">
              <a:spcBef>
                <a:spcPts val="700"/>
              </a:spcBef>
              <a:buClr>
                <a:srgbClr val="5F5F5F"/>
              </a:buClr>
              <a:buFont typeface="Arial" charset="0"/>
              <a:buChar char="•"/>
              <a:defRPr sz="1400">
                <a:solidFill>
                  <a:srgbClr val="5F5F5F"/>
                </a:solidFill>
                <a:latin typeface="Calibri" pitchFamily="34" charset="0"/>
              </a:defRPr>
            </a:lvl3pPr>
            <a:lvl4pPr marL="1825625" indent="-454025" defTabSz="457200" eaLnBrk="0" hangingPunct="0">
              <a:spcBef>
                <a:spcPts val="700"/>
              </a:spcBef>
              <a:buClr>
                <a:srgbClr val="5F5F5F"/>
              </a:buClr>
              <a:buFont typeface="Arial" charset="0"/>
              <a:buChar char="•"/>
              <a:defRPr sz="1200">
                <a:solidFill>
                  <a:srgbClr val="5F5F5F"/>
                </a:solidFill>
                <a:latin typeface="Calibri" pitchFamily="34" charset="0"/>
              </a:defRPr>
            </a:lvl4pPr>
            <a:lvl5pPr marL="2286000" indent="-457200" defTabSz="457200" eaLnBrk="0" hangingPunct="0">
              <a:spcBef>
                <a:spcPts val="700"/>
              </a:spcBef>
              <a:buClr>
                <a:srgbClr val="5F5F5F"/>
              </a:buClr>
              <a:buFont typeface="Arial" charset="0"/>
              <a:buChar char="•"/>
              <a:defRPr sz="1200">
                <a:solidFill>
                  <a:srgbClr val="5F5F5F"/>
                </a:solidFill>
                <a:latin typeface="Calibri" pitchFamily="34" charset="0"/>
              </a:defRPr>
            </a:lvl5pPr>
            <a:lvl6pPr marL="2743200" indent="-457200" defTabSz="4572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3200400" indent="-457200" defTabSz="4572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657600" indent="-457200" defTabSz="4572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4114800" indent="-457200" defTabSz="4572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eaLnBrk="1" fontAlgn="auto" hangingPunct="1">
              <a:lnSpc>
                <a:spcPct val="80000"/>
              </a:lnSpc>
              <a:spcBef>
                <a:spcPct val="0"/>
              </a:spcBef>
              <a:spcAft>
                <a:spcPts val="0"/>
              </a:spcAft>
              <a:buClrTx/>
              <a:buFontTx/>
              <a:buNone/>
              <a:defRPr/>
            </a:pPr>
            <a:endParaRPr lang="en-US" altLang="en-US" sz="2800" kern="0" dirty="0">
              <a:solidFill>
                <a:schemeClr val="accent1"/>
              </a:solidFill>
              <a:latin typeface="+mn-lt"/>
              <a:ea typeface="ＭＳ Ｐゴシック" pitchFamily="34" charset="-128"/>
              <a:cs typeface="Arial"/>
              <a:sym typeface="Arial"/>
            </a:endParaRPr>
          </a:p>
        </p:txBody>
      </p:sp>
      <p:sp>
        <p:nvSpPr>
          <p:cNvPr id="88068" name="Title 27"/>
          <p:cNvSpPr txBox="1">
            <a:spLocks/>
          </p:cNvSpPr>
          <p:nvPr/>
        </p:nvSpPr>
        <p:spPr bwMode="auto">
          <a:xfrm>
            <a:off x="234057" y="380973"/>
            <a:ext cx="8888983"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b"/>
          <a:lstStyle>
            <a:lvl1pPr defTabSz="457200">
              <a:defRPr sz="1400">
                <a:solidFill>
                  <a:srgbClr val="000000"/>
                </a:solidFill>
                <a:latin typeface="Arial" pitchFamily="34" charset="0"/>
                <a:cs typeface="Arial" pitchFamily="34" charset="0"/>
                <a:sym typeface="Arial" pitchFamily="34" charset="0"/>
              </a:defRPr>
            </a:lvl1pPr>
            <a:lvl2pPr marL="742950" indent="-285750" defTabSz="457200">
              <a:defRPr sz="1400">
                <a:solidFill>
                  <a:srgbClr val="000000"/>
                </a:solidFill>
                <a:latin typeface="Arial" pitchFamily="34" charset="0"/>
                <a:cs typeface="Arial" pitchFamily="34" charset="0"/>
                <a:sym typeface="Arial" pitchFamily="34" charset="0"/>
              </a:defRPr>
            </a:lvl2pPr>
            <a:lvl3pPr marL="1143000" indent="-228600" defTabSz="457200">
              <a:defRPr sz="1400">
                <a:solidFill>
                  <a:srgbClr val="000000"/>
                </a:solidFill>
                <a:latin typeface="Arial" pitchFamily="34" charset="0"/>
                <a:cs typeface="Arial" pitchFamily="34" charset="0"/>
                <a:sym typeface="Arial" pitchFamily="34" charset="0"/>
              </a:defRPr>
            </a:lvl3pPr>
            <a:lvl4pPr marL="1600200" indent="-228600" defTabSz="457200">
              <a:defRPr sz="1400">
                <a:solidFill>
                  <a:srgbClr val="000000"/>
                </a:solidFill>
                <a:latin typeface="Arial" pitchFamily="34" charset="0"/>
                <a:cs typeface="Arial" pitchFamily="34" charset="0"/>
                <a:sym typeface="Arial" pitchFamily="34" charset="0"/>
              </a:defRPr>
            </a:lvl4pPr>
            <a:lvl5pPr marL="2057400" indent="-228600" defTabSz="457200">
              <a:defRPr sz="1400">
                <a:solidFill>
                  <a:srgbClr val="000000"/>
                </a:solidFill>
                <a:latin typeface="Arial" pitchFamily="34" charset="0"/>
                <a:cs typeface="Arial" pitchFamily="34" charset="0"/>
                <a:sym typeface="Arial" pitchFamily="34" charset="0"/>
              </a:defRPr>
            </a:lvl5pPr>
            <a:lvl6pPr marL="25146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eaLnBrk="0" hangingPunct="0">
              <a:spcBef>
                <a:spcPts val="800"/>
              </a:spcBef>
              <a:buClr>
                <a:srgbClr val="5F5F5F"/>
              </a:buClr>
            </a:pPr>
            <a:r>
              <a:rPr lang="en-GB" altLang="en-US" sz="1900" b="1" dirty="0">
                <a:latin typeface="Montserrat" panose="00000500000000000000" pitchFamily="2" charset="0"/>
              </a:rPr>
              <a:t>Day/staycations helped drive demand for convenient foods whilst the late summer weather brought a welcome boost to soft drinks</a:t>
            </a:r>
            <a:endParaRPr lang="en-GB" altLang="en-US" sz="1900" b="1" dirty="0">
              <a:solidFill>
                <a:schemeClr val="tx1"/>
              </a:solidFill>
              <a:latin typeface="Montserrat" panose="00000500000000000000" pitchFamily="2" charset="0"/>
            </a:endParaRPr>
          </a:p>
        </p:txBody>
      </p:sp>
      <p:sp>
        <p:nvSpPr>
          <p:cNvPr id="9" name="Oval 8"/>
          <p:cNvSpPr/>
          <p:nvPr/>
        </p:nvSpPr>
        <p:spPr>
          <a:xfrm>
            <a:off x="7156567" y="1955082"/>
            <a:ext cx="459225" cy="141796"/>
          </a:xfrm>
          <a:prstGeom prst="ellipse">
            <a:avLst/>
          </a:prstGeom>
          <a:no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
        <p:nvSpPr>
          <p:cNvPr id="13" name="Oval 12"/>
          <p:cNvSpPr/>
          <p:nvPr/>
        </p:nvSpPr>
        <p:spPr>
          <a:xfrm>
            <a:off x="7163525" y="1462345"/>
            <a:ext cx="459225" cy="141796"/>
          </a:xfrm>
          <a:prstGeom prst="ellipse">
            <a:avLst/>
          </a:prstGeom>
          <a:no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
        <p:nvSpPr>
          <p:cNvPr id="15" name="Oval 14"/>
          <p:cNvSpPr/>
          <p:nvPr/>
        </p:nvSpPr>
        <p:spPr>
          <a:xfrm>
            <a:off x="7140334" y="3452670"/>
            <a:ext cx="459225" cy="141796"/>
          </a:xfrm>
          <a:prstGeom prst="ellipse">
            <a:avLst/>
          </a:prstGeom>
          <a:no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
        <p:nvSpPr>
          <p:cNvPr id="14" name="Oval 13"/>
          <p:cNvSpPr/>
          <p:nvPr/>
        </p:nvSpPr>
        <p:spPr>
          <a:xfrm>
            <a:off x="7180836" y="3780342"/>
            <a:ext cx="459225" cy="141796"/>
          </a:xfrm>
          <a:prstGeom prst="ellipse">
            <a:avLst/>
          </a:prstGeom>
          <a:no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
        <p:nvSpPr>
          <p:cNvPr id="16" name="Oval 15"/>
          <p:cNvSpPr/>
          <p:nvPr/>
        </p:nvSpPr>
        <p:spPr>
          <a:xfrm>
            <a:off x="7144375" y="2282721"/>
            <a:ext cx="459225" cy="141796"/>
          </a:xfrm>
          <a:prstGeom prst="ellipse">
            <a:avLst/>
          </a:prstGeom>
          <a:no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Tree>
    <p:extLst>
      <p:ext uri="{BB962C8B-B14F-4D97-AF65-F5344CB8AC3E}">
        <p14:creationId xmlns:p14="http://schemas.microsoft.com/office/powerpoint/2010/main" val="36213608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048891" y="982535"/>
            <a:ext cx="5871453" cy="3633000"/>
          </a:xfrm>
          <a:prstGeom prst="rect">
            <a:avLst/>
          </a:prstGeom>
        </p:spPr>
      </p:pic>
      <p:sp>
        <p:nvSpPr>
          <p:cNvPr id="90114" name="Title 27"/>
          <p:cNvSpPr txBox="1">
            <a:spLocks/>
          </p:cNvSpPr>
          <p:nvPr/>
        </p:nvSpPr>
        <p:spPr bwMode="auto">
          <a:xfrm>
            <a:off x="123371" y="240426"/>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b"/>
          <a:lstStyle>
            <a:lvl1pPr defTabSz="457200">
              <a:defRPr sz="1400">
                <a:solidFill>
                  <a:srgbClr val="000000"/>
                </a:solidFill>
                <a:latin typeface="Arial" pitchFamily="34" charset="0"/>
                <a:cs typeface="Arial" pitchFamily="34" charset="0"/>
                <a:sym typeface="Arial" pitchFamily="34" charset="0"/>
              </a:defRPr>
            </a:lvl1pPr>
            <a:lvl2pPr marL="742950" indent="-285750" defTabSz="457200">
              <a:defRPr sz="1400">
                <a:solidFill>
                  <a:srgbClr val="000000"/>
                </a:solidFill>
                <a:latin typeface="Arial" pitchFamily="34" charset="0"/>
                <a:cs typeface="Arial" pitchFamily="34" charset="0"/>
                <a:sym typeface="Arial" pitchFamily="34" charset="0"/>
              </a:defRPr>
            </a:lvl2pPr>
            <a:lvl3pPr marL="1143000" indent="-228600" defTabSz="457200">
              <a:defRPr sz="1400">
                <a:solidFill>
                  <a:srgbClr val="000000"/>
                </a:solidFill>
                <a:latin typeface="Arial" pitchFamily="34" charset="0"/>
                <a:cs typeface="Arial" pitchFamily="34" charset="0"/>
                <a:sym typeface="Arial" pitchFamily="34" charset="0"/>
              </a:defRPr>
            </a:lvl3pPr>
            <a:lvl4pPr marL="1600200" indent="-228600" defTabSz="457200">
              <a:defRPr sz="1400">
                <a:solidFill>
                  <a:srgbClr val="000000"/>
                </a:solidFill>
                <a:latin typeface="Arial" pitchFamily="34" charset="0"/>
                <a:cs typeface="Arial" pitchFamily="34" charset="0"/>
                <a:sym typeface="Arial" pitchFamily="34" charset="0"/>
              </a:defRPr>
            </a:lvl4pPr>
            <a:lvl5pPr marL="2057400" indent="-228600" defTabSz="457200">
              <a:defRPr sz="1400">
                <a:solidFill>
                  <a:srgbClr val="000000"/>
                </a:solidFill>
                <a:latin typeface="Arial" pitchFamily="34" charset="0"/>
                <a:cs typeface="Arial" pitchFamily="34" charset="0"/>
                <a:sym typeface="Arial" pitchFamily="34" charset="0"/>
              </a:defRPr>
            </a:lvl5pPr>
            <a:lvl6pPr marL="25146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eaLnBrk="0" hangingPunct="0">
              <a:spcBef>
                <a:spcPts val="800"/>
              </a:spcBef>
              <a:buClr>
                <a:srgbClr val="5F5F5F"/>
              </a:buClr>
            </a:pPr>
            <a:r>
              <a:rPr lang="en-GB" altLang="en-US" sz="1800" b="1" dirty="0">
                <a:solidFill>
                  <a:schemeClr val="tx1"/>
                </a:solidFill>
                <a:latin typeface="Montserrat" panose="00000500000000000000" pitchFamily="2" charset="0"/>
              </a:rPr>
              <a:t>As demand for groceries weakens retailers will be looking to events and seasonal offers to help boost store sales </a:t>
            </a:r>
            <a:endParaRPr lang="en-US" altLang="en-US" sz="1800" b="1" dirty="0">
              <a:solidFill>
                <a:schemeClr val="tx1"/>
              </a:solidFill>
              <a:latin typeface="Montserrat" panose="00000500000000000000" pitchFamily="2" charset="0"/>
            </a:endParaRPr>
          </a:p>
        </p:txBody>
      </p:sp>
      <p:sp>
        <p:nvSpPr>
          <p:cNvPr id="90115" name="Text Placeholder 10"/>
          <p:cNvSpPr txBox="1">
            <a:spLocks noGrp="1"/>
          </p:cNvSpPr>
          <p:nvPr>
            <p:ph type="body" idx="4294967295"/>
          </p:nvPr>
        </p:nvSpPr>
        <p:spPr>
          <a:xfrm>
            <a:off x="0" y="4731990"/>
            <a:ext cx="6769100" cy="341312"/>
          </a:xfrm>
        </p:spPr>
        <p:txBody>
          <a:bodyPr/>
          <a:lstStyle/>
          <a:p>
            <a:pPr eaLnBrk="1" hangingPunct="1">
              <a:spcBef>
                <a:spcPts val="63"/>
              </a:spcBef>
              <a:buClr>
                <a:srgbClr val="000000"/>
              </a:buClr>
              <a:buFontTx/>
              <a:buNone/>
            </a:pPr>
            <a:r>
              <a:rPr lang="en-GB" altLang="en-US" sz="700" dirty="0">
                <a:solidFill>
                  <a:schemeClr val="tx1">
                    <a:lumMod val="50000"/>
                    <a:lumOff val="50000"/>
                  </a:schemeClr>
                </a:solidFill>
                <a:cs typeface="Calibri" pitchFamily="34" charset="0"/>
                <a:sym typeface="Arial" pitchFamily="34" charset="0"/>
              </a:rPr>
              <a:t>Source:  NielsenIQ Scantrack Total Store Read Grocery Multiples</a:t>
            </a:r>
          </a:p>
        </p:txBody>
      </p:sp>
      <p:sp>
        <p:nvSpPr>
          <p:cNvPr id="7" name="Oval 6"/>
          <p:cNvSpPr/>
          <p:nvPr/>
        </p:nvSpPr>
        <p:spPr>
          <a:xfrm>
            <a:off x="7474845" y="2567757"/>
            <a:ext cx="459225" cy="141796"/>
          </a:xfrm>
          <a:prstGeom prst="ellipse">
            <a:avLst/>
          </a:prstGeom>
          <a:no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
        <p:nvSpPr>
          <p:cNvPr id="9" name="Oval 8"/>
          <p:cNvSpPr/>
          <p:nvPr/>
        </p:nvSpPr>
        <p:spPr>
          <a:xfrm>
            <a:off x="7461119" y="1572571"/>
            <a:ext cx="459225" cy="141796"/>
          </a:xfrm>
          <a:prstGeom prst="ellipse">
            <a:avLst/>
          </a:prstGeom>
          <a:no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
        <p:nvSpPr>
          <p:cNvPr id="11" name="Oval 10"/>
          <p:cNvSpPr/>
          <p:nvPr/>
        </p:nvSpPr>
        <p:spPr>
          <a:xfrm>
            <a:off x="7474844" y="2935737"/>
            <a:ext cx="459225" cy="434750"/>
          </a:xfrm>
          <a:prstGeom prst="ellipse">
            <a:avLst/>
          </a:prstGeom>
          <a:no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Tree>
    <p:extLst>
      <p:ext uri="{BB962C8B-B14F-4D97-AF65-F5344CB8AC3E}">
        <p14:creationId xmlns:p14="http://schemas.microsoft.com/office/powerpoint/2010/main" val="34059498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445"/>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59"/>
          <p:cNvSpPr txBox="1"/>
          <p:nvPr/>
        </p:nvSpPr>
        <p:spPr>
          <a:xfrm>
            <a:off x="338424" y="1142834"/>
            <a:ext cx="1554900" cy="530100"/>
          </a:xfrm>
          <a:prstGeom prst="rect">
            <a:avLst/>
          </a:prstGeom>
          <a:noFill/>
          <a:ln>
            <a:noFill/>
          </a:ln>
        </p:spPr>
        <p:txBody>
          <a:bodyPr spcFirstLastPara="1" wrap="square" lIns="0" tIns="0" rIns="0" bIns="45700" anchor="t" anchorCtr="0">
            <a:noAutofit/>
          </a:bodyPr>
          <a:lstStyle/>
          <a:p>
            <a:pPr marL="0" marR="0" lvl="0" indent="0" algn="l" rtl="0">
              <a:lnSpc>
                <a:spcPct val="100000"/>
              </a:lnSpc>
              <a:spcBef>
                <a:spcPts val="0"/>
              </a:spcBef>
              <a:spcAft>
                <a:spcPts val="0"/>
              </a:spcAft>
              <a:buNone/>
            </a:pPr>
            <a:r>
              <a:rPr lang="en" sz="3000" b="1" dirty="0">
                <a:solidFill>
                  <a:srgbClr val="FFFFFF"/>
                </a:solidFill>
                <a:latin typeface="Montserrat" panose="00000500000000000000" pitchFamily="2" charset="0"/>
                <a:ea typeface="Montserrat"/>
                <a:cs typeface="Montserrat"/>
                <a:sym typeface="Montserrat"/>
              </a:rPr>
              <a:t>1</a:t>
            </a:r>
            <a:endParaRPr sz="3000" b="1" i="0" u="none" strike="noStrike" cap="none" dirty="0">
              <a:solidFill>
                <a:srgbClr val="FFFFFF"/>
              </a:solidFill>
              <a:latin typeface="Montserrat" panose="00000500000000000000" pitchFamily="2" charset="0"/>
              <a:ea typeface="Montserrat"/>
              <a:cs typeface="Montserrat"/>
              <a:sym typeface="Montserrat"/>
            </a:endParaRPr>
          </a:p>
        </p:txBody>
      </p:sp>
      <p:sp>
        <p:nvSpPr>
          <p:cNvPr id="642" name="Google Shape;642;p59"/>
          <p:cNvSpPr txBox="1"/>
          <p:nvPr/>
        </p:nvSpPr>
        <p:spPr>
          <a:xfrm>
            <a:off x="3206875" y="1142834"/>
            <a:ext cx="1554900" cy="530100"/>
          </a:xfrm>
          <a:prstGeom prst="rect">
            <a:avLst/>
          </a:prstGeom>
          <a:noFill/>
          <a:ln>
            <a:noFill/>
          </a:ln>
        </p:spPr>
        <p:txBody>
          <a:bodyPr spcFirstLastPara="1" wrap="square" lIns="0" tIns="0" rIns="0" bIns="45700" anchor="t" anchorCtr="0">
            <a:noAutofit/>
          </a:bodyPr>
          <a:lstStyle/>
          <a:p>
            <a:pPr marL="0" marR="0" lvl="0" indent="0" algn="l" rtl="0">
              <a:lnSpc>
                <a:spcPct val="100000"/>
              </a:lnSpc>
              <a:spcBef>
                <a:spcPts val="0"/>
              </a:spcBef>
              <a:spcAft>
                <a:spcPts val="0"/>
              </a:spcAft>
              <a:buNone/>
            </a:pPr>
            <a:r>
              <a:rPr lang="en" sz="3000" b="1">
                <a:solidFill>
                  <a:srgbClr val="FFFFFF"/>
                </a:solidFill>
                <a:latin typeface="Montserrat" panose="00000500000000000000" pitchFamily="2" charset="0"/>
                <a:ea typeface="Montserrat"/>
                <a:cs typeface="Montserrat"/>
                <a:sym typeface="Montserrat"/>
              </a:rPr>
              <a:t>2</a:t>
            </a:r>
            <a:endParaRPr sz="3000" b="1" i="0" u="none" strike="noStrike" cap="none" dirty="0">
              <a:solidFill>
                <a:srgbClr val="FFFFFF"/>
              </a:solidFill>
              <a:latin typeface="Montserrat" panose="00000500000000000000" pitchFamily="2" charset="0"/>
              <a:ea typeface="Montserrat"/>
              <a:cs typeface="Montserrat"/>
              <a:sym typeface="Montserrat"/>
            </a:endParaRPr>
          </a:p>
        </p:txBody>
      </p:sp>
      <p:sp>
        <p:nvSpPr>
          <p:cNvPr id="643" name="Google Shape;643;p59"/>
          <p:cNvSpPr txBox="1"/>
          <p:nvPr/>
        </p:nvSpPr>
        <p:spPr>
          <a:xfrm>
            <a:off x="6093575" y="1142834"/>
            <a:ext cx="1554900" cy="530100"/>
          </a:xfrm>
          <a:prstGeom prst="rect">
            <a:avLst/>
          </a:prstGeom>
          <a:noFill/>
          <a:ln>
            <a:noFill/>
          </a:ln>
        </p:spPr>
        <p:txBody>
          <a:bodyPr spcFirstLastPara="1" wrap="square" lIns="0" tIns="0" rIns="0" bIns="45700" anchor="t" anchorCtr="0">
            <a:noAutofit/>
          </a:bodyPr>
          <a:lstStyle/>
          <a:p>
            <a:pPr marL="0" marR="0" lvl="0" indent="0" algn="l" rtl="0">
              <a:lnSpc>
                <a:spcPct val="100000"/>
              </a:lnSpc>
              <a:spcBef>
                <a:spcPts val="0"/>
              </a:spcBef>
              <a:spcAft>
                <a:spcPts val="0"/>
              </a:spcAft>
              <a:buNone/>
            </a:pPr>
            <a:r>
              <a:rPr lang="en" sz="3000" b="1">
                <a:solidFill>
                  <a:srgbClr val="FFFFFF"/>
                </a:solidFill>
                <a:latin typeface="Montserrat" panose="00000500000000000000" pitchFamily="2" charset="0"/>
                <a:ea typeface="Montserrat"/>
                <a:cs typeface="Montserrat"/>
                <a:sym typeface="Montserrat"/>
              </a:rPr>
              <a:t>3</a:t>
            </a:r>
            <a:endParaRPr sz="3000" b="1" i="0" u="none" strike="noStrike" cap="none" dirty="0">
              <a:solidFill>
                <a:srgbClr val="FFFFFF"/>
              </a:solidFill>
              <a:latin typeface="Montserrat" panose="00000500000000000000" pitchFamily="2" charset="0"/>
              <a:ea typeface="Montserrat"/>
              <a:cs typeface="Montserrat"/>
              <a:sym typeface="Montserrat"/>
            </a:endParaRPr>
          </a:p>
        </p:txBody>
      </p:sp>
      <p:sp>
        <p:nvSpPr>
          <p:cNvPr id="644" name="Google Shape;644;p59"/>
          <p:cNvSpPr txBox="1"/>
          <p:nvPr/>
        </p:nvSpPr>
        <p:spPr>
          <a:xfrm>
            <a:off x="354650" y="292625"/>
            <a:ext cx="8434800" cy="393600"/>
          </a:xfrm>
          <a:prstGeom prst="rect">
            <a:avLst/>
          </a:prstGeom>
          <a:noFill/>
          <a:ln>
            <a:noFill/>
          </a:ln>
        </p:spPr>
        <p:txBody>
          <a:bodyPr spcFirstLastPara="1" wrap="square" lIns="0" tIns="91425" rIns="0" bIns="91425" anchor="t" anchorCtr="0">
            <a:noAutofit/>
          </a:bodyPr>
          <a:lstStyle/>
          <a:p>
            <a:pPr marL="0" lvl="0" indent="0" algn="l" rtl="0">
              <a:spcBef>
                <a:spcPts val="0"/>
              </a:spcBef>
              <a:spcAft>
                <a:spcPts val="0"/>
              </a:spcAft>
              <a:buNone/>
            </a:pPr>
            <a:r>
              <a:rPr lang="en" sz="2000" b="1">
                <a:latin typeface="Montserrat"/>
                <a:ea typeface="Montserrat"/>
                <a:cs typeface="Montserrat"/>
                <a:sym typeface="Montserrat"/>
              </a:rPr>
              <a:t>Three column numbered list</a:t>
            </a:r>
            <a:endParaRPr sz="2000" b="1" dirty="0">
              <a:solidFill>
                <a:srgbClr val="000000"/>
              </a:solidFill>
              <a:latin typeface="Montserrat"/>
              <a:ea typeface="Montserrat"/>
              <a:cs typeface="Montserrat"/>
              <a:sym typeface="Montserrat"/>
            </a:endParaRPr>
          </a:p>
        </p:txBody>
      </p:sp>
      <p:sp>
        <p:nvSpPr>
          <p:cNvPr id="645" name="Google Shape;645;p59"/>
          <p:cNvSpPr txBox="1"/>
          <p:nvPr/>
        </p:nvSpPr>
        <p:spPr>
          <a:xfrm>
            <a:off x="207794" y="1733185"/>
            <a:ext cx="2693700" cy="1180200"/>
          </a:xfrm>
          <a:prstGeom prst="rect">
            <a:avLst/>
          </a:prstGeom>
          <a:noFill/>
          <a:ln>
            <a:noFill/>
          </a:ln>
        </p:spPr>
        <p:txBody>
          <a:bodyPr spcFirstLastPara="1" wrap="square" lIns="0" tIns="45700" rIns="0" bIns="45700" anchor="t" anchorCtr="0">
            <a:noAutofit/>
          </a:bodyPr>
          <a:lstStyle/>
          <a:p>
            <a:pPr marL="171450" lvl="0" indent="-171450">
              <a:lnSpc>
                <a:spcPts val="1265"/>
              </a:lnSpc>
              <a:spcAft>
                <a:spcPts val="0"/>
              </a:spcAft>
              <a:buClr>
                <a:schemeClr val="bg1"/>
              </a:buClr>
              <a:buFont typeface="Wingdings" panose="05000000000000000000" pitchFamily="2" charset="2"/>
              <a:buChar char="§"/>
            </a:pPr>
            <a:r>
              <a:rPr lang="en-GB" sz="1100" dirty="0">
                <a:solidFill>
                  <a:schemeClr val="bg1"/>
                </a:solidFill>
                <a:effectLst/>
                <a:latin typeface="Montserrat" panose="00000500000000000000" pitchFamily="2" charset="0"/>
                <a:ea typeface="Times New Roman" panose="02020603050405020304" pitchFamily="18" charset="0"/>
              </a:rPr>
              <a:t>Total Till growths </a:t>
            </a:r>
            <a:r>
              <a:rPr lang="en-GB" sz="1100" b="1" dirty="0">
                <a:solidFill>
                  <a:schemeClr val="bg1"/>
                </a:solidFill>
                <a:effectLst/>
                <a:latin typeface="Montserrat" panose="00000500000000000000" pitchFamily="2" charset="0"/>
                <a:ea typeface="Times New Roman" panose="02020603050405020304" pitchFamily="18" charset="0"/>
              </a:rPr>
              <a:t>improved again </a:t>
            </a:r>
            <a:r>
              <a:rPr lang="en-GB" sz="1100" dirty="0">
                <a:solidFill>
                  <a:schemeClr val="bg1"/>
                </a:solidFill>
                <a:effectLst/>
                <a:latin typeface="Montserrat" panose="00000500000000000000" pitchFamily="2" charset="0"/>
                <a:ea typeface="Times New Roman" panose="02020603050405020304" pitchFamily="18" charset="0"/>
              </a:rPr>
              <a:t>to </a:t>
            </a:r>
            <a:r>
              <a:rPr lang="en-GB" sz="1100" b="1" dirty="0">
                <a:solidFill>
                  <a:schemeClr val="accent1"/>
                </a:solidFill>
                <a:effectLst/>
                <a:latin typeface="Montserrat" panose="00000500000000000000" pitchFamily="2" charset="0"/>
                <a:ea typeface="Times New Roman" panose="02020603050405020304" pitchFamily="18" charset="0"/>
              </a:rPr>
              <a:t>1.8%</a:t>
            </a:r>
            <a:r>
              <a:rPr lang="en-GB" sz="1100" dirty="0">
                <a:solidFill>
                  <a:schemeClr val="bg1"/>
                </a:solidFill>
                <a:effectLst/>
                <a:latin typeface="Montserrat" panose="00000500000000000000" pitchFamily="2" charset="0"/>
                <a:ea typeface="Times New Roman" panose="02020603050405020304" pitchFamily="18" charset="0"/>
              </a:rPr>
              <a:t>,</a:t>
            </a:r>
            <a:r>
              <a:rPr lang="en-GB" sz="1100" b="1" dirty="0">
                <a:solidFill>
                  <a:schemeClr val="bg1"/>
                </a:solidFill>
                <a:effectLst/>
                <a:latin typeface="Montserrat" panose="00000500000000000000" pitchFamily="2" charset="0"/>
                <a:ea typeface="Times New Roman" panose="02020603050405020304" pitchFamily="18" charset="0"/>
              </a:rPr>
              <a:t> </a:t>
            </a:r>
            <a:r>
              <a:rPr lang="en-GB" sz="1100" dirty="0">
                <a:solidFill>
                  <a:schemeClr val="bg1"/>
                </a:solidFill>
                <a:effectLst/>
                <a:latin typeface="Montserrat" panose="00000500000000000000" pitchFamily="2" charset="0"/>
                <a:ea typeface="Times New Roman" panose="02020603050405020304" pitchFamily="18" charset="0"/>
              </a:rPr>
              <a:t>helped by softer </a:t>
            </a:r>
            <a:r>
              <a:rPr lang="en-GB" sz="1100" b="1" dirty="0">
                <a:solidFill>
                  <a:schemeClr val="bg1"/>
                </a:solidFill>
                <a:effectLst/>
                <a:latin typeface="Montserrat" panose="00000500000000000000" pitchFamily="2" charset="0"/>
                <a:ea typeface="Times New Roman" panose="02020603050405020304" pitchFamily="18" charset="0"/>
              </a:rPr>
              <a:t>comparatives</a:t>
            </a:r>
            <a:r>
              <a:rPr lang="en-GB" sz="1100" dirty="0">
                <a:solidFill>
                  <a:schemeClr val="bg1"/>
                </a:solidFill>
                <a:effectLst/>
                <a:latin typeface="Montserrat" panose="00000500000000000000" pitchFamily="2" charset="0"/>
                <a:ea typeface="Times New Roman" panose="02020603050405020304" pitchFamily="18" charset="0"/>
              </a:rPr>
              <a:t>.  Last year, shoppers took advantage of ‘Rishi’s Dishes’ and the ‘Eat out to Help out’ scheme that ran until 31</a:t>
            </a:r>
            <a:r>
              <a:rPr lang="en-GB" sz="1100" baseline="30000" dirty="0">
                <a:solidFill>
                  <a:schemeClr val="bg1"/>
                </a:solidFill>
                <a:effectLst/>
                <a:latin typeface="Montserrat" panose="00000500000000000000" pitchFamily="2" charset="0"/>
                <a:ea typeface="Times New Roman" panose="02020603050405020304" pitchFamily="18" charset="0"/>
              </a:rPr>
              <a:t>st</a:t>
            </a:r>
            <a:r>
              <a:rPr lang="en-GB" sz="1100" dirty="0">
                <a:solidFill>
                  <a:schemeClr val="bg1"/>
                </a:solidFill>
                <a:effectLst/>
                <a:latin typeface="Montserrat" panose="00000500000000000000" pitchFamily="2" charset="0"/>
                <a:ea typeface="Times New Roman" panose="02020603050405020304" pitchFamily="18" charset="0"/>
              </a:rPr>
              <a:t> August.  </a:t>
            </a:r>
          </a:p>
          <a:p>
            <a:pPr marL="171450" lvl="0" indent="-171450">
              <a:lnSpc>
                <a:spcPts val="1265"/>
              </a:lnSpc>
              <a:spcAft>
                <a:spcPts val="0"/>
              </a:spcAft>
              <a:buClr>
                <a:schemeClr val="bg1"/>
              </a:buClr>
              <a:buFont typeface="Wingdings" panose="05000000000000000000" pitchFamily="2" charset="2"/>
              <a:buChar char="§"/>
            </a:pPr>
            <a:endParaRPr lang="en-GB" sz="1100" dirty="0">
              <a:solidFill>
                <a:schemeClr val="bg1"/>
              </a:solidFill>
              <a:latin typeface="Montserrat" panose="00000500000000000000" pitchFamily="2" charset="0"/>
              <a:ea typeface="Times New Roman" panose="02020603050405020304" pitchFamily="18" charset="0"/>
            </a:endParaRPr>
          </a:p>
          <a:p>
            <a:pPr marL="171450" lvl="0" indent="-171450">
              <a:lnSpc>
                <a:spcPts val="1265"/>
              </a:lnSpc>
              <a:spcAft>
                <a:spcPts val="0"/>
              </a:spcAft>
              <a:buClr>
                <a:schemeClr val="bg1"/>
              </a:buClr>
              <a:buFont typeface="Wingdings" panose="05000000000000000000" pitchFamily="2" charset="2"/>
              <a:buChar char="§"/>
            </a:pPr>
            <a:r>
              <a:rPr lang="en-GB" sz="1100" b="1" dirty="0">
                <a:solidFill>
                  <a:schemeClr val="bg1"/>
                </a:solidFill>
                <a:effectLst/>
                <a:latin typeface="Montserrat" panose="00000500000000000000" pitchFamily="2" charset="0"/>
                <a:ea typeface="Times New Roman" panose="02020603050405020304" pitchFamily="18" charset="0"/>
              </a:rPr>
              <a:t>The late summe</a:t>
            </a:r>
            <a:r>
              <a:rPr lang="en-GB" sz="1100" b="1" dirty="0">
                <a:solidFill>
                  <a:schemeClr val="bg1"/>
                </a:solidFill>
                <a:latin typeface="Montserrat" panose="00000500000000000000" pitchFamily="2" charset="0"/>
                <a:ea typeface="Times New Roman" panose="02020603050405020304" pitchFamily="18" charset="0"/>
              </a:rPr>
              <a:t>r sun</a:t>
            </a:r>
            <a:r>
              <a:rPr lang="en-GB" sz="1100" dirty="0">
                <a:solidFill>
                  <a:schemeClr val="bg1"/>
                </a:solidFill>
                <a:latin typeface="Montserrat" panose="00000500000000000000" pitchFamily="2" charset="0"/>
                <a:ea typeface="Times New Roman" panose="02020603050405020304" pitchFamily="18" charset="0"/>
              </a:rPr>
              <a:t> w/e 11</a:t>
            </a:r>
            <a:r>
              <a:rPr lang="en-GB" sz="1100" baseline="30000" dirty="0">
                <a:solidFill>
                  <a:schemeClr val="bg1"/>
                </a:solidFill>
                <a:latin typeface="Montserrat" panose="00000500000000000000" pitchFamily="2" charset="0"/>
                <a:ea typeface="Times New Roman" panose="02020603050405020304" pitchFamily="18" charset="0"/>
              </a:rPr>
              <a:t>th</a:t>
            </a:r>
            <a:r>
              <a:rPr lang="en-GB" sz="1100" dirty="0">
                <a:solidFill>
                  <a:schemeClr val="bg1"/>
                </a:solidFill>
                <a:latin typeface="Montserrat" panose="00000500000000000000" pitchFamily="2" charset="0"/>
                <a:ea typeface="Times New Roman" panose="02020603050405020304" pitchFamily="18" charset="0"/>
              </a:rPr>
              <a:t> September also brought a </a:t>
            </a:r>
            <a:r>
              <a:rPr lang="en-GB" sz="1100" b="1" dirty="0">
                <a:solidFill>
                  <a:schemeClr val="bg1"/>
                </a:solidFill>
                <a:latin typeface="Montserrat" panose="00000500000000000000" pitchFamily="2" charset="0"/>
                <a:ea typeface="Times New Roman" panose="02020603050405020304" pitchFamily="18" charset="0"/>
              </a:rPr>
              <a:t>welcome boost </a:t>
            </a:r>
            <a:r>
              <a:rPr lang="en-GB" sz="1100" dirty="0">
                <a:solidFill>
                  <a:schemeClr val="bg1"/>
                </a:solidFill>
                <a:latin typeface="Montserrat" panose="00000500000000000000" pitchFamily="2" charset="0"/>
                <a:ea typeface="Times New Roman" panose="02020603050405020304" pitchFamily="18" charset="0"/>
              </a:rPr>
              <a:t>to some </a:t>
            </a:r>
            <a:r>
              <a:rPr lang="en-GB" sz="1100" b="1" dirty="0">
                <a:solidFill>
                  <a:schemeClr val="bg1"/>
                </a:solidFill>
                <a:latin typeface="Montserrat" panose="00000500000000000000" pitchFamily="2" charset="0"/>
                <a:ea typeface="Times New Roman" panose="02020603050405020304" pitchFamily="18" charset="0"/>
              </a:rPr>
              <a:t>seasonal</a:t>
            </a:r>
            <a:r>
              <a:rPr lang="en-GB" sz="1100" dirty="0">
                <a:solidFill>
                  <a:schemeClr val="bg1"/>
                </a:solidFill>
                <a:latin typeface="Montserrat" panose="00000500000000000000" pitchFamily="2" charset="0"/>
                <a:ea typeface="Times New Roman" panose="02020603050405020304" pitchFamily="18" charset="0"/>
              </a:rPr>
              <a:t> and </a:t>
            </a:r>
            <a:r>
              <a:rPr lang="en-GB" sz="1100" b="1" dirty="0">
                <a:solidFill>
                  <a:schemeClr val="bg1"/>
                </a:solidFill>
                <a:latin typeface="Montserrat" panose="00000500000000000000" pitchFamily="2" charset="0"/>
                <a:ea typeface="Times New Roman" panose="02020603050405020304" pitchFamily="18" charset="0"/>
              </a:rPr>
              <a:t>impulse</a:t>
            </a:r>
            <a:r>
              <a:rPr lang="en-GB" sz="1100" dirty="0">
                <a:solidFill>
                  <a:schemeClr val="bg1"/>
                </a:solidFill>
                <a:latin typeface="Montserrat" panose="00000500000000000000" pitchFamily="2" charset="0"/>
                <a:ea typeface="Times New Roman" panose="02020603050405020304" pitchFamily="18" charset="0"/>
              </a:rPr>
              <a:t> categories.</a:t>
            </a:r>
            <a:endParaRPr lang="en-GB" sz="1100" dirty="0">
              <a:solidFill>
                <a:schemeClr val="bg1"/>
              </a:solidFill>
              <a:effectLst/>
              <a:latin typeface="Montserrat" panose="00000500000000000000" pitchFamily="2" charset="0"/>
              <a:ea typeface="Times New Roman" panose="02020603050405020304" pitchFamily="18" charset="0"/>
            </a:endParaRPr>
          </a:p>
        </p:txBody>
      </p:sp>
      <p:cxnSp>
        <p:nvCxnSpPr>
          <p:cNvPr id="646" name="Google Shape;646;p59"/>
          <p:cNvCxnSpPr/>
          <p:nvPr/>
        </p:nvCxnSpPr>
        <p:spPr>
          <a:xfrm>
            <a:off x="338424" y="1673040"/>
            <a:ext cx="2712000" cy="0"/>
          </a:xfrm>
          <a:prstGeom prst="straightConnector1">
            <a:avLst/>
          </a:prstGeom>
          <a:noFill/>
          <a:ln w="9525" cap="flat" cmpd="sng">
            <a:solidFill>
              <a:srgbClr val="FFFFFF"/>
            </a:solidFill>
            <a:prstDash val="solid"/>
            <a:round/>
            <a:headEnd type="none" w="med" len="med"/>
            <a:tailEnd type="none" w="med" len="med"/>
          </a:ln>
        </p:spPr>
      </p:cxnSp>
      <p:cxnSp>
        <p:nvCxnSpPr>
          <p:cNvPr id="647" name="Google Shape;647;p59"/>
          <p:cNvCxnSpPr/>
          <p:nvPr/>
        </p:nvCxnSpPr>
        <p:spPr>
          <a:xfrm>
            <a:off x="3215999" y="1673040"/>
            <a:ext cx="2712000" cy="0"/>
          </a:xfrm>
          <a:prstGeom prst="straightConnector1">
            <a:avLst/>
          </a:prstGeom>
          <a:noFill/>
          <a:ln w="9525" cap="flat" cmpd="sng">
            <a:solidFill>
              <a:srgbClr val="FFFFFF"/>
            </a:solidFill>
            <a:prstDash val="solid"/>
            <a:round/>
            <a:headEnd type="none" w="med" len="med"/>
            <a:tailEnd type="none" w="med" len="med"/>
          </a:ln>
        </p:spPr>
      </p:cxnSp>
      <p:cxnSp>
        <p:nvCxnSpPr>
          <p:cNvPr id="648" name="Google Shape;648;p59"/>
          <p:cNvCxnSpPr/>
          <p:nvPr/>
        </p:nvCxnSpPr>
        <p:spPr>
          <a:xfrm>
            <a:off x="6093574" y="1673040"/>
            <a:ext cx="2712000" cy="0"/>
          </a:xfrm>
          <a:prstGeom prst="straightConnector1">
            <a:avLst/>
          </a:prstGeom>
          <a:noFill/>
          <a:ln w="9525" cap="flat" cmpd="sng">
            <a:solidFill>
              <a:srgbClr val="FFFFFF"/>
            </a:solidFill>
            <a:prstDash val="solid"/>
            <a:round/>
            <a:headEnd type="none" w="med" len="med"/>
            <a:tailEnd type="none" w="med" len="med"/>
          </a:ln>
        </p:spPr>
      </p:cxnSp>
      <p:sp>
        <p:nvSpPr>
          <p:cNvPr id="649" name="Google Shape;649;p59"/>
          <p:cNvSpPr txBox="1"/>
          <p:nvPr/>
        </p:nvSpPr>
        <p:spPr>
          <a:xfrm>
            <a:off x="3225200" y="1746394"/>
            <a:ext cx="2536971" cy="2567447"/>
          </a:xfrm>
          <a:prstGeom prst="rect">
            <a:avLst/>
          </a:prstGeom>
          <a:noFill/>
          <a:ln>
            <a:noFill/>
          </a:ln>
        </p:spPr>
        <p:txBody>
          <a:bodyPr spcFirstLastPara="1" wrap="square" lIns="0" tIns="45700" rIns="0" bIns="45700" anchor="t" anchorCtr="0">
            <a:noAutofit/>
          </a:bodyPr>
          <a:lstStyle/>
          <a:p>
            <a:pPr marL="171450" lvl="0" indent="-171450">
              <a:lnSpc>
                <a:spcPts val="1265"/>
              </a:lnSpc>
              <a:spcAft>
                <a:spcPts val="0"/>
              </a:spcAft>
              <a:buClr>
                <a:schemeClr val="bg1"/>
              </a:buClr>
              <a:buFont typeface="Wingdings" panose="05000000000000000000" pitchFamily="2" charset="2"/>
              <a:buChar char="§"/>
            </a:pPr>
            <a:r>
              <a:rPr lang="en-GB" sz="1100" dirty="0">
                <a:solidFill>
                  <a:schemeClr val="bg1"/>
                </a:solidFill>
                <a:effectLst/>
                <a:latin typeface="Montserrat" panose="00000500000000000000" pitchFamily="2" charset="0"/>
                <a:ea typeface="Times New Roman" panose="02020603050405020304" pitchFamily="18" charset="0"/>
              </a:rPr>
              <a:t>The better weather helped lift sales at </a:t>
            </a:r>
            <a:r>
              <a:rPr lang="en-GB" sz="1100" b="1" dirty="0">
                <a:solidFill>
                  <a:schemeClr val="accent1"/>
                </a:solidFill>
                <a:effectLst/>
                <a:latin typeface="Montserrat" panose="00000500000000000000" pitchFamily="2" charset="0"/>
                <a:ea typeface="Times New Roman" panose="02020603050405020304" pitchFamily="18" charset="0"/>
              </a:rPr>
              <a:t>Convenience stores</a:t>
            </a:r>
            <a:r>
              <a:rPr lang="en-GB" sz="1100" dirty="0">
                <a:solidFill>
                  <a:schemeClr val="bg1"/>
                </a:solidFill>
                <a:effectLst/>
                <a:latin typeface="Montserrat" panose="00000500000000000000" pitchFamily="2" charset="0"/>
                <a:ea typeface="Times New Roman" panose="02020603050405020304" pitchFamily="18" charset="0"/>
              </a:rPr>
              <a:t> </a:t>
            </a:r>
            <a:r>
              <a:rPr lang="en-GB" sz="1100" b="1" dirty="0">
                <a:solidFill>
                  <a:schemeClr val="bg1"/>
                </a:solidFill>
                <a:effectLst/>
                <a:latin typeface="Montserrat" panose="00000500000000000000" pitchFamily="2" charset="0"/>
                <a:ea typeface="Times New Roman" panose="02020603050405020304" pitchFamily="18" charset="0"/>
              </a:rPr>
              <a:t>+3.3% </a:t>
            </a:r>
            <a:r>
              <a:rPr lang="en-GB" sz="1100" dirty="0">
                <a:solidFill>
                  <a:schemeClr val="bg1"/>
                </a:solidFill>
                <a:effectLst/>
                <a:latin typeface="Montserrat" panose="00000500000000000000" pitchFamily="2" charset="0"/>
                <a:ea typeface="Times New Roman" panose="02020603050405020304" pitchFamily="18" charset="0"/>
              </a:rPr>
              <a:t>vs </a:t>
            </a:r>
            <a:r>
              <a:rPr lang="en-GB" sz="1100" b="1" dirty="0">
                <a:solidFill>
                  <a:schemeClr val="bg1"/>
                </a:solidFill>
                <a:effectLst/>
                <a:latin typeface="Montserrat" panose="00000500000000000000" pitchFamily="2" charset="0"/>
                <a:ea typeface="Times New Roman" panose="02020603050405020304" pitchFamily="18" charset="0"/>
              </a:rPr>
              <a:t>Supermarkets +0.6%</a:t>
            </a:r>
            <a:r>
              <a:rPr lang="en-GB" sz="1100" dirty="0">
                <a:solidFill>
                  <a:schemeClr val="bg1"/>
                </a:solidFill>
                <a:effectLst/>
                <a:latin typeface="Montserrat" panose="00000500000000000000" pitchFamily="2" charset="0"/>
                <a:ea typeface="Times New Roman" panose="02020603050405020304" pitchFamily="18" charset="0"/>
              </a:rPr>
              <a:t>.</a:t>
            </a:r>
          </a:p>
          <a:p>
            <a:pPr marL="171450" lvl="0" indent="-171450">
              <a:lnSpc>
                <a:spcPts val="1265"/>
              </a:lnSpc>
              <a:spcAft>
                <a:spcPts val="0"/>
              </a:spcAft>
              <a:buClr>
                <a:schemeClr val="bg1"/>
              </a:buClr>
              <a:buFont typeface="Wingdings" panose="05000000000000000000" pitchFamily="2" charset="2"/>
              <a:buChar char="§"/>
            </a:pPr>
            <a:endParaRPr lang="en-GB" sz="1100" dirty="0">
              <a:solidFill>
                <a:schemeClr val="bg1"/>
              </a:solidFill>
              <a:latin typeface="Montserrat" panose="00000500000000000000" pitchFamily="2" charset="0"/>
              <a:ea typeface="Times New Roman" panose="02020603050405020304" pitchFamily="18" charset="0"/>
            </a:endParaRPr>
          </a:p>
          <a:p>
            <a:pPr marL="171450" lvl="0" indent="-171450">
              <a:lnSpc>
                <a:spcPts val="1175"/>
              </a:lnSpc>
              <a:spcAft>
                <a:spcPts val="800"/>
              </a:spcAft>
              <a:buClr>
                <a:schemeClr val="bg1"/>
              </a:buClr>
              <a:buFont typeface="Arial" panose="020B0604020202020204" pitchFamily="34" charset="0"/>
              <a:buChar char="•"/>
            </a:pPr>
            <a:r>
              <a:rPr lang="en-GB" sz="1100" dirty="0">
                <a:solidFill>
                  <a:schemeClr val="bg1"/>
                </a:solidFill>
                <a:effectLst/>
                <a:latin typeface="Montserrat" panose="00000500000000000000" pitchFamily="2" charset="0"/>
                <a:ea typeface="Times New Roman" panose="02020603050405020304" pitchFamily="18" charset="0"/>
                <a:cs typeface="Calibri" panose="020F0502020204030204" pitchFamily="34" charset="0"/>
              </a:rPr>
              <a:t>Adopting the </a:t>
            </a:r>
            <a:r>
              <a:rPr lang="en-GB" sz="1100" b="1" dirty="0">
                <a:solidFill>
                  <a:schemeClr val="bg1"/>
                </a:solidFill>
                <a:effectLst/>
                <a:latin typeface="Montserrat" panose="00000500000000000000" pitchFamily="2" charset="0"/>
                <a:ea typeface="Times New Roman" panose="02020603050405020304" pitchFamily="18" charset="0"/>
                <a:cs typeface="Calibri" panose="020F0502020204030204" pitchFamily="34" charset="0"/>
              </a:rPr>
              <a:t>holiday mindset</a:t>
            </a:r>
            <a:r>
              <a:rPr lang="en-GB" sz="1100" dirty="0">
                <a:solidFill>
                  <a:schemeClr val="bg1"/>
                </a:solidFill>
                <a:effectLst/>
                <a:latin typeface="Montserrat" panose="00000500000000000000" pitchFamily="2" charset="0"/>
                <a:ea typeface="Times New Roman" panose="02020603050405020304" pitchFamily="18" charset="0"/>
                <a:cs typeface="Calibri" panose="020F0502020204030204" pitchFamily="34" charset="0"/>
              </a:rPr>
              <a:t>, shoppers were looking for </a:t>
            </a:r>
            <a:r>
              <a:rPr lang="en-GB" sz="1100" b="1" dirty="0">
                <a:solidFill>
                  <a:schemeClr val="bg1"/>
                </a:solidFill>
                <a:effectLst/>
                <a:latin typeface="Montserrat" panose="00000500000000000000" pitchFamily="2" charset="0"/>
                <a:ea typeface="Times New Roman" panose="02020603050405020304" pitchFamily="18" charset="0"/>
                <a:cs typeface="Calibri" panose="020F0502020204030204" pitchFamily="34" charset="0"/>
              </a:rPr>
              <a:t>convenience</a:t>
            </a:r>
            <a:r>
              <a:rPr lang="en-GB" sz="1100" dirty="0">
                <a:solidFill>
                  <a:schemeClr val="bg1"/>
                </a:solidFill>
                <a:effectLst/>
                <a:latin typeface="Montserrat" panose="00000500000000000000" pitchFamily="2" charset="0"/>
                <a:ea typeface="Times New Roman" panose="02020603050405020304" pitchFamily="18" charset="0"/>
                <a:cs typeface="Calibri" panose="020F0502020204030204" pitchFamily="34" charset="0"/>
              </a:rPr>
              <a:t> and </a:t>
            </a:r>
            <a:r>
              <a:rPr lang="en-GB" sz="1100" b="1" dirty="0">
                <a:solidFill>
                  <a:schemeClr val="bg1"/>
                </a:solidFill>
                <a:effectLst/>
                <a:latin typeface="Montserrat" panose="00000500000000000000" pitchFamily="2" charset="0"/>
                <a:ea typeface="Times New Roman" panose="02020603050405020304" pitchFamily="18" charset="0"/>
                <a:cs typeface="Calibri" panose="020F0502020204030204" pitchFamily="34" charset="0"/>
              </a:rPr>
              <a:t>treats</a:t>
            </a:r>
            <a:r>
              <a:rPr lang="en-GB" sz="1100" dirty="0">
                <a:solidFill>
                  <a:schemeClr val="bg1"/>
                </a:solidFill>
                <a:effectLst/>
                <a:latin typeface="Montserrat" panose="00000500000000000000" pitchFamily="2" charset="0"/>
                <a:ea typeface="Times New Roman" panose="02020603050405020304" pitchFamily="18" charset="0"/>
                <a:cs typeface="Calibri" panose="020F0502020204030204" pitchFamily="34" charset="0"/>
              </a:rPr>
              <a:t> and the September </a:t>
            </a:r>
            <a:r>
              <a:rPr lang="en-GB" sz="1100" b="1" dirty="0">
                <a:solidFill>
                  <a:schemeClr val="accent1"/>
                </a:solidFill>
                <a:effectLst/>
                <a:latin typeface="Montserrat" panose="00000500000000000000" pitchFamily="2" charset="0"/>
                <a:ea typeface="Times New Roman" panose="02020603050405020304" pitchFamily="18" charset="0"/>
                <a:cs typeface="Calibri" panose="020F0502020204030204" pitchFamily="34" charset="0"/>
              </a:rPr>
              <a:t>sunshine</a:t>
            </a:r>
            <a:r>
              <a:rPr lang="en-GB" sz="1100" dirty="0">
                <a:solidFill>
                  <a:schemeClr val="bg1"/>
                </a:solidFill>
                <a:effectLst/>
                <a:latin typeface="Montserrat" panose="00000500000000000000" pitchFamily="2" charset="0"/>
                <a:ea typeface="Times New Roman" panose="02020603050405020304" pitchFamily="18" charset="0"/>
                <a:cs typeface="Calibri" panose="020F0502020204030204" pitchFamily="34" charset="0"/>
              </a:rPr>
              <a:t> will have encouraged additional shopping trips benefiting </a:t>
            </a:r>
            <a:r>
              <a:rPr lang="en-GB" sz="1100" b="1" dirty="0">
                <a:solidFill>
                  <a:schemeClr val="bg1"/>
                </a:solidFill>
                <a:effectLst/>
                <a:latin typeface="Montserrat" panose="00000500000000000000" pitchFamily="2" charset="0"/>
                <a:ea typeface="Times New Roman" panose="02020603050405020304" pitchFamily="18" charset="0"/>
                <a:cs typeface="Calibri" panose="020F0502020204030204" pitchFamily="34" charset="0"/>
              </a:rPr>
              <a:t>local</a:t>
            </a:r>
            <a:r>
              <a:rPr lang="en-GB" sz="1100" dirty="0">
                <a:solidFill>
                  <a:schemeClr val="bg1"/>
                </a:solidFill>
                <a:effectLst/>
                <a:latin typeface="Montserrat" panose="00000500000000000000" pitchFamily="2" charset="0"/>
                <a:ea typeface="Times New Roman" panose="02020603050405020304" pitchFamily="18" charset="0"/>
                <a:cs typeface="Calibri" panose="020F0502020204030204" pitchFamily="34" charset="0"/>
              </a:rPr>
              <a:t> retailers.</a:t>
            </a:r>
          </a:p>
          <a:p>
            <a:pPr marL="171450" lvl="0" indent="-171450">
              <a:lnSpc>
                <a:spcPts val="1175"/>
              </a:lnSpc>
              <a:spcAft>
                <a:spcPts val="800"/>
              </a:spcAft>
              <a:buClr>
                <a:schemeClr val="bg1"/>
              </a:buClr>
              <a:buFont typeface="Arial" panose="020B0604020202020204" pitchFamily="34" charset="0"/>
              <a:buChar char="•"/>
            </a:pPr>
            <a:r>
              <a:rPr lang="en-GB" sz="1100" dirty="0">
                <a:solidFill>
                  <a:schemeClr val="bg1"/>
                </a:solidFill>
                <a:effectLst/>
                <a:latin typeface="Montserrat" panose="00000500000000000000" pitchFamily="2" charset="0"/>
                <a:ea typeface="Times New Roman" panose="02020603050405020304" pitchFamily="18" charset="0"/>
              </a:rPr>
              <a:t>Category sales reflected this trend and </a:t>
            </a:r>
            <a:r>
              <a:rPr lang="en-GB" sz="1100" b="1" dirty="0">
                <a:solidFill>
                  <a:schemeClr val="accent1"/>
                </a:solidFill>
                <a:effectLst/>
                <a:latin typeface="Montserrat" panose="00000500000000000000" pitchFamily="2" charset="0"/>
                <a:ea typeface="Times New Roman" panose="02020603050405020304" pitchFamily="18" charset="0"/>
              </a:rPr>
              <a:t>Soft Drinks</a:t>
            </a:r>
            <a:r>
              <a:rPr lang="en-GB" sz="1100" dirty="0">
                <a:solidFill>
                  <a:schemeClr val="bg1"/>
                </a:solidFill>
                <a:effectLst/>
                <a:latin typeface="Montserrat" panose="00000500000000000000" pitchFamily="2" charset="0"/>
                <a:ea typeface="Times New Roman" panose="02020603050405020304" pitchFamily="18" charset="0"/>
              </a:rPr>
              <a:t>, </a:t>
            </a:r>
            <a:r>
              <a:rPr lang="en-GB" sz="1100" b="1" dirty="0">
                <a:solidFill>
                  <a:schemeClr val="accent1"/>
                </a:solidFill>
                <a:effectLst/>
                <a:latin typeface="Montserrat" panose="00000500000000000000" pitchFamily="2" charset="0"/>
                <a:ea typeface="Times New Roman" panose="02020603050405020304" pitchFamily="18" charset="0"/>
              </a:rPr>
              <a:t>Delicatessen </a:t>
            </a:r>
            <a:r>
              <a:rPr lang="en-GB" sz="1100" dirty="0">
                <a:solidFill>
                  <a:schemeClr val="bg1"/>
                </a:solidFill>
                <a:effectLst/>
                <a:latin typeface="Montserrat" panose="00000500000000000000" pitchFamily="2" charset="0"/>
                <a:ea typeface="Times New Roman" panose="02020603050405020304" pitchFamily="18" charset="0"/>
              </a:rPr>
              <a:t>and </a:t>
            </a:r>
            <a:r>
              <a:rPr lang="en-GB" sz="1100" b="1" dirty="0">
                <a:solidFill>
                  <a:schemeClr val="accent1"/>
                </a:solidFill>
                <a:effectLst/>
                <a:latin typeface="Montserrat" panose="00000500000000000000" pitchFamily="2" charset="0"/>
                <a:ea typeface="Times New Roman" panose="02020603050405020304" pitchFamily="18" charset="0"/>
              </a:rPr>
              <a:t>Bakery</a:t>
            </a:r>
            <a:r>
              <a:rPr lang="en-GB" sz="1100" dirty="0">
                <a:solidFill>
                  <a:schemeClr val="bg1"/>
                </a:solidFill>
                <a:effectLst/>
                <a:latin typeface="Montserrat" panose="00000500000000000000" pitchFamily="2" charset="0"/>
                <a:ea typeface="Times New Roman" panose="02020603050405020304" pitchFamily="18" charset="0"/>
              </a:rPr>
              <a:t> had the best growths for this trading period.</a:t>
            </a:r>
            <a:endParaRPr lang="en-GB" sz="1100" dirty="0">
              <a:solidFill>
                <a:schemeClr val="bg1"/>
              </a:solidFill>
              <a:effectLst/>
              <a:latin typeface="Montserrat" panose="00000500000000000000" pitchFamily="2" charset="0"/>
              <a:ea typeface="Calibri" panose="020F0502020204030204" pitchFamily="34" charset="0"/>
              <a:cs typeface="Times New Roman" panose="02020603050405020304" pitchFamily="18" charset="0"/>
            </a:endParaRPr>
          </a:p>
          <a:p>
            <a:pPr marL="171450" lvl="0" indent="-171450">
              <a:lnSpc>
                <a:spcPts val="1265"/>
              </a:lnSpc>
              <a:spcAft>
                <a:spcPts val="0"/>
              </a:spcAft>
              <a:buClr>
                <a:schemeClr val="bg1"/>
              </a:buClr>
              <a:buFont typeface="Wingdings" panose="05000000000000000000" pitchFamily="2" charset="2"/>
              <a:buChar char="§"/>
            </a:pPr>
            <a:endParaRPr lang="en-GB" sz="1100" dirty="0">
              <a:solidFill>
                <a:schemeClr val="bg1"/>
              </a:solidFill>
              <a:latin typeface="Montserrat" panose="00000500000000000000" pitchFamily="2" charset="0"/>
              <a:ea typeface="Times New Roman" panose="02020603050405020304" pitchFamily="18" charset="0"/>
            </a:endParaRPr>
          </a:p>
          <a:p>
            <a:pPr>
              <a:buSzPts val="1100"/>
            </a:pPr>
            <a:endParaRPr lang="en" sz="1200" b="1" dirty="0">
              <a:solidFill>
                <a:schemeClr val="bg1"/>
              </a:solidFill>
              <a:latin typeface="Montserrat" panose="00000500000000000000" pitchFamily="2" charset="0"/>
              <a:ea typeface="Montserrat"/>
              <a:cs typeface="Montserrat"/>
              <a:sym typeface="Montserrat"/>
            </a:endParaRPr>
          </a:p>
        </p:txBody>
      </p:sp>
      <p:sp>
        <p:nvSpPr>
          <p:cNvPr id="650" name="Google Shape;650;p59"/>
          <p:cNvSpPr txBox="1"/>
          <p:nvPr/>
        </p:nvSpPr>
        <p:spPr>
          <a:xfrm>
            <a:off x="6093750" y="1746393"/>
            <a:ext cx="2693700" cy="2332119"/>
          </a:xfrm>
          <a:prstGeom prst="rect">
            <a:avLst/>
          </a:prstGeom>
          <a:noFill/>
          <a:ln>
            <a:noFill/>
          </a:ln>
        </p:spPr>
        <p:txBody>
          <a:bodyPr spcFirstLastPara="1" wrap="square" lIns="0" tIns="45700" rIns="0" bIns="45700" anchor="t" anchorCtr="0">
            <a:noAutofit/>
          </a:bodyPr>
          <a:lstStyle/>
          <a:p>
            <a:pPr marL="342900" lvl="0" indent="-342900">
              <a:lnSpc>
                <a:spcPts val="1265"/>
              </a:lnSpc>
              <a:spcAft>
                <a:spcPts val="0"/>
              </a:spcAft>
              <a:buClr>
                <a:schemeClr val="bg1"/>
              </a:buClr>
              <a:buFont typeface="Wingdings" panose="05000000000000000000" pitchFamily="2" charset="2"/>
              <a:buChar char="§"/>
            </a:pPr>
            <a:r>
              <a:rPr lang="en-GB" sz="1100" dirty="0">
                <a:solidFill>
                  <a:schemeClr val="bg1"/>
                </a:solidFill>
                <a:effectLst/>
                <a:latin typeface="Montserrat" panose="00000500000000000000" pitchFamily="2" charset="0"/>
                <a:ea typeface="Times New Roman" panose="02020603050405020304" pitchFamily="18" charset="0"/>
              </a:rPr>
              <a:t>With further pressure on the supply chain </a:t>
            </a:r>
            <a:r>
              <a:rPr lang="en-GB" sz="1100" b="1" dirty="0">
                <a:solidFill>
                  <a:schemeClr val="accent1"/>
                </a:solidFill>
                <a:effectLst/>
                <a:latin typeface="Montserrat" panose="00000500000000000000" pitchFamily="2" charset="0"/>
                <a:ea typeface="Times New Roman" panose="02020603050405020304" pitchFamily="18" charset="0"/>
              </a:rPr>
              <a:t>Promotional spend </a:t>
            </a:r>
            <a:r>
              <a:rPr lang="en-GB" sz="1100" dirty="0">
                <a:solidFill>
                  <a:schemeClr val="bg1"/>
                </a:solidFill>
                <a:effectLst/>
                <a:latin typeface="Montserrat" panose="00000500000000000000" pitchFamily="2" charset="0"/>
                <a:ea typeface="Times New Roman" panose="02020603050405020304" pitchFamily="18" charset="0"/>
              </a:rPr>
              <a:t>held at </a:t>
            </a:r>
            <a:r>
              <a:rPr lang="en-GB" sz="1100" b="1" dirty="0">
                <a:solidFill>
                  <a:schemeClr val="accent1"/>
                </a:solidFill>
                <a:effectLst/>
                <a:latin typeface="Montserrat" panose="00000500000000000000" pitchFamily="2" charset="0"/>
                <a:ea typeface="Times New Roman" panose="02020603050405020304" pitchFamily="18" charset="0"/>
              </a:rPr>
              <a:t>20% </a:t>
            </a:r>
            <a:r>
              <a:rPr lang="en-GB" sz="1100" dirty="0">
                <a:solidFill>
                  <a:schemeClr val="bg1"/>
                </a:solidFill>
                <a:effectLst/>
                <a:latin typeface="Montserrat" panose="00000500000000000000" pitchFamily="2" charset="0"/>
                <a:ea typeface="Times New Roman" panose="02020603050405020304" pitchFamily="18" charset="0"/>
              </a:rPr>
              <a:t>of sales.</a:t>
            </a:r>
          </a:p>
          <a:p>
            <a:pPr marL="342900" lvl="0" indent="-342900">
              <a:lnSpc>
                <a:spcPts val="1265"/>
              </a:lnSpc>
              <a:spcAft>
                <a:spcPts val="0"/>
              </a:spcAft>
              <a:buClr>
                <a:schemeClr val="bg1"/>
              </a:buClr>
              <a:buFont typeface="Wingdings" panose="05000000000000000000" pitchFamily="2" charset="2"/>
              <a:buChar char="§"/>
            </a:pPr>
            <a:endParaRPr lang="en-GB" sz="1100" dirty="0">
              <a:solidFill>
                <a:schemeClr val="bg1"/>
              </a:solidFill>
              <a:latin typeface="Montserrat" panose="00000500000000000000" pitchFamily="2" charset="0"/>
              <a:ea typeface="Times New Roman" panose="02020603050405020304" pitchFamily="18" charset="0"/>
            </a:endParaRPr>
          </a:p>
          <a:p>
            <a:pPr marL="342900" lvl="0" indent="-342900">
              <a:lnSpc>
                <a:spcPts val="1265"/>
              </a:lnSpc>
              <a:spcAft>
                <a:spcPts val="0"/>
              </a:spcAft>
              <a:buClr>
                <a:schemeClr val="bg1"/>
              </a:buClr>
              <a:buFont typeface="Wingdings" panose="05000000000000000000" pitchFamily="2" charset="2"/>
              <a:buChar char="§"/>
            </a:pPr>
            <a:r>
              <a:rPr lang="en-GB" sz="1100" b="1" dirty="0">
                <a:solidFill>
                  <a:schemeClr val="bg1"/>
                </a:solidFill>
                <a:latin typeface="Montserrat" panose="00000500000000000000" pitchFamily="2" charset="0"/>
                <a:ea typeface="Times New Roman" panose="02020603050405020304" pitchFamily="18" charset="0"/>
              </a:rPr>
              <a:t>Discounters</a:t>
            </a:r>
            <a:r>
              <a:rPr lang="en-GB" sz="1100" dirty="0">
                <a:solidFill>
                  <a:schemeClr val="bg1"/>
                </a:solidFill>
                <a:latin typeface="Montserrat" panose="00000500000000000000" pitchFamily="2" charset="0"/>
                <a:ea typeface="Times New Roman" panose="02020603050405020304" pitchFamily="18" charset="0"/>
              </a:rPr>
              <a:t> &amp; </a:t>
            </a:r>
            <a:r>
              <a:rPr lang="en-GB" sz="1100" b="1" dirty="0">
                <a:solidFill>
                  <a:schemeClr val="bg1"/>
                </a:solidFill>
                <a:latin typeface="Montserrat" panose="00000500000000000000" pitchFamily="2" charset="0"/>
                <a:ea typeface="Times New Roman" panose="02020603050405020304" pitchFamily="18" charset="0"/>
              </a:rPr>
              <a:t>M&amp;S</a:t>
            </a:r>
            <a:r>
              <a:rPr lang="en-GB" sz="1100" dirty="0">
                <a:solidFill>
                  <a:schemeClr val="bg1"/>
                </a:solidFill>
                <a:latin typeface="Montserrat" panose="00000500000000000000" pitchFamily="2" charset="0"/>
                <a:ea typeface="Times New Roman" panose="02020603050405020304" pitchFamily="18" charset="0"/>
              </a:rPr>
              <a:t> grew sales the fastest, whilst </a:t>
            </a:r>
            <a:r>
              <a:rPr lang="en-GB" sz="1100" b="1" dirty="0">
                <a:solidFill>
                  <a:schemeClr val="bg1"/>
                </a:solidFill>
                <a:latin typeface="Montserrat" panose="00000500000000000000" pitchFamily="2" charset="0"/>
                <a:ea typeface="Times New Roman" panose="02020603050405020304" pitchFamily="18" charset="0"/>
              </a:rPr>
              <a:t>Tesco</a:t>
            </a:r>
            <a:r>
              <a:rPr lang="en-GB" sz="1100" dirty="0">
                <a:solidFill>
                  <a:schemeClr val="bg1"/>
                </a:solidFill>
                <a:latin typeface="Montserrat" panose="00000500000000000000" pitchFamily="2" charset="0"/>
                <a:ea typeface="Times New Roman" panose="02020603050405020304" pitchFamily="18" charset="0"/>
              </a:rPr>
              <a:t> led the Top 4.</a:t>
            </a:r>
          </a:p>
          <a:p>
            <a:pPr marL="342900" lvl="0" indent="-342900">
              <a:lnSpc>
                <a:spcPts val="1265"/>
              </a:lnSpc>
              <a:spcAft>
                <a:spcPts val="0"/>
              </a:spcAft>
              <a:buClr>
                <a:schemeClr val="bg1"/>
              </a:buClr>
              <a:buFont typeface="Wingdings" panose="05000000000000000000" pitchFamily="2" charset="2"/>
              <a:buChar char="§"/>
            </a:pPr>
            <a:endParaRPr lang="en-GB" sz="1100" dirty="0">
              <a:solidFill>
                <a:schemeClr val="bg1"/>
              </a:solidFill>
              <a:latin typeface="Montserrat" panose="00000500000000000000" pitchFamily="2" charset="0"/>
              <a:ea typeface="Times New Roman" panose="02020603050405020304" pitchFamily="18" charset="0"/>
            </a:endParaRPr>
          </a:p>
          <a:p>
            <a:pPr marL="342900" lvl="0" indent="-342900">
              <a:lnSpc>
                <a:spcPts val="1265"/>
              </a:lnSpc>
              <a:spcAft>
                <a:spcPts val="0"/>
              </a:spcAft>
              <a:buClr>
                <a:schemeClr val="bg1"/>
              </a:buClr>
              <a:buFont typeface="Wingdings" panose="05000000000000000000" pitchFamily="2" charset="2"/>
              <a:buChar char="§"/>
            </a:pPr>
            <a:r>
              <a:rPr lang="en-GB" sz="1100" dirty="0">
                <a:solidFill>
                  <a:schemeClr val="bg1"/>
                </a:solidFill>
                <a:latin typeface="Montserrat" panose="00000500000000000000" pitchFamily="2" charset="0"/>
                <a:ea typeface="Times New Roman" panose="02020603050405020304" pitchFamily="18" charset="0"/>
              </a:rPr>
              <a:t>The final quarter will be challenging as we lap Lockdown 2.0 and </a:t>
            </a:r>
            <a:r>
              <a:rPr lang="en-GB" sz="1100" b="1" dirty="0">
                <a:solidFill>
                  <a:schemeClr val="bg1"/>
                </a:solidFill>
                <a:latin typeface="Montserrat" panose="00000500000000000000" pitchFamily="2" charset="0"/>
                <a:ea typeface="Times New Roman" panose="02020603050405020304" pitchFamily="18" charset="0"/>
              </a:rPr>
              <a:t>everyday low price </a:t>
            </a:r>
            <a:r>
              <a:rPr lang="en-GB" sz="1100" dirty="0">
                <a:solidFill>
                  <a:schemeClr val="bg1"/>
                </a:solidFill>
                <a:latin typeface="Montserrat" panose="00000500000000000000" pitchFamily="2" charset="0"/>
                <a:ea typeface="Times New Roman" panose="02020603050405020304" pitchFamily="18" charset="0"/>
              </a:rPr>
              <a:t>will remain top of retailer agenda’s.</a:t>
            </a:r>
          </a:p>
          <a:p>
            <a:pPr marL="342900" lvl="0" indent="-342900">
              <a:lnSpc>
                <a:spcPts val="1265"/>
              </a:lnSpc>
              <a:spcAft>
                <a:spcPts val="0"/>
              </a:spcAft>
              <a:buClr>
                <a:schemeClr val="bg1"/>
              </a:buClr>
              <a:buFont typeface="Wingdings" panose="05000000000000000000" pitchFamily="2" charset="2"/>
              <a:buChar char="§"/>
            </a:pPr>
            <a:endParaRPr lang="en-GB" sz="1100" dirty="0">
              <a:solidFill>
                <a:schemeClr val="bg1"/>
              </a:solidFill>
              <a:latin typeface="Montserrat" panose="00000500000000000000" pitchFamily="2" charset="0"/>
              <a:ea typeface="Times New Roman" panose="02020603050405020304" pitchFamily="18" charset="0"/>
            </a:endParaRPr>
          </a:p>
        </p:txBody>
      </p:sp>
      <p:sp>
        <p:nvSpPr>
          <p:cNvPr id="3" name="Subtitle 2">
            <a:extLst>
              <a:ext uri="{FF2B5EF4-FFF2-40B4-BE49-F238E27FC236}">
                <a16:creationId xmlns:a16="http://schemas.microsoft.com/office/drawing/2014/main" id="{612AEE3A-5ACA-4840-9F4C-8A91BAC6C508}"/>
              </a:ext>
            </a:extLst>
          </p:cNvPr>
          <p:cNvSpPr>
            <a:spLocks noGrp="1"/>
          </p:cNvSpPr>
          <p:nvPr>
            <p:ph type="subTitle" idx="1"/>
          </p:nvPr>
        </p:nvSpPr>
        <p:spPr/>
        <p:txBody>
          <a:bodyPr/>
          <a:lstStyle/>
          <a:p>
            <a:r>
              <a:rPr lang="en-PH" dirty="0">
                <a:solidFill>
                  <a:schemeClr val="bg1"/>
                </a:solidFill>
                <a:latin typeface="Montserrat" panose="00000500000000000000" pitchFamily="2" charset="0"/>
              </a:rPr>
              <a:t>Source:  NielsenIQ Homescan FMCG, NielsenIQ Scantrack</a:t>
            </a:r>
          </a:p>
        </p:txBody>
      </p:sp>
      <p:sp>
        <p:nvSpPr>
          <p:cNvPr id="652" name="Google Shape;652;p59"/>
          <p:cNvSpPr txBox="1">
            <a:spLocks noGrp="1"/>
          </p:cNvSpPr>
          <p:nvPr>
            <p:ph type="title"/>
          </p:nvPr>
        </p:nvSpPr>
        <p:spPr>
          <a:xfrm>
            <a:off x="354650" y="292625"/>
            <a:ext cx="8237807" cy="393600"/>
          </a:xfrm>
        </p:spPr>
        <p:txBody>
          <a:bodyPr spcFirstLastPara="1" wrap="square" lIns="0" tIns="91425" rIns="0" bIns="91425" anchor="t" anchorCtr="0">
            <a:noAutofit/>
          </a:bodyPr>
          <a:lstStyle/>
          <a:p>
            <a:r>
              <a:rPr lang="en-GB" sz="1900" b="1" dirty="0">
                <a:effectLst/>
                <a:latin typeface="Montserrat" panose="00000500000000000000" pitchFamily="2" charset="0"/>
                <a:ea typeface="Times New Roman" panose="02020603050405020304" pitchFamily="18" charset="0"/>
                <a:cs typeface="Times New Roman" panose="02020603050405020304" pitchFamily="18" charset="0"/>
                <a:sym typeface="Montserrat"/>
              </a:rPr>
              <a:t>Weaker comparatives, day/staycations and continued demand for convenient foods all </a:t>
            </a:r>
            <a:r>
              <a:rPr lang="en-GB" dirty="0">
                <a:latin typeface="Montserrat" panose="00000500000000000000" pitchFamily="2" charset="0"/>
                <a:ea typeface="Times New Roman" panose="02020603050405020304" pitchFamily="18" charset="0"/>
                <a:cs typeface="Times New Roman" panose="02020603050405020304" pitchFamily="18" charset="0"/>
              </a:rPr>
              <a:t>helped to lift growths in last 4 weeks</a:t>
            </a:r>
            <a:endParaRPr lang="en-GB" dirty="0">
              <a:solidFill>
                <a:srgbClr val="000000"/>
              </a:solidFill>
              <a:latin typeface="Montserrat" panose="00000500000000000000" pitchFamily="2" charset="0"/>
            </a:endParaRPr>
          </a:p>
        </p:txBody>
      </p:sp>
    </p:spTree>
    <p:extLst>
      <p:ext uri="{BB962C8B-B14F-4D97-AF65-F5344CB8AC3E}">
        <p14:creationId xmlns:p14="http://schemas.microsoft.com/office/powerpoint/2010/main" val="710707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2"/>
        <p:cNvGrpSpPr/>
        <p:nvPr/>
      </p:nvGrpSpPr>
      <p:grpSpPr>
        <a:xfrm>
          <a:off x="0" y="0"/>
          <a:ext cx="0" cy="0"/>
          <a:chOff x="0" y="0"/>
          <a:chExt cx="0" cy="0"/>
        </a:xfrm>
      </p:grpSpPr>
      <p:sp>
        <p:nvSpPr>
          <p:cNvPr id="943" name="Google Shape;943;p77"/>
          <p:cNvSpPr txBox="1">
            <a:spLocks noGrp="1"/>
          </p:cNvSpPr>
          <p:nvPr>
            <p:ph type="title"/>
          </p:nvPr>
        </p:nvSpPr>
        <p:spPr>
          <a:xfrm>
            <a:off x="354651" y="360974"/>
            <a:ext cx="5550900" cy="568665"/>
          </a:xfrm>
        </p:spPr>
        <p:txBody>
          <a:bodyPr spcFirstLastPara="1" wrap="square" lIns="0" tIns="91425" rIns="0" bIns="91425" anchor="t" anchorCtr="0">
            <a:noAutofit/>
          </a:bodyPr>
          <a:lstStyle/>
          <a:p>
            <a:pPr lvl="0"/>
            <a:r>
              <a:rPr lang="en-PH" dirty="0">
                <a:latin typeface="Montserrat" panose="00000500000000000000" pitchFamily="2" charset="0"/>
              </a:rPr>
              <a:t>It was a good month for Convenience</a:t>
            </a:r>
            <a:endParaRPr lang="en-US" dirty="0">
              <a:latin typeface="Montserrat" panose="00000500000000000000" pitchFamily="2" charset="0"/>
            </a:endParaRPr>
          </a:p>
        </p:txBody>
      </p:sp>
      <p:sp>
        <p:nvSpPr>
          <p:cNvPr id="5" name="Subtitle 4">
            <a:extLst>
              <a:ext uri="{FF2B5EF4-FFF2-40B4-BE49-F238E27FC236}">
                <a16:creationId xmlns:a16="http://schemas.microsoft.com/office/drawing/2014/main" id="{A2CF0243-A70B-4B96-B944-AA7661425FCB}"/>
              </a:ext>
            </a:extLst>
          </p:cNvPr>
          <p:cNvSpPr>
            <a:spLocks noGrp="1"/>
          </p:cNvSpPr>
          <p:nvPr>
            <p:ph type="subTitle" idx="3"/>
          </p:nvPr>
        </p:nvSpPr>
        <p:spPr/>
        <p:txBody>
          <a:bodyPr/>
          <a:lstStyle/>
          <a:p>
            <a:r>
              <a:rPr lang="en-PH" dirty="0">
                <a:latin typeface="Montserrat" panose="00000500000000000000" pitchFamily="2" charset="0"/>
              </a:rPr>
              <a:t>Source:  NielsenIQ Scantrack Total Store Read, *Homescan FMCG 4w/e 11</a:t>
            </a:r>
            <a:r>
              <a:rPr lang="en-PH" baseline="30000" dirty="0">
                <a:latin typeface="Montserrat" panose="00000500000000000000" pitchFamily="2" charset="0"/>
              </a:rPr>
              <a:t>th</a:t>
            </a:r>
            <a:r>
              <a:rPr lang="en-PH" dirty="0">
                <a:latin typeface="Montserrat" panose="00000500000000000000" pitchFamily="2" charset="0"/>
              </a:rPr>
              <a:t> September 2021</a:t>
            </a:r>
          </a:p>
        </p:txBody>
      </p:sp>
      <p:sp>
        <p:nvSpPr>
          <p:cNvPr id="944" name="Google Shape;944;p77"/>
          <p:cNvSpPr txBox="1"/>
          <p:nvPr/>
        </p:nvSpPr>
        <p:spPr>
          <a:xfrm>
            <a:off x="354650" y="2148350"/>
            <a:ext cx="2242982" cy="11586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0"/>
              </a:spcAft>
              <a:buNone/>
            </a:pPr>
            <a:r>
              <a:rPr lang="en" b="1" dirty="0">
                <a:solidFill>
                  <a:srgbClr val="000000"/>
                </a:solidFill>
                <a:latin typeface="Montserrat" panose="00000500000000000000" pitchFamily="2" charset="0"/>
                <a:ea typeface="Montserrat"/>
                <a:cs typeface="Montserrat"/>
                <a:sym typeface="Montserrat"/>
              </a:rPr>
              <a:t>Tailwinds</a:t>
            </a:r>
            <a:endParaRPr dirty="0">
              <a:solidFill>
                <a:srgbClr val="000000"/>
              </a:solidFill>
              <a:latin typeface="Montserrat" panose="00000500000000000000" pitchFamily="2" charset="0"/>
              <a:ea typeface="Montserrat Light"/>
              <a:cs typeface="Montserrat Light"/>
              <a:sym typeface="Montserrat Light"/>
            </a:endParaRPr>
          </a:p>
          <a:p>
            <a:pPr marL="365760" lvl="0" indent="-304800" algn="l" rtl="0">
              <a:spcBef>
                <a:spcPts val="600"/>
              </a:spcBef>
              <a:spcAft>
                <a:spcPts val="600"/>
              </a:spcAft>
              <a:buClr>
                <a:srgbClr val="000000"/>
              </a:buClr>
              <a:buSzPts val="1200"/>
              <a:buFont typeface="Montserrat"/>
              <a:buChar char="■"/>
            </a:pPr>
            <a:r>
              <a:rPr lang="en" sz="1200" dirty="0">
                <a:solidFill>
                  <a:srgbClr val="000000"/>
                </a:solidFill>
                <a:latin typeface="Montserrat" panose="00000500000000000000" pitchFamily="2" charset="0"/>
                <a:ea typeface="Montserrat"/>
                <a:cs typeface="Montserrat"/>
                <a:sym typeface="Montserrat"/>
              </a:rPr>
              <a:t>*Discounters +6.9%</a:t>
            </a:r>
          </a:p>
          <a:p>
            <a:pPr marL="365760" lvl="0" indent="-304800" algn="l" rtl="0">
              <a:spcBef>
                <a:spcPts val="600"/>
              </a:spcBef>
              <a:spcAft>
                <a:spcPts val="600"/>
              </a:spcAft>
              <a:buClr>
                <a:srgbClr val="000000"/>
              </a:buClr>
              <a:buSzPts val="1200"/>
              <a:buFont typeface="Montserrat"/>
              <a:buChar char="■"/>
            </a:pPr>
            <a:r>
              <a:rPr lang="en" sz="1200" dirty="0">
                <a:latin typeface="Montserrat" panose="00000500000000000000" pitchFamily="2" charset="0"/>
                <a:ea typeface="Montserrat"/>
                <a:cs typeface="Montserrat"/>
                <a:sym typeface="Montserrat"/>
              </a:rPr>
              <a:t>Convenience +3.3%</a:t>
            </a:r>
            <a:endParaRPr lang="en" sz="1200" dirty="0">
              <a:solidFill>
                <a:srgbClr val="000000"/>
              </a:solidFill>
              <a:latin typeface="Montserrat" panose="00000500000000000000" pitchFamily="2" charset="0"/>
              <a:ea typeface="Montserrat"/>
              <a:cs typeface="Montserrat"/>
              <a:sym typeface="Montserrat"/>
            </a:endParaRPr>
          </a:p>
          <a:p>
            <a:pPr marL="365760" indent="-304800">
              <a:spcBef>
                <a:spcPts val="600"/>
              </a:spcBef>
              <a:spcAft>
                <a:spcPts val="600"/>
              </a:spcAft>
              <a:buSzPts val="1200"/>
              <a:buFont typeface="Montserrat"/>
              <a:buChar char="■"/>
            </a:pPr>
            <a:r>
              <a:rPr lang="en" sz="1200" dirty="0">
                <a:latin typeface="Montserrat" panose="00000500000000000000" pitchFamily="2" charset="0"/>
                <a:ea typeface="Montserrat"/>
                <a:cs typeface="Montserrat"/>
                <a:sym typeface="Montserrat"/>
              </a:rPr>
              <a:t>Grocery Multiples +1.3%</a:t>
            </a:r>
          </a:p>
          <a:p>
            <a:pPr marL="365760" indent="-304800">
              <a:spcBef>
                <a:spcPts val="600"/>
              </a:spcBef>
              <a:spcAft>
                <a:spcPts val="600"/>
              </a:spcAft>
              <a:buSzPts val="1200"/>
              <a:buFont typeface="Montserrat"/>
              <a:buChar char="■"/>
            </a:pPr>
            <a:r>
              <a:rPr lang="en" sz="1200" dirty="0">
                <a:solidFill>
                  <a:schemeClr val="tx1"/>
                </a:solidFill>
                <a:latin typeface="Montserrat" panose="00000500000000000000" pitchFamily="2" charset="0"/>
                <a:ea typeface="Montserrat"/>
                <a:cs typeface="Montserrat"/>
                <a:sym typeface="Montserrat"/>
              </a:rPr>
              <a:t>Supermarkets +0.6%</a:t>
            </a:r>
          </a:p>
          <a:p>
            <a:pPr marL="60960" lvl="0" algn="l" rtl="0">
              <a:spcBef>
                <a:spcPts val="600"/>
              </a:spcBef>
              <a:spcAft>
                <a:spcPts val="600"/>
              </a:spcAft>
              <a:buClr>
                <a:srgbClr val="000000"/>
              </a:buClr>
              <a:buSzPts val="1200"/>
            </a:pPr>
            <a:endParaRPr lang="en" sz="1200" dirty="0">
              <a:solidFill>
                <a:srgbClr val="000000"/>
              </a:solidFill>
              <a:latin typeface="Avenir Next LT Pro" panose="020B0504020202020204" pitchFamily="34" charset="0"/>
              <a:ea typeface="Montserrat"/>
              <a:cs typeface="Montserrat"/>
              <a:sym typeface="Montserrat"/>
            </a:endParaRPr>
          </a:p>
          <a:p>
            <a:pPr marL="365760" lvl="0" indent="-304800" algn="l" rtl="0">
              <a:spcBef>
                <a:spcPts val="600"/>
              </a:spcBef>
              <a:spcAft>
                <a:spcPts val="600"/>
              </a:spcAft>
              <a:buClr>
                <a:srgbClr val="000000"/>
              </a:buClr>
              <a:buSzPts val="1200"/>
              <a:buFont typeface="Montserrat"/>
              <a:buChar char="■"/>
            </a:pPr>
            <a:endParaRPr lang="en" sz="1200" dirty="0">
              <a:solidFill>
                <a:srgbClr val="000000"/>
              </a:solidFill>
              <a:latin typeface="Avenir Next LT Pro" panose="020B0504020202020204" pitchFamily="34" charset="0"/>
              <a:ea typeface="Montserrat"/>
              <a:cs typeface="Montserrat"/>
              <a:sym typeface="Montserrat"/>
            </a:endParaRPr>
          </a:p>
          <a:p>
            <a:pPr marL="365760" lvl="0" indent="-304800" algn="l" rtl="0">
              <a:spcAft>
                <a:spcPts val="600"/>
              </a:spcAft>
              <a:buClr>
                <a:srgbClr val="000000"/>
              </a:buClr>
              <a:buSzPts val="1200"/>
              <a:buFont typeface="Montserrat"/>
              <a:buChar char="■"/>
            </a:pPr>
            <a:endParaRPr sz="1200" dirty="0">
              <a:solidFill>
                <a:srgbClr val="FF0000"/>
              </a:solidFill>
              <a:latin typeface="Avenir Next LT Pro" panose="020B0504020202020204" pitchFamily="34" charset="0"/>
              <a:ea typeface="Montserrat"/>
              <a:cs typeface="Montserrat"/>
              <a:sym typeface="Montserrat"/>
            </a:endParaRPr>
          </a:p>
        </p:txBody>
      </p:sp>
      <p:sp>
        <p:nvSpPr>
          <p:cNvPr id="945" name="Google Shape;945;p77"/>
          <p:cNvSpPr txBox="1"/>
          <p:nvPr/>
        </p:nvSpPr>
        <p:spPr>
          <a:xfrm>
            <a:off x="3217224" y="2102620"/>
            <a:ext cx="2242981" cy="11586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0"/>
              </a:spcAft>
              <a:buNone/>
            </a:pPr>
            <a:r>
              <a:rPr lang="en" b="1" dirty="0">
                <a:latin typeface="Montserrat" panose="00000500000000000000" pitchFamily="2" charset="0"/>
                <a:ea typeface="Montserrat"/>
                <a:cs typeface="Montserrat"/>
                <a:sym typeface="Montserrat"/>
              </a:rPr>
              <a:t>Head</a:t>
            </a:r>
            <a:r>
              <a:rPr lang="en" b="1" dirty="0">
                <a:solidFill>
                  <a:srgbClr val="000000"/>
                </a:solidFill>
                <a:latin typeface="Montserrat" panose="00000500000000000000" pitchFamily="2" charset="0"/>
                <a:ea typeface="Montserrat"/>
                <a:cs typeface="Montserrat"/>
                <a:sym typeface="Montserrat"/>
              </a:rPr>
              <a:t>winds</a:t>
            </a:r>
            <a:endParaRPr dirty="0">
              <a:solidFill>
                <a:srgbClr val="000000"/>
              </a:solidFill>
              <a:latin typeface="Montserrat" panose="00000500000000000000" pitchFamily="2" charset="0"/>
              <a:ea typeface="Montserrat Light"/>
              <a:cs typeface="Montserrat Light"/>
              <a:sym typeface="Montserrat Light"/>
            </a:endParaRPr>
          </a:p>
          <a:p>
            <a:pPr marL="360000" indent="-304800">
              <a:spcBef>
                <a:spcPts val="600"/>
              </a:spcBef>
              <a:spcAft>
                <a:spcPts val="600"/>
              </a:spcAft>
              <a:buSzPts val="1200"/>
              <a:buFont typeface="Montserrat"/>
              <a:buChar char="■"/>
            </a:pPr>
            <a:r>
              <a:rPr lang="en-GB" sz="1200" dirty="0">
                <a:solidFill>
                  <a:srgbClr val="000000"/>
                </a:solidFill>
                <a:latin typeface="Montserrat" panose="00000500000000000000" pitchFamily="2" charset="0"/>
                <a:ea typeface="Montserrat"/>
                <a:cs typeface="Montserrat"/>
                <a:sym typeface="Montserrat"/>
              </a:rPr>
              <a:t>*Online -3.8%</a:t>
            </a:r>
            <a:endParaRPr lang="en" sz="1200" dirty="0">
              <a:solidFill>
                <a:srgbClr val="000000"/>
              </a:solidFill>
              <a:latin typeface="Montserrat" panose="00000500000000000000" pitchFamily="2" charset="0"/>
              <a:ea typeface="Montserrat"/>
              <a:cs typeface="Montserrat"/>
              <a:sym typeface="Montserrat"/>
            </a:endParaRPr>
          </a:p>
          <a:p>
            <a:pPr marL="360000" lvl="0" indent="-304800" algn="l" rtl="0">
              <a:spcBef>
                <a:spcPts val="600"/>
              </a:spcBef>
              <a:spcAft>
                <a:spcPts val="600"/>
              </a:spcAft>
              <a:buClr>
                <a:srgbClr val="000000"/>
              </a:buClr>
              <a:buSzPts val="1200"/>
              <a:buFont typeface="Montserrat"/>
              <a:buChar char="■"/>
            </a:pPr>
            <a:r>
              <a:rPr lang="en" sz="1200" dirty="0">
                <a:solidFill>
                  <a:srgbClr val="000000"/>
                </a:solidFill>
                <a:latin typeface="Montserrat" panose="00000500000000000000" pitchFamily="2" charset="0"/>
                <a:ea typeface="Montserrat"/>
                <a:cs typeface="Montserrat"/>
                <a:sym typeface="Montserrat"/>
              </a:rPr>
              <a:t>*Value Retailers </a:t>
            </a:r>
            <a:r>
              <a:rPr lang="en" sz="1200" dirty="0">
                <a:solidFill>
                  <a:srgbClr val="000000"/>
                </a:solidFill>
                <a:latin typeface="Avenir Next LT Pro" panose="020B0504020202020204" pitchFamily="34" charset="0"/>
                <a:ea typeface="Montserrat"/>
                <a:cs typeface="Montserrat"/>
                <a:sym typeface="Montserrat"/>
              </a:rPr>
              <a:t>-</a:t>
            </a:r>
            <a:r>
              <a:rPr lang="en" sz="1200" dirty="0">
                <a:solidFill>
                  <a:schemeClr val="tx1"/>
                </a:solidFill>
                <a:latin typeface="Avenir Next LT Pro" panose="020B0504020202020204" pitchFamily="34" charset="0"/>
                <a:ea typeface="Montserrat"/>
                <a:cs typeface="Montserrat"/>
                <a:sym typeface="Montserrat"/>
              </a:rPr>
              <a:t>6.4%</a:t>
            </a:r>
          </a:p>
          <a:p>
            <a:pPr marL="360000" lvl="0" indent="-304800" algn="l" rtl="0">
              <a:spcBef>
                <a:spcPts val="600"/>
              </a:spcBef>
              <a:spcAft>
                <a:spcPts val="600"/>
              </a:spcAft>
              <a:buClr>
                <a:srgbClr val="000000"/>
              </a:buClr>
              <a:buSzPts val="1200"/>
              <a:buFont typeface="Montserrat"/>
              <a:buChar char="■"/>
            </a:pPr>
            <a:endParaRPr lang="en" sz="1200" dirty="0">
              <a:solidFill>
                <a:schemeClr val="tx1"/>
              </a:solidFill>
              <a:latin typeface="Avenir Next LT Pro" panose="020B0504020202020204" pitchFamily="34" charset="0"/>
              <a:ea typeface="Montserrat"/>
              <a:cs typeface="Montserrat"/>
              <a:sym typeface="Montserrat"/>
            </a:endParaRPr>
          </a:p>
        </p:txBody>
      </p:sp>
      <p:sp>
        <p:nvSpPr>
          <p:cNvPr id="947" name="Google Shape;947;p77"/>
          <p:cNvSpPr txBox="1"/>
          <p:nvPr/>
        </p:nvSpPr>
        <p:spPr>
          <a:xfrm>
            <a:off x="6277650" y="2287850"/>
            <a:ext cx="2511600" cy="1019100"/>
          </a:xfrm>
          <a:prstGeom prst="rect">
            <a:avLst/>
          </a:prstGeom>
          <a:noFill/>
          <a:ln>
            <a:noFill/>
          </a:ln>
        </p:spPr>
        <p:txBody>
          <a:bodyPr spcFirstLastPara="1" wrap="square" lIns="0" tIns="91425" rIns="0" bIns="91425" anchor="ctr" anchorCtr="0">
            <a:noAutofit/>
          </a:bodyPr>
          <a:lstStyle/>
          <a:p>
            <a:pPr marL="0" lvl="0" indent="0" algn="l" rtl="0">
              <a:spcBef>
                <a:spcPts val="0"/>
              </a:spcBef>
              <a:spcAft>
                <a:spcPts val="0"/>
              </a:spcAft>
              <a:buNone/>
            </a:pPr>
            <a:r>
              <a:rPr lang="en" sz="3600" b="1" dirty="0">
                <a:solidFill>
                  <a:schemeClr val="accent1"/>
                </a:solidFill>
                <a:latin typeface="Montserrat" panose="00000500000000000000" pitchFamily="2" charset="0"/>
                <a:ea typeface="Montserrat"/>
                <a:cs typeface="Montserrat"/>
                <a:sym typeface="Montserrat"/>
              </a:rPr>
              <a:t>+1.8%</a:t>
            </a:r>
            <a:endParaRPr sz="3600" dirty="0">
              <a:solidFill>
                <a:schemeClr val="accent1"/>
              </a:solidFill>
              <a:latin typeface="Montserrat" panose="00000500000000000000" pitchFamily="2" charset="0"/>
              <a:ea typeface="Montserrat Light"/>
              <a:cs typeface="Montserrat Light"/>
              <a:sym typeface="Montserrat Light"/>
            </a:endParaRPr>
          </a:p>
          <a:p>
            <a:pPr marL="0" lvl="0" indent="0" algn="l" rtl="0">
              <a:spcBef>
                <a:spcPts val="600"/>
              </a:spcBef>
              <a:spcAft>
                <a:spcPts val="600"/>
              </a:spcAft>
              <a:buNone/>
            </a:pPr>
            <a:r>
              <a:rPr lang="en" sz="1200" dirty="0">
                <a:solidFill>
                  <a:srgbClr val="FFFFFF"/>
                </a:solidFill>
                <a:latin typeface="Montserrat" panose="00000500000000000000" pitchFamily="2" charset="0"/>
                <a:ea typeface="Montserrat"/>
                <a:cs typeface="Montserrat"/>
                <a:sym typeface="Montserrat"/>
              </a:rPr>
              <a:t>Total Till</a:t>
            </a:r>
          </a:p>
        </p:txBody>
      </p:sp>
      <p:pic>
        <p:nvPicPr>
          <p:cNvPr id="952" name="Google Shape;952;p77"/>
          <p:cNvPicPr preferRelativeResize="0"/>
          <p:nvPr/>
        </p:nvPicPr>
        <p:blipFill rotWithShape="1">
          <a:blip r:embed="rId3">
            <a:alphaModFix/>
          </a:blip>
          <a:srcRect l="258" r="248"/>
          <a:stretch/>
        </p:blipFill>
        <p:spPr>
          <a:xfrm>
            <a:off x="6277650" y="1443196"/>
            <a:ext cx="722376" cy="666191"/>
          </a:xfrm>
          <a:prstGeom prst="rect">
            <a:avLst/>
          </a:prstGeom>
          <a:noFill/>
          <a:ln>
            <a:noFill/>
          </a:ln>
        </p:spPr>
      </p:pic>
    </p:spTree>
    <p:extLst>
      <p:ext uri="{BB962C8B-B14F-4D97-AF65-F5344CB8AC3E}">
        <p14:creationId xmlns:p14="http://schemas.microsoft.com/office/powerpoint/2010/main" val="3269257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9"/>
        <p:cNvGrpSpPr/>
        <p:nvPr/>
      </p:nvGrpSpPr>
      <p:grpSpPr>
        <a:xfrm>
          <a:off x="0" y="0"/>
          <a:ext cx="0" cy="0"/>
          <a:chOff x="0" y="0"/>
          <a:chExt cx="0" cy="0"/>
        </a:xfrm>
      </p:grpSpPr>
      <p:sp>
        <p:nvSpPr>
          <p:cNvPr id="880" name="Google Shape;880;p73"/>
          <p:cNvSpPr txBox="1"/>
          <p:nvPr/>
        </p:nvSpPr>
        <p:spPr>
          <a:xfrm>
            <a:off x="354650" y="292625"/>
            <a:ext cx="8434800" cy="393600"/>
          </a:xfrm>
          <a:prstGeom prst="rect">
            <a:avLst/>
          </a:prstGeom>
          <a:noFill/>
          <a:ln>
            <a:noFill/>
          </a:ln>
        </p:spPr>
        <p:txBody>
          <a:bodyPr spcFirstLastPara="1" wrap="square" lIns="0" tIns="91425" rIns="0" bIns="91425" anchor="t" anchorCtr="0">
            <a:noAutofit/>
          </a:bodyPr>
          <a:lstStyle/>
          <a:p>
            <a:pPr marL="0" lvl="0" indent="0" algn="l" rtl="0">
              <a:spcBef>
                <a:spcPts val="0"/>
              </a:spcBef>
              <a:spcAft>
                <a:spcPts val="0"/>
              </a:spcAft>
              <a:buNone/>
            </a:pPr>
            <a:r>
              <a:rPr lang="en" sz="2000" b="1">
                <a:latin typeface="Montserrat"/>
                <a:ea typeface="Montserrat"/>
                <a:cs typeface="Montserrat"/>
                <a:sym typeface="Montserrat"/>
              </a:rPr>
              <a:t>Three column numbered list</a:t>
            </a:r>
            <a:endParaRPr sz="2000" b="1" dirty="0">
              <a:solidFill>
                <a:srgbClr val="000000"/>
              </a:solidFill>
              <a:latin typeface="Montserrat"/>
              <a:ea typeface="Montserrat"/>
              <a:cs typeface="Montserrat"/>
              <a:sym typeface="Montserrat"/>
            </a:endParaRPr>
          </a:p>
        </p:txBody>
      </p:sp>
      <p:sp>
        <p:nvSpPr>
          <p:cNvPr id="881" name="Google Shape;881;p73"/>
          <p:cNvSpPr txBox="1"/>
          <p:nvPr/>
        </p:nvSpPr>
        <p:spPr>
          <a:xfrm>
            <a:off x="356649" y="2283425"/>
            <a:ext cx="2913391" cy="1180200"/>
          </a:xfrm>
          <a:prstGeom prst="rect">
            <a:avLst/>
          </a:prstGeom>
          <a:noFill/>
          <a:ln>
            <a:noFill/>
          </a:ln>
        </p:spPr>
        <p:txBody>
          <a:bodyPr spcFirstLastPara="1" wrap="square" lIns="0" tIns="45700" rIns="0" bIns="45700" anchor="t" anchorCtr="0">
            <a:noAutofit/>
          </a:bodyPr>
          <a:lstStyle/>
          <a:p>
            <a:pPr lvl="0">
              <a:buSzPts val="1100"/>
            </a:pPr>
            <a:r>
              <a:rPr lang="en" sz="1200" dirty="0">
                <a:solidFill>
                  <a:srgbClr val="FFFFFF"/>
                </a:solidFill>
                <a:latin typeface="Montserrat" panose="00000500000000000000" pitchFamily="2" charset="0"/>
                <a:ea typeface="Montserrat"/>
                <a:cs typeface="Montserrat"/>
                <a:sym typeface="Montserrat"/>
              </a:rPr>
              <a:t>Spend per visit fell to </a:t>
            </a:r>
            <a:r>
              <a:rPr lang="en" sz="1200" b="1" dirty="0">
                <a:solidFill>
                  <a:srgbClr val="FFFFFF"/>
                </a:solidFill>
                <a:latin typeface="Montserrat" panose="00000500000000000000" pitchFamily="2" charset="0"/>
                <a:ea typeface="Montserrat"/>
                <a:cs typeface="Montserrat"/>
                <a:sym typeface="Montserrat"/>
              </a:rPr>
              <a:t>£18.23</a:t>
            </a:r>
            <a:r>
              <a:rPr lang="en" sz="1200" dirty="0">
                <a:solidFill>
                  <a:srgbClr val="FFFFFF"/>
                </a:solidFill>
                <a:latin typeface="Montserrat" panose="00000500000000000000" pitchFamily="2" charset="0"/>
                <a:ea typeface="Montserrat"/>
                <a:cs typeface="Montserrat"/>
                <a:sym typeface="Montserrat"/>
              </a:rPr>
              <a:t> from</a:t>
            </a:r>
          </a:p>
          <a:p>
            <a:pPr lvl="0">
              <a:buSzPts val="1100"/>
            </a:pPr>
            <a:r>
              <a:rPr lang="en" sz="1200" dirty="0">
                <a:solidFill>
                  <a:srgbClr val="FFFFFF"/>
                </a:solidFill>
                <a:latin typeface="Montserrat" panose="00000500000000000000" pitchFamily="2" charset="0"/>
                <a:ea typeface="Montserrat"/>
                <a:cs typeface="Montserrat"/>
                <a:sym typeface="Montserrat"/>
              </a:rPr>
              <a:t>£19.80</a:t>
            </a:r>
          </a:p>
          <a:p>
            <a:pPr marL="0" marR="0" lvl="0" indent="0" algn="l" rtl="0">
              <a:lnSpc>
                <a:spcPct val="100000"/>
              </a:lnSpc>
              <a:spcBef>
                <a:spcPts val="0"/>
              </a:spcBef>
              <a:spcAft>
                <a:spcPts val="0"/>
              </a:spcAft>
              <a:buClr>
                <a:srgbClr val="000000"/>
              </a:buClr>
              <a:buSzPts val="1100"/>
              <a:buFont typeface="Arial"/>
              <a:buNone/>
            </a:pPr>
            <a:endParaRPr lang="en" sz="1200" dirty="0">
              <a:solidFill>
                <a:srgbClr val="FFFFFF"/>
              </a:solidFill>
              <a:latin typeface="Montserrat" panose="00000500000000000000" pitchFamily="2" charset="0"/>
              <a:ea typeface="Montserrat"/>
              <a:cs typeface="Montserrat"/>
              <a:sym typeface="Montserrat"/>
            </a:endParaRPr>
          </a:p>
        </p:txBody>
      </p:sp>
      <p:cxnSp>
        <p:nvCxnSpPr>
          <p:cNvPr id="882" name="Google Shape;882;p73"/>
          <p:cNvCxnSpPr/>
          <p:nvPr/>
        </p:nvCxnSpPr>
        <p:spPr>
          <a:xfrm>
            <a:off x="338424" y="2210070"/>
            <a:ext cx="2712000" cy="0"/>
          </a:xfrm>
          <a:prstGeom prst="straightConnector1">
            <a:avLst/>
          </a:prstGeom>
          <a:noFill/>
          <a:ln w="9525" cap="flat" cmpd="sng">
            <a:solidFill>
              <a:srgbClr val="FFFFFF"/>
            </a:solidFill>
            <a:prstDash val="solid"/>
            <a:round/>
            <a:headEnd type="none" w="med" len="med"/>
            <a:tailEnd type="none" w="med" len="med"/>
          </a:ln>
        </p:spPr>
      </p:cxnSp>
      <p:cxnSp>
        <p:nvCxnSpPr>
          <p:cNvPr id="883" name="Google Shape;883;p73"/>
          <p:cNvCxnSpPr/>
          <p:nvPr/>
        </p:nvCxnSpPr>
        <p:spPr>
          <a:xfrm>
            <a:off x="3215999" y="2210070"/>
            <a:ext cx="2712000" cy="0"/>
          </a:xfrm>
          <a:prstGeom prst="straightConnector1">
            <a:avLst/>
          </a:prstGeom>
          <a:noFill/>
          <a:ln w="9525" cap="flat" cmpd="sng">
            <a:solidFill>
              <a:srgbClr val="FFFFFF"/>
            </a:solidFill>
            <a:prstDash val="solid"/>
            <a:round/>
            <a:headEnd type="none" w="med" len="med"/>
            <a:tailEnd type="none" w="med" len="med"/>
          </a:ln>
        </p:spPr>
      </p:cxnSp>
      <p:cxnSp>
        <p:nvCxnSpPr>
          <p:cNvPr id="884" name="Google Shape;884;p73"/>
          <p:cNvCxnSpPr/>
          <p:nvPr/>
        </p:nvCxnSpPr>
        <p:spPr>
          <a:xfrm>
            <a:off x="6093574" y="2210070"/>
            <a:ext cx="2712000" cy="0"/>
          </a:xfrm>
          <a:prstGeom prst="straightConnector1">
            <a:avLst/>
          </a:prstGeom>
          <a:noFill/>
          <a:ln w="9525" cap="flat" cmpd="sng">
            <a:solidFill>
              <a:srgbClr val="FFFFFF"/>
            </a:solidFill>
            <a:prstDash val="solid"/>
            <a:round/>
            <a:headEnd type="none" w="med" len="med"/>
            <a:tailEnd type="none" w="med" len="med"/>
          </a:ln>
        </p:spPr>
      </p:cxnSp>
      <p:sp>
        <p:nvSpPr>
          <p:cNvPr id="885" name="Google Shape;885;p73"/>
          <p:cNvSpPr txBox="1"/>
          <p:nvPr/>
        </p:nvSpPr>
        <p:spPr>
          <a:xfrm>
            <a:off x="3225200" y="2283425"/>
            <a:ext cx="2693700" cy="11802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200" dirty="0">
                <a:solidFill>
                  <a:srgbClr val="FFFFFF"/>
                </a:solidFill>
                <a:latin typeface="Montserrat" panose="00000500000000000000" pitchFamily="2" charset="0"/>
                <a:ea typeface="Montserrat"/>
                <a:cs typeface="Montserrat"/>
                <a:sym typeface="Montserrat"/>
              </a:rPr>
              <a:t>Items in basket fell to </a:t>
            </a:r>
            <a:r>
              <a:rPr lang="en" sz="1200" b="1" dirty="0">
                <a:solidFill>
                  <a:srgbClr val="FFFFFF"/>
                </a:solidFill>
                <a:latin typeface="Montserrat" panose="00000500000000000000" pitchFamily="2" charset="0"/>
                <a:ea typeface="Montserrat"/>
                <a:cs typeface="Montserrat"/>
                <a:sym typeface="Montserrat"/>
              </a:rPr>
              <a:t>11.4</a:t>
            </a:r>
            <a:r>
              <a:rPr lang="en" sz="1200" dirty="0">
                <a:solidFill>
                  <a:srgbClr val="FFFFFF"/>
                </a:solidFill>
                <a:latin typeface="Montserrat" panose="00000500000000000000" pitchFamily="2" charset="0"/>
                <a:ea typeface="Montserrat"/>
                <a:cs typeface="Montserrat"/>
                <a:sym typeface="Montserrat"/>
              </a:rPr>
              <a:t> from 12.5</a:t>
            </a:r>
          </a:p>
          <a:p>
            <a:pPr marL="0" marR="0" lvl="0" indent="0" algn="l" rtl="0">
              <a:lnSpc>
                <a:spcPct val="100000"/>
              </a:lnSpc>
              <a:spcBef>
                <a:spcPts val="0"/>
              </a:spcBef>
              <a:spcAft>
                <a:spcPts val="0"/>
              </a:spcAft>
              <a:buClr>
                <a:srgbClr val="000000"/>
              </a:buClr>
              <a:buSzPts val="1100"/>
              <a:buFont typeface="Arial"/>
              <a:buNone/>
            </a:pPr>
            <a:endParaRPr lang="en" sz="1200" dirty="0">
              <a:solidFill>
                <a:srgbClr val="FFFFFF"/>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Clr>
                <a:srgbClr val="000000"/>
              </a:buClr>
              <a:buSzPts val="1100"/>
              <a:buFont typeface="Arial"/>
              <a:buNone/>
            </a:pPr>
            <a:endParaRPr lang="en" sz="1200" dirty="0">
              <a:solidFill>
                <a:srgbClr val="FFFFFF"/>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Clr>
                <a:srgbClr val="000000"/>
              </a:buClr>
              <a:buSzPts val="1100"/>
              <a:buFont typeface="Arial"/>
              <a:buNone/>
            </a:pPr>
            <a:endParaRPr lang="en" sz="1200" dirty="0">
              <a:solidFill>
                <a:srgbClr val="FFFFFF"/>
              </a:solidFill>
              <a:latin typeface="Montserrat" panose="00000500000000000000" pitchFamily="2" charset="0"/>
              <a:ea typeface="Montserrat"/>
              <a:cs typeface="Montserrat"/>
              <a:sym typeface="Montserrat"/>
            </a:endParaRPr>
          </a:p>
        </p:txBody>
      </p:sp>
      <p:sp>
        <p:nvSpPr>
          <p:cNvPr id="886" name="Google Shape;886;p73"/>
          <p:cNvSpPr txBox="1"/>
          <p:nvPr/>
        </p:nvSpPr>
        <p:spPr>
          <a:xfrm>
            <a:off x="6093749" y="2283425"/>
            <a:ext cx="2890593" cy="1180200"/>
          </a:xfrm>
          <a:prstGeom prst="rect">
            <a:avLst/>
          </a:prstGeom>
          <a:noFill/>
          <a:ln>
            <a:noFill/>
          </a:ln>
        </p:spPr>
        <p:txBody>
          <a:bodyPr spcFirstLastPara="1" wrap="square" lIns="0" tIns="45700" rIns="0" bIns="45700" anchor="t" anchorCtr="0">
            <a:noAutofit/>
          </a:bodyPr>
          <a:lstStyle/>
          <a:p>
            <a:pPr>
              <a:buSzPts val="1100"/>
            </a:pPr>
            <a:r>
              <a:rPr lang="en" sz="1200" dirty="0">
                <a:solidFill>
                  <a:srgbClr val="FFFFFF"/>
                </a:solidFill>
                <a:latin typeface="Montserrat" panose="00000500000000000000" pitchFamily="2" charset="0"/>
                <a:ea typeface="Montserrat"/>
                <a:cs typeface="Montserrat"/>
                <a:sym typeface="Montserrat"/>
              </a:rPr>
              <a:t>Frequency of visit </a:t>
            </a:r>
            <a:r>
              <a:rPr lang="en" sz="1200" b="1" dirty="0">
                <a:solidFill>
                  <a:srgbClr val="FFFFFF"/>
                </a:solidFill>
                <a:latin typeface="Montserrat" panose="00000500000000000000" pitchFamily="2" charset="0"/>
                <a:ea typeface="Montserrat"/>
                <a:cs typeface="Montserrat"/>
                <a:sym typeface="Montserrat"/>
              </a:rPr>
              <a:t>increased</a:t>
            </a:r>
            <a:r>
              <a:rPr lang="en" sz="1200" dirty="0">
                <a:solidFill>
                  <a:srgbClr val="FFFFFF"/>
                </a:solidFill>
                <a:latin typeface="Montserrat" panose="00000500000000000000" pitchFamily="2" charset="0"/>
                <a:ea typeface="Montserrat"/>
                <a:cs typeface="Montserrat"/>
                <a:sym typeface="Montserrat"/>
              </a:rPr>
              <a:t> to </a:t>
            </a:r>
            <a:r>
              <a:rPr lang="en" sz="1200" b="1" dirty="0">
                <a:solidFill>
                  <a:srgbClr val="FFFFFF"/>
                </a:solidFill>
                <a:latin typeface="Montserrat" panose="00000500000000000000" pitchFamily="2" charset="0"/>
                <a:ea typeface="Montserrat"/>
                <a:cs typeface="Montserrat"/>
                <a:sym typeface="Montserrat"/>
              </a:rPr>
              <a:t>17.0 trips</a:t>
            </a:r>
            <a:r>
              <a:rPr lang="en" sz="1200" dirty="0">
                <a:solidFill>
                  <a:srgbClr val="FFFFFF"/>
                </a:solidFill>
                <a:latin typeface="Montserrat" panose="00000500000000000000" pitchFamily="2" charset="0"/>
                <a:ea typeface="Montserrat"/>
                <a:cs typeface="Montserrat"/>
                <a:sym typeface="Montserrat"/>
              </a:rPr>
              <a:t> from 15.5</a:t>
            </a:r>
          </a:p>
          <a:p>
            <a:pPr marL="0" marR="0" lvl="0" indent="0" algn="l" rtl="0">
              <a:lnSpc>
                <a:spcPct val="100000"/>
              </a:lnSpc>
              <a:spcBef>
                <a:spcPts val="0"/>
              </a:spcBef>
              <a:spcAft>
                <a:spcPts val="0"/>
              </a:spcAft>
              <a:buClr>
                <a:srgbClr val="000000"/>
              </a:buClr>
              <a:buSzPts val="1100"/>
              <a:buFont typeface="Arial"/>
              <a:buNone/>
            </a:pPr>
            <a:r>
              <a:rPr lang="en" sz="1200" dirty="0">
                <a:solidFill>
                  <a:srgbClr val="FFFFFF"/>
                </a:solidFill>
                <a:latin typeface="Montserrat" panose="00000500000000000000" pitchFamily="2" charset="0"/>
                <a:ea typeface="Montserrat"/>
                <a:cs typeface="Montserrat"/>
                <a:sym typeface="Montserrat"/>
              </a:rPr>
              <a:t>.</a:t>
            </a:r>
          </a:p>
          <a:p>
            <a:pPr marL="0" marR="0" lvl="0" indent="0" algn="l" rtl="0">
              <a:lnSpc>
                <a:spcPct val="100000"/>
              </a:lnSpc>
              <a:spcBef>
                <a:spcPts val="0"/>
              </a:spcBef>
              <a:spcAft>
                <a:spcPts val="0"/>
              </a:spcAft>
              <a:buClr>
                <a:srgbClr val="000000"/>
              </a:buClr>
              <a:buSzPts val="1100"/>
              <a:buFont typeface="Arial"/>
              <a:buNone/>
            </a:pPr>
            <a:endParaRPr lang="en" sz="1200" dirty="0">
              <a:solidFill>
                <a:srgbClr val="FFFFFF"/>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Clr>
                <a:srgbClr val="000000"/>
              </a:buClr>
              <a:buSzPts val="1100"/>
              <a:buFont typeface="Arial"/>
              <a:buNone/>
            </a:pPr>
            <a:endParaRPr lang="en" sz="1200" dirty="0">
              <a:solidFill>
                <a:srgbClr val="FFFFFF"/>
              </a:solidFill>
              <a:latin typeface="Montserrat" panose="00000500000000000000" pitchFamily="2" charset="0"/>
              <a:ea typeface="Montserrat"/>
              <a:cs typeface="Montserrat"/>
              <a:sym typeface="Montserrat"/>
            </a:endParaRPr>
          </a:p>
        </p:txBody>
      </p:sp>
      <p:sp>
        <p:nvSpPr>
          <p:cNvPr id="3" name="Subtitle 2">
            <a:extLst>
              <a:ext uri="{FF2B5EF4-FFF2-40B4-BE49-F238E27FC236}">
                <a16:creationId xmlns:a16="http://schemas.microsoft.com/office/drawing/2014/main" id="{23A34955-74D6-4E88-B955-906E495822A3}"/>
              </a:ext>
            </a:extLst>
          </p:cNvPr>
          <p:cNvSpPr>
            <a:spLocks noGrp="1"/>
          </p:cNvSpPr>
          <p:nvPr>
            <p:ph type="subTitle" idx="1"/>
          </p:nvPr>
        </p:nvSpPr>
        <p:spPr>
          <a:xfrm>
            <a:off x="354650" y="4850875"/>
            <a:ext cx="8159100" cy="184800"/>
          </a:xfrm>
        </p:spPr>
        <p:txBody>
          <a:bodyPr/>
          <a:lstStyle/>
          <a:p>
            <a:r>
              <a:rPr lang="en-PH" dirty="0">
                <a:latin typeface="Montserrat" panose="00000500000000000000" pitchFamily="2" charset="0"/>
              </a:rPr>
              <a:t>Source:  NielsenIQ Homescan GB FMCG 4w/e 11</a:t>
            </a:r>
            <a:r>
              <a:rPr lang="en-PH" baseline="30000" dirty="0">
                <a:latin typeface="Montserrat" panose="00000500000000000000" pitchFamily="2" charset="0"/>
              </a:rPr>
              <a:t>th</a:t>
            </a:r>
            <a:r>
              <a:rPr lang="en-PH" dirty="0">
                <a:latin typeface="Montserrat" panose="00000500000000000000" pitchFamily="2" charset="0"/>
              </a:rPr>
              <a:t> September 2021 vs 4we 12</a:t>
            </a:r>
            <a:r>
              <a:rPr lang="en-PH" baseline="30000" dirty="0">
                <a:latin typeface="Montserrat" panose="00000500000000000000" pitchFamily="2" charset="0"/>
              </a:rPr>
              <a:t>th</a:t>
            </a:r>
            <a:r>
              <a:rPr lang="en-PH" dirty="0">
                <a:latin typeface="Montserrat" panose="00000500000000000000" pitchFamily="2" charset="0"/>
              </a:rPr>
              <a:t> September 2020</a:t>
            </a:r>
          </a:p>
        </p:txBody>
      </p:sp>
      <p:sp>
        <p:nvSpPr>
          <p:cNvPr id="888" name="Google Shape;888;p73"/>
          <p:cNvSpPr txBox="1">
            <a:spLocks noGrp="1"/>
          </p:cNvSpPr>
          <p:nvPr>
            <p:ph type="title"/>
          </p:nvPr>
        </p:nvSpPr>
        <p:spPr>
          <a:xfrm>
            <a:off x="354650" y="292625"/>
            <a:ext cx="8434800" cy="393600"/>
          </a:xfrm>
        </p:spPr>
        <p:txBody>
          <a:bodyPr spcFirstLastPara="1" wrap="square" lIns="0" tIns="91425" rIns="0" bIns="91425" anchor="t" anchorCtr="0">
            <a:noAutofit/>
          </a:bodyPr>
          <a:lstStyle/>
          <a:p>
            <a:pPr lvl="0"/>
            <a:r>
              <a:rPr lang="en-PH" dirty="0"/>
              <a:t>In </a:t>
            </a:r>
            <a:r>
              <a:rPr lang="en-PH" dirty="0">
                <a:latin typeface="Montserrat" panose="00000500000000000000" pitchFamily="2" charset="0"/>
              </a:rPr>
              <a:t>total,</a:t>
            </a:r>
            <a:r>
              <a:rPr lang="en-PH" dirty="0"/>
              <a:t> British shoppers made </a:t>
            </a:r>
            <a:r>
              <a:rPr lang="en-PH" dirty="0">
                <a:solidFill>
                  <a:schemeClr val="accent1"/>
                </a:solidFill>
              </a:rPr>
              <a:t>45m</a:t>
            </a:r>
            <a:r>
              <a:rPr lang="en-PH" dirty="0"/>
              <a:t> </a:t>
            </a:r>
            <a:r>
              <a:rPr lang="en-PH" dirty="0">
                <a:solidFill>
                  <a:schemeClr val="accent1"/>
                </a:solidFill>
              </a:rPr>
              <a:t>MORE</a:t>
            </a:r>
            <a:r>
              <a:rPr lang="en-PH" dirty="0">
                <a:solidFill>
                  <a:schemeClr val="bg1"/>
                </a:solidFill>
              </a:rPr>
              <a:t> </a:t>
            </a:r>
            <a:r>
              <a:rPr lang="en-PH" dirty="0"/>
              <a:t>shopping trips than last September but </a:t>
            </a:r>
            <a:r>
              <a:rPr lang="en-PH" dirty="0">
                <a:solidFill>
                  <a:schemeClr val="bg1"/>
                </a:solidFill>
              </a:rPr>
              <a:t>spent </a:t>
            </a:r>
            <a:r>
              <a:rPr lang="en-PH" dirty="0">
                <a:solidFill>
                  <a:schemeClr val="accent1"/>
                </a:solidFill>
              </a:rPr>
              <a:t>£1.61 LESS </a:t>
            </a:r>
            <a:r>
              <a:rPr lang="en-PH" dirty="0"/>
              <a:t>per trip, buying </a:t>
            </a:r>
            <a:r>
              <a:rPr lang="en-PH" dirty="0">
                <a:solidFill>
                  <a:schemeClr val="accent1"/>
                </a:solidFill>
              </a:rPr>
              <a:t>1.1 FEWER </a:t>
            </a:r>
            <a:r>
              <a:rPr lang="en-PH" dirty="0">
                <a:solidFill>
                  <a:schemeClr val="bg1"/>
                </a:solidFill>
                <a:latin typeface="Montserrat" panose="00000500000000000000" pitchFamily="2" charset="0"/>
              </a:rPr>
              <a:t>fmcg items</a:t>
            </a:r>
          </a:p>
        </p:txBody>
      </p:sp>
      <p:pic>
        <p:nvPicPr>
          <p:cNvPr id="890" name="Google Shape;890;p73"/>
          <p:cNvPicPr preferRelativeResize="0"/>
          <p:nvPr/>
        </p:nvPicPr>
        <p:blipFill rotWithShape="1">
          <a:blip r:embed="rId3">
            <a:alphaModFix/>
          </a:blip>
          <a:srcRect l="258" r="248"/>
          <a:stretch/>
        </p:blipFill>
        <p:spPr>
          <a:xfrm>
            <a:off x="6093750" y="2825503"/>
            <a:ext cx="356616" cy="332842"/>
          </a:xfrm>
          <a:prstGeom prst="rect">
            <a:avLst/>
          </a:prstGeom>
          <a:noFill/>
          <a:ln>
            <a:noFill/>
          </a:ln>
        </p:spPr>
      </p:pic>
      <p:pic>
        <p:nvPicPr>
          <p:cNvPr id="891" name="Google Shape;891;p73"/>
          <p:cNvPicPr preferRelativeResize="0"/>
          <p:nvPr/>
        </p:nvPicPr>
        <p:blipFill>
          <a:blip r:embed="rId4">
            <a:alphaModFix/>
          </a:blip>
          <a:stretch>
            <a:fillRect/>
          </a:stretch>
        </p:blipFill>
        <p:spPr>
          <a:xfrm>
            <a:off x="3225200" y="2825503"/>
            <a:ext cx="356616" cy="273406"/>
          </a:xfrm>
          <a:prstGeom prst="rect">
            <a:avLst/>
          </a:prstGeom>
          <a:noFill/>
          <a:ln>
            <a:noFill/>
          </a:ln>
        </p:spPr>
      </p:pic>
      <p:pic>
        <p:nvPicPr>
          <p:cNvPr id="892" name="Google Shape;892;p73"/>
          <p:cNvPicPr preferRelativeResize="0"/>
          <p:nvPr/>
        </p:nvPicPr>
        <p:blipFill>
          <a:blip r:embed="rId5">
            <a:alphaModFix/>
          </a:blip>
          <a:stretch>
            <a:fillRect/>
          </a:stretch>
        </p:blipFill>
        <p:spPr>
          <a:xfrm>
            <a:off x="363785" y="2825503"/>
            <a:ext cx="356616" cy="309067"/>
          </a:xfrm>
          <a:prstGeom prst="rect">
            <a:avLst/>
          </a:prstGeom>
          <a:noFill/>
          <a:ln>
            <a:noFill/>
          </a:ln>
        </p:spPr>
      </p:pic>
      <p:sp>
        <p:nvSpPr>
          <p:cNvPr id="2" name="Rectangle 1"/>
          <p:cNvSpPr/>
          <p:nvPr/>
        </p:nvSpPr>
        <p:spPr>
          <a:xfrm>
            <a:off x="338424" y="1676500"/>
            <a:ext cx="873957" cy="523220"/>
          </a:xfrm>
          <a:prstGeom prst="rect">
            <a:avLst/>
          </a:prstGeom>
        </p:spPr>
        <p:txBody>
          <a:bodyPr wrap="none">
            <a:spAutoFit/>
          </a:bodyPr>
          <a:lstStyle/>
          <a:p>
            <a:pPr lvl="0">
              <a:buSzPts val="1100"/>
            </a:pPr>
            <a:r>
              <a:rPr lang="en" sz="2800" b="1" dirty="0">
                <a:solidFill>
                  <a:schemeClr val="accent1"/>
                </a:solidFill>
                <a:latin typeface="Montserrat" panose="00000500000000000000" pitchFamily="2" charset="0"/>
                <a:ea typeface="Montserrat"/>
                <a:cs typeface="Montserrat"/>
                <a:sym typeface="Montserrat"/>
              </a:rPr>
              <a:t>-8%</a:t>
            </a:r>
          </a:p>
        </p:txBody>
      </p:sp>
      <p:sp>
        <p:nvSpPr>
          <p:cNvPr id="4" name="Rectangle 3"/>
          <p:cNvSpPr/>
          <p:nvPr/>
        </p:nvSpPr>
        <p:spPr>
          <a:xfrm>
            <a:off x="3174281" y="1676500"/>
            <a:ext cx="865943" cy="523220"/>
          </a:xfrm>
          <a:prstGeom prst="rect">
            <a:avLst/>
          </a:prstGeom>
        </p:spPr>
        <p:txBody>
          <a:bodyPr wrap="none">
            <a:spAutoFit/>
          </a:bodyPr>
          <a:lstStyle/>
          <a:p>
            <a:pPr lvl="0">
              <a:buSzPts val="1100"/>
            </a:pPr>
            <a:r>
              <a:rPr lang="en" sz="2800" b="1" dirty="0">
                <a:solidFill>
                  <a:schemeClr val="accent1"/>
                </a:solidFill>
                <a:latin typeface="Montserrat" panose="00000500000000000000" pitchFamily="2" charset="0"/>
                <a:ea typeface="Montserrat"/>
                <a:cs typeface="Montserrat"/>
                <a:sym typeface="Montserrat"/>
              </a:rPr>
              <a:t>-9%</a:t>
            </a:r>
          </a:p>
        </p:txBody>
      </p:sp>
      <p:sp>
        <p:nvSpPr>
          <p:cNvPr id="5" name="Rectangle 4"/>
          <p:cNvSpPr/>
          <p:nvPr/>
        </p:nvSpPr>
        <p:spPr>
          <a:xfrm>
            <a:off x="6093574" y="1676500"/>
            <a:ext cx="942887" cy="523220"/>
          </a:xfrm>
          <a:prstGeom prst="rect">
            <a:avLst/>
          </a:prstGeom>
        </p:spPr>
        <p:txBody>
          <a:bodyPr wrap="none">
            <a:spAutoFit/>
          </a:bodyPr>
          <a:lstStyle/>
          <a:p>
            <a:pPr lvl="0">
              <a:buSzPts val="1100"/>
            </a:pPr>
            <a:r>
              <a:rPr lang="en" sz="2800" b="1" dirty="0">
                <a:solidFill>
                  <a:schemeClr val="accent1"/>
                </a:solidFill>
                <a:latin typeface="Montserrat" panose="00000500000000000000" pitchFamily="2" charset="0"/>
                <a:ea typeface="Montserrat"/>
                <a:cs typeface="Montserrat"/>
                <a:sym typeface="Montserrat"/>
              </a:rPr>
              <a:t>+9%</a:t>
            </a:r>
          </a:p>
        </p:txBody>
      </p:sp>
    </p:spTree>
    <p:extLst>
      <p:ext uri="{BB962C8B-B14F-4D97-AF65-F5344CB8AC3E}">
        <p14:creationId xmlns:p14="http://schemas.microsoft.com/office/powerpoint/2010/main" val="786646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80"/>
        <p:cNvGrpSpPr/>
        <p:nvPr/>
      </p:nvGrpSpPr>
      <p:grpSpPr>
        <a:xfrm>
          <a:off x="0" y="0"/>
          <a:ext cx="0" cy="0"/>
          <a:chOff x="0" y="0"/>
          <a:chExt cx="0" cy="0"/>
        </a:xfrm>
      </p:grpSpPr>
      <p:sp>
        <p:nvSpPr>
          <p:cNvPr id="781" name="Google Shape;781;p68"/>
          <p:cNvSpPr txBox="1"/>
          <p:nvPr/>
        </p:nvSpPr>
        <p:spPr>
          <a:xfrm>
            <a:off x="338424" y="223449"/>
            <a:ext cx="8434800" cy="393600"/>
          </a:xfrm>
          <a:prstGeom prst="rect">
            <a:avLst/>
          </a:prstGeom>
          <a:noFill/>
          <a:ln>
            <a:noFill/>
          </a:ln>
        </p:spPr>
        <p:txBody>
          <a:bodyPr spcFirstLastPara="1" wrap="square" lIns="0" tIns="91425" rIns="0" bIns="91425" anchor="t" anchorCtr="0">
            <a:noAutofit/>
          </a:bodyPr>
          <a:lstStyle/>
          <a:p>
            <a:r>
              <a:rPr lang="en-GB" sz="1900" b="1" dirty="0">
                <a:latin typeface="Montserrat" panose="00000500000000000000" pitchFamily="2" charset="0"/>
              </a:rPr>
              <a:t>Summer, day/staycations, weaker comparatives and a late burst of sun all helped to boost growths in September</a:t>
            </a:r>
            <a:endParaRPr lang="en-GB" sz="1900" b="1" dirty="0">
              <a:solidFill>
                <a:srgbClr val="000000"/>
              </a:solidFill>
              <a:latin typeface="Montserrat" panose="00000500000000000000" pitchFamily="2" charset="0"/>
              <a:ea typeface="Montserrat"/>
              <a:cs typeface="Montserrat"/>
              <a:sym typeface="Montserrat"/>
            </a:endParaRPr>
          </a:p>
        </p:txBody>
      </p:sp>
      <p:cxnSp>
        <p:nvCxnSpPr>
          <p:cNvPr id="782" name="Google Shape;782;p68"/>
          <p:cNvCxnSpPr>
            <a:cxnSpLocks/>
          </p:cNvCxnSpPr>
          <p:nvPr/>
        </p:nvCxnSpPr>
        <p:spPr>
          <a:xfrm>
            <a:off x="354650" y="1397270"/>
            <a:ext cx="1960379" cy="0"/>
          </a:xfrm>
          <a:prstGeom prst="straightConnector1">
            <a:avLst/>
          </a:prstGeom>
          <a:noFill/>
          <a:ln w="9525" cap="flat" cmpd="sng">
            <a:solidFill>
              <a:srgbClr val="333333"/>
            </a:solidFill>
            <a:prstDash val="solid"/>
            <a:round/>
            <a:headEnd type="none" w="med" len="med"/>
            <a:tailEnd type="none" w="med" len="med"/>
          </a:ln>
        </p:spPr>
      </p:cxnSp>
      <p:cxnSp>
        <p:nvCxnSpPr>
          <p:cNvPr id="783" name="Google Shape;783;p68"/>
          <p:cNvCxnSpPr>
            <a:cxnSpLocks/>
          </p:cNvCxnSpPr>
          <p:nvPr/>
        </p:nvCxnSpPr>
        <p:spPr>
          <a:xfrm>
            <a:off x="2508025" y="1397270"/>
            <a:ext cx="1969291" cy="0"/>
          </a:xfrm>
          <a:prstGeom prst="straightConnector1">
            <a:avLst/>
          </a:prstGeom>
          <a:noFill/>
          <a:ln w="9525" cap="flat" cmpd="sng">
            <a:solidFill>
              <a:srgbClr val="333333"/>
            </a:solidFill>
            <a:prstDash val="solid"/>
            <a:round/>
            <a:headEnd type="none" w="med" len="med"/>
            <a:tailEnd type="none" w="med" len="med"/>
          </a:ln>
        </p:spPr>
      </p:cxnSp>
      <p:cxnSp>
        <p:nvCxnSpPr>
          <p:cNvPr id="784" name="Google Shape;784;p68"/>
          <p:cNvCxnSpPr>
            <a:cxnSpLocks/>
          </p:cNvCxnSpPr>
          <p:nvPr/>
        </p:nvCxnSpPr>
        <p:spPr>
          <a:xfrm>
            <a:off x="4818798" y="1397270"/>
            <a:ext cx="1807293" cy="0"/>
          </a:xfrm>
          <a:prstGeom prst="straightConnector1">
            <a:avLst/>
          </a:prstGeom>
          <a:noFill/>
          <a:ln w="9525" cap="flat" cmpd="sng">
            <a:solidFill>
              <a:srgbClr val="333333"/>
            </a:solidFill>
            <a:prstDash val="solid"/>
            <a:round/>
            <a:headEnd type="none" w="med" len="med"/>
            <a:tailEnd type="none" w="med" len="med"/>
          </a:ln>
        </p:spPr>
      </p:cxnSp>
      <p:cxnSp>
        <p:nvCxnSpPr>
          <p:cNvPr id="785" name="Google Shape;785;p68"/>
          <p:cNvCxnSpPr/>
          <p:nvPr/>
        </p:nvCxnSpPr>
        <p:spPr>
          <a:xfrm>
            <a:off x="6810166" y="1397270"/>
            <a:ext cx="1964700" cy="0"/>
          </a:xfrm>
          <a:prstGeom prst="straightConnector1">
            <a:avLst/>
          </a:prstGeom>
          <a:noFill/>
          <a:ln w="9525" cap="flat" cmpd="sng">
            <a:solidFill>
              <a:srgbClr val="333333"/>
            </a:solidFill>
            <a:prstDash val="solid"/>
            <a:round/>
            <a:headEnd type="none" w="med" len="med"/>
            <a:tailEnd type="none" w="med" len="med"/>
          </a:ln>
        </p:spPr>
      </p:cxnSp>
      <p:sp>
        <p:nvSpPr>
          <p:cNvPr id="786" name="Google Shape;786;p68"/>
          <p:cNvSpPr txBox="1"/>
          <p:nvPr/>
        </p:nvSpPr>
        <p:spPr>
          <a:xfrm>
            <a:off x="-106326" y="1470624"/>
            <a:ext cx="2508703" cy="3013493"/>
          </a:xfrm>
          <a:prstGeom prst="rect">
            <a:avLst/>
          </a:prstGeom>
          <a:noFill/>
          <a:ln>
            <a:noFill/>
          </a:ln>
        </p:spPr>
        <p:txBody>
          <a:bodyPr spcFirstLastPara="1" wrap="square" lIns="0" tIns="45700" rIns="0" bIns="45700" anchor="t" anchorCtr="0">
            <a:noAutofit/>
          </a:bodyPr>
          <a:lstStyle/>
          <a:p>
            <a:pPr marL="628650" indent="-171450">
              <a:lnSpc>
                <a:spcPts val="1175"/>
              </a:lnSpc>
              <a:spcAft>
                <a:spcPts val="800"/>
              </a:spcAft>
              <a:buFont typeface="Wingdings" panose="05000000000000000000" pitchFamily="2" charset="2"/>
              <a:buChar char="§"/>
            </a:pPr>
            <a:r>
              <a:rPr lang="en-GB" sz="1100" dirty="0">
                <a:solidFill>
                  <a:srgbClr val="222222"/>
                </a:solidFill>
                <a:latin typeface="Montserrat" panose="00000500000000000000" pitchFamily="2" charset="0"/>
                <a:ea typeface="Times New Roman" panose="02020603050405020304" pitchFamily="18" charset="0"/>
                <a:cs typeface="Calibri" panose="020F0502020204030204" pitchFamily="34" charset="0"/>
              </a:rPr>
              <a:t>Against Rishi’s ‘Eat out to Help out’ scheme which encouraged shoppers to eat more meals out of the home last year, sales improved.</a:t>
            </a:r>
          </a:p>
          <a:p>
            <a:pPr marL="628650" indent="-171450">
              <a:lnSpc>
                <a:spcPts val="1175"/>
              </a:lnSpc>
              <a:spcAft>
                <a:spcPts val="800"/>
              </a:spcAft>
              <a:buFont typeface="Wingdings" panose="05000000000000000000" pitchFamily="2" charset="2"/>
              <a:buChar char="§"/>
            </a:pPr>
            <a:r>
              <a:rPr lang="en-GB" sz="1100" dirty="0">
                <a:solidFill>
                  <a:srgbClr val="222222"/>
                </a:solidFill>
                <a:latin typeface="Montserrat" panose="00000500000000000000" pitchFamily="2" charset="0"/>
                <a:ea typeface="Times New Roman" panose="02020603050405020304" pitchFamily="18" charset="0"/>
                <a:cs typeface="Calibri" panose="020F0502020204030204" pitchFamily="34" charset="0"/>
              </a:rPr>
              <a:t>With more day &amp; staycations, shoppers treated themselves with higher value convenience foods including </a:t>
            </a:r>
            <a:r>
              <a:rPr lang="en-GB" sz="1100" b="1" dirty="0">
                <a:solidFill>
                  <a:srgbClr val="222222"/>
                </a:solidFill>
                <a:latin typeface="Montserrat" panose="00000500000000000000" pitchFamily="2" charset="0"/>
                <a:ea typeface="Times New Roman" panose="02020603050405020304" pitchFamily="18" charset="0"/>
                <a:cs typeface="Calibri" panose="020F0502020204030204" pitchFamily="34" charset="0"/>
              </a:rPr>
              <a:t>Sushi, Sandwiches, Cakes, Prepared Fruit and Chilled Soup.</a:t>
            </a:r>
            <a:endParaRPr lang="en-GB" sz="1100" dirty="0">
              <a:solidFill>
                <a:srgbClr val="222222"/>
              </a:solidFill>
              <a:latin typeface="Montserrat" panose="00000500000000000000" pitchFamily="2" charset="0"/>
              <a:ea typeface="Times New Roman" panose="02020603050405020304" pitchFamily="18" charset="0"/>
              <a:cs typeface="Calibri" panose="020F0502020204030204" pitchFamily="34" charset="0"/>
            </a:endParaRPr>
          </a:p>
        </p:txBody>
      </p:sp>
      <p:sp>
        <p:nvSpPr>
          <p:cNvPr id="787" name="Google Shape;787;p68"/>
          <p:cNvSpPr txBox="1"/>
          <p:nvPr/>
        </p:nvSpPr>
        <p:spPr>
          <a:xfrm flipH="1">
            <a:off x="338424" y="1079019"/>
            <a:ext cx="1996681" cy="393600"/>
          </a:xfrm>
          <a:prstGeom prst="rect">
            <a:avLst/>
          </a:prstGeom>
          <a:noFill/>
          <a:ln>
            <a:noFill/>
          </a:ln>
        </p:spPr>
        <p:txBody>
          <a:bodyPr spcFirstLastPara="1" wrap="square" lIns="0" tIns="91425" rIns="0" bIns="91425" anchor="b" anchorCtr="0">
            <a:noAutofit/>
          </a:bodyPr>
          <a:lstStyle/>
          <a:p>
            <a:pPr marL="0" lvl="0" indent="0" algn="l" rtl="0">
              <a:spcBef>
                <a:spcPts val="0"/>
              </a:spcBef>
              <a:spcAft>
                <a:spcPts val="0"/>
              </a:spcAft>
              <a:buClr>
                <a:schemeClr val="dk1"/>
              </a:buClr>
              <a:buSzPts val="1100"/>
              <a:buFont typeface="Arial"/>
              <a:buNone/>
            </a:pPr>
            <a:r>
              <a:rPr lang="en-GB" sz="1300" b="1" dirty="0">
                <a:latin typeface="Montserrat" panose="00000500000000000000" pitchFamily="2" charset="0"/>
                <a:ea typeface="Montserrat"/>
                <a:cs typeface="Montserrat"/>
                <a:sym typeface="Montserrat"/>
              </a:rPr>
              <a:t>W</a:t>
            </a:r>
            <a:r>
              <a:rPr lang="en" sz="1300" b="1" dirty="0">
                <a:latin typeface="Montserrat" panose="00000500000000000000" pitchFamily="2" charset="0"/>
                <a:ea typeface="Montserrat"/>
                <a:cs typeface="Montserrat"/>
                <a:sym typeface="Montserrat"/>
              </a:rPr>
              <a:t>k 1:  </a:t>
            </a:r>
            <a:endParaRPr lang="en" sz="1100" b="1" dirty="0">
              <a:latin typeface="Montserrat" panose="00000500000000000000" pitchFamily="2" charset="0"/>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 sz="1300" b="1" dirty="0">
                <a:latin typeface="Montserrat" panose="00000500000000000000" pitchFamily="2" charset="0"/>
                <a:ea typeface="Montserrat"/>
                <a:cs typeface="Montserrat"/>
                <a:sym typeface="Montserrat"/>
              </a:rPr>
              <a:t>Weak comparatives</a:t>
            </a:r>
            <a:endParaRPr sz="1300" b="1" dirty="0">
              <a:latin typeface="Montserrat" panose="00000500000000000000" pitchFamily="2" charset="0"/>
              <a:ea typeface="Montserrat"/>
              <a:cs typeface="Montserrat"/>
              <a:sym typeface="Montserrat"/>
            </a:endParaRPr>
          </a:p>
        </p:txBody>
      </p:sp>
      <p:sp>
        <p:nvSpPr>
          <p:cNvPr id="788" name="Google Shape;788;p68"/>
          <p:cNvSpPr txBox="1"/>
          <p:nvPr/>
        </p:nvSpPr>
        <p:spPr>
          <a:xfrm>
            <a:off x="2508025" y="1470624"/>
            <a:ext cx="1964700" cy="3013492"/>
          </a:xfrm>
          <a:prstGeom prst="rect">
            <a:avLst/>
          </a:prstGeom>
          <a:noFill/>
          <a:ln>
            <a:noFill/>
          </a:ln>
        </p:spPr>
        <p:txBody>
          <a:bodyPr spcFirstLastPara="1" wrap="square" lIns="0" tIns="45700" rIns="0" bIns="45700" anchor="t" anchorCtr="0">
            <a:noAutofit/>
          </a:bodyPr>
          <a:lstStyle/>
          <a:p>
            <a:pPr marL="186691" lvl="0" indent="-171450" algn="l" rtl="0">
              <a:spcBef>
                <a:spcPts val="0"/>
              </a:spcBef>
              <a:spcAft>
                <a:spcPts val="0"/>
              </a:spcAft>
              <a:buClr>
                <a:schemeClr val="accent3"/>
              </a:buClr>
              <a:buSzPct val="100000"/>
              <a:buFont typeface="Wingdings" panose="05000000000000000000" pitchFamily="2" charset="2"/>
              <a:buChar char="§"/>
            </a:pPr>
            <a:r>
              <a:rPr lang="en-GB" sz="1100" dirty="0">
                <a:solidFill>
                  <a:srgbClr val="000000"/>
                </a:solidFill>
                <a:effectLst/>
                <a:latin typeface="Montserrat" panose="00000500000000000000" pitchFamily="2" charset="0"/>
                <a:ea typeface="Times New Roman" panose="02020603050405020304" pitchFamily="18" charset="0"/>
              </a:rPr>
              <a:t>After a mixed holiday season, shoppers celebrated the Bank Holiday with family and friends.</a:t>
            </a:r>
            <a:endParaRPr lang="en-GB" sz="1100" dirty="0">
              <a:latin typeface="Montserrat" panose="00000500000000000000" pitchFamily="2" charset="0"/>
              <a:ea typeface="Times New Roman" panose="02020603050405020304" pitchFamily="18" charset="0"/>
            </a:endParaRPr>
          </a:p>
          <a:p>
            <a:pPr marL="186691" lvl="0" indent="-171450" algn="l" rtl="0">
              <a:spcBef>
                <a:spcPts val="0"/>
              </a:spcBef>
              <a:spcAft>
                <a:spcPts val="0"/>
              </a:spcAft>
              <a:buClr>
                <a:schemeClr val="accent3"/>
              </a:buClr>
              <a:buSzPct val="100000"/>
              <a:buFont typeface="Wingdings" panose="05000000000000000000" pitchFamily="2" charset="2"/>
              <a:buChar char="§"/>
            </a:pPr>
            <a:endParaRPr lang="en-GB" sz="1100" dirty="0">
              <a:latin typeface="Montserrat" panose="00000500000000000000" pitchFamily="2" charset="0"/>
              <a:ea typeface="Montserrat"/>
              <a:cs typeface="Montserrat"/>
              <a:sym typeface="Montserrat"/>
            </a:endParaRPr>
          </a:p>
          <a:p>
            <a:pPr marL="186691" lvl="0" indent="-171450" algn="l" rtl="0">
              <a:spcBef>
                <a:spcPts val="0"/>
              </a:spcBef>
              <a:spcAft>
                <a:spcPts val="0"/>
              </a:spcAft>
              <a:buClr>
                <a:schemeClr val="accent3"/>
              </a:buClr>
              <a:buSzPct val="100000"/>
              <a:buFont typeface="Wingdings" panose="05000000000000000000" pitchFamily="2" charset="2"/>
              <a:buChar char="§"/>
            </a:pPr>
            <a:r>
              <a:rPr lang="en-GB" sz="1100" dirty="0">
                <a:solidFill>
                  <a:schemeClr val="accent3"/>
                </a:solidFill>
                <a:latin typeface="Montserrat" panose="00000500000000000000" pitchFamily="2" charset="0"/>
                <a:ea typeface="Montserrat"/>
                <a:cs typeface="Montserrat"/>
                <a:sym typeface="Montserrat"/>
              </a:rPr>
              <a:t>The weather was mixed, so more shoppers will have chosen to eat in and treat themselves with </a:t>
            </a:r>
            <a:r>
              <a:rPr lang="en-GB" sz="1100" b="1" dirty="0">
                <a:solidFill>
                  <a:schemeClr val="accent3"/>
                </a:solidFill>
                <a:latin typeface="Montserrat" panose="00000500000000000000" pitchFamily="2" charset="0"/>
                <a:ea typeface="Montserrat"/>
                <a:cs typeface="Montserrat"/>
                <a:sym typeface="Montserrat"/>
              </a:rPr>
              <a:t>Convenience foods </a:t>
            </a:r>
            <a:r>
              <a:rPr lang="en-GB" sz="1100" dirty="0">
                <a:solidFill>
                  <a:schemeClr val="accent3"/>
                </a:solidFill>
                <a:latin typeface="Montserrat" panose="00000500000000000000" pitchFamily="2" charset="0"/>
                <a:ea typeface="Montserrat"/>
                <a:cs typeface="Montserrat"/>
                <a:sym typeface="Montserrat"/>
              </a:rPr>
              <a:t>including more Sushi, Sandwiches, Prepared Fruit &amp; Salad and Frozen Desserts &amp; Cake.</a:t>
            </a:r>
          </a:p>
          <a:p>
            <a:pPr marL="186691" lvl="0" indent="-171450" algn="l" rtl="0">
              <a:spcBef>
                <a:spcPts val="0"/>
              </a:spcBef>
              <a:spcAft>
                <a:spcPts val="0"/>
              </a:spcAft>
              <a:buClr>
                <a:schemeClr val="accent3"/>
              </a:buClr>
              <a:buSzPct val="100000"/>
              <a:buFont typeface="Wingdings" panose="05000000000000000000" pitchFamily="2" charset="2"/>
              <a:buChar char="§"/>
            </a:pPr>
            <a:endParaRPr lang="en-GB" sz="1100" dirty="0">
              <a:solidFill>
                <a:schemeClr val="accent3"/>
              </a:solidFill>
              <a:latin typeface="Montserrat" panose="00000500000000000000" pitchFamily="2" charset="0"/>
              <a:ea typeface="Montserrat"/>
              <a:cs typeface="Montserrat"/>
              <a:sym typeface="Montserrat"/>
            </a:endParaRPr>
          </a:p>
          <a:p>
            <a:pPr marL="186691" lvl="0" indent="-171450" algn="l" rtl="0">
              <a:spcBef>
                <a:spcPts val="0"/>
              </a:spcBef>
              <a:spcAft>
                <a:spcPts val="0"/>
              </a:spcAft>
              <a:buClr>
                <a:schemeClr val="accent3"/>
              </a:buClr>
              <a:buSzPct val="100000"/>
              <a:buFont typeface="Wingdings" panose="05000000000000000000" pitchFamily="2" charset="2"/>
              <a:buChar char="§"/>
            </a:pPr>
            <a:r>
              <a:rPr lang="en-GB" sz="1100" dirty="0">
                <a:solidFill>
                  <a:schemeClr val="accent3"/>
                </a:solidFill>
                <a:latin typeface="Montserrat" panose="00000500000000000000" pitchFamily="2" charset="0"/>
                <a:ea typeface="Montserrat"/>
                <a:cs typeface="Montserrat"/>
                <a:sym typeface="Montserrat"/>
              </a:rPr>
              <a:t>Shoppers also splashed out on Furniture (including outdoor) as they focussed on entertaining at home.</a:t>
            </a:r>
          </a:p>
        </p:txBody>
      </p:sp>
      <p:sp>
        <p:nvSpPr>
          <p:cNvPr id="789" name="Google Shape;789;p68"/>
          <p:cNvSpPr txBox="1"/>
          <p:nvPr/>
        </p:nvSpPr>
        <p:spPr>
          <a:xfrm flipH="1">
            <a:off x="2528102" y="1087376"/>
            <a:ext cx="2319350" cy="393600"/>
          </a:xfrm>
          <a:prstGeom prst="rect">
            <a:avLst/>
          </a:prstGeom>
          <a:noFill/>
          <a:ln>
            <a:noFill/>
          </a:ln>
        </p:spPr>
        <p:txBody>
          <a:bodyPr spcFirstLastPara="1" wrap="square" lIns="0" tIns="91425" rIns="0" bIns="91425" anchor="b" anchorCtr="0">
            <a:noAutofit/>
          </a:bodyPr>
          <a:lstStyle/>
          <a:p>
            <a:pPr marL="0" lvl="0" indent="0" algn="l" rtl="0">
              <a:spcBef>
                <a:spcPts val="0"/>
              </a:spcBef>
              <a:spcAft>
                <a:spcPts val="0"/>
              </a:spcAft>
              <a:buClr>
                <a:schemeClr val="dk1"/>
              </a:buClr>
              <a:buSzPts val="1100"/>
              <a:buFont typeface="Arial"/>
              <a:buNone/>
            </a:pPr>
            <a:r>
              <a:rPr lang="en" sz="1300" b="1" dirty="0">
                <a:latin typeface="Montserrat" panose="00000500000000000000" pitchFamily="2" charset="0"/>
                <a:ea typeface="Montserrat"/>
                <a:cs typeface="Montserrat"/>
                <a:sym typeface="Montserrat"/>
              </a:rPr>
              <a:t>Wk 2:  </a:t>
            </a:r>
          </a:p>
          <a:p>
            <a:pPr marL="0" lvl="0" indent="0" algn="l" rtl="0">
              <a:spcBef>
                <a:spcPts val="0"/>
              </a:spcBef>
              <a:spcAft>
                <a:spcPts val="0"/>
              </a:spcAft>
              <a:buClr>
                <a:schemeClr val="dk1"/>
              </a:buClr>
              <a:buSzPts val="1100"/>
              <a:buFont typeface="Arial"/>
              <a:buNone/>
            </a:pPr>
            <a:r>
              <a:rPr lang="en" sz="1300" b="1" dirty="0">
                <a:latin typeface="Montserrat" panose="00000500000000000000" pitchFamily="2" charset="0"/>
                <a:ea typeface="Montserrat"/>
                <a:cs typeface="Montserrat"/>
                <a:sym typeface="Montserrat"/>
              </a:rPr>
              <a:t>Bank Holiday treats</a:t>
            </a:r>
            <a:endParaRPr sz="1300" b="1" dirty="0">
              <a:latin typeface="Montserrat" panose="00000500000000000000" pitchFamily="2" charset="0"/>
              <a:ea typeface="Montserrat"/>
              <a:cs typeface="Montserrat"/>
              <a:sym typeface="Montserrat"/>
            </a:endParaRPr>
          </a:p>
        </p:txBody>
      </p:sp>
      <p:sp>
        <p:nvSpPr>
          <p:cNvPr id="790" name="Google Shape;790;p68"/>
          <p:cNvSpPr txBox="1"/>
          <p:nvPr/>
        </p:nvSpPr>
        <p:spPr>
          <a:xfrm>
            <a:off x="4661400" y="1470624"/>
            <a:ext cx="2144166" cy="3273641"/>
          </a:xfrm>
          <a:prstGeom prst="rect">
            <a:avLst/>
          </a:prstGeom>
          <a:noFill/>
          <a:ln>
            <a:noFill/>
          </a:ln>
        </p:spPr>
        <p:txBody>
          <a:bodyPr spcFirstLastPara="1" wrap="square" lIns="0" tIns="45700" rIns="0" bIns="45700" anchor="t" anchorCtr="0">
            <a:noAutofit/>
          </a:bodyPr>
          <a:lstStyle/>
          <a:p>
            <a:pPr marL="171450" indent="-171450">
              <a:buFont typeface="Wingdings" panose="05000000000000000000" pitchFamily="2" charset="2"/>
              <a:buChar char="§"/>
            </a:pPr>
            <a:r>
              <a:rPr lang="en-GB" sz="1100" spc="10" dirty="0">
                <a:effectLst/>
                <a:latin typeface="Montserrat" panose="00000500000000000000" pitchFamily="2" charset="0"/>
                <a:ea typeface="Times New Roman" panose="02020603050405020304" pitchFamily="18" charset="0"/>
              </a:rPr>
              <a:t>As shoppers and families start to return to work and back to school, value sales remained high.</a:t>
            </a:r>
            <a:endParaRPr lang="en-GB" sz="1100" spc="10" dirty="0">
              <a:latin typeface="Montserrat" panose="00000500000000000000" pitchFamily="2" charset="0"/>
              <a:ea typeface="Times New Roman" panose="02020603050405020304" pitchFamily="18" charset="0"/>
            </a:endParaRPr>
          </a:p>
          <a:p>
            <a:pPr marL="171450" indent="-171450">
              <a:buFont typeface="Wingdings" panose="05000000000000000000" pitchFamily="2" charset="2"/>
              <a:buChar char="§"/>
            </a:pPr>
            <a:endParaRPr lang="en-GB" sz="1100" spc="10" dirty="0">
              <a:latin typeface="Montserrat" panose="00000500000000000000" pitchFamily="2" charset="0"/>
              <a:ea typeface="Times New Roman" panose="02020603050405020304" pitchFamily="18" charset="0"/>
            </a:endParaRPr>
          </a:p>
          <a:p>
            <a:pPr marL="171450" indent="-171450">
              <a:buFont typeface="Wingdings" panose="05000000000000000000" pitchFamily="2" charset="2"/>
              <a:buChar char="§"/>
            </a:pPr>
            <a:r>
              <a:rPr lang="en-GB" sz="1100" spc="10" dirty="0">
                <a:latin typeface="Montserrat" panose="00000500000000000000" pitchFamily="2" charset="0"/>
                <a:ea typeface="Times New Roman" panose="02020603050405020304" pitchFamily="18" charset="0"/>
              </a:rPr>
              <a:t>Shoppers continued to purchase furniture and prepared foods.</a:t>
            </a:r>
          </a:p>
          <a:p>
            <a:pPr marL="171450" indent="-171450">
              <a:buFont typeface="Wingdings" panose="05000000000000000000" pitchFamily="2" charset="2"/>
              <a:buChar char="§"/>
            </a:pPr>
            <a:endParaRPr lang="en-GB" sz="1100" spc="10" dirty="0">
              <a:latin typeface="Montserrat" panose="00000500000000000000" pitchFamily="2" charset="0"/>
              <a:ea typeface="Times New Roman" panose="02020603050405020304" pitchFamily="18" charset="0"/>
            </a:endParaRPr>
          </a:p>
          <a:p>
            <a:pPr marL="171450" indent="-171450">
              <a:buFont typeface="Wingdings" panose="05000000000000000000" pitchFamily="2" charset="2"/>
              <a:buChar char="§"/>
            </a:pPr>
            <a:r>
              <a:rPr lang="en-GB" sz="1100" b="1" spc="10" dirty="0">
                <a:latin typeface="Montserrat" panose="00000500000000000000" pitchFamily="2" charset="0"/>
                <a:ea typeface="Times New Roman" panose="02020603050405020304" pitchFamily="18" charset="0"/>
              </a:rPr>
              <a:t>Shoppers celebrated when the sun came out</a:t>
            </a:r>
            <a:r>
              <a:rPr lang="en-GB" sz="1100" spc="10" dirty="0">
                <a:latin typeface="Montserrat" panose="00000500000000000000" pitchFamily="2" charset="0"/>
                <a:ea typeface="Times New Roman" panose="02020603050405020304" pitchFamily="18" charset="0"/>
              </a:rPr>
              <a:t>, with </a:t>
            </a:r>
            <a:r>
              <a:rPr lang="en-GB" sz="1100" spc="10" dirty="0" err="1">
                <a:latin typeface="Montserrat" panose="00000500000000000000" pitchFamily="2" charset="0"/>
                <a:ea typeface="Times New Roman" panose="02020603050405020304" pitchFamily="18" charset="0"/>
              </a:rPr>
              <a:t>suncare</a:t>
            </a:r>
            <a:r>
              <a:rPr lang="en-GB" sz="1100" spc="10" dirty="0">
                <a:latin typeface="Montserrat" panose="00000500000000000000" pitchFamily="2" charset="0"/>
                <a:ea typeface="Times New Roman" panose="02020603050405020304" pitchFamily="18" charset="0"/>
              </a:rPr>
              <a:t> and soft drinks.</a:t>
            </a:r>
          </a:p>
          <a:p>
            <a:pPr marL="171450" indent="-171450">
              <a:buFont typeface="Wingdings" panose="05000000000000000000" pitchFamily="2" charset="2"/>
              <a:buChar char="§"/>
            </a:pPr>
            <a:endParaRPr lang="en-GB" sz="1100" spc="10" dirty="0">
              <a:effectLst/>
              <a:latin typeface="Montserrat" panose="00000500000000000000" pitchFamily="2" charset="0"/>
              <a:ea typeface="Times New Roman" panose="02020603050405020304" pitchFamily="18" charset="0"/>
            </a:endParaRPr>
          </a:p>
          <a:p>
            <a:pPr marL="171450" indent="-171450">
              <a:buFont typeface="Wingdings" panose="05000000000000000000" pitchFamily="2" charset="2"/>
              <a:buChar char="§"/>
            </a:pPr>
            <a:endParaRPr lang="en-GB" sz="1100" spc="10" dirty="0">
              <a:effectLst/>
              <a:latin typeface="Montserrat" panose="00000500000000000000" pitchFamily="2" charset="0"/>
              <a:ea typeface="Times New Roman" panose="02020603050405020304" pitchFamily="18" charset="0"/>
            </a:endParaRPr>
          </a:p>
          <a:p>
            <a:pPr marL="171450" indent="-171450">
              <a:buFont typeface="Wingdings" panose="05000000000000000000" pitchFamily="2" charset="2"/>
              <a:buChar char="§"/>
            </a:pPr>
            <a:endParaRPr lang="en-GB" sz="1100" dirty="0">
              <a:effectLst/>
              <a:latin typeface="Montserrat" panose="00000500000000000000" pitchFamily="2" charset="0"/>
              <a:ea typeface="Times New Roman" panose="02020603050405020304" pitchFamily="18" charset="0"/>
            </a:endParaRPr>
          </a:p>
        </p:txBody>
      </p:sp>
      <p:sp>
        <p:nvSpPr>
          <p:cNvPr id="791" name="Google Shape;791;p68"/>
          <p:cNvSpPr txBox="1"/>
          <p:nvPr/>
        </p:nvSpPr>
        <p:spPr>
          <a:xfrm flipH="1">
            <a:off x="4818798" y="1078021"/>
            <a:ext cx="2148766" cy="393600"/>
          </a:xfrm>
          <a:prstGeom prst="rect">
            <a:avLst/>
          </a:prstGeom>
          <a:noFill/>
          <a:ln>
            <a:noFill/>
          </a:ln>
        </p:spPr>
        <p:txBody>
          <a:bodyPr spcFirstLastPara="1" wrap="square" lIns="0" tIns="91425" rIns="0" bIns="91425" anchor="b" anchorCtr="0">
            <a:noAutofit/>
          </a:bodyPr>
          <a:lstStyle/>
          <a:p>
            <a:pPr marL="0" lvl="0" indent="0" algn="l" rtl="0">
              <a:spcBef>
                <a:spcPts val="0"/>
              </a:spcBef>
              <a:spcAft>
                <a:spcPts val="0"/>
              </a:spcAft>
              <a:buClr>
                <a:schemeClr val="dk1"/>
              </a:buClr>
              <a:buSzPts val="1100"/>
              <a:buFont typeface="Arial"/>
              <a:buNone/>
            </a:pPr>
            <a:r>
              <a:rPr lang="en" sz="1300" b="1" dirty="0">
                <a:latin typeface="Montserrat" panose="00000500000000000000" pitchFamily="2" charset="0"/>
                <a:ea typeface="Montserrat"/>
                <a:cs typeface="Montserrat"/>
                <a:sym typeface="Montserrat"/>
              </a:rPr>
              <a:t>Wk 3:  </a:t>
            </a:r>
          </a:p>
          <a:p>
            <a:pPr marL="0" lvl="0" indent="0" algn="l" rtl="0">
              <a:spcBef>
                <a:spcPts val="0"/>
              </a:spcBef>
              <a:spcAft>
                <a:spcPts val="0"/>
              </a:spcAft>
              <a:buClr>
                <a:schemeClr val="dk1"/>
              </a:buClr>
              <a:buSzPts val="1100"/>
              <a:buFont typeface="Arial"/>
              <a:buNone/>
            </a:pPr>
            <a:r>
              <a:rPr lang="en" sz="1300" b="1" dirty="0">
                <a:latin typeface="Montserrat" panose="00000500000000000000" pitchFamily="2" charset="0"/>
                <a:ea typeface="Montserrat"/>
                <a:cs typeface="Montserrat"/>
                <a:sym typeface="Montserrat"/>
              </a:rPr>
              <a:t>Changeable weather</a:t>
            </a:r>
            <a:endParaRPr sz="1300" b="1" dirty="0">
              <a:latin typeface="Montserrat" panose="00000500000000000000" pitchFamily="2" charset="0"/>
              <a:ea typeface="Montserrat"/>
              <a:cs typeface="Montserrat"/>
              <a:sym typeface="Montserrat"/>
            </a:endParaRPr>
          </a:p>
        </p:txBody>
      </p:sp>
      <p:sp>
        <p:nvSpPr>
          <p:cNvPr id="792" name="Google Shape;792;p68"/>
          <p:cNvSpPr txBox="1"/>
          <p:nvPr/>
        </p:nvSpPr>
        <p:spPr>
          <a:xfrm>
            <a:off x="6810175" y="1470625"/>
            <a:ext cx="1964700" cy="3273640"/>
          </a:xfrm>
          <a:prstGeom prst="rect">
            <a:avLst/>
          </a:prstGeom>
          <a:noFill/>
          <a:ln>
            <a:noFill/>
          </a:ln>
        </p:spPr>
        <p:txBody>
          <a:bodyPr spcFirstLastPara="1" wrap="square" lIns="0" tIns="45700" rIns="0" bIns="45700" anchor="t" anchorCtr="0">
            <a:noAutofit/>
          </a:bodyPr>
          <a:lstStyle/>
          <a:p>
            <a:pPr marL="228600" lvl="0" indent="-213359" algn="l" rtl="0">
              <a:spcBef>
                <a:spcPts val="0"/>
              </a:spcBef>
              <a:spcAft>
                <a:spcPts val="0"/>
              </a:spcAft>
              <a:buClr>
                <a:schemeClr val="accent3"/>
              </a:buClr>
              <a:buSzPts val="1200"/>
              <a:buFont typeface="Wingdings" panose="05000000000000000000" pitchFamily="2" charset="2"/>
              <a:buChar char="§"/>
            </a:pPr>
            <a:r>
              <a:rPr lang="en-GB" sz="1100" dirty="0">
                <a:latin typeface="Montserrat" panose="00000500000000000000" pitchFamily="2" charset="0"/>
                <a:ea typeface="Montserrat"/>
                <a:cs typeface="Montserrat"/>
                <a:sym typeface="Montserrat"/>
              </a:rPr>
              <a:t>With </a:t>
            </a:r>
            <a:r>
              <a:rPr lang="en-GB" sz="1100" b="1" dirty="0">
                <a:latin typeface="Montserrat" panose="00000500000000000000" pitchFamily="2" charset="0"/>
                <a:ea typeface="Montserrat"/>
                <a:cs typeface="Montserrat"/>
                <a:sym typeface="Montserrat"/>
              </a:rPr>
              <a:t>some exceptional weather at the start of the week, </a:t>
            </a:r>
            <a:r>
              <a:rPr lang="en-GB" sz="1100" dirty="0">
                <a:latin typeface="Montserrat" panose="00000500000000000000" pitchFamily="2" charset="0"/>
                <a:ea typeface="Montserrat"/>
                <a:cs typeface="Montserrat"/>
                <a:sym typeface="Montserrat"/>
              </a:rPr>
              <a:t>sales of Soft Drinks rallied.</a:t>
            </a:r>
          </a:p>
          <a:p>
            <a:pPr marL="228600" lvl="0" indent="-213359" algn="l" rtl="0">
              <a:spcBef>
                <a:spcPts val="0"/>
              </a:spcBef>
              <a:spcAft>
                <a:spcPts val="0"/>
              </a:spcAft>
              <a:buClr>
                <a:schemeClr val="accent3"/>
              </a:buClr>
              <a:buSzPts val="1200"/>
              <a:buFont typeface="Montserrat"/>
              <a:buChar char="■"/>
            </a:pPr>
            <a:endParaRPr lang="en-GB" sz="1100" dirty="0">
              <a:solidFill>
                <a:schemeClr val="accent3"/>
              </a:solidFill>
              <a:latin typeface="Montserrat" panose="00000500000000000000" pitchFamily="2" charset="0"/>
              <a:ea typeface="Montserrat"/>
              <a:cs typeface="Montserrat"/>
              <a:sym typeface="Montserrat"/>
            </a:endParaRPr>
          </a:p>
          <a:p>
            <a:pPr marL="186691" lvl="0" indent="-171450" algn="l" rtl="0">
              <a:spcBef>
                <a:spcPts val="0"/>
              </a:spcBef>
              <a:spcAft>
                <a:spcPts val="0"/>
              </a:spcAft>
              <a:buClr>
                <a:schemeClr val="accent3"/>
              </a:buClr>
              <a:buSzPts val="1200"/>
              <a:buFont typeface="Wingdings" panose="05000000000000000000" pitchFamily="2" charset="2"/>
              <a:buChar char="§"/>
            </a:pPr>
            <a:r>
              <a:rPr lang="en-GB" sz="1100" dirty="0">
                <a:solidFill>
                  <a:schemeClr val="accent3"/>
                </a:solidFill>
                <a:latin typeface="Montserrat" panose="00000500000000000000" pitchFamily="2" charset="0"/>
                <a:ea typeface="Montserrat"/>
                <a:cs typeface="Montserrat"/>
                <a:sym typeface="Montserrat"/>
              </a:rPr>
              <a:t>It was also a strong week for </a:t>
            </a:r>
            <a:r>
              <a:rPr lang="en-GB" sz="1100" b="1" dirty="0">
                <a:solidFill>
                  <a:schemeClr val="accent3"/>
                </a:solidFill>
                <a:latin typeface="Montserrat" panose="00000500000000000000" pitchFamily="2" charset="0"/>
                <a:ea typeface="Montserrat"/>
                <a:cs typeface="Montserrat"/>
                <a:sym typeface="Montserrat"/>
              </a:rPr>
              <a:t>Suncare, Ice-creams</a:t>
            </a:r>
            <a:r>
              <a:rPr lang="en-GB" sz="1100" dirty="0">
                <a:solidFill>
                  <a:schemeClr val="accent3"/>
                </a:solidFill>
                <a:latin typeface="Montserrat" panose="00000500000000000000" pitchFamily="2" charset="0"/>
                <a:ea typeface="Montserrat"/>
                <a:cs typeface="Montserrat"/>
                <a:sym typeface="Montserrat"/>
              </a:rPr>
              <a:t>, and </a:t>
            </a:r>
            <a:r>
              <a:rPr lang="en-GB" sz="1100" b="1" dirty="0">
                <a:solidFill>
                  <a:schemeClr val="accent3"/>
                </a:solidFill>
                <a:latin typeface="Montserrat" panose="00000500000000000000" pitchFamily="2" charset="0"/>
                <a:ea typeface="Montserrat"/>
                <a:cs typeface="Montserrat"/>
                <a:sym typeface="Montserrat"/>
              </a:rPr>
              <a:t>Ice Cubes </a:t>
            </a:r>
            <a:r>
              <a:rPr lang="en-GB" sz="1100" dirty="0">
                <a:solidFill>
                  <a:schemeClr val="accent3"/>
                </a:solidFill>
                <a:latin typeface="Montserrat" panose="00000500000000000000" pitchFamily="2" charset="0"/>
                <a:ea typeface="Montserrat"/>
                <a:cs typeface="Montserrat"/>
                <a:sym typeface="Montserrat"/>
              </a:rPr>
              <a:t>as families took advantage of the late summer sun.</a:t>
            </a:r>
          </a:p>
          <a:p>
            <a:pPr marL="186691" lvl="0" indent="-171450" algn="l" rtl="0">
              <a:spcBef>
                <a:spcPts val="0"/>
              </a:spcBef>
              <a:spcAft>
                <a:spcPts val="0"/>
              </a:spcAft>
              <a:buClr>
                <a:schemeClr val="accent3"/>
              </a:buClr>
              <a:buSzPts val="1200"/>
              <a:buFont typeface="Wingdings" panose="05000000000000000000" pitchFamily="2" charset="2"/>
              <a:buChar char="§"/>
            </a:pPr>
            <a:endParaRPr lang="en-GB" sz="1100" dirty="0">
              <a:solidFill>
                <a:schemeClr val="accent3"/>
              </a:solidFill>
              <a:latin typeface="Montserrat" panose="00000500000000000000" pitchFamily="2" charset="0"/>
              <a:ea typeface="Montserrat"/>
              <a:cs typeface="Montserrat"/>
              <a:sym typeface="Montserrat"/>
            </a:endParaRPr>
          </a:p>
          <a:p>
            <a:pPr marL="186691" lvl="0" indent="-171450" algn="l" rtl="0">
              <a:spcBef>
                <a:spcPts val="0"/>
              </a:spcBef>
              <a:spcAft>
                <a:spcPts val="0"/>
              </a:spcAft>
              <a:buClr>
                <a:schemeClr val="accent3"/>
              </a:buClr>
              <a:buSzPts val="1200"/>
              <a:buFont typeface="Wingdings" panose="05000000000000000000" pitchFamily="2" charset="2"/>
              <a:buChar char="§"/>
            </a:pPr>
            <a:r>
              <a:rPr lang="en-GB" sz="1100" b="1" dirty="0">
                <a:solidFill>
                  <a:schemeClr val="accent3"/>
                </a:solidFill>
                <a:latin typeface="Montserrat" panose="00000500000000000000" pitchFamily="2" charset="0"/>
                <a:ea typeface="Montserrat"/>
                <a:cs typeface="Montserrat"/>
                <a:sym typeface="Montserrat"/>
              </a:rPr>
              <a:t>Even BWS saw sales improve </a:t>
            </a:r>
            <a:r>
              <a:rPr lang="en-GB" sz="1100" dirty="0">
                <a:solidFill>
                  <a:schemeClr val="accent3"/>
                </a:solidFill>
                <a:latin typeface="Montserrat" panose="00000500000000000000" pitchFamily="2" charset="0"/>
                <a:ea typeface="Montserrat"/>
                <a:cs typeface="Montserrat"/>
                <a:sym typeface="Montserrat"/>
              </a:rPr>
              <a:t>indicating some shoppers are proving reticent about returning to pre-pandemic habits, preferring instead to entertain at home.</a:t>
            </a:r>
          </a:p>
          <a:p>
            <a:pPr marL="228600" lvl="0" indent="-213359" algn="l" rtl="0">
              <a:spcBef>
                <a:spcPts val="0"/>
              </a:spcBef>
              <a:spcAft>
                <a:spcPts val="0"/>
              </a:spcAft>
              <a:buClr>
                <a:schemeClr val="accent3"/>
              </a:buClr>
              <a:buSzPts val="1200"/>
              <a:buFont typeface="Montserrat"/>
              <a:buChar char="■"/>
            </a:pPr>
            <a:endParaRPr lang="en-GB" sz="1100" dirty="0">
              <a:solidFill>
                <a:schemeClr val="accent3"/>
              </a:solidFill>
              <a:latin typeface="Montserrat" panose="00000500000000000000" pitchFamily="2" charset="0"/>
              <a:ea typeface="Montserrat"/>
              <a:cs typeface="Montserrat"/>
              <a:sym typeface="Montserrat"/>
            </a:endParaRPr>
          </a:p>
          <a:p>
            <a:pPr marL="228600" lvl="0" indent="-213359" algn="l" rtl="0">
              <a:spcBef>
                <a:spcPts val="0"/>
              </a:spcBef>
              <a:spcAft>
                <a:spcPts val="0"/>
              </a:spcAft>
              <a:buClr>
                <a:schemeClr val="accent3"/>
              </a:buClr>
              <a:buSzPts val="1200"/>
              <a:buFont typeface="Montserrat"/>
              <a:buChar char="■"/>
            </a:pPr>
            <a:endParaRPr sz="1100" dirty="0">
              <a:solidFill>
                <a:schemeClr val="accent3"/>
              </a:solidFill>
              <a:latin typeface="Montserrat" panose="00000500000000000000" pitchFamily="2" charset="0"/>
              <a:ea typeface="Montserrat"/>
              <a:cs typeface="Montserrat"/>
              <a:sym typeface="Montserrat"/>
            </a:endParaRPr>
          </a:p>
        </p:txBody>
      </p:sp>
      <p:sp>
        <p:nvSpPr>
          <p:cNvPr id="793" name="Google Shape;793;p68"/>
          <p:cNvSpPr txBox="1"/>
          <p:nvPr/>
        </p:nvSpPr>
        <p:spPr>
          <a:xfrm flipH="1">
            <a:off x="6839164" y="1079019"/>
            <a:ext cx="2319350" cy="393600"/>
          </a:xfrm>
          <a:prstGeom prst="rect">
            <a:avLst/>
          </a:prstGeom>
          <a:noFill/>
          <a:ln>
            <a:noFill/>
          </a:ln>
        </p:spPr>
        <p:txBody>
          <a:bodyPr spcFirstLastPara="1" wrap="square" lIns="0" tIns="91425" rIns="0" bIns="91425" anchor="b" anchorCtr="0">
            <a:noAutofit/>
          </a:bodyPr>
          <a:lstStyle/>
          <a:p>
            <a:pPr marL="0" lvl="0" indent="0" algn="l" rtl="0">
              <a:spcBef>
                <a:spcPts val="0"/>
              </a:spcBef>
              <a:spcAft>
                <a:spcPts val="0"/>
              </a:spcAft>
              <a:buClr>
                <a:schemeClr val="dk1"/>
              </a:buClr>
              <a:buSzPts val="1100"/>
              <a:buFont typeface="Arial"/>
              <a:buNone/>
            </a:pPr>
            <a:r>
              <a:rPr lang="en" sz="1300" b="1" dirty="0">
                <a:latin typeface="Montserrat" panose="00000500000000000000" pitchFamily="2" charset="0"/>
                <a:ea typeface="Montserrat"/>
                <a:cs typeface="Montserrat"/>
                <a:sym typeface="Montserrat"/>
              </a:rPr>
              <a:t>Wk 4:  </a:t>
            </a:r>
          </a:p>
          <a:p>
            <a:pPr marL="0" lvl="0" indent="0" algn="l" rtl="0">
              <a:spcBef>
                <a:spcPts val="0"/>
              </a:spcBef>
              <a:spcAft>
                <a:spcPts val="0"/>
              </a:spcAft>
              <a:buClr>
                <a:schemeClr val="dk1"/>
              </a:buClr>
              <a:buSzPts val="1100"/>
              <a:buFont typeface="Arial"/>
              <a:buNone/>
            </a:pPr>
            <a:r>
              <a:rPr lang="en" sz="1300" b="1" dirty="0">
                <a:latin typeface="Montserrat" panose="00000500000000000000" pitchFamily="2" charset="0"/>
                <a:ea typeface="Montserrat"/>
                <a:cs typeface="Montserrat"/>
                <a:sym typeface="Montserrat"/>
              </a:rPr>
              <a:t>Soaring temperatures</a:t>
            </a:r>
            <a:endParaRPr sz="1300" b="1" dirty="0">
              <a:latin typeface="Montserrat" panose="00000500000000000000" pitchFamily="2" charset="0"/>
              <a:ea typeface="Montserrat"/>
              <a:cs typeface="Montserrat"/>
              <a:sym typeface="Montserrat"/>
            </a:endParaRPr>
          </a:p>
        </p:txBody>
      </p:sp>
      <p:sp>
        <p:nvSpPr>
          <p:cNvPr id="2" name="Subtitle 1"/>
          <p:cNvSpPr>
            <a:spLocks noGrp="1"/>
          </p:cNvSpPr>
          <p:nvPr>
            <p:ph type="subTitle" idx="3"/>
          </p:nvPr>
        </p:nvSpPr>
        <p:spPr/>
        <p:txBody>
          <a:bodyPr/>
          <a:lstStyle/>
          <a:p>
            <a:endParaRPr lang="en-GB" dirty="0">
              <a:latin typeface="Montserrat" panose="00000500000000000000" pitchFamily="2" charset="0"/>
            </a:endParaRPr>
          </a:p>
          <a:p>
            <a:endParaRPr lang="en-GB" dirty="0">
              <a:latin typeface="Montserrat" panose="00000500000000000000" pitchFamily="2" charset="0"/>
            </a:endParaRPr>
          </a:p>
          <a:p>
            <a:r>
              <a:rPr lang="en-GB" dirty="0">
                <a:latin typeface="Montserrat" panose="00000500000000000000" pitchFamily="2" charset="0"/>
              </a:rPr>
              <a:t>NielsenIQ Scantrack, NielsenIQ Homescan</a:t>
            </a:r>
          </a:p>
        </p:txBody>
      </p:sp>
    </p:spTree>
    <p:extLst>
      <p:ext uri="{BB962C8B-B14F-4D97-AF65-F5344CB8AC3E}">
        <p14:creationId xmlns:p14="http://schemas.microsoft.com/office/powerpoint/2010/main" val="623577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1"/>
        <p:cNvGrpSpPr/>
        <p:nvPr/>
      </p:nvGrpSpPr>
      <p:grpSpPr>
        <a:xfrm>
          <a:off x="0" y="0"/>
          <a:ext cx="0" cy="0"/>
          <a:chOff x="0" y="0"/>
          <a:chExt cx="0" cy="0"/>
        </a:xfrm>
      </p:grpSpPr>
      <p:cxnSp>
        <p:nvCxnSpPr>
          <p:cNvPr id="1742" name="Google Shape;1742;p129"/>
          <p:cNvCxnSpPr/>
          <p:nvPr/>
        </p:nvCxnSpPr>
        <p:spPr>
          <a:xfrm>
            <a:off x="354650" y="1745725"/>
            <a:ext cx="8397300" cy="0"/>
          </a:xfrm>
          <a:prstGeom prst="straightConnector1">
            <a:avLst/>
          </a:prstGeom>
          <a:noFill/>
          <a:ln w="9525" cap="flat" cmpd="sng">
            <a:solidFill>
              <a:srgbClr val="333333"/>
            </a:solidFill>
            <a:prstDash val="solid"/>
            <a:round/>
            <a:headEnd type="none" w="med" len="med"/>
            <a:tailEnd type="none" w="med" len="med"/>
          </a:ln>
        </p:spPr>
      </p:cxnSp>
      <p:sp>
        <p:nvSpPr>
          <p:cNvPr id="1743" name="Google Shape;1743;p129"/>
          <p:cNvSpPr txBox="1"/>
          <p:nvPr/>
        </p:nvSpPr>
        <p:spPr>
          <a:xfrm>
            <a:off x="354649" y="1242164"/>
            <a:ext cx="3804300" cy="492327"/>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1300" b="1" dirty="0">
                <a:solidFill>
                  <a:srgbClr val="1A1A1A"/>
                </a:solidFill>
                <a:latin typeface="Montserrat" panose="00000500000000000000" pitchFamily="2" charset="0"/>
                <a:ea typeface="Montserrat"/>
                <a:cs typeface="Montserrat"/>
                <a:sym typeface="Montserrat"/>
              </a:rPr>
              <a:t>Grocery Multiples</a:t>
            </a:r>
            <a:br>
              <a:rPr lang="en" b="1" dirty="0">
                <a:solidFill>
                  <a:srgbClr val="000000"/>
                </a:solidFill>
                <a:latin typeface="Montserrat" panose="00000500000000000000" pitchFamily="2" charset="0"/>
                <a:ea typeface="Montserrat"/>
                <a:cs typeface="Montserrat"/>
                <a:sym typeface="Montserrat"/>
              </a:rPr>
            </a:br>
            <a:r>
              <a:rPr lang="en" sz="1000" dirty="0">
                <a:solidFill>
                  <a:srgbClr val="000000"/>
                </a:solidFill>
                <a:latin typeface="Montserrat" panose="00000500000000000000" pitchFamily="2" charset="0"/>
                <a:ea typeface="Montserrat"/>
                <a:cs typeface="Montserrat"/>
                <a:sym typeface="Montserrat"/>
              </a:rPr>
              <a:t>Weekly year on year value growth</a:t>
            </a:r>
            <a:endParaRPr sz="1000" dirty="0">
              <a:solidFill>
                <a:srgbClr val="000000"/>
              </a:solidFill>
              <a:latin typeface="Montserrat" panose="00000500000000000000" pitchFamily="2" charset="0"/>
              <a:ea typeface="Montserrat"/>
              <a:cs typeface="Montserrat"/>
              <a:sym typeface="Montserrat"/>
            </a:endParaRPr>
          </a:p>
        </p:txBody>
      </p:sp>
      <p:sp>
        <p:nvSpPr>
          <p:cNvPr id="1744" name="Google Shape;1744;p129"/>
          <p:cNvSpPr txBox="1">
            <a:spLocks noGrp="1"/>
          </p:cNvSpPr>
          <p:nvPr>
            <p:ph type="title"/>
          </p:nvPr>
        </p:nvSpPr>
        <p:spPr>
          <a:xfrm>
            <a:off x="354649" y="292625"/>
            <a:ext cx="8658721" cy="393600"/>
          </a:xfrm>
        </p:spPr>
        <p:txBody>
          <a:bodyPr spcFirstLastPara="1" wrap="square" lIns="0" tIns="91425" rIns="0" bIns="91425" anchor="t" anchorCtr="0">
            <a:noAutofit/>
          </a:bodyPr>
          <a:lstStyle/>
          <a:p>
            <a:r>
              <a:rPr lang="en-GB" sz="1800" dirty="0">
                <a:solidFill>
                  <a:schemeClr val="tx1"/>
                </a:solidFill>
                <a:latin typeface="Montserrat" panose="00000500000000000000" pitchFamily="2" charset="0"/>
                <a:ea typeface="MS PGothic" pitchFamily="34" charset="-128"/>
                <a:cs typeface="Calibri" pitchFamily="34" charset="0"/>
              </a:rPr>
              <a:t>With shoppers reticent to return to pre-pandemic habits, all 4 weeks saw sales improve resulting in the best 4 weekly growth since Easter</a:t>
            </a:r>
            <a:endParaRPr lang="en-PH" sz="1800" dirty="0">
              <a:latin typeface="Montserrat" panose="00000500000000000000" pitchFamily="2" charset="0"/>
            </a:endParaRPr>
          </a:p>
        </p:txBody>
      </p:sp>
      <p:sp>
        <p:nvSpPr>
          <p:cNvPr id="5" name="Subtitle 4">
            <a:extLst>
              <a:ext uri="{FF2B5EF4-FFF2-40B4-BE49-F238E27FC236}">
                <a16:creationId xmlns:a16="http://schemas.microsoft.com/office/drawing/2014/main" id="{70956D1B-E45E-4BB0-8B0F-1388C48A40B5}"/>
              </a:ext>
            </a:extLst>
          </p:cNvPr>
          <p:cNvSpPr>
            <a:spLocks noGrp="1"/>
          </p:cNvSpPr>
          <p:nvPr>
            <p:ph type="subTitle" idx="3"/>
          </p:nvPr>
        </p:nvSpPr>
        <p:spPr/>
        <p:txBody>
          <a:bodyPr/>
          <a:lstStyle/>
          <a:p>
            <a:r>
              <a:rPr lang="en-PH" dirty="0">
                <a:latin typeface="Montserrat" panose="00000500000000000000" pitchFamily="2" charset="0"/>
              </a:rPr>
              <a:t>Source:  NielsenIQ Scantrack Total Store Read  Grocery Multiples</a:t>
            </a:r>
          </a:p>
        </p:txBody>
      </p:sp>
      <p:graphicFrame>
        <p:nvGraphicFramePr>
          <p:cNvPr id="8" name="Chart 7">
            <a:extLst>
              <a:ext uri="{FF2B5EF4-FFF2-40B4-BE49-F238E27FC236}">
                <a16:creationId xmlns:a16="http://schemas.microsoft.com/office/drawing/2014/main" id="{D617E499-6291-4634-B723-DA38C28B5721}"/>
              </a:ext>
            </a:extLst>
          </p:cNvPr>
          <p:cNvGraphicFramePr/>
          <p:nvPr>
            <p:extLst>
              <p:ext uri="{D42A27DB-BD31-4B8C-83A1-F6EECF244321}">
                <p14:modId xmlns:p14="http://schemas.microsoft.com/office/powerpoint/2010/main" val="2266485122"/>
              </p:ext>
            </p:extLst>
          </p:nvPr>
        </p:nvGraphicFramePr>
        <p:xfrm>
          <a:off x="354650" y="1841620"/>
          <a:ext cx="8425149" cy="2908272"/>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a:extLst>
              <a:ext uri="{FF2B5EF4-FFF2-40B4-BE49-F238E27FC236}">
                <a16:creationId xmlns:a16="http://schemas.microsoft.com/office/drawing/2014/main" id="{60118045-B917-48EB-AEBB-F8ABDFA060F6}"/>
              </a:ext>
            </a:extLst>
          </p:cNvPr>
          <p:cNvSpPr txBox="1"/>
          <p:nvPr/>
        </p:nvSpPr>
        <p:spPr>
          <a:xfrm>
            <a:off x="1383496" y="2751546"/>
            <a:ext cx="1571590" cy="276999"/>
          </a:xfrm>
          <a:prstGeom prst="rect">
            <a:avLst/>
          </a:prstGeom>
          <a:noFill/>
        </p:spPr>
        <p:txBody>
          <a:bodyPr wrap="square" rtlCol="0">
            <a:spAutoFit/>
          </a:bodyPr>
          <a:lstStyle/>
          <a:p>
            <a:pPr algn="ctr"/>
            <a:r>
              <a:rPr lang="en-GB" sz="600" b="1" dirty="0">
                <a:solidFill>
                  <a:schemeClr val="accent1"/>
                </a:solidFill>
                <a:highlight>
                  <a:srgbClr val="000000"/>
                </a:highlight>
                <a:latin typeface="Montserrat" panose="00000500000000000000" pitchFamily="2" charset="0"/>
              </a:rPr>
              <a:t>Euro 2020</a:t>
            </a:r>
          </a:p>
          <a:p>
            <a:pPr algn="ctr"/>
            <a:r>
              <a:rPr lang="en-GB" sz="600" b="1" dirty="0">
                <a:solidFill>
                  <a:schemeClr val="accent1"/>
                </a:solidFill>
                <a:highlight>
                  <a:srgbClr val="000000"/>
                </a:highlight>
                <a:latin typeface="Montserrat" panose="00000500000000000000" pitchFamily="2" charset="0"/>
              </a:rPr>
              <a:t>Final</a:t>
            </a:r>
          </a:p>
        </p:txBody>
      </p:sp>
      <p:pic>
        <p:nvPicPr>
          <p:cNvPr id="2" name="Picture 2">
            <a:extLst>
              <a:ext uri="{FF2B5EF4-FFF2-40B4-BE49-F238E27FC236}">
                <a16:creationId xmlns:a16="http://schemas.microsoft.com/office/drawing/2014/main" id="{829CE285-6135-447A-B80B-92F1539EE6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5466" y="2503896"/>
            <a:ext cx="247650" cy="24765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a:extLst>
              <a:ext uri="{FF2B5EF4-FFF2-40B4-BE49-F238E27FC236}">
                <a16:creationId xmlns:a16="http://schemas.microsoft.com/office/drawing/2014/main" id="{C71DE3BF-46AB-41D5-9B56-47709070C6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4574" y="2003182"/>
            <a:ext cx="253546" cy="253546"/>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739947E9-6C86-4EBE-9B18-CA5B877A8FC4}"/>
              </a:ext>
            </a:extLst>
          </p:cNvPr>
          <p:cNvSpPr txBox="1"/>
          <p:nvPr/>
        </p:nvSpPr>
        <p:spPr>
          <a:xfrm>
            <a:off x="2293116" y="1734491"/>
            <a:ext cx="1571590" cy="184666"/>
          </a:xfrm>
          <a:prstGeom prst="rect">
            <a:avLst/>
          </a:prstGeom>
          <a:noFill/>
        </p:spPr>
        <p:txBody>
          <a:bodyPr wrap="square" rtlCol="0">
            <a:spAutoFit/>
          </a:bodyPr>
          <a:lstStyle/>
          <a:p>
            <a:pPr algn="ctr"/>
            <a:r>
              <a:rPr lang="en-GB" sz="600" b="1" dirty="0">
                <a:solidFill>
                  <a:schemeClr val="accent1"/>
                </a:solidFill>
                <a:highlight>
                  <a:srgbClr val="000000"/>
                </a:highlight>
                <a:latin typeface="Montserrat" panose="00000500000000000000" pitchFamily="2" charset="0"/>
              </a:rPr>
              <a:t>End of July 2week heatwave</a:t>
            </a:r>
          </a:p>
        </p:txBody>
      </p:sp>
      <p:sp>
        <p:nvSpPr>
          <p:cNvPr id="19" name="TextBox 18">
            <a:extLst>
              <a:ext uri="{FF2B5EF4-FFF2-40B4-BE49-F238E27FC236}">
                <a16:creationId xmlns:a16="http://schemas.microsoft.com/office/drawing/2014/main" id="{6CBF3276-438E-4E18-BDC8-E1CED3F831D8}"/>
              </a:ext>
            </a:extLst>
          </p:cNvPr>
          <p:cNvSpPr txBox="1"/>
          <p:nvPr/>
        </p:nvSpPr>
        <p:spPr>
          <a:xfrm>
            <a:off x="46848" y="3439981"/>
            <a:ext cx="1571590" cy="184666"/>
          </a:xfrm>
          <a:prstGeom prst="rect">
            <a:avLst/>
          </a:prstGeom>
          <a:noFill/>
        </p:spPr>
        <p:txBody>
          <a:bodyPr wrap="square" rtlCol="0">
            <a:spAutoFit/>
          </a:bodyPr>
          <a:lstStyle/>
          <a:p>
            <a:pPr algn="ctr"/>
            <a:r>
              <a:rPr lang="en-GB" sz="600" b="1" dirty="0">
                <a:solidFill>
                  <a:schemeClr val="accent1"/>
                </a:solidFill>
                <a:highlight>
                  <a:srgbClr val="000000"/>
                </a:highlight>
                <a:latin typeface="Montserrat" panose="00000500000000000000" pitchFamily="2" charset="0"/>
              </a:rPr>
              <a:t>Covid Distortions </a:t>
            </a:r>
          </a:p>
        </p:txBody>
      </p:sp>
      <p:cxnSp>
        <p:nvCxnSpPr>
          <p:cNvPr id="4" name="Straight Connector 3">
            <a:extLst>
              <a:ext uri="{FF2B5EF4-FFF2-40B4-BE49-F238E27FC236}">
                <a16:creationId xmlns:a16="http://schemas.microsoft.com/office/drawing/2014/main" id="{624B59C6-6E32-47FA-B93B-440759F12FDD}"/>
              </a:ext>
            </a:extLst>
          </p:cNvPr>
          <p:cNvCxnSpPr>
            <a:cxnSpLocks/>
          </p:cNvCxnSpPr>
          <p:nvPr/>
        </p:nvCxnSpPr>
        <p:spPr>
          <a:xfrm>
            <a:off x="3338286" y="1919157"/>
            <a:ext cx="0" cy="2681872"/>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DCEF0A4B-63F8-4632-AC83-5C2B3D473C1B}"/>
              </a:ext>
            </a:extLst>
          </p:cNvPr>
          <p:cNvCxnSpPr>
            <a:cxnSpLocks/>
          </p:cNvCxnSpPr>
          <p:nvPr/>
        </p:nvCxnSpPr>
        <p:spPr>
          <a:xfrm>
            <a:off x="6066972" y="1841620"/>
            <a:ext cx="0" cy="2681872"/>
          </a:xfrm>
          <a:prstGeom prst="line">
            <a:avLst/>
          </a:prstGeom>
          <a:ln>
            <a:prstDash val="dash"/>
          </a:ln>
        </p:spPr>
        <p:style>
          <a:lnRef idx="1">
            <a:schemeClr val="dk1"/>
          </a:lnRef>
          <a:fillRef idx="0">
            <a:schemeClr val="dk1"/>
          </a:fillRef>
          <a:effectRef idx="0">
            <a:schemeClr val="dk1"/>
          </a:effectRef>
          <a:fontRef idx="minor">
            <a:schemeClr val="tx1"/>
          </a:fontRef>
        </p:style>
      </p:cxnSp>
      <p:pic>
        <p:nvPicPr>
          <p:cNvPr id="14" name="Picture 2">
            <a:extLst>
              <a:ext uri="{FF2B5EF4-FFF2-40B4-BE49-F238E27FC236}">
                <a16:creationId xmlns:a16="http://schemas.microsoft.com/office/drawing/2014/main" id="{8A208AA9-71B0-4D1E-BA28-7158001CAB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69239" y="2636499"/>
            <a:ext cx="253546" cy="25354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9509D56D-717F-447B-84C9-42EF4721BF38}"/>
              </a:ext>
            </a:extLst>
          </p:cNvPr>
          <p:cNvSpPr txBox="1"/>
          <p:nvPr/>
        </p:nvSpPr>
        <p:spPr>
          <a:xfrm>
            <a:off x="7917543" y="2438399"/>
            <a:ext cx="1032419" cy="184666"/>
          </a:xfrm>
          <a:prstGeom prst="rect">
            <a:avLst/>
          </a:prstGeom>
          <a:noFill/>
        </p:spPr>
        <p:txBody>
          <a:bodyPr wrap="square" rtlCol="0">
            <a:spAutoFit/>
          </a:bodyPr>
          <a:lstStyle/>
          <a:p>
            <a:pPr algn="ctr"/>
            <a:r>
              <a:rPr lang="en-GB" sz="600" b="1" dirty="0">
                <a:solidFill>
                  <a:schemeClr val="accent1"/>
                </a:solidFill>
                <a:highlight>
                  <a:srgbClr val="000000"/>
                </a:highlight>
                <a:latin typeface="Montserrat" panose="00000500000000000000" pitchFamily="2" charset="0"/>
              </a:rPr>
              <a:t>Late Summer Sun</a:t>
            </a:r>
          </a:p>
        </p:txBody>
      </p:sp>
    </p:spTree>
    <p:extLst>
      <p:ext uri="{BB962C8B-B14F-4D97-AF65-F5344CB8AC3E}">
        <p14:creationId xmlns:p14="http://schemas.microsoft.com/office/powerpoint/2010/main" val="186728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41"/>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4D0B6749-7B24-4E55-B6B2-2141D7892276}"/>
              </a:ext>
            </a:extLst>
          </p:cNvPr>
          <p:cNvCxnSpPr>
            <a:cxnSpLocks/>
          </p:cNvCxnSpPr>
          <p:nvPr/>
        </p:nvCxnSpPr>
        <p:spPr>
          <a:xfrm>
            <a:off x="3791380" y="955476"/>
            <a:ext cx="3741534"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744" name="Google Shape;1744;p129"/>
          <p:cNvSpPr txBox="1">
            <a:spLocks noGrp="1"/>
          </p:cNvSpPr>
          <p:nvPr>
            <p:ph type="title"/>
          </p:nvPr>
        </p:nvSpPr>
        <p:spPr>
          <a:xfrm>
            <a:off x="354650" y="357323"/>
            <a:ext cx="8817430" cy="662851"/>
          </a:xfrm>
        </p:spPr>
        <p:txBody>
          <a:bodyPr spcFirstLastPara="1" wrap="square" lIns="0" tIns="91425" rIns="0" bIns="91425" anchor="t" anchorCtr="0">
            <a:noAutofit/>
          </a:bodyPr>
          <a:lstStyle/>
          <a:p>
            <a:r>
              <a:rPr lang="en-GB" altLang="en-US" sz="1800" dirty="0">
                <a:solidFill>
                  <a:schemeClr val="tx1"/>
                </a:solidFill>
                <a:latin typeface="Montserrat" panose="00000500000000000000" pitchFamily="2" charset="0"/>
                <a:ea typeface="MS PGothic" pitchFamily="34" charset="-128"/>
                <a:cs typeface="Calibri" pitchFamily="34" charset="0"/>
              </a:rPr>
              <a:t>Average weekly fmcg spend has slowed over the summer, overall it is lower than last year and the gap vs 2 years ago is narrowing</a:t>
            </a:r>
            <a:endParaRPr lang="en-PH" sz="1800" dirty="0">
              <a:latin typeface="Montserrat" panose="00000500000000000000" pitchFamily="2" charset="0"/>
            </a:endParaRPr>
          </a:p>
        </p:txBody>
      </p:sp>
      <p:sp>
        <p:nvSpPr>
          <p:cNvPr id="5" name="Subtitle 4">
            <a:extLst>
              <a:ext uri="{FF2B5EF4-FFF2-40B4-BE49-F238E27FC236}">
                <a16:creationId xmlns:a16="http://schemas.microsoft.com/office/drawing/2014/main" id="{70956D1B-E45E-4BB0-8B0F-1388C48A40B5}"/>
              </a:ext>
            </a:extLst>
          </p:cNvPr>
          <p:cNvSpPr>
            <a:spLocks noGrp="1"/>
          </p:cNvSpPr>
          <p:nvPr>
            <p:ph type="subTitle" idx="3"/>
          </p:nvPr>
        </p:nvSpPr>
        <p:spPr/>
        <p:txBody>
          <a:bodyPr/>
          <a:lstStyle/>
          <a:p>
            <a:r>
              <a:rPr lang="en-PH" dirty="0">
                <a:latin typeface="Montserrat" panose="00000500000000000000" pitchFamily="2" charset="0"/>
              </a:rPr>
              <a:t>Source:  NielsenIQ Homescan GB FMCG, based on rolling 12w/e</a:t>
            </a:r>
          </a:p>
        </p:txBody>
      </p:sp>
      <p:graphicFrame>
        <p:nvGraphicFramePr>
          <p:cNvPr id="8" name="Chart 7">
            <a:extLst>
              <a:ext uri="{FF2B5EF4-FFF2-40B4-BE49-F238E27FC236}">
                <a16:creationId xmlns:a16="http://schemas.microsoft.com/office/drawing/2014/main" id="{D617E499-6291-4634-B723-DA38C28B5721}"/>
              </a:ext>
            </a:extLst>
          </p:cNvPr>
          <p:cNvGraphicFramePr/>
          <p:nvPr>
            <p:extLst>
              <p:ext uri="{D42A27DB-BD31-4B8C-83A1-F6EECF244321}">
                <p14:modId xmlns:p14="http://schemas.microsoft.com/office/powerpoint/2010/main" val="1792072702"/>
              </p:ext>
            </p:extLst>
          </p:nvPr>
        </p:nvGraphicFramePr>
        <p:xfrm>
          <a:off x="550790" y="1413393"/>
          <a:ext cx="8425149" cy="337278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4ADC9EB0-A80C-4462-ABA1-7208943A327C}"/>
              </a:ext>
            </a:extLst>
          </p:cNvPr>
          <p:cNvSpPr txBox="1"/>
          <p:nvPr/>
        </p:nvSpPr>
        <p:spPr>
          <a:xfrm>
            <a:off x="253999" y="1020174"/>
            <a:ext cx="4572000" cy="261610"/>
          </a:xfrm>
          <a:prstGeom prst="rect">
            <a:avLst/>
          </a:prstGeom>
          <a:noFill/>
        </p:spPr>
        <p:txBody>
          <a:bodyPr wrap="square">
            <a:spAutoFit/>
          </a:bodyPr>
          <a:lstStyle/>
          <a:p>
            <a:r>
              <a:rPr lang="en-GB" altLang="en-US" sz="1100" dirty="0">
                <a:solidFill>
                  <a:schemeClr val="tx1"/>
                </a:solidFill>
                <a:latin typeface="Montserrat" panose="00000500000000000000" pitchFamily="2" charset="0"/>
                <a:ea typeface="MS PGothic" pitchFamily="34" charset="-128"/>
                <a:cs typeface="Calibri" pitchFamily="34" charset="0"/>
              </a:rPr>
              <a:t>Macro view based on 12 week trends</a:t>
            </a:r>
            <a:endParaRPr lang="en-GB" sz="1100" dirty="0">
              <a:latin typeface="Montserrat" panose="00000500000000000000" pitchFamily="2" charset="0"/>
            </a:endParaRPr>
          </a:p>
        </p:txBody>
      </p:sp>
    </p:spTree>
    <p:extLst>
      <p:ext uri="{BB962C8B-B14F-4D97-AF65-F5344CB8AC3E}">
        <p14:creationId xmlns:p14="http://schemas.microsoft.com/office/powerpoint/2010/main" val="2324910698"/>
      </p:ext>
    </p:extLst>
  </p:cSld>
  <p:clrMapOvr>
    <a:masterClrMapping/>
  </p:clrMapOvr>
</p:sld>
</file>

<file path=ppt/theme/theme1.xml><?xml version="1.0" encoding="utf-8"?>
<a:theme xmlns:a="http://schemas.openxmlformats.org/drawingml/2006/main" name="NIQ-presentation-template-v1">
  <a:themeElements>
    <a:clrScheme name="Simple Light">
      <a:dk1>
        <a:srgbClr val="000000"/>
      </a:dk1>
      <a:lt1>
        <a:srgbClr val="FFFFFF"/>
      </a:lt1>
      <a:dk2>
        <a:srgbClr val="333333"/>
      </a:dk2>
      <a:lt2>
        <a:srgbClr val="E5E5E5"/>
      </a:lt2>
      <a:accent1>
        <a:srgbClr val="00F000"/>
      </a:accent1>
      <a:accent2>
        <a:srgbClr val="00A346"/>
      </a:accent2>
      <a:accent3>
        <a:srgbClr val="1A1A1A"/>
      </a:accent3>
      <a:accent4>
        <a:srgbClr val="333333"/>
      </a:accent4>
      <a:accent5>
        <a:srgbClr val="666666"/>
      </a:accent5>
      <a:accent6>
        <a:srgbClr val="BDFFBB"/>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IQ-presentation-template-v2">
  <a:themeElements>
    <a:clrScheme name="Simple Light">
      <a:dk1>
        <a:srgbClr val="000000"/>
      </a:dk1>
      <a:lt1>
        <a:srgbClr val="FFFFFF"/>
      </a:lt1>
      <a:dk2>
        <a:srgbClr val="333333"/>
      </a:dk2>
      <a:lt2>
        <a:srgbClr val="E5E5E5"/>
      </a:lt2>
      <a:accent1>
        <a:srgbClr val="00F000"/>
      </a:accent1>
      <a:accent2>
        <a:srgbClr val="00A346"/>
      </a:accent2>
      <a:accent3>
        <a:srgbClr val="1A1A1A"/>
      </a:accent3>
      <a:accent4>
        <a:srgbClr val="333333"/>
      </a:accent4>
      <a:accent5>
        <a:srgbClr val="666666"/>
      </a:accent5>
      <a:accent6>
        <a:srgbClr val="BDFFBB"/>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05 Green">
      <a:srgbClr val="00A346"/>
    </a:custClr>
    <a:custClr name="04 Navy">
      <a:srgbClr val="10009D"/>
    </a:custClr>
    <a:custClr name="05 Red">
      <a:srgbClr val="D20043"/>
    </a:custClr>
    <a:custClr name="10 Navy">
      <a:srgbClr val="1D79FF"/>
    </a:custClr>
    <a:custClr name="02 Red">
      <a:srgbClr val="880535"/>
    </a:custClr>
    <a:custClr name="02 Blue">
      <a:srgbClr val="006A6B"/>
    </a:custClr>
    <a:custClr name="06 Purple">
      <a:srgbClr val="6512F0"/>
    </a:custClr>
    <a:custClr name="06 Orange">
      <a:srgbClr val="F06400"/>
    </a:custClr>
    <a:custClr name="07 Navy">
      <a:srgbClr val="0136E0"/>
    </a:custClr>
    <a:custClr name="10 Purple">
      <a:srgbClr val="A27EFF"/>
    </a:custClr>
    <a:custClr name="05 Blue">
      <a:srgbClr val="00A1A2"/>
    </a:custClr>
    <a:custClr name="04 Orange">
      <a:srgbClr val="AD4400"/>
    </a:custClr>
    <a:custClr name="02 Green">
      <a:srgbClr val="15441F"/>
    </a:custClr>
    <a:custClr name="08 Red">
      <a:srgbClr val="F84E83"/>
    </a:custClr>
    <a:custClr name="07 Green">
      <a:srgbClr val="00CA23"/>
    </a:custClr>
    <a:custClr name="09 Navy">
      <a:srgbClr val="0056FF"/>
    </a:custClr>
    <a:custClr name="07 Red">
      <a:srgbClr val="FF1E68"/>
    </a:custClr>
    <a:custClr name="12 Navy">
      <a:srgbClr val="B3CCFF"/>
    </a:custClr>
    <a:custClr name="04 Red">
      <a:srgbClr val="B6023B"/>
    </a:custClr>
    <a:custClr name="04 Blue">
      <a:srgbClr val="008F90"/>
    </a:custClr>
    <a:custClr name="07 Purple">
      <a:srgbClr val="682EE0"/>
    </a:custClr>
    <a:custClr name="07 Orange">
      <a:srgbClr val="FF6D05"/>
    </a:custClr>
    <a:custClr name="11 Navy">
      <a:srgbClr val="6699FF"/>
    </a:custClr>
    <a:custClr name="11 Purple">
      <a:srgbClr val="B497FF"/>
    </a:custClr>
    <a:custClr name="07 Blue">
      <a:srgbClr val="00CDD1"/>
    </a:custClr>
    <a:custClr name="04 Orange">
      <a:srgbClr val="AD4400"/>
    </a:custClr>
    <a:custClr name="04 Green">
      <a:srgbClr val="138238"/>
    </a:custClr>
    <a:custClr name="11 Red">
      <a:srgbClr val="FAB0C8"/>
    </a:custClr>
    <a:custClr name="Gray 95">
      <a:srgbClr val="0D0D0D"/>
    </a:custClr>
    <a:custClr name="Gray 90">
      <a:srgbClr val="1A1A1A"/>
    </a:custClr>
    <a:custClr name="Gray 80">
      <a:srgbClr val="333333"/>
    </a:custClr>
    <a:custClr name="Gray 60">
      <a:srgbClr val="666666"/>
    </a:custClr>
    <a:custClr name="Gray 50">
      <a:srgbClr val="808080"/>
    </a:custClr>
    <a:custClr name="Gray 30">
      <a:srgbClr val="B3B3B3"/>
    </a:custClr>
    <a:custClr name="Gray 15">
      <a:srgbClr val="D9D9D9"/>
    </a:custClr>
    <a:custClr name="Gray 5">
      <a:srgbClr val="F2F2F2"/>
    </a:custClr>
  </a:custClr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Market Data Document" ma:contentTypeID="0x010100FBC0F8BFD01A91498CA7837A71EEDFDB02005AE5335FCC83EB48B1308B6A764FBC1C" ma:contentTypeVersion="27" ma:contentTypeDescription="Market Data Document Content Type" ma:contentTypeScope="" ma:versionID="da108508dc232e68c3eb0da7c7f570e3">
  <xsd:schema xmlns:xsd="http://www.w3.org/2001/XMLSchema" xmlns:xs="http://www.w3.org/2001/XMLSchema" xmlns:p="http://schemas.microsoft.com/office/2006/metadata/properties" xmlns:ns2="cebd32e3-9ab6-41ee-b1af-b8405a8d4e68" xmlns:ns3="f1844da6-a929-4072-a9ab-fc72a86c7633" targetNamespace="http://schemas.microsoft.com/office/2006/metadata/properties" ma:root="true" ma:fieldsID="0d9debfe9803182ce6077bd70346052f" ns2:_="" ns3:_="">
    <xsd:import namespace="cebd32e3-9ab6-41ee-b1af-b8405a8d4e68"/>
    <xsd:import namespace="f1844da6-a929-4072-a9ab-fc72a86c7633"/>
    <xsd:element name="properties">
      <xsd:complexType>
        <xsd:sequence>
          <xsd:element name="documentManagement">
            <xsd:complexType>
              <xsd:all>
                <xsd:element ref="ns2:DocumentSummary" minOccurs="0"/>
                <xsd:element ref="ns2:DocumentSource" minOccurs="0"/>
                <xsd:element ref="ns2:DocumentTopic" minOccurs="0"/>
                <xsd:element ref="ns2:PublicationDate" minOccurs="0"/>
                <xsd:element ref="ns2:FreeTextDate" minOccurs="0"/>
                <xsd:element ref="ns2:ContentStartDate" minOccurs="0"/>
                <xsd:element ref="ns2:ContentEndDate" minOccurs="0"/>
                <xsd:element ref="ns2:DocumentAdded" minOccurs="0"/>
                <xsd:element ref="ns2:DocumentStatus" minOccurs="0"/>
                <xsd:element ref="ns2:j7c1b49d505545c2a69692ae734740bd" minOccurs="0"/>
                <xsd:element ref="ns2:TaxCatchAll" minOccurs="0"/>
                <xsd:element ref="ns2:TaxCatchAllLabel"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bd32e3-9ab6-41ee-b1af-b8405a8d4e68" elementFormDefault="qualified">
    <xsd:import namespace="http://schemas.microsoft.com/office/2006/documentManagement/types"/>
    <xsd:import namespace="http://schemas.microsoft.com/office/infopath/2007/PartnerControls"/>
    <xsd:element name="DocumentSummary" ma:index="3" nillable="true" ma:displayName="Summary" ma:internalName="DocumentSummary" ma:readOnly="false">
      <xsd:simpleType>
        <xsd:restriction base="dms:Note">
          <xsd:maxLength value="255"/>
        </xsd:restriction>
      </xsd:simpleType>
    </xsd:element>
    <xsd:element name="DocumentSource" ma:index="5" nillable="true" ma:displayName="Source" ma:format="Dropdown" ma:internalName="DocumentSource">
      <xsd:simpleType>
        <xsd:restriction base="dms:Choice">
          <xsd:enumeration value="Globefish"/>
          <xsd:enumeration value="HMRC via BTS"/>
          <xsd:enumeration value="IGD"/>
          <xsd:enumeration value="MMO"/>
          <xsd:enumeration value="Kantar"/>
          <xsd:enumeration value="NielsenIQ"/>
          <xsd:enumeration value="Circana"/>
          <xsd:enumeration value="Seafish"/>
          <xsd:enumeration value="Technomic"/>
        </xsd:restriction>
      </xsd:simpleType>
    </xsd:element>
    <xsd:element name="DocumentTopic" ma:index="6" nillable="true" ma:displayName="Topic" ma:default="" ma:internalName="DocumentTopic" ma:readOnly="false">
      <xsd:complexType>
        <xsd:complexContent>
          <xsd:extension base="dms:MultiChoice">
            <xsd:sequence>
              <xsd:element name="Value" maxOccurs="unbounded" minOccurs="0" nillable="true">
                <xsd:simpleType>
                  <xsd:restriction base="dms:Choice">
                    <xsd:enumeration value="Technical Report"/>
                    <xsd:enumeration value="Factsheet/Datasheet"/>
                    <xsd:enumeration value="Corporate Document"/>
                    <xsd:enumeration value="Guidelines"/>
                    <xsd:enumeration value="Marine Survey"/>
                    <xsd:enumeration value="Training Material"/>
                    <xsd:enumeration value="Careers"/>
                    <xsd:enumeration value="Economics and Business"/>
                    <xsd:enumeration value="Aquaculture"/>
                    <xsd:enumeration value="IPF Final Reports"/>
                    <xsd:enumeration value="Other"/>
                    <xsd:enumeration value="Not known"/>
                    <xsd:enumeration value="Internal Seafish Report"/>
                    <xsd:enumeration value="Confidential Seafish Report"/>
                    <xsd:enumeration value="Seafood Guide"/>
                    <xsd:enumeration value=".Web-About Seafish"/>
                    <xsd:enumeration value=".Web-Changing Landscapes"/>
                    <xsd:enumeration value=".Web-Promoting Seafood"/>
                    <xsd:enumeration value=".Web-Responsible Sourcing"/>
                    <xsd:enumeration value=".Web-Safety and Training"/>
                    <xsd:enumeration value=".Web-Insight and Research"/>
                  </xsd:restriction>
                </xsd:simpleType>
              </xsd:element>
            </xsd:sequence>
          </xsd:extension>
        </xsd:complexContent>
      </xsd:complexType>
    </xsd:element>
    <xsd:element name="PublicationDate" ma:index="7" nillable="true" ma:displayName="Publication Date" ma:format="DateOnly" ma:indexed="true" ma:internalName="PublicationDate">
      <xsd:simpleType>
        <xsd:restriction base="dms:DateTime"/>
      </xsd:simpleType>
    </xsd:element>
    <xsd:element name="FreeTextDate" ma:index="8" nillable="true" ma:displayName="Free Text Date" ma:internalName="FreeTextDate" ma:readOnly="false">
      <xsd:simpleType>
        <xsd:restriction base="dms:Text"/>
      </xsd:simpleType>
    </xsd:element>
    <xsd:element name="ContentStartDate" ma:index="9" nillable="true" ma:displayName="Content Start Date" ma:format="DateOnly" ma:internalName="ContentStartDate" ma:readOnly="false">
      <xsd:simpleType>
        <xsd:restriction base="dms:DateTime"/>
      </xsd:simpleType>
    </xsd:element>
    <xsd:element name="ContentEndDate" ma:index="10" nillable="true" ma:displayName="Content End Date" ma:format="DateOnly" ma:internalName="ContentEndDate" ma:readOnly="false">
      <xsd:simpleType>
        <xsd:restriction base="dms:DateTime"/>
      </xsd:simpleType>
    </xsd:element>
    <xsd:element name="DocumentAdded" ma:index="11" nillable="true" ma:displayName="Added" ma:format="DateOnly" ma:indexed="true" ma:internalName="DocumentAdded">
      <xsd:simpleType>
        <xsd:restriction base="dms:DateTime"/>
      </xsd:simpleType>
    </xsd:element>
    <xsd:element name="DocumentStatus" ma:index="12" nillable="true" ma:displayName="Document Status" ma:default="Unpublished" ma:format="Dropdown" ma:indexed="true" ma:internalName="DocumentStatus" ma:readOnly="false">
      <xsd:simpleType>
        <xsd:restriction base="dms:Choice">
          <xsd:enumeration value="Deleted"/>
          <xsd:enumeration value="Unpublished"/>
          <xsd:enumeration value="Published"/>
          <xsd:enumeration value="Archived"/>
        </xsd:restriction>
      </xsd:simpleType>
    </xsd:element>
    <xsd:element name="j7c1b49d505545c2a69692ae734740bd" ma:index="18" ma:taxonomy="true" ma:internalName="j7c1b49d505545c2a69692ae734740bd" ma:taxonomyFieldName="Market_x0020_Data_x0020_Document_x0020_Path" ma:displayName="Market Data Document Path" ma:indexed="true" ma:readOnly="false" ma:default="" ma:fieldId="{37c1b49d-5055-45c2-a696-92ae734740bd}" ma:sspId="63fa3ede-d9eb-4891-98d7-32cb363d3ca5" ma:termSetId="907aca91-42f0-4171-9a43-f9786420f345"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5e028737-9680-4a7e-bfb2-5cfc569abfd5}" ma:internalName="TaxCatchAll" ma:readOnly="false" ma:showField="CatchAllData" ma:web="cebd32e3-9ab6-41ee-b1af-b8405a8d4e68">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5e028737-9680-4a7e-bfb2-5cfc569abfd5}" ma:internalName="TaxCatchAllLabel" ma:readOnly="false" ma:showField="CatchAllDataLabel" ma:web="cebd32e3-9ab6-41ee-b1af-b8405a8d4e6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1844da6-a929-4072-a9ab-fc72a86c7633" elementFormDefault="qualified">
    <xsd:import namespace="http://schemas.microsoft.com/office/2006/documentManagement/types"/>
    <xsd:import namespace="http://schemas.microsoft.com/office/infopath/2007/PartnerControls"/>
    <xsd:element name="MediaServiceMetadata" ma:index="22" nillable="true" ma:displayName="MediaServiceMetadata" ma:hidden="true" ma:internalName="MediaServiceMetadata" ma:readOnly="true">
      <xsd:simpleType>
        <xsd:restriction base="dms:Note"/>
      </xsd:simpleType>
    </xsd:element>
    <xsd:element name="MediaServiceFastMetadata" ma:index="23" nillable="true" ma:displayName="MediaServiceFastMetadata" ma:hidden="true" ma:internalName="MediaServiceFastMetadata" ma:readOnly="true">
      <xsd:simpleType>
        <xsd:restriction base="dms:Note"/>
      </xsd:simpleType>
    </xsd:element>
    <xsd:element name="MediaServiceAutoTags" ma:index="24" nillable="true" ma:displayName="Tags" ma:hidden="true" ma:internalName="MediaServiceAutoTags" ma:readOnly="true">
      <xsd:simpleType>
        <xsd:restriction base="dms:Text"/>
      </xsd:simpleType>
    </xsd:element>
    <xsd:element name="MediaServiceOCR" ma:index="25" nillable="true" ma:displayName="Extracted Text" ma:hidden="true" ma:internalName="MediaServiceOCR" ma:readOnly="true">
      <xsd:simpleType>
        <xsd:restriction base="dms:Note"/>
      </xsd:simple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EventHashCode" ma:index="27" nillable="true" ma:displayName="MediaServiceEventHashCode" ma:hidden="true" ma:internalName="MediaServiceEventHashCode" ma:readOnly="true">
      <xsd:simpleType>
        <xsd:restriction base="dms:Text"/>
      </xsd:simpleType>
    </xsd:element>
    <xsd:element name="MediaServiceAutoKeyPoints" ma:index="28" nillable="true" ma:displayName="MediaServiceAutoKeyPoints" ma:hidden="true" ma:internalName="MediaServiceAutoKeyPoints" ma:readOnly="true">
      <xsd:simpleType>
        <xsd:restriction base="dms:Note"/>
      </xsd:simpleType>
    </xsd:element>
    <xsd:element name="MediaServiceKeyPoints" ma:index="29" nillable="true" ma:displayName="KeyPoints" ma:hidden="true" ma:internalName="MediaServiceKeyPoints" ma:readOnly="true">
      <xsd:simpleType>
        <xsd:restriction base="dms:Note"/>
      </xsd:simpleType>
    </xsd:element>
    <xsd:element name="MediaServiceDateTaken" ma:index="30" nillable="true" ma:displayName="MediaServiceDateTaken" ma:hidden="true" ma:internalName="MediaServiceDateTaken" ma:readOnly="true">
      <xsd:simpleType>
        <xsd:restriction base="dms:Text"/>
      </xsd:simpleType>
    </xsd:element>
    <xsd:element name="MediaLengthInSeconds" ma:index="31" nillable="true" ma:displayName="MediaLengthInSeconds" ma:hidden="true" ma:internalName="MediaLengthInSeconds" ma:readOnly="true">
      <xsd:simpleType>
        <xsd:restriction base="dms:Unknown"/>
      </xsd:simpleType>
    </xsd:element>
    <xsd:element name="MediaServiceObjectDetectorVersions" ma:index="32" nillable="true" ma:displayName="MediaServiceObjectDetectorVersions" ma:hidden="true" ma:indexed="true" ma:internalName="MediaServiceObjectDetectorVersions" ma:readOnly="true">
      <xsd:simpleType>
        <xsd:restriction base="dms:Text"/>
      </xsd:simpleType>
    </xsd:element>
    <xsd:element name="MediaServiceSearchProperties" ma:index="3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umentTopic xmlns="cebd32e3-9ab6-41ee-b1af-b8405a8d4e68" xsi:nil="true"/>
    <FreeTextDate xmlns="cebd32e3-9ab6-41ee-b1af-b8405a8d4e68" xsi:nil="true"/>
    <DocumentStatus xmlns="cebd32e3-9ab6-41ee-b1af-b8405a8d4e68">Published</DocumentStatus>
    <ContentEndDate xmlns="cebd32e3-9ab6-41ee-b1af-b8405a8d4e68" xsi:nil="true"/>
    <DocumentSource xmlns="cebd32e3-9ab6-41ee-b1af-b8405a8d4e68" xsi:nil="true"/>
    <PublicationDate xmlns="cebd32e3-9ab6-41ee-b1af-b8405a8d4e68" xsi:nil="true"/>
    <DocumentAdded xmlns="cebd32e3-9ab6-41ee-b1af-b8405a8d4e68" xsi:nil="true"/>
    <TaxCatchAll xmlns="cebd32e3-9ab6-41ee-b1af-b8405a8d4e68">
      <Value>1493</Value>
    </TaxCatchAll>
    <j7c1b49d505545c2a69692ae734740bd xmlns="cebd32e3-9ab6-41ee-b1af-b8405a8d4e68">
      <Terms xmlns="http://schemas.microsoft.com/office/infopath/2007/PartnerControls">
        <TermInfo xmlns="http://schemas.microsoft.com/office/infopath/2007/PartnerControls">
          <TermName xmlns="http://schemas.microsoft.com/office/infopath/2007/PartnerControls">2021</TermName>
          <TermId xmlns="http://schemas.microsoft.com/office/infopath/2007/PartnerControls">5f934ce9-eb2e-4973-9463-7815e15faf86</TermId>
        </TermInfo>
      </Terms>
    </j7c1b49d505545c2a69692ae734740bd>
    <DocumentSummary xmlns="cebd32e3-9ab6-41ee-b1af-b8405a8d4e68" xsi:nil="true"/>
    <ContentStartDate xmlns="cebd32e3-9ab6-41ee-b1af-b8405a8d4e68" xsi:nil="true"/>
    <TaxCatchAllLabel xmlns="cebd32e3-9ab6-41ee-b1af-b8405a8d4e68" xsi:nil="true"/>
  </documentManagement>
</p:properties>
</file>

<file path=customXml/itemProps1.xml><?xml version="1.0" encoding="utf-8"?>
<ds:datastoreItem xmlns:ds="http://schemas.openxmlformats.org/officeDocument/2006/customXml" ds:itemID="{6319E30D-99B7-4FE0-ADA3-F7E6F804BD99}"/>
</file>

<file path=customXml/itemProps2.xml><?xml version="1.0" encoding="utf-8"?>
<ds:datastoreItem xmlns:ds="http://schemas.openxmlformats.org/officeDocument/2006/customXml" ds:itemID="{A1E422EF-46CB-4439-95F9-077D649C7CFD}"/>
</file>

<file path=customXml/itemProps3.xml><?xml version="1.0" encoding="utf-8"?>
<ds:datastoreItem xmlns:ds="http://schemas.openxmlformats.org/officeDocument/2006/customXml" ds:itemID="{F7E5F6D8-BE80-4E06-8389-1818A0B26C66}"/>
</file>

<file path=docProps/app.xml><?xml version="1.0" encoding="utf-8"?>
<Properties xmlns="http://schemas.openxmlformats.org/officeDocument/2006/extended-properties" xmlns:vt="http://schemas.openxmlformats.org/officeDocument/2006/docPropsVTypes">
  <TotalTime>14778</TotalTime>
  <Words>3302</Words>
  <Application>Microsoft Office PowerPoint</Application>
  <PresentationFormat>On-screen Show (16:9)</PresentationFormat>
  <Paragraphs>430</Paragraphs>
  <Slides>37</Slides>
  <Notes>31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37</vt:i4>
      </vt:variant>
    </vt:vector>
  </HeadingPairs>
  <TitlesOfParts>
    <vt:vector size="47" baseType="lpstr">
      <vt:lpstr>Avenir Next LT Pro</vt:lpstr>
      <vt:lpstr>Avenir Next</vt:lpstr>
      <vt:lpstr>Montserrat</vt:lpstr>
      <vt:lpstr>Montserrat Light</vt:lpstr>
      <vt:lpstr>Wingdings</vt:lpstr>
      <vt:lpstr>Arial</vt:lpstr>
      <vt:lpstr>Symbol</vt:lpstr>
      <vt:lpstr>Calibri</vt:lpstr>
      <vt:lpstr>NIQ-presentation-template-v1</vt:lpstr>
      <vt:lpstr>NIQ-presentation-template-v2</vt:lpstr>
      <vt:lpstr>NielsenIQ Total Till Executive Summary</vt:lpstr>
      <vt:lpstr>Five take outs from Total Till for the 4 weeks to 11th September 2021</vt:lpstr>
      <vt:lpstr>What happened? Overview</vt:lpstr>
      <vt:lpstr>Weaker comparatives, day/staycations and continued demand for convenient foods all helped to lift growths in last 4 weeks</vt:lpstr>
      <vt:lpstr>It was a good month for Convenience</vt:lpstr>
      <vt:lpstr>In total, British shoppers made 45m MORE shopping trips than last September but spent £1.61 LESS per trip, buying 1.1 FEWER fmcg items</vt:lpstr>
      <vt:lpstr>PowerPoint Presentation</vt:lpstr>
      <vt:lpstr>With shoppers reticent to return to pre-pandemic habits, all 4 weeks saw sales improve resulting in the best 4 weekly growth since Easter</vt:lpstr>
      <vt:lpstr>Average weekly fmcg spend has slowed over the summer, overall it is lower than last year and the gap vs 2 years ago is narrowing</vt:lpstr>
      <vt:lpstr>Shoppers are returning to ‘old’ shopping habits including ‘little and often’ shopping</vt:lpstr>
      <vt:lpstr>Relative to previous lockdown weeks, August comparatives were softer helping to boost sales growth, this coupled with short spells of hot weather, a summer of staycations and less commuting, grocery sales have remained upbeat over the last 4 weeks</vt:lpstr>
      <vt:lpstr>Convenience stores benefited as shoppers made additional trips for soft drinks and ice-cream</vt:lpstr>
      <vt:lpstr>Store trips are improving but are not yet at 2019 levels, meanwhile Discounters continue to have momentum</vt:lpstr>
      <vt:lpstr>Without sustained hot weather sales at the Grocery Multiples were lower than last month but remain significantly higher than pre-pandemic</vt:lpstr>
      <vt:lpstr>Shoppers sought convenience &amp; treats this summer as well as categories associated with travel, whilst others not so lucky sought health remedies</vt:lpstr>
      <vt:lpstr>What happened by channel? </vt:lpstr>
      <vt:lpstr>Against softer comparatives growths improved and staycations encouraged shoppers to shop local</vt:lpstr>
      <vt:lpstr>YTD shoppers continue to spend more in Larger Formats, Online &amp; Discounters.  More travel than last year continues to benefit Forecourts.</vt:lpstr>
      <vt:lpstr>Whilst growth remains upbeat for most retailers, Chemists and High Street Value retailers have yet to match 2019 sales </vt:lpstr>
      <vt:lpstr>Sales are slowing, albeit slowly, comparatives will become tougher as we lap last year’s November lockdown</vt:lpstr>
      <vt:lpstr>Online share has slowed to 12.4%, with the trend towards smaller baskets continuing</vt:lpstr>
      <vt:lpstr>Convenience stores in ‘convenient’ locations outperformed larger store formats during the short heatwave at the end of summer</vt:lpstr>
      <vt:lpstr>Shopper missions in Convenience Stores are diverse and gifting, food to go health and car care all had strong growths, as shoppers shopped local</vt:lpstr>
      <vt:lpstr>Headwinds may be on the horizon for smaller store formats who rely on high volume and smaller ranges to drive growth.  Turbulence in the supply chain, caused by CO2, Lorry driver shortages and Brexit, will impact availability and retailers could be disproportionately affected if key lines go out of stock …</vt:lpstr>
      <vt:lpstr>Retailer News</vt:lpstr>
      <vt:lpstr>PowerPoint Presentation</vt:lpstr>
      <vt:lpstr>PowerPoint Presentation</vt:lpstr>
      <vt:lpstr>The discounters are emerging ‘stronger’ post pandemic than pre-pandemic, attracting more shoppers, spend and visits</vt:lpstr>
      <vt:lpstr>Shoppers are now returning to old shopping habits which includes ‘shopping around’ and all retailers are seeing a big jump in penetration</vt:lpstr>
      <vt:lpstr>With retailers focussed on low price and with further pressures on the supply chain, spend on offer remains low at 20%</vt:lpstr>
      <vt:lpstr>Most retailers including the discounters saw spend on offer fall,  Iceland &amp; Sainsbury’s are the two exceptions</vt:lpstr>
      <vt:lpstr>Food price deflation has started to slow, as retailers struggle to absorb  rising commodity and shipping costs, as well as issues related to Brexit</vt:lpstr>
      <vt:lpstr>With more turbulence on the horizon, retailers will be looking to Halloween and early seasonal offers to help boost sales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 September NielsenIQ TotalTillExecSummary</dc:title>
  <dc:creator>Cowen, Sally F.</dc:creator>
  <cp:lastModifiedBy>Sally F Cowen</cp:lastModifiedBy>
  <cp:revision>596</cp:revision>
  <dcterms:modified xsi:type="dcterms:W3CDTF">2021-09-23T13:00:01Z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0x010100FBC0F8BFD01A91498CA7837A71EEDFDB02005AE5335FCC83EB48B1308B6A764FBC1C</vt:lpwstr>
  </property>
  <property fmtid="{D5CDD505-2E9C-101B-9397-08002B2CF9AE}" pid="3" name="Market Data Document Path">
    <vt:lpwstr>1493;#2021|5f934ce9-eb2e-4973-9463-7815e15faf86</vt:lpwstr>
  </property>
</Properties>
</file>