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6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32" r:id="rId1"/>
  </p:sldMasterIdLst>
  <p:notesMasterIdLst>
    <p:notesMasterId r:id="rId23"/>
  </p:notesMasterIdLst>
  <p:handoutMasterIdLst>
    <p:handoutMasterId r:id="rId24"/>
  </p:handoutMasterIdLst>
  <p:sldIdLst>
    <p:sldId id="544" r:id="rId2"/>
    <p:sldId id="477" r:id="rId3"/>
    <p:sldId id="448" r:id="rId4"/>
    <p:sldId id="449" r:id="rId5"/>
    <p:sldId id="545" r:id="rId6"/>
    <p:sldId id="470" r:id="rId7"/>
    <p:sldId id="450" r:id="rId8"/>
    <p:sldId id="546" r:id="rId9"/>
    <p:sldId id="455" r:id="rId10"/>
    <p:sldId id="547" r:id="rId11"/>
    <p:sldId id="453" r:id="rId12"/>
    <p:sldId id="538" r:id="rId13"/>
    <p:sldId id="451" r:id="rId14"/>
    <p:sldId id="539" r:id="rId15"/>
    <p:sldId id="454" r:id="rId16"/>
    <p:sldId id="540" r:id="rId17"/>
    <p:sldId id="452" r:id="rId18"/>
    <p:sldId id="496" r:id="rId19"/>
    <p:sldId id="497" r:id="rId20"/>
    <p:sldId id="548" r:id="rId21"/>
    <p:sldId id="498" r:id="rId22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12E7F"/>
    <a:srgbClr val="0082D2"/>
    <a:srgbClr val="D6BC38"/>
    <a:srgbClr val="ED8000"/>
    <a:srgbClr val="63B1E5"/>
    <a:srgbClr val="477F80"/>
    <a:srgbClr val="A8B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74" autoAdjust="0"/>
    <p:restoredTop sz="97680" autoAdjust="0"/>
  </p:normalViewPr>
  <p:slideViewPr>
    <p:cSldViewPr snapToGrid="0">
      <p:cViewPr>
        <p:scale>
          <a:sx n="70" d="100"/>
          <a:sy n="70" d="100"/>
        </p:scale>
        <p:origin x="-152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4C1BBD8-D509-49BE-93B8-063FA90AEB9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9515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00682EC-FB34-49AE-974A-05CB4C0D89A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24349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4A1DDA-8527-433F-BFB4-B6A9C5553236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4CBBC2D-3B25-4704-8FDC-F247192ABCA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D7AED0-4667-476F-A4C6-BF53ED1A5CBF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CF1278-75BF-43C0-8C69-78A6A95545E7}" type="slidenum">
              <a:rPr lang="en-GB" altLang="en-US" smtClean="0">
                <a:ea typeface="Geneva"/>
                <a:cs typeface="Geneva"/>
              </a:rPr>
              <a:pPr eaLnBrk="1" hangingPunct="1">
                <a:spcBef>
                  <a:spcPct val="0"/>
                </a:spcBef>
              </a:pPr>
              <a:t>6</a:t>
            </a:fld>
            <a:endParaRPr lang="en-GB" altLang="en-US" smtClean="0">
              <a:ea typeface="Geneva"/>
              <a:cs typeface="Genev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7AD65A-3C50-4B89-828A-F69D379AF82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A254C6-1D68-4133-B9BD-3F2D1C34B907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1D4CC7B-68E4-400E-BFEB-A9DA4E6B1DD5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963501-7D8C-4F07-9B18-096F0220F94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770DD1-0343-4529-B64C-69C88B6385EF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F0C7E7-D98B-453B-8D97-27268C1BD2F9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/>
            </a:lvl1pPr>
          </a:lstStyle>
          <a:p>
            <a:fld id="{ADDB6B5F-43D6-41FE-AC16-7E33290B0982}" type="datetime3">
              <a:rPr lang="en-US" smtClean="0"/>
              <a:pPr/>
              <a:t>25 September 2019</a:t>
            </a:fld>
            <a:endParaRPr lang="en-GB" dirty="0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4074900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8305584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7647076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053100" y="5839200"/>
            <a:ext cx="1494000" cy="508893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AEA2F3C-4123-4163-946A-C1ABED99E969}"/>
              </a:ext>
            </a:extLst>
          </p:cNvPr>
          <p:cNvSpPr txBox="1"/>
          <p:nvPr userDrawn="1"/>
        </p:nvSpPr>
        <p:spPr>
          <a:xfrm>
            <a:off x="2717223" y="6044400"/>
            <a:ext cx="4248777" cy="399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18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Mill,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Green Road, Edinburgh EH7 4HS</a:t>
            </a:r>
          </a:p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TEL +44 (0)131 558 3331   FAX +44(0)131 558 1442  seafish@seafish.co.uk</a:t>
            </a:r>
          </a:p>
        </p:txBody>
      </p:sp>
    </p:spTree>
    <p:extLst>
      <p:ext uri="{BB962C8B-B14F-4D97-AF65-F5344CB8AC3E}">
        <p14:creationId xmlns:p14="http://schemas.microsoft.com/office/powerpoint/2010/main" val="400968701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94153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03444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703546"/>
            <a:ext cx="9144000" cy="4154454"/>
          </a:xfrm>
          <a:prstGeom prst="rect">
            <a:avLst/>
          </a:prstGeom>
          <a:solidFill>
            <a:srgbClr val="518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54320" y="307848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en-US" sz="2800" dirty="0" smtClean="0">
              <a:solidFill>
                <a:srgbClr val="18A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6" y="286042"/>
            <a:ext cx="1592708" cy="31693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747" y="1789477"/>
            <a:ext cx="6400800" cy="548973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6262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2747" y="644999"/>
            <a:ext cx="839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78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217488"/>
            <a:ext cx="8629650" cy="8683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295400"/>
            <a:ext cx="8648700" cy="4038600"/>
          </a:xfrm>
        </p:spPr>
        <p:txBody>
          <a:bodyPr rtlCol="0">
            <a:normAutofit/>
          </a:bodyPr>
          <a:lstStyle/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994145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>
                <a:solidFill>
                  <a:schemeClr val="bg1"/>
                </a:solidFill>
              </a:defRPr>
            </a:lvl1pPr>
          </a:lstStyle>
          <a:p>
            <a:fld id="{D076B4B0-0E40-4883-BED4-303E971F3015}" type="datetime3">
              <a:rPr lang="en-US" smtClean="0"/>
              <a:pPr/>
              <a:t>25 September 2019</a:t>
            </a:fld>
            <a:endParaRPr lang="en-GB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23586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38436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304925"/>
            <a:ext cx="7950200" cy="472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89238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1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50664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6149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245440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695904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026235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900" y="527050"/>
            <a:ext cx="6731667" cy="777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855787"/>
            <a:ext cx="7950200" cy="4171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900" y="6212667"/>
            <a:ext cx="1506200" cy="2770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F690C12-BAD4-4AF6-81CC-E798817215F4}" type="datetime3">
              <a:rPr lang="en-US" smtClean="0"/>
              <a:t>25 September 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6552074"/>
            <a:ext cx="7950200" cy="212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7100" y="6231601"/>
            <a:ext cx="290900" cy="2581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F17AC1C-9FE1-42FA-99A3-80DA8DDB6D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BA690F1-BF49-47B1-B953-55E8388BEBE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00" y="6231600"/>
            <a:ext cx="6444000" cy="258133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:a16="http://schemas.microsoft.com/office/drawing/2014/main" xmlns="" id="{5175D0F3-A7E4-4BFD-8553-0D26E0BB7B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62700" y="471600"/>
            <a:ext cx="1184400" cy="403436"/>
            <a:chOff x="134" y="-75"/>
            <a:chExt cx="5760" cy="1962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7DFCE972-EAA5-4B92-BA49-CD32C6DC9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xmlns="" id="{1A77D11B-9455-4FB8-9F9F-889262CAF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xmlns="" id="{719E90E0-B605-4752-90BB-52F1C0818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xmlns="" id="{FF8933A7-22F5-4C93-BFB8-CC701FF6C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xmlns="" id="{8AB74FF3-49A4-4132-8720-66A2CA737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xmlns="" id="{A9532494-F208-400B-B2D0-EBE14034D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xmlns="" id="{9F7F3F3C-A874-45EB-8829-6DBFF4D0B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xmlns="" id="{B72883E8-82FC-41A5-9094-CE4889AB31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xmlns="" id="{F7F58AD2-8B06-4C2D-BAA2-CA87C64DA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xmlns="" id="{D35B62C9-EE8F-45F7-9561-7384B2AAE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xmlns="" id="{F8332340-5CE5-4249-B2D0-A7EE26F9C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xmlns="" id="{252E8A71-FE3C-4C28-A170-42EC748ECE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xmlns="" id="{387437AA-6487-4B95-B4F0-ABAA6962C3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37331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33" r:id="rId1"/>
    <p:sldLayoutId id="2147485434" r:id="rId2"/>
    <p:sldLayoutId id="2147485435" r:id="rId3"/>
    <p:sldLayoutId id="2147485436" r:id="rId4"/>
    <p:sldLayoutId id="2147485437" r:id="rId5"/>
    <p:sldLayoutId id="2147485438" r:id="rId6"/>
    <p:sldLayoutId id="2147485439" r:id="rId7"/>
    <p:sldLayoutId id="2147485440" r:id="rId8"/>
    <p:sldLayoutId id="2147485441" r:id="rId9"/>
    <p:sldLayoutId id="2147485442" r:id="rId10"/>
    <p:sldLayoutId id="2147485443" r:id="rId11"/>
    <p:sldLayoutId id="2147485444" r:id="rId12"/>
    <p:sldLayoutId id="2147485445" r:id="rId13"/>
    <p:sldLayoutId id="2147485446" r:id="rId14"/>
    <p:sldLayoutId id="2147485447" r:id="rId15"/>
    <p:sldLayoutId id="2147485448" r:id="rId16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32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1169" userDrawn="1">
          <p15:clr>
            <a:srgbClr val="F26B43"/>
          </p15:clr>
        </p15:guide>
        <p15:guide id="6" pos="376" userDrawn="1">
          <p15:clr>
            <a:srgbClr val="F26B43"/>
          </p15:clr>
        </p15:guide>
        <p15:guide id="7" pos="5384" userDrawn="1">
          <p15:clr>
            <a:srgbClr val="F26B43"/>
          </p15:clr>
        </p15:guide>
        <p15:guide id="8" orient="horz" pos="37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Excel_97-2003_Worksheet1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pitchFamily="34" charset="0"/>
                <a:cs typeface="Arial" pitchFamily="34" charset="0"/>
              </a:rPr>
              <a:t>Ambient Report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52425" y="2197100"/>
            <a:ext cx="6858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solidFill>
                  <a:schemeClr val="bg1"/>
                </a:solidFill>
              </a:rPr>
              <a:t>supporting a profitable, sustainable and socially responsible future for the seafood industry</a:t>
            </a:r>
            <a:endParaRPr lang="en-GB" altLang="en-US" sz="120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9600" y="5351463"/>
            <a:ext cx="4572000" cy="1385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altLang="en-US" sz="1400" kern="0" dirty="0">
                <a:solidFill>
                  <a:schemeClr val="bg1"/>
                </a:solidFill>
                <a:cs typeface="Arial"/>
              </a:rPr>
              <a:t>ScanTrack data does not include the discounters and Species specific data now includes Meals.</a:t>
            </a:r>
          </a:p>
          <a:p>
            <a:pPr>
              <a:defRPr/>
            </a:pPr>
            <a:endParaRPr lang="en-GB" altLang="en-US" sz="1400" kern="0" dirty="0">
              <a:solidFill>
                <a:schemeClr val="bg1"/>
              </a:solidFill>
              <a:cs typeface="Arial"/>
            </a:endParaRPr>
          </a:p>
          <a:p>
            <a:pPr>
              <a:defRPr/>
            </a:pPr>
            <a:r>
              <a:rPr lang="en-GB" altLang="en-US" sz="1400" kern="0" dirty="0">
                <a:solidFill>
                  <a:schemeClr val="bg1"/>
                </a:solidFill>
                <a:cs typeface="Arial"/>
              </a:rPr>
              <a:t>HomeScan data is based upon a consumer panel and should only be used for trends, not absolute values.	</a:t>
            </a:r>
            <a:endParaRPr lang="en-GB" kern="0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8435398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1938" y="5878513"/>
            <a:ext cx="33718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571046"/>
            <a:ext cx="9143999" cy="2869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 defTabSz="457200"/>
            <a:r>
              <a:rPr lang="en-US" sz="1400" b="1" kern="0" dirty="0">
                <a:solidFill>
                  <a:schemeClr val="bg1"/>
                </a:solidFill>
                <a:cs typeface="Arial"/>
              </a:rPr>
              <a:t>All data released after w/e 26.03.16 is coded according to refined definitions available from Seafish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-1588" y="489725"/>
            <a:ext cx="9145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ea typeface="+mj-ea"/>
                <a:cs typeface="+mj-cs"/>
              </a:rPr>
              <a:t>Purchase KPI’s – Ambient Total Salmon</a:t>
            </a:r>
            <a:endParaRPr lang="en-US" altLang="en-US" sz="2800" dirty="0">
              <a:solidFill>
                <a:srgbClr val="012E7F"/>
              </a:solidFill>
              <a:ea typeface="+mj-ea"/>
              <a:cs typeface="+mj-cs"/>
            </a:endParaRP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6301831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636060"/>
            <a:ext cx="8877300" cy="56677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1498468421"/>
              </p:ext>
            </p:extLst>
          </p:nvPr>
        </p:nvPicPr>
        <p:blipFill>
          <a:blip r:embed="rId3"/>
          <a:srcRect t="1768" r="1134"/>
          <a:stretch>
            <a:fillRect/>
          </a:stretch>
        </p:blipFill>
        <p:spPr bwMode="auto">
          <a:xfrm>
            <a:off x="185738" y="1383683"/>
            <a:ext cx="8664575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"/>
          <p:cNvSpPr txBox="1">
            <a:spLocks/>
          </p:cNvSpPr>
          <p:nvPr/>
        </p:nvSpPr>
        <p:spPr bwMode="auto">
          <a:xfrm>
            <a:off x="12700" y="885208"/>
            <a:ext cx="914082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12E7F"/>
                </a:solidFill>
              </a:rPr>
              <a:t>Retailer Share of Trade £ - Ambient Total Salmon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0612154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-3175" y="414826"/>
            <a:ext cx="91471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ea typeface="+mj-ea"/>
                <a:cs typeface="+mj-cs"/>
              </a:rPr>
              <a:t>Purchase KPI’s – Ambient Mackerel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929633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567820"/>
            <a:ext cx="8877300" cy="56677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294608164"/>
              </p:ext>
            </p:extLst>
          </p:nvPr>
        </p:nvPicPr>
        <p:blipFill>
          <a:blip r:embed="rId3"/>
          <a:srcRect t="1794"/>
          <a:stretch>
            <a:fillRect/>
          </a:stretch>
        </p:blipFill>
        <p:spPr bwMode="auto">
          <a:xfrm>
            <a:off x="219075" y="1225949"/>
            <a:ext cx="8701088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1"/>
          <p:cNvSpPr txBox="1">
            <a:spLocks/>
          </p:cNvSpPr>
          <p:nvPr/>
        </p:nvSpPr>
        <p:spPr bwMode="auto">
          <a:xfrm>
            <a:off x="3175" y="681436"/>
            <a:ext cx="914082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12E7F"/>
                </a:solidFill>
              </a:rPr>
              <a:t>Retailer Share of Trade £ - Ambient Mackerel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946649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4763" y="455770"/>
            <a:ext cx="91392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ea typeface="+mj-ea"/>
                <a:cs typeface="+mj-cs"/>
              </a:rPr>
              <a:t>Purchase KPI’s – Ambient Sardines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8521101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608764"/>
            <a:ext cx="8877300" cy="56677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340173601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8438" y="1314495"/>
            <a:ext cx="8678862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1"/>
          <p:cNvSpPr txBox="1">
            <a:spLocks/>
          </p:cNvSpPr>
          <p:nvPr/>
        </p:nvSpPr>
        <p:spPr bwMode="auto">
          <a:xfrm>
            <a:off x="3175" y="803320"/>
            <a:ext cx="914082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12E7F"/>
                </a:solidFill>
              </a:rPr>
              <a:t>Retailer Share of Trade £ - Ambient Sardines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05450765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0" y="495127"/>
            <a:ext cx="9144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ea typeface="+mj-ea"/>
                <a:cs typeface="+mj-cs"/>
              </a:rPr>
              <a:t>Purchase KPI’s – Ambient Pilchards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8657373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636060"/>
            <a:ext cx="8877300" cy="56677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338134931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7638" y="1059615"/>
            <a:ext cx="8697912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1"/>
          <p:cNvSpPr txBox="1">
            <a:spLocks/>
          </p:cNvSpPr>
          <p:nvPr/>
        </p:nvSpPr>
        <p:spPr bwMode="auto">
          <a:xfrm>
            <a:off x="3175" y="584952"/>
            <a:ext cx="91408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</a:rPr>
              <a:t>Retailer Share of Trade £ - Ambient Pilchards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9103369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 txBox="1">
            <a:spLocks/>
          </p:cNvSpPr>
          <p:nvPr/>
        </p:nvSpPr>
        <p:spPr bwMode="auto">
          <a:xfrm>
            <a:off x="-1588" y="522114"/>
            <a:ext cx="91455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12E7F"/>
                </a:solidFill>
              </a:rPr>
              <a:t>Market Context – Total Fish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329142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925" y="1317452"/>
            <a:ext cx="9072563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8637091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 txBox="1">
            <a:spLocks/>
          </p:cNvSpPr>
          <p:nvPr/>
        </p:nvSpPr>
        <p:spPr bwMode="auto">
          <a:xfrm>
            <a:off x="-1588" y="883711"/>
            <a:ext cx="9145588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12E7F"/>
                </a:solidFill>
              </a:rPr>
              <a:t>Market Context – Total Fish continued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>
              <a:solidFill>
                <a:srgbClr val="012E7F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8390542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13" y="1337736"/>
            <a:ext cx="9072562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7281846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>
            <a:spLocks/>
          </p:cNvSpPr>
          <p:nvPr/>
        </p:nvSpPr>
        <p:spPr bwMode="auto">
          <a:xfrm>
            <a:off x="3175" y="708732"/>
            <a:ext cx="864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</a:rPr>
              <a:t>Executive Overview –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91109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088" y="1419007"/>
            <a:ext cx="8985250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6774529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36821" y="550029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43990" y="1119795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(excluding discounters)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21676087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 txBox="1">
            <a:spLocks/>
          </p:cNvSpPr>
          <p:nvPr/>
        </p:nvSpPr>
        <p:spPr bwMode="auto">
          <a:xfrm>
            <a:off x="3175" y="626205"/>
            <a:ext cx="86423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12E7F"/>
                </a:solidFill>
              </a:rPr>
              <a:t>Moving Annual Trends - Ambient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4497328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3338" y="1361217"/>
            <a:ext cx="9077325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5266237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175" y="721741"/>
            <a:ext cx="6656388" cy="601662"/>
          </a:xfrm>
        </p:spPr>
        <p:txBody>
          <a:bodyPr/>
          <a:lstStyle/>
          <a:p>
            <a:pPr eaLnBrk="1" hangingPunct="1"/>
            <a:r>
              <a:rPr lang="en-GB" altLang="en-US" sz="2800" smtClean="0">
                <a:latin typeface="Arial" pitchFamily="34" charset="0"/>
              </a:rPr>
              <a:t>Long Term Trends – Total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9700453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1288" y="1374203"/>
            <a:ext cx="885825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82861535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636060"/>
            <a:ext cx="8877300" cy="566776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-3175" y="478772"/>
            <a:ext cx="9147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ea typeface="+mj-ea"/>
                <a:cs typeface="+mj-cs"/>
              </a:rPr>
              <a:t>Purchase KPI’s – Total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5592777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29213" y="6546850"/>
            <a:ext cx="1000125" cy="24765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16688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175" y="939800"/>
            <a:ext cx="9140825" cy="595313"/>
          </a:xfrm>
        </p:spPr>
        <p:txBody>
          <a:bodyPr/>
          <a:lstStyle/>
          <a:p>
            <a:pPr eaLnBrk="1" hangingPunct="1"/>
            <a:r>
              <a:rPr lang="en-GB" altLang="en-US" sz="2800" dirty="0" smtClean="0">
                <a:latin typeface="Arial" pitchFamily="34" charset="0"/>
              </a:rPr>
              <a:t>Rolling Purchase KPI’s – Total Ambient</a:t>
            </a:r>
          </a:p>
        </p:txBody>
      </p:sp>
      <p:graphicFrame>
        <p:nvGraphicFramePr>
          <p:cNvPr id="819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3936035"/>
              </p:ext>
            </p:extLst>
          </p:nvPr>
        </p:nvGraphicFramePr>
        <p:xfrm>
          <a:off x="271463" y="1744663"/>
          <a:ext cx="8434387" cy="455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41" name="Worksheet" r:id="rId4" imgW="7981903" imgH="4314888" progId="Excel.Sheet.8">
                  <p:embed/>
                </p:oleObj>
              </mc:Choice>
              <mc:Fallback>
                <p:oleObj name="Worksheet" r:id="rId4" imgW="7981903" imgH="4314888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3" y="1744663"/>
                        <a:ext cx="8434387" cy="455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0503058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399370296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7013" y="1363685"/>
            <a:ext cx="8623300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/>
          <p:cNvSpPr txBox="1">
            <a:spLocks/>
          </p:cNvSpPr>
          <p:nvPr/>
        </p:nvSpPr>
        <p:spPr bwMode="auto">
          <a:xfrm>
            <a:off x="3175" y="855685"/>
            <a:ext cx="914082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12E7F"/>
                </a:solidFill>
              </a:rPr>
              <a:t>Retailer Share of Trade £ - Total Ambient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9569132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69850" y="528133"/>
            <a:ext cx="91424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ea typeface="+mj-ea"/>
                <a:cs typeface="+mj-cs"/>
              </a:rPr>
              <a:t>Purchase KPI’s – Ambient Tuna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583053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704300"/>
            <a:ext cx="8877300" cy="56677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2947091224"/>
              </p:ext>
            </p:extLst>
          </p:nvPr>
        </p:nvPicPr>
        <p:blipFill>
          <a:blip r:embed="rId3"/>
          <a:srcRect l="816" t="1833" r="966"/>
          <a:stretch>
            <a:fillRect/>
          </a:stretch>
        </p:blipFill>
        <p:spPr bwMode="auto">
          <a:xfrm>
            <a:off x="367661" y="1348164"/>
            <a:ext cx="8353425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1"/>
          <p:cNvSpPr txBox="1">
            <a:spLocks/>
          </p:cNvSpPr>
          <p:nvPr/>
        </p:nvSpPr>
        <p:spPr bwMode="auto">
          <a:xfrm>
            <a:off x="16823" y="776664"/>
            <a:ext cx="9140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12E7F"/>
                </a:solidFill>
              </a:rPr>
              <a:t>Retailer Share of Trade £ - Ambient Tuna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7410859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fish-PowerPoint-template">
  <a:themeElements>
    <a:clrScheme name="Seafish colour theme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0075BF"/>
      </a:accent1>
      <a:accent2>
        <a:srgbClr val="00A0DE"/>
      </a:accent2>
      <a:accent3>
        <a:srgbClr val="706F6F"/>
      </a:accent3>
      <a:accent4>
        <a:srgbClr val="8AB5E1"/>
      </a:accent4>
      <a:accent5>
        <a:srgbClr val="A2CFF1"/>
      </a:accent5>
      <a:accent6>
        <a:srgbClr val="AEABAB"/>
      </a:accent6>
      <a:hlink>
        <a:srgbClr val="0563C1"/>
      </a:hlink>
      <a:folHlink>
        <a:srgbClr val="954F72"/>
      </a:folHlink>
    </a:clrScheme>
    <a:fontScheme name="Seafish font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z="16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4" id="{2FCA762D-6EA3-3449-9E2C-593BCAAD23B0}" vid="{CCF4CBAF-3210-6445-9D43-BAFE3CCF933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>
      <Value>Retail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 xsi:nil="true"/>
    <PublicationDate xmlns="cebd32e3-9ab6-41ee-b1af-b8405a8d4e68" xsi:nil="true"/>
    <DocumentAdded xmlns="cebd32e3-9ab6-41ee-b1af-b8405a8d4e68">2000-01-01T00:00:00+00:00</DocumentAdded>
    <TaxCatchAll xmlns="cebd32e3-9ab6-41ee-b1af-b8405a8d4e68">
      <Value>1604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09 - September 2019</TermName>
          <TermId xmlns="http://schemas.microsoft.com/office/infopath/2007/PartnerControls">239aa04d-97f4-414c-806e-a0f0dde0e266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03C6F658-95A4-4C31-B280-0039FE88036B}"/>
</file>

<file path=customXml/itemProps2.xml><?xml version="1.0" encoding="utf-8"?>
<ds:datastoreItem xmlns:ds="http://schemas.openxmlformats.org/officeDocument/2006/customXml" ds:itemID="{B5A19084-EA32-43DB-BBA2-5F2F72705219}"/>
</file>

<file path=customXml/itemProps3.xml><?xml version="1.0" encoding="utf-8"?>
<ds:datastoreItem xmlns:ds="http://schemas.openxmlformats.org/officeDocument/2006/customXml" ds:itemID="{25E59AAC-B1EC-447C-9043-69753F14CB6F}"/>
</file>

<file path=docProps/app.xml><?xml version="1.0" encoding="utf-8"?>
<Properties xmlns="http://schemas.openxmlformats.org/officeDocument/2006/extended-properties" xmlns:vt="http://schemas.openxmlformats.org/officeDocument/2006/docPropsVTypes">
  <Template>Nielsen New Template Final</Template>
  <TotalTime>5972</TotalTime>
  <Words>653</Words>
  <Application>Microsoft Office PowerPoint</Application>
  <PresentationFormat>On-screen Show (4:3)</PresentationFormat>
  <Paragraphs>75</Paragraphs>
  <Slides>21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Seafish-PowerPoint-template</vt:lpstr>
      <vt:lpstr>Worksheet</vt:lpstr>
      <vt:lpstr>Ambient Report</vt:lpstr>
      <vt:lpstr>PowerPoint Presentation</vt:lpstr>
      <vt:lpstr>PowerPoint Presentation</vt:lpstr>
      <vt:lpstr>Long Term Trends – Total Ambient</vt:lpstr>
      <vt:lpstr>PowerPoint Presentation</vt:lpstr>
      <vt:lpstr>Rolling Purchase KPI’s – Total Ambient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September Nielsen Ambient Report.pptx</dc:title>
  <dc:creator>anderi01</dc:creator>
  <cp:lastModifiedBy>Trivedi, Yash Nikhil</cp:lastModifiedBy>
  <cp:revision>716</cp:revision>
  <dcterms:created xsi:type="dcterms:W3CDTF">2009-04-16T08:15:59Z</dcterms:created>
  <dcterms:modified xsi:type="dcterms:W3CDTF">2019-09-25T16:08:13Z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1604;#09 - September 2019|239aa04d-97f4-414c-806e-a0f0dde0e266</vt:lpwstr>
  </property>
</Properties>
</file>