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3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37.xml" ContentType="application/vnd.openxmlformats-officedocument.presentationml.slide+xml"/>
  <Override PartName="/ppt/slides/slide45.xml" ContentType="application/vnd.openxmlformats-officedocument.presentationml.slide+xml"/>
  <Override PartName="/ppt/slides/slide28.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9.xml" ContentType="application/vnd.openxmlformats-officedocument.presentationml.slide+xml"/>
  <Override PartName="/ppt/slides/slide46.xml" ContentType="application/vnd.openxmlformats-officedocument.presentationml.slide+xml"/>
  <Override PartName="/ppt/slides/slide51.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3.xml" ContentType="application/vnd.openxmlformats-officedocument.presentationml.slide+xml"/>
  <Override PartName="/ppt/slides/slide50.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0.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4.xml" ContentType="application/vnd.openxmlformats-officedocument.presentationml.slideLayout+xml"/>
  <Override PartName="/ppt/slideLayouts/slideLayout21.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harts/chart3.xml" ContentType="application/vnd.openxmlformats-officedocument.drawingml.chart+xml"/>
  <Override PartName="/ppt/notesMasters/notesMaster1.xml" ContentType="application/vnd.openxmlformats-officedocument.presentationml.notesMaster+xml"/>
  <Override PartName="/ppt/charts/chart6.xml" ContentType="application/vnd.openxmlformats-officedocument.drawingml.chart+xml"/>
  <Override PartName="/ppt/charts/chart5.xml" ContentType="application/vnd.openxmlformats-officedocument.drawingml.chart+xml"/>
  <Override PartName="/ppt/charts/chart4.xml" ContentType="application/vnd.openxmlformats-officedocument.drawingml.chart+xml"/>
  <Override PartName="/ppt/charts/chart2.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4.xml" ContentType="application/vnd.openxmlformats-officedocument.theme+xml"/>
  <Override PartName="/ppt/charts/chart7.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56"/>
  </p:notesMasterIdLst>
  <p:handoutMasterIdLst>
    <p:handoutMasterId r:id="rId57"/>
  </p:handoutMasterIdLst>
  <p:sldIdLst>
    <p:sldId id="279" r:id="rId3"/>
    <p:sldId id="347" r:id="rId4"/>
    <p:sldId id="348" r:id="rId5"/>
    <p:sldId id="349" r:id="rId6"/>
    <p:sldId id="350" r:id="rId7"/>
    <p:sldId id="367" r:id="rId8"/>
    <p:sldId id="366" r:id="rId9"/>
    <p:sldId id="368" r:id="rId10"/>
    <p:sldId id="369" r:id="rId11"/>
    <p:sldId id="307" r:id="rId12"/>
    <p:sldId id="370" r:id="rId13"/>
    <p:sldId id="309" r:id="rId14"/>
    <p:sldId id="371" r:id="rId15"/>
    <p:sldId id="372" r:id="rId16"/>
    <p:sldId id="373" r:id="rId17"/>
    <p:sldId id="374" r:id="rId18"/>
    <p:sldId id="375" r:id="rId19"/>
    <p:sldId id="377" r:id="rId20"/>
    <p:sldId id="379" r:id="rId21"/>
    <p:sldId id="380" r:id="rId22"/>
    <p:sldId id="318" r:id="rId23"/>
    <p:sldId id="381" r:id="rId24"/>
    <p:sldId id="382" r:id="rId25"/>
    <p:sldId id="383" r:id="rId26"/>
    <p:sldId id="384" r:id="rId27"/>
    <p:sldId id="385" r:id="rId28"/>
    <p:sldId id="386" r:id="rId29"/>
    <p:sldId id="387" r:id="rId30"/>
    <p:sldId id="388" r:id="rId31"/>
    <p:sldId id="389" r:id="rId32"/>
    <p:sldId id="325" r:id="rId33"/>
    <p:sldId id="390" r:id="rId34"/>
    <p:sldId id="391" r:id="rId35"/>
    <p:sldId id="392" r:id="rId36"/>
    <p:sldId id="329" r:id="rId37"/>
    <p:sldId id="393" r:id="rId38"/>
    <p:sldId id="407" r:id="rId39"/>
    <p:sldId id="408" r:id="rId40"/>
    <p:sldId id="409" r:id="rId41"/>
    <p:sldId id="410" r:id="rId42"/>
    <p:sldId id="411" r:id="rId43"/>
    <p:sldId id="412" r:id="rId44"/>
    <p:sldId id="413" r:id="rId45"/>
    <p:sldId id="338" r:id="rId46"/>
    <p:sldId id="400" r:id="rId47"/>
    <p:sldId id="401" r:id="rId48"/>
    <p:sldId id="402" r:id="rId49"/>
    <p:sldId id="403" r:id="rId50"/>
    <p:sldId id="404" r:id="rId51"/>
    <p:sldId id="405" r:id="rId52"/>
    <p:sldId id="406" r:id="rId53"/>
    <p:sldId id="414" r:id="rId54"/>
    <p:sldId id="297"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7C8"/>
    <a:srgbClr val="5458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63" autoAdjust="0"/>
    <p:restoredTop sz="99767" autoAdjust="0"/>
  </p:normalViewPr>
  <p:slideViewPr>
    <p:cSldViewPr snapToGrid="0" snapToObjects="1">
      <p:cViewPr>
        <p:scale>
          <a:sx n="100" d="100"/>
          <a:sy n="100" d="100"/>
        </p:scale>
        <p:origin x="-498" y="-324"/>
      </p:cViewPr>
      <p:guideLst>
        <p:guide orient="horz" pos="2142"/>
        <p:guide pos="2880"/>
      </p:guideLst>
    </p:cSldViewPr>
  </p:slideViewPr>
  <p:notesTextViewPr>
    <p:cViewPr>
      <p:scale>
        <a:sx n="100" d="100"/>
        <a:sy n="100" d="100"/>
      </p:scale>
      <p:origin x="0" y="0"/>
    </p:cViewPr>
  </p:notesTextViewPr>
  <p:sorterViewPr>
    <p:cViewPr>
      <p:scale>
        <a:sx n="100" d="100"/>
        <a:sy n="100" d="100"/>
      </p:scale>
      <p:origin x="0" y="10416"/>
    </p:cViewPr>
  </p:sorterViewPr>
  <p:notesViewPr>
    <p:cSldViewPr snapToGrid="0" snapToObjects="1" showGuides="1">
      <p:cViewPr varScale="1">
        <p:scale>
          <a:sx n="84" d="100"/>
          <a:sy n="84" d="100"/>
        </p:scale>
        <p:origin x="-18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64"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Consumer Price Index</a:t>
            </a:r>
            <a:endParaRPr lang="en-GB" dirty="0"/>
          </a:p>
        </c:rich>
      </c:tx>
      <c:layout/>
      <c:overlay val="1"/>
    </c:title>
    <c:autoTitleDeleted val="0"/>
    <c:plotArea>
      <c:layout>
        <c:manualLayout>
          <c:layoutTarget val="inner"/>
          <c:xMode val="edge"/>
          <c:yMode val="edge"/>
          <c:x val="0.14561877878472737"/>
          <c:y val="0.10829876605890976"/>
          <c:w val="0.81979002624671915"/>
          <c:h val="0.63374710972913606"/>
        </c:manualLayout>
      </c:layout>
      <c:lineChart>
        <c:grouping val="standard"/>
        <c:varyColors val="0"/>
        <c:ser>
          <c:idx val="0"/>
          <c:order val="0"/>
          <c:tx>
            <c:strRef>
              <c:f>Sheet1!$A$2</c:f>
              <c:strCache>
                <c:ptCount val="1"/>
                <c:pt idx="0">
                  <c:v>CPI (overall index) </c:v>
                </c:pt>
              </c:strCache>
            </c:strRef>
          </c:tx>
          <c:cat>
            <c:strRef>
              <c:f>Sheet1!$B$1:$L$1</c:f>
              <c:strCache>
                <c:ptCount val="11"/>
                <c:pt idx="0">
                  <c:v>Dec-19</c:v>
                </c:pt>
                <c:pt idx="1">
                  <c:v>Jan-20</c:v>
                </c:pt>
                <c:pt idx="2">
                  <c:v>Feb-20</c:v>
                </c:pt>
                <c:pt idx="3">
                  <c:v>Mar-20</c:v>
                </c:pt>
                <c:pt idx="4">
                  <c:v>Apr-20</c:v>
                </c:pt>
                <c:pt idx="5">
                  <c:v>May-20</c:v>
                </c:pt>
                <c:pt idx="6">
                  <c:v>Jun-20</c:v>
                </c:pt>
                <c:pt idx="7">
                  <c:v>Jul-20</c:v>
                </c:pt>
                <c:pt idx="8">
                  <c:v>Aug-20</c:v>
                </c:pt>
                <c:pt idx="9">
                  <c:v>Sep-20</c:v>
                </c:pt>
                <c:pt idx="10">
                  <c:v>Oct-20</c:v>
                </c:pt>
              </c:strCache>
            </c:strRef>
          </c:cat>
          <c:val>
            <c:numRef>
              <c:f>Sheet1!$B$2:$L$2</c:f>
              <c:numCache>
                <c:formatCode>0.0</c:formatCode>
                <c:ptCount val="11"/>
                <c:pt idx="0">
                  <c:v>1.3</c:v>
                </c:pt>
                <c:pt idx="1">
                  <c:v>1.8</c:v>
                </c:pt>
                <c:pt idx="2" formatCode="General">
                  <c:v>1.7</c:v>
                </c:pt>
                <c:pt idx="3">
                  <c:v>1.5</c:v>
                </c:pt>
                <c:pt idx="4">
                  <c:v>0.8</c:v>
                </c:pt>
                <c:pt idx="5">
                  <c:v>0.5</c:v>
                </c:pt>
                <c:pt idx="6">
                  <c:v>0.6</c:v>
                </c:pt>
                <c:pt idx="7">
                  <c:v>1</c:v>
                </c:pt>
                <c:pt idx="8">
                  <c:v>0.2</c:v>
                </c:pt>
                <c:pt idx="9">
                  <c:v>0.5</c:v>
                </c:pt>
                <c:pt idx="10">
                  <c:v>0.7</c:v>
                </c:pt>
              </c:numCache>
            </c:numRef>
          </c:val>
          <c:smooth val="0"/>
        </c:ser>
        <c:ser>
          <c:idx val="1"/>
          <c:order val="1"/>
          <c:tx>
            <c:strRef>
              <c:f>Sheet1!$A$3</c:f>
              <c:strCache>
                <c:ptCount val="1"/>
                <c:pt idx="0">
                  <c:v>01.1 Food</c:v>
                </c:pt>
              </c:strCache>
            </c:strRef>
          </c:tx>
          <c:cat>
            <c:strRef>
              <c:f>Sheet1!$B$1:$L$1</c:f>
              <c:strCache>
                <c:ptCount val="11"/>
                <c:pt idx="0">
                  <c:v>Dec-19</c:v>
                </c:pt>
                <c:pt idx="1">
                  <c:v>Jan-20</c:v>
                </c:pt>
                <c:pt idx="2">
                  <c:v>Feb-20</c:v>
                </c:pt>
                <c:pt idx="3">
                  <c:v>Mar-20</c:v>
                </c:pt>
                <c:pt idx="4">
                  <c:v>Apr-20</c:v>
                </c:pt>
                <c:pt idx="5">
                  <c:v>May-20</c:v>
                </c:pt>
                <c:pt idx="6">
                  <c:v>Jun-20</c:v>
                </c:pt>
                <c:pt idx="7">
                  <c:v>Jul-20</c:v>
                </c:pt>
                <c:pt idx="8">
                  <c:v>Aug-20</c:v>
                </c:pt>
                <c:pt idx="9">
                  <c:v>Sep-20</c:v>
                </c:pt>
                <c:pt idx="10">
                  <c:v>Oct-20</c:v>
                </c:pt>
              </c:strCache>
            </c:strRef>
          </c:cat>
          <c:val>
            <c:numRef>
              <c:f>Sheet1!$B$3:$L$3</c:f>
              <c:numCache>
                <c:formatCode>0.0</c:formatCode>
                <c:ptCount val="11"/>
                <c:pt idx="0">
                  <c:v>1.4</c:v>
                </c:pt>
                <c:pt idx="1">
                  <c:v>1.1000000000000001</c:v>
                </c:pt>
                <c:pt idx="2" formatCode="General">
                  <c:v>0.8</c:v>
                </c:pt>
                <c:pt idx="3">
                  <c:v>1.1000000000000001</c:v>
                </c:pt>
                <c:pt idx="4">
                  <c:v>1.3</c:v>
                </c:pt>
                <c:pt idx="5">
                  <c:v>1.6</c:v>
                </c:pt>
                <c:pt idx="6">
                  <c:v>1</c:v>
                </c:pt>
                <c:pt idx="7">
                  <c:v>0.7</c:v>
                </c:pt>
                <c:pt idx="8">
                  <c:v>0.3</c:v>
                </c:pt>
                <c:pt idx="9">
                  <c:v>-0.3</c:v>
                </c:pt>
                <c:pt idx="10">
                  <c:v>0.5</c:v>
                </c:pt>
              </c:numCache>
            </c:numRef>
          </c:val>
          <c:smooth val="0"/>
        </c:ser>
        <c:ser>
          <c:idx val="2"/>
          <c:order val="2"/>
          <c:tx>
            <c:strRef>
              <c:f>Sheet1!$A$4</c:f>
              <c:strCache>
                <c:ptCount val="1"/>
                <c:pt idx="0">
                  <c:v>01.1.2 Meat</c:v>
                </c:pt>
              </c:strCache>
            </c:strRef>
          </c:tx>
          <c:cat>
            <c:strRef>
              <c:f>Sheet1!$B$1:$L$1</c:f>
              <c:strCache>
                <c:ptCount val="11"/>
                <c:pt idx="0">
                  <c:v>Dec-19</c:v>
                </c:pt>
                <c:pt idx="1">
                  <c:v>Jan-20</c:v>
                </c:pt>
                <c:pt idx="2">
                  <c:v>Feb-20</c:v>
                </c:pt>
                <c:pt idx="3">
                  <c:v>Mar-20</c:v>
                </c:pt>
                <c:pt idx="4">
                  <c:v>Apr-20</c:v>
                </c:pt>
                <c:pt idx="5">
                  <c:v>May-20</c:v>
                </c:pt>
                <c:pt idx="6">
                  <c:v>Jun-20</c:v>
                </c:pt>
                <c:pt idx="7">
                  <c:v>Jul-20</c:v>
                </c:pt>
                <c:pt idx="8">
                  <c:v>Aug-20</c:v>
                </c:pt>
                <c:pt idx="9">
                  <c:v>Sep-20</c:v>
                </c:pt>
                <c:pt idx="10">
                  <c:v>Oct-20</c:v>
                </c:pt>
              </c:strCache>
            </c:strRef>
          </c:cat>
          <c:val>
            <c:numRef>
              <c:f>Sheet1!$B$4:$L$4</c:f>
              <c:numCache>
                <c:formatCode>0.0</c:formatCode>
                <c:ptCount val="11"/>
                <c:pt idx="0">
                  <c:v>1.7</c:v>
                </c:pt>
                <c:pt idx="1">
                  <c:v>1.9</c:v>
                </c:pt>
                <c:pt idx="2" formatCode="General">
                  <c:v>2.4</c:v>
                </c:pt>
                <c:pt idx="3">
                  <c:v>2</c:v>
                </c:pt>
                <c:pt idx="4">
                  <c:v>2.9</c:v>
                </c:pt>
                <c:pt idx="5">
                  <c:v>2.7</c:v>
                </c:pt>
                <c:pt idx="6">
                  <c:v>2.7</c:v>
                </c:pt>
                <c:pt idx="7">
                  <c:v>2.2000000000000002</c:v>
                </c:pt>
                <c:pt idx="8">
                  <c:v>1.8</c:v>
                </c:pt>
                <c:pt idx="9">
                  <c:v>1.6</c:v>
                </c:pt>
                <c:pt idx="10">
                  <c:v>1.8</c:v>
                </c:pt>
              </c:numCache>
            </c:numRef>
          </c:val>
          <c:smooth val="0"/>
        </c:ser>
        <c:ser>
          <c:idx val="3"/>
          <c:order val="3"/>
          <c:tx>
            <c:strRef>
              <c:f>Sheet1!$A$5</c:f>
              <c:strCache>
                <c:ptCount val="1"/>
                <c:pt idx="0">
                  <c:v>01.1.3 Fish</c:v>
                </c:pt>
              </c:strCache>
            </c:strRef>
          </c:tx>
          <c:cat>
            <c:strRef>
              <c:f>Sheet1!$B$1:$L$1</c:f>
              <c:strCache>
                <c:ptCount val="11"/>
                <c:pt idx="0">
                  <c:v>Dec-19</c:v>
                </c:pt>
                <c:pt idx="1">
                  <c:v>Jan-20</c:v>
                </c:pt>
                <c:pt idx="2">
                  <c:v>Feb-20</c:v>
                </c:pt>
                <c:pt idx="3">
                  <c:v>Mar-20</c:v>
                </c:pt>
                <c:pt idx="4">
                  <c:v>Apr-20</c:v>
                </c:pt>
                <c:pt idx="5">
                  <c:v>May-20</c:v>
                </c:pt>
                <c:pt idx="6">
                  <c:v>Jun-20</c:v>
                </c:pt>
                <c:pt idx="7">
                  <c:v>Jul-20</c:v>
                </c:pt>
                <c:pt idx="8">
                  <c:v>Aug-20</c:v>
                </c:pt>
                <c:pt idx="9">
                  <c:v>Sep-20</c:v>
                </c:pt>
                <c:pt idx="10">
                  <c:v>Oct-20</c:v>
                </c:pt>
              </c:strCache>
            </c:strRef>
          </c:cat>
          <c:val>
            <c:numRef>
              <c:f>Sheet1!$B$5:$L$5</c:f>
              <c:numCache>
                <c:formatCode>0.0</c:formatCode>
                <c:ptCount val="11"/>
                <c:pt idx="0">
                  <c:v>2.6</c:v>
                </c:pt>
                <c:pt idx="1">
                  <c:v>0.8</c:v>
                </c:pt>
                <c:pt idx="2" formatCode="General">
                  <c:v>1.1000000000000001</c:v>
                </c:pt>
                <c:pt idx="3">
                  <c:v>2.2000000000000002</c:v>
                </c:pt>
                <c:pt idx="4">
                  <c:v>6.9</c:v>
                </c:pt>
                <c:pt idx="5">
                  <c:v>3.6</c:v>
                </c:pt>
                <c:pt idx="6">
                  <c:v>3.4</c:v>
                </c:pt>
                <c:pt idx="7">
                  <c:v>0.6</c:v>
                </c:pt>
                <c:pt idx="8">
                  <c:v>1.9</c:v>
                </c:pt>
                <c:pt idx="9">
                  <c:v>-0.1</c:v>
                </c:pt>
                <c:pt idx="10">
                  <c:v>-1.2</c:v>
                </c:pt>
              </c:numCache>
            </c:numRef>
          </c:val>
          <c:smooth val="0"/>
        </c:ser>
        <c:dLbls>
          <c:showLegendKey val="0"/>
          <c:showVal val="0"/>
          <c:showCatName val="0"/>
          <c:showSerName val="0"/>
          <c:showPercent val="0"/>
          <c:showBubbleSize val="0"/>
        </c:dLbls>
        <c:marker val="1"/>
        <c:smooth val="0"/>
        <c:axId val="41540224"/>
        <c:axId val="83853696"/>
      </c:lineChart>
      <c:catAx>
        <c:axId val="41540224"/>
        <c:scaling>
          <c:orientation val="minMax"/>
        </c:scaling>
        <c:delete val="0"/>
        <c:axPos val="b"/>
        <c:majorTickMark val="out"/>
        <c:minorTickMark val="in"/>
        <c:tickLblPos val="low"/>
        <c:txPr>
          <a:bodyPr rot="-5400000" vert="horz"/>
          <a:lstStyle/>
          <a:p>
            <a:pPr>
              <a:defRPr sz="1200"/>
            </a:pPr>
            <a:endParaRPr lang="en-US"/>
          </a:p>
        </c:txPr>
        <c:crossAx val="83853696"/>
        <c:crosses val="autoZero"/>
        <c:auto val="1"/>
        <c:lblAlgn val="ctr"/>
        <c:lblOffset val="100"/>
        <c:noMultiLvlLbl val="0"/>
      </c:catAx>
      <c:valAx>
        <c:axId val="83853696"/>
        <c:scaling>
          <c:orientation val="minMax"/>
        </c:scaling>
        <c:delete val="0"/>
        <c:axPos val="l"/>
        <c:majorGridlines/>
        <c:title>
          <c:tx>
            <c:rich>
              <a:bodyPr rot="-5400000" vert="horz"/>
              <a:lstStyle/>
              <a:p>
                <a:pPr>
                  <a:defRPr/>
                </a:pPr>
                <a:r>
                  <a:rPr lang="en-GB" dirty="0" smtClean="0"/>
                  <a:t>Percentage change over 12 months</a:t>
                </a:r>
                <a:endParaRPr lang="en-GB" dirty="0"/>
              </a:p>
            </c:rich>
          </c:tx>
          <c:layout/>
          <c:overlay val="0"/>
        </c:title>
        <c:numFmt formatCode="0" sourceLinked="0"/>
        <c:majorTickMark val="out"/>
        <c:minorTickMark val="none"/>
        <c:tickLblPos val="nextTo"/>
        <c:crossAx val="41540224"/>
        <c:crosses val="autoZero"/>
        <c:crossBetween val="between"/>
      </c:valAx>
    </c:plotArea>
    <c:legend>
      <c:legendPos val="b"/>
      <c:layout>
        <c:manualLayout>
          <c:xMode val="edge"/>
          <c:yMode val="edge"/>
          <c:x val="0"/>
          <c:y val="0.88257263852574819"/>
          <c:w val="1"/>
          <c:h val="0.10106186715256292"/>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 FISH</c:v>
                </c:pt>
              </c:strCache>
            </c:strRef>
          </c:tx>
          <c:invertIfNegative val="0"/>
          <c:dLbls>
            <c:numFmt formatCode="#,##0.0" sourceLinked="0"/>
            <c:txPr>
              <a:bodyPr rot="-5400000" vert="horz"/>
              <a:lstStyle/>
              <a:p>
                <a:pPr>
                  <a:defRPr sz="1400"/>
                </a:pPr>
                <a:endParaRPr lang="en-US"/>
              </a:p>
            </c:txPr>
            <c:showLegendKey val="0"/>
            <c:showVal val="1"/>
            <c:showCatName val="0"/>
            <c:showSerName val="0"/>
            <c:showPercent val="0"/>
            <c:showBubbleSize val="0"/>
            <c:showLeaderLines val="0"/>
          </c:dLbls>
          <c:cat>
            <c:strRef>
              <c:f>Sheet1!$A$2:$A$7</c:f>
              <c:strCache>
                <c:ptCount val="6"/>
                <c:pt idx="0">
                  <c:v>Penetration % Chg YA 52w</c:v>
                </c:pt>
                <c:pt idx="1">
                  <c:v>Frequency of Purchase % Chg YA 52w</c:v>
                </c:pt>
                <c:pt idx="2">
                  <c:v>AWOP (Volume) % Chg YA 52w</c:v>
                </c:pt>
                <c:pt idx="3">
                  <c:v>Value per Occasion % Chg YA 52w</c:v>
                </c:pt>
                <c:pt idx="4">
                  <c:v>Volume per Occasion % Chg YA 52w</c:v>
                </c:pt>
                <c:pt idx="5">
                  <c:v>Price pr Eq % Chg YA 52w</c:v>
                </c:pt>
              </c:strCache>
            </c:strRef>
          </c:cat>
          <c:val>
            <c:numRef>
              <c:f>Sheet1!$B$2:$B$7</c:f>
              <c:numCache>
                <c:formatCode>General</c:formatCode>
                <c:ptCount val="6"/>
                <c:pt idx="0">
                  <c:v>0.15537600994405579</c:v>
                </c:pt>
                <c:pt idx="1">
                  <c:v>1.0909090909090853</c:v>
                </c:pt>
                <c:pt idx="2">
                  <c:v>4.8999309868875018</c:v>
                </c:pt>
                <c:pt idx="3">
                  <c:v>3.6414059740774856</c:v>
                </c:pt>
                <c:pt idx="4">
                  <c:v>3.76791734314412</c:v>
                </c:pt>
                <c:pt idx="5">
                  <c:v>-0.17922660952127317</c:v>
                </c:pt>
              </c:numCache>
            </c:numRef>
          </c:val>
          <c:extLst xmlns:c16r2="http://schemas.microsoft.com/office/drawing/2015/06/chart">
            <c:ext xmlns:c16="http://schemas.microsoft.com/office/drawing/2014/chart" uri="{C3380CC4-5D6E-409C-BE32-E72D297353CC}">
              <c16:uniqueId val="{00000000-33A2-4A0D-8FC3-890679A6F3B3}"/>
            </c:ext>
          </c:extLst>
        </c:ser>
        <c:ser>
          <c:idx val="1"/>
          <c:order val="1"/>
          <c:tx>
            <c:strRef>
              <c:f>Sheet1!$C$1</c:f>
              <c:strCache>
                <c:ptCount val="1"/>
                <c:pt idx="0">
                  <c:v>AMBIENT</c:v>
                </c:pt>
              </c:strCache>
            </c:strRef>
          </c:tx>
          <c:invertIfNegative val="0"/>
          <c:dLbls>
            <c:numFmt formatCode="#,##0.0" sourceLinked="0"/>
            <c:txPr>
              <a:bodyPr rot="-5400000" vert="horz"/>
              <a:lstStyle/>
              <a:p>
                <a:pPr>
                  <a:defRPr sz="1400"/>
                </a:pPr>
                <a:endParaRPr lang="en-US"/>
              </a:p>
            </c:txPr>
            <c:showLegendKey val="0"/>
            <c:showVal val="1"/>
            <c:showCatName val="0"/>
            <c:showSerName val="0"/>
            <c:showPercent val="0"/>
            <c:showBubbleSize val="0"/>
            <c:showLeaderLines val="0"/>
          </c:dLbls>
          <c:cat>
            <c:strRef>
              <c:f>Sheet1!$A$2:$A$7</c:f>
              <c:strCache>
                <c:ptCount val="6"/>
                <c:pt idx="0">
                  <c:v>Penetration % Chg YA 52w</c:v>
                </c:pt>
                <c:pt idx="1">
                  <c:v>Frequency of Purchase % Chg YA 52w</c:v>
                </c:pt>
                <c:pt idx="2">
                  <c:v>AWOP (Volume) % Chg YA 52w</c:v>
                </c:pt>
                <c:pt idx="3">
                  <c:v>Value per Occasion % Chg YA 52w</c:v>
                </c:pt>
                <c:pt idx="4">
                  <c:v>Volume per Occasion % Chg YA 52w</c:v>
                </c:pt>
                <c:pt idx="5">
                  <c:v>Price pr Eq % Chg YA 52w</c:v>
                </c:pt>
              </c:strCache>
            </c:strRef>
          </c:cat>
          <c:val>
            <c:numRef>
              <c:f>Sheet1!$C$2:$C$7</c:f>
              <c:numCache>
                <c:formatCode>General</c:formatCode>
                <c:ptCount val="6"/>
                <c:pt idx="0">
                  <c:v>1.2205975842339398</c:v>
                </c:pt>
                <c:pt idx="1">
                  <c:v>3.3991228070175494</c:v>
                </c:pt>
                <c:pt idx="2">
                  <c:v>6.6489361702127656</c:v>
                </c:pt>
                <c:pt idx="3">
                  <c:v>2.709233817897077</c:v>
                </c:pt>
                <c:pt idx="4">
                  <c:v>3.1429796259109697</c:v>
                </c:pt>
                <c:pt idx="5">
                  <c:v>-0.42829862404371327</c:v>
                </c:pt>
              </c:numCache>
            </c:numRef>
          </c:val>
          <c:extLst xmlns:c16r2="http://schemas.microsoft.com/office/drawing/2015/06/chart">
            <c:ext xmlns:c16="http://schemas.microsoft.com/office/drawing/2014/chart" uri="{C3380CC4-5D6E-409C-BE32-E72D297353CC}">
              <c16:uniqueId val="{00000001-33A2-4A0D-8FC3-890679A6F3B3}"/>
            </c:ext>
          </c:extLst>
        </c:ser>
        <c:ser>
          <c:idx val="2"/>
          <c:order val="2"/>
          <c:tx>
            <c:strRef>
              <c:f>Sheet1!$D$1</c:f>
              <c:strCache>
                <c:ptCount val="1"/>
                <c:pt idx="0">
                  <c:v>FRESH</c:v>
                </c:pt>
              </c:strCache>
            </c:strRef>
          </c:tx>
          <c:invertIfNegative val="0"/>
          <c:dLbls>
            <c:numFmt formatCode="#,##0.0" sourceLinked="0"/>
            <c:txPr>
              <a:bodyPr rot="-5400000" vert="horz"/>
              <a:lstStyle/>
              <a:p>
                <a:pPr>
                  <a:defRPr sz="1400"/>
                </a:pPr>
                <a:endParaRPr lang="en-US"/>
              </a:p>
            </c:txPr>
            <c:showLegendKey val="0"/>
            <c:showVal val="1"/>
            <c:showCatName val="0"/>
            <c:showSerName val="0"/>
            <c:showPercent val="0"/>
            <c:showBubbleSize val="0"/>
            <c:showLeaderLines val="0"/>
          </c:dLbls>
          <c:cat>
            <c:strRef>
              <c:f>Sheet1!$A$2:$A$7</c:f>
              <c:strCache>
                <c:ptCount val="6"/>
                <c:pt idx="0">
                  <c:v>Penetration % Chg YA 52w</c:v>
                </c:pt>
                <c:pt idx="1">
                  <c:v>Frequency of Purchase % Chg YA 52w</c:v>
                </c:pt>
                <c:pt idx="2">
                  <c:v>AWOP (Volume) % Chg YA 52w</c:v>
                </c:pt>
                <c:pt idx="3">
                  <c:v>Value per Occasion % Chg YA 52w</c:v>
                </c:pt>
                <c:pt idx="4">
                  <c:v>Volume per Occasion % Chg YA 52w</c:v>
                </c:pt>
                <c:pt idx="5">
                  <c:v>Price pr Eq % Chg YA 52w</c:v>
                </c:pt>
              </c:strCache>
            </c:strRef>
          </c:cat>
          <c:val>
            <c:numRef>
              <c:f>Sheet1!$D$2:$D$7</c:f>
              <c:numCache>
                <c:formatCode>General</c:formatCode>
                <c:ptCount val="6"/>
                <c:pt idx="0">
                  <c:v>0.23321468025039616</c:v>
                </c:pt>
                <c:pt idx="1">
                  <c:v>-1.0994502748625807</c:v>
                </c:pt>
                <c:pt idx="2">
                  <c:v>0.7863695937090498</c:v>
                </c:pt>
                <c:pt idx="3">
                  <c:v>1.534157109604507</c:v>
                </c:pt>
                <c:pt idx="4">
                  <c:v>1.9067840106173997</c:v>
                </c:pt>
                <c:pt idx="5">
                  <c:v>-0.47269294834206588</c:v>
                </c:pt>
              </c:numCache>
            </c:numRef>
          </c:val>
          <c:extLst xmlns:c16r2="http://schemas.microsoft.com/office/drawing/2015/06/chart">
            <c:ext xmlns:c16="http://schemas.microsoft.com/office/drawing/2014/chart" uri="{C3380CC4-5D6E-409C-BE32-E72D297353CC}">
              <c16:uniqueId val="{00000002-33A2-4A0D-8FC3-890679A6F3B3}"/>
            </c:ext>
          </c:extLst>
        </c:ser>
        <c:ser>
          <c:idx val="3"/>
          <c:order val="3"/>
          <c:tx>
            <c:strRef>
              <c:f>Sheet1!$E$1</c:f>
              <c:strCache>
                <c:ptCount val="1"/>
                <c:pt idx="0">
                  <c:v>FROZEN</c:v>
                </c:pt>
              </c:strCache>
            </c:strRef>
          </c:tx>
          <c:invertIfNegative val="0"/>
          <c:dLbls>
            <c:numFmt formatCode="#,##0.0" sourceLinked="0"/>
            <c:txPr>
              <a:bodyPr rot="-5400000" vert="horz"/>
              <a:lstStyle/>
              <a:p>
                <a:pPr>
                  <a:defRPr sz="1400"/>
                </a:pPr>
                <a:endParaRPr lang="en-US"/>
              </a:p>
            </c:txPr>
            <c:showLegendKey val="0"/>
            <c:showVal val="1"/>
            <c:showCatName val="0"/>
            <c:showSerName val="0"/>
            <c:showPercent val="0"/>
            <c:showBubbleSize val="0"/>
            <c:showLeaderLines val="0"/>
          </c:dLbls>
          <c:cat>
            <c:strRef>
              <c:f>Sheet1!$A$2:$A$7</c:f>
              <c:strCache>
                <c:ptCount val="6"/>
                <c:pt idx="0">
                  <c:v>Penetration % Chg YA 52w</c:v>
                </c:pt>
                <c:pt idx="1">
                  <c:v>Frequency of Purchase % Chg YA 52w</c:v>
                </c:pt>
                <c:pt idx="2">
                  <c:v>AWOP (Volume) % Chg YA 52w</c:v>
                </c:pt>
                <c:pt idx="3">
                  <c:v>Value per Occasion % Chg YA 52w</c:v>
                </c:pt>
                <c:pt idx="4">
                  <c:v>Volume per Occasion % Chg YA 52w</c:v>
                </c:pt>
                <c:pt idx="5">
                  <c:v>Price pr Eq % Chg YA 52w</c:v>
                </c:pt>
              </c:strCache>
            </c:strRef>
          </c:cat>
          <c:val>
            <c:numRef>
              <c:f>Sheet1!$E$2:$E$7</c:f>
              <c:numCache>
                <c:formatCode>General</c:formatCode>
                <c:ptCount val="6"/>
                <c:pt idx="0">
                  <c:v>1.5174506828528038</c:v>
                </c:pt>
                <c:pt idx="1">
                  <c:v>5.669144981412634</c:v>
                </c:pt>
                <c:pt idx="2">
                  <c:v>6.9395017793594249</c:v>
                </c:pt>
                <c:pt idx="3">
                  <c:v>5.9200133585147183</c:v>
                </c:pt>
                <c:pt idx="4">
                  <c:v>1.2022022116013498</c:v>
                </c:pt>
                <c:pt idx="5">
                  <c:v>4.7046467173071296</c:v>
                </c:pt>
              </c:numCache>
            </c:numRef>
          </c:val>
          <c:extLst xmlns:c16r2="http://schemas.microsoft.com/office/drawing/2015/06/chart">
            <c:ext xmlns:c16="http://schemas.microsoft.com/office/drawing/2014/chart" uri="{C3380CC4-5D6E-409C-BE32-E72D297353CC}">
              <c16:uniqueId val="{00000003-33A2-4A0D-8FC3-890679A6F3B3}"/>
            </c:ext>
          </c:extLst>
        </c:ser>
        <c:dLbls>
          <c:showLegendKey val="0"/>
          <c:showVal val="1"/>
          <c:showCatName val="0"/>
          <c:showSerName val="0"/>
          <c:showPercent val="0"/>
          <c:showBubbleSize val="0"/>
        </c:dLbls>
        <c:gapWidth val="150"/>
        <c:axId val="95823360"/>
        <c:axId val="95824896"/>
      </c:barChart>
      <c:catAx>
        <c:axId val="95823360"/>
        <c:scaling>
          <c:orientation val="minMax"/>
        </c:scaling>
        <c:delete val="0"/>
        <c:axPos val="b"/>
        <c:numFmt formatCode="General" sourceLinked="0"/>
        <c:majorTickMark val="out"/>
        <c:minorTickMark val="none"/>
        <c:tickLblPos val="low"/>
        <c:txPr>
          <a:bodyPr/>
          <a:lstStyle/>
          <a:p>
            <a:pPr>
              <a:defRPr sz="1200"/>
            </a:pPr>
            <a:endParaRPr lang="en-US"/>
          </a:p>
        </c:txPr>
        <c:crossAx val="95824896"/>
        <c:crosses val="autoZero"/>
        <c:auto val="1"/>
        <c:lblAlgn val="ctr"/>
        <c:lblOffset val="100"/>
        <c:noMultiLvlLbl val="0"/>
      </c:catAx>
      <c:valAx>
        <c:axId val="95824896"/>
        <c:scaling>
          <c:orientation val="minMax"/>
        </c:scaling>
        <c:delete val="0"/>
        <c:axPos val="l"/>
        <c:majorGridlines>
          <c:spPr>
            <a:ln>
              <a:prstDash val="dash"/>
            </a:ln>
          </c:spPr>
        </c:majorGridlines>
        <c:title>
          <c:tx>
            <c:rich>
              <a:bodyPr rot="-5400000" vert="horz"/>
              <a:lstStyle/>
              <a:p>
                <a:pPr>
                  <a:defRPr sz="1200" b="0"/>
                </a:pPr>
                <a:r>
                  <a:rPr lang="en-GB" sz="1200" b="0" dirty="0" smtClean="0"/>
                  <a:t>% Change v YA</a:t>
                </a:r>
                <a:endParaRPr lang="en-GB" sz="1200" b="0" dirty="0"/>
              </a:p>
            </c:rich>
          </c:tx>
          <c:layout/>
          <c:overlay val="0"/>
        </c:title>
        <c:numFmt formatCode="General" sourceLinked="1"/>
        <c:majorTickMark val="out"/>
        <c:minorTickMark val="none"/>
        <c:tickLblPos val="nextTo"/>
        <c:txPr>
          <a:bodyPr/>
          <a:lstStyle/>
          <a:p>
            <a:pPr>
              <a:defRPr sz="1200"/>
            </a:pPr>
            <a:endParaRPr lang="en-US"/>
          </a:p>
        </c:txPr>
        <c:crossAx val="9582336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687071950979638E-2"/>
          <c:y val="3.2498950070581928E-2"/>
          <c:w val="0.92306448824858289"/>
          <c:h val="0.83488835112875337"/>
        </c:manualLayout>
      </c:layout>
      <c:barChart>
        <c:barDir val="col"/>
        <c:grouping val="clustered"/>
        <c:varyColors val="0"/>
        <c:ser>
          <c:idx val="0"/>
          <c:order val="0"/>
          <c:tx>
            <c:strRef>
              <c:f>Sheet1!$B$1</c:f>
              <c:strCache>
                <c:ptCount val="1"/>
                <c:pt idx="0">
                  <c:v>Total Grocers</c:v>
                </c:pt>
              </c:strCache>
            </c:strRef>
          </c:tx>
          <c:invertIfNegative val="0"/>
          <c:dLbls>
            <c:numFmt formatCode="#,##0.0" sourceLinked="0"/>
            <c:txPr>
              <a:bodyPr rot="-5400000" vert="horz"/>
              <a:lstStyle/>
              <a:p>
                <a:pPr>
                  <a:defRPr/>
                </a:pPr>
                <a:endParaRPr lang="en-US"/>
              </a:p>
            </c:txPr>
            <c:showLegendKey val="0"/>
            <c:showVal val="1"/>
            <c:showCatName val="0"/>
            <c:showSerName val="0"/>
            <c:showPercent val="0"/>
            <c:showBubbleSize val="0"/>
            <c:showLeaderLines val="0"/>
          </c:dLbls>
          <c:cat>
            <c:strRef>
              <c:f>Sheet1!$A$2:$A$11</c:f>
              <c:strCache>
                <c:ptCount val="10"/>
                <c:pt idx="0">
                  <c:v>Tesco</c:v>
                </c:pt>
                <c:pt idx="1">
                  <c:v>Sainsbury's</c:v>
                </c:pt>
                <c:pt idx="2">
                  <c:v>Asda</c:v>
                </c:pt>
                <c:pt idx="3">
                  <c:v>Morrisons</c:v>
                </c:pt>
                <c:pt idx="4">
                  <c:v>Aldi</c:v>
                </c:pt>
                <c:pt idx="5">
                  <c:v>Lidl</c:v>
                </c:pt>
                <c:pt idx="6">
                  <c:v>Coop</c:v>
                </c:pt>
                <c:pt idx="7">
                  <c:v>Waitrose</c:v>
                </c:pt>
                <c:pt idx="8">
                  <c:v>M&amp;S</c:v>
                </c:pt>
                <c:pt idx="9">
                  <c:v>Iceland</c:v>
                </c:pt>
              </c:strCache>
            </c:strRef>
          </c:cat>
          <c:val>
            <c:numRef>
              <c:f>Sheet1!$B$2:$B$11</c:f>
              <c:numCache>
                <c:formatCode>General</c:formatCode>
                <c:ptCount val="10"/>
                <c:pt idx="0">
                  <c:v>26.400000000000002</c:v>
                </c:pt>
                <c:pt idx="1">
                  <c:v>13.8</c:v>
                </c:pt>
                <c:pt idx="2">
                  <c:v>12.4</c:v>
                </c:pt>
                <c:pt idx="3">
                  <c:v>9.9</c:v>
                </c:pt>
                <c:pt idx="4">
                  <c:v>9.6</c:v>
                </c:pt>
                <c:pt idx="5">
                  <c:v>6.3</c:v>
                </c:pt>
                <c:pt idx="6">
                  <c:v>5.2</c:v>
                </c:pt>
                <c:pt idx="7">
                  <c:v>4.3</c:v>
                </c:pt>
                <c:pt idx="8">
                  <c:v>4.1000000000000005</c:v>
                </c:pt>
                <c:pt idx="9">
                  <c:v>2.6</c:v>
                </c:pt>
              </c:numCache>
            </c:numRef>
          </c:val>
          <c:extLst xmlns:c16r2="http://schemas.microsoft.com/office/drawing/2015/06/chart">
            <c:ext xmlns:c16="http://schemas.microsoft.com/office/drawing/2014/chart" uri="{C3380CC4-5D6E-409C-BE32-E72D297353CC}">
              <c16:uniqueId val="{00000000-33A2-4A0D-8FC3-890679A6F3B3}"/>
            </c:ext>
          </c:extLst>
        </c:ser>
        <c:ser>
          <c:idx val="1"/>
          <c:order val="1"/>
          <c:tx>
            <c:strRef>
              <c:f>Sheet1!$C$1</c:f>
              <c:strCache>
                <c:ptCount val="1"/>
                <c:pt idx="0">
                  <c:v>Total Seafood</c:v>
                </c:pt>
              </c:strCache>
            </c:strRef>
          </c:tx>
          <c:invertIfNegative val="0"/>
          <c:dLbls>
            <c:numFmt formatCode="#,##0.0" sourceLinked="0"/>
            <c:txPr>
              <a:bodyPr rot="-5400000" vert="horz"/>
              <a:lstStyle/>
              <a:p>
                <a:pPr>
                  <a:defRPr/>
                </a:pPr>
                <a:endParaRPr lang="en-US"/>
              </a:p>
            </c:txPr>
            <c:showLegendKey val="0"/>
            <c:showVal val="1"/>
            <c:showCatName val="0"/>
            <c:showSerName val="0"/>
            <c:showPercent val="0"/>
            <c:showBubbleSize val="0"/>
            <c:showLeaderLines val="0"/>
          </c:dLbls>
          <c:cat>
            <c:strRef>
              <c:f>Sheet1!$A$2:$A$11</c:f>
              <c:strCache>
                <c:ptCount val="10"/>
                <c:pt idx="0">
                  <c:v>Tesco</c:v>
                </c:pt>
                <c:pt idx="1">
                  <c:v>Sainsbury's</c:v>
                </c:pt>
                <c:pt idx="2">
                  <c:v>Asda</c:v>
                </c:pt>
                <c:pt idx="3">
                  <c:v>Morrisons</c:v>
                </c:pt>
                <c:pt idx="4">
                  <c:v>Aldi</c:v>
                </c:pt>
                <c:pt idx="5">
                  <c:v>Lidl</c:v>
                </c:pt>
                <c:pt idx="6">
                  <c:v>Coop</c:v>
                </c:pt>
                <c:pt idx="7">
                  <c:v>Waitrose</c:v>
                </c:pt>
                <c:pt idx="8">
                  <c:v>M&amp;S</c:v>
                </c:pt>
                <c:pt idx="9">
                  <c:v>Iceland</c:v>
                </c:pt>
              </c:strCache>
            </c:strRef>
          </c:cat>
          <c:val>
            <c:numRef>
              <c:f>Sheet1!$C$2:$C$11</c:f>
              <c:numCache>
                <c:formatCode>General</c:formatCode>
                <c:ptCount val="10"/>
                <c:pt idx="0">
                  <c:v>20.948138585509902</c:v>
                </c:pt>
                <c:pt idx="1">
                  <c:v>14.12751578137679</c:v>
                </c:pt>
                <c:pt idx="2">
                  <c:v>8.2510494130817058</c:v>
                </c:pt>
                <c:pt idx="3">
                  <c:v>9.132797409433687</c:v>
                </c:pt>
                <c:pt idx="4">
                  <c:v>11.721259669193111</c:v>
                </c:pt>
                <c:pt idx="5">
                  <c:v>7.5923364403286131</c:v>
                </c:pt>
                <c:pt idx="6">
                  <c:v>2.8162130482552299</c:v>
                </c:pt>
                <c:pt idx="7">
                  <c:v>7.6104900310199577</c:v>
                </c:pt>
                <c:pt idx="8">
                  <c:v>6.6465165867191747</c:v>
                </c:pt>
                <c:pt idx="9">
                  <c:v>4.1056401057420242</c:v>
                </c:pt>
              </c:numCache>
            </c:numRef>
          </c:val>
          <c:extLst xmlns:c16r2="http://schemas.microsoft.com/office/drawing/2015/06/chart">
            <c:ext xmlns:c16="http://schemas.microsoft.com/office/drawing/2014/chart" uri="{C3380CC4-5D6E-409C-BE32-E72D297353CC}">
              <c16:uniqueId val="{00000001-33A2-4A0D-8FC3-890679A6F3B3}"/>
            </c:ext>
          </c:extLst>
        </c:ser>
        <c:ser>
          <c:idx val="2"/>
          <c:order val="2"/>
          <c:tx>
            <c:strRef>
              <c:f>Sheet1!$D$1</c:f>
              <c:strCache>
                <c:ptCount val="1"/>
                <c:pt idx="0">
                  <c:v>Chilled</c:v>
                </c:pt>
              </c:strCache>
            </c:strRef>
          </c:tx>
          <c:invertIfNegative val="0"/>
          <c:dLbls>
            <c:numFmt formatCode="#,##0.0" sourceLinked="0"/>
            <c:txPr>
              <a:bodyPr rot="-5400000" vert="horz"/>
              <a:lstStyle/>
              <a:p>
                <a:pPr>
                  <a:defRPr/>
                </a:pPr>
                <a:endParaRPr lang="en-US"/>
              </a:p>
            </c:txPr>
            <c:showLegendKey val="0"/>
            <c:showVal val="1"/>
            <c:showCatName val="0"/>
            <c:showSerName val="0"/>
            <c:showPercent val="0"/>
            <c:showBubbleSize val="0"/>
            <c:showLeaderLines val="0"/>
          </c:dLbls>
          <c:cat>
            <c:strRef>
              <c:f>Sheet1!$A$2:$A$11</c:f>
              <c:strCache>
                <c:ptCount val="10"/>
                <c:pt idx="0">
                  <c:v>Tesco</c:v>
                </c:pt>
                <c:pt idx="1">
                  <c:v>Sainsbury's</c:v>
                </c:pt>
                <c:pt idx="2">
                  <c:v>Asda</c:v>
                </c:pt>
                <c:pt idx="3">
                  <c:v>Morrisons</c:v>
                </c:pt>
                <c:pt idx="4">
                  <c:v>Aldi</c:v>
                </c:pt>
                <c:pt idx="5">
                  <c:v>Lidl</c:v>
                </c:pt>
                <c:pt idx="6">
                  <c:v>Coop</c:v>
                </c:pt>
                <c:pt idx="7">
                  <c:v>Waitrose</c:v>
                </c:pt>
                <c:pt idx="8">
                  <c:v>M&amp;S</c:v>
                </c:pt>
                <c:pt idx="9">
                  <c:v>Iceland</c:v>
                </c:pt>
              </c:strCache>
            </c:strRef>
          </c:cat>
          <c:val>
            <c:numRef>
              <c:f>Sheet1!$D$2:$D$11</c:f>
              <c:numCache>
                <c:formatCode>General</c:formatCode>
                <c:ptCount val="10"/>
                <c:pt idx="0">
                  <c:v>20.20633072975675</c:v>
                </c:pt>
                <c:pt idx="1">
                  <c:v>15.95956187496965</c:v>
                </c:pt>
                <c:pt idx="2">
                  <c:v>6.549949993946707</c:v>
                </c:pt>
                <c:pt idx="3">
                  <c:v>9.8590269056050897</c:v>
                </c:pt>
                <c:pt idx="4">
                  <c:v>10.115293204855575</c:v>
                </c:pt>
                <c:pt idx="5">
                  <c:v>7.5624857162301495</c:v>
                </c:pt>
                <c:pt idx="6">
                  <c:v>3.3620332607517329</c:v>
                </c:pt>
                <c:pt idx="7">
                  <c:v>10.70620424359088</c:v>
                </c:pt>
                <c:pt idx="8">
                  <c:v>10.372595532575062</c:v>
                </c:pt>
                <c:pt idx="9">
                  <c:v>4.4272837279750038E-2</c:v>
                </c:pt>
              </c:numCache>
            </c:numRef>
          </c:val>
          <c:extLst xmlns:c16r2="http://schemas.microsoft.com/office/drawing/2015/06/chart">
            <c:ext xmlns:c16="http://schemas.microsoft.com/office/drawing/2014/chart" uri="{C3380CC4-5D6E-409C-BE32-E72D297353CC}">
              <c16:uniqueId val="{00000002-33A2-4A0D-8FC3-890679A6F3B3}"/>
            </c:ext>
          </c:extLst>
        </c:ser>
        <c:ser>
          <c:idx val="3"/>
          <c:order val="3"/>
          <c:tx>
            <c:strRef>
              <c:f>Sheet1!$E$1</c:f>
              <c:strCache>
                <c:ptCount val="1"/>
                <c:pt idx="0">
                  <c:v>Frozen</c:v>
                </c:pt>
              </c:strCache>
            </c:strRef>
          </c:tx>
          <c:invertIfNegative val="0"/>
          <c:dLbls>
            <c:numFmt formatCode="#,##0.0" sourceLinked="0"/>
            <c:txPr>
              <a:bodyPr rot="-5400000" vert="horz"/>
              <a:lstStyle/>
              <a:p>
                <a:pPr>
                  <a:defRPr/>
                </a:pPr>
                <a:endParaRPr lang="en-US"/>
              </a:p>
            </c:txPr>
            <c:showLegendKey val="0"/>
            <c:showVal val="1"/>
            <c:showCatName val="0"/>
            <c:showSerName val="0"/>
            <c:showPercent val="0"/>
            <c:showBubbleSize val="0"/>
            <c:showLeaderLines val="0"/>
          </c:dLbls>
          <c:cat>
            <c:strRef>
              <c:f>Sheet1!$A$2:$A$11</c:f>
              <c:strCache>
                <c:ptCount val="10"/>
                <c:pt idx="0">
                  <c:v>Tesco</c:v>
                </c:pt>
                <c:pt idx="1">
                  <c:v>Sainsbury's</c:v>
                </c:pt>
                <c:pt idx="2">
                  <c:v>Asda</c:v>
                </c:pt>
                <c:pt idx="3">
                  <c:v>Morrisons</c:v>
                </c:pt>
                <c:pt idx="4">
                  <c:v>Aldi</c:v>
                </c:pt>
                <c:pt idx="5">
                  <c:v>Lidl</c:v>
                </c:pt>
                <c:pt idx="6">
                  <c:v>Coop</c:v>
                </c:pt>
                <c:pt idx="7">
                  <c:v>Waitrose</c:v>
                </c:pt>
                <c:pt idx="8">
                  <c:v>M&amp;S</c:v>
                </c:pt>
                <c:pt idx="9">
                  <c:v>Iceland</c:v>
                </c:pt>
              </c:strCache>
            </c:strRef>
          </c:cat>
          <c:val>
            <c:numRef>
              <c:f>Sheet1!$E$2:$E$11</c:f>
              <c:numCache>
                <c:formatCode>General</c:formatCode>
                <c:ptCount val="10"/>
                <c:pt idx="0">
                  <c:v>22.052718932732883</c:v>
                </c:pt>
                <c:pt idx="1">
                  <c:v>10.170158584162451</c:v>
                </c:pt>
                <c:pt idx="2">
                  <c:v>9.9167883074195249</c:v>
                </c:pt>
                <c:pt idx="3">
                  <c:v>7.7116697398893903</c:v>
                </c:pt>
                <c:pt idx="4">
                  <c:v>14.546445639648715</c:v>
                </c:pt>
                <c:pt idx="5">
                  <c:v>7.7115902209742657</c:v>
                </c:pt>
                <c:pt idx="6">
                  <c:v>1.6486411036047131</c:v>
                </c:pt>
                <c:pt idx="7">
                  <c:v>2.9141642090943991</c:v>
                </c:pt>
                <c:pt idx="8">
                  <c:v>1.815125653782153</c:v>
                </c:pt>
                <c:pt idx="9">
                  <c:v>13.65888998875317</c:v>
                </c:pt>
              </c:numCache>
            </c:numRef>
          </c:val>
          <c:extLst xmlns:c16r2="http://schemas.microsoft.com/office/drawing/2015/06/chart">
            <c:ext xmlns:c16="http://schemas.microsoft.com/office/drawing/2014/chart" uri="{C3380CC4-5D6E-409C-BE32-E72D297353CC}">
              <c16:uniqueId val="{00000003-33A2-4A0D-8FC3-890679A6F3B3}"/>
            </c:ext>
          </c:extLst>
        </c:ser>
        <c:ser>
          <c:idx val="4"/>
          <c:order val="4"/>
          <c:tx>
            <c:strRef>
              <c:f>Sheet1!$F$1</c:f>
              <c:strCache>
                <c:ptCount val="1"/>
                <c:pt idx="0">
                  <c:v>Ambient</c:v>
                </c:pt>
              </c:strCache>
            </c:strRef>
          </c:tx>
          <c:invertIfNegative val="0"/>
          <c:dLbls>
            <c:numFmt formatCode="#,##0.0" sourceLinked="0"/>
            <c:txPr>
              <a:bodyPr rot="-5400000" vert="horz"/>
              <a:lstStyle/>
              <a:p>
                <a:pPr>
                  <a:defRPr/>
                </a:pPr>
                <a:endParaRPr lang="en-US"/>
              </a:p>
            </c:txPr>
            <c:showLegendKey val="0"/>
            <c:showVal val="1"/>
            <c:showCatName val="0"/>
            <c:showSerName val="0"/>
            <c:showPercent val="0"/>
            <c:showBubbleSize val="0"/>
            <c:showLeaderLines val="0"/>
          </c:dLbls>
          <c:cat>
            <c:strRef>
              <c:f>Sheet1!$A$2:$A$11</c:f>
              <c:strCache>
                <c:ptCount val="10"/>
                <c:pt idx="0">
                  <c:v>Tesco</c:v>
                </c:pt>
                <c:pt idx="1">
                  <c:v>Sainsbury's</c:v>
                </c:pt>
                <c:pt idx="2">
                  <c:v>Asda</c:v>
                </c:pt>
                <c:pt idx="3">
                  <c:v>Morrisons</c:v>
                </c:pt>
                <c:pt idx="4">
                  <c:v>Aldi</c:v>
                </c:pt>
                <c:pt idx="5">
                  <c:v>Lidl</c:v>
                </c:pt>
                <c:pt idx="6">
                  <c:v>Coop</c:v>
                </c:pt>
                <c:pt idx="7">
                  <c:v>Waitrose</c:v>
                </c:pt>
                <c:pt idx="8">
                  <c:v>M&amp;S</c:v>
                </c:pt>
                <c:pt idx="9">
                  <c:v>Iceland</c:v>
                </c:pt>
              </c:strCache>
            </c:strRef>
          </c:cat>
          <c:val>
            <c:numRef>
              <c:f>Sheet1!$F$2:$F$11</c:f>
              <c:numCache>
                <c:formatCode>General</c:formatCode>
                <c:ptCount val="10"/>
                <c:pt idx="0">
                  <c:v>21.790197849268111</c:v>
                </c:pt>
                <c:pt idx="1">
                  <c:v>14.314110424515444</c:v>
                </c:pt>
                <c:pt idx="2">
                  <c:v>11.780764853076581</c:v>
                </c:pt>
                <c:pt idx="3">
                  <c:v>8.93470900437819</c:v>
                </c:pt>
                <c:pt idx="4">
                  <c:v>12.744518989650151</c:v>
                </c:pt>
                <c:pt idx="5">
                  <c:v>7.488325252503806</c:v>
                </c:pt>
                <c:pt idx="6">
                  <c:v>2.8507151662736643</c:v>
                </c:pt>
                <c:pt idx="7">
                  <c:v>4.2562086054369672</c:v>
                </c:pt>
                <c:pt idx="8">
                  <c:v>1.0953676563830748</c:v>
                </c:pt>
                <c:pt idx="9">
                  <c:v>2.2534072650992458</c:v>
                </c:pt>
              </c:numCache>
            </c:numRef>
          </c:val>
        </c:ser>
        <c:dLbls>
          <c:showLegendKey val="0"/>
          <c:showVal val="1"/>
          <c:showCatName val="0"/>
          <c:showSerName val="0"/>
          <c:showPercent val="0"/>
          <c:showBubbleSize val="0"/>
        </c:dLbls>
        <c:gapWidth val="150"/>
        <c:axId val="100461184"/>
        <c:axId val="100475264"/>
      </c:barChart>
      <c:catAx>
        <c:axId val="100461184"/>
        <c:scaling>
          <c:orientation val="minMax"/>
        </c:scaling>
        <c:delete val="0"/>
        <c:axPos val="b"/>
        <c:numFmt formatCode="General" sourceLinked="0"/>
        <c:majorTickMark val="out"/>
        <c:minorTickMark val="none"/>
        <c:tickLblPos val="low"/>
        <c:crossAx val="100475264"/>
        <c:crosses val="autoZero"/>
        <c:auto val="1"/>
        <c:lblAlgn val="ctr"/>
        <c:lblOffset val="100"/>
        <c:noMultiLvlLbl val="0"/>
      </c:catAx>
      <c:valAx>
        <c:axId val="100475264"/>
        <c:scaling>
          <c:orientation val="minMax"/>
        </c:scaling>
        <c:delete val="0"/>
        <c:axPos val="l"/>
        <c:majorGridlines>
          <c:spPr>
            <a:ln>
              <a:prstDash val="dash"/>
            </a:ln>
          </c:spPr>
        </c:majorGridlines>
        <c:title>
          <c:tx>
            <c:rich>
              <a:bodyPr rot="-5400000" vert="horz"/>
              <a:lstStyle/>
              <a:p>
                <a:pPr>
                  <a:defRPr/>
                </a:pPr>
                <a:r>
                  <a:rPr lang="en-GB" dirty="0"/>
                  <a:t>% share of </a:t>
                </a:r>
                <a:r>
                  <a:rPr lang="en-GB" dirty="0" smtClean="0"/>
                  <a:t>trade £</a:t>
                </a:r>
                <a:endParaRPr lang="en-GB" dirty="0"/>
              </a:p>
            </c:rich>
          </c:tx>
          <c:layout>
            <c:manualLayout>
              <c:xMode val="edge"/>
              <c:yMode val="edge"/>
              <c:x val="0"/>
              <c:y val="0.31519985168722181"/>
            </c:manualLayout>
          </c:layout>
          <c:overlay val="0"/>
        </c:title>
        <c:numFmt formatCode="#,##0" sourceLinked="0"/>
        <c:majorTickMark val="out"/>
        <c:minorTickMark val="none"/>
        <c:tickLblPos val="nextTo"/>
        <c:crossAx val="100461184"/>
        <c:crosses val="autoZero"/>
        <c:crossBetween val="between"/>
      </c:valAx>
    </c:plotArea>
    <c:legend>
      <c:legendPos val="b"/>
      <c:layout/>
      <c:overlay val="0"/>
    </c:legend>
    <c:plotVisOnly val="1"/>
    <c:dispBlanksAs val="gap"/>
    <c:showDLblsOverMax val="0"/>
  </c:chart>
  <c:txPr>
    <a:bodyPr/>
    <a:lstStyle/>
    <a:p>
      <a:pPr>
        <a:defRPr sz="1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687071950979638E-2"/>
          <c:y val="3.2498950070581928E-2"/>
          <c:w val="0.92306448824858289"/>
          <c:h val="0.83488835112875337"/>
        </c:manualLayout>
      </c:layout>
      <c:barChart>
        <c:barDir val="col"/>
        <c:grouping val="clustered"/>
        <c:varyColors val="0"/>
        <c:ser>
          <c:idx val="0"/>
          <c:order val="0"/>
          <c:tx>
            <c:strRef>
              <c:f>Sheet1!$B$1</c:f>
              <c:strCache>
                <c:ptCount val="1"/>
                <c:pt idx="0">
                  <c:v>08 SEP 2018</c:v>
                </c:pt>
              </c:strCache>
            </c:strRef>
          </c:tx>
          <c:invertIfNegative val="0"/>
          <c:dLbls>
            <c:numFmt formatCode="#,##0.0" sourceLinked="0"/>
            <c:txPr>
              <a:bodyPr rot="-5400000" vert="horz"/>
              <a:lstStyle/>
              <a:p>
                <a:pPr>
                  <a:defRPr/>
                </a:pPr>
                <a:endParaRPr lang="en-US"/>
              </a:p>
            </c:txPr>
            <c:showLegendKey val="0"/>
            <c:showVal val="1"/>
            <c:showCatName val="0"/>
            <c:showSerName val="0"/>
            <c:showPercent val="0"/>
            <c:showBubbleSize val="0"/>
            <c:showLeaderLines val="0"/>
          </c:dLbls>
          <c:cat>
            <c:strRef>
              <c:f>Sheet1!$A$2:$A$12</c:f>
              <c:strCache>
                <c:ptCount val="11"/>
                <c:pt idx="0">
                  <c:v>Tesco</c:v>
                </c:pt>
                <c:pt idx="1">
                  <c:v>Sainsbury</c:v>
                </c:pt>
                <c:pt idx="2">
                  <c:v>Aldi</c:v>
                </c:pt>
                <c:pt idx="3">
                  <c:v>Morrisons</c:v>
                </c:pt>
                <c:pt idx="4">
                  <c:v>Asda</c:v>
                </c:pt>
                <c:pt idx="5">
                  <c:v>Waitrose</c:v>
                </c:pt>
                <c:pt idx="6">
                  <c:v>Lidl</c:v>
                </c:pt>
                <c:pt idx="7">
                  <c:v>M&amp;S</c:v>
                </c:pt>
                <c:pt idx="8">
                  <c:v>Iceland</c:v>
                </c:pt>
                <c:pt idx="9">
                  <c:v>Coop</c:v>
                </c:pt>
                <c:pt idx="10">
                  <c:v>Farmfoods</c:v>
                </c:pt>
              </c:strCache>
            </c:strRef>
          </c:cat>
          <c:val>
            <c:numRef>
              <c:f>Sheet1!$B$2:$B$12</c:f>
              <c:numCache>
                <c:formatCode>0.00</c:formatCode>
                <c:ptCount val="11"/>
                <c:pt idx="0">
                  <c:v>22.587832596426491</c:v>
                </c:pt>
                <c:pt idx="1">
                  <c:v>14.810619698346397</c:v>
                </c:pt>
                <c:pt idx="2">
                  <c:v>10.197892697417831</c:v>
                </c:pt>
                <c:pt idx="3">
                  <c:v>9.5328166297285915</c:v>
                </c:pt>
                <c:pt idx="4">
                  <c:v>8.2478579200257993</c:v>
                </c:pt>
                <c:pt idx="5">
                  <c:v>7.6226972440053506</c:v>
                </c:pt>
                <c:pt idx="6">
                  <c:v>6.7698608048820708</c:v>
                </c:pt>
                <c:pt idx="7">
                  <c:v>7.1759275644949359</c:v>
                </c:pt>
                <c:pt idx="8">
                  <c:v>3.9664832605310782</c:v>
                </c:pt>
                <c:pt idx="9">
                  <c:v>2.7956584770608339</c:v>
                </c:pt>
                <c:pt idx="10">
                  <c:v>0.98712386462966129</c:v>
                </c:pt>
              </c:numCache>
            </c:numRef>
          </c:val>
          <c:extLst xmlns:c16r2="http://schemas.microsoft.com/office/drawing/2015/06/chart">
            <c:ext xmlns:c16="http://schemas.microsoft.com/office/drawing/2014/chart" uri="{C3380CC4-5D6E-409C-BE32-E72D297353CC}">
              <c16:uniqueId val="{00000000-33A2-4A0D-8FC3-890679A6F3B3}"/>
            </c:ext>
          </c:extLst>
        </c:ser>
        <c:ser>
          <c:idx val="1"/>
          <c:order val="1"/>
          <c:tx>
            <c:strRef>
              <c:f>Sheet1!$C$1</c:f>
              <c:strCache>
                <c:ptCount val="1"/>
                <c:pt idx="0">
                  <c:v>07 SEP 2019</c:v>
                </c:pt>
              </c:strCache>
            </c:strRef>
          </c:tx>
          <c:invertIfNegative val="0"/>
          <c:dLbls>
            <c:numFmt formatCode="#,##0.0" sourceLinked="0"/>
            <c:txPr>
              <a:bodyPr rot="-5400000" vert="horz"/>
              <a:lstStyle/>
              <a:p>
                <a:pPr>
                  <a:defRPr/>
                </a:pPr>
                <a:endParaRPr lang="en-US"/>
              </a:p>
            </c:txPr>
            <c:showLegendKey val="0"/>
            <c:showVal val="1"/>
            <c:showCatName val="0"/>
            <c:showSerName val="0"/>
            <c:showPercent val="0"/>
            <c:showBubbleSize val="0"/>
            <c:showLeaderLines val="0"/>
          </c:dLbls>
          <c:cat>
            <c:strRef>
              <c:f>Sheet1!$A$2:$A$12</c:f>
              <c:strCache>
                <c:ptCount val="11"/>
                <c:pt idx="0">
                  <c:v>Tesco</c:v>
                </c:pt>
                <c:pt idx="1">
                  <c:v>Sainsbury</c:v>
                </c:pt>
                <c:pt idx="2">
                  <c:v>Aldi</c:v>
                </c:pt>
                <c:pt idx="3">
                  <c:v>Morrisons</c:v>
                </c:pt>
                <c:pt idx="4">
                  <c:v>Asda</c:v>
                </c:pt>
                <c:pt idx="5">
                  <c:v>Waitrose</c:v>
                </c:pt>
                <c:pt idx="6">
                  <c:v>Lidl</c:v>
                </c:pt>
                <c:pt idx="7">
                  <c:v>M&amp;S</c:v>
                </c:pt>
                <c:pt idx="8">
                  <c:v>Iceland</c:v>
                </c:pt>
                <c:pt idx="9">
                  <c:v>Coop</c:v>
                </c:pt>
                <c:pt idx="10">
                  <c:v>Farmfoods</c:v>
                </c:pt>
              </c:strCache>
            </c:strRef>
          </c:cat>
          <c:val>
            <c:numRef>
              <c:f>Sheet1!$C$2:$C$12</c:f>
              <c:numCache>
                <c:formatCode>0.00</c:formatCode>
                <c:ptCount val="11"/>
                <c:pt idx="0">
                  <c:v>21.901682761471612</c:v>
                </c:pt>
                <c:pt idx="1">
                  <c:v>14.411522985672638</c:v>
                </c:pt>
                <c:pt idx="2">
                  <c:v>10.960305257729557</c:v>
                </c:pt>
                <c:pt idx="3">
                  <c:v>9.3544040939069557</c:v>
                </c:pt>
                <c:pt idx="4">
                  <c:v>8.290168641312551</c:v>
                </c:pt>
                <c:pt idx="5">
                  <c:v>7.820551985384526</c:v>
                </c:pt>
                <c:pt idx="6">
                  <c:v>7.364323854163934</c:v>
                </c:pt>
                <c:pt idx="7">
                  <c:v>6.8460891003738249</c:v>
                </c:pt>
                <c:pt idx="8">
                  <c:v>3.9102162461936243</c:v>
                </c:pt>
                <c:pt idx="9">
                  <c:v>2.8271205748710369</c:v>
                </c:pt>
                <c:pt idx="10">
                  <c:v>0.91610179443958406</c:v>
                </c:pt>
              </c:numCache>
            </c:numRef>
          </c:val>
          <c:extLst xmlns:c16r2="http://schemas.microsoft.com/office/drawing/2015/06/chart">
            <c:ext xmlns:c16="http://schemas.microsoft.com/office/drawing/2014/chart" uri="{C3380CC4-5D6E-409C-BE32-E72D297353CC}">
              <c16:uniqueId val="{00000001-33A2-4A0D-8FC3-890679A6F3B3}"/>
            </c:ext>
          </c:extLst>
        </c:ser>
        <c:ser>
          <c:idx val="2"/>
          <c:order val="2"/>
          <c:tx>
            <c:strRef>
              <c:f>Sheet1!$D$1</c:f>
              <c:strCache>
                <c:ptCount val="1"/>
                <c:pt idx="0">
                  <c:v>05 SEP 2020</c:v>
                </c:pt>
              </c:strCache>
            </c:strRef>
          </c:tx>
          <c:invertIfNegative val="0"/>
          <c:dLbls>
            <c:numFmt formatCode="#,##0.0" sourceLinked="0"/>
            <c:txPr>
              <a:bodyPr rot="-5400000" vert="horz"/>
              <a:lstStyle/>
              <a:p>
                <a:pPr>
                  <a:defRPr/>
                </a:pPr>
                <a:endParaRPr lang="en-US"/>
              </a:p>
            </c:txPr>
            <c:showLegendKey val="0"/>
            <c:showVal val="1"/>
            <c:showCatName val="0"/>
            <c:showSerName val="0"/>
            <c:showPercent val="0"/>
            <c:showBubbleSize val="0"/>
            <c:showLeaderLines val="0"/>
          </c:dLbls>
          <c:cat>
            <c:strRef>
              <c:f>Sheet1!$A$2:$A$12</c:f>
              <c:strCache>
                <c:ptCount val="11"/>
                <c:pt idx="0">
                  <c:v>Tesco</c:v>
                </c:pt>
                <c:pt idx="1">
                  <c:v>Sainsbury</c:v>
                </c:pt>
                <c:pt idx="2">
                  <c:v>Aldi</c:v>
                </c:pt>
                <c:pt idx="3">
                  <c:v>Morrisons</c:v>
                </c:pt>
                <c:pt idx="4">
                  <c:v>Asda</c:v>
                </c:pt>
                <c:pt idx="5">
                  <c:v>Waitrose</c:v>
                </c:pt>
                <c:pt idx="6">
                  <c:v>Lidl</c:v>
                </c:pt>
                <c:pt idx="7">
                  <c:v>M&amp;S</c:v>
                </c:pt>
                <c:pt idx="8">
                  <c:v>Iceland</c:v>
                </c:pt>
                <c:pt idx="9">
                  <c:v>Coop</c:v>
                </c:pt>
                <c:pt idx="10">
                  <c:v>Farmfoods</c:v>
                </c:pt>
              </c:strCache>
            </c:strRef>
          </c:cat>
          <c:val>
            <c:numRef>
              <c:f>Sheet1!$D$2:$D$12</c:f>
              <c:numCache>
                <c:formatCode>0.00</c:formatCode>
                <c:ptCount val="11"/>
                <c:pt idx="0">
                  <c:v>20.948138585509902</c:v>
                </c:pt>
                <c:pt idx="1">
                  <c:v>14.12751578137679</c:v>
                </c:pt>
                <c:pt idx="2">
                  <c:v>11.721259669193111</c:v>
                </c:pt>
                <c:pt idx="3">
                  <c:v>9.132797409433687</c:v>
                </c:pt>
                <c:pt idx="4">
                  <c:v>8.2510494130817058</c:v>
                </c:pt>
                <c:pt idx="5">
                  <c:v>7.6104900310199577</c:v>
                </c:pt>
                <c:pt idx="6">
                  <c:v>7.5923364403286131</c:v>
                </c:pt>
                <c:pt idx="7">
                  <c:v>6.6465165867191747</c:v>
                </c:pt>
                <c:pt idx="8">
                  <c:v>4.1056401057420242</c:v>
                </c:pt>
                <c:pt idx="9">
                  <c:v>2.8162130482552299</c:v>
                </c:pt>
                <c:pt idx="10">
                  <c:v>1.0406226022225649</c:v>
                </c:pt>
              </c:numCache>
            </c:numRef>
          </c:val>
          <c:extLst xmlns:c16r2="http://schemas.microsoft.com/office/drawing/2015/06/chart">
            <c:ext xmlns:c16="http://schemas.microsoft.com/office/drawing/2014/chart" uri="{C3380CC4-5D6E-409C-BE32-E72D297353CC}">
              <c16:uniqueId val="{00000002-33A2-4A0D-8FC3-890679A6F3B3}"/>
            </c:ext>
          </c:extLst>
        </c:ser>
        <c:dLbls>
          <c:showLegendKey val="0"/>
          <c:showVal val="1"/>
          <c:showCatName val="0"/>
          <c:showSerName val="0"/>
          <c:showPercent val="0"/>
          <c:showBubbleSize val="0"/>
        </c:dLbls>
        <c:gapWidth val="150"/>
        <c:axId val="115187712"/>
        <c:axId val="115189248"/>
      </c:barChart>
      <c:catAx>
        <c:axId val="115187712"/>
        <c:scaling>
          <c:orientation val="minMax"/>
        </c:scaling>
        <c:delete val="0"/>
        <c:axPos val="b"/>
        <c:numFmt formatCode="General" sourceLinked="0"/>
        <c:majorTickMark val="out"/>
        <c:minorTickMark val="none"/>
        <c:tickLblPos val="low"/>
        <c:txPr>
          <a:bodyPr/>
          <a:lstStyle/>
          <a:p>
            <a:pPr>
              <a:defRPr sz="1000"/>
            </a:pPr>
            <a:endParaRPr lang="en-US"/>
          </a:p>
        </c:txPr>
        <c:crossAx val="115189248"/>
        <c:crosses val="autoZero"/>
        <c:auto val="1"/>
        <c:lblAlgn val="ctr"/>
        <c:lblOffset val="100"/>
        <c:noMultiLvlLbl val="0"/>
      </c:catAx>
      <c:valAx>
        <c:axId val="115189248"/>
        <c:scaling>
          <c:orientation val="minMax"/>
        </c:scaling>
        <c:delete val="0"/>
        <c:axPos val="l"/>
        <c:majorGridlines>
          <c:spPr>
            <a:ln>
              <a:prstDash val="dash"/>
            </a:ln>
          </c:spPr>
        </c:majorGridlines>
        <c:title>
          <c:tx>
            <c:rich>
              <a:bodyPr rot="-5400000" vert="horz"/>
              <a:lstStyle/>
              <a:p>
                <a:pPr>
                  <a:defRPr/>
                </a:pPr>
                <a:r>
                  <a:rPr lang="en-GB" dirty="0"/>
                  <a:t>% share of </a:t>
                </a:r>
                <a:r>
                  <a:rPr lang="en-GB" dirty="0" smtClean="0"/>
                  <a:t>trade £</a:t>
                </a:r>
                <a:endParaRPr lang="en-GB" dirty="0"/>
              </a:p>
            </c:rich>
          </c:tx>
          <c:layout>
            <c:manualLayout>
              <c:xMode val="edge"/>
              <c:yMode val="edge"/>
              <c:x val="0"/>
              <c:y val="0.31519985168722181"/>
            </c:manualLayout>
          </c:layout>
          <c:overlay val="0"/>
        </c:title>
        <c:numFmt formatCode="#,##0" sourceLinked="0"/>
        <c:majorTickMark val="out"/>
        <c:minorTickMark val="none"/>
        <c:tickLblPos val="nextTo"/>
        <c:crossAx val="115187712"/>
        <c:crosses val="autoZero"/>
        <c:crossBetween val="between"/>
      </c:valAx>
    </c:plotArea>
    <c:legend>
      <c:legendPos val="b"/>
      <c:layout/>
      <c:overlay val="0"/>
    </c:legend>
    <c:plotVisOnly val="1"/>
    <c:dispBlanksAs val="gap"/>
    <c:showDLblsOverMax val="0"/>
  </c:chart>
  <c:txPr>
    <a:bodyPr/>
    <a:lstStyle/>
    <a:p>
      <a:pPr>
        <a:defRPr sz="1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687071950979638E-2"/>
          <c:y val="3.2498950070581928E-2"/>
          <c:w val="0.92306448824858289"/>
          <c:h val="0.83488835112875337"/>
        </c:manualLayout>
      </c:layout>
      <c:barChart>
        <c:barDir val="col"/>
        <c:grouping val="clustered"/>
        <c:varyColors val="0"/>
        <c:ser>
          <c:idx val="0"/>
          <c:order val="0"/>
          <c:tx>
            <c:strRef>
              <c:f>Sheet1!$B$1</c:f>
              <c:strCache>
                <c:ptCount val="1"/>
                <c:pt idx="0">
                  <c:v>08 SEP 2018</c:v>
                </c:pt>
              </c:strCache>
            </c:strRef>
          </c:tx>
          <c:invertIfNegative val="0"/>
          <c:dLbls>
            <c:numFmt formatCode="#,##0.0" sourceLinked="0"/>
            <c:txPr>
              <a:bodyPr rot="-5400000" vert="horz"/>
              <a:lstStyle/>
              <a:p>
                <a:pPr>
                  <a:defRPr/>
                </a:pPr>
                <a:endParaRPr lang="en-US"/>
              </a:p>
            </c:txPr>
            <c:showLegendKey val="0"/>
            <c:showVal val="1"/>
            <c:showCatName val="0"/>
            <c:showSerName val="0"/>
            <c:showPercent val="0"/>
            <c:showBubbleSize val="0"/>
            <c:showLeaderLines val="0"/>
          </c:dLbls>
          <c:cat>
            <c:strRef>
              <c:f>Sheet1!$A$2:$A$10</c:f>
              <c:strCache>
                <c:ptCount val="9"/>
                <c:pt idx="0">
                  <c:v>Tesco</c:v>
                </c:pt>
                <c:pt idx="1">
                  <c:v>Sainsbury</c:v>
                </c:pt>
                <c:pt idx="2">
                  <c:v>Waitrose</c:v>
                </c:pt>
                <c:pt idx="3">
                  <c:v>M&amp;S</c:v>
                </c:pt>
                <c:pt idx="4">
                  <c:v>Aldi</c:v>
                </c:pt>
                <c:pt idx="5">
                  <c:v>Morrisons</c:v>
                </c:pt>
                <c:pt idx="6">
                  <c:v>Lidl</c:v>
                </c:pt>
                <c:pt idx="7">
                  <c:v>Asda</c:v>
                </c:pt>
                <c:pt idx="8">
                  <c:v>Coop</c:v>
                </c:pt>
              </c:strCache>
            </c:strRef>
          </c:cat>
          <c:val>
            <c:numRef>
              <c:f>Sheet1!$B$2:$B$10</c:f>
              <c:numCache>
                <c:formatCode>0.00</c:formatCode>
                <c:ptCount val="9"/>
                <c:pt idx="0">
                  <c:v>22.287532217900544</c:v>
                </c:pt>
                <c:pt idx="1">
                  <c:v>16.887323412522999</c:v>
                </c:pt>
                <c:pt idx="2">
                  <c:v>10.616823725394049</c:v>
                </c:pt>
                <c:pt idx="3">
                  <c:v>11.108602777205878</c:v>
                </c:pt>
                <c:pt idx="4">
                  <c:v>8.2715962243482082</c:v>
                </c:pt>
                <c:pt idx="5">
                  <c:v>10.225533973205662</c:v>
                </c:pt>
                <c:pt idx="6">
                  <c:v>6.5921558489088223</c:v>
                </c:pt>
                <c:pt idx="7">
                  <c:v>6.3041621264335932</c:v>
                </c:pt>
                <c:pt idx="8">
                  <c:v>3.16714577788151</c:v>
                </c:pt>
              </c:numCache>
            </c:numRef>
          </c:val>
          <c:extLst xmlns:c16r2="http://schemas.microsoft.com/office/drawing/2015/06/chart">
            <c:ext xmlns:c16="http://schemas.microsoft.com/office/drawing/2014/chart" uri="{C3380CC4-5D6E-409C-BE32-E72D297353CC}">
              <c16:uniqueId val="{00000000-33A2-4A0D-8FC3-890679A6F3B3}"/>
            </c:ext>
          </c:extLst>
        </c:ser>
        <c:ser>
          <c:idx val="1"/>
          <c:order val="1"/>
          <c:tx>
            <c:strRef>
              <c:f>Sheet1!$C$1</c:f>
              <c:strCache>
                <c:ptCount val="1"/>
                <c:pt idx="0">
                  <c:v>07 SEP 2019</c:v>
                </c:pt>
              </c:strCache>
            </c:strRef>
          </c:tx>
          <c:invertIfNegative val="0"/>
          <c:dLbls>
            <c:numFmt formatCode="#,##0.0" sourceLinked="0"/>
            <c:txPr>
              <a:bodyPr rot="-5400000" vert="horz"/>
              <a:lstStyle/>
              <a:p>
                <a:pPr>
                  <a:defRPr/>
                </a:pPr>
                <a:endParaRPr lang="en-US"/>
              </a:p>
            </c:txPr>
            <c:showLegendKey val="0"/>
            <c:showVal val="1"/>
            <c:showCatName val="0"/>
            <c:showSerName val="0"/>
            <c:showPercent val="0"/>
            <c:showBubbleSize val="0"/>
            <c:showLeaderLines val="0"/>
          </c:dLbls>
          <c:cat>
            <c:strRef>
              <c:f>Sheet1!$A$2:$A$10</c:f>
              <c:strCache>
                <c:ptCount val="9"/>
                <c:pt idx="0">
                  <c:v>Tesco</c:v>
                </c:pt>
                <c:pt idx="1">
                  <c:v>Sainsbury</c:v>
                </c:pt>
                <c:pt idx="2">
                  <c:v>Waitrose</c:v>
                </c:pt>
                <c:pt idx="3">
                  <c:v>M&amp;S</c:v>
                </c:pt>
                <c:pt idx="4">
                  <c:v>Aldi</c:v>
                </c:pt>
                <c:pt idx="5">
                  <c:v>Morrisons</c:v>
                </c:pt>
                <c:pt idx="6">
                  <c:v>Lidl</c:v>
                </c:pt>
                <c:pt idx="7">
                  <c:v>Asda</c:v>
                </c:pt>
                <c:pt idx="8">
                  <c:v>Coop</c:v>
                </c:pt>
              </c:strCache>
            </c:strRef>
          </c:cat>
          <c:val>
            <c:numRef>
              <c:f>Sheet1!$C$2:$C$10</c:f>
              <c:numCache>
                <c:formatCode>0.00</c:formatCode>
                <c:ptCount val="9"/>
                <c:pt idx="0">
                  <c:v>21.305804267510915</c:v>
                </c:pt>
                <c:pt idx="1">
                  <c:v>16.416250479171197</c:v>
                </c:pt>
                <c:pt idx="2">
                  <c:v>10.903617121163089</c:v>
                </c:pt>
                <c:pt idx="3">
                  <c:v>10.464681578985743</c:v>
                </c:pt>
                <c:pt idx="4">
                  <c:v>9.383582085805708</c:v>
                </c:pt>
                <c:pt idx="5">
                  <c:v>10.014309624324254</c:v>
                </c:pt>
                <c:pt idx="6">
                  <c:v>7.3006323987084816</c:v>
                </c:pt>
                <c:pt idx="7">
                  <c:v>6.4385393000145861</c:v>
                </c:pt>
                <c:pt idx="8">
                  <c:v>3.0895150606743007</c:v>
                </c:pt>
              </c:numCache>
            </c:numRef>
          </c:val>
          <c:extLst xmlns:c16r2="http://schemas.microsoft.com/office/drawing/2015/06/chart">
            <c:ext xmlns:c16="http://schemas.microsoft.com/office/drawing/2014/chart" uri="{C3380CC4-5D6E-409C-BE32-E72D297353CC}">
              <c16:uniqueId val="{00000001-33A2-4A0D-8FC3-890679A6F3B3}"/>
            </c:ext>
          </c:extLst>
        </c:ser>
        <c:ser>
          <c:idx val="2"/>
          <c:order val="2"/>
          <c:tx>
            <c:strRef>
              <c:f>Sheet1!$D$1</c:f>
              <c:strCache>
                <c:ptCount val="1"/>
                <c:pt idx="0">
                  <c:v>05 SEP 2020</c:v>
                </c:pt>
              </c:strCache>
            </c:strRef>
          </c:tx>
          <c:invertIfNegative val="0"/>
          <c:dLbls>
            <c:numFmt formatCode="#,##0.0" sourceLinked="0"/>
            <c:txPr>
              <a:bodyPr rot="-5400000" vert="horz"/>
              <a:lstStyle/>
              <a:p>
                <a:pPr>
                  <a:defRPr/>
                </a:pPr>
                <a:endParaRPr lang="en-US"/>
              </a:p>
            </c:txPr>
            <c:showLegendKey val="0"/>
            <c:showVal val="1"/>
            <c:showCatName val="0"/>
            <c:showSerName val="0"/>
            <c:showPercent val="0"/>
            <c:showBubbleSize val="0"/>
            <c:showLeaderLines val="0"/>
          </c:dLbls>
          <c:cat>
            <c:strRef>
              <c:f>Sheet1!$A$2:$A$10</c:f>
              <c:strCache>
                <c:ptCount val="9"/>
                <c:pt idx="0">
                  <c:v>Tesco</c:v>
                </c:pt>
                <c:pt idx="1">
                  <c:v>Sainsbury</c:v>
                </c:pt>
                <c:pt idx="2">
                  <c:v>Waitrose</c:v>
                </c:pt>
                <c:pt idx="3">
                  <c:v>M&amp;S</c:v>
                </c:pt>
                <c:pt idx="4">
                  <c:v>Aldi</c:v>
                </c:pt>
                <c:pt idx="5">
                  <c:v>Morrisons</c:v>
                </c:pt>
                <c:pt idx="6">
                  <c:v>Lidl</c:v>
                </c:pt>
                <c:pt idx="7">
                  <c:v>Asda</c:v>
                </c:pt>
                <c:pt idx="8">
                  <c:v>Coop</c:v>
                </c:pt>
              </c:strCache>
            </c:strRef>
          </c:cat>
          <c:val>
            <c:numRef>
              <c:f>Sheet1!$D$2:$D$10</c:f>
              <c:numCache>
                <c:formatCode>0.00</c:formatCode>
                <c:ptCount val="9"/>
                <c:pt idx="0">
                  <c:v>20.20633072975675</c:v>
                </c:pt>
                <c:pt idx="1">
                  <c:v>15.95956187496965</c:v>
                </c:pt>
                <c:pt idx="2">
                  <c:v>10.70620424359088</c:v>
                </c:pt>
                <c:pt idx="3">
                  <c:v>10.372595532575062</c:v>
                </c:pt>
                <c:pt idx="4">
                  <c:v>10.115293204855575</c:v>
                </c:pt>
                <c:pt idx="5">
                  <c:v>9.8590269056050897</c:v>
                </c:pt>
                <c:pt idx="6">
                  <c:v>7.5624857162301495</c:v>
                </c:pt>
                <c:pt idx="7">
                  <c:v>6.549949993946707</c:v>
                </c:pt>
                <c:pt idx="8">
                  <c:v>3.3620332607517329</c:v>
                </c:pt>
              </c:numCache>
            </c:numRef>
          </c:val>
          <c:extLst xmlns:c16r2="http://schemas.microsoft.com/office/drawing/2015/06/chart">
            <c:ext xmlns:c16="http://schemas.microsoft.com/office/drawing/2014/chart" uri="{C3380CC4-5D6E-409C-BE32-E72D297353CC}">
              <c16:uniqueId val="{00000002-33A2-4A0D-8FC3-890679A6F3B3}"/>
            </c:ext>
          </c:extLst>
        </c:ser>
        <c:dLbls>
          <c:showLegendKey val="0"/>
          <c:showVal val="1"/>
          <c:showCatName val="0"/>
          <c:showSerName val="0"/>
          <c:showPercent val="0"/>
          <c:showBubbleSize val="0"/>
        </c:dLbls>
        <c:gapWidth val="150"/>
        <c:axId val="115109888"/>
        <c:axId val="115111424"/>
      </c:barChart>
      <c:catAx>
        <c:axId val="115109888"/>
        <c:scaling>
          <c:orientation val="minMax"/>
        </c:scaling>
        <c:delete val="0"/>
        <c:axPos val="b"/>
        <c:numFmt formatCode="General" sourceLinked="0"/>
        <c:majorTickMark val="out"/>
        <c:minorTickMark val="none"/>
        <c:tickLblPos val="low"/>
        <c:txPr>
          <a:bodyPr/>
          <a:lstStyle/>
          <a:p>
            <a:pPr>
              <a:defRPr sz="1000"/>
            </a:pPr>
            <a:endParaRPr lang="en-US"/>
          </a:p>
        </c:txPr>
        <c:crossAx val="115111424"/>
        <c:crosses val="autoZero"/>
        <c:auto val="1"/>
        <c:lblAlgn val="ctr"/>
        <c:lblOffset val="100"/>
        <c:noMultiLvlLbl val="0"/>
      </c:catAx>
      <c:valAx>
        <c:axId val="115111424"/>
        <c:scaling>
          <c:orientation val="minMax"/>
        </c:scaling>
        <c:delete val="0"/>
        <c:axPos val="l"/>
        <c:majorGridlines>
          <c:spPr>
            <a:ln>
              <a:prstDash val="dash"/>
            </a:ln>
          </c:spPr>
        </c:majorGridlines>
        <c:title>
          <c:tx>
            <c:rich>
              <a:bodyPr rot="-5400000" vert="horz"/>
              <a:lstStyle/>
              <a:p>
                <a:pPr>
                  <a:defRPr/>
                </a:pPr>
                <a:r>
                  <a:rPr lang="en-GB" dirty="0"/>
                  <a:t>% share of </a:t>
                </a:r>
                <a:r>
                  <a:rPr lang="en-GB" dirty="0" smtClean="0"/>
                  <a:t>trade £</a:t>
                </a:r>
                <a:endParaRPr lang="en-GB" dirty="0"/>
              </a:p>
            </c:rich>
          </c:tx>
          <c:layout>
            <c:manualLayout>
              <c:xMode val="edge"/>
              <c:yMode val="edge"/>
              <c:x val="0"/>
              <c:y val="0.31519985168722181"/>
            </c:manualLayout>
          </c:layout>
          <c:overlay val="0"/>
        </c:title>
        <c:numFmt formatCode="#,##0" sourceLinked="0"/>
        <c:majorTickMark val="out"/>
        <c:minorTickMark val="none"/>
        <c:tickLblPos val="nextTo"/>
        <c:crossAx val="115109888"/>
        <c:crosses val="autoZero"/>
        <c:crossBetween val="between"/>
      </c:valAx>
    </c:plotArea>
    <c:legend>
      <c:legendPos val="b"/>
      <c:layout/>
      <c:overlay val="0"/>
    </c:legend>
    <c:plotVisOnly val="1"/>
    <c:dispBlanksAs val="gap"/>
    <c:showDLblsOverMax val="0"/>
  </c:chart>
  <c:txPr>
    <a:bodyPr/>
    <a:lstStyle/>
    <a:p>
      <a:pPr>
        <a:defRPr sz="1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687071950979638E-2"/>
          <c:y val="3.2498950070581928E-2"/>
          <c:w val="0.92306448824858289"/>
          <c:h val="0.83488835112875337"/>
        </c:manualLayout>
      </c:layout>
      <c:barChart>
        <c:barDir val="col"/>
        <c:grouping val="clustered"/>
        <c:varyColors val="0"/>
        <c:ser>
          <c:idx val="0"/>
          <c:order val="0"/>
          <c:tx>
            <c:strRef>
              <c:f>Sheet1!$B$1</c:f>
              <c:strCache>
                <c:ptCount val="1"/>
                <c:pt idx="0">
                  <c:v>08 SEP 2018</c:v>
                </c:pt>
              </c:strCache>
            </c:strRef>
          </c:tx>
          <c:invertIfNegative val="0"/>
          <c:dLbls>
            <c:numFmt formatCode="#,##0.0" sourceLinked="0"/>
            <c:txPr>
              <a:bodyPr rot="-5400000" vert="horz"/>
              <a:lstStyle/>
              <a:p>
                <a:pPr>
                  <a:defRPr/>
                </a:pPr>
                <a:endParaRPr lang="en-US"/>
              </a:p>
            </c:txPr>
            <c:showLegendKey val="0"/>
            <c:showVal val="1"/>
            <c:showCatName val="0"/>
            <c:showSerName val="0"/>
            <c:showPercent val="0"/>
            <c:showBubbleSize val="0"/>
            <c:showLeaderLines val="0"/>
          </c:dLbls>
          <c:cat>
            <c:strRef>
              <c:f>Sheet1!$A$2:$A$12</c:f>
              <c:strCache>
                <c:ptCount val="11"/>
                <c:pt idx="0">
                  <c:v>Tesco</c:v>
                </c:pt>
                <c:pt idx="1">
                  <c:v>Aldi</c:v>
                </c:pt>
                <c:pt idx="2">
                  <c:v>Iceland</c:v>
                </c:pt>
                <c:pt idx="3">
                  <c:v>Sainsbury</c:v>
                </c:pt>
                <c:pt idx="4">
                  <c:v>Asda</c:v>
                </c:pt>
                <c:pt idx="5">
                  <c:v>Morrisons</c:v>
                </c:pt>
                <c:pt idx="6">
                  <c:v>Lidl</c:v>
                </c:pt>
                <c:pt idx="7">
                  <c:v>Farmfoods</c:v>
                </c:pt>
                <c:pt idx="8">
                  <c:v>Waitrose</c:v>
                </c:pt>
                <c:pt idx="9">
                  <c:v>M&amp;S</c:v>
                </c:pt>
                <c:pt idx="10">
                  <c:v>Coop</c:v>
                </c:pt>
              </c:strCache>
            </c:strRef>
          </c:cat>
          <c:val>
            <c:numRef>
              <c:f>Sheet1!$B$2:$B$12</c:f>
              <c:numCache>
                <c:formatCode>0.00</c:formatCode>
                <c:ptCount val="11"/>
                <c:pt idx="0">
                  <c:v>23.290843148366157</c:v>
                </c:pt>
                <c:pt idx="1">
                  <c:v>14.38758765631831</c:v>
                </c:pt>
                <c:pt idx="2">
                  <c:v>14.035873913940215</c:v>
                </c:pt>
                <c:pt idx="3">
                  <c:v>10.478850780361652</c:v>
                </c:pt>
                <c:pt idx="4">
                  <c:v>10.012432402659753</c:v>
                </c:pt>
                <c:pt idx="5">
                  <c:v>7.6739903501812821</c:v>
                </c:pt>
                <c:pt idx="6">
                  <c:v>6.5721812342933923</c:v>
                </c:pt>
                <c:pt idx="7">
                  <c:v>3.2469752202040665</c:v>
                </c:pt>
                <c:pt idx="8">
                  <c:v>2.7316640914134496</c:v>
                </c:pt>
                <c:pt idx="9">
                  <c:v>1.5529685866456555</c:v>
                </c:pt>
                <c:pt idx="10">
                  <c:v>1.7949532750438695</c:v>
                </c:pt>
              </c:numCache>
            </c:numRef>
          </c:val>
          <c:extLst xmlns:c16r2="http://schemas.microsoft.com/office/drawing/2015/06/chart">
            <c:ext xmlns:c16="http://schemas.microsoft.com/office/drawing/2014/chart" uri="{C3380CC4-5D6E-409C-BE32-E72D297353CC}">
              <c16:uniqueId val="{00000000-33A2-4A0D-8FC3-890679A6F3B3}"/>
            </c:ext>
          </c:extLst>
        </c:ser>
        <c:ser>
          <c:idx val="1"/>
          <c:order val="1"/>
          <c:tx>
            <c:strRef>
              <c:f>Sheet1!$C$1</c:f>
              <c:strCache>
                <c:ptCount val="1"/>
                <c:pt idx="0">
                  <c:v>07 SEP 2019</c:v>
                </c:pt>
              </c:strCache>
            </c:strRef>
          </c:tx>
          <c:invertIfNegative val="0"/>
          <c:dLbls>
            <c:numFmt formatCode="#,##0.0" sourceLinked="0"/>
            <c:txPr>
              <a:bodyPr rot="-5400000" vert="horz"/>
              <a:lstStyle/>
              <a:p>
                <a:pPr>
                  <a:defRPr/>
                </a:pPr>
                <a:endParaRPr lang="en-US"/>
              </a:p>
            </c:txPr>
            <c:showLegendKey val="0"/>
            <c:showVal val="1"/>
            <c:showCatName val="0"/>
            <c:showSerName val="0"/>
            <c:showPercent val="0"/>
            <c:showBubbleSize val="0"/>
            <c:showLeaderLines val="0"/>
          </c:dLbls>
          <c:cat>
            <c:strRef>
              <c:f>Sheet1!$A$2:$A$12</c:f>
              <c:strCache>
                <c:ptCount val="11"/>
                <c:pt idx="0">
                  <c:v>Tesco</c:v>
                </c:pt>
                <c:pt idx="1">
                  <c:v>Aldi</c:v>
                </c:pt>
                <c:pt idx="2">
                  <c:v>Iceland</c:v>
                </c:pt>
                <c:pt idx="3">
                  <c:v>Sainsbury</c:v>
                </c:pt>
                <c:pt idx="4">
                  <c:v>Asda</c:v>
                </c:pt>
                <c:pt idx="5">
                  <c:v>Morrisons</c:v>
                </c:pt>
                <c:pt idx="6">
                  <c:v>Lidl</c:v>
                </c:pt>
                <c:pt idx="7">
                  <c:v>Farmfoods</c:v>
                </c:pt>
                <c:pt idx="8">
                  <c:v>Waitrose</c:v>
                </c:pt>
                <c:pt idx="9">
                  <c:v>M&amp;S</c:v>
                </c:pt>
                <c:pt idx="10">
                  <c:v>Coop</c:v>
                </c:pt>
              </c:strCache>
            </c:strRef>
          </c:cat>
          <c:val>
            <c:numRef>
              <c:f>Sheet1!$C$2:$C$12</c:f>
              <c:numCache>
                <c:formatCode>0.00</c:formatCode>
                <c:ptCount val="11"/>
                <c:pt idx="0">
                  <c:v>23.034109043554803</c:v>
                </c:pt>
                <c:pt idx="1">
                  <c:v>13.62065376697365</c:v>
                </c:pt>
                <c:pt idx="2">
                  <c:v>14.063230912326617</c:v>
                </c:pt>
                <c:pt idx="3">
                  <c:v>10.170369183748392</c:v>
                </c:pt>
                <c:pt idx="4">
                  <c:v>10.11048096880528</c:v>
                </c:pt>
                <c:pt idx="5">
                  <c:v>7.7846949664490301</c:v>
                </c:pt>
                <c:pt idx="6">
                  <c:v>7.4633062786484423</c:v>
                </c:pt>
                <c:pt idx="7">
                  <c:v>3.0177904427629607</c:v>
                </c:pt>
                <c:pt idx="8">
                  <c:v>2.7279689980297963</c:v>
                </c:pt>
                <c:pt idx="9">
                  <c:v>1.6587324286230358</c:v>
                </c:pt>
                <c:pt idx="10">
                  <c:v>2.1541450418102235</c:v>
                </c:pt>
              </c:numCache>
            </c:numRef>
          </c:val>
          <c:extLst xmlns:c16r2="http://schemas.microsoft.com/office/drawing/2015/06/chart">
            <c:ext xmlns:c16="http://schemas.microsoft.com/office/drawing/2014/chart" uri="{C3380CC4-5D6E-409C-BE32-E72D297353CC}">
              <c16:uniqueId val="{00000001-33A2-4A0D-8FC3-890679A6F3B3}"/>
            </c:ext>
          </c:extLst>
        </c:ser>
        <c:ser>
          <c:idx val="2"/>
          <c:order val="2"/>
          <c:tx>
            <c:strRef>
              <c:f>Sheet1!$D$1</c:f>
              <c:strCache>
                <c:ptCount val="1"/>
                <c:pt idx="0">
                  <c:v>05 SEP 2020</c:v>
                </c:pt>
              </c:strCache>
            </c:strRef>
          </c:tx>
          <c:invertIfNegative val="0"/>
          <c:dLbls>
            <c:numFmt formatCode="#,##0.0" sourceLinked="0"/>
            <c:txPr>
              <a:bodyPr rot="-5400000" vert="horz"/>
              <a:lstStyle/>
              <a:p>
                <a:pPr>
                  <a:defRPr/>
                </a:pPr>
                <a:endParaRPr lang="en-US"/>
              </a:p>
            </c:txPr>
            <c:showLegendKey val="0"/>
            <c:showVal val="1"/>
            <c:showCatName val="0"/>
            <c:showSerName val="0"/>
            <c:showPercent val="0"/>
            <c:showBubbleSize val="0"/>
            <c:showLeaderLines val="0"/>
          </c:dLbls>
          <c:cat>
            <c:strRef>
              <c:f>Sheet1!$A$2:$A$12</c:f>
              <c:strCache>
                <c:ptCount val="11"/>
                <c:pt idx="0">
                  <c:v>Tesco</c:v>
                </c:pt>
                <c:pt idx="1">
                  <c:v>Aldi</c:v>
                </c:pt>
                <c:pt idx="2">
                  <c:v>Iceland</c:v>
                </c:pt>
                <c:pt idx="3">
                  <c:v>Sainsbury</c:v>
                </c:pt>
                <c:pt idx="4">
                  <c:v>Asda</c:v>
                </c:pt>
                <c:pt idx="5">
                  <c:v>Morrisons</c:v>
                </c:pt>
                <c:pt idx="6">
                  <c:v>Lidl</c:v>
                </c:pt>
                <c:pt idx="7">
                  <c:v>Farmfoods</c:v>
                </c:pt>
                <c:pt idx="8">
                  <c:v>Waitrose</c:v>
                </c:pt>
                <c:pt idx="9">
                  <c:v>M&amp;S</c:v>
                </c:pt>
                <c:pt idx="10">
                  <c:v>Coop</c:v>
                </c:pt>
              </c:strCache>
            </c:strRef>
          </c:cat>
          <c:val>
            <c:numRef>
              <c:f>Sheet1!$D$2:$D$12</c:f>
              <c:numCache>
                <c:formatCode>0.00</c:formatCode>
                <c:ptCount val="11"/>
                <c:pt idx="0">
                  <c:v>22.052718932732883</c:v>
                </c:pt>
                <c:pt idx="1">
                  <c:v>14.546445639648715</c:v>
                </c:pt>
                <c:pt idx="2">
                  <c:v>13.65888998875317</c:v>
                </c:pt>
                <c:pt idx="3">
                  <c:v>10.170158584162451</c:v>
                </c:pt>
                <c:pt idx="4">
                  <c:v>9.9167883074195249</c:v>
                </c:pt>
                <c:pt idx="5">
                  <c:v>7.7116697398893903</c:v>
                </c:pt>
                <c:pt idx="6">
                  <c:v>7.7115902209742657</c:v>
                </c:pt>
                <c:pt idx="7">
                  <c:v>3.130412536624311</c:v>
                </c:pt>
                <c:pt idx="8">
                  <c:v>2.9141642090943991</c:v>
                </c:pt>
                <c:pt idx="9">
                  <c:v>1.815125653782153</c:v>
                </c:pt>
                <c:pt idx="10">
                  <c:v>1.6486411036047131</c:v>
                </c:pt>
              </c:numCache>
            </c:numRef>
          </c:val>
          <c:extLst xmlns:c16r2="http://schemas.microsoft.com/office/drawing/2015/06/chart">
            <c:ext xmlns:c16="http://schemas.microsoft.com/office/drawing/2014/chart" uri="{C3380CC4-5D6E-409C-BE32-E72D297353CC}">
              <c16:uniqueId val="{00000002-33A2-4A0D-8FC3-890679A6F3B3}"/>
            </c:ext>
          </c:extLst>
        </c:ser>
        <c:dLbls>
          <c:showLegendKey val="0"/>
          <c:showVal val="1"/>
          <c:showCatName val="0"/>
          <c:showSerName val="0"/>
          <c:showPercent val="0"/>
          <c:showBubbleSize val="0"/>
        </c:dLbls>
        <c:gapWidth val="150"/>
        <c:axId val="109576192"/>
        <c:axId val="109577728"/>
      </c:barChart>
      <c:catAx>
        <c:axId val="109576192"/>
        <c:scaling>
          <c:orientation val="minMax"/>
        </c:scaling>
        <c:delete val="0"/>
        <c:axPos val="b"/>
        <c:numFmt formatCode="General" sourceLinked="0"/>
        <c:majorTickMark val="out"/>
        <c:minorTickMark val="none"/>
        <c:tickLblPos val="low"/>
        <c:txPr>
          <a:bodyPr/>
          <a:lstStyle/>
          <a:p>
            <a:pPr>
              <a:defRPr sz="1000"/>
            </a:pPr>
            <a:endParaRPr lang="en-US"/>
          </a:p>
        </c:txPr>
        <c:crossAx val="109577728"/>
        <c:crosses val="autoZero"/>
        <c:auto val="1"/>
        <c:lblAlgn val="ctr"/>
        <c:lblOffset val="100"/>
        <c:noMultiLvlLbl val="0"/>
      </c:catAx>
      <c:valAx>
        <c:axId val="109577728"/>
        <c:scaling>
          <c:orientation val="minMax"/>
        </c:scaling>
        <c:delete val="0"/>
        <c:axPos val="l"/>
        <c:majorGridlines>
          <c:spPr>
            <a:ln>
              <a:prstDash val="dash"/>
            </a:ln>
          </c:spPr>
        </c:majorGridlines>
        <c:title>
          <c:tx>
            <c:rich>
              <a:bodyPr rot="-5400000" vert="horz"/>
              <a:lstStyle/>
              <a:p>
                <a:pPr>
                  <a:defRPr/>
                </a:pPr>
                <a:r>
                  <a:rPr lang="en-GB" dirty="0"/>
                  <a:t>% share of </a:t>
                </a:r>
                <a:r>
                  <a:rPr lang="en-GB" dirty="0" smtClean="0"/>
                  <a:t>trade £</a:t>
                </a:r>
                <a:endParaRPr lang="en-GB" dirty="0"/>
              </a:p>
            </c:rich>
          </c:tx>
          <c:layout>
            <c:manualLayout>
              <c:xMode val="edge"/>
              <c:yMode val="edge"/>
              <c:x val="0"/>
              <c:y val="0.31519985168722181"/>
            </c:manualLayout>
          </c:layout>
          <c:overlay val="0"/>
        </c:title>
        <c:numFmt formatCode="#,##0" sourceLinked="0"/>
        <c:majorTickMark val="out"/>
        <c:minorTickMark val="none"/>
        <c:tickLblPos val="nextTo"/>
        <c:crossAx val="109576192"/>
        <c:crosses val="autoZero"/>
        <c:crossBetween val="between"/>
      </c:valAx>
    </c:plotArea>
    <c:legend>
      <c:legendPos val="b"/>
      <c:layout/>
      <c:overlay val="0"/>
    </c:legend>
    <c:plotVisOnly val="1"/>
    <c:dispBlanksAs val="gap"/>
    <c:showDLblsOverMax val="0"/>
  </c:chart>
  <c:txPr>
    <a:bodyPr/>
    <a:lstStyle/>
    <a:p>
      <a:pPr>
        <a:defRPr sz="1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687071950979638E-2"/>
          <c:y val="3.2498950070581928E-2"/>
          <c:w val="0.92306448824858289"/>
          <c:h val="0.83488835112875337"/>
        </c:manualLayout>
      </c:layout>
      <c:barChart>
        <c:barDir val="col"/>
        <c:grouping val="clustered"/>
        <c:varyColors val="0"/>
        <c:ser>
          <c:idx val="0"/>
          <c:order val="0"/>
          <c:tx>
            <c:strRef>
              <c:f>Sheet1!$B$1</c:f>
              <c:strCache>
                <c:ptCount val="1"/>
                <c:pt idx="0">
                  <c:v>08 SEP 2018</c:v>
                </c:pt>
              </c:strCache>
            </c:strRef>
          </c:tx>
          <c:invertIfNegative val="0"/>
          <c:dLbls>
            <c:numFmt formatCode="#,##0.0" sourceLinked="0"/>
            <c:txPr>
              <a:bodyPr rot="-5400000" vert="horz"/>
              <a:lstStyle/>
              <a:p>
                <a:pPr>
                  <a:defRPr/>
                </a:pPr>
                <a:endParaRPr lang="en-US"/>
              </a:p>
            </c:txPr>
            <c:showLegendKey val="0"/>
            <c:showVal val="1"/>
            <c:showCatName val="0"/>
            <c:showSerName val="0"/>
            <c:showPercent val="0"/>
            <c:showBubbleSize val="0"/>
            <c:showLeaderLines val="0"/>
          </c:dLbls>
          <c:cat>
            <c:strRef>
              <c:f>Sheet1!$A$2:$A$12</c:f>
              <c:strCache>
                <c:ptCount val="11"/>
                <c:pt idx="0">
                  <c:v>Tesco</c:v>
                </c:pt>
                <c:pt idx="1">
                  <c:v>Sainsbury</c:v>
                </c:pt>
                <c:pt idx="2">
                  <c:v>Aldi</c:v>
                </c:pt>
                <c:pt idx="3">
                  <c:v>Asda</c:v>
                </c:pt>
                <c:pt idx="4">
                  <c:v>Morrisons</c:v>
                </c:pt>
                <c:pt idx="5">
                  <c:v>Lidl</c:v>
                </c:pt>
                <c:pt idx="6">
                  <c:v>Waitrose</c:v>
                </c:pt>
                <c:pt idx="7">
                  <c:v>Coop</c:v>
                </c:pt>
                <c:pt idx="8">
                  <c:v>Iceland</c:v>
                </c:pt>
                <c:pt idx="9">
                  <c:v>Farmfoods</c:v>
                </c:pt>
                <c:pt idx="10">
                  <c:v>M&amp;S</c:v>
                </c:pt>
              </c:strCache>
            </c:strRef>
          </c:cat>
          <c:val>
            <c:numRef>
              <c:f>Sheet1!$B$2:$B$12</c:f>
              <c:numCache>
                <c:formatCode>0.00</c:formatCode>
                <c:ptCount val="11"/>
                <c:pt idx="0">
                  <c:v>22.578188816032007</c:v>
                </c:pt>
                <c:pt idx="1">
                  <c:v>13.934730475454868</c:v>
                </c:pt>
                <c:pt idx="2">
                  <c:v>10.704969351614229</c:v>
                </c:pt>
                <c:pt idx="3">
                  <c:v>13.141056869462503</c:v>
                </c:pt>
                <c:pt idx="4">
                  <c:v>9.9769595254642773</c:v>
                </c:pt>
                <c:pt idx="5">
                  <c:v>7.8558931209089389</c:v>
                </c:pt>
                <c:pt idx="6">
                  <c:v>3.9504717029616891</c:v>
                </c:pt>
                <c:pt idx="7">
                  <c:v>3.0407124059306891</c:v>
                </c:pt>
                <c:pt idx="8">
                  <c:v>2.1977961667731418</c:v>
                </c:pt>
                <c:pt idx="9">
                  <c:v>1.0227379012252957</c:v>
                </c:pt>
                <c:pt idx="10">
                  <c:v>0.92722289027665972</c:v>
                </c:pt>
              </c:numCache>
            </c:numRef>
          </c:val>
          <c:extLst xmlns:c16r2="http://schemas.microsoft.com/office/drawing/2015/06/chart">
            <c:ext xmlns:c16="http://schemas.microsoft.com/office/drawing/2014/chart" uri="{C3380CC4-5D6E-409C-BE32-E72D297353CC}">
              <c16:uniqueId val="{00000000-33A2-4A0D-8FC3-890679A6F3B3}"/>
            </c:ext>
          </c:extLst>
        </c:ser>
        <c:ser>
          <c:idx val="1"/>
          <c:order val="1"/>
          <c:tx>
            <c:strRef>
              <c:f>Sheet1!$C$1</c:f>
              <c:strCache>
                <c:ptCount val="1"/>
                <c:pt idx="0">
                  <c:v>07 SEP 2019</c:v>
                </c:pt>
              </c:strCache>
            </c:strRef>
          </c:tx>
          <c:invertIfNegative val="0"/>
          <c:dLbls>
            <c:numFmt formatCode="#,##0.0" sourceLinked="0"/>
            <c:txPr>
              <a:bodyPr rot="-5400000" vert="horz"/>
              <a:lstStyle/>
              <a:p>
                <a:pPr>
                  <a:defRPr/>
                </a:pPr>
                <a:endParaRPr lang="en-US"/>
              </a:p>
            </c:txPr>
            <c:showLegendKey val="0"/>
            <c:showVal val="1"/>
            <c:showCatName val="0"/>
            <c:showSerName val="0"/>
            <c:showPercent val="0"/>
            <c:showBubbleSize val="0"/>
            <c:showLeaderLines val="0"/>
          </c:dLbls>
          <c:cat>
            <c:strRef>
              <c:f>Sheet1!$A$2:$A$12</c:f>
              <c:strCache>
                <c:ptCount val="11"/>
                <c:pt idx="0">
                  <c:v>Tesco</c:v>
                </c:pt>
                <c:pt idx="1">
                  <c:v>Sainsbury</c:v>
                </c:pt>
                <c:pt idx="2">
                  <c:v>Aldi</c:v>
                </c:pt>
                <c:pt idx="3">
                  <c:v>Asda</c:v>
                </c:pt>
                <c:pt idx="4">
                  <c:v>Morrisons</c:v>
                </c:pt>
                <c:pt idx="5">
                  <c:v>Lidl</c:v>
                </c:pt>
                <c:pt idx="6">
                  <c:v>Waitrose</c:v>
                </c:pt>
                <c:pt idx="7">
                  <c:v>Coop</c:v>
                </c:pt>
                <c:pt idx="8">
                  <c:v>Iceland</c:v>
                </c:pt>
                <c:pt idx="9">
                  <c:v>Farmfoods</c:v>
                </c:pt>
                <c:pt idx="10">
                  <c:v>M&amp;S</c:v>
                </c:pt>
              </c:strCache>
            </c:strRef>
          </c:cat>
          <c:val>
            <c:numRef>
              <c:f>Sheet1!$C$2:$C$12</c:f>
              <c:numCache>
                <c:formatCode>0.00</c:formatCode>
                <c:ptCount val="11"/>
                <c:pt idx="0">
                  <c:v>22.396133255540629</c:v>
                </c:pt>
                <c:pt idx="1">
                  <c:v>13.500196205115088</c:v>
                </c:pt>
                <c:pt idx="2">
                  <c:v>12.854787983683424</c:v>
                </c:pt>
                <c:pt idx="3">
                  <c:v>12.788816549598769</c:v>
                </c:pt>
                <c:pt idx="4">
                  <c:v>9.3572131915682757</c:v>
                </c:pt>
                <c:pt idx="5">
                  <c:v>7.4556429333597016</c:v>
                </c:pt>
                <c:pt idx="6">
                  <c:v>3.9254323749163094</c:v>
                </c:pt>
                <c:pt idx="7">
                  <c:v>2.9133776469230441</c:v>
                </c:pt>
                <c:pt idx="8">
                  <c:v>2.2010762004192932</c:v>
                </c:pt>
                <c:pt idx="9">
                  <c:v>1.043264393096504</c:v>
                </c:pt>
                <c:pt idx="10">
                  <c:v>0.89702850202187889</c:v>
                </c:pt>
              </c:numCache>
            </c:numRef>
          </c:val>
          <c:extLst xmlns:c16r2="http://schemas.microsoft.com/office/drawing/2015/06/chart">
            <c:ext xmlns:c16="http://schemas.microsoft.com/office/drawing/2014/chart" uri="{C3380CC4-5D6E-409C-BE32-E72D297353CC}">
              <c16:uniqueId val="{00000001-33A2-4A0D-8FC3-890679A6F3B3}"/>
            </c:ext>
          </c:extLst>
        </c:ser>
        <c:ser>
          <c:idx val="2"/>
          <c:order val="2"/>
          <c:tx>
            <c:strRef>
              <c:f>Sheet1!$D$1</c:f>
              <c:strCache>
                <c:ptCount val="1"/>
                <c:pt idx="0">
                  <c:v>05 SEP 2020</c:v>
                </c:pt>
              </c:strCache>
            </c:strRef>
          </c:tx>
          <c:invertIfNegative val="0"/>
          <c:dLbls>
            <c:numFmt formatCode="#,##0.0" sourceLinked="0"/>
            <c:txPr>
              <a:bodyPr rot="-5400000" vert="horz"/>
              <a:lstStyle/>
              <a:p>
                <a:pPr>
                  <a:defRPr/>
                </a:pPr>
                <a:endParaRPr lang="en-US"/>
              </a:p>
            </c:txPr>
            <c:showLegendKey val="0"/>
            <c:showVal val="1"/>
            <c:showCatName val="0"/>
            <c:showSerName val="0"/>
            <c:showPercent val="0"/>
            <c:showBubbleSize val="0"/>
            <c:showLeaderLines val="0"/>
          </c:dLbls>
          <c:cat>
            <c:strRef>
              <c:f>Sheet1!$A$2:$A$12</c:f>
              <c:strCache>
                <c:ptCount val="11"/>
                <c:pt idx="0">
                  <c:v>Tesco</c:v>
                </c:pt>
                <c:pt idx="1">
                  <c:v>Sainsbury</c:v>
                </c:pt>
                <c:pt idx="2">
                  <c:v>Aldi</c:v>
                </c:pt>
                <c:pt idx="3">
                  <c:v>Asda</c:v>
                </c:pt>
                <c:pt idx="4">
                  <c:v>Morrisons</c:v>
                </c:pt>
                <c:pt idx="5">
                  <c:v>Lidl</c:v>
                </c:pt>
                <c:pt idx="6">
                  <c:v>Waitrose</c:v>
                </c:pt>
                <c:pt idx="7">
                  <c:v>Coop</c:v>
                </c:pt>
                <c:pt idx="8">
                  <c:v>Iceland</c:v>
                </c:pt>
                <c:pt idx="9">
                  <c:v>Farmfoods</c:v>
                </c:pt>
                <c:pt idx="10">
                  <c:v>M&amp;S</c:v>
                </c:pt>
              </c:strCache>
            </c:strRef>
          </c:cat>
          <c:val>
            <c:numRef>
              <c:f>Sheet1!$D$2:$D$12</c:f>
              <c:numCache>
                <c:formatCode>0.00</c:formatCode>
                <c:ptCount val="11"/>
                <c:pt idx="0">
                  <c:v>21.790197849268111</c:v>
                </c:pt>
                <c:pt idx="1">
                  <c:v>14.314110424515444</c:v>
                </c:pt>
                <c:pt idx="2">
                  <c:v>12.744518989650151</c:v>
                </c:pt>
                <c:pt idx="3">
                  <c:v>11.780764853076581</c:v>
                </c:pt>
                <c:pt idx="4">
                  <c:v>8.93470900437819</c:v>
                </c:pt>
                <c:pt idx="5">
                  <c:v>7.488325252503806</c:v>
                </c:pt>
                <c:pt idx="6">
                  <c:v>4.2562086054369672</c:v>
                </c:pt>
                <c:pt idx="7">
                  <c:v>2.8507151662736643</c:v>
                </c:pt>
                <c:pt idx="8">
                  <c:v>2.2534072650992458</c:v>
                </c:pt>
                <c:pt idx="9">
                  <c:v>1.2077129564302636</c:v>
                </c:pt>
                <c:pt idx="10">
                  <c:v>1.0953676563830748</c:v>
                </c:pt>
              </c:numCache>
            </c:numRef>
          </c:val>
          <c:extLst xmlns:c16r2="http://schemas.microsoft.com/office/drawing/2015/06/chart">
            <c:ext xmlns:c16="http://schemas.microsoft.com/office/drawing/2014/chart" uri="{C3380CC4-5D6E-409C-BE32-E72D297353CC}">
              <c16:uniqueId val="{00000002-33A2-4A0D-8FC3-890679A6F3B3}"/>
            </c:ext>
          </c:extLst>
        </c:ser>
        <c:dLbls>
          <c:showLegendKey val="0"/>
          <c:showVal val="1"/>
          <c:showCatName val="0"/>
          <c:showSerName val="0"/>
          <c:showPercent val="0"/>
          <c:showBubbleSize val="0"/>
        </c:dLbls>
        <c:gapWidth val="150"/>
        <c:axId val="109619840"/>
        <c:axId val="109629824"/>
      </c:barChart>
      <c:catAx>
        <c:axId val="109619840"/>
        <c:scaling>
          <c:orientation val="minMax"/>
        </c:scaling>
        <c:delete val="0"/>
        <c:axPos val="b"/>
        <c:numFmt formatCode="General" sourceLinked="0"/>
        <c:majorTickMark val="out"/>
        <c:minorTickMark val="none"/>
        <c:tickLblPos val="low"/>
        <c:txPr>
          <a:bodyPr/>
          <a:lstStyle/>
          <a:p>
            <a:pPr>
              <a:defRPr sz="1000"/>
            </a:pPr>
            <a:endParaRPr lang="en-US"/>
          </a:p>
        </c:txPr>
        <c:crossAx val="109629824"/>
        <c:crosses val="autoZero"/>
        <c:auto val="1"/>
        <c:lblAlgn val="ctr"/>
        <c:lblOffset val="100"/>
        <c:noMultiLvlLbl val="0"/>
      </c:catAx>
      <c:valAx>
        <c:axId val="109629824"/>
        <c:scaling>
          <c:orientation val="minMax"/>
        </c:scaling>
        <c:delete val="0"/>
        <c:axPos val="l"/>
        <c:majorGridlines>
          <c:spPr>
            <a:ln>
              <a:prstDash val="dash"/>
            </a:ln>
          </c:spPr>
        </c:majorGridlines>
        <c:title>
          <c:tx>
            <c:rich>
              <a:bodyPr rot="-5400000" vert="horz"/>
              <a:lstStyle/>
              <a:p>
                <a:pPr>
                  <a:defRPr/>
                </a:pPr>
                <a:r>
                  <a:rPr lang="en-GB" dirty="0"/>
                  <a:t>% share of </a:t>
                </a:r>
                <a:r>
                  <a:rPr lang="en-GB" dirty="0" smtClean="0"/>
                  <a:t>trade £</a:t>
                </a:r>
                <a:endParaRPr lang="en-GB" dirty="0"/>
              </a:p>
            </c:rich>
          </c:tx>
          <c:layout>
            <c:manualLayout>
              <c:xMode val="edge"/>
              <c:yMode val="edge"/>
              <c:x val="0"/>
              <c:y val="0.31519985168722181"/>
            </c:manualLayout>
          </c:layout>
          <c:overlay val="0"/>
        </c:title>
        <c:numFmt formatCode="#,##0" sourceLinked="0"/>
        <c:majorTickMark val="out"/>
        <c:minorTickMark val="none"/>
        <c:tickLblPos val="nextTo"/>
        <c:crossAx val="109619840"/>
        <c:crosses val="autoZero"/>
        <c:crossBetween val="between"/>
      </c:valAx>
    </c:plotArea>
    <c:legend>
      <c:legendPos val="b"/>
      <c:layout/>
      <c:overlay val="0"/>
    </c:legend>
    <c:plotVisOnly val="1"/>
    <c:dispBlanksAs val="gap"/>
    <c:showDLblsOverMax val="0"/>
  </c:chart>
  <c:txPr>
    <a:bodyPr/>
    <a:lstStyle/>
    <a:p>
      <a:pPr>
        <a:defRPr sz="10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88A5CB-2663-5A4A-BE9C-39A408ABEECC}" type="datetimeFigureOut">
              <a:rPr lang="en-US" smtClean="0"/>
              <a:t>11/25/2020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8ACE7A-4043-F74B-B682-A8614A7C2CDE}" type="slidenum">
              <a:rPr lang="en-US" smtClean="0"/>
              <a:t>‹#›</a:t>
            </a:fld>
            <a:endParaRPr lang="en-US"/>
          </a:p>
        </p:txBody>
      </p:sp>
    </p:spTree>
    <p:extLst>
      <p:ext uri="{BB962C8B-B14F-4D97-AF65-F5344CB8AC3E}">
        <p14:creationId xmlns:p14="http://schemas.microsoft.com/office/powerpoint/2010/main" val="10319480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273DC6-A49E-434F-AA3E-D5D735FBC95E}" type="datetimeFigureOut">
              <a:rPr lang="en-US" smtClean="0"/>
              <a:t>11/25/2020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7321A9-4476-1542-A90B-349471577E30}" type="slidenum">
              <a:rPr lang="en-US" smtClean="0"/>
              <a:t>‹#›</a:t>
            </a:fld>
            <a:endParaRPr lang="en-US"/>
          </a:p>
        </p:txBody>
      </p:sp>
    </p:spTree>
    <p:extLst>
      <p:ext uri="{BB962C8B-B14F-4D97-AF65-F5344CB8AC3E}">
        <p14:creationId xmlns:p14="http://schemas.microsoft.com/office/powerpoint/2010/main" val="37328858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 y="401"/>
            <a:ext cx="9141916" cy="6857199"/>
          </a:xfrm>
          <a:prstGeom prst="rect">
            <a:avLst/>
          </a:prstGeom>
        </p:spPr>
      </p:pic>
      <p:sp>
        <p:nvSpPr>
          <p:cNvPr id="2" name="Title 1"/>
          <p:cNvSpPr>
            <a:spLocks noGrp="1"/>
          </p:cNvSpPr>
          <p:nvPr>
            <p:ph type="ctrTitle" hasCustomPrompt="1"/>
          </p:nvPr>
        </p:nvSpPr>
        <p:spPr>
          <a:xfrm>
            <a:off x="522744" y="848698"/>
            <a:ext cx="8387999" cy="1225639"/>
          </a:xfrm>
        </p:spPr>
        <p:txBody>
          <a:bodyPr anchor="b">
            <a:normAutofit/>
          </a:bodyPr>
          <a:lstStyle>
            <a:lvl1pPr algn="l">
              <a:defRPr sz="3000" b="1" baseline="0">
                <a:solidFill>
                  <a:schemeClr val="accent3"/>
                </a:solidFill>
              </a:defRPr>
            </a:lvl1pPr>
          </a:lstStyle>
          <a:p>
            <a:r>
              <a:rPr lang="en-GB" dirty="0"/>
              <a:t>Presentation title to go here, up to a maximum of two lines of text.</a:t>
            </a:r>
            <a:endParaRPr lang="en-US" dirty="0"/>
          </a:p>
        </p:txBody>
      </p:sp>
      <p:sp>
        <p:nvSpPr>
          <p:cNvPr id="3" name="Subtitle 2"/>
          <p:cNvSpPr>
            <a:spLocks noGrp="1"/>
          </p:cNvSpPr>
          <p:nvPr>
            <p:ph type="subTitle" idx="1" hasCustomPrompt="1"/>
          </p:nvPr>
        </p:nvSpPr>
        <p:spPr>
          <a:xfrm>
            <a:off x="522744" y="2195084"/>
            <a:ext cx="8387999" cy="598757"/>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a:t>
            </a:r>
            <a:r>
              <a:rPr lang="mr-IN" dirty="0"/>
              <a:t>–</a:t>
            </a:r>
            <a:r>
              <a:rPr lang="en-GB" dirty="0"/>
              <a:t> date / presenter’s name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2898" y="5885433"/>
            <a:ext cx="1454727" cy="498764"/>
          </a:xfrm>
          <a:prstGeom prst="rect">
            <a:avLst/>
          </a:prstGeom>
        </p:spPr>
      </p:pic>
    </p:spTree>
    <p:extLst>
      <p:ext uri="{BB962C8B-B14F-4D97-AF65-F5344CB8AC3E}">
        <p14:creationId xmlns:p14="http://schemas.microsoft.com/office/powerpoint/2010/main" val="4062412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Quote">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367298" y="1384137"/>
            <a:ext cx="8387999" cy="4656000"/>
          </a:xfrm>
          <a:prstGeom prst="rect">
            <a:avLst/>
          </a:prstGeom>
        </p:spPr>
        <p:txBody>
          <a:bodyPr lIns="108000" tIns="46800" rIns="108000" bIns="46800" anchor="ctr" anchorCtr="0"/>
          <a:lstStyle>
            <a:lvl1pPr marL="0" indent="-360000">
              <a:spcBef>
                <a:spcPts val="0"/>
              </a:spcBef>
              <a:spcAft>
                <a:spcPts val="600"/>
              </a:spcAft>
              <a:buFont typeface="Arial" pitchFamily="34" charset="0"/>
              <a:buNone/>
              <a:defRPr sz="3200" b="0" baseline="0">
                <a:solidFill>
                  <a:schemeClr val="tx2"/>
                </a:solidFill>
              </a:defRPr>
            </a:lvl1pPr>
            <a:lvl2pPr marL="0" indent="-360000">
              <a:spcAft>
                <a:spcPts val="600"/>
              </a:spcAft>
              <a:buFont typeface="Arial" pitchFamily="34" charset="0"/>
              <a:buNone/>
              <a:defRPr sz="2400" b="0" baseline="0">
                <a:latin typeface="Arial" pitchFamily="34" charset="0"/>
                <a:cs typeface="Arial" pitchFamily="34" charset="0"/>
              </a:defRPr>
            </a:lvl2pPr>
          </a:lstStyle>
          <a:p>
            <a:pPr lvl="0"/>
            <a:r>
              <a:rPr lang="en-US" dirty="0"/>
              <a:t>Click here to insert a feature quote which could run to a number of lines.</a:t>
            </a:r>
          </a:p>
          <a:p>
            <a:pPr lvl="1"/>
            <a:r>
              <a:rPr lang="en-US" dirty="0"/>
              <a:t>Supporting information could be set in grey.</a:t>
            </a:r>
          </a:p>
        </p:txBody>
      </p:sp>
      <p:sp>
        <p:nvSpPr>
          <p:cNvPr id="5" name="Title 1"/>
          <p:cNvSpPr>
            <a:spLocks noGrp="1"/>
          </p:cNvSpPr>
          <p:nvPr>
            <p:ph type="title" hasCustomPrompt="1"/>
          </p:nvPr>
        </p:nvSpPr>
        <p:spPr>
          <a:xfrm>
            <a:off x="367296" y="274641"/>
            <a:ext cx="8388000" cy="863999"/>
          </a:xfrm>
        </p:spPr>
        <p:txBody>
          <a:bodyPr/>
          <a:lstStyle/>
          <a:p>
            <a:r>
              <a:rPr lang="en-GB" dirty="0"/>
              <a:t>Click to edit slide heading</a:t>
            </a:r>
            <a:endParaRPr lang="en-US" dirty="0"/>
          </a:p>
        </p:txBody>
      </p:sp>
    </p:spTree>
    <p:extLst>
      <p:ext uri="{BB962C8B-B14F-4D97-AF65-F5344CB8AC3E}">
        <p14:creationId xmlns:p14="http://schemas.microsoft.com/office/powerpoint/2010/main" val="3973294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uture with caption (full bleed)">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0" y="0"/>
            <a:ext cx="9144000" cy="6858000"/>
          </a:xfrm>
          <a:ln>
            <a:noFill/>
          </a:ln>
        </p:spPr>
        <p:txBody>
          <a:bodyPr anchor="ctr"/>
          <a:lstStyle>
            <a:lvl1pPr marL="0" marR="0" indent="0" algn="ctr" defTabSz="457200" rtl="0" eaLnBrk="1" fontAlgn="auto" latinLnBrk="0" hangingPunct="1">
              <a:lnSpc>
                <a:spcPct val="100000"/>
              </a:lnSpc>
              <a:spcBef>
                <a:spcPct val="20000"/>
              </a:spcBef>
              <a:spcAft>
                <a:spcPts val="0"/>
              </a:spcAft>
              <a:buClrTx/>
              <a:buSzTx/>
              <a:buFont typeface="Lucida Grande"/>
              <a:buNone/>
              <a:tabLst/>
              <a:defRPr/>
            </a:lvl1pPr>
          </a:lstStyle>
          <a:p>
            <a:r>
              <a:rPr lang="en-US" dirty="0"/>
              <a:t>Click to add a picture</a:t>
            </a:r>
          </a:p>
        </p:txBody>
      </p:sp>
      <p:sp>
        <p:nvSpPr>
          <p:cNvPr id="3" name="Subtitle 2"/>
          <p:cNvSpPr>
            <a:spLocks noGrp="1"/>
          </p:cNvSpPr>
          <p:nvPr>
            <p:ph type="subTitle" idx="1" hasCustomPrompt="1"/>
          </p:nvPr>
        </p:nvSpPr>
        <p:spPr>
          <a:xfrm>
            <a:off x="1" y="-1"/>
            <a:ext cx="2659063" cy="6858001"/>
          </a:xfrm>
          <a:gradFill flip="none" rotWithShape="1">
            <a:gsLst>
              <a:gs pos="0">
                <a:srgbClr val="0077C8">
                  <a:alpha val="85000"/>
                </a:srgbClr>
              </a:gs>
              <a:gs pos="100000">
                <a:schemeClr val="accent1">
                  <a:alpha val="90000"/>
                </a:schemeClr>
              </a:gs>
            </a:gsLst>
            <a:lin ang="16200000" scaled="0"/>
            <a:tileRect/>
          </a:gradFill>
          <a:ln>
            <a:noFill/>
          </a:ln>
        </p:spPr>
        <p:txBody>
          <a:bodyPr lIns="360000" tIns="342000">
            <a:normAutofit/>
          </a:bodyPr>
          <a:lstStyle>
            <a:lvl1pPr marL="0" indent="0" algn="l">
              <a:buNone/>
              <a:defRPr sz="240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image caption</a:t>
            </a:r>
            <a:endParaRPr lang="en-US" dirty="0"/>
          </a:p>
        </p:txBody>
      </p:sp>
    </p:spTree>
    <p:extLst>
      <p:ext uri="{BB962C8B-B14F-4D97-AF65-F5344CB8AC3E}">
        <p14:creationId xmlns:p14="http://schemas.microsoft.com/office/powerpoint/2010/main" val="533120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367298" y="1354667"/>
            <a:ext cx="8387999" cy="4176000"/>
          </a:xfrm>
        </p:spPr>
        <p:txBody>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a picture</a:t>
            </a:r>
          </a:p>
        </p:txBody>
      </p:sp>
      <p:sp>
        <p:nvSpPr>
          <p:cNvPr id="4" name="Text Placeholder 3"/>
          <p:cNvSpPr>
            <a:spLocks noGrp="1"/>
          </p:cNvSpPr>
          <p:nvPr>
            <p:ph type="body" sz="half" idx="2" hasCustomPrompt="1"/>
          </p:nvPr>
        </p:nvSpPr>
        <p:spPr>
          <a:xfrm>
            <a:off x="367298" y="5530667"/>
            <a:ext cx="8387999" cy="48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add a caption</a:t>
            </a:r>
          </a:p>
        </p:txBody>
      </p:sp>
      <p:sp>
        <p:nvSpPr>
          <p:cNvPr id="6" name="Title 1"/>
          <p:cNvSpPr>
            <a:spLocks noGrp="1"/>
          </p:cNvSpPr>
          <p:nvPr>
            <p:ph type="title" hasCustomPrompt="1"/>
          </p:nvPr>
        </p:nvSpPr>
        <p:spPr>
          <a:xfrm>
            <a:off x="367296" y="274641"/>
            <a:ext cx="8388000" cy="863999"/>
          </a:xfrm>
        </p:spPr>
        <p:txBody>
          <a:bodyPr/>
          <a:lstStyle/>
          <a:p>
            <a:r>
              <a:rPr lang="en-GB" dirty="0"/>
              <a:t>Click to edit slide heading</a:t>
            </a:r>
            <a:endParaRPr lang="en-US" dirty="0"/>
          </a:p>
        </p:txBody>
      </p:sp>
    </p:spTree>
    <p:extLst>
      <p:ext uri="{BB962C8B-B14F-4D97-AF65-F5344CB8AC3E}">
        <p14:creationId xmlns:p14="http://schemas.microsoft.com/office/powerpoint/2010/main" val="2742309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slide heading</a:t>
            </a:r>
            <a:endParaRPr lang="en-US" dirty="0"/>
          </a:p>
        </p:txBody>
      </p:sp>
    </p:spTree>
    <p:extLst>
      <p:ext uri="{BB962C8B-B14F-4D97-AF65-F5344CB8AC3E}">
        <p14:creationId xmlns:p14="http://schemas.microsoft.com/office/powerpoint/2010/main" val="1294304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Holding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 y="915"/>
            <a:ext cx="9141560" cy="6856170"/>
          </a:xfrm>
          <a:prstGeom prst="rect">
            <a:avLst/>
          </a:prstGeom>
        </p:spPr>
      </p:pic>
      <p:sp>
        <p:nvSpPr>
          <p:cNvPr id="2" name="Title 1"/>
          <p:cNvSpPr>
            <a:spLocks noGrp="1"/>
          </p:cNvSpPr>
          <p:nvPr>
            <p:ph type="title" hasCustomPrompt="1"/>
          </p:nvPr>
        </p:nvSpPr>
        <p:spPr>
          <a:xfrm>
            <a:off x="367296" y="2644866"/>
            <a:ext cx="8388000" cy="863999"/>
          </a:xfrm>
        </p:spPr>
        <p:txBody>
          <a:bodyPr/>
          <a:lstStyle>
            <a:lvl1pPr algn="ctr">
              <a:defRPr b="1" baseline="0">
                <a:solidFill>
                  <a:schemeClr val="bg1"/>
                </a:solidFill>
              </a:defRPr>
            </a:lvl1pPr>
          </a:lstStyle>
          <a:p>
            <a:r>
              <a:rPr lang="en-GB" dirty="0" smtClean="0"/>
              <a:t>Click to add your holding text</a:t>
            </a:r>
            <a:endParaRPr lang="en-US" dirty="0"/>
          </a:p>
        </p:txBody>
      </p:sp>
    </p:spTree>
    <p:extLst>
      <p:ext uri="{BB962C8B-B14F-4D97-AF65-F5344CB8AC3E}">
        <p14:creationId xmlns:p14="http://schemas.microsoft.com/office/powerpoint/2010/main" val="635570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hank You / Closing Slide">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3" y="915"/>
            <a:ext cx="9140546" cy="6856171"/>
          </a:xfrm>
          <a:prstGeom prst="rect">
            <a:avLst/>
          </a:prstGeom>
        </p:spPr>
      </p:pic>
      <p:sp>
        <p:nvSpPr>
          <p:cNvPr id="2" name="Title 1"/>
          <p:cNvSpPr>
            <a:spLocks noGrp="1"/>
          </p:cNvSpPr>
          <p:nvPr>
            <p:ph type="ctrTitle" hasCustomPrompt="1"/>
          </p:nvPr>
        </p:nvSpPr>
        <p:spPr>
          <a:xfrm>
            <a:off x="522744" y="848698"/>
            <a:ext cx="8387999" cy="1225639"/>
          </a:xfrm>
        </p:spPr>
        <p:txBody>
          <a:bodyPr anchor="b">
            <a:normAutofit/>
          </a:bodyPr>
          <a:lstStyle>
            <a:lvl1pPr algn="l">
              <a:defRPr sz="4000" b="1" baseline="0">
                <a:solidFill>
                  <a:srgbClr val="FECC0C"/>
                </a:solidFill>
              </a:defRPr>
            </a:lvl1pPr>
          </a:lstStyle>
          <a:p>
            <a:r>
              <a:rPr lang="en-GB" dirty="0"/>
              <a:t>Thank you / closing text here</a:t>
            </a:r>
            <a:endParaRPr lang="en-US" dirty="0"/>
          </a:p>
        </p:txBody>
      </p:sp>
      <p:sp>
        <p:nvSpPr>
          <p:cNvPr id="3" name="Subtitle 2"/>
          <p:cNvSpPr>
            <a:spLocks noGrp="1"/>
          </p:cNvSpPr>
          <p:nvPr>
            <p:ph type="subTitle" idx="1" hasCustomPrompt="1"/>
          </p:nvPr>
        </p:nvSpPr>
        <p:spPr>
          <a:xfrm>
            <a:off x="522744" y="2195084"/>
            <a:ext cx="8387999" cy="598757"/>
          </a:xfrm>
        </p:spPr>
        <p:txBody>
          <a:bodyPr>
            <a:normAutofit/>
          </a:bodyPr>
          <a:lstStyle>
            <a:lvl1pPr marL="0" indent="0" algn="l">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Prompt for questions to go here?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2898" y="5885433"/>
            <a:ext cx="1454727" cy="498764"/>
          </a:xfrm>
          <a:prstGeom prst="rect">
            <a:avLst/>
          </a:prstGeom>
        </p:spPr>
      </p:pic>
    </p:spTree>
    <p:extLst>
      <p:ext uri="{BB962C8B-B14F-4D97-AF65-F5344CB8AC3E}">
        <p14:creationId xmlns:p14="http://schemas.microsoft.com/office/powerpoint/2010/main" val="2228317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pic>
        <p:nvPicPr>
          <p:cNvPr id="2" name="Picture 1" descr="Seafish_PPT template_2_1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10"/>
          <p:cNvSpPr>
            <a:spLocks noGrp="1"/>
          </p:cNvSpPr>
          <p:nvPr>
            <p:ph type="body" sz="quarter" idx="10"/>
          </p:nvPr>
        </p:nvSpPr>
        <p:spPr>
          <a:xfrm>
            <a:off x="4661581" y="2504394"/>
            <a:ext cx="4219348" cy="3156631"/>
          </a:xfrm>
        </p:spPr>
        <p:txBody>
          <a:bodyPr lIns="0" bIns="0" anchor="b" anchorCtr="0">
            <a:normAutofit/>
          </a:bodyPr>
          <a:lstStyle>
            <a:lvl1pPr marL="0" indent="0">
              <a:buFontTx/>
              <a:buNone/>
              <a:defRPr sz="3600" b="1" i="0">
                <a:solidFill>
                  <a:schemeClr val="bg2"/>
                </a:solidFill>
              </a:defRPr>
            </a:lvl1pPr>
          </a:lstStyle>
          <a:p>
            <a:pPr lvl="0"/>
            <a:r>
              <a:rPr lang="en-US" smtClean="0"/>
              <a:t>Click to edit Master text styles</a:t>
            </a:r>
          </a:p>
        </p:txBody>
      </p:sp>
      <p:sp>
        <p:nvSpPr>
          <p:cNvPr id="4" name="Text Placeholder 13"/>
          <p:cNvSpPr>
            <a:spLocks noGrp="1"/>
          </p:cNvSpPr>
          <p:nvPr>
            <p:ph type="body" sz="quarter" idx="11"/>
          </p:nvPr>
        </p:nvSpPr>
        <p:spPr>
          <a:xfrm>
            <a:off x="4661581" y="5778500"/>
            <a:ext cx="3656919" cy="544059"/>
          </a:xfrm>
        </p:spPr>
        <p:txBody>
          <a:bodyPr lIns="0" bIns="0" anchor="b" anchorCtr="0">
            <a:normAutofit/>
          </a:bodyPr>
          <a:lstStyle>
            <a:lvl1pPr marL="0" indent="0">
              <a:buFontTx/>
              <a:buNone/>
              <a:defRPr sz="140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2216367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402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 y="401"/>
            <a:ext cx="9141916" cy="6857199"/>
          </a:xfrm>
          <a:prstGeom prst="rect">
            <a:avLst/>
          </a:prstGeom>
        </p:spPr>
      </p:pic>
      <p:sp>
        <p:nvSpPr>
          <p:cNvPr id="7" name="Title 1"/>
          <p:cNvSpPr>
            <a:spLocks noGrp="1"/>
          </p:cNvSpPr>
          <p:nvPr>
            <p:ph type="ctrTitle" hasCustomPrompt="1"/>
          </p:nvPr>
        </p:nvSpPr>
        <p:spPr>
          <a:xfrm>
            <a:off x="522744" y="848698"/>
            <a:ext cx="8387999" cy="1225639"/>
          </a:xfrm>
        </p:spPr>
        <p:txBody>
          <a:bodyPr anchor="b">
            <a:normAutofit/>
          </a:bodyPr>
          <a:lstStyle>
            <a:lvl1pPr algn="l">
              <a:defRPr sz="3000" b="1" baseline="0">
                <a:solidFill>
                  <a:srgbClr val="FECC0C"/>
                </a:solidFill>
              </a:defRPr>
            </a:lvl1pPr>
          </a:lstStyle>
          <a:p>
            <a:r>
              <a:rPr lang="en-GB" dirty="0"/>
              <a:t>Presentation title to go here, up to a maximum of two lines of text.</a:t>
            </a:r>
            <a:endParaRPr lang="en-US" dirty="0"/>
          </a:p>
        </p:txBody>
      </p:sp>
      <p:sp>
        <p:nvSpPr>
          <p:cNvPr id="9" name="Subtitle 2"/>
          <p:cNvSpPr>
            <a:spLocks noGrp="1"/>
          </p:cNvSpPr>
          <p:nvPr>
            <p:ph type="subTitle" idx="1" hasCustomPrompt="1"/>
          </p:nvPr>
        </p:nvSpPr>
        <p:spPr>
          <a:xfrm>
            <a:off x="522744" y="2195084"/>
            <a:ext cx="8387999" cy="598757"/>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a:t>
            </a:r>
            <a:r>
              <a:rPr lang="mr-IN" dirty="0"/>
              <a:t>–</a:t>
            </a:r>
            <a:r>
              <a:rPr lang="en-GB" dirty="0"/>
              <a:t> date / presenter’s name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2898" y="5885433"/>
            <a:ext cx="1454727" cy="498764"/>
          </a:xfrm>
          <a:prstGeom prst="rect">
            <a:avLst/>
          </a:prstGeom>
        </p:spPr>
      </p:pic>
    </p:spTree>
    <p:extLst>
      <p:ext uri="{BB962C8B-B14F-4D97-AF65-F5344CB8AC3E}">
        <p14:creationId xmlns:p14="http://schemas.microsoft.com/office/powerpoint/2010/main" val="4687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ection Divider - Aqua Blue">
    <p:bg>
      <p:bgPr>
        <a:solidFill>
          <a:schemeClr val="accent2"/>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3186954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Divider - Aqua Blue">
    <p:bg>
      <p:bgPr>
        <a:solidFill>
          <a:schemeClr val="accent2"/>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487025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Section Divider - Oilskin Yellow">
    <p:bg>
      <p:bgPr>
        <a:solidFill>
          <a:schemeClr val="accent3"/>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2580543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Section Divider - Lifebuoy Orange">
    <p:bg>
      <p:bgPr>
        <a:solidFill>
          <a:schemeClr val="accent4"/>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2580543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ection Divider - Seaweed Green">
    <p:bg>
      <p:bgPr>
        <a:solidFill>
          <a:schemeClr val="accent5"/>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2580543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ection Divider - Storm Grey">
    <p:bg>
      <p:bgPr>
        <a:solidFill>
          <a:schemeClr val="tx1"/>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3418726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 Picture">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DC2554E4-8B5E-445A-BB8A-87BE2A431638}"/>
              </a:ext>
            </a:extLst>
          </p:cNvPr>
          <p:cNvSpPr>
            <a:spLocks noGrp="1"/>
          </p:cNvSpPr>
          <p:nvPr>
            <p:ph type="pic" sz="quarter" idx="10" hasCustomPrompt="1"/>
          </p:nvPr>
        </p:nvSpPr>
        <p:spPr>
          <a:xfrm>
            <a:off x="0" y="-9307"/>
            <a:ext cx="9144000" cy="6867307"/>
          </a:xfrm>
        </p:spPr>
        <p:txBody>
          <a:bodyPr anchor="ctr"/>
          <a:lstStyle>
            <a:lvl1pPr marL="0" indent="0" algn="ctr">
              <a:buNone/>
              <a:defRPr>
                <a:solidFill>
                  <a:schemeClr val="tx1"/>
                </a:solidFill>
              </a:defRPr>
            </a:lvl1pPr>
          </a:lstStyle>
          <a:p>
            <a:r>
              <a:rPr lang="en-GB" dirty="0"/>
              <a:t>Click to add picture</a:t>
            </a:r>
          </a:p>
        </p:txBody>
      </p:sp>
      <p:sp>
        <p:nvSpPr>
          <p:cNvPr id="2" name="Title 1"/>
          <p:cNvSpPr>
            <a:spLocks noGrp="1"/>
          </p:cNvSpPr>
          <p:nvPr>
            <p:ph type="ctrTitle" hasCustomPrompt="1"/>
          </p:nvPr>
        </p:nvSpPr>
        <p:spPr>
          <a:xfrm>
            <a:off x="522758" y="1617947"/>
            <a:ext cx="5573261" cy="707886"/>
          </a:xfrm>
          <a:solidFill>
            <a:schemeClr val="tx2">
              <a:alpha val="85000"/>
            </a:schemeClr>
          </a:solidFill>
        </p:spPr>
        <p:txBody>
          <a:bodyPr wrap="none" anchor="t">
            <a:sp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9740" y="879178"/>
            <a:ext cx="5279560" cy="461665"/>
          </a:xfrm>
          <a:solidFill>
            <a:schemeClr val="tx2">
              <a:alpha val="85000"/>
            </a:schemeClr>
          </a:solidFill>
        </p:spPr>
        <p:txBody>
          <a:bodyPr wrap="none">
            <a:spAutoFit/>
          </a:bodyPr>
          <a:lstStyle>
            <a:lvl1pPr marL="0" indent="0" algn="l">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Add sub heading or delete this shape</a:t>
            </a:r>
            <a:endParaRPr lang="en-US" dirty="0"/>
          </a:p>
        </p:txBody>
      </p:sp>
    </p:spTree>
    <p:extLst>
      <p:ext uri="{BB962C8B-B14F-4D97-AF65-F5344CB8AC3E}">
        <p14:creationId xmlns:p14="http://schemas.microsoft.com/office/powerpoint/2010/main" val="2370184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Dar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slide heading</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3084330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lumn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7296" y="274641"/>
            <a:ext cx="8388000" cy="863999"/>
          </a:xfrm>
        </p:spPr>
        <p:txBody>
          <a:bodyPr/>
          <a:lstStyle/>
          <a:p>
            <a:r>
              <a:rPr lang="en-GB" dirty="0"/>
              <a:t>Click to edit slide heading</a:t>
            </a:r>
            <a:endParaRPr lang="en-US" dirty="0"/>
          </a:p>
        </p:txBody>
      </p:sp>
      <p:sp>
        <p:nvSpPr>
          <p:cNvPr id="3" name="Content Placeholder 2"/>
          <p:cNvSpPr>
            <a:spLocks noGrp="1"/>
          </p:cNvSpPr>
          <p:nvPr>
            <p:ph sz="half" idx="1"/>
          </p:nvPr>
        </p:nvSpPr>
        <p:spPr>
          <a:xfrm>
            <a:off x="367296" y="1384403"/>
            <a:ext cx="4038600" cy="4656000"/>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716696" y="1384403"/>
            <a:ext cx="4038600" cy="4656000"/>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22729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Dar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slide heading</a:t>
            </a:r>
            <a:endParaRPr lang="en-US" dirty="0"/>
          </a:p>
        </p:txBody>
      </p:sp>
    </p:spTree>
    <p:extLst>
      <p:ext uri="{BB962C8B-B14F-4D97-AF65-F5344CB8AC3E}">
        <p14:creationId xmlns:p14="http://schemas.microsoft.com/office/powerpoint/2010/main" val="1828361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full bleed) (Dark)">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0" y="0"/>
            <a:ext cx="9144000" cy="6858000"/>
          </a:xfrm>
          <a:ln>
            <a:noFill/>
          </a:ln>
        </p:spPr>
        <p:txBody>
          <a:bodyPr anchor="ctr"/>
          <a:lstStyle>
            <a:lvl1pPr marL="0" indent="0" algn="ctr">
              <a:buNone/>
              <a:defRPr baseline="0"/>
            </a:lvl1pPr>
          </a:lstStyle>
          <a:p>
            <a:r>
              <a:rPr lang="en-US" dirty="0"/>
              <a:t>Click to add a picture</a:t>
            </a:r>
          </a:p>
        </p:txBody>
      </p:sp>
      <p:sp>
        <p:nvSpPr>
          <p:cNvPr id="3" name="Subtitle 2"/>
          <p:cNvSpPr>
            <a:spLocks noGrp="1"/>
          </p:cNvSpPr>
          <p:nvPr>
            <p:ph type="subTitle" idx="1" hasCustomPrompt="1"/>
          </p:nvPr>
        </p:nvSpPr>
        <p:spPr>
          <a:xfrm>
            <a:off x="1" y="-1"/>
            <a:ext cx="2659063" cy="6858001"/>
          </a:xfrm>
          <a:gradFill flip="none" rotWithShape="1">
            <a:gsLst>
              <a:gs pos="0">
                <a:srgbClr val="0077C8">
                  <a:alpha val="85000"/>
                </a:srgbClr>
              </a:gs>
              <a:gs pos="100000">
                <a:schemeClr val="accent1">
                  <a:alpha val="90000"/>
                </a:schemeClr>
              </a:gs>
            </a:gsLst>
            <a:lin ang="16200000" scaled="0"/>
            <a:tileRect/>
          </a:gradFill>
          <a:ln>
            <a:noFill/>
          </a:ln>
        </p:spPr>
        <p:txBody>
          <a:bodyPr lIns="360000" tIns="342000">
            <a:normAutofit/>
          </a:bodyPr>
          <a:lstStyle>
            <a:lvl1pPr marL="0" indent="0" algn="l">
              <a:buNone/>
              <a:defRPr sz="240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image caption</a:t>
            </a:r>
            <a:endParaRPr lang="en-US" dirty="0"/>
          </a:p>
        </p:txBody>
      </p:sp>
    </p:spTree>
    <p:extLst>
      <p:ext uri="{BB962C8B-B14F-4D97-AF65-F5344CB8AC3E}">
        <p14:creationId xmlns:p14="http://schemas.microsoft.com/office/powerpoint/2010/main" val="2816343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Dark)">
    <p:bg>
      <p:bgPr>
        <a:gradFill flip="none" rotWithShape="1">
          <a:gsLst>
            <a:gs pos="0">
              <a:schemeClr val="tx2"/>
            </a:gs>
            <a:gs pos="99000">
              <a:schemeClr val="accent1"/>
            </a:gs>
          </a:gsLst>
          <a:lin ang="16200000" scaled="0"/>
          <a:tileRect/>
        </a:gradFill>
        <a:effectLst/>
      </p:bgPr>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367298" y="1354668"/>
            <a:ext cx="8387999" cy="4703995"/>
          </a:xfrm>
        </p:spPr>
        <p:txBody>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a picture</a:t>
            </a:r>
          </a:p>
        </p:txBody>
      </p:sp>
      <p:sp>
        <p:nvSpPr>
          <p:cNvPr id="4" name="Text Placeholder 3"/>
          <p:cNvSpPr>
            <a:spLocks noGrp="1"/>
          </p:cNvSpPr>
          <p:nvPr>
            <p:ph type="body" sz="half" idx="2" hasCustomPrompt="1"/>
          </p:nvPr>
        </p:nvSpPr>
        <p:spPr>
          <a:xfrm>
            <a:off x="367298" y="6058663"/>
            <a:ext cx="8387999" cy="480000"/>
          </a:xfrm>
          <a:solidFill>
            <a:schemeClr val="accent1"/>
          </a:solidFill>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add a caption</a:t>
            </a:r>
          </a:p>
        </p:txBody>
      </p:sp>
      <p:sp>
        <p:nvSpPr>
          <p:cNvPr id="6" name="Title 1"/>
          <p:cNvSpPr>
            <a:spLocks noGrp="1"/>
          </p:cNvSpPr>
          <p:nvPr>
            <p:ph type="title" hasCustomPrompt="1"/>
          </p:nvPr>
        </p:nvSpPr>
        <p:spPr>
          <a:xfrm>
            <a:off x="367296" y="274641"/>
            <a:ext cx="8388000" cy="863999"/>
          </a:xfrm>
        </p:spPr>
        <p:txBody>
          <a:bodyPr/>
          <a:lstStyle>
            <a:lvl1pPr>
              <a:defRPr>
                <a:solidFill>
                  <a:schemeClr val="tx1"/>
                </a:solidFill>
              </a:defRPr>
            </a:lvl1pPr>
          </a:lstStyle>
          <a:p>
            <a:r>
              <a:rPr lang="en-GB" dirty="0"/>
              <a:t>Click to edit slide heading</a:t>
            </a:r>
            <a:endParaRPr lang="en-US" dirty="0"/>
          </a:p>
        </p:txBody>
      </p:sp>
    </p:spTree>
    <p:extLst>
      <p:ext uri="{BB962C8B-B14F-4D97-AF65-F5344CB8AC3E}">
        <p14:creationId xmlns:p14="http://schemas.microsoft.com/office/powerpoint/2010/main" val="4052660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Divider - Oilskin Yellow">
    <p:bg>
      <p:bgPr>
        <a:solidFill>
          <a:schemeClr val="accent3"/>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sp>
        <p:nvSpPr>
          <p:cNvPr id="7" name="Rectangle 6"/>
          <p:cNvSpPr/>
          <p:nvPr userDrawn="1"/>
        </p:nvSpPr>
        <p:spPr>
          <a:xfrm>
            <a:off x="7519737" y="5810807"/>
            <a:ext cx="1463842" cy="83829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555228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eature Quote (Dark)">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367298" y="1357535"/>
            <a:ext cx="8387999" cy="4656000"/>
          </a:xfrm>
          <a:prstGeom prst="rect">
            <a:avLst/>
          </a:prstGeom>
        </p:spPr>
        <p:txBody>
          <a:bodyPr lIns="108000" tIns="46800" rIns="108000" bIns="46800" anchor="ctr" anchorCtr="0"/>
          <a:lstStyle>
            <a:lvl1pPr marL="0" indent="-360000">
              <a:spcBef>
                <a:spcPts val="0"/>
              </a:spcBef>
              <a:spcAft>
                <a:spcPts val="600"/>
              </a:spcAft>
              <a:buFont typeface="Arial" pitchFamily="34" charset="0"/>
              <a:buNone/>
              <a:defRPr sz="3200" b="0" baseline="0">
                <a:solidFill>
                  <a:schemeClr val="accent3"/>
                </a:solidFill>
              </a:defRPr>
            </a:lvl1pPr>
            <a:lvl2pPr marL="0" indent="-360000">
              <a:spcAft>
                <a:spcPts val="600"/>
              </a:spcAft>
              <a:buFont typeface="Arial" pitchFamily="34" charset="0"/>
              <a:buNone/>
              <a:defRPr sz="2400" b="0" baseline="0">
                <a:latin typeface="Arial" pitchFamily="34" charset="0"/>
                <a:cs typeface="Arial" pitchFamily="34" charset="0"/>
              </a:defRPr>
            </a:lvl2pPr>
          </a:lstStyle>
          <a:p>
            <a:pPr lvl="0"/>
            <a:r>
              <a:rPr lang="en-US" dirty="0"/>
              <a:t>Click here to insert a feature quote which could run to a number of lines.</a:t>
            </a:r>
          </a:p>
          <a:p>
            <a:pPr lvl="1"/>
            <a:r>
              <a:rPr lang="en-US" dirty="0"/>
              <a:t>Supporting information could be set in white.</a:t>
            </a:r>
          </a:p>
        </p:txBody>
      </p:sp>
      <p:sp>
        <p:nvSpPr>
          <p:cNvPr id="5" name="Title 1"/>
          <p:cNvSpPr>
            <a:spLocks noGrp="1"/>
          </p:cNvSpPr>
          <p:nvPr>
            <p:ph type="title" hasCustomPrompt="1"/>
          </p:nvPr>
        </p:nvSpPr>
        <p:spPr>
          <a:xfrm>
            <a:off x="367296" y="274641"/>
            <a:ext cx="8388000" cy="863999"/>
          </a:xfrm>
        </p:spPr>
        <p:txBody>
          <a:bodyPr/>
          <a:lstStyle/>
          <a:p>
            <a:r>
              <a:rPr lang="en-GB" dirty="0"/>
              <a:t>Click to edit slide heading</a:t>
            </a:r>
            <a:endParaRPr lang="en-US" dirty="0"/>
          </a:p>
        </p:txBody>
      </p:sp>
    </p:spTree>
    <p:extLst>
      <p:ext uri="{BB962C8B-B14F-4D97-AF65-F5344CB8AC3E}">
        <p14:creationId xmlns:p14="http://schemas.microsoft.com/office/powerpoint/2010/main" val="26087808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Holding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 y="915"/>
            <a:ext cx="9141560" cy="6856170"/>
          </a:xfrm>
          <a:prstGeom prst="rect">
            <a:avLst/>
          </a:prstGeom>
        </p:spPr>
      </p:pic>
      <p:sp>
        <p:nvSpPr>
          <p:cNvPr id="2" name="Title 1"/>
          <p:cNvSpPr>
            <a:spLocks noGrp="1"/>
          </p:cNvSpPr>
          <p:nvPr>
            <p:ph type="title" hasCustomPrompt="1"/>
          </p:nvPr>
        </p:nvSpPr>
        <p:spPr>
          <a:xfrm>
            <a:off x="367296" y="2644866"/>
            <a:ext cx="8388000" cy="863999"/>
          </a:xfrm>
        </p:spPr>
        <p:txBody>
          <a:bodyPr/>
          <a:lstStyle>
            <a:lvl1pPr algn="ctr">
              <a:defRPr b="1" baseline="0">
                <a:solidFill>
                  <a:schemeClr val="bg1"/>
                </a:solidFill>
              </a:defRPr>
            </a:lvl1pPr>
          </a:lstStyle>
          <a:p>
            <a:r>
              <a:rPr lang="en-GB" dirty="0" smtClean="0"/>
              <a:t>Click to add your holding text</a:t>
            </a:r>
            <a:endParaRPr lang="en-US" dirty="0"/>
          </a:p>
        </p:txBody>
      </p:sp>
    </p:spTree>
    <p:extLst>
      <p:ext uri="{BB962C8B-B14F-4D97-AF65-F5344CB8AC3E}">
        <p14:creationId xmlns:p14="http://schemas.microsoft.com/office/powerpoint/2010/main" val="470193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hank You / Closing Slide">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3" y="915"/>
            <a:ext cx="9140546" cy="6856171"/>
          </a:xfrm>
          <a:prstGeom prst="rect">
            <a:avLst/>
          </a:prstGeom>
        </p:spPr>
      </p:pic>
      <p:sp>
        <p:nvSpPr>
          <p:cNvPr id="2" name="Title 1"/>
          <p:cNvSpPr>
            <a:spLocks noGrp="1"/>
          </p:cNvSpPr>
          <p:nvPr>
            <p:ph type="ctrTitle" hasCustomPrompt="1"/>
          </p:nvPr>
        </p:nvSpPr>
        <p:spPr>
          <a:xfrm>
            <a:off x="522744" y="848698"/>
            <a:ext cx="8387999" cy="1225639"/>
          </a:xfrm>
        </p:spPr>
        <p:txBody>
          <a:bodyPr anchor="b">
            <a:normAutofit/>
          </a:bodyPr>
          <a:lstStyle>
            <a:lvl1pPr algn="l">
              <a:defRPr sz="4000" b="1" baseline="0">
                <a:solidFill>
                  <a:srgbClr val="FECC0C"/>
                </a:solidFill>
              </a:defRPr>
            </a:lvl1pPr>
          </a:lstStyle>
          <a:p>
            <a:r>
              <a:rPr lang="en-GB" dirty="0"/>
              <a:t>Thank you / closing text here</a:t>
            </a:r>
            <a:endParaRPr lang="en-US" dirty="0"/>
          </a:p>
        </p:txBody>
      </p:sp>
      <p:sp>
        <p:nvSpPr>
          <p:cNvPr id="3" name="Subtitle 2"/>
          <p:cNvSpPr>
            <a:spLocks noGrp="1"/>
          </p:cNvSpPr>
          <p:nvPr>
            <p:ph type="subTitle" idx="1" hasCustomPrompt="1"/>
          </p:nvPr>
        </p:nvSpPr>
        <p:spPr>
          <a:xfrm>
            <a:off x="522744" y="2195084"/>
            <a:ext cx="8387999" cy="598757"/>
          </a:xfrm>
        </p:spPr>
        <p:txBody>
          <a:bodyPr>
            <a:normAutofit/>
          </a:bodyPr>
          <a:lstStyle>
            <a:lvl1pPr marL="0" indent="0" algn="l">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Prompt for questions to go here?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2898" y="5885433"/>
            <a:ext cx="1454727" cy="498764"/>
          </a:xfrm>
          <a:prstGeom prst="rect">
            <a:avLst/>
          </a:prstGeom>
        </p:spPr>
      </p:pic>
    </p:spTree>
    <p:extLst>
      <p:ext uri="{BB962C8B-B14F-4D97-AF65-F5344CB8AC3E}">
        <p14:creationId xmlns:p14="http://schemas.microsoft.com/office/powerpoint/2010/main" val="12514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Divider - Lifebuoy Orange">
    <p:bg>
      <p:bgPr>
        <a:solidFill>
          <a:schemeClr val="accent4"/>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55522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Divider - Seaweed Green">
    <p:bg>
      <p:bgPr>
        <a:solidFill>
          <a:schemeClr val="accent5"/>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555228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ection Divider - Storm Grey">
    <p:bg>
      <p:bgPr>
        <a:solidFill>
          <a:schemeClr val="tx1"/>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164260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Picture">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DC2554E4-8B5E-445A-BB8A-87BE2A431638}"/>
              </a:ext>
            </a:extLst>
          </p:cNvPr>
          <p:cNvSpPr>
            <a:spLocks noGrp="1"/>
          </p:cNvSpPr>
          <p:nvPr>
            <p:ph type="pic" sz="quarter" idx="10" hasCustomPrompt="1"/>
          </p:nvPr>
        </p:nvSpPr>
        <p:spPr>
          <a:xfrm>
            <a:off x="0" y="-9307"/>
            <a:ext cx="9144000" cy="6867307"/>
          </a:xfrm>
          <a:ln>
            <a:noFill/>
          </a:ln>
        </p:spPr>
        <p:txBody>
          <a:bodyPr anchor="ctr"/>
          <a:lstStyle>
            <a:lvl1pPr marL="0" indent="0" algn="ctr">
              <a:buNone/>
              <a:defRPr/>
            </a:lvl1pPr>
          </a:lstStyle>
          <a:p>
            <a:r>
              <a:rPr lang="en-GB" dirty="0"/>
              <a:t>Click to add picture</a:t>
            </a:r>
          </a:p>
        </p:txBody>
      </p:sp>
      <p:sp>
        <p:nvSpPr>
          <p:cNvPr id="2" name="Title 1"/>
          <p:cNvSpPr>
            <a:spLocks noGrp="1"/>
          </p:cNvSpPr>
          <p:nvPr>
            <p:ph type="ctrTitle" hasCustomPrompt="1"/>
          </p:nvPr>
        </p:nvSpPr>
        <p:spPr>
          <a:xfrm>
            <a:off x="522758" y="1617947"/>
            <a:ext cx="5573261" cy="707886"/>
          </a:xfrm>
          <a:solidFill>
            <a:schemeClr val="tx2">
              <a:alpha val="85000"/>
            </a:schemeClr>
          </a:solidFill>
        </p:spPr>
        <p:txBody>
          <a:bodyPr wrap="none" anchor="t">
            <a:sp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9740" y="879178"/>
            <a:ext cx="5279560" cy="461665"/>
          </a:xfrm>
          <a:solidFill>
            <a:schemeClr val="tx2">
              <a:alpha val="85000"/>
            </a:schemeClr>
          </a:solidFill>
        </p:spPr>
        <p:txBody>
          <a:bodyPr wrap="none">
            <a:spAutoFit/>
          </a:bodyPr>
          <a:lstStyle>
            <a:lvl1pPr marL="0" indent="0" algn="l">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Add sub heading or delete this shape</a:t>
            </a:r>
            <a:endParaRPr lang="en-US" dirty="0"/>
          </a:p>
        </p:txBody>
      </p:sp>
    </p:spTree>
    <p:extLst>
      <p:ext uri="{BB962C8B-B14F-4D97-AF65-F5344CB8AC3E}">
        <p14:creationId xmlns:p14="http://schemas.microsoft.com/office/powerpoint/2010/main" val="308167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slide heading</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47825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7296" y="274641"/>
            <a:ext cx="8388000" cy="863999"/>
          </a:xfrm>
        </p:spPr>
        <p:txBody>
          <a:bodyPr/>
          <a:lstStyle/>
          <a:p>
            <a:r>
              <a:rPr lang="en-GB" dirty="0"/>
              <a:t>Click to edit slide heading</a:t>
            </a:r>
            <a:endParaRPr lang="en-US" dirty="0"/>
          </a:p>
        </p:txBody>
      </p:sp>
      <p:sp>
        <p:nvSpPr>
          <p:cNvPr id="3" name="Content Placeholder 2"/>
          <p:cNvSpPr>
            <a:spLocks noGrp="1"/>
          </p:cNvSpPr>
          <p:nvPr>
            <p:ph sz="half" idx="1"/>
          </p:nvPr>
        </p:nvSpPr>
        <p:spPr>
          <a:xfrm>
            <a:off x="367296" y="1384403"/>
            <a:ext cx="4038600" cy="4656000"/>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716696" y="1384403"/>
            <a:ext cx="4038600" cy="4656000"/>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45231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5.pn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7296" y="274641"/>
            <a:ext cx="8388000" cy="863999"/>
          </a:xfrm>
          <a:prstGeom prst="rect">
            <a:avLst/>
          </a:prstGeom>
        </p:spPr>
        <p:txBody>
          <a:bodyPr vert="horz" lIns="91440" tIns="45720" rIns="91440" bIns="45720" rtlCol="0" anchor="ctr">
            <a:normAutofit/>
          </a:bodyPr>
          <a:lstStyle/>
          <a:p>
            <a:r>
              <a:rPr lang="en-GB" dirty="0"/>
              <a:t>Click to edit slide heading</a:t>
            </a:r>
            <a:endParaRPr lang="en-US" dirty="0"/>
          </a:p>
        </p:txBody>
      </p:sp>
      <p:sp>
        <p:nvSpPr>
          <p:cNvPr id="3" name="Text Placeholder 2"/>
          <p:cNvSpPr>
            <a:spLocks noGrp="1"/>
          </p:cNvSpPr>
          <p:nvPr>
            <p:ph type="body" idx="1"/>
          </p:nvPr>
        </p:nvSpPr>
        <p:spPr>
          <a:xfrm>
            <a:off x="367296" y="1384205"/>
            <a:ext cx="8388000" cy="465600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a:extLst>
              <a:ext uri="{FF2B5EF4-FFF2-40B4-BE49-F238E27FC236}">
                <a16:creationId xmlns:a16="http://schemas.microsoft.com/office/drawing/2014/main" xmlns="" id="{5F4D6AC0-E236-44CD-AA44-B333F2F3E1A2}"/>
              </a:ext>
            </a:extLst>
          </p:cNvPr>
          <p:cNvPicPr>
            <a:picLocks noChangeAspect="1"/>
          </p:cNvPicPr>
          <p:nvPr userDrawn="1"/>
        </p:nvPicPr>
        <p:blipFill>
          <a:blip r:embed="rId19"/>
          <a:srcRect/>
          <a:stretch/>
        </p:blipFill>
        <p:spPr>
          <a:xfrm>
            <a:off x="8122394" y="6334364"/>
            <a:ext cx="740786" cy="253472"/>
          </a:xfrm>
          <a:prstGeom prst="rect">
            <a:avLst/>
          </a:prstGeom>
        </p:spPr>
      </p:pic>
    </p:spTree>
    <p:extLst>
      <p:ext uri="{BB962C8B-B14F-4D97-AF65-F5344CB8AC3E}">
        <p14:creationId xmlns:p14="http://schemas.microsoft.com/office/powerpoint/2010/main" val="69330162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81" r:id="rId3"/>
    <p:sldLayoutId id="2147483682" r:id="rId4"/>
    <p:sldLayoutId id="2147483683" r:id="rId5"/>
    <p:sldLayoutId id="2147483697" r:id="rId6"/>
    <p:sldLayoutId id="2147483699" r:id="rId7"/>
    <p:sldLayoutId id="2147483650" r:id="rId8"/>
    <p:sldLayoutId id="2147483652" r:id="rId9"/>
    <p:sldLayoutId id="2147483662" r:id="rId10"/>
    <p:sldLayoutId id="2147483685" r:id="rId11"/>
    <p:sldLayoutId id="2147483657" r:id="rId12"/>
    <p:sldLayoutId id="2147483654" r:id="rId13"/>
    <p:sldLayoutId id="2147483701" r:id="rId14"/>
    <p:sldLayoutId id="2147483686" r:id="rId15"/>
    <p:sldLayoutId id="2147483704" r:id="rId16"/>
    <p:sldLayoutId id="2147483705" r:id="rId17"/>
  </p:sldLayoutIdLst>
  <p:hf hdr="0" dt="0"/>
  <p:txStyles>
    <p:titleStyle>
      <a:lvl1pPr algn="l" defTabSz="457200" rtl="0" eaLnBrk="1" latinLnBrk="0" hangingPunct="1">
        <a:spcBef>
          <a:spcPct val="0"/>
        </a:spcBef>
        <a:buNone/>
        <a:defRPr sz="28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Lucida Grande"/>
        <a:buChar char="–"/>
        <a:defRPr sz="2600" kern="1200">
          <a:solidFill>
            <a:srgbClr val="54585A"/>
          </a:solidFill>
          <a:latin typeface="+mn-lt"/>
          <a:ea typeface="+mn-ea"/>
          <a:cs typeface="+mn-cs"/>
        </a:defRPr>
      </a:lvl1pPr>
      <a:lvl2pPr marL="742950" indent="-285750" algn="l" defTabSz="457200" rtl="0" eaLnBrk="1" latinLnBrk="0" hangingPunct="1">
        <a:spcBef>
          <a:spcPct val="20000"/>
        </a:spcBef>
        <a:buFont typeface="Lucida Grande"/>
        <a:buChar char="–"/>
        <a:defRPr sz="2400" kern="1200">
          <a:solidFill>
            <a:srgbClr val="54585A"/>
          </a:solidFill>
          <a:latin typeface="+mn-lt"/>
          <a:ea typeface="+mn-ea"/>
          <a:cs typeface="+mn-cs"/>
        </a:defRPr>
      </a:lvl2pPr>
      <a:lvl3pPr marL="1143000" indent="-228600" algn="l" defTabSz="457200" rtl="0" eaLnBrk="1" latinLnBrk="0" hangingPunct="1">
        <a:spcBef>
          <a:spcPct val="20000"/>
        </a:spcBef>
        <a:buFont typeface="Lucida Grande"/>
        <a:buChar char="–"/>
        <a:defRPr sz="2200" kern="1200">
          <a:solidFill>
            <a:srgbClr val="54585A"/>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rgbClr val="54585A"/>
          </a:solidFill>
          <a:latin typeface="+mn-lt"/>
          <a:ea typeface="+mn-ea"/>
          <a:cs typeface="+mn-cs"/>
        </a:defRPr>
      </a:lvl4pPr>
      <a:lvl5pPr marL="2057400" indent="-228600" algn="l" defTabSz="457200" rtl="0" eaLnBrk="1" latinLnBrk="0" hangingPunct="1">
        <a:spcBef>
          <a:spcPct val="20000"/>
        </a:spcBef>
        <a:buFont typeface="Lucida Grande"/>
        <a:buChar char="–"/>
        <a:defRPr sz="1800" kern="1200">
          <a:solidFill>
            <a:srgbClr val="5458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7296" y="274641"/>
            <a:ext cx="8388000" cy="863999"/>
          </a:xfrm>
          <a:prstGeom prst="rect">
            <a:avLst/>
          </a:prstGeom>
        </p:spPr>
        <p:txBody>
          <a:bodyPr vert="horz" lIns="91440" tIns="45720" rIns="91440" bIns="45720" rtlCol="0" anchor="ctr">
            <a:normAutofit/>
          </a:bodyPr>
          <a:lstStyle/>
          <a:p>
            <a:r>
              <a:rPr lang="en-GB" dirty="0"/>
              <a:t>Click to edit slide heading</a:t>
            </a:r>
            <a:endParaRPr lang="en-US" dirty="0"/>
          </a:p>
        </p:txBody>
      </p:sp>
      <p:sp>
        <p:nvSpPr>
          <p:cNvPr id="3" name="Text Placeholder 2"/>
          <p:cNvSpPr>
            <a:spLocks noGrp="1"/>
          </p:cNvSpPr>
          <p:nvPr>
            <p:ph type="body" idx="1"/>
          </p:nvPr>
        </p:nvSpPr>
        <p:spPr>
          <a:xfrm>
            <a:off x="367296" y="1384205"/>
            <a:ext cx="8388000" cy="465600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a:extLst>
              <a:ext uri="{FF2B5EF4-FFF2-40B4-BE49-F238E27FC236}">
                <a16:creationId xmlns:a16="http://schemas.microsoft.com/office/drawing/2014/main" xmlns="" id="{6CBF24C4-D15A-44A4-B355-0C94D571653C}"/>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8122395" y="6332469"/>
            <a:ext cx="744820" cy="255367"/>
          </a:xfrm>
          <a:prstGeom prst="rect">
            <a:avLst/>
          </a:prstGeom>
        </p:spPr>
      </p:pic>
    </p:spTree>
    <p:extLst>
      <p:ext uri="{BB962C8B-B14F-4D97-AF65-F5344CB8AC3E}">
        <p14:creationId xmlns:p14="http://schemas.microsoft.com/office/powerpoint/2010/main" val="3961373372"/>
      </p:ext>
    </p:extLst>
  </p:cSld>
  <p:clrMap bg1="lt1" tx1="dk1" bg2="lt2" tx2="dk2" accent1="accent1" accent2="accent2" accent3="accent3" accent4="accent4" accent5="accent5" accent6="accent6" hlink="hlink" folHlink="folHlink"/>
  <p:sldLayoutIdLst>
    <p:sldLayoutId id="2147483668" r:id="rId1"/>
    <p:sldLayoutId id="2147483689" r:id="rId2"/>
    <p:sldLayoutId id="2147483690" r:id="rId3"/>
    <p:sldLayoutId id="2147483691" r:id="rId4"/>
    <p:sldLayoutId id="2147483692" r:id="rId5"/>
    <p:sldLayoutId id="2147483698" r:id="rId6"/>
    <p:sldLayoutId id="2147483700" r:id="rId7"/>
    <p:sldLayoutId id="2147483671" r:id="rId8"/>
    <p:sldLayoutId id="2147483673" r:id="rId9"/>
    <p:sldLayoutId id="2147483675" r:id="rId10"/>
    <p:sldLayoutId id="2147483694" r:id="rId11"/>
    <p:sldLayoutId id="2147483678" r:id="rId12"/>
    <p:sldLayoutId id="2147483679" r:id="rId13"/>
    <p:sldLayoutId id="2147483702" r:id="rId14"/>
    <p:sldLayoutId id="2147483695" r:id="rId15"/>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Lucida Grande"/>
        <a:buChar char="–"/>
        <a:defRPr sz="2600" kern="1200">
          <a:solidFill>
            <a:schemeClr val="bg1"/>
          </a:solidFill>
          <a:latin typeface="+mn-lt"/>
          <a:ea typeface="+mn-ea"/>
          <a:cs typeface="+mn-cs"/>
        </a:defRPr>
      </a:lvl1pPr>
      <a:lvl2pPr marL="742950" indent="-285750" algn="l" defTabSz="457200" rtl="0" eaLnBrk="1" latinLnBrk="0" hangingPunct="1">
        <a:spcBef>
          <a:spcPct val="20000"/>
        </a:spcBef>
        <a:buFont typeface="Lucida Grande"/>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Lucida Grande"/>
        <a:buChar char="–"/>
        <a:defRPr sz="2200" kern="1200">
          <a:solidFill>
            <a:schemeClr val="bg1"/>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Lucida Grande"/>
        <a:buChar char="–"/>
        <a:defRPr sz="18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1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8.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 Target="slide4.xml"/><Relationship Id="rId7" Type="http://schemas.openxmlformats.org/officeDocument/2006/relationships/slide" Target="slide35.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31.xml"/><Relationship Id="rId5" Type="http://schemas.openxmlformats.org/officeDocument/2006/relationships/slide" Target="slide21.xml"/><Relationship Id="rId4" Type="http://schemas.openxmlformats.org/officeDocument/2006/relationships/slide" Target="slide12.xml"/><Relationship Id="rId9" Type="http://schemas.openxmlformats.org/officeDocument/2006/relationships/slide" Target="slide50.xml"/></Relationships>
</file>

<file path=ppt/slides/_rels/slide20.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8.xml"/><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Q3 </a:t>
            </a:r>
            <a:r>
              <a:rPr lang="en-US" dirty="0" smtClean="0"/>
              <a:t>2020 Seafish </a:t>
            </a:r>
            <a:r>
              <a:rPr lang="en-US" dirty="0"/>
              <a:t>Retail Report</a:t>
            </a:r>
            <a:endParaRPr lang="en-US" dirty="0"/>
          </a:p>
        </p:txBody>
      </p:sp>
      <p:sp>
        <p:nvSpPr>
          <p:cNvPr id="3" name="Subtitle 2"/>
          <p:cNvSpPr>
            <a:spLocks noGrp="1"/>
          </p:cNvSpPr>
          <p:nvPr>
            <p:ph type="subTitle" idx="1"/>
          </p:nvPr>
        </p:nvSpPr>
        <p:spPr/>
        <p:txBody>
          <a:bodyPr>
            <a:normAutofit fontScale="47500" lnSpcReduction="20000"/>
          </a:bodyPr>
          <a:lstStyle/>
          <a:p>
            <a:r>
              <a:rPr lang="en-US" dirty="0" smtClean="0"/>
              <a:t>Sources: Nielsen UK </a:t>
            </a:r>
            <a:r>
              <a:rPr lang="en-US" dirty="0" err="1" smtClean="0"/>
              <a:t>ScanTrack</a:t>
            </a:r>
            <a:r>
              <a:rPr lang="en-US" dirty="0" smtClean="0"/>
              <a:t> ,GB </a:t>
            </a:r>
            <a:r>
              <a:rPr lang="en-US" dirty="0" err="1" smtClean="0"/>
              <a:t>HomeScan</a:t>
            </a:r>
            <a:r>
              <a:rPr lang="en-US" dirty="0" smtClean="0"/>
              <a:t>, and Essential Retail MAT 05.09.2020, </a:t>
            </a:r>
            <a:r>
              <a:rPr lang="en-GB" dirty="0"/>
              <a:t>Office for National Statistics (ONS), IGD</a:t>
            </a:r>
            <a:r>
              <a:rPr lang="en-GB" dirty="0" smtClean="0"/>
              <a:t>, </a:t>
            </a:r>
            <a:r>
              <a:rPr lang="en-GB" dirty="0"/>
              <a:t>Grocers &amp; </a:t>
            </a:r>
            <a:r>
              <a:rPr lang="en-GB" dirty="0" err="1" smtClean="0"/>
              <a:t>NamNews</a:t>
            </a:r>
            <a:r>
              <a:rPr lang="en-GB" dirty="0" smtClean="0"/>
              <a:t>, retailer websites</a:t>
            </a:r>
            <a:endParaRPr lang="en-GB" dirty="0"/>
          </a:p>
          <a:p>
            <a:r>
              <a:rPr lang="en-US" dirty="0" smtClean="0"/>
              <a:t> </a:t>
            </a:r>
            <a:endParaRPr lang="en-US" dirty="0"/>
          </a:p>
        </p:txBody>
      </p:sp>
    </p:spTree>
    <p:extLst>
      <p:ext uri="{BB962C8B-B14F-4D97-AF65-F5344CB8AC3E}">
        <p14:creationId xmlns:p14="http://schemas.microsoft.com/office/powerpoint/2010/main" val="1712805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050" y="682625"/>
            <a:ext cx="7327900"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6469037"/>
            <a:ext cx="9144000" cy="276999"/>
          </a:xfrm>
          <a:prstGeom prst="rect">
            <a:avLst/>
          </a:prstGeom>
          <a:noFill/>
        </p:spPr>
        <p:txBody>
          <a:bodyPr wrap="square" rtlCol="0">
            <a:spAutoFit/>
          </a:bodyPr>
          <a:lstStyle/>
          <a:p>
            <a:r>
              <a:rPr lang="en-GB" sz="1200" dirty="0" smtClean="0"/>
              <a:t>Source: Nielsen Essential Retail MAT 05.09.20</a:t>
            </a:r>
            <a:endParaRPr lang="en-GB" sz="1200" dirty="0"/>
          </a:p>
        </p:txBody>
      </p:sp>
    </p:spTree>
    <p:extLst>
      <p:ext uri="{BB962C8B-B14F-4D97-AF65-F5344CB8AC3E}">
        <p14:creationId xmlns:p14="http://schemas.microsoft.com/office/powerpoint/2010/main" val="2442364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870" y="11348"/>
            <a:ext cx="8173615" cy="6243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6469037"/>
            <a:ext cx="9144000" cy="276999"/>
          </a:xfrm>
          <a:prstGeom prst="rect">
            <a:avLst/>
          </a:prstGeom>
          <a:noFill/>
        </p:spPr>
        <p:txBody>
          <a:bodyPr wrap="square" rtlCol="0">
            <a:spAutoFit/>
          </a:bodyPr>
          <a:lstStyle/>
          <a:p>
            <a:r>
              <a:rPr lang="en-GB" sz="1200" dirty="0" smtClean="0"/>
              <a:t>Source: Nielsen Essential Retail MAT 05.09.20</a:t>
            </a:r>
            <a:endParaRPr lang="en-GB" sz="1200" dirty="0"/>
          </a:p>
        </p:txBody>
      </p:sp>
    </p:spTree>
    <p:extLst>
      <p:ext uri="{BB962C8B-B14F-4D97-AF65-F5344CB8AC3E}">
        <p14:creationId xmlns:p14="http://schemas.microsoft.com/office/powerpoint/2010/main" val="369736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Seafood performance</a:t>
            </a:r>
            <a:r>
              <a:rPr lang="en-GB" dirty="0"/>
              <a:t/>
            </a:r>
            <a:br>
              <a:rPr lang="en-GB" dirty="0"/>
            </a:br>
            <a:endParaRPr lang="en-GB" dirty="0"/>
          </a:p>
        </p:txBody>
      </p:sp>
      <p:sp>
        <p:nvSpPr>
          <p:cNvPr id="3" name="Text Placeholder 2"/>
          <p:cNvSpPr>
            <a:spLocks noGrp="1"/>
          </p:cNvSpPr>
          <p:nvPr>
            <p:ph type="subTitle" idx="1"/>
          </p:nvPr>
        </p:nvSpPr>
        <p:spPr/>
        <p:txBody>
          <a:bodyPr>
            <a:noAutofit/>
          </a:bodyPr>
          <a:lstStyle/>
          <a:p>
            <a:pPr>
              <a:buClr>
                <a:srgbClr val="0062AE"/>
              </a:buClr>
              <a:defRPr/>
            </a:pPr>
            <a:r>
              <a:rPr lang="en-GB" altLang="en-US" dirty="0" smtClean="0"/>
              <a:t>Source: Nielsen UK </a:t>
            </a:r>
            <a:r>
              <a:rPr lang="en-GB" altLang="en-US" dirty="0" err="1" smtClean="0"/>
              <a:t>ScanTrack</a:t>
            </a:r>
            <a:r>
              <a:rPr lang="en-GB" altLang="en-US" dirty="0" smtClean="0"/>
              <a:t> </a:t>
            </a:r>
            <a:r>
              <a:rPr lang="en-GB" altLang="en-US" dirty="0"/>
              <a:t>and </a:t>
            </a:r>
            <a:r>
              <a:rPr lang="en-GB" altLang="en-US" dirty="0" smtClean="0"/>
              <a:t>GB </a:t>
            </a:r>
            <a:r>
              <a:rPr lang="en-GB" altLang="en-US" dirty="0" err="1" smtClean="0"/>
              <a:t>HomeScan</a:t>
            </a:r>
            <a:r>
              <a:rPr lang="en-GB" altLang="en-US" dirty="0" smtClean="0"/>
              <a:t> 05.09.20</a:t>
            </a:r>
            <a:endParaRPr lang="en-GB" altLang="en-US" dirty="0"/>
          </a:p>
        </p:txBody>
      </p:sp>
    </p:spTree>
    <p:extLst>
      <p:ext uri="{BB962C8B-B14F-4D97-AF65-F5344CB8AC3E}">
        <p14:creationId xmlns:p14="http://schemas.microsoft.com/office/powerpoint/2010/main" val="2974094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UK seafood market sector summary</a:t>
            </a:r>
            <a:endParaRPr lang="en-GB" dirty="0"/>
          </a:p>
        </p:txBody>
      </p:sp>
      <p:graphicFrame>
        <p:nvGraphicFramePr>
          <p:cNvPr id="7" name="Content Placeholder 5"/>
          <p:cNvGraphicFramePr>
            <a:graphicFrameLocks/>
          </p:cNvGraphicFramePr>
          <p:nvPr>
            <p:extLst>
              <p:ext uri="{D42A27DB-BD31-4B8C-83A1-F6EECF244321}">
                <p14:modId xmlns:p14="http://schemas.microsoft.com/office/powerpoint/2010/main" val="72721835"/>
              </p:ext>
            </p:extLst>
          </p:nvPr>
        </p:nvGraphicFramePr>
        <p:xfrm>
          <a:off x="441832" y="1594612"/>
          <a:ext cx="8388343" cy="2126996"/>
        </p:xfrm>
        <a:graphic>
          <a:graphicData uri="http://schemas.openxmlformats.org/drawingml/2006/table">
            <a:tbl>
              <a:tblPr firstRow="1" bandRow="1">
                <a:tableStyleId>{69012ECD-51FC-41F1-AA8D-1B2483CD663E}</a:tableStyleId>
              </a:tblPr>
              <a:tblGrid>
                <a:gridCol w="493432">
                  <a:extLst>
                    <a:ext uri="{9D8B030D-6E8A-4147-A177-3AD203B41FA5}">
                      <a16:colId xmlns:a16="http://schemas.microsoft.com/office/drawing/2014/main" xmlns="" val="20000"/>
                    </a:ext>
                  </a:extLst>
                </a:gridCol>
                <a:gridCol w="529493"/>
                <a:gridCol w="529493"/>
                <a:gridCol w="529493"/>
                <a:gridCol w="385248"/>
                <a:gridCol w="520808"/>
                <a:gridCol w="520808"/>
                <a:gridCol w="520808"/>
                <a:gridCol w="411304"/>
                <a:gridCol w="493432"/>
                <a:gridCol w="493432"/>
                <a:gridCol w="493432"/>
                <a:gridCol w="493432"/>
                <a:gridCol w="493432"/>
                <a:gridCol w="493432">
                  <a:extLst>
                    <a:ext uri="{9D8B030D-6E8A-4147-A177-3AD203B41FA5}">
                      <a16:colId xmlns:a16="http://schemas.microsoft.com/office/drawing/2014/main" xmlns="" val="20001"/>
                    </a:ext>
                  </a:extLst>
                </a:gridCol>
                <a:gridCol w="493432">
                  <a:extLst>
                    <a:ext uri="{9D8B030D-6E8A-4147-A177-3AD203B41FA5}">
                      <a16:colId xmlns:a16="http://schemas.microsoft.com/office/drawing/2014/main" xmlns="" val="20002"/>
                    </a:ext>
                  </a:extLst>
                </a:gridCol>
                <a:gridCol w="493432">
                  <a:extLst>
                    <a:ext uri="{9D8B030D-6E8A-4147-A177-3AD203B41FA5}">
                      <a16:colId xmlns:a16="http://schemas.microsoft.com/office/drawing/2014/main" xmlns="" val="20003"/>
                    </a:ext>
                  </a:extLst>
                </a:gridCol>
              </a:tblGrid>
              <a:tr h="300161">
                <a:tc>
                  <a:txBody>
                    <a:bodyPr/>
                    <a:lstStyle/>
                    <a:p>
                      <a:pPr algn="ctr" fontAlgn="t"/>
                      <a:r>
                        <a:rPr lang="en-GB" sz="800" b="1" i="0" u="none" strike="noStrike" dirty="0">
                          <a:solidFill>
                            <a:schemeClr val="bg1"/>
                          </a:solidFill>
                          <a:effectLst/>
                          <a:latin typeface="Arial"/>
                        </a:rPr>
                        <a:t> </a:t>
                      </a:r>
                    </a:p>
                  </a:txBody>
                  <a:tcPr marL="0" marR="0" marT="0" marB="0">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800" b="1" i="0" u="none" strike="noStrike" dirty="0">
                          <a:solidFill>
                            <a:schemeClr val="bg1"/>
                          </a:solidFill>
                          <a:effectLst/>
                          <a:latin typeface="Arial"/>
                        </a:rPr>
                        <a:t>Value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800" b="1" i="0" u="none" strike="noStrike" dirty="0">
                          <a:solidFill>
                            <a:schemeClr val="bg1"/>
                          </a:solidFill>
                          <a:effectLst/>
                          <a:latin typeface="Arial"/>
                        </a:rPr>
                        <a:t>Volume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800" b="1" i="0" u="none" strike="noStrike" dirty="0">
                          <a:solidFill>
                            <a:schemeClr val="bg1"/>
                          </a:solidFill>
                          <a:effectLst/>
                          <a:latin typeface="Arial"/>
                        </a:rPr>
                        <a:t>Unit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fontAlgn="ctr"/>
                      <a:r>
                        <a:rPr lang="en-GB" sz="800" b="1" i="0" u="none" strike="noStrike" dirty="0">
                          <a:solidFill>
                            <a:schemeClr val="bg1"/>
                          </a:solidFill>
                          <a:effectLst/>
                          <a:latin typeface="Arial"/>
                        </a:rPr>
                        <a:t>Price per KG</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fontAlgn="ctr"/>
                      <a:r>
                        <a:rPr lang="en-GB" sz="800" b="1" i="0" u="none" strike="noStrike" dirty="0">
                          <a:solidFill>
                            <a:schemeClr val="bg1"/>
                          </a:solidFill>
                          <a:effectLst/>
                          <a:latin typeface="Arial"/>
                        </a:rPr>
                        <a:t>Price per Unit</a:t>
                      </a:r>
                    </a:p>
                  </a:txBody>
                  <a:tcPr marL="0" marR="0" marT="0"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365367">
                <a:tc>
                  <a:txBody>
                    <a:bodyPr/>
                    <a:lstStyle/>
                    <a:p>
                      <a:pPr algn="l" fontAlgn="ctr"/>
                      <a:r>
                        <a:rPr lang="en-GB" sz="800" b="1" i="0" u="none" strike="noStrike" dirty="0">
                          <a:solidFill>
                            <a:schemeClr val="bg1"/>
                          </a:solidFill>
                          <a:effectLst/>
                          <a:latin typeface="Arial"/>
                        </a:rPr>
                        <a:t> </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a:t>
                      </a:r>
                      <a:endParaRPr lang="en-GB" sz="800" b="0" i="0" u="none" strike="noStrike" dirty="0" smtClean="0">
                        <a:solidFill>
                          <a:schemeClr val="bg1"/>
                        </a:solidFill>
                        <a:effectLst/>
                        <a:latin typeface="Arial"/>
                      </a:endParaRPr>
                    </a:p>
                    <a:p>
                      <a:pPr algn="ctr" fontAlgn="ctr"/>
                      <a:r>
                        <a:rPr lang="en-GB" sz="800" b="0" i="0" u="none" strike="noStrike" dirty="0" smtClean="0">
                          <a:solidFill>
                            <a:schemeClr val="bg1"/>
                          </a:solidFill>
                          <a:effectLst/>
                          <a:latin typeface="Arial"/>
                        </a:rPr>
                        <a:t>08.09.18</a:t>
                      </a:r>
                      <a:endParaRPr lang="en-GB" sz="800" b="0" i="0" u="none" strike="noStrike" dirty="0">
                        <a:solidFill>
                          <a:schemeClr val="bg1"/>
                        </a:solidFill>
                        <a:effectLst/>
                        <a:latin typeface="Arial"/>
                      </a:endParaRP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smtClean="0">
                          <a:solidFill>
                            <a:schemeClr val="bg1"/>
                          </a:solidFill>
                          <a:effectLst/>
                          <a:latin typeface="Arial"/>
                        </a:rPr>
                        <a:t>WE</a:t>
                      </a:r>
                    </a:p>
                    <a:p>
                      <a:pPr algn="ctr" fontAlgn="ctr"/>
                      <a:r>
                        <a:rPr lang="en-GB" sz="800" b="0" i="0" u="none" strike="noStrike" dirty="0" smtClean="0">
                          <a:solidFill>
                            <a:schemeClr val="bg1"/>
                          </a:solidFill>
                          <a:effectLst/>
                          <a:latin typeface="Arial"/>
                        </a:rPr>
                        <a:t>07.09.19</a:t>
                      </a:r>
                      <a:endParaRPr lang="en-GB" sz="800" b="0" i="0" u="none" strike="noStrike" dirty="0">
                        <a:solidFill>
                          <a:schemeClr val="bg1"/>
                        </a:solidFill>
                        <a:effectLst/>
                        <a:latin typeface="Arial"/>
                      </a:endParaRP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smtClean="0">
                          <a:solidFill>
                            <a:schemeClr val="bg1"/>
                          </a:solidFill>
                          <a:effectLst/>
                          <a:latin typeface="Arial"/>
                        </a:rPr>
                        <a:t>WE</a:t>
                      </a:r>
                    </a:p>
                    <a:p>
                      <a:pPr algn="ctr" fontAlgn="ctr"/>
                      <a:r>
                        <a:rPr lang="en-GB" sz="800" b="0" i="0" u="none" strike="noStrike" dirty="0" smtClean="0">
                          <a:solidFill>
                            <a:schemeClr val="bg1"/>
                          </a:solidFill>
                          <a:effectLst/>
                          <a:latin typeface="Arial"/>
                        </a:rPr>
                        <a:t> </a:t>
                      </a:r>
                      <a:r>
                        <a:rPr lang="en-GB" sz="800" b="0" i="0" u="none" strike="noStrike" dirty="0">
                          <a:solidFill>
                            <a:schemeClr val="bg1"/>
                          </a:solidFill>
                          <a:effectLst/>
                          <a:latin typeface="Arial"/>
                        </a:rPr>
                        <a:t>05.09.20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smtClean="0">
                          <a:solidFill>
                            <a:schemeClr val="bg1"/>
                          </a:solidFill>
                          <a:effectLst/>
                          <a:latin typeface="Arial"/>
                        </a:rPr>
                        <a:t>WE</a:t>
                      </a:r>
                    </a:p>
                    <a:p>
                      <a:pPr algn="ctr" fontAlgn="ctr"/>
                      <a:r>
                        <a:rPr lang="en-GB" sz="800" b="0" i="0" u="none" strike="noStrike" dirty="0" smtClean="0">
                          <a:solidFill>
                            <a:schemeClr val="bg1"/>
                          </a:solidFill>
                          <a:effectLst/>
                          <a:latin typeface="Arial"/>
                        </a:rPr>
                        <a:t> </a:t>
                      </a:r>
                      <a:r>
                        <a:rPr lang="en-GB" sz="800" b="0" i="0" u="none" strike="noStrike" dirty="0">
                          <a:solidFill>
                            <a:schemeClr val="bg1"/>
                          </a:solidFill>
                          <a:effectLst/>
                          <a:latin typeface="Arial"/>
                        </a:rPr>
                        <a:t>08.09.18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smtClean="0">
                          <a:solidFill>
                            <a:schemeClr val="bg1"/>
                          </a:solidFill>
                          <a:effectLst/>
                          <a:latin typeface="Arial"/>
                        </a:rPr>
                        <a:t>WE</a:t>
                      </a:r>
                    </a:p>
                    <a:p>
                      <a:pPr algn="ctr" fontAlgn="ctr"/>
                      <a:r>
                        <a:rPr lang="en-GB" sz="800" b="0" i="0" u="none" strike="noStrike" dirty="0" smtClean="0">
                          <a:solidFill>
                            <a:schemeClr val="bg1"/>
                          </a:solidFill>
                          <a:effectLst/>
                          <a:latin typeface="Arial"/>
                        </a:rPr>
                        <a:t> </a:t>
                      </a:r>
                      <a:r>
                        <a:rPr lang="en-GB" sz="800" b="0" i="0" u="none" strike="noStrike" dirty="0">
                          <a:solidFill>
                            <a:schemeClr val="bg1"/>
                          </a:solidFill>
                          <a:effectLst/>
                          <a:latin typeface="Arial"/>
                        </a:rPr>
                        <a:t>07.09.19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a:t>
                      </a:r>
                      <a:endParaRPr lang="en-GB" sz="800" b="0" i="0" u="none" strike="noStrike" dirty="0" smtClean="0">
                        <a:solidFill>
                          <a:schemeClr val="bg1"/>
                        </a:solidFill>
                        <a:effectLst/>
                        <a:latin typeface="Arial"/>
                      </a:endParaRPr>
                    </a:p>
                    <a:p>
                      <a:pPr algn="ctr" fontAlgn="ctr"/>
                      <a:r>
                        <a:rPr lang="en-GB" sz="800" b="0" i="0" u="none" strike="noStrike" dirty="0" smtClean="0">
                          <a:solidFill>
                            <a:schemeClr val="bg1"/>
                          </a:solidFill>
                          <a:effectLst/>
                          <a:latin typeface="Arial"/>
                        </a:rPr>
                        <a:t>05.09.20</a:t>
                      </a:r>
                      <a:endParaRPr lang="en-GB" sz="800" b="0" i="0" u="none" strike="noStrike" dirty="0">
                        <a:solidFill>
                          <a:schemeClr val="bg1"/>
                        </a:solidFill>
                        <a:effectLst/>
                        <a:latin typeface="Arial"/>
                      </a:endParaRP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08.09.18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07.09.19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05.09.20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05.09.20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05.09.20</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extLst>
                  <a:ext uri="{0D108BD9-81ED-4DB2-BD59-A6C34878D82A}">
                    <a16:rowId xmlns:a16="http://schemas.microsoft.com/office/drawing/2014/main" xmlns="" val="10001"/>
                  </a:ext>
                </a:extLst>
              </a:tr>
              <a:tr h="365367">
                <a:tc>
                  <a:txBody>
                    <a:bodyPr/>
                    <a:lstStyle/>
                    <a:p>
                      <a:pPr algn="l" fontAlgn="t"/>
                      <a:r>
                        <a:rPr lang="en-GB" sz="800" b="1" i="0" u="none" strike="noStrike" dirty="0" smtClean="0">
                          <a:solidFill>
                            <a:srgbClr val="000000"/>
                          </a:solidFill>
                          <a:effectLst/>
                          <a:latin typeface="Arial"/>
                        </a:rPr>
                        <a:t>Total</a:t>
                      </a:r>
                      <a:r>
                        <a:rPr lang="en-GB" sz="800" b="1" i="0" u="none" strike="noStrike" baseline="0" dirty="0" smtClean="0">
                          <a:solidFill>
                            <a:srgbClr val="000000"/>
                          </a:solidFill>
                          <a:effectLst/>
                          <a:latin typeface="Arial"/>
                        </a:rPr>
                        <a:t> seafood</a:t>
                      </a:r>
                      <a:endParaRPr lang="en-GB" sz="800" b="1" i="0" u="none" strike="noStrike" dirty="0">
                        <a:solidFill>
                          <a:srgbClr val="000000"/>
                        </a:solidFill>
                        <a:effectLst/>
                        <a:latin typeface="Arial"/>
                      </a:endParaRP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0000"/>
                          </a:solidFill>
                          <a:effectLst/>
                          <a:latin typeface="Arial"/>
                        </a:rPr>
                        <a:t>£3,834,497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0000"/>
                          </a:solidFill>
                          <a:effectLst/>
                          <a:latin typeface="Arial"/>
                        </a:rPr>
                        <a:t>£3,837,940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0000"/>
                          </a:solidFill>
                          <a:effectLst/>
                          <a:latin typeface="Arial"/>
                        </a:rPr>
                        <a:t>£4,099,146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6.8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0000"/>
                          </a:solidFill>
                          <a:effectLst/>
                          <a:latin typeface="Arial"/>
                        </a:rPr>
                        <a:t>395,108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0000"/>
                          </a:solidFill>
                          <a:effectLst/>
                          <a:latin typeface="Arial"/>
                        </a:rPr>
                        <a:t>393,125</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0000"/>
                          </a:solidFill>
                          <a:effectLst/>
                          <a:latin typeface="Arial"/>
                        </a:rPr>
                        <a:t>420,604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0000"/>
                          </a:solidFill>
                          <a:effectLst/>
                          <a:latin typeface="Arial"/>
                        </a:rPr>
                        <a:t>1,471,931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0000"/>
                          </a:solidFill>
                          <a:effectLst/>
                          <a:latin typeface="Arial"/>
                        </a:rPr>
                        <a:t>1,471,913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0000"/>
                          </a:solidFill>
                          <a:effectLst/>
                          <a:latin typeface="Arial"/>
                        </a:rPr>
                        <a:t>1,576,859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7.1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0000"/>
                          </a:solidFill>
                          <a:effectLst/>
                          <a:latin typeface="Arial"/>
                        </a:rPr>
                        <a:t>£9.75</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Arial"/>
                        </a:rPr>
                        <a:t>-0.2</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0000"/>
                          </a:solidFill>
                          <a:effectLst/>
                          <a:latin typeface="Arial"/>
                        </a:rPr>
                        <a:t>£2.60</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-0.3</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65367">
                <a:tc>
                  <a:txBody>
                    <a:bodyPr/>
                    <a:lstStyle/>
                    <a:p>
                      <a:pPr algn="l" fontAlgn="t"/>
                      <a:r>
                        <a:rPr lang="en-GB" sz="800" b="0" i="0" u="none" strike="noStrike" dirty="0" smtClean="0">
                          <a:solidFill>
                            <a:srgbClr val="000000"/>
                          </a:solidFill>
                          <a:effectLst/>
                          <a:latin typeface="Arial"/>
                        </a:rPr>
                        <a:t>Chilled</a:t>
                      </a:r>
                      <a:endParaRPr lang="en-GB" sz="800" b="0" i="0" u="none" strike="noStrike" dirty="0">
                        <a:solidFill>
                          <a:srgbClr val="000000"/>
                        </a:solidFill>
                        <a:effectLst/>
                        <a:latin typeface="Arial"/>
                      </a:endParaRP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£2,375,364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£2,368,002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£2,436,943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2.9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176,488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178,440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185,845</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4.2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734,327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744,154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774,509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4.1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£13.11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-1.2</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£3.15</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-1.1</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65367">
                <a:tc>
                  <a:txBody>
                    <a:bodyPr/>
                    <a:lstStyle/>
                    <a:p>
                      <a:pPr algn="l" fontAlgn="t"/>
                      <a:r>
                        <a:rPr lang="en-GB" sz="800" b="0" i="0" u="none" strike="noStrike" dirty="0" smtClean="0">
                          <a:solidFill>
                            <a:srgbClr val="000000"/>
                          </a:solidFill>
                          <a:effectLst/>
                          <a:latin typeface="Arial"/>
                        </a:rPr>
                        <a:t>Frozen</a:t>
                      </a:r>
                      <a:endParaRPr lang="en-GB" sz="800" b="0" i="0" u="none" strike="noStrike" dirty="0">
                        <a:solidFill>
                          <a:srgbClr val="000000"/>
                        </a:solidFill>
                        <a:effectLst/>
                        <a:latin typeface="Arial"/>
                      </a:endParaRP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£914,380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£917,583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£1,055,856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15.1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134,815</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131,202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143,484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365,650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362,419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397,337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9.6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£7.36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5.2</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£2.66</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5.0</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65367">
                <a:tc>
                  <a:txBody>
                    <a:bodyPr/>
                    <a:lstStyle/>
                    <a:p>
                      <a:pPr algn="l" fontAlgn="t"/>
                      <a:r>
                        <a:rPr lang="en-GB" sz="800" b="0" i="0" u="none" strike="noStrike" dirty="0" smtClean="0">
                          <a:solidFill>
                            <a:srgbClr val="000000"/>
                          </a:solidFill>
                          <a:effectLst/>
                          <a:latin typeface="Arial"/>
                        </a:rPr>
                        <a:t>Ambient</a:t>
                      </a:r>
                      <a:endParaRPr lang="en-GB" sz="800" b="0" i="0" u="none" strike="noStrike" dirty="0">
                        <a:solidFill>
                          <a:srgbClr val="000000"/>
                        </a:solidFill>
                        <a:effectLst/>
                        <a:latin typeface="Arial"/>
                      </a:endParaRP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£544,753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£552,354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£606,346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83,805</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83,483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91,274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9.3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371,954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365,339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405,014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£6.64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0.4</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£1.50</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Arial"/>
                        </a:rPr>
                        <a:t>-1.0</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bl>
          </a:graphicData>
        </a:graphic>
      </p:graphicFrame>
      <p:sp>
        <p:nvSpPr>
          <p:cNvPr id="8" name="Content Placeholder 7"/>
          <p:cNvSpPr>
            <a:spLocks noGrp="1"/>
          </p:cNvSpPr>
          <p:nvPr>
            <p:ph idx="1"/>
          </p:nvPr>
        </p:nvSpPr>
        <p:spPr>
          <a:xfrm>
            <a:off x="367296" y="3913633"/>
            <a:ext cx="8388000" cy="2126572"/>
          </a:xfrm>
        </p:spPr>
        <p:txBody>
          <a:bodyPr>
            <a:noAutofit/>
          </a:bodyPr>
          <a:lstStyle/>
          <a:p>
            <a:r>
              <a:rPr lang="en-GB" sz="1600" dirty="0"/>
              <a:t>Total </a:t>
            </a:r>
            <a:r>
              <a:rPr lang="en-GB" sz="1600" dirty="0" smtClean="0"/>
              <a:t>seafood, and all sectors are reporting sales value, volume and unit growth</a:t>
            </a:r>
          </a:p>
          <a:p>
            <a:r>
              <a:rPr lang="en-GB" sz="1600" dirty="0" smtClean="0"/>
              <a:t>The </a:t>
            </a:r>
            <a:r>
              <a:rPr lang="en-GB" sz="1600" dirty="0"/>
              <a:t>average price per kg, and average price per unit fell </a:t>
            </a:r>
            <a:r>
              <a:rPr lang="en-GB" sz="1600" dirty="0" smtClean="0"/>
              <a:t>for total seafood, and the chilled sector</a:t>
            </a:r>
            <a:endParaRPr lang="en-GB" sz="1600" dirty="0"/>
          </a:p>
          <a:p>
            <a:r>
              <a:rPr lang="en-GB" sz="1600" dirty="0" smtClean="0"/>
              <a:t>The frozen sector is reporting higher </a:t>
            </a:r>
            <a:r>
              <a:rPr lang="en-GB" sz="1600" dirty="0"/>
              <a:t>average price per kg, and average price per unit </a:t>
            </a:r>
            <a:endParaRPr lang="en-GB" sz="1600" dirty="0" smtClean="0"/>
          </a:p>
          <a:p>
            <a:r>
              <a:rPr lang="en-GB" sz="1600" dirty="0" smtClean="0"/>
              <a:t>Ambient seafood average price per kg has increased, whilst the average price per unit has decreased</a:t>
            </a:r>
            <a:endParaRPr lang="en-GB" sz="600" dirty="0" smtClean="0"/>
          </a:p>
          <a:p>
            <a:endParaRPr lang="en-GB" sz="1400" i="1" dirty="0" smtClean="0"/>
          </a:p>
          <a:p>
            <a:pPr marL="0" indent="0">
              <a:buNone/>
            </a:pPr>
            <a:r>
              <a:rPr lang="en-GB" sz="1400" i="1" dirty="0" smtClean="0">
                <a:hlinkClick r:id="rId2" action="ppaction://hlinksldjump"/>
              </a:rPr>
              <a:t>Click here </a:t>
            </a:r>
            <a:r>
              <a:rPr lang="en-GB" sz="1400" i="1" dirty="0">
                <a:hlinkClick r:id="rId2" action="ppaction://hlinksldjump"/>
              </a:rPr>
              <a:t>for UK seafood by sector and </a:t>
            </a:r>
            <a:r>
              <a:rPr lang="en-GB" sz="1400" i="1" dirty="0" smtClean="0">
                <a:hlinkClick r:id="rId2" action="ppaction://hlinksldjump"/>
              </a:rPr>
              <a:t>segment</a:t>
            </a:r>
            <a:endParaRPr lang="en-GB" sz="1400" i="1" dirty="0" smtClean="0"/>
          </a:p>
          <a:p>
            <a:pPr marL="0" indent="0">
              <a:buNone/>
            </a:pPr>
            <a:r>
              <a:rPr lang="en-GB" sz="1400" i="1" dirty="0" smtClean="0">
                <a:hlinkClick r:id="rId3" action="ppaction://hlinksldjump"/>
              </a:rPr>
              <a:t>Click here for UK seafood by species </a:t>
            </a:r>
            <a:endParaRPr lang="en-GB" sz="1400" i="1" dirty="0"/>
          </a:p>
        </p:txBody>
      </p:sp>
      <p:sp>
        <p:nvSpPr>
          <p:cNvPr id="5" name="TextBox 4"/>
          <p:cNvSpPr txBox="1"/>
          <p:nvPr/>
        </p:nvSpPr>
        <p:spPr>
          <a:xfrm>
            <a:off x="0" y="6469037"/>
            <a:ext cx="9144000" cy="276999"/>
          </a:xfrm>
          <a:prstGeom prst="rect">
            <a:avLst/>
          </a:prstGeom>
          <a:noFill/>
        </p:spPr>
        <p:txBody>
          <a:bodyPr wrap="square" rtlCol="0">
            <a:spAutoFit/>
          </a:bodyPr>
          <a:lstStyle/>
          <a:p>
            <a:r>
              <a:rPr lang="en-GB" sz="1200" dirty="0" smtClean="0"/>
              <a:t>Source: Nielsen UK </a:t>
            </a:r>
            <a:r>
              <a:rPr lang="en-GB" sz="1200" dirty="0" err="1" smtClean="0"/>
              <a:t>ScanTrack</a:t>
            </a:r>
            <a:r>
              <a:rPr lang="en-GB" sz="1200" dirty="0" smtClean="0"/>
              <a:t> MAT 05.09.20</a:t>
            </a:r>
            <a:endParaRPr lang="en-GB" sz="1200" dirty="0"/>
          </a:p>
        </p:txBody>
      </p:sp>
    </p:spTree>
    <p:extLst>
      <p:ext uri="{BB962C8B-B14F-4D97-AF65-F5344CB8AC3E}">
        <p14:creationId xmlns:p14="http://schemas.microsoft.com/office/powerpoint/2010/main" val="860076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UK </a:t>
            </a:r>
            <a:r>
              <a:rPr lang="en-GB" dirty="0" smtClean="0"/>
              <a:t>seafood market sector share of trade</a:t>
            </a:r>
            <a:endParaRPr lang="en-GB"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79027" y="2972441"/>
            <a:ext cx="3911457" cy="2478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0884" y="2972441"/>
            <a:ext cx="3911457" cy="2478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6" name="Group 3"/>
          <p:cNvGraphicFramePr>
            <a:graphicFrameLocks noGrp="1"/>
          </p:cNvGraphicFramePr>
          <p:nvPr>
            <p:extLst>
              <p:ext uri="{D42A27DB-BD31-4B8C-83A1-F6EECF244321}">
                <p14:modId xmlns:p14="http://schemas.microsoft.com/office/powerpoint/2010/main" val="3748924369"/>
              </p:ext>
            </p:extLst>
          </p:nvPr>
        </p:nvGraphicFramePr>
        <p:xfrm>
          <a:off x="460884" y="1600200"/>
          <a:ext cx="8229600" cy="1097516"/>
        </p:xfrm>
        <a:graphic>
          <a:graphicData uri="http://schemas.openxmlformats.org/drawingml/2006/table">
            <a:tbl>
              <a:tblPr/>
              <a:tblGrid>
                <a:gridCol w="4116229"/>
                <a:gridCol w="4113371"/>
              </a:tblGrid>
              <a:tr h="979065">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2400" b="1" i="0" u="none" strike="noStrike" cap="none" normalizeH="0" baseline="0" dirty="0" smtClean="0">
                          <a:ln>
                            <a:noFill/>
                          </a:ln>
                          <a:solidFill>
                            <a:srgbClr val="0062AE"/>
                          </a:solidFill>
                          <a:effectLst/>
                          <a:latin typeface="Arial" pitchFamily="34" charset="0"/>
                          <a:cs typeface="Arial" pitchFamily="34" charset="0"/>
                        </a:rPr>
                        <a:t>Value</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200" b="1" i="0" u="none" strike="noStrike" cap="none" normalizeH="0" baseline="0" dirty="0" smtClean="0">
                        <a:ln>
                          <a:noFill/>
                        </a:ln>
                        <a:solidFill>
                          <a:srgbClr val="0062AE"/>
                        </a:solidFill>
                        <a:effectLst/>
                        <a:latin typeface="Arial" pitchFamily="34" charset="0"/>
                        <a:cs typeface="Arial" pitchFamily="34" charset="0"/>
                      </a:endParaRP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1" i="0" u="none" strike="noStrike" cap="none" normalizeH="0" baseline="0" dirty="0" smtClean="0">
                          <a:ln>
                            <a:noFill/>
                          </a:ln>
                          <a:solidFill>
                            <a:srgbClr val="0062AE"/>
                          </a:solidFill>
                          <a:effectLst/>
                          <a:latin typeface="Arial" pitchFamily="34" charset="0"/>
                          <a:cs typeface="Arial" pitchFamily="34" charset="0"/>
                        </a:rPr>
                        <a:t>£3,833m</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1" i="0" u="none" strike="noStrike" cap="none" normalizeH="0" baseline="0" dirty="0" smtClean="0">
                          <a:ln>
                            <a:noFill/>
                          </a:ln>
                          <a:solidFill>
                            <a:srgbClr val="92D050"/>
                          </a:solidFill>
                          <a:effectLst/>
                          <a:latin typeface="Arial" pitchFamily="34" charset="0"/>
                          <a:cs typeface="Arial" pitchFamily="34" charset="0"/>
                        </a:rPr>
                        <a:t>(+0.1%)</a:t>
                      </a:r>
                    </a:p>
                  </a:txBody>
                  <a:tcPr marL="90000" marR="90000" marT="9612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2400" b="1" i="0" u="none" strike="noStrike" cap="none" normalizeH="0" baseline="0" dirty="0" smtClean="0">
                          <a:ln>
                            <a:noFill/>
                          </a:ln>
                          <a:solidFill>
                            <a:srgbClr val="0062AE"/>
                          </a:solidFill>
                          <a:effectLst/>
                          <a:latin typeface="Arial" pitchFamily="34" charset="0"/>
                          <a:cs typeface="Arial" pitchFamily="34" charset="0"/>
                        </a:rPr>
                        <a:t>Volume</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200" b="1" i="0" u="none" strike="noStrike" cap="none" normalizeH="0" baseline="0" dirty="0" smtClean="0">
                        <a:ln>
                          <a:noFill/>
                        </a:ln>
                        <a:solidFill>
                          <a:srgbClr val="0062AE"/>
                        </a:solidFill>
                        <a:effectLst/>
                        <a:latin typeface="Arial" pitchFamily="34" charset="0"/>
                        <a:cs typeface="Arial" pitchFamily="34" charset="0"/>
                      </a:endParaRP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1" i="0" u="none" strike="noStrike" cap="none" normalizeH="0" baseline="0" dirty="0" smtClean="0">
                          <a:ln>
                            <a:noFill/>
                          </a:ln>
                          <a:solidFill>
                            <a:srgbClr val="0062AE"/>
                          </a:solidFill>
                          <a:effectLst/>
                          <a:latin typeface="Arial" pitchFamily="34" charset="0"/>
                          <a:cs typeface="Arial" pitchFamily="34" charset="0"/>
                        </a:rPr>
                        <a:t>394m kg’s </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1" i="0" u="none" strike="noStrike" cap="none" normalizeH="0" baseline="0" dirty="0" smtClean="0">
                          <a:ln>
                            <a:noFill/>
                          </a:ln>
                          <a:solidFill>
                            <a:srgbClr val="FF0000"/>
                          </a:solidFill>
                          <a:effectLst/>
                          <a:latin typeface="Arial" pitchFamily="34" charset="0"/>
                          <a:cs typeface="Arial" pitchFamily="34" charset="0"/>
                        </a:rPr>
                        <a:t>(-0.5%)</a:t>
                      </a:r>
                    </a:p>
                  </a:txBody>
                  <a:tcPr marL="90000" marR="90000" marT="9612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7" name="Rectangle 6"/>
          <p:cNvSpPr/>
          <p:nvPr/>
        </p:nvSpPr>
        <p:spPr>
          <a:xfrm>
            <a:off x="3910601" y="5297806"/>
            <a:ext cx="1361270" cy="230832"/>
          </a:xfrm>
          <a:prstGeom prst="rect">
            <a:avLst/>
          </a:prstGeom>
        </p:spPr>
        <p:txBody>
          <a:bodyPr wrap="none">
            <a:spAutoFit/>
          </a:bodyPr>
          <a:lstStyle/>
          <a:p>
            <a:r>
              <a:rPr lang="en-GB" altLang="en-US" sz="900" b="1" dirty="0" smtClean="0">
                <a:latin typeface="Arial" pitchFamily="34" charset="0"/>
                <a:cs typeface="Arial" pitchFamily="34" charset="0"/>
              </a:rPr>
              <a:t>(Chg = % Share </a:t>
            </a:r>
            <a:r>
              <a:rPr lang="en-GB" altLang="en-US" sz="900" b="1" dirty="0" err="1" smtClean="0">
                <a:latin typeface="Arial" pitchFamily="34" charset="0"/>
                <a:cs typeface="Arial" pitchFamily="34" charset="0"/>
              </a:rPr>
              <a:t>Chg</a:t>
            </a:r>
            <a:r>
              <a:rPr lang="en-GB" altLang="en-US" sz="900" b="1" dirty="0" smtClean="0">
                <a:latin typeface="Arial" pitchFamily="34" charset="0"/>
                <a:cs typeface="Arial" pitchFamily="34" charset="0"/>
              </a:rPr>
              <a:t>) </a:t>
            </a:r>
            <a:endParaRPr lang="en-GB" sz="900" dirty="0"/>
          </a:p>
        </p:txBody>
      </p:sp>
      <p:graphicFrame>
        <p:nvGraphicFramePr>
          <p:cNvPr id="8" name="Group 13"/>
          <p:cNvGraphicFramePr>
            <a:graphicFrameLocks noGrp="1"/>
          </p:cNvGraphicFramePr>
          <p:nvPr>
            <p:extLst>
              <p:ext uri="{D42A27DB-BD31-4B8C-83A1-F6EECF244321}">
                <p14:modId xmlns:p14="http://schemas.microsoft.com/office/powerpoint/2010/main" val="394997528"/>
              </p:ext>
            </p:extLst>
          </p:nvPr>
        </p:nvGraphicFramePr>
        <p:xfrm>
          <a:off x="1342814" y="3872625"/>
          <a:ext cx="2903758" cy="678420"/>
        </p:xfrm>
        <a:graphic>
          <a:graphicData uri="http://schemas.openxmlformats.org/drawingml/2006/table">
            <a:tbl>
              <a:tblPr/>
              <a:tblGrid>
                <a:gridCol w="1190074"/>
                <a:gridCol w="813816"/>
                <a:gridCol w="899868"/>
              </a:tblGrid>
              <a:tr h="678420">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chemeClr val="bg1"/>
                          </a:solidFill>
                          <a:effectLst/>
                          <a:latin typeface="Arial" pitchFamily="34" charset="0"/>
                          <a:cs typeface="Arial" pitchFamily="34" charset="0"/>
                        </a:rPr>
                        <a:t>Chilled</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0" i="0" u="none" strike="noStrike" cap="none" normalizeH="0" baseline="0" dirty="0" smtClean="0">
                          <a:ln>
                            <a:noFill/>
                          </a:ln>
                          <a:solidFill>
                            <a:schemeClr val="bg1"/>
                          </a:solidFill>
                          <a:effectLst/>
                          <a:latin typeface="Arial" pitchFamily="34" charset="0"/>
                          <a:cs typeface="Arial" pitchFamily="34" charset="0"/>
                        </a:rPr>
                        <a:t>59.5%	</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0" i="0" u="none" strike="noStrike" cap="none" normalizeH="0" baseline="0" dirty="0" smtClean="0">
                          <a:ln>
                            <a:noFill/>
                          </a:ln>
                          <a:solidFill>
                            <a:schemeClr val="bg1"/>
                          </a:solidFill>
                          <a:effectLst/>
                          <a:latin typeface="Arial" pitchFamily="34" charset="0"/>
                          <a:cs typeface="Arial" pitchFamily="34" charset="0"/>
                        </a:rPr>
                        <a:t>(-3.6%)</a:t>
                      </a:r>
                    </a:p>
                  </a:txBody>
                  <a:tcPr marL="90000" marR="90000" marT="76896" marB="46800" horzOverflow="overflow">
                    <a:lnL>
                      <a:noFill/>
                    </a:lnL>
                    <a:lnR>
                      <a:noFill/>
                    </a:lnR>
                    <a:lnT>
                      <a:noFill/>
                    </a:lnT>
                    <a:lnB>
                      <a:noFill/>
                    </a:lnB>
                    <a:lnTlToBr>
                      <a:noFill/>
                    </a:lnTlToBr>
                    <a:lnBlToTr>
                      <a:noFill/>
                    </a:lnBlToTr>
                    <a:noFill/>
                  </a:tcPr>
                </a:tc>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chemeClr val="bg1"/>
                          </a:solidFill>
                          <a:effectLst/>
                          <a:latin typeface="Arial" pitchFamily="34" charset="0"/>
                          <a:cs typeface="Arial" pitchFamily="34" charset="0"/>
                        </a:rPr>
                        <a:t>Frozen</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0" i="0" u="none" strike="noStrike" cap="none" normalizeH="0" baseline="0" dirty="0" smtClean="0">
                          <a:ln>
                            <a:noFill/>
                          </a:ln>
                          <a:solidFill>
                            <a:schemeClr val="bg1"/>
                          </a:solidFill>
                          <a:effectLst/>
                          <a:latin typeface="Arial" pitchFamily="34" charset="0"/>
                          <a:cs typeface="Arial" pitchFamily="34" charset="0"/>
                        </a:rPr>
                        <a:t>25.8%</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0" i="0" u="none" strike="noStrike" cap="none" normalizeH="0" baseline="0" dirty="0" smtClean="0">
                          <a:ln>
                            <a:noFill/>
                          </a:ln>
                          <a:solidFill>
                            <a:schemeClr val="bg1"/>
                          </a:solidFill>
                          <a:effectLst/>
                          <a:latin typeface="Arial" pitchFamily="34" charset="0"/>
                          <a:cs typeface="Arial" pitchFamily="34" charset="0"/>
                        </a:rPr>
                        <a:t>(+7.7%)</a:t>
                      </a:r>
                    </a:p>
                  </a:txBody>
                  <a:tcPr marL="90000" marR="90000" marT="76896" marB="46800" horzOverflow="overflow">
                    <a:lnL>
                      <a:noFill/>
                    </a:lnL>
                    <a:lnR>
                      <a:noFill/>
                    </a:lnR>
                    <a:lnT>
                      <a:noFill/>
                    </a:lnT>
                    <a:lnB>
                      <a:noFill/>
                    </a:lnB>
                    <a:lnTlToBr>
                      <a:noFill/>
                    </a:lnTlToBr>
                    <a:lnBlToTr>
                      <a:noFill/>
                    </a:lnBlToTr>
                    <a:noFill/>
                  </a:tcPr>
                </a:tc>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chemeClr val="bg1"/>
                          </a:solidFill>
                          <a:effectLst/>
                          <a:latin typeface="Arial" pitchFamily="34" charset="0"/>
                          <a:cs typeface="Arial" pitchFamily="34" charset="0"/>
                        </a:rPr>
                        <a:t>Ambient</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0" i="0" u="none" strike="noStrike" cap="none" normalizeH="0" baseline="0" dirty="0" smtClean="0">
                          <a:ln>
                            <a:noFill/>
                          </a:ln>
                          <a:solidFill>
                            <a:schemeClr val="bg1"/>
                          </a:solidFill>
                          <a:effectLst/>
                          <a:latin typeface="Arial" pitchFamily="34" charset="0"/>
                          <a:cs typeface="Arial" pitchFamily="34" charset="0"/>
                        </a:rPr>
                        <a:t>14.8%	(+2.8%)</a:t>
                      </a:r>
                    </a:p>
                  </a:txBody>
                  <a:tcPr marL="90000" marR="90000" marT="76896" marB="46800" horzOverflow="overflow">
                    <a:lnL>
                      <a:noFill/>
                    </a:lnL>
                    <a:lnR>
                      <a:noFill/>
                    </a:lnR>
                    <a:lnT>
                      <a:noFill/>
                    </a:lnT>
                    <a:lnB>
                      <a:noFill/>
                    </a:lnB>
                    <a:lnTlToBr>
                      <a:noFill/>
                    </a:lnTlToBr>
                    <a:lnBlToTr>
                      <a:noFill/>
                    </a:lnBlToTr>
                    <a:noFill/>
                  </a:tcPr>
                </a:tc>
              </a:tr>
            </a:tbl>
          </a:graphicData>
        </a:graphic>
      </p:graphicFrame>
      <p:graphicFrame>
        <p:nvGraphicFramePr>
          <p:cNvPr id="9" name="Group 13"/>
          <p:cNvGraphicFramePr>
            <a:graphicFrameLocks noGrp="1"/>
          </p:cNvGraphicFramePr>
          <p:nvPr>
            <p:extLst>
              <p:ext uri="{D42A27DB-BD31-4B8C-83A1-F6EECF244321}">
                <p14:modId xmlns:p14="http://schemas.microsoft.com/office/powerpoint/2010/main" val="1116056458"/>
              </p:ext>
            </p:extLst>
          </p:nvPr>
        </p:nvGraphicFramePr>
        <p:xfrm>
          <a:off x="5702377" y="3872625"/>
          <a:ext cx="2883839" cy="678420"/>
        </p:xfrm>
        <a:graphic>
          <a:graphicData uri="http://schemas.openxmlformats.org/drawingml/2006/table">
            <a:tbl>
              <a:tblPr/>
              <a:tblGrid>
                <a:gridCol w="1038959"/>
                <a:gridCol w="1038959"/>
                <a:gridCol w="805921"/>
              </a:tblGrid>
              <a:tr h="678420">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chemeClr val="bg1"/>
                          </a:solidFill>
                          <a:effectLst/>
                          <a:latin typeface="Arial" pitchFamily="34" charset="0"/>
                          <a:cs typeface="Arial" pitchFamily="34" charset="0"/>
                        </a:rPr>
                        <a:t>Chilled</a:t>
                      </a:r>
                      <a:endParaRPr kumimoji="0" lang="en-GB" altLang="en-US" sz="12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0" i="0" u="none" strike="noStrike" cap="none" normalizeH="0" baseline="0" dirty="0" smtClean="0">
                          <a:ln>
                            <a:noFill/>
                          </a:ln>
                          <a:solidFill>
                            <a:schemeClr val="bg1"/>
                          </a:solidFill>
                          <a:effectLst/>
                          <a:latin typeface="Arial" pitchFamily="34" charset="0"/>
                          <a:cs typeface="Arial" pitchFamily="34" charset="0"/>
                        </a:rPr>
                        <a:t>44.2%</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0" i="0" u="none" strike="noStrike" cap="none" normalizeH="0" baseline="0" dirty="0" smtClean="0">
                          <a:ln>
                            <a:noFill/>
                          </a:ln>
                          <a:solidFill>
                            <a:schemeClr val="bg1"/>
                          </a:solidFill>
                          <a:effectLst/>
                          <a:latin typeface="Arial" pitchFamily="34" charset="0"/>
                          <a:cs typeface="Arial" pitchFamily="34" charset="0"/>
                        </a:rPr>
                        <a:t>(-2.7%)</a:t>
                      </a:r>
                      <a:endParaRPr kumimoji="0" lang="en-GB" altLang="en-US" sz="1200" b="1" i="0" u="none" strike="noStrike" cap="none" normalizeH="0" baseline="0" dirty="0" smtClean="0">
                        <a:ln>
                          <a:noFill/>
                        </a:ln>
                        <a:solidFill>
                          <a:schemeClr val="bg1"/>
                        </a:solidFill>
                        <a:effectLst/>
                        <a:latin typeface="Arial" pitchFamily="34" charset="0"/>
                        <a:cs typeface="Arial" pitchFamily="34" charset="0"/>
                      </a:endParaRPr>
                    </a:p>
                  </a:txBody>
                  <a:tcPr marL="90000" marR="90000" marT="76896" marB="46800" horzOverflow="overflow">
                    <a:lnL>
                      <a:noFill/>
                    </a:lnL>
                    <a:lnR>
                      <a:noFill/>
                    </a:lnR>
                    <a:lnT>
                      <a:noFill/>
                    </a:lnT>
                    <a:lnB>
                      <a:noFill/>
                    </a:lnB>
                    <a:lnTlToBr>
                      <a:noFill/>
                    </a:lnTlToBr>
                    <a:lnBlToTr>
                      <a:noFill/>
                    </a:lnBlToTr>
                    <a:noFill/>
                  </a:tcPr>
                </a:tc>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chemeClr val="bg1"/>
                          </a:solidFill>
                          <a:effectLst/>
                          <a:latin typeface="Arial" pitchFamily="34" charset="0"/>
                          <a:cs typeface="Arial" pitchFamily="34" charset="0"/>
                        </a:rPr>
                        <a:t>Frozen</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0" i="0" u="none" strike="noStrike" cap="none" normalizeH="0" baseline="0" dirty="0" smtClean="0">
                          <a:ln>
                            <a:noFill/>
                          </a:ln>
                          <a:solidFill>
                            <a:schemeClr val="bg1"/>
                          </a:solidFill>
                          <a:effectLst/>
                          <a:latin typeface="Arial" pitchFamily="34" charset="0"/>
                          <a:cs typeface="Arial" pitchFamily="34" charset="0"/>
                        </a:rPr>
                        <a:t>34.1%</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0" i="0" u="none" strike="noStrike" cap="none" normalizeH="0" baseline="0" dirty="0" smtClean="0">
                          <a:ln>
                            <a:noFill/>
                          </a:ln>
                          <a:solidFill>
                            <a:schemeClr val="bg1"/>
                          </a:solidFill>
                          <a:effectLst/>
                          <a:latin typeface="Arial" pitchFamily="34" charset="0"/>
                          <a:cs typeface="Arial" pitchFamily="34" charset="0"/>
                        </a:rPr>
                        <a:t>(+2.2%)</a:t>
                      </a:r>
                    </a:p>
                  </a:txBody>
                  <a:tcPr marL="90000" marR="90000" marT="76896" marB="46800" horzOverflow="overflow">
                    <a:lnL>
                      <a:noFill/>
                    </a:lnL>
                    <a:lnR>
                      <a:noFill/>
                    </a:lnR>
                    <a:lnT>
                      <a:noFill/>
                    </a:lnT>
                    <a:lnB>
                      <a:noFill/>
                    </a:lnB>
                    <a:lnTlToBr>
                      <a:noFill/>
                    </a:lnTlToBr>
                    <a:lnBlToTr>
                      <a:noFill/>
                    </a:lnBlToTr>
                    <a:noFill/>
                  </a:tcPr>
                </a:tc>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chemeClr val="bg1"/>
                          </a:solidFill>
                          <a:effectLst/>
                          <a:latin typeface="Arial" pitchFamily="34" charset="0"/>
                          <a:cs typeface="Arial" pitchFamily="34" charset="0"/>
                        </a:rPr>
                        <a:t>Ambient</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0" i="0" u="none" strike="noStrike" cap="none" normalizeH="0" baseline="0" dirty="0" smtClean="0">
                          <a:ln>
                            <a:noFill/>
                          </a:ln>
                          <a:solidFill>
                            <a:schemeClr val="bg1"/>
                          </a:solidFill>
                          <a:effectLst/>
                          <a:latin typeface="Arial" pitchFamily="34" charset="0"/>
                          <a:cs typeface="Arial" pitchFamily="34" charset="0"/>
                        </a:rPr>
                        <a:t>21.7%	(+2.2%)</a:t>
                      </a:r>
                    </a:p>
                  </a:txBody>
                  <a:tcPr marL="90000" marR="90000" marT="76896" marB="46800" horzOverflow="overflow">
                    <a:lnL>
                      <a:noFill/>
                    </a:lnL>
                    <a:lnR>
                      <a:noFill/>
                    </a:lnR>
                    <a:lnT>
                      <a:noFill/>
                    </a:lnT>
                    <a:lnB>
                      <a:noFill/>
                    </a:lnB>
                    <a:lnTlToBr>
                      <a:noFill/>
                    </a:lnTlToBr>
                    <a:lnBlToTr>
                      <a:noFill/>
                    </a:lnBlToTr>
                    <a:noFill/>
                  </a:tcPr>
                </a:tc>
              </a:tr>
            </a:tbl>
          </a:graphicData>
        </a:graphic>
      </p:graphicFrame>
      <p:sp>
        <p:nvSpPr>
          <p:cNvPr id="10" name="Rectangle 58"/>
          <p:cNvSpPr>
            <a:spLocks noChangeArrowheads="1"/>
          </p:cNvSpPr>
          <p:nvPr/>
        </p:nvSpPr>
        <p:spPr bwMode="auto">
          <a:xfrm>
            <a:off x="241361" y="5799917"/>
            <a:ext cx="8642350"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2000" b="0" dirty="0" smtClean="0"/>
              <a:t>The chilled sector has lost market share to frozen and ambient seafood.</a:t>
            </a:r>
            <a:endParaRPr lang="en-GB" altLang="en-US" sz="2000" b="0" dirty="0"/>
          </a:p>
        </p:txBody>
      </p:sp>
      <p:sp>
        <p:nvSpPr>
          <p:cNvPr id="11" name="TextBox 10"/>
          <p:cNvSpPr txBox="1"/>
          <p:nvPr/>
        </p:nvSpPr>
        <p:spPr>
          <a:xfrm>
            <a:off x="0" y="6469037"/>
            <a:ext cx="9144000" cy="276999"/>
          </a:xfrm>
          <a:prstGeom prst="rect">
            <a:avLst/>
          </a:prstGeom>
          <a:noFill/>
        </p:spPr>
        <p:txBody>
          <a:bodyPr wrap="square" rtlCol="0">
            <a:spAutoFit/>
          </a:bodyPr>
          <a:lstStyle/>
          <a:p>
            <a:r>
              <a:rPr lang="en-GB" sz="1200" dirty="0" smtClean="0"/>
              <a:t>Source: Nielsen UK </a:t>
            </a:r>
            <a:r>
              <a:rPr lang="en-GB" sz="1200" dirty="0" err="1" smtClean="0"/>
              <a:t>ScanTrack</a:t>
            </a:r>
            <a:r>
              <a:rPr lang="en-GB" sz="1200" dirty="0" smtClean="0"/>
              <a:t> MAT 05.09.20</a:t>
            </a:r>
            <a:endParaRPr lang="en-GB" sz="1200" dirty="0"/>
          </a:p>
        </p:txBody>
      </p:sp>
    </p:spTree>
    <p:extLst>
      <p:ext uri="{BB962C8B-B14F-4D97-AF65-F5344CB8AC3E}">
        <p14:creationId xmlns:p14="http://schemas.microsoft.com/office/powerpoint/2010/main" val="3100417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Seafood sector purchase KPI’s</a:t>
            </a:r>
            <a:endParaRPr lang="en-GB"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183267126"/>
              </p:ext>
            </p:extLst>
          </p:nvPr>
        </p:nvGraphicFramePr>
        <p:xfrm>
          <a:off x="366713" y="1384301"/>
          <a:ext cx="8388351" cy="3644898"/>
        </p:xfrm>
        <a:graphic>
          <a:graphicData uri="http://schemas.openxmlformats.org/drawingml/2006/table">
            <a:tbl>
              <a:tblPr firstRow="1" bandRow="1">
                <a:tableStyleId>{69012ECD-51FC-41F1-AA8D-1B2483CD663E}</a:tableStyleId>
              </a:tblPr>
              <a:tblGrid>
                <a:gridCol w="932039">
                  <a:extLst>
                    <a:ext uri="{9D8B030D-6E8A-4147-A177-3AD203B41FA5}">
                      <a16:colId xmlns:a16="http://schemas.microsoft.com/office/drawing/2014/main" xmlns="" val="20000"/>
                    </a:ext>
                  </a:extLst>
                </a:gridCol>
                <a:gridCol w="932039"/>
                <a:gridCol w="932039"/>
                <a:gridCol w="932039"/>
                <a:gridCol w="932039"/>
                <a:gridCol w="932039"/>
                <a:gridCol w="932039">
                  <a:extLst>
                    <a:ext uri="{9D8B030D-6E8A-4147-A177-3AD203B41FA5}">
                      <a16:colId xmlns:a16="http://schemas.microsoft.com/office/drawing/2014/main" xmlns="" val="20001"/>
                    </a:ext>
                  </a:extLst>
                </a:gridCol>
                <a:gridCol w="932039">
                  <a:extLst>
                    <a:ext uri="{9D8B030D-6E8A-4147-A177-3AD203B41FA5}">
                      <a16:colId xmlns:a16="http://schemas.microsoft.com/office/drawing/2014/main" xmlns="" val="20002"/>
                    </a:ext>
                  </a:extLst>
                </a:gridCol>
                <a:gridCol w="932039">
                  <a:extLst>
                    <a:ext uri="{9D8B030D-6E8A-4147-A177-3AD203B41FA5}">
                      <a16:colId xmlns:a16="http://schemas.microsoft.com/office/drawing/2014/main" xmlns="" val="20003"/>
                    </a:ext>
                  </a:extLst>
                </a:gridCol>
              </a:tblGrid>
              <a:tr h="525738">
                <a:tc>
                  <a:txBody>
                    <a:bodyPr/>
                    <a:lstStyle/>
                    <a:p>
                      <a:pPr algn="ctr" fontAlgn="b"/>
                      <a:r>
                        <a:rPr lang="en-GB" sz="900" b="0" i="0" u="none" strike="noStrike" dirty="0">
                          <a:solidFill>
                            <a:schemeClr val="bg1"/>
                          </a:solidFill>
                          <a:effectLst/>
                          <a:latin typeface="+mn-lt"/>
                        </a:rPr>
                        <a:t>Sector</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900" b="0" i="0" u="none" strike="noStrike" dirty="0">
                          <a:solidFill>
                            <a:schemeClr val="bg1"/>
                          </a:solidFill>
                          <a:effectLst/>
                          <a:latin typeface="+mn-lt"/>
                        </a:rPr>
                        <a:t>52 Week Ending</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900" b="0" i="0" u="none" strike="noStrike" dirty="0">
                          <a:solidFill>
                            <a:schemeClr val="bg1"/>
                          </a:solidFill>
                          <a:effectLst/>
                          <a:latin typeface="+mn-lt"/>
                        </a:rPr>
                        <a:t>Penetration 52w</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900" b="0" i="0" u="none" strike="noStrike" dirty="0">
                          <a:solidFill>
                            <a:schemeClr val="bg1"/>
                          </a:solidFill>
                          <a:effectLst/>
                          <a:latin typeface="+mn-lt"/>
                        </a:rPr>
                        <a:t>Frequency of Purchase 52w</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900" b="0" i="0" u="none" strike="noStrike" dirty="0">
                          <a:solidFill>
                            <a:schemeClr val="bg1"/>
                          </a:solidFill>
                          <a:effectLst/>
                          <a:latin typeface="+mn-lt"/>
                        </a:rPr>
                        <a:t>AWOP (Value) 52w</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900" b="0" i="0" u="none" strike="noStrike" dirty="0">
                          <a:solidFill>
                            <a:schemeClr val="bg1"/>
                          </a:solidFill>
                          <a:effectLst/>
                          <a:latin typeface="+mn-lt"/>
                        </a:rPr>
                        <a:t>AWOP (Volume) 52w</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900" b="0" i="0" u="none" strike="noStrike" dirty="0">
                          <a:solidFill>
                            <a:schemeClr val="bg1"/>
                          </a:solidFill>
                          <a:effectLst/>
                          <a:latin typeface="+mn-lt"/>
                        </a:rPr>
                        <a:t>Value per Occasion 52w</a:t>
                      </a:r>
                    </a:p>
                  </a:txBody>
                  <a:tcPr marL="0" marR="0" marT="0"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900" b="0" i="0" u="none" strike="noStrike" dirty="0">
                          <a:solidFill>
                            <a:schemeClr val="bg1"/>
                          </a:solidFill>
                          <a:effectLst/>
                          <a:latin typeface="+mn-lt"/>
                        </a:rPr>
                        <a:t>Volume per Occasion 52w</a:t>
                      </a:r>
                    </a:p>
                  </a:txBody>
                  <a:tcPr marL="0" marR="0" marT="0"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900" b="0" i="0" u="none" strike="noStrike" dirty="0">
                          <a:solidFill>
                            <a:schemeClr val="bg1"/>
                          </a:solidFill>
                          <a:effectLst/>
                          <a:latin typeface="+mn-lt"/>
                        </a:rPr>
                        <a:t>Price </a:t>
                      </a:r>
                      <a:r>
                        <a:rPr lang="en-GB" sz="900" b="0" i="0" u="none" strike="noStrike" dirty="0" smtClean="0">
                          <a:solidFill>
                            <a:schemeClr val="bg1"/>
                          </a:solidFill>
                          <a:effectLst/>
                          <a:latin typeface="+mn-lt"/>
                        </a:rPr>
                        <a:t>per kg </a:t>
                      </a:r>
                      <a:r>
                        <a:rPr lang="en-GB" sz="900" b="0" i="0" u="none" strike="noStrike" dirty="0">
                          <a:solidFill>
                            <a:schemeClr val="bg1"/>
                          </a:solidFill>
                          <a:effectLst/>
                          <a:latin typeface="+mn-lt"/>
                        </a:rPr>
                        <a:t>52w</a:t>
                      </a:r>
                    </a:p>
                  </a:txBody>
                  <a:tcPr marL="0" marR="0" marT="0" marB="0" anchor="ct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259930">
                <a:tc rowSpan="3">
                  <a:txBody>
                    <a:bodyPr/>
                    <a:lstStyle/>
                    <a:p>
                      <a:pPr algn="ctr" fontAlgn="ctr"/>
                      <a:r>
                        <a:rPr lang="en-GB" sz="1000" b="0" i="0" u="none" strike="noStrike" dirty="0">
                          <a:solidFill>
                            <a:srgbClr val="000000"/>
                          </a:solidFill>
                          <a:effectLst/>
                          <a:latin typeface="+mn-lt"/>
                        </a:rPr>
                        <a:t>Total Seafood</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rgbClr val="000000"/>
                          </a:solidFill>
                          <a:effectLst/>
                          <a:latin typeface="+mn-lt"/>
                        </a:rPr>
                        <a:t>07 Sep 2019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00" b="0" i="0" u="none" strike="noStrike">
                          <a:solidFill>
                            <a:srgbClr val="000000"/>
                          </a:solidFill>
                          <a:effectLst/>
                          <a:latin typeface="+mn-lt"/>
                        </a:rPr>
                        <a:t>96.5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00" b="0" i="0" u="none" strike="noStrike">
                          <a:solidFill>
                            <a:srgbClr val="000000"/>
                          </a:solidFill>
                          <a:effectLst/>
                          <a:latin typeface="+mn-lt"/>
                        </a:rPr>
                        <a:t>30.3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00" b="0" i="0" u="none" strike="noStrike">
                          <a:solidFill>
                            <a:srgbClr val="000000"/>
                          </a:solidFill>
                          <a:effectLst/>
                          <a:latin typeface="+mn-lt"/>
                        </a:rPr>
                        <a:t>£130.9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00" b="0" i="0" u="none" strike="noStrike">
                          <a:solidFill>
                            <a:srgbClr val="000000"/>
                          </a:solidFill>
                          <a:effectLst/>
                          <a:latin typeface="+mn-lt"/>
                        </a:rPr>
                        <a:t>14.5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00" b="0" i="0" u="none" strike="noStrike">
                          <a:solidFill>
                            <a:srgbClr val="000000"/>
                          </a:solidFill>
                          <a:effectLst/>
                          <a:latin typeface="+mn-lt"/>
                        </a:rPr>
                        <a:t>£4.33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00" b="0" i="0" u="none" strike="noStrike">
                          <a:solidFill>
                            <a:srgbClr val="000000"/>
                          </a:solidFill>
                          <a:effectLst/>
                          <a:latin typeface="+mn-lt"/>
                        </a:rPr>
                        <a:t>0.5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00" b="0" i="0" u="none" strike="noStrike">
                          <a:solidFill>
                            <a:srgbClr val="000000"/>
                          </a:solidFill>
                          <a:effectLst/>
                          <a:latin typeface="+mn-lt"/>
                        </a:rPr>
                        <a:t>£9.03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59930">
                <a:tc vMerge="1">
                  <a:txBody>
                    <a:bodyPr/>
                    <a:lstStyle/>
                    <a:p>
                      <a:endParaRPr lang="en-GB"/>
                    </a:p>
                  </a:txBody>
                  <a:tcP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b"/>
                      <a:r>
                        <a:rPr lang="en-GB" sz="1000" b="0" i="0" u="none" strike="noStrike" dirty="0">
                          <a:solidFill>
                            <a:srgbClr val="000000"/>
                          </a:solidFill>
                          <a:effectLst/>
                          <a:latin typeface="+mn-lt"/>
                        </a:rPr>
                        <a:t>05 Sep 2020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00" b="0" i="0" u="none" strike="noStrike">
                          <a:solidFill>
                            <a:srgbClr val="000000"/>
                          </a:solidFill>
                          <a:effectLst/>
                          <a:latin typeface="+mn-lt"/>
                        </a:rPr>
                        <a:t>96.7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00" b="0" i="0" u="none" strike="noStrike">
                          <a:solidFill>
                            <a:srgbClr val="000000"/>
                          </a:solidFill>
                          <a:effectLst/>
                          <a:latin typeface="+mn-lt"/>
                        </a:rPr>
                        <a:t>30.6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00" b="0" i="0" u="none" strike="noStrike">
                          <a:solidFill>
                            <a:srgbClr val="000000"/>
                          </a:solidFill>
                          <a:effectLst/>
                          <a:latin typeface="+mn-lt"/>
                        </a:rPr>
                        <a:t>£137.1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00" b="0" i="0" u="none" strike="noStrike">
                          <a:solidFill>
                            <a:srgbClr val="000000"/>
                          </a:solidFill>
                          <a:effectLst/>
                          <a:latin typeface="+mn-lt"/>
                        </a:rPr>
                        <a:t>15.2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00" b="0" i="0" u="none" strike="noStrike">
                          <a:solidFill>
                            <a:srgbClr val="000000"/>
                          </a:solidFill>
                          <a:effectLst/>
                          <a:latin typeface="+mn-lt"/>
                        </a:rPr>
                        <a:t>£4.48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00" b="0" i="0" u="none" strike="noStrike">
                          <a:solidFill>
                            <a:srgbClr val="000000"/>
                          </a:solidFill>
                          <a:effectLst/>
                          <a:latin typeface="+mn-lt"/>
                        </a:rPr>
                        <a:t>0.5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00" b="0" i="0" u="none" strike="noStrike">
                          <a:solidFill>
                            <a:srgbClr val="000000"/>
                          </a:solidFill>
                          <a:effectLst/>
                          <a:latin typeface="+mn-lt"/>
                        </a:rPr>
                        <a:t>£9.02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59930">
                <a:tc vMerge="1">
                  <a:txBody>
                    <a:bodyPr/>
                    <a:lstStyle/>
                    <a:p>
                      <a:endParaRPr lang="en-GB"/>
                    </a:p>
                  </a:txBody>
                  <a:tcP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b"/>
                      <a:r>
                        <a:rPr lang="en-GB" sz="1000" b="0" i="0" u="none" strike="noStrike">
                          <a:solidFill>
                            <a:srgbClr val="000000"/>
                          </a:solidFill>
                          <a:effectLst/>
                          <a:latin typeface="+mn-lt"/>
                        </a:rPr>
                        <a:t>% Change</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B050"/>
                          </a:solidFill>
                          <a:effectLst/>
                          <a:latin typeface="+mn-lt"/>
                        </a:rPr>
                        <a:t>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B050"/>
                          </a:solidFill>
                          <a:effectLst/>
                          <a:latin typeface="+mn-lt"/>
                        </a:rPr>
                        <a:t>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B050"/>
                          </a:solidFill>
                          <a:effectLst/>
                          <a:latin typeface="+mn-lt"/>
                        </a:rPr>
                        <a:t>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B050"/>
                          </a:solidFill>
                          <a:effectLst/>
                          <a:latin typeface="+mn-lt"/>
                        </a:rPr>
                        <a:t>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B050"/>
                          </a:solidFill>
                          <a:effectLst/>
                          <a:latin typeface="+mn-lt"/>
                        </a:rPr>
                        <a:t>3.6%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B050"/>
                          </a:solidFill>
                          <a:effectLst/>
                          <a:latin typeface="+mn-lt"/>
                        </a:rPr>
                        <a:t>3.8%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FF0000"/>
                          </a:solidFill>
                          <a:effectLst/>
                          <a:latin typeface="+mn-lt"/>
                        </a:rPr>
                        <a:t>-0.2%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59930">
                <a:tc rowSpan="3">
                  <a:txBody>
                    <a:bodyPr/>
                    <a:lstStyle/>
                    <a:p>
                      <a:pPr algn="ctr" fontAlgn="ctr"/>
                      <a:r>
                        <a:rPr lang="en-GB" sz="1000" b="0" i="0" u="none" strike="noStrike">
                          <a:solidFill>
                            <a:srgbClr val="000000"/>
                          </a:solidFill>
                          <a:effectLst/>
                          <a:latin typeface="+mn-lt"/>
                        </a:rPr>
                        <a:t>Chilled</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rgbClr val="000000"/>
                          </a:solidFill>
                          <a:effectLst/>
                          <a:latin typeface="+mn-lt"/>
                        </a:rPr>
                        <a:t>07 Sep 2019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00" b="0" i="0" u="none" strike="noStrike">
                          <a:solidFill>
                            <a:srgbClr val="000000"/>
                          </a:solidFill>
                          <a:effectLst/>
                          <a:latin typeface="+mn-lt"/>
                        </a:rPr>
                        <a:t>81.5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00" b="0" i="0" u="none" strike="noStrike">
                          <a:solidFill>
                            <a:srgbClr val="000000"/>
                          </a:solidFill>
                          <a:effectLst/>
                          <a:latin typeface="+mn-lt"/>
                        </a:rPr>
                        <a:t>20.0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00" b="0" i="0" u="none" strike="noStrike">
                          <a:solidFill>
                            <a:srgbClr val="000000"/>
                          </a:solidFill>
                          <a:effectLst/>
                          <a:latin typeface="+mn-lt"/>
                        </a:rPr>
                        <a:t>£93.3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00" b="0" i="0" u="none" strike="noStrike">
                          <a:solidFill>
                            <a:srgbClr val="000000"/>
                          </a:solidFill>
                          <a:effectLst/>
                          <a:latin typeface="+mn-lt"/>
                        </a:rPr>
                        <a:t>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00" b="0" i="0" u="none" strike="noStrike">
                          <a:solidFill>
                            <a:srgbClr val="000000"/>
                          </a:solidFill>
                          <a:effectLst/>
                          <a:latin typeface="+mn-lt"/>
                        </a:rPr>
                        <a:t>£4.66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00" b="0" i="0" u="none" strike="noStrike">
                          <a:solidFill>
                            <a:srgbClr val="000000"/>
                          </a:solidFill>
                          <a:effectLst/>
                          <a:latin typeface="+mn-lt"/>
                        </a:rPr>
                        <a:t>0.4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00" b="0" i="0" u="none" strike="noStrike">
                          <a:solidFill>
                            <a:srgbClr val="000000"/>
                          </a:solidFill>
                          <a:effectLst/>
                          <a:latin typeface="+mn-lt"/>
                        </a:rPr>
                        <a:t>£12.23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59930">
                <a:tc vMerge="1">
                  <a:txBody>
                    <a:bodyPr/>
                    <a:lstStyle/>
                    <a:p>
                      <a:endParaRPr lang="en-GB"/>
                    </a:p>
                  </a:txBody>
                  <a:tcP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b"/>
                      <a:r>
                        <a:rPr lang="en-GB" sz="1000" b="0" i="0" u="none" strike="noStrike" dirty="0">
                          <a:solidFill>
                            <a:srgbClr val="000000"/>
                          </a:solidFill>
                          <a:effectLst/>
                          <a:latin typeface="+mn-lt"/>
                        </a:rPr>
                        <a:t>05 Sep 2020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00" b="0" i="0" u="none" strike="noStrike">
                          <a:solidFill>
                            <a:srgbClr val="000000"/>
                          </a:solidFill>
                          <a:effectLst/>
                          <a:latin typeface="+mn-lt"/>
                        </a:rPr>
                        <a:t>81.7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00" b="0" i="0" u="none" strike="noStrike">
                          <a:solidFill>
                            <a:srgbClr val="000000"/>
                          </a:solidFill>
                          <a:effectLst/>
                          <a:latin typeface="+mn-lt"/>
                        </a:rPr>
                        <a:t>19.8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00" b="0" i="0" u="none" strike="noStrike">
                          <a:solidFill>
                            <a:srgbClr val="000000"/>
                          </a:solidFill>
                          <a:effectLst/>
                          <a:latin typeface="+mn-lt"/>
                        </a:rPr>
                        <a:t>£93.7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00" b="0" i="0" u="none" strike="noStrike">
                          <a:solidFill>
                            <a:srgbClr val="000000"/>
                          </a:solidFill>
                          <a:effectLst/>
                          <a:latin typeface="+mn-lt"/>
                        </a:rPr>
                        <a:t>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00" b="0" i="0" u="none" strike="noStrike">
                          <a:solidFill>
                            <a:srgbClr val="000000"/>
                          </a:solidFill>
                          <a:effectLst/>
                          <a:latin typeface="+mn-lt"/>
                        </a:rPr>
                        <a:t>£4.73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00" b="0" i="0" u="none" strike="noStrike">
                          <a:solidFill>
                            <a:srgbClr val="000000"/>
                          </a:solidFill>
                          <a:effectLst/>
                          <a:latin typeface="+mn-lt"/>
                        </a:rPr>
                        <a:t>0.4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00" b="0" i="0" u="none" strike="noStrike">
                          <a:solidFill>
                            <a:srgbClr val="000000"/>
                          </a:solidFill>
                          <a:effectLst/>
                          <a:latin typeface="+mn-lt"/>
                        </a:rPr>
                        <a:t>£12.18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59930">
                <a:tc vMerge="1">
                  <a:txBody>
                    <a:bodyPr/>
                    <a:lstStyle/>
                    <a:p>
                      <a:endParaRPr lang="en-GB"/>
                    </a:p>
                  </a:txBody>
                  <a:tcP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000" b="0" i="0" u="none" strike="noStrike">
                          <a:solidFill>
                            <a:srgbClr val="000000"/>
                          </a:solidFill>
                          <a:effectLst/>
                          <a:latin typeface="+mn-lt"/>
                        </a:rPr>
                        <a:t>% Change</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B050"/>
                          </a:solidFill>
                          <a:effectLst/>
                          <a:latin typeface="+mn-lt"/>
                        </a:rPr>
                        <a:t>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FF0000"/>
                          </a:solidFill>
                          <a:effectLst/>
                          <a:latin typeface="+mn-lt"/>
                        </a:rPr>
                        <a:t>-1.1%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B050"/>
                          </a:solidFill>
                          <a:effectLst/>
                          <a:latin typeface="+mn-lt"/>
                        </a:rPr>
                        <a:t>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B050"/>
                          </a:solidFill>
                          <a:effectLst/>
                          <a:latin typeface="+mn-lt"/>
                        </a:rPr>
                        <a:t>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B050"/>
                          </a:solidFill>
                          <a:effectLst/>
                          <a:latin typeface="+mn-lt"/>
                        </a:rPr>
                        <a:t>1.5%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B050"/>
                          </a:solidFill>
                          <a:effectLst/>
                          <a:latin typeface="+mn-lt"/>
                        </a:rPr>
                        <a:t>1.9%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FF0000"/>
                          </a:solidFill>
                          <a:effectLst/>
                          <a:latin typeface="+mn-lt"/>
                        </a:rPr>
                        <a:t>-0.5%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59930">
                <a:tc rowSpan="3">
                  <a:txBody>
                    <a:bodyPr/>
                    <a:lstStyle/>
                    <a:p>
                      <a:pPr algn="ctr" fontAlgn="ctr"/>
                      <a:r>
                        <a:rPr lang="en-GB" sz="1000" b="0" i="0" u="none" strike="noStrike">
                          <a:solidFill>
                            <a:srgbClr val="000000"/>
                          </a:solidFill>
                          <a:effectLst/>
                          <a:latin typeface="+mn-lt"/>
                        </a:rPr>
                        <a:t>Frozen</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000" b="0" i="0" u="none" strike="noStrike" dirty="0">
                          <a:solidFill>
                            <a:srgbClr val="000000"/>
                          </a:solidFill>
                          <a:effectLst/>
                          <a:latin typeface="+mn-lt"/>
                        </a:rPr>
                        <a:t>07 Sep 2019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rgbClr val="000000"/>
                          </a:solidFill>
                          <a:effectLst/>
                          <a:latin typeface="+mn-lt"/>
                        </a:rPr>
                        <a:t>85.7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rgbClr val="000000"/>
                          </a:solidFill>
                          <a:effectLst/>
                          <a:latin typeface="+mn-lt"/>
                        </a:rPr>
                        <a:t>10.8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rgbClr val="000000"/>
                          </a:solidFill>
                          <a:effectLst/>
                          <a:latin typeface="+mn-lt"/>
                        </a:rPr>
                        <a:t>£37.3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rgbClr val="000000"/>
                          </a:solidFill>
                          <a:effectLst/>
                          <a:latin typeface="+mn-lt"/>
                        </a:rPr>
                        <a:t>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rgbClr val="000000"/>
                          </a:solidFill>
                          <a:effectLst/>
                          <a:latin typeface="+mn-lt"/>
                        </a:rPr>
                        <a:t>£3.47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rgbClr val="000000"/>
                          </a:solidFill>
                          <a:effectLst/>
                          <a:latin typeface="+mn-lt"/>
                        </a:rPr>
                        <a:t>0.5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rgbClr val="000000"/>
                          </a:solidFill>
                          <a:effectLst/>
                          <a:latin typeface="+mn-lt"/>
                        </a:rPr>
                        <a:t>£6.64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59930">
                <a:tc vMerge="1">
                  <a:txBody>
                    <a:bodyPr/>
                    <a:lstStyle/>
                    <a:p>
                      <a:endParaRPr lang="en-GB"/>
                    </a:p>
                  </a:txBody>
                  <a:tcP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000" b="0" i="0" u="none" strike="noStrike" dirty="0">
                          <a:solidFill>
                            <a:srgbClr val="000000"/>
                          </a:solidFill>
                          <a:effectLst/>
                          <a:latin typeface="+mn-lt"/>
                        </a:rPr>
                        <a:t>05 Sep 2020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rgbClr val="000000"/>
                          </a:solidFill>
                          <a:effectLst/>
                          <a:latin typeface="+mn-lt"/>
                        </a:rPr>
                        <a:t>87.0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rgbClr val="000000"/>
                          </a:solidFill>
                          <a:effectLst/>
                          <a:latin typeface="+mn-lt"/>
                        </a:rPr>
                        <a:t>11.4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rgbClr val="000000"/>
                          </a:solidFill>
                          <a:effectLst/>
                          <a:latin typeface="+mn-lt"/>
                        </a:rPr>
                        <a:t>£41.8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rgbClr val="000000"/>
                          </a:solidFill>
                          <a:effectLst/>
                          <a:latin typeface="+mn-lt"/>
                        </a:rPr>
                        <a:t>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rgbClr val="000000"/>
                          </a:solidFill>
                          <a:effectLst/>
                          <a:latin typeface="+mn-lt"/>
                        </a:rPr>
                        <a:t>£3.68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rgbClr val="000000"/>
                          </a:solidFill>
                          <a:effectLst/>
                          <a:latin typeface="+mn-lt"/>
                        </a:rPr>
                        <a:t>0.5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rgbClr val="000000"/>
                          </a:solidFill>
                          <a:effectLst/>
                          <a:latin typeface="+mn-lt"/>
                        </a:rPr>
                        <a:t>£6.96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59930">
                <a:tc vMerge="1">
                  <a:txBody>
                    <a:bodyPr/>
                    <a:lstStyle/>
                    <a:p>
                      <a:endParaRPr lang="en-GB"/>
                    </a:p>
                  </a:txBody>
                  <a:tcP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000" b="0" i="0" u="none" strike="noStrike" dirty="0">
                          <a:solidFill>
                            <a:srgbClr val="000000"/>
                          </a:solidFill>
                          <a:effectLst/>
                          <a:latin typeface="+mn-lt"/>
                        </a:rPr>
                        <a:t>% Change</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11.9%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5.9%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1.2%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4.7%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259930">
                <a:tc rowSpan="3">
                  <a:txBody>
                    <a:bodyPr/>
                    <a:lstStyle/>
                    <a:p>
                      <a:pPr algn="ctr" fontAlgn="ctr"/>
                      <a:r>
                        <a:rPr lang="en-GB" sz="1000" b="0" i="0" u="none" strike="noStrike">
                          <a:solidFill>
                            <a:srgbClr val="000000"/>
                          </a:solidFill>
                          <a:effectLst/>
                          <a:latin typeface="+mn-lt"/>
                        </a:rPr>
                        <a:t>Ambient</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000" b="0" i="0" u="none" strike="noStrike" dirty="0">
                          <a:solidFill>
                            <a:srgbClr val="000000"/>
                          </a:solidFill>
                          <a:effectLst/>
                          <a:latin typeface="+mn-lt"/>
                        </a:rPr>
                        <a:t>07 Sep 2019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rgbClr val="000000"/>
                          </a:solidFill>
                          <a:effectLst/>
                          <a:latin typeface="+mn-lt"/>
                        </a:rPr>
                        <a:t>78.7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rgbClr val="000000"/>
                          </a:solidFill>
                          <a:effectLst/>
                          <a:latin typeface="+mn-lt"/>
                        </a:rPr>
                        <a:t>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rgbClr val="000000"/>
                          </a:solidFill>
                          <a:effectLst/>
                          <a:latin typeface="+mn-lt"/>
                        </a:rPr>
                        <a:t>£23.3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rgbClr val="000000"/>
                          </a:solidFill>
                          <a:effectLst/>
                          <a:latin typeface="+mn-lt"/>
                        </a:rPr>
                        <a:t>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rgbClr val="000000"/>
                          </a:solidFill>
                          <a:effectLst/>
                          <a:latin typeface="+mn-lt"/>
                        </a:rPr>
                        <a:t>£2.56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rgbClr val="000000"/>
                          </a:solidFill>
                          <a:effectLst/>
                          <a:latin typeface="+mn-lt"/>
                        </a:rPr>
                        <a:t>0.4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rgbClr val="000000"/>
                          </a:solidFill>
                          <a:effectLst/>
                          <a:latin typeface="+mn-lt"/>
                        </a:rPr>
                        <a:t>£6.20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59930">
                <a:tc vMerge="1">
                  <a:txBody>
                    <a:bodyPr/>
                    <a:lstStyle/>
                    <a:p>
                      <a:endParaRPr lang="en-GB"/>
                    </a:p>
                  </a:txBody>
                  <a:tcP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000" b="0" i="0" u="none" strike="noStrike" dirty="0">
                          <a:solidFill>
                            <a:srgbClr val="000000"/>
                          </a:solidFill>
                          <a:effectLst/>
                          <a:latin typeface="+mn-lt"/>
                        </a:rPr>
                        <a:t>05 Sep 2020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rgbClr val="000000"/>
                          </a:solidFill>
                          <a:effectLst/>
                          <a:latin typeface="+mn-lt"/>
                        </a:rPr>
                        <a:t>79.6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rgbClr val="000000"/>
                          </a:solidFill>
                          <a:effectLst/>
                          <a:latin typeface="+mn-lt"/>
                        </a:rPr>
                        <a:t>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rgbClr val="000000"/>
                          </a:solidFill>
                          <a:effectLst/>
                          <a:latin typeface="+mn-lt"/>
                        </a:rPr>
                        <a:t>£24.8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rgbClr val="000000"/>
                          </a:solidFill>
                          <a:effectLst/>
                          <a:latin typeface="+mn-lt"/>
                        </a:rPr>
                        <a:t>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rgbClr val="000000"/>
                          </a:solidFill>
                          <a:effectLst/>
                          <a:latin typeface="+mn-lt"/>
                        </a:rPr>
                        <a:t>£2.63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rgbClr val="000000"/>
                          </a:solidFill>
                          <a:effectLst/>
                          <a:latin typeface="+mn-lt"/>
                        </a:rPr>
                        <a:t>0.4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rgbClr val="000000"/>
                          </a:solidFill>
                          <a:effectLst/>
                          <a:latin typeface="+mn-lt"/>
                        </a:rPr>
                        <a:t>£6.17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259930">
                <a:tc vMerge="1">
                  <a:txBody>
                    <a:bodyPr/>
                    <a:lstStyle/>
                    <a:p>
                      <a:endParaRPr lang="en-GB"/>
                    </a:p>
                  </a:txBody>
                  <a:tcP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000" b="0" i="0" u="none" strike="noStrike" dirty="0">
                          <a:solidFill>
                            <a:srgbClr val="000000"/>
                          </a:solidFill>
                          <a:effectLst/>
                          <a:latin typeface="+mn-lt"/>
                        </a:rPr>
                        <a:t>% Change</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1.2%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2.7%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3.1%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FF0000"/>
                          </a:solidFill>
                          <a:effectLst/>
                          <a:latin typeface="+mn-lt"/>
                        </a:rPr>
                        <a:t>-0.4%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bl>
          </a:graphicData>
        </a:graphic>
      </p:graphicFrame>
      <p:sp>
        <p:nvSpPr>
          <p:cNvPr id="6" name="Text Box 3"/>
          <p:cNvSpPr txBox="1">
            <a:spLocks noChangeArrowheads="1"/>
          </p:cNvSpPr>
          <p:nvPr/>
        </p:nvSpPr>
        <p:spPr bwMode="auto">
          <a:xfrm>
            <a:off x="366713" y="5159435"/>
            <a:ext cx="8388351"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168275" indent="-168275">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sz="4000" b="1">
                <a:solidFill>
                  <a:srgbClr val="FFFFFF"/>
                </a:solidFill>
                <a:latin typeface="Arial Unicode MS" pitchFamily="34" charset="-128"/>
                <a:cs typeface="Arial" pitchFamily="34" charset="0"/>
              </a:defRPr>
            </a:lvl1pPr>
            <a:lvl2pPr>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sz="4000" b="1">
                <a:solidFill>
                  <a:srgbClr val="FFFFFF"/>
                </a:solidFill>
                <a:latin typeface="Arial Unicode MS" pitchFamily="34" charset="-128"/>
                <a:cs typeface="Arial" pitchFamily="34" charset="0"/>
              </a:defRPr>
            </a:lvl2pPr>
            <a:lvl3pPr>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sz="4000" b="1">
                <a:solidFill>
                  <a:srgbClr val="FFFFFF"/>
                </a:solidFill>
                <a:latin typeface="Arial Unicode MS" pitchFamily="34" charset="-128"/>
                <a:cs typeface="Arial" pitchFamily="34" charset="0"/>
              </a:defRPr>
            </a:lvl3pPr>
            <a:lvl4pPr>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sz="4000" b="1">
                <a:solidFill>
                  <a:srgbClr val="FFFFFF"/>
                </a:solidFill>
                <a:latin typeface="Arial Unicode MS" pitchFamily="34" charset="-128"/>
                <a:cs typeface="Arial" pitchFamily="34" charset="0"/>
              </a:defRPr>
            </a:lvl4pPr>
            <a:lvl5pPr>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sz="4000" b="1">
                <a:solidFill>
                  <a:srgbClr val="FFFFFF"/>
                </a:solidFill>
                <a:latin typeface="Arial Unicode MS" pitchFamily="34" charset="-128"/>
                <a:cs typeface="Arial"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sz="4000" b="1">
                <a:solidFill>
                  <a:srgbClr val="FFFFFF"/>
                </a:solidFill>
                <a:latin typeface="Arial Unicode MS" pitchFamily="34" charset="-128"/>
                <a:cs typeface="Arial"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sz="4000" b="1">
                <a:solidFill>
                  <a:srgbClr val="FFFFFF"/>
                </a:solidFill>
                <a:latin typeface="Arial Unicode MS" pitchFamily="34" charset="-128"/>
                <a:cs typeface="Arial"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sz="4000" b="1">
                <a:solidFill>
                  <a:srgbClr val="FFFFFF"/>
                </a:solidFill>
                <a:latin typeface="Arial Unicode MS" pitchFamily="34" charset="-128"/>
                <a:cs typeface="Arial"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sz="4000" b="1">
                <a:solidFill>
                  <a:srgbClr val="FFFFFF"/>
                </a:solidFill>
                <a:latin typeface="Arial Unicode MS" pitchFamily="34" charset="-128"/>
                <a:cs typeface="Arial" pitchFamily="34" charset="0"/>
              </a:defRPr>
            </a:lvl9pPr>
          </a:lstStyle>
          <a:p>
            <a:pPr algn="just">
              <a:lnSpc>
                <a:spcPct val="150000"/>
              </a:lnSpc>
              <a:buClr>
                <a:srgbClr val="0062AE"/>
              </a:buClr>
              <a:buFont typeface="Arial Unicode MS" pitchFamily="34" charset="-128"/>
              <a:buChar char="•"/>
              <a:defRPr/>
            </a:pPr>
            <a:r>
              <a:rPr lang="en-GB" altLang="en-US" sz="1200" dirty="0" smtClean="0">
                <a:solidFill>
                  <a:schemeClr val="tx1"/>
                </a:solidFill>
                <a:latin typeface="+mn-lt"/>
              </a:rPr>
              <a:t>Total seafood: </a:t>
            </a:r>
            <a:r>
              <a:rPr lang="en-GB" altLang="en-US" sz="1200" b="0" dirty="0" smtClean="0">
                <a:solidFill>
                  <a:srgbClr val="00B050"/>
                </a:solidFill>
                <a:latin typeface="+mn-lt"/>
              </a:rPr>
              <a:t>more</a:t>
            </a:r>
            <a:r>
              <a:rPr lang="en-GB" altLang="en-US" sz="1200" b="0" dirty="0" smtClean="0">
                <a:solidFill>
                  <a:schemeClr val="tx1"/>
                </a:solidFill>
                <a:latin typeface="+mn-lt"/>
              </a:rPr>
              <a:t> shoppers are shopping</a:t>
            </a:r>
            <a:r>
              <a:rPr lang="en-GB" altLang="en-US" sz="1200" b="0" dirty="0" smtClean="0">
                <a:solidFill>
                  <a:srgbClr val="00B050"/>
                </a:solidFill>
                <a:latin typeface="+mn-lt"/>
              </a:rPr>
              <a:t> more</a:t>
            </a:r>
            <a:r>
              <a:rPr lang="en-GB" altLang="en-US" sz="1200" b="0" dirty="0" smtClean="0">
                <a:solidFill>
                  <a:srgbClr val="FF0000"/>
                </a:solidFill>
                <a:latin typeface="+mn-lt"/>
              </a:rPr>
              <a:t> </a:t>
            </a:r>
            <a:r>
              <a:rPr lang="en-GB" altLang="en-US" sz="1200" b="0" dirty="0" smtClean="0">
                <a:solidFill>
                  <a:schemeClr val="tx1"/>
                </a:solidFill>
                <a:latin typeface="+mn-lt"/>
              </a:rPr>
              <a:t>often, </a:t>
            </a:r>
            <a:r>
              <a:rPr lang="en-GB" altLang="en-US" sz="1200" b="0" dirty="0" smtClean="0">
                <a:solidFill>
                  <a:schemeClr val="tx1"/>
                </a:solidFill>
                <a:latin typeface="+mn-lt"/>
              </a:rPr>
              <a:t>buying </a:t>
            </a:r>
            <a:r>
              <a:rPr lang="en-GB" altLang="en-US" sz="1200" b="0" dirty="0" smtClean="0">
                <a:solidFill>
                  <a:srgbClr val="00B050"/>
                </a:solidFill>
                <a:latin typeface="+mn-lt"/>
              </a:rPr>
              <a:t>larger</a:t>
            </a:r>
            <a:r>
              <a:rPr lang="en-GB" altLang="en-US" sz="1200" b="0" dirty="0" smtClean="0">
                <a:solidFill>
                  <a:schemeClr val="tx1"/>
                </a:solidFill>
                <a:latin typeface="+mn-lt"/>
              </a:rPr>
              <a:t> </a:t>
            </a:r>
            <a:r>
              <a:rPr lang="en-GB" altLang="en-US" sz="1200" b="0" dirty="0" smtClean="0">
                <a:solidFill>
                  <a:schemeClr val="tx1"/>
                </a:solidFill>
                <a:latin typeface="+mn-lt"/>
              </a:rPr>
              <a:t>baskets for a </a:t>
            </a:r>
            <a:r>
              <a:rPr lang="en-GB" altLang="en-US" sz="1200" b="0" dirty="0" smtClean="0">
                <a:solidFill>
                  <a:srgbClr val="FF0000"/>
                </a:solidFill>
                <a:latin typeface="+mn-lt"/>
              </a:rPr>
              <a:t>lower</a:t>
            </a:r>
            <a:r>
              <a:rPr lang="en-GB" altLang="en-US" sz="1200" b="0" dirty="0" smtClean="0">
                <a:solidFill>
                  <a:schemeClr val="tx1"/>
                </a:solidFill>
                <a:latin typeface="+mn-lt"/>
              </a:rPr>
              <a:t> £/kg</a:t>
            </a:r>
            <a:endParaRPr lang="en-GB" altLang="en-US" sz="1200" b="0" dirty="0" smtClean="0">
              <a:solidFill>
                <a:schemeClr val="tx1"/>
              </a:solidFill>
              <a:latin typeface="+mn-lt"/>
            </a:endParaRPr>
          </a:p>
          <a:p>
            <a:pPr algn="just">
              <a:lnSpc>
                <a:spcPct val="150000"/>
              </a:lnSpc>
              <a:buClr>
                <a:srgbClr val="0062AE"/>
              </a:buClr>
              <a:buFont typeface="Arial Unicode MS" pitchFamily="34" charset="-128"/>
              <a:buChar char="•"/>
              <a:defRPr/>
            </a:pPr>
            <a:r>
              <a:rPr lang="en-GB" altLang="en-US" sz="1200" dirty="0">
                <a:solidFill>
                  <a:schemeClr val="tx1"/>
                </a:solidFill>
                <a:latin typeface="+mn-lt"/>
              </a:rPr>
              <a:t>Chilled seafood:</a:t>
            </a:r>
            <a:r>
              <a:rPr lang="en-GB" altLang="en-US" sz="1200" b="0" dirty="0">
                <a:solidFill>
                  <a:schemeClr val="tx1"/>
                </a:solidFill>
                <a:latin typeface="+mn-lt"/>
              </a:rPr>
              <a:t> </a:t>
            </a:r>
            <a:r>
              <a:rPr lang="en-GB" altLang="en-US" sz="1200" b="0" dirty="0">
                <a:solidFill>
                  <a:srgbClr val="00B050"/>
                </a:solidFill>
              </a:rPr>
              <a:t>more</a:t>
            </a:r>
            <a:r>
              <a:rPr lang="en-GB" altLang="en-US" sz="1200" b="0" dirty="0">
                <a:solidFill>
                  <a:schemeClr val="tx1"/>
                </a:solidFill>
              </a:rPr>
              <a:t> shoppers are shopping</a:t>
            </a:r>
            <a:r>
              <a:rPr lang="en-GB" altLang="en-US" sz="1200" b="0" dirty="0">
                <a:solidFill>
                  <a:srgbClr val="00B050"/>
                </a:solidFill>
              </a:rPr>
              <a:t> </a:t>
            </a:r>
            <a:r>
              <a:rPr lang="en-GB" altLang="en-US" sz="1200" b="0" dirty="0" smtClean="0">
                <a:solidFill>
                  <a:srgbClr val="FF0000"/>
                </a:solidFill>
              </a:rPr>
              <a:t>less </a:t>
            </a:r>
            <a:r>
              <a:rPr lang="en-GB" altLang="en-US" sz="1200" b="0" dirty="0" smtClean="0">
                <a:solidFill>
                  <a:schemeClr val="tx1"/>
                </a:solidFill>
              </a:rPr>
              <a:t>often</a:t>
            </a:r>
            <a:r>
              <a:rPr lang="en-GB" altLang="en-US" sz="1200" b="0" dirty="0">
                <a:solidFill>
                  <a:schemeClr val="tx1"/>
                </a:solidFill>
              </a:rPr>
              <a:t>, buying </a:t>
            </a:r>
            <a:r>
              <a:rPr lang="en-GB" altLang="en-US" sz="1200" b="0" dirty="0">
                <a:solidFill>
                  <a:srgbClr val="00B050"/>
                </a:solidFill>
              </a:rPr>
              <a:t>larger</a:t>
            </a:r>
            <a:r>
              <a:rPr lang="en-GB" altLang="en-US" sz="1200" b="0" dirty="0">
                <a:solidFill>
                  <a:schemeClr val="tx1"/>
                </a:solidFill>
              </a:rPr>
              <a:t> baskets for a </a:t>
            </a:r>
            <a:r>
              <a:rPr lang="en-GB" altLang="en-US" sz="1200" b="0" dirty="0">
                <a:solidFill>
                  <a:srgbClr val="FF0000"/>
                </a:solidFill>
              </a:rPr>
              <a:t>lower</a:t>
            </a:r>
            <a:r>
              <a:rPr lang="en-GB" altLang="en-US" sz="1200" b="0" dirty="0">
                <a:solidFill>
                  <a:schemeClr val="tx1"/>
                </a:solidFill>
              </a:rPr>
              <a:t> £/kg</a:t>
            </a:r>
          </a:p>
          <a:p>
            <a:pPr algn="just">
              <a:lnSpc>
                <a:spcPct val="150000"/>
              </a:lnSpc>
              <a:buClr>
                <a:srgbClr val="0062AE"/>
              </a:buClr>
              <a:buFont typeface="Arial Unicode MS" pitchFamily="34" charset="-128"/>
              <a:buChar char="•"/>
              <a:defRPr/>
            </a:pPr>
            <a:r>
              <a:rPr lang="en-GB" altLang="en-US" sz="1200" dirty="0" smtClean="0">
                <a:solidFill>
                  <a:schemeClr val="tx1"/>
                </a:solidFill>
                <a:latin typeface="+mn-lt"/>
              </a:rPr>
              <a:t>Frozen </a:t>
            </a:r>
            <a:r>
              <a:rPr lang="en-GB" altLang="en-US" sz="1200" dirty="0">
                <a:solidFill>
                  <a:schemeClr val="tx1"/>
                </a:solidFill>
                <a:latin typeface="+mn-lt"/>
              </a:rPr>
              <a:t>seafood:</a:t>
            </a:r>
            <a:r>
              <a:rPr lang="en-GB" altLang="en-US" sz="1200" b="0" dirty="0">
                <a:solidFill>
                  <a:schemeClr val="tx1"/>
                </a:solidFill>
                <a:latin typeface="+mn-lt"/>
              </a:rPr>
              <a:t> </a:t>
            </a:r>
            <a:r>
              <a:rPr lang="en-GB" altLang="en-US" sz="1200" b="0" dirty="0">
                <a:solidFill>
                  <a:srgbClr val="00B050"/>
                </a:solidFill>
              </a:rPr>
              <a:t>more</a:t>
            </a:r>
            <a:r>
              <a:rPr lang="en-GB" altLang="en-US" sz="1200" b="0" dirty="0">
                <a:solidFill>
                  <a:schemeClr val="tx1"/>
                </a:solidFill>
              </a:rPr>
              <a:t> shoppers are shopping</a:t>
            </a:r>
            <a:r>
              <a:rPr lang="en-GB" altLang="en-US" sz="1200" b="0" dirty="0">
                <a:solidFill>
                  <a:srgbClr val="00B050"/>
                </a:solidFill>
              </a:rPr>
              <a:t> more</a:t>
            </a:r>
            <a:r>
              <a:rPr lang="en-GB" altLang="en-US" sz="1200" b="0" dirty="0">
                <a:solidFill>
                  <a:srgbClr val="FF0000"/>
                </a:solidFill>
              </a:rPr>
              <a:t> </a:t>
            </a:r>
            <a:r>
              <a:rPr lang="en-GB" altLang="en-US" sz="1200" b="0" dirty="0">
                <a:solidFill>
                  <a:schemeClr val="tx1"/>
                </a:solidFill>
              </a:rPr>
              <a:t>often, </a:t>
            </a:r>
            <a:r>
              <a:rPr lang="en-GB" altLang="en-US" sz="1200" b="0" dirty="0">
                <a:solidFill>
                  <a:schemeClr val="tx1"/>
                </a:solidFill>
              </a:rPr>
              <a:t>buying </a:t>
            </a:r>
            <a:r>
              <a:rPr lang="en-GB" altLang="en-US" sz="1200" b="0" dirty="0">
                <a:solidFill>
                  <a:srgbClr val="00B050"/>
                </a:solidFill>
              </a:rPr>
              <a:t>larger</a:t>
            </a:r>
            <a:r>
              <a:rPr lang="en-GB" altLang="en-US" sz="1200" b="0" dirty="0">
                <a:solidFill>
                  <a:schemeClr val="tx1"/>
                </a:solidFill>
              </a:rPr>
              <a:t> baskets for a</a:t>
            </a:r>
            <a:r>
              <a:rPr lang="en-GB" altLang="en-US" sz="1200" b="0" dirty="0">
                <a:solidFill>
                  <a:srgbClr val="00B050"/>
                </a:solidFill>
              </a:rPr>
              <a:t> </a:t>
            </a:r>
            <a:r>
              <a:rPr lang="en-GB" altLang="en-US" sz="1200" b="0" dirty="0" smtClean="0">
                <a:solidFill>
                  <a:srgbClr val="00B050"/>
                </a:solidFill>
              </a:rPr>
              <a:t>higher</a:t>
            </a:r>
            <a:r>
              <a:rPr lang="en-GB" altLang="en-US" sz="1200" b="0" dirty="0" smtClean="0">
                <a:solidFill>
                  <a:schemeClr val="tx1"/>
                </a:solidFill>
              </a:rPr>
              <a:t> </a:t>
            </a:r>
            <a:r>
              <a:rPr lang="en-GB" altLang="en-US" sz="1200" b="0" dirty="0">
                <a:solidFill>
                  <a:schemeClr val="tx1"/>
                </a:solidFill>
              </a:rPr>
              <a:t>£/kg</a:t>
            </a:r>
          </a:p>
          <a:p>
            <a:pPr algn="just">
              <a:lnSpc>
                <a:spcPct val="150000"/>
              </a:lnSpc>
              <a:buClr>
                <a:srgbClr val="0062AE"/>
              </a:buClr>
              <a:buFont typeface="Arial Unicode MS" pitchFamily="34" charset="-128"/>
              <a:buChar char="•"/>
              <a:defRPr/>
            </a:pPr>
            <a:r>
              <a:rPr lang="en-GB" altLang="en-US" sz="1200" dirty="0" smtClean="0">
                <a:solidFill>
                  <a:schemeClr val="tx1"/>
                </a:solidFill>
                <a:latin typeface="+mn-lt"/>
              </a:rPr>
              <a:t>Ambient </a:t>
            </a:r>
            <a:r>
              <a:rPr lang="en-GB" altLang="en-US" sz="1200" dirty="0" smtClean="0">
                <a:solidFill>
                  <a:schemeClr val="tx1"/>
                </a:solidFill>
                <a:latin typeface="+mn-lt"/>
              </a:rPr>
              <a:t>seafood:</a:t>
            </a:r>
            <a:r>
              <a:rPr lang="en-GB" altLang="en-US" sz="1200" b="0" dirty="0" smtClean="0">
                <a:solidFill>
                  <a:schemeClr val="tx1"/>
                </a:solidFill>
                <a:latin typeface="+mn-lt"/>
              </a:rPr>
              <a:t> </a:t>
            </a:r>
            <a:r>
              <a:rPr lang="en-GB" altLang="en-US" sz="1200" b="0" dirty="0">
                <a:solidFill>
                  <a:srgbClr val="00B050"/>
                </a:solidFill>
              </a:rPr>
              <a:t>more</a:t>
            </a:r>
            <a:r>
              <a:rPr lang="en-GB" altLang="en-US" sz="1200" b="0" dirty="0">
                <a:solidFill>
                  <a:schemeClr val="tx1"/>
                </a:solidFill>
              </a:rPr>
              <a:t> shoppers are shopping</a:t>
            </a:r>
            <a:r>
              <a:rPr lang="en-GB" altLang="en-US" sz="1200" b="0" dirty="0">
                <a:solidFill>
                  <a:srgbClr val="00B050"/>
                </a:solidFill>
              </a:rPr>
              <a:t> more</a:t>
            </a:r>
            <a:r>
              <a:rPr lang="en-GB" altLang="en-US" sz="1200" b="0" dirty="0">
                <a:solidFill>
                  <a:srgbClr val="FF0000"/>
                </a:solidFill>
              </a:rPr>
              <a:t> </a:t>
            </a:r>
            <a:r>
              <a:rPr lang="en-GB" altLang="en-US" sz="1200" b="0" dirty="0">
                <a:solidFill>
                  <a:schemeClr val="tx1"/>
                </a:solidFill>
              </a:rPr>
              <a:t>often, buying </a:t>
            </a:r>
            <a:r>
              <a:rPr lang="en-GB" altLang="en-US" sz="1200" b="0" dirty="0">
                <a:solidFill>
                  <a:srgbClr val="00B050"/>
                </a:solidFill>
              </a:rPr>
              <a:t>larger</a:t>
            </a:r>
            <a:r>
              <a:rPr lang="en-GB" altLang="en-US" sz="1200" b="0" dirty="0">
                <a:solidFill>
                  <a:schemeClr val="tx1"/>
                </a:solidFill>
              </a:rPr>
              <a:t> baskets for a </a:t>
            </a:r>
            <a:r>
              <a:rPr lang="en-GB" altLang="en-US" sz="1200" b="0" dirty="0">
                <a:solidFill>
                  <a:srgbClr val="FF0000"/>
                </a:solidFill>
              </a:rPr>
              <a:t>lower</a:t>
            </a:r>
            <a:r>
              <a:rPr lang="en-GB" altLang="en-US" sz="1200" b="0" dirty="0">
                <a:solidFill>
                  <a:schemeClr val="tx1"/>
                </a:solidFill>
              </a:rPr>
              <a:t> £/kg</a:t>
            </a:r>
          </a:p>
        </p:txBody>
      </p:sp>
      <p:sp>
        <p:nvSpPr>
          <p:cNvPr id="7" name="TextBox 6"/>
          <p:cNvSpPr txBox="1"/>
          <p:nvPr/>
        </p:nvSpPr>
        <p:spPr>
          <a:xfrm>
            <a:off x="0" y="6469037"/>
            <a:ext cx="9144000" cy="276999"/>
          </a:xfrm>
          <a:prstGeom prst="rect">
            <a:avLst/>
          </a:prstGeom>
          <a:noFill/>
        </p:spPr>
        <p:txBody>
          <a:bodyPr wrap="square" rtlCol="0">
            <a:spAutoFit/>
          </a:bodyPr>
          <a:lstStyle/>
          <a:p>
            <a:r>
              <a:rPr lang="en-GB" sz="1200" dirty="0" smtClean="0"/>
              <a:t>Source: Nielsen GB </a:t>
            </a:r>
            <a:r>
              <a:rPr lang="en-GB" sz="1200" dirty="0" err="1" smtClean="0"/>
              <a:t>HomeScan</a:t>
            </a:r>
            <a:r>
              <a:rPr lang="en-GB" sz="1200" dirty="0" smtClean="0"/>
              <a:t> MAT 05.09.20</a:t>
            </a:r>
            <a:endParaRPr lang="en-GB" sz="1200" dirty="0"/>
          </a:p>
        </p:txBody>
      </p:sp>
    </p:spTree>
    <p:extLst>
      <p:ext uri="{BB962C8B-B14F-4D97-AF65-F5344CB8AC3E}">
        <p14:creationId xmlns:p14="http://schemas.microsoft.com/office/powerpoint/2010/main" val="3732718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Frozen </a:t>
            </a:r>
            <a:r>
              <a:rPr lang="en-US" dirty="0" smtClean="0"/>
              <a:t>purchase </a:t>
            </a:r>
            <a:r>
              <a:rPr lang="en-US" dirty="0" smtClean="0"/>
              <a:t>KPI’s </a:t>
            </a:r>
            <a:r>
              <a:rPr lang="en-US" dirty="0" smtClean="0"/>
              <a:t>have </a:t>
            </a:r>
            <a:r>
              <a:rPr lang="en-US" dirty="0" smtClean="0"/>
              <a:t>seen the largest average increase, followed by ambient, then chilled seafood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410691"/>
              </p:ext>
            </p:extLst>
          </p:nvPr>
        </p:nvGraphicFramePr>
        <p:xfrm>
          <a:off x="366713" y="1384300"/>
          <a:ext cx="8388350" cy="457411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6469037"/>
            <a:ext cx="9144000" cy="276999"/>
          </a:xfrm>
          <a:prstGeom prst="rect">
            <a:avLst/>
          </a:prstGeom>
          <a:noFill/>
        </p:spPr>
        <p:txBody>
          <a:bodyPr wrap="square" rtlCol="0">
            <a:spAutoFit/>
          </a:bodyPr>
          <a:lstStyle/>
          <a:p>
            <a:r>
              <a:rPr lang="en-GB" sz="1200" dirty="0" smtClean="0"/>
              <a:t>Source: Nielsen GB </a:t>
            </a:r>
            <a:r>
              <a:rPr lang="en-GB" sz="1200" dirty="0" err="1" smtClean="0"/>
              <a:t>HomeScan</a:t>
            </a:r>
            <a:r>
              <a:rPr lang="en-GB" sz="1200" dirty="0" smtClean="0"/>
              <a:t> MAT 05.09.20</a:t>
            </a:r>
            <a:endParaRPr lang="en-GB" sz="1200" dirty="0"/>
          </a:p>
        </p:txBody>
      </p:sp>
    </p:spTree>
    <p:extLst>
      <p:ext uri="{BB962C8B-B14F-4D97-AF65-F5344CB8AC3E}">
        <p14:creationId xmlns:p14="http://schemas.microsoft.com/office/powerpoint/2010/main" val="1936091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seafood by sector and segment</a:t>
            </a:r>
            <a:endParaRPr lang="en-GB"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309951686"/>
              </p:ext>
            </p:extLst>
          </p:nvPr>
        </p:nvGraphicFramePr>
        <p:xfrm>
          <a:off x="366713" y="1384297"/>
          <a:ext cx="8388343" cy="4915918"/>
        </p:xfrm>
        <a:graphic>
          <a:graphicData uri="http://schemas.openxmlformats.org/drawingml/2006/table">
            <a:tbl>
              <a:tblPr firstRow="1" bandRow="1">
                <a:tableStyleId>{69012ECD-51FC-41F1-AA8D-1B2483CD663E}</a:tableStyleId>
              </a:tblPr>
              <a:tblGrid>
                <a:gridCol w="858583">
                  <a:extLst>
                    <a:ext uri="{9D8B030D-6E8A-4147-A177-3AD203B41FA5}">
                      <a16:colId xmlns:a16="http://schemas.microsoft.com/office/drawing/2014/main" xmlns="" val="20000"/>
                    </a:ext>
                  </a:extLst>
                </a:gridCol>
                <a:gridCol w="539496"/>
                <a:gridCol w="539496"/>
                <a:gridCol w="539496"/>
                <a:gridCol w="329184"/>
                <a:gridCol w="465174"/>
                <a:gridCol w="465174"/>
                <a:gridCol w="465174"/>
                <a:gridCol w="465174"/>
                <a:gridCol w="465174"/>
                <a:gridCol w="465174"/>
                <a:gridCol w="465174"/>
                <a:gridCol w="465174"/>
                <a:gridCol w="465174"/>
                <a:gridCol w="465174">
                  <a:extLst>
                    <a:ext uri="{9D8B030D-6E8A-4147-A177-3AD203B41FA5}">
                      <a16:colId xmlns:a16="http://schemas.microsoft.com/office/drawing/2014/main" xmlns="" val="20001"/>
                    </a:ext>
                  </a:extLst>
                </a:gridCol>
                <a:gridCol w="465174">
                  <a:extLst>
                    <a:ext uri="{9D8B030D-6E8A-4147-A177-3AD203B41FA5}">
                      <a16:colId xmlns:a16="http://schemas.microsoft.com/office/drawing/2014/main" xmlns="" val="20002"/>
                    </a:ext>
                  </a:extLst>
                </a:gridCol>
                <a:gridCol w="465174">
                  <a:extLst>
                    <a:ext uri="{9D8B030D-6E8A-4147-A177-3AD203B41FA5}">
                      <a16:colId xmlns:a16="http://schemas.microsoft.com/office/drawing/2014/main" xmlns="" val="20003"/>
                    </a:ext>
                  </a:extLst>
                </a:gridCol>
              </a:tblGrid>
              <a:tr h="224378">
                <a:tc>
                  <a:txBody>
                    <a:bodyPr/>
                    <a:lstStyle/>
                    <a:p>
                      <a:pPr algn="ctr" fontAlgn="t"/>
                      <a:r>
                        <a:rPr lang="en-GB" sz="900" b="1" i="0" u="none" strike="noStrike" dirty="0">
                          <a:solidFill>
                            <a:schemeClr val="bg1"/>
                          </a:solidFill>
                          <a:effectLst/>
                          <a:latin typeface="Arial"/>
                        </a:rPr>
                        <a:t> </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900" b="1" i="0" u="none" strike="noStrike" dirty="0">
                          <a:solidFill>
                            <a:schemeClr val="bg1"/>
                          </a:solidFill>
                          <a:effectLst/>
                          <a:latin typeface="Arial"/>
                        </a:rPr>
                        <a:t>Value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900" b="1" i="0" u="none" strike="noStrike" dirty="0">
                          <a:solidFill>
                            <a:schemeClr val="bg1"/>
                          </a:solidFill>
                          <a:effectLst/>
                          <a:latin typeface="Arial"/>
                        </a:rPr>
                        <a:t>Volume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900" b="1" i="0" u="none" strike="noStrike" dirty="0">
                          <a:solidFill>
                            <a:schemeClr val="bg1"/>
                          </a:solidFill>
                          <a:effectLst/>
                          <a:latin typeface="Arial"/>
                        </a:rPr>
                        <a:t>Unit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fontAlgn="ctr"/>
                      <a:r>
                        <a:rPr lang="en-GB" sz="1100" b="1" i="0" u="none" strike="noStrike" dirty="0">
                          <a:solidFill>
                            <a:schemeClr val="bg1"/>
                          </a:solidFill>
                          <a:effectLst/>
                          <a:latin typeface="Arial"/>
                        </a:rPr>
                        <a:t>Price per KG</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fontAlgn="ctr"/>
                      <a:r>
                        <a:rPr lang="en-GB" sz="1100" b="1" i="0" u="none" strike="noStrike" dirty="0">
                          <a:solidFill>
                            <a:schemeClr val="bg1"/>
                          </a:solidFill>
                          <a:effectLst/>
                          <a:latin typeface="Arial"/>
                        </a:rPr>
                        <a:t>Price per Unit</a:t>
                      </a:r>
                    </a:p>
                  </a:txBody>
                  <a:tcPr marL="0" marR="0" marT="0"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285572">
                <a:tc>
                  <a:txBody>
                    <a:bodyPr/>
                    <a:lstStyle/>
                    <a:p>
                      <a:pPr algn="l" fontAlgn="ctr"/>
                      <a:r>
                        <a:rPr lang="en-GB" sz="900" b="1" i="0" u="none" strike="noStrike" dirty="0">
                          <a:solidFill>
                            <a:schemeClr val="bg1"/>
                          </a:solidFill>
                          <a:effectLst/>
                          <a:latin typeface="Arial"/>
                        </a:rPr>
                        <a:t> </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700" b="0" i="0" u="none" strike="noStrike" dirty="0">
                          <a:solidFill>
                            <a:schemeClr val="bg1"/>
                          </a:solidFill>
                          <a:effectLst/>
                          <a:latin typeface="Arial"/>
                        </a:rPr>
                        <a:t>WE </a:t>
                      </a:r>
                      <a:endParaRPr lang="en-GB" sz="700" b="0" i="0" u="none" strike="noStrike" dirty="0" smtClean="0">
                        <a:solidFill>
                          <a:schemeClr val="bg1"/>
                        </a:solidFill>
                        <a:effectLst/>
                        <a:latin typeface="Arial"/>
                      </a:endParaRPr>
                    </a:p>
                    <a:p>
                      <a:pPr algn="ctr" fontAlgn="ctr"/>
                      <a:r>
                        <a:rPr lang="en-GB" sz="700" b="0" i="0" u="none" strike="noStrike" dirty="0" smtClean="0">
                          <a:solidFill>
                            <a:schemeClr val="bg1"/>
                          </a:solidFill>
                          <a:effectLst/>
                          <a:latin typeface="Arial"/>
                        </a:rPr>
                        <a:t>08.09.18</a:t>
                      </a:r>
                      <a:endParaRPr lang="en-GB" sz="700" b="0" i="0" u="none" strike="noStrike" dirty="0">
                        <a:solidFill>
                          <a:schemeClr val="bg1"/>
                        </a:solidFill>
                        <a:effectLst/>
                        <a:latin typeface="Arial"/>
                      </a:endParaRP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700" b="0" i="0" u="none" strike="noStrike" dirty="0" smtClean="0">
                          <a:solidFill>
                            <a:schemeClr val="bg1"/>
                          </a:solidFill>
                          <a:effectLst/>
                          <a:latin typeface="Arial"/>
                        </a:rPr>
                        <a:t>WE</a:t>
                      </a:r>
                    </a:p>
                    <a:p>
                      <a:pPr algn="ctr" fontAlgn="ctr"/>
                      <a:r>
                        <a:rPr lang="en-GB" sz="700" b="0" i="0" u="none" strike="noStrike" dirty="0" smtClean="0">
                          <a:solidFill>
                            <a:schemeClr val="bg1"/>
                          </a:solidFill>
                          <a:effectLst/>
                          <a:latin typeface="Arial"/>
                        </a:rPr>
                        <a:t>07.09.19</a:t>
                      </a:r>
                      <a:endParaRPr lang="en-GB" sz="700" b="0" i="0" u="none" strike="noStrike" dirty="0">
                        <a:solidFill>
                          <a:schemeClr val="bg1"/>
                        </a:solidFill>
                        <a:effectLst/>
                        <a:latin typeface="Arial"/>
                      </a:endParaRP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700" b="0" i="0" u="none" strike="noStrike" dirty="0" smtClean="0">
                          <a:solidFill>
                            <a:schemeClr val="bg1"/>
                          </a:solidFill>
                          <a:effectLst/>
                          <a:latin typeface="Arial"/>
                        </a:rPr>
                        <a:t>WE</a:t>
                      </a:r>
                    </a:p>
                    <a:p>
                      <a:pPr algn="ctr" fontAlgn="ctr"/>
                      <a:r>
                        <a:rPr lang="en-GB" sz="700" b="0" i="0" u="none" strike="noStrike" dirty="0" smtClean="0">
                          <a:solidFill>
                            <a:schemeClr val="bg1"/>
                          </a:solidFill>
                          <a:effectLst/>
                          <a:latin typeface="Arial"/>
                        </a:rPr>
                        <a:t> </a:t>
                      </a:r>
                      <a:r>
                        <a:rPr lang="en-GB" sz="700" b="0" i="0" u="none" strike="noStrike" dirty="0">
                          <a:solidFill>
                            <a:schemeClr val="bg1"/>
                          </a:solidFill>
                          <a:effectLst/>
                          <a:latin typeface="Arial"/>
                        </a:rPr>
                        <a:t>05.09.20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700" b="0" i="0" u="none" strike="noStrike" dirty="0">
                          <a:solidFill>
                            <a:schemeClr val="bg1"/>
                          </a:solidFill>
                          <a:effectLst/>
                          <a:latin typeface="Arial"/>
                        </a:rPr>
                        <a:t>MAT % </a:t>
                      </a:r>
                      <a:r>
                        <a:rPr lang="en-GB" sz="700" b="0" i="0" u="none" strike="noStrike" dirty="0" err="1">
                          <a:solidFill>
                            <a:schemeClr val="bg1"/>
                          </a:solidFill>
                          <a:effectLst/>
                          <a:latin typeface="Arial"/>
                        </a:rPr>
                        <a:t>Chg</a:t>
                      </a:r>
                      <a:r>
                        <a:rPr lang="en-GB" sz="700" b="0" i="0" u="none" strike="noStrike" dirty="0">
                          <a:solidFill>
                            <a:schemeClr val="bg1"/>
                          </a:solidFill>
                          <a:effectLst/>
                          <a:latin typeface="Arial"/>
                        </a:rPr>
                        <a:t> YA</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700" b="0" i="0" u="none" strike="noStrike" dirty="0" smtClean="0">
                          <a:solidFill>
                            <a:schemeClr val="bg1"/>
                          </a:solidFill>
                          <a:effectLst/>
                          <a:latin typeface="Arial"/>
                        </a:rPr>
                        <a:t>WE</a:t>
                      </a:r>
                    </a:p>
                    <a:p>
                      <a:pPr algn="ctr" fontAlgn="ctr"/>
                      <a:r>
                        <a:rPr lang="en-GB" sz="700" b="0" i="0" u="none" strike="noStrike" dirty="0" smtClean="0">
                          <a:solidFill>
                            <a:schemeClr val="bg1"/>
                          </a:solidFill>
                          <a:effectLst/>
                          <a:latin typeface="Arial"/>
                        </a:rPr>
                        <a:t> </a:t>
                      </a:r>
                      <a:r>
                        <a:rPr lang="en-GB" sz="700" b="0" i="0" u="none" strike="noStrike" dirty="0">
                          <a:solidFill>
                            <a:schemeClr val="bg1"/>
                          </a:solidFill>
                          <a:effectLst/>
                          <a:latin typeface="Arial"/>
                        </a:rPr>
                        <a:t>08.09.18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700" b="0" i="0" u="none" strike="noStrike" dirty="0" smtClean="0">
                          <a:solidFill>
                            <a:schemeClr val="bg1"/>
                          </a:solidFill>
                          <a:effectLst/>
                          <a:latin typeface="Arial"/>
                        </a:rPr>
                        <a:t>WE</a:t>
                      </a:r>
                    </a:p>
                    <a:p>
                      <a:pPr algn="ctr" fontAlgn="ctr"/>
                      <a:r>
                        <a:rPr lang="en-GB" sz="700" b="0" i="0" u="none" strike="noStrike" dirty="0" smtClean="0">
                          <a:solidFill>
                            <a:schemeClr val="bg1"/>
                          </a:solidFill>
                          <a:effectLst/>
                          <a:latin typeface="Arial"/>
                        </a:rPr>
                        <a:t> </a:t>
                      </a:r>
                      <a:r>
                        <a:rPr lang="en-GB" sz="700" b="0" i="0" u="none" strike="noStrike" dirty="0">
                          <a:solidFill>
                            <a:schemeClr val="bg1"/>
                          </a:solidFill>
                          <a:effectLst/>
                          <a:latin typeface="Arial"/>
                        </a:rPr>
                        <a:t>07.09.19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700" b="0" i="0" u="none" strike="noStrike" dirty="0">
                          <a:solidFill>
                            <a:schemeClr val="bg1"/>
                          </a:solidFill>
                          <a:effectLst/>
                          <a:latin typeface="Arial"/>
                        </a:rPr>
                        <a:t>WE </a:t>
                      </a:r>
                      <a:endParaRPr lang="en-GB" sz="700" b="0" i="0" u="none" strike="noStrike" dirty="0" smtClean="0">
                        <a:solidFill>
                          <a:schemeClr val="bg1"/>
                        </a:solidFill>
                        <a:effectLst/>
                        <a:latin typeface="Arial"/>
                      </a:endParaRPr>
                    </a:p>
                    <a:p>
                      <a:pPr algn="ctr" fontAlgn="ctr"/>
                      <a:r>
                        <a:rPr lang="en-GB" sz="700" b="0" i="0" u="none" strike="noStrike" dirty="0" smtClean="0">
                          <a:solidFill>
                            <a:schemeClr val="bg1"/>
                          </a:solidFill>
                          <a:effectLst/>
                          <a:latin typeface="Arial"/>
                        </a:rPr>
                        <a:t>05.09.20</a:t>
                      </a:r>
                      <a:endParaRPr lang="en-GB" sz="700" b="0" i="0" u="none" strike="noStrike" dirty="0">
                        <a:solidFill>
                          <a:schemeClr val="bg1"/>
                        </a:solidFill>
                        <a:effectLst/>
                        <a:latin typeface="Arial"/>
                      </a:endParaRP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700" b="0" i="0" u="none" strike="noStrike" dirty="0">
                          <a:solidFill>
                            <a:schemeClr val="bg1"/>
                          </a:solidFill>
                          <a:effectLst/>
                          <a:latin typeface="Arial"/>
                        </a:rPr>
                        <a:t>MAT % </a:t>
                      </a:r>
                      <a:r>
                        <a:rPr lang="en-GB" sz="700" b="0" i="0" u="none" strike="noStrike" dirty="0" err="1">
                          <a:solidFill>
                            <a:schemeClr val="bg1"/>
                          </a:solidFill>
                          <a:effectLst/>
                          <a:latin typeface="Arial"/>
                        </a:rPr>
                        <a:t>Chg</a:t>
                      </a:r>
                      <a:r>
                        <a:rPr lang="en-GB" sz="700" b="0" i="0" u="none" strike="noStrike" dirty="0">
                          <a:solidFill>
                            <a:schemeClr val="bg1"/>
                          </a:solidFill>
                          <a:effectLst/>
                          <a:latin typeface="Arial"/>
                        </a:rPr>
                        <a:t> YA</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700" b="0" i="0" u="none" strike="noStrike" dirty="0">
                          <a:solidFill>
                            <a:schemeClr val="bg1"/>
                          </a:solidFill>
                          <a:effectLst/>
                          <a:latin typeface="Arial"/>
                        </a:rPr>
                        <a:t>WE 08.09.18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700" b="0" i="0" u="none" strike="noStrike" dirty="0">
                          <a:solidFill>
                            <a:schemeClr val="bg1"/>
                          </a:solidFill>
                          <a:effectLst/>
                          <a:latin typeface="Arial"/>
                        </a:rPr>
                        <a:t>WE 07.09.19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700" b="0" i="0" u="none" strike="noStrike" dirty="0">
                          <a:solidFill>
                            <a:schemeClr val="bg1"/>
                          </a:solidFill>
                          <a:effectLst/>
                          <a:latin typeface="Arial"/>
                        </a:rPr>
                        <a:t>WE 05.09.20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700" b="0" i="0" u="none" strike="noStrike" dirty="0">
                          <a:solidFill>
                            <a:schemeClr val="bg1"/>
                          </a:solidFill>
                          <a:effectLst/>
                          <a:latin typeface="Arial"/>
                        </a:rPr>
                        <a:t>MAT % </a:t>
                      </a:r>
                      <a:r>
                        <a:rPr lang="en-GB" sz="700" b="0" i="0" u="none" strike="noStrike" dirty="0" err="1">
                          <a:solidFill>
                            <a:schemeClr val="bg1"/>
                          </a:solidFill>
                          <a:effectLst/>
                          <a:latin typeface="Arial"/>
                        </a:rPr>
                        <a:t>Chg</a:t>
                      </a:r>
                      <a:r>
                        <a:rPr lang="en-GB" sz="700" b="0" i="0" u="none" strike="noStrike" dirty="0">
                          <a:solidFill>
                            <a:schemeClr val="bg1"/>
                          </a:solidFill>
                          <a:effectLst/>
                          <a:latin typeface="Arial"/>
                        </a:rPr>
                        <a:t> YA</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700" b="0" i="0" u="none" strike="noStrike" dirty="0">
                          <a:solidFill>
                            <a:schemeClr val="bg1"/>
                          </a:solidFill>
                          <a:effectLst/>
                          <a:latin typeface="Arial"/>
                        </a:rPr>
                        <a:t>WE 05.09.20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700" b="0" i="0" u="none" strike="noStrike" dirty="0">
                          <a:solidFill>
                            <a:schemeClr val="bg1"/>
                          </a:solidFill>
                          <a:effectLst/>
                          <a:latin typeface="Arial"/>
                        </a:rPr>
                        <a:t>MAT % </a:t>
                      </a:r>
                      <a:r>
                        <a:rPr lang="en-GB" sz="700" b="0" i="0" u="none" strike="noStrike" dirty="0" err="1">
                          <a:solidFill>
                            <a:schemeClr val="bg1"/>
                          </a:solidFill>
                          <a:effectLst/>
                          <a:latin typeface="Arial"/>
                        </a:rPr>
                        <a:t>Chg</a:t>
                      </a:r>
                      <a:r>
                        <a:rPr lang="en-GB" sz="700" b="0" i="0" u="none" strike="noStrike" dirty="0">
                          <a:solidFill>
                            <a:schemeClr val="bg1"/>
                          </a:solidFill>
                          <a:effectLst/>
                          <a:latin typeface="Arial"/>
                        </a:rPr>
                        <a:t> YA</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700" b="0" i="0" u="none" strike="noStrike" dirty="0">
                          <a:solidFill>
                            <a:schemeClr val="bg1"/>
                          </a:solidFill>
                          <a:effectLst/>
                          <a:latin typeface="Arial"/>
                        </a:rPr>
                        <a:t>WE 05.09.20</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700" b="0" i="0" u="none" strike="noStrike" dirty="0">
                          <a:solidFill>
                            <a:schemeClr val="bg1"/>
                          </a:solidFill>
                          <a:effectLst/>
                          <a:latin typeface="Arial"/>
                        </a:rPr>
                        <a:t>MAT % </a:t>
                      </a:r>
                      <a:r>
                        <a:rPr lang="en-GB" sz="700" b="0" i="0" u="none" strike="noStrike" dirty="0" err="1">
                          <a:solidFill>
                            <a:schemeClr val="bg1"/>
                          </a:solidFill>
                          <a:effectLst/>
                          <a:latin typeface="Arial"/>
                        </a:rPr>
                        <a:t>Chg</a:t>
                      </a:r>
                      <a:r>
                        <a:rPr lang="en-GB" sz="700" b="0" i="0" u="none" strike="noStrike" dirty="0">
                          <a:solidFill>
                            <a:schemeClr val="bg1"/>
                          </a:solidFill>
                          <a:effectLst/>
                          <a:latin typeface="Arial"/>
                        </a:rPr>
                        <a:t> YA</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extLst>
                  <a:ext uri="{0D108BD9-81ED-4DB2-BD59-A6C34878D82A}">
                    <a16:rowId xmlns:a16="http://schemas.microsoft.com/office/drawing/2014/main" xmlns="" val="10001"/>
                  </a:ext>
                </a:extLst>
              </a:tr>
              <a:tr h="163184">
                <a:tc>
                  <a:txBody>
                    <a:bodyPr/>
                    <a:lstStyle/>
                    <a:p>
                      <a:pPr algn="l" fontAlgn="t"/>
                      <a:r>
                        <a:rPr lang="en-GB" sz="800" b="1" i="0" u="none" strike="noStrike" dirty="0">
                          <a:solidFill>
                            <a:srgbClr val="000000"/>
                          </a:solidFill>
                          <a:effectLst/>
                          <a:latin typeface="Arial"/>
                        </a:rPr>
                        <a:t>Total seafood</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£3,834,497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dirty="0">
                          <a:solidFill>
                            <a:srgbClr val="000000"/>
                          </a:solidFill>
                          <a:effectLst/>
                          <a:latin typeface="Arial"/>
                        </a:rPr>
                        <a:t>£3,837,940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dirty="0">
                          <a:solidFill>
                            <a:srgbClr val="000000"/>
                          </a:solidFill>
                          <a:effectLst/>
                          <a:latin typeface="Arial"/>
                        </a:rPr>
                        <a:t>£4,099,146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6.8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395,108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393,125</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dirty="0">
                          <a:solidFill>
                            <a:srgbClr val="000000"/>
                          </a:solidFill>
                          <a:effectLst/>
                          <a:latin typeface="Arial"/>
                        </a:rPr>
                        <a:t>420,604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1,471,931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1,471,913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1,576,859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£9.75</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-0.2</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£2.60</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-0.3</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63184">
                <a:tc>
                  <a:txBody>
                    <a:bodyPr/>
                    <a:lstStyle/>
                    <a:p>
                      <a:pPr algn="l" fontAlgn="t"/>
                      <a:r>
                        <a:rPr lang="en-GB" sz="800" b="0" i="0" u="none" strike="noStrike" dirty="0">
                          <a:solidFill>
                            <a:srgbClr val="000000"/>
                          </a:solidFill>
                          <a:effectLst/>
                          <a:latin typeface="Arial"/>
                        </a:rPr>
                        <a:t>Chilled</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£2,375,364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£2,368,002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£2,436,943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B050"/>
                          </a:solidFill>
                          <a:effectLst/>
                          <a:latin typeface="Arial"/>
                        </a:rPr>
                        <a:t>2.9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176,488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178,440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185,845</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4.2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734,327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744,154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774,509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B050"/>
                          </a:solidFill>
                          <a:effectLst/>
                          <a:latin typeface="Arial"/>
                        </a:rPr>
                        <a:t>4.1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£13.11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FF0000"/>
                          </a:solidFill>
                          <a:effectLst/>
                          <a:latin typeface="Arial"/>
                        </a:rPr>
                        <a:t>-1.2</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£3.15</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FF0000"/>
                          </a:solidFill>
                          <a:effectLst/>
                          <a:latin typeface="Arial"/>
                        </a:rPr>
                        <a:t>-1.1</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Chilled natural</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£1,392,452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£1,406,393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£1,467,618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78,588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81,861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88,436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8.0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362,764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376,421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406,347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8.0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£16.60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-3.4</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£3.61</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-3.3</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Chilled prepared</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£330,482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£312,635</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£323,956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27,197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26,011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26,583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128,432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126,468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130,293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£12.19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1.4</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£2.49</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0.6</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Chilled meals</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£167,436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£162,254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£155,052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22,737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22,471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21,098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-6.1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54,397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53,193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49,628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-6.7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£7.35</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1.8</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£3.12</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2.4</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Chilled breaded</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£100,445</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£105,341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£114,879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11,126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12,170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12,934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35,641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37,631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40,208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£8.88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2.6</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£2.86</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2.1</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Chilled cakes</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£108,613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£102,947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£108,277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15,286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14,412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15,222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55,099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52,323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54,967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£7.11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-0.4</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£1.97</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0.1</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Chilled sauce</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£111,499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£102,102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£96,538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-5.4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9,994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9,259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9,161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Arial"/>
                        </a:rPr>
                        <a:t>-1.1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40,425</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37,926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35,918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-5.3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£10.54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-4.4</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£2.69</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-0.2</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Chilled sushi</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£97,637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£105,900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£89,775</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-15.2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5,807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6,381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5,580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-12.5</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35,168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36,986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30,896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-16.5</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£16.09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-3.1</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£2.91</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1.5</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Chilled batter</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£26,559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£31,170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£37,355</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19.8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2,172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2,494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3,072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23.2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9,094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10,545</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12,686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20.3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£12.16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-2.7</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£2.94</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-0.4</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Chilled dusted</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£35,024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£33,767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£34,673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2,981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2,849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2,866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11,269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10,817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10,714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£12.10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2.1</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£3.24</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3.7</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Chilled fingers</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£5,217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£5,493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£8,820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60.6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600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531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892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67.9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2,040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1,844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2,853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54.7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£9.89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-4.4</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£3.09</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3.8</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1" i="0" u="none" strike="noStrike" dirty="0">
                          <a:solidFill>
                            <a:srgbClr val="000000"/>
                          </a:solidFill>
                          <a:effectLst/>
                          <a:latin typeface="Arial"/>
                        </a:rPr>
                        <a:t>Frozen</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dirty="0">
                          <a:solidFill>
                            <a:srgbClr val="000000"/>
                          </a:solidFill>
                          <a:effectLst/>
                          <a:latin typeface="Arial"/>
                        </a:rPr>
                        <a:t>£914,380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dirty="0">
                          <a:solidFill>
                            <a:srgbClr val="000000"/>
                          </a:solidFill>
                          <a:effectLst/>
                          <a:latin typeface="Arial"/>
                        </a:rPr>
                        <a:t>£917,583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dirty="0">
                          <a:solidFill>
                            <a:srgbClr val="000000"/>
                          </a:solidFill>
                          <a:effectLst/>
                          <a:latin typeface="Arial"/>
                        </a:rPr>
                        <a:t>£1,055,856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15.1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dirty="0">
                          <a:solidFill>
                            <a:srgbClr val="000000"/>
                          </a:solidFill>
                          <a:effectLst/>
                          <a:latin typeface="Arial"/>
                        </a:rPr>
                        <a:t>134,815</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131,202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143,484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9.4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365,650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362,419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dirty="0">
                          <a:solidFill>
                            <a:srgbClr val="000000"/>
                          </a:solidFill>
                          <a:effectLst/>
                          <a:latin typeface="Arial"/>
                        </a:rPr>
                        <a:t>397,337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9.6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dirty="0">
                          <a:solidFill>
                            <a:srgbClr val="000000"/>
                          </a:solidFill>
                          <a:effectLst/>
                          <a:latin typeface="Arial"/>
                        </a:rPr>
                        <a:t>£7.36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5.2</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dirty="0">
                          <a:solidFill>
                            <a:srgbClr val="000000"/>
                          </a:solidFill>
                          <a:effectLst/>
                          <a:latin typeface="Arial"/>
                        </a:rPr>
                        <a:t>£2.66</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5.0</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Frozen natural</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£289,185</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£289,023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£331,141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14.6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29,806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29,138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33,370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14.5</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83,011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81,356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93,849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15.4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£9.92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0.0</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£3.53</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-0.7</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Frozen fingers</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£162,091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£169,871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£198,172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16.7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34,102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34,228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37,241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8.8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83,365</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86,946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93,459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7.5</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£5.32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7.2</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£2.12</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8.5</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Frozen batter</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£144,780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£151,189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£177,163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17.2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21,759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22,081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24,038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8.9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53,970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57,653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63,502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£7.37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7.6</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£2.79</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6.4</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Frozen breaded</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£136,488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£141,130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£173,926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23.2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19,174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18,877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21,847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15.7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56,911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57,159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66,374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16.1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£7.96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6.5</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£2.62</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6.1</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Frozen prepared</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£37,810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£34,023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£40,514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19.1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4,794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4,253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4,898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15.2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17,011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14,955</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16,126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£8.27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3.4</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£2.51</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10.4</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Frozen meals</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£42,456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£40,660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£39,895</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10,859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10,144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9,486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-6.5</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27,672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25,558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24,172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-5.4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£4.21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4.9</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£1.65</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3.7</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Frozen dusted</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£38,531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£34,558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£37,879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4,309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3,671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4,057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10.5</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14,367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12,516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13,888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£9.34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Arial"/>
                        </a:rPr>
                        <a:t>-0.8</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£2.73</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-1.2</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Frozen sauce</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£40,012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£34,219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£32,103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-6.2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5,117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4,246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3,819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-10.0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12,969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10,933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10,071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-7.9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£8.41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4.3</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£3.19</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1.8</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Frozen cakes</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£22,256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£21,970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£24,830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13.0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4,843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4,498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4,712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16,119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15,027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15,815</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£5.27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7.9</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£1.57</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7.4</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Frozen sushi</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£770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£940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-75.3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-76.0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-74.9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£14.60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3.2</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£2.92</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-1.3</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1" i="0" u="none" strike="noStrike" dirty="0">
                          <a:solidFill>
                            <a:srgbClr val="000000"/>
                          </a:solidFill>
                          <a:effectLst/>
                          <a:latin typeface="Arial"/>
                        </a:rPr>
                        <a:t>Ambient</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£544,753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dirty="0">
                          <a:solidFill>
                            <a:srgbClr val="000000"/>
                          </a:solidFill>
                          <a:effectLst/>
                          <a:latin typeface="Arial"/>
                        </a:rPr>
                        <a:t>£552,354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dirty="0">
                          <a:solidFill>
                            <a:srgbClr val="000000"/>
                          </a:solidFill>
                          <a:effectLst/>
                          <a:latin typeface="Arial"/>
                        </a:rPr>
                        <a:t>£606,346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9.8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dirty="0">
                          <a:solidFill>
                            <a:srgbClr val="000000"/>
                          </a:solidFill>
                          <a:effectLst/>
                          <a:latin typeface="Arial"/>
                        </a:rPr>
                        <a:t>83,805</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83,483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91,274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9.3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dirty="0">
                          <a:solidFill>
                            <a:srgbClr val="000000"/>
                          </a:solidFill>
                          <a:effectLst/>
                          <a:latin typeface="Arial"/>
                        </a:rPr>
                        <a:t>371,954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365,339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dirty="0">
                          <a:solidFill>
                            <a:srgbClr val="000000"/>
                          </a:solidFill>
                          <a:effectLst/>
                          <a:latin typeface="Arial"/>
                        </a:rPr>
                        <a:t>405,014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10.9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dirty="0">
                          <a:solidFill>
                            <a:srgbClr val="000000"/>
                          </a:solidFill>
                          <a:effectLst/>
                          <a:latin typeface="Arial"/>
                        </a:rPr>
                        <a:t>£6.64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0.4</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dirty="0">
                          <a:solidFill>
                            <a:srgbClr val="000000"/>
                          </a:solidFill>
                          <a:effectLst/>
                          <a:latin typeface="Arial"/>
                        </a:rPr>
                        <a:t>£1.50</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Arial"/>
                        </a:rPr>
                        <a:t>-1.0</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Ambient prepared</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£498,754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£505,929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£553,632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74,954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74,569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81,895</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309,244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302,636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339,128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12.1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£6.76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-0.4</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£1.63</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Arial"/>
                        </a:rPr>
                        <a:t>-2.3</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63184">
                <a:tc>
                  <a:txBody>
                    <a:bodyPr/>
                    <a:lstStyle/>
                    <a:p>
                      <a:pPr algn="l" fontAlgn="t"/>
                      <a:r>
                        <a:rPr lang="en-GB" sz="800" b="0" i="0" u="none" strike="noStrike">
                          <a:solidFill>
                            <a:srgbClr val="000000"/>
                          </a:solidFill>
                          <a:effectLst/>
                          <a:latin typeface="Arial"/>
                        </a:rPr>
                        <a:t>Ambient sauce</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£45,907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£46,377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£52,712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13.7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8,827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8,903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9,378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62,613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62,656</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65,883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£5.62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7.9</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£0.80</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8.1</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163184">
                <a:tc>
                  <a:txBody>
                    <a:bodyPr/>
                    <a:lstStyle/>
                    <a:p>
                      <a:pPr algn="l" fontAlgn="t"/>
                      <a:r>
                        <a:rPr lang="en-GB" sz="800" b="0" i="0" u="none" strike="noStrike">
                          <a:solidFill>
                            <a:srgbClr val="000000"/>
                          </a:solidFill>
                          <a:effectLst/>
                          <a:latin typeface="Arial"/>
                        </a:rPr>
                        <a:t>Ambient meals</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-96.8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-96.4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47</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-96.4</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£3.70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-13.4</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£0.89</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Arial"/>
                        </a:rPr>
                        <a:t>-13.4</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bl>
          </a:graphicData>
        </a:graphic>
      </p:graphicFrame>
      <p:sp>
        <p:nvSpPr>
          <p:cNvPr id="5" name="TextBox 4"/>
          <p:cNvSpPr txBox="1"/>
          <p:nvPr/>
        </p:nvSpPr>
        <p:spPr>
          <a:xfrm>
            <a:off x="0" y="6469037"/>
            <a:ext cx="9144000" cy="276999"/>
          </a:xfrm>
          <a:prstGeom prst="rect">
            <a:avLst/>
          </a:prstGeom>
          <a:noFill/>
        </p:spPr>
        <p:txBody>
          <a:bodyPr wrap="square" rtlCol="0">
            <a:spAutoFit/>
          </a:bodyPr>
          <a:lstStyle/>
          <a:p>
            <a:r>
              <a:rPr lang="en-GB" sz="1200" dirty="0" smtClean="0"/>
              <a:t>Source: Nielsen UK </a:t>
            </a:r>
            <a:r>
              <a:rPr lang="en-GB" sz="1200" dirty="0" err="1" smtClean="0"/>
              <a:t>ScanTrack</a:t>
            </a:r>
            <a:r>
              <a:rPr lang="en-GB" sz="1200" dirty="0" smtClean="0"/>
              <a:t> MAT 05.09.20</a:t>
            </a:r>
            <a:endParaRPr lang="en-GB" sz="1200" dirty="0"/>
          </a:p>
        </p:txBody>
      </p:sp>
    </p:spTree>
    <p:extLst>
      <p:ext uri="{BB962C8B-B14F-4D97-AF65-F5344CB8AC3E}">
        <p14:creationId xmlns:p14="http://schemas.microsoft.com/office/powerpoint/2010/main" val="4033267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Segment winners by </a:t>
            </a:r>
            <a:r>
              <a:rPr lang="en-GB" dirty="0" smtClean="0"/>
              <a:t>% volume </a:t>
            </a:r>
            <a:r>
              <a:rPr lang="en-GB" dirty="0"/>
              <a:t>growth</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88266267"/>
              </p:ext>
            </p:extLst>
          </p:nvPr>
        </p:nvGraphicFramePr>
        <p:xfrm>
          <a:off x="366713" y="1384300"/>
          <a:ext cx="8388351" cy="3125154"/>
        </p:xfrm>
        <a:graphic>
          <a:graphicData uri="http://schemas.openxmlformats.org/drawingml/2006/table">
            <a:tbl>
              <a:tblPr firstRow="1" bandRow="1">
                <a:tableStyleId>{5C22544A-7EE6-4342-B048-85BDC9FD1C3A}</a:tableStyleId>
              </a:tblPr>
              <a:tblGrid>
                <a:gridCol w="2796117"/>
                <a:gridCol w="2796117"/>
                <a:gridCol w="2796117"/>
              </a:tblGrid>
              <a:tr h="473394">
                <a:tc>
                  <a:txBody>
                    <a:bodyPr/>
                    <a:lstStyle/>
                    <a:p>
                      <a:pPr algn="ctr"/>
                      <a:r>
                        <a:rPr lang="en-GB" sz="2400" dirty="0" smtClean="0">
                          <a:solidFill>
                            <a:schemeClr val="tx1"/>
                          </a:solidFill>
                        </a:rPr>
                        <a:t>Chilled</a:t>
                      </a:r>
                      <a:endParaRPr lang="en-GB" sz="2400" dirty="0">
                        <a:solidFill>
                          <a:schemeClr val="tx1"/>
                        </a:solidFill>
                      </a:endParaRPr>
                    </a:p>
                  </a:txBody>
                  <a:tcPr>
                    <a:noFill/>
                  </a:tcPr>
                </a:tc>
                <a:tc>
                  <a:txBody>
                    <a:bodyPr/>
                    <a:lstStyle/>
                    <a:p>
                      <a:pPr algn="ctr"/>
                      <a:r>
                        <a:rPr lang="en-GB" sz="2400" dirty="0" smtClean="0">
                          <a:solidFill>
                            <a:schemeClr val="tx1"/>
                          </a:solidFill>
                        </a:rPr>
                        <a:t>Frozen </a:t>
                      </a:r>
                      <a:endParaRPr lang="en-GB" sz="2400" dirty="0">
                        <a:solidFill>
                          <a:schemeClr val="tx1"/>
                        </a:solidFill>
                      </a:endParaRPr>
                    </a:p>
                  </a:txBody>
                  <a:tcPr>
                    <a:noFill/>
                  </a:tcPr>
                </a:tc>
                <a:tc>
                  <a:txBody>
                    <a:bodyPr/>
                    <a:lstStyle/>
                    <a:p>
                      <a:pPr algn="ctr"/>
                      <a:r>
                        <a:rPr lang="en-GB" sz="2400" dirty="0" smtClean="0">
                          <a:solidFill>
                            <a:schemeClr val="tx1"/>
                          </a:solidFill>
                        </a:rPr>
                        <a:t>Ambient</a:t>
                      </a:r>
                      <a:endParaRPr lang="en-GB" sz="2400" dirty="0">
                        <a:solidFill>
                          <a:schemeClr val="tx1"/>
                        </a:solidFill>
                      </a:endParaRPr>
                    </a:p>
                  </a:txBody>
                  <a:tcPr>
                    <a:noFill/>
                  </a:tcPr>
                </a:tc>
              </a:tr>
              <a:tr h="2568002">
                <a:tc>
                  <a:txBody>
                    <a:bodyPr/>
                    <a:lstStyle/>
                    <a:p>
                      <a:pPr algn="ctr"/>
                      <a:r>
                        <a:rPr lang="en-GB" sz="2400" dirty="0" smtClean="0">
                          <a:solidFill>
                            <a:schemeClr val="tx1"/>
                          </a:solidFill>
                        </a:rPr>
                        <a:t>Fingers (</a:t>
                      </a:r>
                      <a:r>
                        <a:rPr lang="en-GB" sz="2400" dirty="0" smtClean="0">
                          <a:solidFill>
                            <a:srgbClr val="00B050"/>
                          </a:solidFill>
                        </a:rPr>
                        <a:t>+67.9%</a:t>
                      </a:r>
                      <a:r>
                        <a:rPr lang="en-GB" sz="2400" dirty="0" smtClean="0">
                          <a:solidFill>
                            <a:schemeClr val="tx1"/>
                          </a:solidFill>
                        </a:rPr>
                        <a:t>)</a:t>
                      </a:r>
                    </a:p>
                    <a:p>
                      <a:pPr algn="ctr"/>
                      <a:r>
                        <a:rPr lang="en-GB" sz="2400" dirty="0" smtClean="0">
                          <a:solidFill>
                            <a:schemeClr val="tx1"/>
                          </a:solidFill>
                        </a:rPr>
                        <a:t>Batter (</a:t>
                      </a:r>
                      <a:r>
                        <a:rPr lang="en-GB" sz="2400" dirty="0" smtClean="0">
                          <a:solidFill>
                            <a:srgbClr val="00B050"/>
                          </a:solidFill>
                        </a:rPr>
                        <a:t>+23.2%</a:t>
                      </a:r>
                      <a:r>
                        <a:rPr lang="en-GB" sz="2400" dirty="0" smtClean="0">
                          <a:solidFill>
                            <a:schemeClr val="tx1"/>
                          </a:solidFill>
                        </a:rPr>
                        <a:t>)</a:t>
                      </a:r>
                    </a:p>
                    <a:p>
                      <a:pPr algn="ctr"/>
                      <a:r>
                        <a:rPr lang="en-GB" sz="2400" dirty="0" smtClean="0">
                          <a:solidFill>
                            <a:schemeClr val="tx1"/>
                          </a:solidFill>
                        </a:rPr>
                        <a:t>Natural (</a:t>
                      </a:r>
                      <a:r>
                        <a:rPr lang="en-GB" sz="2400" dirty="0" smtClean="0">
                          <a:solidFill>
                            <a:srgbClr val="00B050"/>
                          </a:solidFill>
                        </a:rPr>
                        <a:t>+8%</a:t>
                      </a:r>
                      <a:r>
                        <a:rPr lang="en-GB" sz="2400" dirty="0" smtClean="0">
                          <a:solidFill>
                            <a:schemeClr val="tx1"/>
                          </a:solidFill>
                        </a:rPr>
                        <a:t>)</a:t>
                      </a:r>
                    </a:p>
                    <a:p>
                      <a:pPr algn="ctr"/>
                      <a:r>
                        <a:rPr lang="en-GB" sz="2400" dirty="0" smtClean="0">
                          <a:solidFill>
                            <a:schemeClr val="tx1"/>
                          </a:solidFill>
                        </a:rPr>
                        <a:t>Breaded (</a:t>
                      </a:r>
                      <a:r>
                        <a:rPr lang="en-GB" sz="2400" dirty="0" smtClean="0">
                          <a:solidFill>
                            <a:srgbClr val="00B050"/>
                          </a:solidFill>
                        </a:rPr>
                        <a:t>+6.3%</a:t>
                      </a:r>
                      <a:r>
                        <a:rPr lang="en-GB" sz="2400" dirty="0" smtClean="0">
                          <a:solidFill>
                            <a:schemeClr val="tx1"/>
                          </a:solidFill>
                        </a:rPr>
                        <a:t>)</a:t>
                      </a:r>
                    </a:p>
                    <a:p>
                      <a:pPr algn="ctr"/>
                      <a:r>
                        <a:rPr lang="en-GB" sz="2400" dirty="0" smtClean="0">
                          <a:solidFill>
                            <a:schemeClr val="tx1"/>
                          </a:solidFill>
                        </a:rPr>
                        <a:t>Cakes (</a:t>
                      </a:r>
                      <a:r>
                        <a:rPr lang="en-GB" sz="2400" dirty="0" smtClean="0">
                          <a:solidFill>
                            <a:srgbClr val="00B050"/>
                          </a:solidFill>
                        </a:rPr>
                        <a:t>+5.6%</a:t>
                      </a:r>
                      <a:r>
                        <a:rPr lang="en-GB" sz="2400" dirty="0" smtClean="0">
                          <a:solidFill>
                            <a:schemeClr val="tx1"/>
                          </a:solidFill>
                        </a:rPr>
                        <a:t>)</a:t>
                      </a:r>
                    </a:p>
                    <a:p>
                      <a:pPr algn="ctr"/>
                      <a:r>
                        <a:rPr lang="en-GB" sz="2400" dirty="0" smtClean="0">
                          <a:solidFill>
                            <a:schemeClr val="tx1"/>
                          </a:solidFill>
                        </a:rPr>
                        <a:t>Prepared (</a:t>
                      </a:r>
                      <a:r>
                        <a:rPr lang="en-GB" sz="2400" dirty="0" smtClean="0">
                          <a:solidFill>
                            <a:srgbClr val="00B050"/>
                          </a:solidFill>
                        </a:rPr>
                        <a:t>+2.2%</a:t>
                      </a:r>
                      <a:r>
                        <a:rPr lang="en-GB" sz="2400" dirty="0" smtClean="0">
                          <a:solidFill>
                            <a:schemeClr val="tx1"/>
                          </a:solidFill>
                        </a:rPr>
                        <a:t>)</a:t>
                      </a:r>
                    </a:p>
                    <a:p>
                      <a:pPr algn="ctr"/>
                      <a:r>
                        <a:rPr lang="en-GB" sz="2400" dirty="0" smtClean="0">
                          <a:solidFill>
                            <a:schemeClr val="tx1"/>
                          </a:solidFill>
                        </a:rPr>
                        <a:t>Dusted (</a:t>
                      </a:r>
                      <a:r>
                        <a:rPr lang="en-GB" sz="2400" dirty="0" smtClean="0">
                          <a:solidFill>
                            <a:srgbClr val="00B050"/>
                          </a:solidFill>
                        </a:rPr>
                        <a:t>+0.6%</a:t>
                      </a:r>
                      <a:r>
                        <a:rPr lang="en-GB" sz="2400" dirty="0" smtClean="0">
                          <a:solidFill>
                            <a:schemeClr val="tx1"/>
                          </a:solidFill>
                        </a:rPr>
                        <a:t>)</a:t>
                      </a:r>
                    </a:p>
                  </a:txBody>
                  <a:tcPr>
                    <a:noFill/>
                  </a:tcPr>
                </a:tc>
                <a:tc>
                  <a:txBody>
                    <a:bodyPr/>
                    <a:lstStyle/>
                    <a:p>
                      <a:pPr algn="ctr"/>
                      <a:r>
                        <a:rPr lang="en-GB" sz="2400" dirty="0" smtClean="0">
                          <a:solidFill>
                            <a:schemeClr val="tx1"/>
                          </a:solidFill>
                        </a:rPr>
                        <a:t>Breaded (</a:t>
                      </a:r>
                      <a:r>
                        <a:rPr lang="en-GB" sz="2400" dirty="0" smtClean="0">
                          <a:solidFill>
                            <a:srgbClr val="00B050"/>
                          </a:solidFill>
                        </a:rPr>
                        <a:t>+15.7%</a:t>
                      </a:r>
                      <a:r>
                        <a:rPr lang="en-GB" sz="2400" dirty="0" smtClean="0">
                          <a:solidFill>
                            <a:schemeClr val="tx1"/>
                          </a:solidFill>
                        </a:rPr>
                        <a:t>)</a:t>
                      </a:r>
                    </a:p>
                    <a:p>
                      <a:pPr algn="ctr"/>
                      <a:r>
                        <a:rPr lang="en-GB" sz="2400" dirty="0" smtClean="0">
                          <a:solidFill>
                            <a:schemeClr val="tx1"/>
                          </a:solidFill>
                        </a:rPr>
                        <a:t>Prepared (</a:t>
                      </a:r>
                      <a:r>
                        <a:rPr lang="en-GB" sz="2400" dirty="0" smtClean="0">
                          <a:solidFill>
                            <a:srgbClr val="00B050"/>
                          </a:solidFill>
                        </a:rPr>
                        <a:t>+15.2%</a:t>
                      </a:r>
                      <a:r>
                        <a:rPr lang="en-GB" sz="2400" dirty="0" smtClean="0">
                          <a:solidFill>
                            <a:schemeClr val="tx1"/>
                          </a:solidFill>
                        </a:rPr>
                        <a:t>)</a:t>
                      </a:r>
                    </a:p>
                    <a:p>
                      <a:pPr algn="ctr"/>
                      <a:r>
                        <a:rPr lang="en-GB" sz="2400" dirty="0" smtClean="0">
                          <a:solidFill>
                            <a:schemeClr val="tx1"/>
                          </a:solidFill>
                        </a:rPr>
                        <a:t>Natural (</a:t>
                      </a:r>
                      <a:r>
                        <a:rPr lang="en-GB" sz="2400" dirty="0" smtClean="0">
                          <a:solidFill>
                            <a:srgbClr val="00B050"/>
                          </a:solidFill>
                        </a:rPr>
                        <a:t>+14.5%</a:t>
                      </a:r>
                      <a:r>
                        <a:rPr lang="en-GB" sz="2400" dirty="0" smtClean="0">
                          <a:solidFill>
                            <a:schemeClr val="tx1"/>
                          </a:solidFill>
                        </a:rPr>
                        <a:t>)</a:t>
                      </a:r>
                    </a:p>
                    <a:p>
                      <a:pPr algn="ctr"/>
                      <a:r>
                        <a:rPr lang="en-GB" sz="2400" dirty="0" smtClean="0">
                          <a:solidFill>
                            <a:schemeClr val="tx1"/>
                          </a:solidFill>
                        </a:rPr>
                        <a:t>Dusted (</a:t>
                      </a:r>
                      <a:r>
                        <a:rPr lang="en-GB" sz="2400" dirty="0" smtClean="0">
                          <a:solidFill>
                            <a:srgbClr val="00B050"/>
                          </a:solidFill>
                        </a:rPr>
                        <a:t>+10.5%</a:t>
                      </a:r>
                      <a:r>
                        <a:rPr lang="en-GB" sz="2400" dirty="0" smtClean="0">
                          <a:solidFill>
                            <a:schemeClr val="tx1"/>
                          </a:solidFill>
                        </a:rPr>
                        <a:t>)</a:t>
                      </a:r>
                    </a:p>
                    <a:p>
                      <a:pPr algn="ctr"/>
                      <a:r>
                        <a:rPr lang="en-GB" sz="2400" dirty="0" smtClean="0">
                          <a:solidFill>
                            <a:schemeClr val="tx1"/>
                          </a:solidFill>
                        </a:rPr>
                        <a:t>Batter (</a:t>
                      </a:r>
                      <a:r>
                        <a:rPr lang="en-GB" sz="2400" dirty="0" smtClean="0">
                          <a:solidFill>
                            <a:srgbClr val="00B050"/>
                          </a:solidFill>
                        </a:rPr>
                        <a:t>+8.9%</a:t>
                      </a:r>
                      <a:r>
                        <a:rPr lang="en-GB" sz="2400" dirty="0" smtClean="0">
                          <a:solidFill>
                            <a:schemeClr val="tx1"/>
                          </a:solidFill>
                        </a:rPr>
                        <a:t>)</a:t>
                      </a:r>
                    </a:p>
                    <a:p>
                      <a:pPr algn="ctr"/>
                      <a:r>
                        <a:rPr lang="en-GB" sz="2400" dirty="0" smtClean="0">
                          <a:solidFill>
                            <a:schemeClr val="tx1"/>
                          </a:solidFill>
                        </a:rPr>
                        <a:t>Fingers (</a:t>
                      </a:r>
                      <a:r>
                        <a:rPr lang="en-GB" sz="2400" dirty="0" smtClean="0">
                          <a:solidFill>
                            <a:srgbClr val="00B050"/>
                          </a:solidFill>
                        </a:rPr>
                        <a:t>+8.8%</a:t>
                      </a:r>
                      <a:r>
                        <a:rPr lang="en-GB" sz="2400" dirty="0" smtClean="0">
                          <a:solidFill>
                            <a:schemeClr val="tx1"/>
                          </a:solidFill>
                        </a:rPr>
                        <a:t>)</a:t>
                      </a:r>
                    </a:p>
                    <a:p>
                      <a:pPr algn="ctr"/>
                      <a:r>
                        <a:rPr lang="en-GB" sz="2400" dirty="0" smtClean="0">
                          <a:solidFill>
                            <a:schemeClr val="tx1"/>
                          </a:solidFill>
                        </a:rPr>
                        <a:t>Cakes (</a:t>
                      </a:r>
                      <a:r>
                        <a:rPr lang="en-GB" sz="2400" dirty="0" smtClean="0">
                          <a:solidFill>
                            <a:srgbClr val="00B050"/>
                          </a:solidFill>
                        </a:rPr>
                        <a:t>+4.8%</a:t>
                      </a:r>
                      <a:r>
                        <a:rPr lang="en-GB" sz="2400" dirty="0" smtClean="0">
                          <a:solidFill>
                            <a:schemeClr val="tx1"/>
                          </a:solidFill>
                        </a:rPr>
                        <a:t>)</a:t>
                      </a:r>
                    </a:p>
                  </a:txBody>
                  <a:tcPr>
                    <a:noFill/>
                  </a:tcPr>
                </a:tc>
                <a:tc>
                  <a:txBody>
                    <a:bodyPr/>
                    <a:lstStyle/>
                    <a:p>
                      <a:pPr algn="ctr"/>
                      <a:r>
                        <a:rPr lang="fr-FR" sz="2400" dirty="0" err="1" smtClean="0">
                          <a:solidFill>
                            <a:schemeClr val="tx1"/>
                          </a:solidFill>
                        </a:rPr>
                        <a:t>Prepared</a:t>
                      </a:r>
                      <a:r>
                        <a:rPr lang="fr-FR" sz="2400" dirty="0" smtClean="0">
                          <a:solidFill>
                            <a:schemeClr val="tx1"/>
                          </a:solidFill>
                        </a:rPr>
                        <a:t> (</a:t>
                      </a:r>
                      <a:r>
                        <a:rPr lang="fr-FR" sz="2400" dirty="0" smtClean="0">
                          <a:solidFill>
                            <a:srgbClr val="00B050"/>
                          </a:solidFill>
                        </a:rPr>
                        <a:t>+9.8%</a:t>
                      </a:r>
                      <a:r>
                        <a:rPr lang="fr-FR" sz="2400" dirty="0" smtClean="0">
                          <a:solidFill>
                            <a:schemeClr val="tx1"/>
                          </a:solidFill>
                        </a:rPr>
                        <a:t>)</a:t>
                      </a:r>
                    </a:p>
                    <a:p>
                      <a:pPr algn="ctr"/>
                      <a:r>
                        <a:rPr lang="fr-FR" sz="2400" dirty="0" smtClean="0">
                          <a:solidFill>
                            <a:schemeClr val="tx1"/>
                          </a:solidFill>
                        </a:rPr>
                        <a:t>Sauce (</a:t>
                      </a:r>
                      <a:r>
                        <a:rPr lang="fr-FR" sz="2400" dirty="0" smtClean="0">
                          <a:solidFill>
                            <a:srgbClr val="00B050"/>
                          </a:solidFill>
                        </a:rPr>
                        <a:t>+5.3%</a:t>
                      </a:r>
                      <a:r>
                        <a:rPr lang="fr-FR" sz="2400" dirty="0" smtClean="0">
                          <a:solidFill>
                            <a:schemeClr val="tx1"/>
                          </a:solidFill>
                        </a:rPr>
                        <a:t>)</a:t>
                      </a:r>
                    </a:p>
                  </a:txBody>
                  <a:tcPr>
                    <a:noFill/>
                  </a:tcPr>
                </a:tc>
              </a:tr>
            </a:tbl>
          </a:graphicData>
        </a:graphic>
      </p:graphicFrame>
      <p:grpSp>
        <p:nvGrpSpPr>
          <p:cNvPr id="15" name="Group 14"/>
          <p:cNvGrpSpPr/>
          <p:nvPr/>
        </p:nvGrpSpPr>
        <p:grpSpPr>
          <a:xfrm>
            <a:off x="209542" y="4813515"/>
            <a:ext cx="8718558" cy="1410159"/>
            <a:chOff x="209542" y="4155147"/>
            <a:chExt cx="8718558" cy="1410159"/>
          </a:xfrm>
        </p:grpSpPr>
        <p:grpSp>
          <p:nvGrpSpPr>
            <p:cNvPr id="8" name="Group 7"/>
            <p:cNvGrpSpPr/>
            <p:nvPr/>
          </p:nvGrpSpPr>
          <p:grpSpPr>
            <a:xfrm>
              <a:off x="209542" y="4155147"/>
              <a:ext cx="8718558" cy="1410159"/>
              <a:chOff x="158742" y="4155147"/>
              <a:chExt cx="8718558" cy="1410159"/>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67399" y="4170642"/>
                <a:ext cx="1562101" cy="1394664"/>
              </a:xfrm>
              <a:prstGeom prst="rect">
                <a:avLst/>
              </a:prstGeom>
              <a:ln>
                <a:noFill/>
              </a:ln>
              <a:effectLst>
                <a:softEdge rad="112500"/>
              </a:effectLst>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9365" y="4155147"/>
                <a:ext cx="1387935" cy="1387935"/>
              </a:xfrm>
              <a:prstGeom prst="rect">
                <a:avLst/>
              </a:prstGeom>
              <a:ln>
                <a:noFill/>
              </a:ln>
              <a:effectLst>
                <a:softEdge rad="112500"/>
              </a:effectLst>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19864" y="4164602"/>
                <a:ext cx="2052071" cy="1368047"/>
              </a:xfrm>
              <a:prstGeom prst="rect">
                <a:avLst/>
              </a:prstGeom>
              <a:ln>
                <a:noFill/>
              </a:ln>
              <a:effectLst>
                <a:softEdge rad="112500"/>
              </a:effectLst>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8742" y="4205947"/>
                <a:ext cx="1893380" cy="1259958"/>
              </a:xfrm>
              <a:prstGeom prst="rect">
                <a:avLst/>
              </a:prstGeom>
              <a:ln>
                <a:noFill/>
              </a:ln>
              <a:effectLst>
                <a:softEdge rad="112500"/>
              </a:effectLst>
            </p:spPr>
          </p:pic>
        </p:grpSp>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30839" y="4224144"/>
              <a:ext cx="1617943" cy="1249940"/>
            </a:xfrm>
            <a:prstGeom prst="rect">
              <a:avLst/>
            </a:prstGeom>
            <a:ln>
              <a:noFill/>
            </a:ln>
            <a:effectLst>
              <a:softEdge rad="112500"/>
            </a:effectLst>
          </p:spPr>
        </p:pic>
      </p:grpSp>
      <p:sp>
        <p:nvSpPr>
          <p:cNvPr id="16" name="TextBox 15"/>
          <p:cNvSpPr txBox="1"/>
          <p:nvPr/>
        </p:nvSpPr>
        <p:spPr>
          <a:xfrm>
            <a:off x="0" y="6469037"/>
            <a:ext cx="9144000" cy="276999"/>
          </a:xfrm>
          <a:prstGeom prst="rect">
            <a:avLst/>
          </a:prstGeom>
          <a:noFill/>
        </p:spPr>
        <p:txBody>
          <a:bodyPr wrap="square" rtlCol="0">
            <a:spAutoFit/>
          </a:bodyPr>
          <a:lstStyle/>
          <a:p>
            <a:r>
              <a:rPr lang="en-GB" sz="1200" dirty="0" smtClean="0"/>
              <a:t>Source: Nielsen UK </a:t>
            </a:r>
            <a:r>
              <a:rPr lang="en-GB" sz="1200" dirty="0" err="1" smtClean="0"/>
              <a:t>ScanTrack</a:t>
            </a:r>
            <a:r>
              <a:rPr lang="en-GB" sz="1200" dirty="0" smtClean="0"/>
              <a:t> MAT 05.09.20</a:t>
            </a:r>
            <a:endParaRPr lang="en-GB" sz="1200" dirty="0"/>
          </a:p>
        </p:txBody>
      </p:sp>
    </p:spTree>
    <p:extLst>
      <p:ext uri="{BB962C8B-B14F-4D97-AF65-F5344CB8AC3E}">
        <p14:creationId xmlns:p14="http://schemas.microsoft.com/office/powerpoint/2010/main" val="463847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Declining segments by % volume</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47225552"/>
              </p:ext>
            </p:extLst>
          </p:nvPr>
        </p:nvGraphicFramePr>
        <p:xfrm>
          <a:off x="366711" y="1384300"/>
          <a:ext cx="8388584" cy="3041396"/>
        </p:xfrm>
        <a:graphic>
          <a:graphicData uri="http://schemas.openxmlformats.org/drawingml/2006/table">
            <a:tbl>
              <a:tblPr firstRow="1" bandRow="1">
                <a:tableStyleId>{5C22544A-7EE6-4342-B048-85BDC9FD1C3A}</a:tableStyleId>
              </a:tblPr>
              <a:tblGrid>
                <a:gridCol w="4194292"/>
                <a:gridCol w="4194292"/>
              </a:tblGrid>
              <a:tr h="473394">
                <a:tc>
                  <a:txBody>
                    <a:bodyPr/>
                    <a:lstStyle/>
                    <a:p>
                      <a:pPr algn="ctr"/>
                      <a:r>
                        <a:rPr lang="en-GB" sz="2400" dirty="0" smtClean="0">
                          <a:solidFill>
                            <a:schemeClr val="tx1"/>
                          </a:solidFill>
                        </a:rPr>
                        <a:t>Chilled</a:t>
                      </a:r>
                      <a:endParaRPr lang="en-GB" sz="2400" dirty="0">
                        <a:solidFill>
                          <a:schemeClr val="tx1"/>
                        </a:solidFill>
                      </a:endParaRPr>
                    </a:p>
                  </a:txBody>
                  <a:tcPr>
                    <a:noFill/>
                  </a:tcPr>
                </a:tc>
                <a:tc>
                  <a:txBody>
                    <a:bodyPr/>
                    <a:lstStyle/>
                    <a:p>
                      <a:pPr algn="ctr"/>
                      <a:r>
                        <a:rPr lang="en-GB" sz="2400" dirty="0" smtClean="0">
                          <a:solidFill>
                            <a:schemeClr val="tx1"/>
                          </a:solidFill>
                        </a:rPr>
                        <a:t>Frozen </a:t>
                      </a:r>
                      <a:endParaRPr lang="en-GB" sz="2400" dirty="0">
                        <a:solidFill>
                          <a:schemeClr val="tx1"/>
                        </a:solidFill>
                      </a:endParaRPr>
                    </a:p>
                  </a:txBody>
                  <a:tcPr>
                    <a:noFill/>
                  </a:tcPr>
                </a:tc>
              </a:tr>
              <a:tr h="256800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400" dirty="0" smtClean="0">
                          <a:solidFill>
                            <a:schemeClr val="tx1"/>
                          </a:solidFill>
                        </a:rPr>
                        <a:t>Sushi (</a:t>
                      </a:r>
                      <a:r>
                        <a:rPr lang="en-GB" sz="2400" dirty="0" smtClean="0">
                          <a:solidFill>
                            <a:srgbClr val="FF0000"/>
                          </a:solidFill>
                        </a:rPr>
                        <a:t>-12.5%</a:t>
                      </a:r>
                      <a:r>
                        <a:rPr lang="en-GB" sz="2400" dirty="0" smtClean="0">
                          <a:solidFill>
                            <a:schemeClr val="tx1"/>
                          </a:solidFill>
                        </a:rPr>
                        <a:t>)</a:t>
                      </a:r>
                    </a:p>
                    <a:p>
                      <a:pPr marL="0" marR="0" indent="0" algn="ctr" defTabSz="457200" rtl="0" eaLnBrk="1" fontAlgn="auto" latinLnBrk="0" hangingPunct="1">
                        <a:lnSpc>
                          <a:spcPct val="100000"/>
                        </a:lnSpc>
                        <a:spcBef>
                          <a:spcPts val="0"/>
                        </a:spcBef>
                        <a:spcAft>
                          <a:spcPts val="0"/>
                        </a:spcAft>
                        <a:buClrTx/>
                        <a:buSzTx/>
                        <a:buFontTx/>
                        <a:buNone/>
                        <a:tabLst/>
                        <a:defRPr/>
                      </a:pPr>
                      <a:r>
                        <a:rPr lang="en-GB" sz="2400" dirty="0" smtClean="0">
                          <a:solidFill>
                            <a:schemeClr val="tx1"/>
                          </a:solidFill>
                        </a:rPr>
                        <a:t>Meals (</a:t>
                      </a:r>
                      <a:r>
                        <a:rPr lang="en-GB" sz="2400" dirty="0" smtClean="0">
                          <a:solidFill>
                            <a:srgbClr val="FF0000"/>
                          </a:solidFill>
                        </a:rPr>
                        <a:t>-6.1%</a:t>
                      </a:r>
                      <a:r>
                        <a:rPr lang="en-GB" sz="2400" dirty="0" smtClean="0">
                          <a:solidFill>
                            <a:schemeClr val="tx1"/>
                          </a:solidFill>
                        </a:rPr>
                        <a:t>)</a:t>
                      </a:r>
                    </a:p>
                    <a:p>
                      <a:pPr algn="ctr"/>
                      <a:r>
                        <a:rPr lang="en-GB" sz="2400" dirty="0" smtClean="0">
                          <a:solidFill>
                            <a:schemeClr val="tx1"/>
                          </a:solidFill>
                        </a:rPr>
                        <a:t>Sauce (</a:t>
                      </a:r>
                      <a:r>
                        <a:rPr lang="en-GB" sz="2400" dirty="0" smtClean="0">
                          <a:solidFill>
                            <a:srgbClr val="FF0000"/>
                          </a:solidFill>
                        </a:rPr>
                        <a:t>-1.1%</a:t>
                      </a:r>
                      <a:r>
                        <a:rPr lang="en-GB" sz="2400" dirty="0" smtClean="0">
                          <a:solidFill>
                            <a:schemeClr val="tx1"/>
                          </a:solidFill>
                        </a:rPr>
                        <a:t>)</a:t>
                      </a:r>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2400" dirty="0" smtClean="0">
                          <a:solidFill>
                            <a:schemeClr val="tx1"/>
                          </a:solidFill>
                        </a:rPr>
                        <a:t>Sushi (</a:t>
                      </a:r>
                      <a:r>
                        <a:rPr lang="de-DE" sz="2400" dirty="0" smtClean="0">
                          <a:solidFill>
                            <a:srgbClr val="FF0000"/>
                          </a:solidFill>
                        </a:rPr>
                        <a:t>-76%</a:t>
                      </a:r>
                      <a:r>
                        <a:rPr lang="de-DE" sz="2400" dirty="0" smtClean="0">
                          <a:solidFill>
                            <a:schemeClr val="tx1"/>
                          </a:solidFill>
                        </a:rPr>
                        <a:t>)</a:t>
                      </a:r>
                    </a:p>
                    <a:p>
                      <a:pPr marL="0" marR="0" indent="0" algn="ctr" defTabSz="457200" rtl="0" eaLnBrk="1" fontAlgn="auto" latinLnBrk="0" hangingPunct="1">
                        <a:lnSpc>
                          <a:spcPct val="100000"/>
                        </a:lnSpc>
                        <a:spcBef>
                          <a:spcPts val="0"/>
                        </a:spcBef>
                        <a:spcAft>
                          <a:spcPts val="0"/>
                        </a:spcAft>
                        <a:buClrTx/>
                        <a:buSzTx/>
                        <a:buFontTx/>
                        <a:buNone/>
                        <a:tabLst/>
                        <a:defRPr/>
                      </a:pPr>
                      <a:r>
                        <a:rPr lang="de-DE" sz="2400" dirty="0" smtClean="0">
                          <a:solidFill>
                            <a:schemeClr val="tx1"/>
                          </a:solidFill>
                        </a:rPr>
                        <a:t>Sauce (</a:t>
                      </a:r>
                      <a:r>
                        <a:rPr lang="de-DE" sz="2400" dirty="0" smtClean="0">
                          <a:solidFill>
                            <a:srgbClr val="FF0000"/>
                          </a:solidFill>
                        </a:rPr>
                        <a:t>-10%</a:t>
                      </a:r>
                      <a:r>
                        <a:rPr lang="de-DE" sz="2400" dirty="0" smtClean="0">
                          <a:solidFill>
                            <a:schemeClr val="tx1"/>
                          </a:solidFill>
                        </a:rPr>
                        <a:t>)</a:t>
                      </a:r>
                    </a:p>
                    <a:p>
                      <a:pPr marL="0" marR="0" indent="0" algn="ctr" defTabSz="457200" rtl="0" eaLnBrk="1" fontAlgn="auto" latinLnBrk="0" hangingPunct="1">
                        <a:lnSpc>
                          <a:spcPct val="100000"/>
                        </a:lnSpc>
                        <a:spcBef>
                          <a:spcPts val="0"/>
                        </a:spcBef>
                        <a:spcAft>
                          <a:spcPts val="0"/>
                        </a:spcAft>
                        <a:buClrTx/>
                        <a:buSzTx/>
                        <a:buFontTx/>
                        <a:buNone/>
                        <a:tabLst/>
                        <a:defRPr/>
                      </a:pPr>
                      <a:r>
                        <a:rPr lang="de-DE" sz="2400" dirty="0" smtClean="0">
                          <a:solidFill>
                            <a:schemeClr val="tx1"/>
                          </a:solidFill>
                        </a:rPr>
                        <a:t>Meals (</a:t>
                      </a:r>
                      <a:r>
                        <a:rPr lang="de-DE" sz="2400" dirty="0" smtClean="0">
                          <a:solidFill>
                            <a:srgbClr val="FF0000"/>
                          </a:solidFill>
                        </a:rPr>
                        <a:t>-6.5%</a:t>
                      </a:r>
                      <a:r>
                        <a:rPr lang="de-DE" sz="2400" dirty="0" smtClean="0">
                          <a:solidFill>
                            <a:schemeClr val="tx1"/>
                          </a:solidFill>
                        </a:rPr>
                        <a:t>)</a:t>
                      </a:r>
                    </a:p>
                    <a:p>
                      <a:pPr algn="ctr"/>
                      <a:endParaRPr lang="de-DE" sz="2400" dirty="0" smtClean="0">
                        <a:solidFill>
                          <a:schemeClr val="tx1"/>
                        </a:solidFill>
                      </a:endParaRPr>
                    </a:p>
                  </a:txBody>
                  <a:tcPr>
                    <a:noFill/>
                  </a:tcPr>
                </a:tc>
              </a:tr>
            </a:tbl>
          </a:graphicData>
        </a:graphic>
      </p:graphicFrame>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6145" y="3433461"/>
            <a:ext cx="1668978" cy="1428532"/>
          </a:xfrm>
          <a:prstGeom prst="rect">
            <a:avLst/>
          </a:prstGeom>
          <a:ln>
            <a:noFill/>
          </a:ln>
          <a:effectLst>
            <a:softEdge rad="112500"/>
          </a:effectLst>
        </p:spPr>
      </p:pic>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0630" y="3417908"/>
            <a:ext cx="1525789" cy="14620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18356"/>
          <a:stretch/>
        </p:blipFill>
        <p:spPr>
          <a:xfrm>
            <a:off x="3737511" y="3456993"/>
            <a:ext cx="1668978" cy="1362806"/>
          </a:xfrm>
          <a:prstGeom prst="rect">
            <a:avLst/>
          </a:prstGeom>
          <a:effectLst>
            <a:softEdge rad="112522"/>
          </a:effectLst>
        </p:spPr>
      </p:pic>
      <p:sp>
        <p:nvSpPr>
          <p:cNvPr id="8" name="TextBox 7"/>
          <p:cNvSpPr txBox="1"/>
          <p:nvPr/>
        </p:nvSpPr>
        <p:spPr>
          <a:xfrm>
            <a:off x="0" y="6469037"/>
            <a:ext cx="9144000" cy="276999"/>
          </a:xfrm>
          <a:prstGeom prst="rect">
            <a:avLst/>
          </a:prstGeom>
          <a:noFill/>
        </p:spPr>
        <p:txBody>
          <a:bodyPr wrap="square" rtlCol="0">
            <a:spAutoFit/>
          </a:bodyPr>
          <a:lstStyle/>
          <a:p>
            <a:r>
              <a:rPr lang="en-GB" sz="1200" dirty="0" smtClean="0"/>
              <a:t>Source: Nielsen UK </a:t>
            </a:r>
            <a:r>
              <a:rPr lang="en-GB" sz="1200" dirty="0" err="1" smtClean="0"/>
              <a:t>ScanTrack</a:t>
            </a:r>
            <a:r>
              <a:rPr lang="en-GB" sz="1200" dirty="0" smtClean="0"/>
              <a:t> MAT 05.09.20</a:t>
            </a:r>
            <a:endParaRPr lang="en-GB" sz="1200" dirty="0"/>
          </a:p>
        </p:txBody>
      </p:sp>
    </p:spTree>
    <p:extLst>
      <p:ext uri="{BB962C8B-B14F-4D97-AF65-F5344CB8AC3E}">
        <p14:creationId xmlns:p14="http://schemas.microsoft.com/office/powerpoint/2010/main" val="4274668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noFill/>
        </p:spPr>
        <p:txBody>
          <a:bodyPr>
            <a:normAutofit/>
          </a:bodyPr>
          <a:lstStyle/>
          <a:p>
            <a:r>
              <a:rPr lang="en-GB" dirty="0">
                <a:hlinkClick r:id="rId2" action="ppaction://hlinksldjump"/>
              </a:rPr>
              <a:t>Executive </a:t>
            </a:r>
            <a:r>
              <a:rPr lang="en-GB" dirty="0" smtClean="0">
                <a:hlinkClick r:id="rId2" action="ppaction://hlinksldjump"/>
              </a:rPr>
              <a:t>summary</a:t>
            </a:r>
            <a:endParaRPr lang="en-GB" dirty="0"/>
          </a:p>
          <a:p>
            <a:r>
              <a:rPr lang="en-GB" dirty="0" smtClean="0">
                <a:hlinkClick r:id="rId3" action="ppaction://hlinksldjump"/>
              </a:rPr>
              <a:t>Economic </a:t>
            </a:r>
            <a:r>
              <a:rPr lang="en-GB" dirty="0">
                <a:hlinkClick r:id="rId3" action="ppaction://hlinksldjump"/>
              </a:rPr>
              <a:t>context, UK shopper &amp; retailer </a:t>
            </a:r>
            <a:r>
              <a:rPr lang="en-GB" dirty="0" smtClean="0">
                <a:hlinkClick r:id="rId3" action="ppaction://hlinksldjump"/>
              </a:rPr>
              <a:t>performance</a:t>
            </a:r>
            <a:endParaRPr lang="en-GB" dirty="0" smtClean="0"/>
          </a:p>
          <a:p>
            <a:r>
              <a:rPr lang="en-GB" dirty="0">
                <a:hlinkClick r:id="rId4" action="ppaction://hlinksldjump"/>
              </a:rPr>
              <a:t>Seafood </a:t>
            </a:r>
            <a:r>
              <a:rPr lang="en-GB" dirty="0" smtClean="0">
                <a:hlinkClick r:id="rId4" action="ppaction://hlinksldjump"/>
              </a:rPr>
              <a:t>performance</a:t>
            </a:r>
            <a:endParaRPr lang="en-GB" dirty="0" smtClean="0"/>
          </a:p>
          <a:p>
            <a:r>
              <a:rPr lang="en-GB" dirty="0">
                <a:hlinkClick r:id="rId5" action="ppaction://hlinksldjump"/>
              </a:rPr>
              <a:t>Retailer share of trade and purchase </a:t>
            </a:r>
            <a:r>
              <a:rPr lang="en-GB" dirty="0" smtClean="0">
                <a:hlinkClick r:id="rId5" action="ppaction://hlinksldjump"/>
              </a:rPr>
              <a:t>KPI’s</a:t>
            </a:r>
            <a:endParaRPr lang="en-GB" dirty="0" smtClean="0"/>
          </a:p>
          <a:p>
            <a:r>
              <a:rPr lang="en-GB" dirty="0" smtClean="0">
                <a:hlinkClick r:id="rId6" action="ppaction://hlinksldjump"/>
              </a:rPr>
              <a:t>Proteins </a:t>
            </a:r>
            <a:r>
              <a:rPr lang="en-GB" dirty="0">
                <a:hlinkClick r:id="rId6" action="ppaction://hlinksldjump"/>
              </a:rPr>
              <a:t>context </a:t>
            </a:r>
            <a:r>
              <a:rPr lang="en-GB" dirty="0" smtClean="0">
                <a:hlinkClick r:id="rId6" action="ppaction://hlinksldjump"/>
              </a:rPr>
              <a:t>report</a:t>
            </a:r>
            <a:endParaRPr lang="en-GB" dirty="0" smtClean="0"/>
          </a:p>
          <a:p>
            <a:r>
              <a:rPr lang="en-GB" dirty="0">
                <a:hlinkClick r:id="rId7" action="ppaction://hlinksldjump"/>
              </a:rPr>
              <a:t>On-line new product </a:t>
            </a:r>
            <a:r>
              <a:rPr lang="en-GB" dirty="0" smtClean="0">
                <a:hlinkClick r:id="rId7" action="ppaction://hlinksldjump"/>
              </a:rPr>
              <a:t>observations</a:t>
            </a:r>
            <a:endParaRPr lang="en-GB" dirty="0" smtClean="0"/>
          </a:p>
          <a:p>
            <a:r>
              <a:rPr lang="en-GB" dirty="0">
                <a:hlinkClick r:id="rId8" action="ppaction://hlinksldjump"/>
              </a:rPr>
              <a:t>Species, sales &amp; </a:t>
            </a:r>
            <a:r>
              <a:rPr lang="en-GB" dirty="0" smtClean="0">
                <a:hlinkClick r:id="rId8" action="ppaction://hlinksldjump"/>
              </a:rPr>
              <a:t>pricing</a:t>
            </a:r>
            <a:endParaRPr lang="en-GB" dirty="0" smtClean="0"/>
          </a:p>
          <a:p>
            <a:r>
              <a:rPr lang="en-GB" dirty="0">
                <a:hlinkClick r:id="rId9" action="ppaction://hlinksldjump"/>
              </a:rPr>
              <a:t>Market data context and definitions</a:t>
            </a:r>
            <a:endParaRPr lang="en-GB" dirty="0"/>
          </a:p>
        </p:txBody>
      </p:sp>
    </p:spTree>
    <p:extLst>
      <p:ext uri="{BB962C8B-B14F-4D97-AF65-F5344CB8AC3E}">
        <p14:creationId xmlns:p14="http://schemas.microsoft.com/office/powerpoint/2010/main" val="1121284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 5 species </a:t>
            </a:r>
            <a:r>
              <a:rPr lang="en-GB" dirty="0"/>
              <a:t>winners by </a:t>
            </a:r>
            <a:r>
              <a:rPr lang="en-GB" dirty="0" smtClean="0"/>
              <a:t>volume</a:t>
            </a:r>
            <a:endParaRPr lang="en-GB" dirty="0"/>
          </a:p>
        </p:txBody>
      </p:sp>
      <p:sp>
        <p:nvSpPr>
          <p:cNvPr id="4" name="Content Placeholder 3"/>
          <p:cNvSpPr>
            <a:spLocks noGrp="1"/>
          </p:cNvSpPr>
          <p:nvPr>
            <p:ph sz="half" idx="1"/>
          </p:nvPr>
        </p:nvSpPr>
        <p:spPr>
          <a:xfrm>
            <a:off x="367296" y="1379025"/>
            <a:ext cx="4038600" cy="4656000"/>
          </a:xfrm>
        </p:spPr>
        <p:txBody>
          <a:bodyPr>
            <a:normAutofit fontScale="70000" lnSpcReduction="20000"/>
          </a:bodyPr>
          <a:lstStyle/>
          <a:p>
            <a:pPr marL="0" indent="0" algn="ctr">
              <a:buNone/>
            </a:pPr>
            <a:r>
              <a:rPr lang="en-GB" sz="2900" b="1" dirty="0" smtClean="0"/>
              <a:t>Overall volume sales</a:t>
            </a:r>
            <a:endParaRPr lang="en-GB" sz="2900" b="1" dirty="0"/>
          </a:p>
          <a:p>
            <a:pPr marL="0" indent="0" algn="ctr">
              <a:buNone/>
            </a:pPr>
            <a:endParaRPr lang="fr-FR" sz="2400" dirty="0" smtClean="0"/>
          </a:p>
          <a:p>
            <a:pPr marL="0" indent="0" algn="ctr">
              <a:buNone/>
            </a:pPr>
            <a:r>
              <a:rPr lang="fr-FR" b="1" dirty="0" err="1" smtClean="0"/>
              <a:t>Tuna</a:t>
            </a:r>
            <a:r>
              <a:rPr lang="fr-FR" b="1" dirty="0" smtClean="0"/>
              <a:t> </a:t>
            </a:r>
          </a:p>
          <a:p>
            <a:pPr marL="0" indent="0" algn="ctr">
              <a:buNone/>
            </a:pPr>
            <a:r>
              <a:rPr lang="fr-FR" dirty="0" smtClean="0"/>
              <a:t>68,114t </a:t>
            </a:r>
            <a:r>
              <a:rPr lang="fr-FR" dirty="0"/>
              <a:t>(</a:t>
            </a:r>
            <a:r>
              <a:rPr lang="fr-FR" dirty="0">
                <a:solidFill>
                  <a:srgbClr val="00B050"/>
                </a:solidFill>
              </a:rPr>
              <a:t>+10.3</a:t>
            </a:r>
            <a:r>
              <a:rPr lang="fr-FR" dirty="0" smtClean="0">
                <a:solidFill>
                  <a:srgbClr val="00B050"/>
                </a:solidFill>
              </a:rPr>
              <a:t>%</a:t>
            </a:r>
            <a:r>
              <a:rPr lang="fr-FR" dirty="0" smtClean="0"/>
              <a:t>)</a:t>
            </a:r>
          </a:p>
          <a:p>
            <a:pPr marL="0" indent="0" algn="ctr">
              <a:buNone/>
            </a:pPr>
            <a:endParaRPr lang="fr-FR" dirty="0"/>
          </a:p>
          <a:p>
            <a:pPr marL="0" indent="0" algn="ctr">
              <a:buNone/>
            </a:pPr>
            <a:r>
              <a:rPr lang="fr-FR" b="1" dirty="0"/>
              <a:t>Salmon </a:t>
            </a:r>
            <a:endParaRPr lang="fr-FR" b="1" dirty="0" smtClean="0"/>
          </a:p>
          <a:p>
            <a:pPr marL="0" indent="0" algn="ctr">
              <a:buNone/>
            </a:pPr>
            <a:r>
              <a:rPr lang="fr-FR" dirty="0" smtClean="0"/>
              <a:t>67,832t </a:t>
            </a:r>
            <a:r>
              <a:rPr lang="fr-FR" dirty="0">
                <a:solidFill>
                  <a:srgbClr val="00B050"/>
                </a:solidFill>
              </a:rPr>
              <a:t>(+8.5</a:t>
            </a:r>
            <a:r>
              <a:rPr lang="fr-FR" dirty="0" smtClean="0">
                <a:solidFill>
                  <a:srgbClr val="00B050"/>
                </a:solidFill>
              </a:rPr>
              <a:t>%</a:t>
            </a:r>
            <a:r>
              <a:rPr lang="fr-FR" dirty="0" smtClean="0"/>
              <a:t>)</a:t>
            </a:r>
          </a:p>
          <a:p>
            <a:pPr marL="0" indent="0" algn="ctr">
              <a:buNone/>
            </a:pPr>
            <a:endParaRPr lang="fr-FR" dirty="0"/>
          </a:p>
          <a:p>
            <a:pPr marL="0" indent="0" algn="ctr">
              <a:buNone/>
            </a:pPr>
            <a:r>
              <a:rPr lang="fr-FR" b="1" dirty="0"/>
              <a:t>Cod</a:t>
            </a:r>
            <a:r>
              <a:rPr lang="fr-FR" dirty="0"/>
              <a:t> </a:t>
            </a:r>
            <a:endParaRPr lang="fr-FR" dirty="0" smtClean="0"/>
          </a:p>
          <a:p>
            <a:pPr marL="0" indent="0" algn="ctr">
              <a:buNone/>
            </a:pPr>
            <a:r>
              <a:rPr lang="fr-FR" dirty="0" smtClean="0"/>
              <a:t>62,976t </a:t>
            </a:r>
            <a:r>
              <a:rPr lang="fr-FR" dirty="0"/>
              <a:t>(</a:t>
            </a:r>
            <a:r>
              <a:rPr lang="fr-FR" dirty="0">
                <a:solidFill>
                  <a:srgbClr val="00B050"/>
                </a:solidFill>
              </a:rPr>
              <a:t>+5.6</a:t>
            </a:r>
            <a:r>
              <a:rPr lang="fr-FR" dirty="0" smtClean="0">
                <a:solidFill>
                  <a:srgbClr val="00B050"/>
                </a:solidFill>
              </a:rPr>
              <a:t>%</a:t>
            </a:r>
            <a:r>
              <a:rPr lang="fr-FR" dirty="0" smtClean="0"/>
              <a:t>)</a:t>
            </a:r>
          </a:p>
          <a:p>
            <a:pPr marL="0" indent="0" algn="ctr">
              <a:buNone/>
            </a:pPr>
            <a:endParaRPr lang="fr-FR" dirty="0"/>
          </a:p>
          <a:p>
            <a:pPr marL="0" indent="0" algn="ctr">
              <a:buNone/>
            </a:pPr>
            <a:r>
              <a:rPr lang="fr-FR" b="1" dirty="0" smtClean="0"/>
              <a:t>Pollock </a:t>
            </a:r>
          </a:p>
          <a:p>
            <a:pPr marL="0" indent="0" algn="ctr">
              <a:buNone/>
            </a:pPr>
            <a:r>
              <a:rPr lang="fr-FR" dirty="0" smtClean="0"/>
              <a:t>34,392t </a:t>
            </a:r>
            <a:r>
              <a:rPr lang="fr-FR" dirty="0"/>
              <a:t>(</a:t>
            </a:r>
            <a:r>
              <a:rPr lang="fr-FR" dirty="0">
                <a:solidFill>
                  <a:srgbClr val="00B050"/>
                </a:solidFill>
              </a:rPr>
              <a:t>+7.5</a:t>
            </a:r>
            <a:r>
              <a:rPr lang="fr-FR" dirty="0" smtClean="0">
                <a:solidFill>
                  <a:srgbClr val="00B050"/>
                </a:solidFill>
              </a:rPr>
              <a:t>%</a:t>
            </a:r>
            <a:r>
              <a:rPr lang="fr-FR" dirty="0" smtClean="0"/>
              <a:t>)</a:t>
            </a:r>
          </a:p>
          <a:p>
            <a:pPr marL="0" indent="0" algn="ctr">
              <a:buNone/>
            </a:pPr>
            <a:endParaRPr lang="fr-FR" dirty="0"/>
          </a:p>
          <a:p>
            <a:pPr marL="0" indent="0" algn="ctr">
              <a:buNone/>
            </a:pPr>
            <a:r>
              <a:rPr lang="fr-FR" b="1" dirty="0"/>
              <a:t>Haddock</a:t>
            </a:r>
            <a:r>
              <a:rPr lang="fr-FR" dirty="0"/>
              <a:t> </a:t>
            </a:r>
            <a:endParaRPr lang="fr-FR" dirty="0" smtClean="0"/>
          </a:p>
          <a:p>
            <a:pPr marL="0" indent="0" algn="ctr">
              <a:buNone/>
            </a:pPr>
            <a:r>
              <a:rPr lang="fr-FR" dirty="0" smtClean="0"/>
              <a:t>26,979t </a:t>
            </a:r>
            <a:r>
              <a:rPr lang="fr-FR" dirty="0"/>
              <a:t>(</a:t>
            </a:r>
            <a:r>
              <a:rPr lang="fr-FR" dirty="0">
                <a:solidFill>
                  <a:srgbClr val="00B050"/>
                </a:solidFill>
              </a:rPr>
              <a:t>+9.3%</a:t>
            </a:r>
            <a:r>
              <a:rPr lang="fr-FR" dirty="0"/>
              <a:t>)</a:t>
            </a:r>
          </a:p>
          <a:p>
            <a:pPr marL="0" indent="0" algn="ctr">
              <a:buNone/>
            </a:pPr>
            <a:endParaRPr lang="en-GB" dirty="0"/>
          </a:p>
        </p:txBody>
      </p:sp>
      <p:sp>
        <p:nvSpPr>
          <p:cNvPr id="5" name="Content Placeholder 4"/>
          <p:cNvSpPr>
            <a:spLocks noGrp="1"/>
          </p:cNvSpPr>
          <p:nvPr>
            <p:ph sz="half" idx="2"/>
          </p:nvPr>
        </p:nvSpPr>
        <p:spPr/>
        <p:txBody>
          <a:bodyPr>
            <a:normAutofit fontScale="70000" lnSpcReduction="20000"/>
          </a:bodyPr>
          <a:lstStyle/>
          <a:p>
            <a:pPr marL="0" indent="0" algn="ctr">
              <a:buNone/>
            </a:pPr>
            <a:r>
              <a:rPr lang="en-GB" sz="2900" b="1" dirty="0" smtClean="0"/>
              <a:t>Volume sales % increase</a:t>
            </a:r>
          </a:p>
          <a:p>
            <a:pPr marL="0" indent="0">
              <a:buNone/>
            </a:pPr>
            <a:endParaRPr lang="en-GB" dirty="0"/>
          </a:p>
          <a:p>
            <a:pPr marL="0" indent="0" algn="ctr">
              <a:buNone/>
            </a:pPr>
            <a:r>
              <a:rPr lang="en-GB" b="1" dirty="0" err="1"/>
              <a:t>Basa</a:t>
            </a:r>
            <a:r>
              <a:rPr lang="en-GB" b="1" dirty="0"/>
              <a:t> </a:t>
            </a:r>
            <a:endParaRPr lang="en-GB" b="1" dirty="0" smtClean="0"/>
          </a:p>
          <a:p>
            <a:pPr marL="0" indent="0" algn="ctr">
              <a:buNone/>
            </a:pPr>
            <a:r>
              <a:rPr lang="en-GB" dirty="0" smtClean="0"/>
              <a:t>9,889t </a:t>
            </a:r>
            <a:r>
              <a:rPr lang="en-GB" dirty="0"/>
              <a:t>(</a:t>
            </a:r>
            <a:r>
              <a:rPr lang="en-GB" dirty="0">
                <a:solidFill>
                  <a:srgbClr val="00B050"/>
                </a:solidFill>
              </a:rPr>
              <a:t>+31.6</a:t>
            </a:r>
            <a:r>
              <a:rPr lang="en-GB" dirty="0" smtClean="0">
                <a:solidFill>
                  <a:srgbClr val="00B050"/>
                </a:solidFill>
              </a:rPr>
              <a:t>%</a:t>
            </a:r>
            <a:r>
              <a:rPr lang="en-GB" dirty="0" smtClean="0"/>
              <a:t>)</a:t>
            </a:r>
          </a:p>
          <a:p>
            <a:pPr marL="0" indent="0" algn="ctr">
              <a:buNone/>
            </a:pPr>
            <a:endParaRPr lang="en-GB" dirty="0"/>
          </a:p>
          <a:p>
            <a:pPr marL="0" indent="0" algn="ctr">
              <a:buNone/>
            </a:pPr>
            <a:r>
              <a:rPr lang="en-GB" b="1" dirty="0"/>
              <a:t>Scampi </a:t>
            </a:r>
            <a:endParaRPr lang="en-GB" b="1" dirty="0" smtClean="0"/>
          </a:p>
          <a:p>
            <a:pPr marL="0" indent="0" algn="ctr">
              <a:buNone/>
            </a:pPr>
            <a:r>
              <a:rPr lang="en-GB" dirty="0" smtClean="0"/>
              <a:t>6,424t </a:t>
            </a:r>
            <a:r>
              <a:rPr lang="en-GB" dirty="0"/>
              <a:t>(</a:t>
            </a:r>
            <a:r>
              <a:rPr lang="en-GB" dirty="0">
                <a:solidFill>
                  <a:srgbClr val="00B050"/>
                </a:solidFill>
              </a:rPr>
              <a:t>+22.5</a:t>
            </a:r>
            <a:r>
              <a:rPr lang="en-GB" dirty="0" smtClean="0">
                <a:solidFill>
                  <a:srgbClr val="00B050"/>
                </a:solidFill>
              </a:rPr>
              <a:t>%</a:t>
            </a:r>
            <a:r>
              <a:rPr lang="en-GB" dirty="0" smtClean="0"/>
              <a:t>)</a:t>
            </a:r>
          </a:p>
          <a:p>
            <a:pPr marL="0" indent="0" algn="ctr">
              <a:buNone/>
            </a:pPr>
            <a:endParaRPr lang="en-GB" dirty="0"/>
          </a:p>
          <a:p>
            <a:pPr marL="0" indent="0" algn="ctr">
              <a:buNone/>
            </a:pPr>
            <a:r>
              <a:rPr lang="en-GB" b="1" dirty="0"/>
              <a:t>Sea Bass </a:t>
            </a:r>
            <a:endParaRPr lang="en-GB" b="1" dirty="0" smtClean="0"/>
          </a:p>
          <a:p>
            <a:pPr marL="0" indent="0" algn="ctr">
              <a:buNone/>
            </a:pPr>
            <a:r>
              <a:rPr lang="en-GB" dirty="0" smtClean="0"/>
              <a:t>4,989t </a:t>
            </a:r>
            <a:r>
              <a:rPr lang="en-GB" dirty="0"/>
              <a:t>(</a:t>
            </a:r>
            <a:r>
              <a:rPr lang="en-GB" dirty="0">
                <a:solidFill>
                  <a:srgbClr val="00B050"/>
                </a:solidFill>
              </a:rPr>
              <a:t>+17.8</a:t>
            </a:r>
            <a:r>
              <a:rPr lang="en-GB" dirty="0" smtClean="0">
                <a:solidFill>
                  <a:srgbClr val="00B050"/>
                </a:solidFill>
              </a:rPr>
              <a:t>%</a:t>
            </a:r>
            <a:r>
              <a:rPr lang="en-GB" dirty="0" smtClean="0"/>
              <a:t>)</a:t>
            </a:r>
          </a:p>
          <a:p>
            <a:pPr marL="0" indent="0" algn="ctr">
              <a:buNone/>
            </a:pPr>
            <a:endParaRPr lang="en-GB" dirty="0"/>
          </a:p>
          <a:p>
            <a:pPr marL="0" indent="0" algn="ctr">
              <a:buNone/>
            </a:pPr>
            <a:r>
              <a:rPr lang="en-GB" b="1" dirty="0"/>
              <a:t>Anchovy </a:t>
            </a:r>
            <a:endParaRPr lang="en-GB" b="1" dirty="0" smtClean="0"/>
          </a:p>
          <a:p>
            <a:pPr marL="0" indent="0" algn="ctr">
              <a:buNone/>
            </a:pPr>
            <a:r>
              <a:rPr lang="en-GB" dirty="0" smtClean="0"/>
              <a:t>887t </a:t>
            </a:r>
            <a:r>
              <a:rPr lang="en-GB" dirty="0"/>
              <a:t>(</a:t>
            </a:r>
            <a:r>
              <a:rPr lang="en-GB" dirty="0">
                <a:solidFill>
                  <a:srgbClr val="00B050"/>
                </a:solidFill>
              </a:rPr>
              <a:t>+17.1</a:t>
            </a:r>
            <a:r>
              <a:rPr lang="en-GB" dirty="0" smtClean="0">
                <a:solidFill>
                  <a:srgbClr val="00B050"/>
                </a:solidFill>
              </a:rPr>
              <a:t>%</a:t>
            </a:r>
            <a:r>
              <a:rPr lang="en-GB" dirty="0" smtClean="0"/>
              <a:t>)</a:t>
            </a:r>
          </a:p>
          <a:p>
            <a:pPr marL="0" indent="0" algn="ctr">
              <a:buNone/>
            </a:pPr>
            <a:endParaRPr lang="en-GB" dirty="0"/>
          </a:p>
          <a:p>
            <a:pPr marL="0" indent="0" algn="ctr">
              <a:buNone/>
            </a:pPr>
            <a:r>
              <a:rPr lang="en-GB" b="1" dirty="0"/>
              <a:t>Herring </a:t>
            </a:r>
            <a:endParaRPr lang="en-GB" b="1" dirty="0" smtClean="0"/>
          </a:p>
          <a:p>
            <a:pPr marL="0" indent="0" algn="ctr">
              <a:buNone/>
            </a:pPr>
            <a:r>
              <a:rPr lang="en-GB" dirty="0" smtClean="0"/>
              <a:t>2,253t </a:t>
            </a:r>
            <a:r>
              <a:rPr lang="en-GB" dirty="0"/>
              <a:t>(</a:t>
            </a:r>
            <a:r>
              <a:rPr lang="en-GB" dirty="0">
                <a:solidFill>
                  <a:srgbClr val="00B050"/>
                </a:solidFill>
              </a:rPr>
              <a:t>+10.8%</a:t>
            </a:r>
            <a:r>
              <a:rPr lang="en-GB" dirty="0"/>
              <a:t>)</a:t>
            </a:r>
          </a:p>
          <a:p>
            <a:pPr marL="0" indent="0" algn="ctr">
              <a:buNone/>
            </a:pPr>
            <a:endParaRPr lang="en-GB" dirty="0"/>
          </a:p>
        </p:txBody>
      </p:sp>
      <p:sp>
        <p:nvSpPr>
          <p:cNvPr id="6" name="TextBox 5">
            <a:hlinkClick r:id="rId2" action="ppaction://hlinksldjump"/>
          </p:cNvPr>
          <p:cNvSpPr txBox="1"/>
          <p:nvPr/>
        </p:nvSpPr>
        <p:spPr>
          <a:xfrm>
            <a:off x="2385160" y="6035025"/>
            <a:ext cx="4363112" cy="482636"/>
          </a:xfrm>
          <a:prstGeom prst="rect">
            <a:avLst/>
          </a:prstGeom>
        </p:spPr>
        <p:txBody>
          <a:bodyPr vert="horz" wrap="square" lIns="91440" tIns="45720" rIns="91440" bIns="45720" rtlCol="0" anchor="t">
            <a:normAutofit/>
          </a:bodyPr>
          <a:lstStyle/>
          <a:p>
            <a:pPr algn="ctr"/>
            <a:r>
              <a:rPr lang="en-GB" sz="1400" dirty="0" smtClean="0"/>
              <a:t>For more details see </a:t>
            </a:r>
            <a:r>
              <a:rPr lang="en-GB" sz="1400" dirty="0"/>
              <a:t>r</a:t>
            </a:r>
            <a:r>
              <a:rPr lang="en-GB" sz="1400" dirty="0" smtClean="0">
                <a:hlinkClick r:id="rId3" action="ppaction://hlinksldjump"/>
              </a:rPr>
              <a:t>anked</a:t>
            </a:r>
            <a:r>
              <a:rPr lang="en-GB" sz="1400" dirty="0" smtClean="0"/>
              <a:t> </a:t>
            </a:r>
            <a:r>
              <a:rPr lang="en-GB" sz="1400" dirty="0"/>
              <a:t>s</a:t>
            </a:r>
            <a:r>
              <a:rPr lang="en-GB" sz="1400" dirty="0" smtClean="0"/>
              <a:t>pecies tables </a:t>
            </a:r>
          </a:p>
        </p:txBody>
      </p:sp>
      <p:sp>
        <p:nvSpPr>
          <p:cNvPr id="7" name="TextBox 6"/>
          <p:cNvSpPr txBox="1"/>
          <p:nvPr/>
        </p:nvSpPr>
        <p:spPr>
          <a:xfrm>
            <a:off x="0" y="6469037"/>
            <a:ext cx="9144000" cy="276999"/>
          </a:xfrm>
          <a:prstGeom prst="rect">
            <a:avLst/>
          </a:prstGeom>
          <a:noFill/>
        </p:spPr>
        <p:txBody>
          <a:bodyPr wrap="square" rtlCol="0">
            <a:spAutoFit/>
          </a:bodyPr>
          <a:lstStyle/>
          <a:p>
            <a:r>
              <a:rPr lang="en-GB" sz="1200" dirty="0" smtClean="0"/>
              <a:t>Source: Nielsen UK </a:t>
            </a:r>
            <a:r>
              <a:rPr lang="en-GB" sz="1200" dirty="0" err="1" smtClean="0"/>
              <a:t>ScanTrack</a:t>
            </a:r>
            <a:r>
              <a:rPr lang="en-GB" sz="1200" dirty="0" smtClean="0"/>
              <a:t> MAT 05.09.20</a:t>
            </a:r>
            <a:endParaRPr lang="en-GB" sz="1200" dirty="0"/>
          </a:p>
        </p:txBody>
      </p:sp>
    </p:spTree>
    <p:extLst>
      <p:ext uri="{BB962C8B-B14F-4D97-AF65-F5344CB8AC3E}">
        <p14:creationId xmlns:p14="http://schemas.microsoft.com/office/powerpoint/2010/main" val="1512420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Retailer s</a:t>
            </a:r>
            <a:r>
              <a:rPr lang="en-GB" dirty="0" smtClean="0"/>
              <a:t>hare </a:t>
            </a:r>
            <a:r>
              <a:rPr lang="en-GB" dirty="0" smtClean="0"/>
              <a:t>of trade </a:t>
            </a:r>
            <a:r>
              <a:rPr lang="en-GB" dirty="0" smtClean="0"/>
              <a:t>and purchase KPI’s</a:t>
            </a:r>
            <a:r>
              <a:rPr lang="en-GB" dirty="0" smtClean="0"/>
              <a:t/>
            </a:r>
            <a:br>
              <a:rPr lang="en-GB" dirty="0" smtClean="0"/>
            </a:br>
            <a:endParaRPr lang="en-GB" dirty="0"/>
          </a:p>
        </p:txBody>
      </p:sp>
      <p:sp>
        <p:nvSpPr>
          <p:cNvPr id="3" name="Text Placeholder 2"/>
          <p:cNvSpPr>
            <a:spLocks noGrp="1"/>
          </p:cNvSpPr>
          <p:nvPr>
            <p:ph type="subTitle" idx="1"/>
          </p:nvPr>
        </p:nvSpPr>
        <p:spPr/>
        <p:txBody>
          <a:bodyPr>
            <a:noAutofit/>
          </a:bodyPr>
          <a:lstStyle/>
          <a:p>
            <a:pPr>
              <a:buClr>
                <a:srgbClr val="0062AE"/>
              </a:buClr>
              <a:defRPr/>
            </a:pPr>
            <a:r>
              <a:rPr lang="en-GB" altLang="en-US" sz="2800" dirty="0" smtClean="0">
                <a:solidFill>
                  <a:schemeClr val="tx1"/>
                </a:solidFill>
                <a:latin typeface="Arial" panose="020B0604020202020204" pitchFamily="34" charset="0"/>
                <a:ea typeface="Arial" panose="020B0604020202020204" pitchFamily="34" charset="0"/>
              </a:rPr>
              <a:t>Source</a:t>
            </a:r>
            <a:r>
              <a:rPr lang="en-GB" altLang="en-US" sz="2800" dirty="0">
                <a:solidFill>
                  <a:schemeClr val="tx1"/>
                </a:solidFill>
                <a:latin typeface="Arial" panose="020B0604020202020204" pitchFamily="34" charset="0"/>
                <a:ea typeface="Arial" panose="020B0604020202020204" pitchFamily="34" charset="0"/>
              </a:rPr>
              <a:t>: Nielsen </a:t>
            </a:r>
            <a:r>
              <a:rPr lang="en-GB" altLang="en-US" sz="2800" dirty="0" smtClean="0">
                <a:solidFill>
                  <a:schemeClr val="tx1"/>
                </a:solidFill>
                <a:latin typeface="Arial" panose="020B0604020202020204" pitchFamily="34" charset="0"/>
                <a:ea typeface="Arial" panose="020B0604020202020204" pitchFamily="34" charset="0"/>
              </a:rPr>
              <a:t>GB </a:t>
            </a:r>
            <a:r>
              <a:rPr lang="en-GB" altLang="en-US" sz="2800" dirty="0" err="1" smtClean="0">
                <a:solidFill>
                  <a:schemeClr val="tx1"/>
                </a:solidFill>
                <a:latin typeface="Arial" panose="020B0604020202020204" pitchFamily="34" charset="0"/>
                <a:ea typeface="Arial" panose="020B0604020202020204" pitchFamily="34" charset="0"/>
              </a:rPr>
              <a:t>HomeScan</a:t>
            </a:r>
            <a:r>
              <a:rPr lang="en-GB" altLang="en-US" sz="2800" dirty="0" smtClean="0">
                <a:solidFill>
                  <a:schemeClr val="tx1"/>
                </a:solidFill>
                <a:latin typeface="Arial" panose="020B0604020202020204" pitchFamily="34" charset="0"/>
                <a:ea typeface="Arial" panose="020B0604020202020204" pitchFamily="34" charset="0"/>
              </a:rPr>
              <a:t> </a:t>
            </a:r>
            <a:r>
              <a:rPr lang="en-GB" altLang="en-US" sz="2800" dirty="0">
                <a:solidFill>
                  <a:schemeClr val="tx1"/>
                </a:solidFill>
                <a:latin typeface="Arial" panose="020B0604020202020204" pitchFamily="34" charset="0"/>
                <a:ea typeface="Arial" panose="020B0604020202020204" pitchFamily="34" charset="0"/>
              </a:rPr>
              <a:t>we </a:t>
            </a:r>
            <a:r>
              <a:rPr lang="en-GB" altLang="en-US" sz="2800" dirty="0" smtClean="0">
                <a:solidFill>
                  <a:schemeClr val="tx1"/>
                </a:solidFill>
                <a:latin typeface="Arial" panose="020B0604020202020204" pitchFamily="34" charset="0"/>
                <a:ea typeface="Arial" panose="020B0604020202020204" pitchFamily="34" charset="0"/>
              </a:rPr>
              <a:t>05.09.20</a:t>
            </a:r>
            <a:endParaRPr lang="en-GB" altLang="en-US" sz="2800" dirty="0">
              <a:solidFill>
                <a:schemeClr val="tx1"/>
              </a:solidFill>
              <a:latin typeface="Arial" panose="020B0604020202020204" pitchFamily="34" charset="0"/>
              <a:ea typeface="Arial" panose="020B0604020202020204" pitchFamily="34" charset="0"/>
            </a:endParaRPr>
          </a:p>
          <a:p>
            <a:pPr>
              <a:buClr>
                <a:srgbClr val="0062AE"/>
              </a:buClr>
              <a:defRPr/>
            </a:pPr>
            <a:endParaRPr lang="en-GB" altLang="en-US" sz="2800" dirty="0">
              <a:solidFill>
                <a:schemeClr val="tx1"/>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536624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a:t>52wks </a:t>
            </a:r>
            <a:r>
              <a:rPr lang="en-GB" sz="3100" dirty="0" smtClean="0"/>
              <a:t>retailer share of total grocery and seafood: </a:t>
            </a:r>
            <a:r>
              <a:rPr lang="en-GB" dirty="0" smtClean="0"/>
              <a:t/>
            </a:r>
            <a:br>
              <a:rPr lang="en-GB" dirty="0" smtClean="0"/>
            </a:br>
            <a:r>
              <a:rPr lang="en-GB" sz="2000" dirty="0" smtClean="0"/>
              <a:t>6 retailers overtrade in seafood when compared to their share of total grocers</a:t>
            </a: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63246700"/>
              </p:ext>
            </p:extLst>
          </p:nvPr>
        </p:nvGraphicFramePr>
        <p:xfrm>
          <a:off x="366713" y="1384300"/>
          <a:ext cx="8388350" cy="4574117"/>
        </p:xfrm>
        <a:graphic>
          <a:graphicData uri="http://schemas.openxmlformats.org/drawingml/2006/chart">
            <c:chart xmlns:c="http://schemas.openxmlformats.org/drawingml/2006/chart" xmlns:r="http://schemas.openxmlformats.org/officeDocument/2006/relationships" r:id="rId2"/>
          </a:graphicData>
        </a:graphic>
      </p:graphicFrame>
      <p:sp>
        <p:nvSpPr>
          <p:cNvPr id="4" name="5-Point Star 3"/>
          <p:cNvSpPr/>
          <p:nvPr/>
        </p:nvSpPr>
        <p:spPr>
          <a:xfrm>
            <a:off x="1887537" y="2342447"/>
            <a:ext cx="555625" cy="495300"/>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6" name="5-Point Star 5"/>
          <p:cNvSpPr/>
          <p:nvPr/>
        </p:nvSpPr>
        <p:spPr>
          <a:xfrm>
            <a:off x="4195738" y="2444656"/>
            <a:ext cx="555625" cy="495300"/>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7" name="5-Point Star 6"/>
          <p:cNvSpPr/>
          <p:nvPr/>
        </p:nvSpPr>
        <p:spPr>
          <a:xfrm>
            <a:off x="4987308" y="3290817"/>
            <a:ext cx="555625" cy="495300"/>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8" name="5-Point Star 7"/>
          <p:cNvSpPr/>
          <p:nvPr/>
        </p:nvSpPr>
        <p:spPr>
          <a:xfrm>
            <a:off x="6529504" y="3005921"/>
            <a:ext cx="555625" cy="495300"/>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9" name="5-Point Star 8"/>
          <p:cNvSpPr/>
          <p:nvPr/>
        </p:nvSpPr>
        <p:spPr>
          <a:xfrm>
            <a:off x="7321074" y="2839873"/>
            <a:ext cx="555625" cy="495300"/>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0" name="5-Point Star 9"/>
          <p:cNvSpPr/>
          <p:nvPr/>
        </p:nvSpPr>
        <p:spPr>
          <a:xfrm>
            <a:off x="8199438" y="2692306"/>
            <a:ext cx="555625" cy="495300"/>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1" name="TextBox 10"/>
          <p:cNvSpPr txBox="1"/>
          <p:nvPr/>
        </p:nvSpPr>
        <p:spPr>
          <a:xfrm>
            <a:off x="0" y="6469037"/>
            <a:ext cx="9144000" cy="276999"/>
          </a:xfrm>
          <a:prstGeom prst="rect">
            <a:avLst/>
          </a:prstGeom>
          <a:noFill/>
        </p:spPr>
        <p:txBody>
          <a:bodyPr wrap="square" rtlCol="0">
            <a:spAutoFit/>
          </a:bodyPr>
          <a:lstStyle/>
          <a:p>
            <a:r>
              <a:rPr lang="en-GB" sz="1200" dirty="0" smtClean="0"/>
              <a:t>Source: Nielsen GB </a:t>
            </a:r>
            <a:r>
              <a:rPr lang="en-GB" sz="1200" dirty="0" err="1" smtClean="0"/>
              <a:t>HomeScan</a:t>
            </a:r>
            <a:r>
              <a:rPr lang="en-GB" sz="1200" dirty="0" smtClean="0"/>
              <a:t> MAT 05.09.20</a:t>
            </a:r>
            <a:endParaRPr lang="en-GB" sz="1200" dirty="0"/>
          </a:p>
        </p:txBody>
      </p:sp>
    </p:spTree>
    <p:extLst>
      <p:ext uri="{BB962C8B-B14F-4D97-AF65-F5344CB8AC3E}">
        <p14:creationId xmlns:p14="http://schemas.microsoft.com/office/powerpoint/2010/main" val="13340860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a:t>52wks retailer share of total </a:t>
            </a:r>
            <a:r>
              <a:rPr lang="en-GB" sz="3100" dirty="0" smtClean="0"/>
              <a:t>seafood</a:t>
            </a:r>
            <a:r>
              <a:rPr lang="en-GB" sz="3100" dirty="0"/>
              <a:t>: </a:t>
            </a:r>
            <a:br>
              <a:rPr lang="en-GB" sz="3100" dirty="0"/>
            </a:br>
            <a:r>
              <a:rPr lang="en-GB" sz="2000" dirty="0" smtClean="0"/>
              <a:t>4 </a:t>
            </a:r>
            <a:r>
              <a:rPr lang="en-GB" sz="2000" dirty="0"/>
              <a:t>retailers </a:t>
            </a:r>
            <a:r>
              <a:rPr lang="en-GB" sz="2000" dirty="0" smtClean="0"/>
              <a:t>have increased their share of total seafood sales £</a:t>
            </a:r>
            <a:endParaRPr lang="en-US" sz="13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35420339"/>
              </p:ext>
            </p:extLst>
          </p:nvPr>
        </p:nvGraphicFramePr>
        <p:xfrm>
          <a:off x="366713" y="1384300"/>
          <a:ext cx="8388350" cy="4574117"/>
        </p:xfrm>
        <a:graphic>
          <a:graphicData uri="http://schemas.openxmlformats.org/drawingml/2006/chart">
            <c:chart xmlns:c="http://schemas.openxmlformats.org/drawingml/2006/chart" xmlns:r="http://schemas.openxmlformats.org/officeDocument/2006/relationships" r:id="rId2"/>
          </a:graphicData>
        </a:graphic>
      </p:graphicFrame>
      <p:sp>
        <p:nvSpPr>
          <p:cNvPr id="4" name="5-Point Star 3"/>
          <p:cNvSpPr/>
          <p:nvPr/>
        </p:nvSpPr>
        <p:spPr>
          <a:xfrm>
            <a:off x="2443162" y="2444656"/>
            <a:ext cx="555625" cy="495300"/>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7" name="5-Point Star 6"/>
          <p:cNvSpPr/>
          <p:nvPr/>
        </p:nvSpPr>
        <p:spPr>
          <a:xfrm>
            <a:off x="5297223" y="3399943"/>
            <a:ext cx="555625" cy="495300"/>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8" name="5-Point Star 7"/>
          <p:cNvSpPr/>
          <p:nvPr/>
        </p:nvSpPr>
        <p:spPr>
          <a:xfrm>
            <a:off x="6694096" y="3728297"/>
            <a:ext cx="555625" cy="495300"/>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0" name="5-Point Star 9"/>
          <p:cNvSpPr/>
          <p:nvPr/>
        </p:nvSpPr>
        <p:spPr>
          <a:xfrm>
            <a:off x="8107998" y="4292506"/>
            <a:ext cx="555625" cy="495300"/>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9" name="TextBox 8"/>
          <p:cNvSpPr txBox="1"/>
          <p:nvPr/>
        </p:nvSpPr>
        <p:spPr>
          <a:xfrm>
            <a:off x="0" y="6469037"/>
            <a:ext cx="9144000" cy="276999"/>
          </a:xfrm>
          <a:prstGeom prst="rect">
            <a:avLst/>
          </a:prstGeom>
          <a:noFill/>
        </p:spPr>
        <p:txBody>
          <a:bodyPr wrap="square" rtlCol="0">
            <a:spAutoFit/>
          </a:bodyPr>
          <a:lstStyle/>
          <a:p>
            <a:r>
              <a:rPr lang="en-GB" sz="1200" dirty="0" smtClean="0"/>
              <a:t>Source: Nielsen GB </a:t>
            </a:r>
            <a:r>
              <a:rPr lang="en-GB" sz="1200" dirty="0" err="1" smtClean="0"/>
              <a:t>HomeScan</a:t>
            </a:r>
            <a:r>
              <a:rPr lang="en-GB" sz="1200" dirty="0" smtClean="0"/>
              <a:t> MAT 05.09.20</a:t>
            </a:r>
            <a:endParaRPr lang="en-GB" sz="1200" dirty="0"/>
          </a:p>
        </p:txBody>
      </p:sp>
    </p:spTree>
    <p:extLst>
      <p:ext uri="{BB962C8B-B14F-4D97-AF65-F5344CB8AC3E}">
        <p14:creationId xmlns:p14="http://schemas.microsoft.com/office/powerpoint/2010/main" val="7871220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a:t>52wks retailer share of </a:t>
            </a:r>
            <a:r>
              <a:rPr lang="en-GB" sz="3100" dirty="0" smtClean="0"/>
              <a:t>chilled seafood</a:t>
            </a:r>
            <a:r>
              <a:rPr lang="en-GB" sz="3100" dirty="0"/>
              <a:t>: </a:t>
            </a:r>
            <a:br>
              <a:rPr lang="en-GB" sz="3100" dirty="0"/>
            </a:br>
            <a:r>
              <a:rPr lang="en-GB" sz="2000" dirty="0" smtClean="0"/>
              <a:t>4 </a:t>
            </a:r>
            <a:r>
              <a:rPr lang="en-GB" sz="2000" dirty="0"/>
              <a:t>retailers </a:t>
            </a:r>
            <a:r>
              <a:rPr lang="en-GB" sz="2000" dirty="0" smtClean="0"/>
              <a:t>have increased their share of chilled seafood sales £</a:t>
            </a:r>
            <a:endParaRPr lang="en-US" sz="13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03749557"/>
              </p:ext>
            </p:extLst>
          </p:nvPr>
        </p:nvGraphicFramePr>
        <p:xfrm>
          <a:off x="366713" y="1384300"/>
          <a:ext cx="8388350" cy="4574117"/>
        </p:xfrm>
        <a:graphic>
          <a:graphicData uri="http://schemas.openxmlformats.org/drawingml/2006/chart">
            <c:chart xmlns:c="http://schemas.openxmlformats.org/drawingml/2006/chart" xmlns:r="http://schemas.openxmlformats.org/officeDocument/2006/relationships" r:id="rId2"/>
          </a:graphicData>
        </a:graphic>
      </p:graphicFrame>
      <p:sp>
        <p:nvSpPr>
          <p:cNvPr id="4" name="5-Point Star 3"/>
          <p:cNvSpPr/>
          <p:nvPr/>
        </p:nvSpPr>
        <p:spPr>
          <a:xfrm>
            <a:off x="4656010" y="2953070"/>
            <a:ext cx="555625" cy="495300"/>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7" name="5-Point Star 6"/>
          <p:cNvSpPr/>
          <p:nvPr/>
        </p:nvSpPr>
        <p:spPr>
          <a:xfrm>
            <a:off x="6312207" y="3380792"/>
            <a:ext cx="555625" cy="495300"/>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8" name="5-Point Star 7"/>
          <p:cNvSpPr/>
          <p:nvPr/>
        </p:nvSpPr>
        <p:spPr>
          <a:xfrm>
            <a:off x="7199037" y="3480647"/>
            <a:ext cx="555625" cy="495300"/>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0" name="5-Point Star 9"/>
          <p:cNvSpPr/>
          <p:nvPr/>
        </p:nvSpPr>
        <p:spPr>
          <a:xfrm>
            <a:off x="8053896" y="3998967"/>
            <a:ext cx="555625" cy="495300"/>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9" name="TextBox 8"/>
          <p:cNvSpPr txBox="1"/>
          <p:nvPr/>
        </p:nvSpPr>
        <p:spPr>
          <a:xfrm>
            <a:off x="0" y="6469037"/>
            <a:ext cx="9144000" cy="276999"/>
          </a:xfrm>
          <a:prstGeom prst="rect">
            <a:avLst/>
          </a:prstGeom>
          <a:noFill/>
        </p:spPr>
        <p:txBody>
          <a:bodyPr wrap="square" rtlCol="0">
            <a:spAutoFit/>
          </a:bodyPr>
          <a:lstStyle/>
          <a:p>
            <a:r>
              <a:rPr lang="en-GB" sz="1200" dirty="0" smtClean="0"/>
              <a:t>Source: Nielsen GB </a:t>
            </a:r>
            <a:r>
              <a:rPr lang="en-GB" sz="1200" dirty="0" err="1" smtClean="0"/>
              <a:t>HomeScan</a:t>
            </a:r>
            <a:r>
              <a:rPr lang="en-GB" sz="1200" dirty="0" smtClean="0"/>
              <a:t> MAT 05.09.20</a:t>
            </a:r>
            <a:endParaRPr lang="en-GB" sz="1200" dirty="0"/>
          </a:p>
        </p:txBody>
      </p:sp>
    </p:spTree>
    <p:extLst>
      <p:ext uri="{BB962C8B-B14F-4D97-AF65-F5344CB8AC3E}">
        <p14:creationId xmlns:p14="http://schemas.microsoft.com/office/powerpoint/2010/main" val="4608187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a:t>52wks retailer share of </a:t>
            </a:r>
            <a:r>
              <a:rPr lang="en-GB" sz="3100" dirty="0" smtClean="0"/>
              <a:t>frozen seafood</a:t>
            </a:r>
            <a:r>
              <a:rPr lang="en-GB" sz="3100" dirty="0"/>
              <a:t>: </a:t>
            </a:r>
            <a:br>
              <a:rPr lang="en-GB" sz="3100" dirty="0"/>
            </a:br>
            <a:r>
              <a:rPr lang="en-GB" sz="2000" dirty="0" smtClean="0"/>
              <a:t>5 </a:t>
            </a:r>
            <a:r>
              <a:rPr lang="en-GB" sz="2000" dirty="0"/>
              <a:t>retailers </a:t>
            </a:r>
            <a:r>
              <a:rPr lang="en-GB" sz="2000" dirty="0" smtClean="0"/>
              <a:t>have increased their share of frozen seafood sales £</a:t>
            </a:r>
            <a:endParaRPr lang="en-US" sz="13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34551273"/>
              </p:ext>
            </p:extLst>
          </p:nvPr>
        </p:nvGraphicFramePr>
        <p:xfrm>
          <a:off x="366713" y="1384300"/>
          <a:ext cx="8388350" cy="4574117"/>
        </p:xfrm>
        <a:graphic>
          <a:graphicData uri="http://schemas.openxmlformats.org/drawingml/2006/chart">
            <c:chart xmlns:c="http://schemas.openxmlformats.org/drawingml/2006/chart" xmlns:r="http://schemas.openxmlformats.org/officeDocument/2006/relationships" r:id="rId2"/>
          </a:graphicData>
        </a:graphic>
      </p:graphicFrame>
      <p:sp>
        <p:nvSpPr>
          <p:cNvPr id="4" name="5-Point Star 3"/>
          <p:cNvSpPr/>
          <p:nvPr/>
        </p:nvSpPr>
        <p:spPr>
          <a:xfrm>
            <a:off x="1784794" y="2267270"/>
            <a:ext cx="555625" cy="495300"/>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7" name="5-Point Star 6"/>
          <p:cNvSpPr/>
          <p:nvPr/>
        </p:nvSpPr>
        <p:spPr>
          <a:xfrm>
            <a:off x="5288079" y="3380792"/>
            <a:ext cx="555625" cy="495300"/>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8" name="5-Point Star 7"/>
          <p:cNvSpPr/>
          <p:nvPr/>
        </p:nvSpPr>
        <p:spPr>
          <a:xfrm>
            <a:off x="5992029" y="4038991"/>
            <a:ext cx="555625" cy="495300"/>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0" name="5-Point Star 9"/>
          <p:cNvSpPr/>
          <p:nvPr/>
        </p:nvSpPr>
        <p:spPr>
          <a:xfrm>
            <a:off x="6700584" y="4038991"/>
            <a:ext cx="555625" cy="495300"/>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9" name="5-Point Star 8"/>
          <p:cNvSpPr/>
          <p:nvPr/>
        </p:nvSpPr>
        <p:spPr>
          <a:xfrm>
            <a:off x="7397941" y="4191391"/>
            <a:ext cx="555625" cy="495300"/>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1" name="TextBox 10"/>
          <p:cNvSpPr txBox="1"/>
          <p:nvPr/>
        </p:nvSpPr>
        <p:spPr>
          <a:xfrm>
            <a:off x="0" y="6469037"/>
            <a:ext cx="9144000" cy="276999"/>
          </a:xfrm>
          <a:prstGeom prst="rect">
            <a:avLst/>
          </a:prstGeom>
          <a:noFill/>
        </p:spPr>
        <p:txBody>
          <a:bodyPr wrap="square" rtlCol="0">
            <a:spAutoFit/>
          </a:bodyPr>
          <a:lstStyle/>
          <a:p>
            <a:r>
              <a:rPr lang="en-GB" sz="1200" dirty="0" smtClean="0"/>
              <a:t>Source: Nielsen GB </a:t>
            </a:r>
            <a:r>
              <a:rPr lang="en-GB" sz="1200" dirty="0" err="1" smtClean="0"/>
              <a:t>HomeScan</a:t>
            </a:r>
            <a:r>
              <a:rPr lang="en-GB" sz="1200" dirty="0" smtClean="0"/>
              <a:t> MAT 05.09.20</a:t>
            </a:r>
            <a:endParaRPr lang="en-GB" sz="1200" dirty="0"/>
          </a:p>
        </p:txBody>
      </p:sp>
    </p:spTree>
    <p:extLst>
      <p:ext uri="{BB962C8B-B14F-4D97-AF65-F5344CB8AC3E}">
        <p14:creationId xmlns:p14="http://schemas.microsoft.com/office/powerpoint/2010/main" val="3161519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a:t>52wks retailer share of </a:t>
            </a:r>
            <a:r>
              <a:rPr lang="en-GB" sz="3100" dirty="0" smtClean="0"/>
              <a:t>ambient seafood</a:t>
            </a:r>
            <a:r>
              <a:rPr lang="en-GB" sz="3100" dirty="0"/>
              <a:t>: </a:t>
            </a:r>
            <a:br>
              <a:rPr lang="en-GB" sz="3100" dirty="0"/>
            </a:br>
            <a:r>
              <a:rPr lang="en-GB" sz="2000" dirty="0" smtClean="0"/>
              <a:t>5 </a:t>
            </a:r>
            <a:r>
              <a:rPr lang="en-GB" sz="2000" dirty="0"/>
              <a:t>retailers </a:t>
            </a:r>
            <a:r>
              <a:rPr lang="en-GB" sz="2000" dirty="0" smtClean="0"/>
              <a:t>have increased their share of ambient seafood sales £</a:t>
            </a:r>
            <a:endParaRPr lang="en-US" sz="13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96482903"/>
              </p:ext>
            </p:extLst>
          </p:nvPr>
        </p:nvGraphicFramePr>
        <p:xfrm>
          <a:off x="366713" y="1384300"/>
          <a:ext cx="8388350" cy="4574117"/>
        </p:xfrm>
        <a:graphic>
          <a:graphicData uri="http://schemas.openxmlformats.org/drawingml/2006/chart">
            <c:chart xmlns:c="http://schemas.openxmlformats.org/drawingml/2006/chart" xmlns:r="http://schemas.openxmlformats.org/officeDocument/2006/relationships" r:id="rId2"/>
          </a:graphicData>
        </a:graphic>
      </p:graphicFrame>
      <p:sp>
        <p:nvSpPr>
          <p:cNvPr id="4" name="5-Point Star 3"/>
          <p:cNvSpPr/>
          <p:nvPr/>
        </p:nvSpPr>
        <p:spPr>
          <a:xfrm>
            <a:off x="1784794" y="2267270"/>
            <a:ext cx="555625" cy="495300"/>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7" name="5-Point Star 6"/>
          <p:cNvSpPr/>
          <p:nvPr/>
        </p:nvSpPr>
        <p:spPr>
          <a:xfrm>
            <a:off x="5288079" y="3380792"/>
            <a:ext cx="555625" cy="495300"/>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8" name="5-Point Star 7"/>
          <p:cNvSpPr/>
          <p:nvPr/>
        </p:nvSpPr>
        <p:spPr>
          <a:xfrm>
            <a:off x="8104293" y="4368175"/>
            <a:ext cx="555625" cy="495300"/>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0" name="5-Point Star 9"/>
          <p:cNvSpPr/>
          <p:nvPr/>
        </p:nvSpPr>
        <p:spPr>
          <a:xfrm>
            <a:off x="6700584" y="4038991"/>
            <a:ext cx="555625" cy="495300"/>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9" name="5-Point Star 8"/>
          <p:cNvSpPr/>
          <p:nvPr/>
        </p:nvSpPr>
        <p:spPr>
          <a:xfrm>
            <a:off x="7397941" y="4191391"/>
            <a:ext cx="555625" cy="495300"/>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1" name="TextBox 10"/>
          <p:cNvSpPr txBox="1"/>
          <p:nvPr/>
        </p:nvSpPr>
        <p:spPr>
          <a:xfrm>
            <a:off x="0" y="6469037"/>
            <a:ext cx="9144000" cy="276999"/>
          </a:xfrm>
          <a:prstGeom prst="rect">
            <a:avLst/>
          </a:prstGeom>
          <a:noFill/>
        </p:spPr>
        <p:txBody>
          <a:bodyPr wrap="square" rtlCol="0">
            <a:spAutoFit/>
          </a:bodyPr>
          <a:lstStyle/>
          <a:p>
            <a:r>
              <a:rPr lang="en-GB" sz="1200" dirty="0" smtClean="0"/>
              <a:t>Source: Nielsen GB </a:t>
            </a:r>
            <a:r>
              <a:rPr lang="en-GB" sz="1200" dirty="0" err="1" smtClean="0"/>
              <a:t>HomeScan</a:t>
            </a:r>
            <a:r>
              <a:rPr lang="en-GB" sz="1200" dirty="0" smtClean="0"/>
              <a:t> MAT 05.09.20</a:t>
            </a:r>
            <a:endParaRPr lang="en-GB" sz="1200" dirty="0"/>
          </a:p>
        </p:txBody>
      </p:sp>
    </p:spTree>
    <p:extLst>
      <p:ext uri="{BB962C8B-B14F-4D97-AF65-F5344CB8AC3E}">
        <p14:creationId xmlns:p14="http://schemas.microsoft.com/office/powerpoint/2010/main" val="4216182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seafood purchase KPI’s by retailer</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78578881"/>
              </p:ext>
            </p:extLst>
          </p:nvPr>
        </p:nvGraphicFramePr>
        <p:xfrm>
          <a:off x="366713" y="1384301"/>
          <a:ext cx="8388345" cy="4720177"/>
        </p:xfrm>
        <a:graphic>
          <a:graphicData uri="http://schemas.openxmlformats.org/drawingml/2006/table">
            <a:tbl>
              <a:tblPr firstRow="1" bandRow="1">
                <a:tableStyleId>{69012ECD-51FC-41F1-AA8D-1B2483CD663E}</a:tableStyleId>
              </a:tblPr>
              <a:tblGrid>
                <a:gridCol w="559223">
                  <a:extLst>
                    <a:ext uri="{9D8B030D-6E8A-4147-A177-3AD203B41FA5}">
                      <a16:colId xmlns:a16="http://schemas.microsoft.com/office/drawing/2014/main" xmlns="" val="20000"/>
                    </a:ext>
                  </a:extLst>
                </a:gridCol>
                <a:gridCol w="559223"/>
                <a:gridCol w="559223"/>
                <a:gridCol w="559223"/>
                <a:gridCol w="559223"/>
                <a:gridCol w="559223"/>
                <a:gridCol w="559223"/>
                <a:gridCol w="559223"/>
                <a:gridCol w="559223"/>
                <a:gridCol w="559223"/>
                <a:gridCol w="559223"/>
                <a:gridCol w="559223"/>
                <a:gridCol w="559223">
                  <a:extLst>
                    <a:ext uri="{9D8B030D-6E8A-4147-A177-3AD203B41FA5}">
                      <a16:colId xmlns:a16="http://schemas.microsoft.com/office/drawing/2014/main" xmlns="" val="20001"/>
                    </a:ext>
                  </a:extLst>
                </a:gridCol>
                <a:gridCol w="559223">
                  <a:extLst>
                    <a:ext uri="{9D8B030D-6E8A-4147-A177-3AD203B41FA5}">
                      <a16:colId xmlns:a16="http://schemas.microsoft.com/office/drawing/2014/main" xmlns="" val="20002"/>
                    </a:ext>
                  </a:extLst>
                </a:gridCol>
                <a:gridCol w="559223">
                  <a:extLst>
                    <a:ext uri="{9D8B030D-6E8A-4147-A177-3AD203B41FA5}">
                      <a16:colId xmlns:a16="http://schemas.microsoft.com/office/drawing/2014/main" xmlns="" val="20003"/>
                    </a:ext>
                  </a:extLst>
                </a:gridCol>
              </a:tblGrid>
              <a:tr h="726759">
                <a:tc>
                  <a:txBody>
                    <a:bodyPr/>
                    <a:lstStyle/>
                    <a:p>
                      <a:pPr algn="ctr" fontAlgn="b"/>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Purchase Value ('000)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Purchase Value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Purchase Volume ('000)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Purchase Volume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Penetration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Penetration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Frequency of Purchase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Frequency of Purchase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AWOP (Value)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pl-PL" sz="800" b="0" i="0" u="none" strike="noStrike" dirty="0">
                          <a:solidFill>
                            <a:schemeClr val="bg1"/>
                          </a:solidFill>
                          <a:effectLst/>
                          <a:latin typeface="+mn-lt"/>
                        </a:rPr>
                        <a:t>AWOP (Value) % Chg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Value per Occasion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Value per Occasion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Volume per Occasion 52w</a:t>
                      </a:r>
                    </a:p>
                  </a:txBody>
                  <a:tcPr marL="9525" marR="9525" marT="9525" marB="0" anchor="ctr">
                    <a:lnL w="12700" cap="flat" cmpd="sng" algn="ctr">
                      <a:noFill/>
                      <a:prstDash val="solid"/>
                      <a:round/>
                      <a:headEnd type="none" w="med" len="med"/>
                      <a:tailEnd type="none" w="med" len="me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it-IT" sz="800" b="0" i="0" u="none" strike="noStrike" dirty="0">
                          <a:solidFill>
                            <a:schemeClr val="bg1"/>
                          </a:solidFill>
                          <a:effectLst/>
                          <a:latin typeface="+mn-lt"/>
                        </a:rPr>
                        <a:t>Volume per Occasion % Chg YA 52w</a:t>
                      </a:r>
                    </a:p>
                  </a:txBody>
                  <a:tcPr marL="9525" marR="9525" marT="9525" marB="0" anchor="ct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307186">
                <a:tc>
                  <a:txBody>
                    <a:bodyPr/>
                    <a:lstStyle/>
                    <a:p>
                      <a:pPr algn="l" fontAlgn="b"/>
                      <a:r>
                        <a:rPr lang="en-GB" sz="800" b="0" i="0" u="none" strike="noStrike" dirty="0">
                          <a:solidFill>
                            <a:srgbClr val="000000"/>
                          </a:solidFill>
                          <a:effectLst/>
                          <a:latin typeface="+mn-lt"/>
                        </a:rPr>
                        <a:t>Total GB</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£3,735,549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5.8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414,257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6.0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96.7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0.2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30.6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1.1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£137.10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4.8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£4.48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3.6</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3.8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a:solidFill>
                            <a:srgbClr val="000000"/>
                          </a:solidFill>
                          <a:effectLst/>
                          <a:latin typeface="+mn-lt"/>
                        </a:rPr>
                        <a:t>Tesco</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£782,528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1.2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84,933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mn-lt"/>
                        </a:rPr>
                        <a:t>-0.4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56.1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1.2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11.1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mn-lt"/>
                        </a:rPr>
                        <a:t>-2.5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£49.55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mn-lt"/>
                        </a:rPr>
                        <a:t>-0.8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£4.47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1.8</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0.2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a:solidFill>
                            <a:srgbClr val="000000"/>
                          </a:solidFill>
                          <a:effectLst/>
                          <a:latin typeface="+mn-lt"/>
                        </a:rPr>
                        <a:t>Sainsbury</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£527,740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3.7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50,448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5.8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37.4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2.8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10.8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mn-lt"/>
                        </a:rPr>
                        <a:t>-0.8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£50.05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0.1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£4.66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0.9</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2.8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a:solidFill>
                            <a:srgbClr val="000000"/>
                          </a:solidFill>
                          <a:effectLst/>
                          <a:latin typeface="+mn-lt"/>
                        </a:rPr>
                        <a:t>Aldi</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£437,853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13.2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64,945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14.5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44.8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5.6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9.5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mn-lt"/>
                        </a:rPr>
                        <a:t>-1.1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£34.70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6.3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£3.65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7.5</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8.8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a:solidFill>
                            <a:srgbClr val="000000"/>
                          </a:solidFill>
                          <a:effectLst/>
                          <a:latin typeface="+mn-lt"/>
                        </a:rPr>
                        <a:t>Morrisons</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£341,160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3.3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37,058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2.1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36.0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4.4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7.2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mn-lt"/>
                        </a:rPr>
                        <a:t>-7.5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£33.62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mn-lt"/>
                        </a:rPr>
                        <a:t>-1.9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£4.70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6.1</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4.9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a:solidFill>
                            <a:srgbClr val="000000"/>
                          </a:solidFill>
                          <a:effectLst/>
                          <a:latin typeface="+mn-lt"/>
                        </a:rPr>
                        <a:t>Asda</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£308,222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5.3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38,684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4.0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40.2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4.1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7.0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mn-lt"/>
                        </a:rPr>
                        <a:t>-3.7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£27.18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0.3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£3.87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4.2</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mn-lt"/>
                        </a:rPr>
                        <a:t>2.9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a:solidFill>
                            <a:srgbClr val="000000"/>
                          </a:solidFill>
                          <a:effectLst/>
                          <a:latin typeface="+mn-lt"/>
                        </a:rPr>
                        <a:t>Waitrose</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£284,294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3.0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18,992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2.8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11.0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mn-lt"/>
                        </a:rPr>
                        <a:t>-9.8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14.1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7.0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£91.59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13.3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£6.48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5.9</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5.7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07186">
                <a:tc>
                  <a:txBody>
                    <a:bodyPr/>
                    <a:lstStyle/>
                    <a:p>
                      <a:pPr algn="l" fontAlgn="b"/>
                      <a:r>
                        <a:rPr lang="en-GB" sz="800" b="0" i="0" u="none" strike="noStrike">
                          <a:solidFill>
                            <a:srgbClr val="000000"/>
                          </a:solidFill>
                          <a:effectLst/>
                          <a:latin typeface="+mn-lt"/>
                        </a:rPr>
                        <a:t>Lidl</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£283,615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9.1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38,002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8.8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34.8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3.0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7.8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1.8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£28.95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5.0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£3.71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3.1</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3.0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07186">
                <a:tc>
                  <a:txBody>
                    <a:bodyPr/>
                    <a:lstStyle/>
                    <a:p>
                      <a:pPr algn="l" fontAlgn="b"/>
                      <a:r>
                        <a:rPr lang="en-GB" sz="800" b="0" i="0" u="none" strike="noStrike">
                          <a:solidFill>
                            <a:srgbClr val="000000"/>
                          </a:solidFill>
                          <a:effectLst/>
                          <a:latin typeface="+mn-lt"/>
                        </a:rPr>
                        <a:t>M&amp;S</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£248,284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2.7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17,466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4.5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18.3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1.3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8.0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mn-lt"/>
                        </a:rPr>
                        <a:t>-2.8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£48.24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0.6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£6.07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3.5</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5.1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07186">
                <a:tc>
                  <a:txBody>
                    <a:bodyPr/>
                    <a:lstStyle/>
                    <a:p>
                      <a:pPr algn="l" fontAlgn="b"/>
                      <a:r>
                        <a:rPr lang="en-GB" sz="800" b="0" i="0" u="none" strike="noStrike">
                          <a:solidFill>
                            <a:srgbClr val="000000"/>
                          </a:solidFill>
                          <a:effectLst/>
                          <a:latin typeface="+mn-lt"/>
                        </a:rPr>
                        <a:t>Iceland</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£153,368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11.1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23,598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5.8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30.4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5.4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3.7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mn-lt"/>
                        </a:rPr>
                        <a:t>-4.4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£17.88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4.5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£4.83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9.3</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0.7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4.2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07186">
                <a:tc>
                  <a:txBody>
                    <a:bodyPr/>
                    <a:lstStyle/>
                    <a:p>
                      <a:pPr algn="l" fontAlgn="b"/>
                      <a:r>
                        <a:rPr lang="en-GB" sz="800" b="0" i="0" u="none" strike="noStrike">
                          <a:solidFill>
                            <a:srgbClr val="000000"/>
                          </a:solidFill>
                          <a:effectLst/>
                          <a:latin typeface="+mn-lt"/>
                        </a:rPr>
                        <a:t>Coop</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£105,201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5.4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9,782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3.8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16.2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5.9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6.1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mn-lt"/>
                        </a:rPr>
                        <a:t>-4.7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£22.99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mn-lt"/>
                        </a:rPr>
                        <a:t>-1.2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£3.79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3.7</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2.1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07186">
                <a:tc>
                  <a:txBody>
                    <a:bodyPr/>
                    <a:lstStyle/>
                    <a:p>
                      <a:pPr algn="l" fontAlgn="b"/>
                      <a:r>
                        <a:rPr lang="en-GB" sz="800" b="0" i="0" u="none" strike="noStrike">
                          <a:solidFill>
                            <a:srgbClr val="000000"/>
                          </a:solidFill>
                          <a:effectLst/>
                          <a:latin typeface="+mn-lt"/>
                        </a:rPr>
                        <a:t>Farmfoods</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£38,873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20.2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7,058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22.3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9.9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25.3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mn-lt"/>
                        </a:rPr>
                        <a:t>-1.1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£13.98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mn-lt"/>
                        </a:rPr>
                        <a:t>-4.8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£5.16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mn-lt"/>
                        </a:rPr>
                        <a:t>-3.7</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0.9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mn-lt"/>
                        </a:rPr>
                        <a:t>-2.0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307186">
                <a:tc>
                  <a:txBody>
                    <a:bodyPr/>
                    <a:lstStyle/>
                    <a:p>
                      <a:pPr algn="l" fontAlgn="b"/>
                      <a:r>
                        <a:rPr lang="en-GB" sz="800" b="0" i="0" u="none" strike="noStrike" dirty="0" err="1">
                          <a:solidFill>
                            <a:srgbClr val="000000"/>
                          </a:solidFill>
                          <a:effectLst/>
                          <a:latin typeface="+mn-lt"/>
                        </a:rPr>
                        <a:t>Budgens</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£1,081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15.0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176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55.9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41.9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3.9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mn-lt"/>
                        </a:rPr>
                        <a:t>-7.9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£8.77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mn-lt"/>
                        </a:rPr>
                        <a:t>-18.1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£2.27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mn-lt"/>
                        </a:rPr>
                        <a:t>-11.1</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dirty="0">
                          <a:solidFill>
                            <a:srgbClr val="00B050"/>
                          </a:solidFill>
                          <a:effectLst/>
                          <a:latin typeface="+mn-lt"/>
                        </a:rPr>
                        <a:t>20.3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bl>
          </a:graphicData>
        </a:graphic>
      </p:graphicFrame>
      <p:sp>
        <p:nvSpPr>
          <p:cNvPr id="4" name="TextBox 3"/>
          <p:cNvSpPr txBox="1"/>
          <p:nvPr/>
        </p:nvSpPr>
        <p:spPr>
          <a:xfrm>
            <a:off x="0" y="6469037"/>
            <a:ext cx="9144000" cy="276999"/>
          </a:xfrm>
          <a:prstGeom prst="rect">
            <a:avLst/>
          </a:prstGeom>
          <a:noFill/>
        </p:spPr>
        <p:txBody>
          <a:bodyPr wrap="square" rtlCol="0">
            <a:spAutoFit/>
          </a:bodyPr>
          <a:lstStyle/>
          <a:p>
            <a:r>
              <a:rPr lang="en-GB" sz="1200" dirty="0" smtClean="0"/>
              <a:t>Source: Nielsen GB </a:t>
            </a:r>
            <a:r>
              <a:rPr lang="en-GB" sz="1200" dirty="0" err="1" smtClean="0"/>
              <a:t>HomeScan</a:t>
            </a:r>
            <a:r>
              <a:rPr lang="en-GB" sz="1200" dirty="0" smtClean="0"/>
              <a:t> MAT 05.09.20</a:t>
            </a:r>
            <a:endParaRPr lang="en-GB" sz="1200" dirty="0"/>
          </a:p>
        </p:txBody>
      </p:sp>
    </p:spTree>
    <p:extLst>
      <p:ext uri="{BB962C8B-B14F-4D97-AF65-F5344CB8AC3E}">
        <p14:creationId xmlns:p14="http://schemas.microsoft.com/office/powerpoint/2010/main" val="37966456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Chilled seafood purchase KPI’s by retailer</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07934758"/>
              </p:ext>
            </p:extLst>
          </p:nvPr>
        </p:nvGraphicFramePr>
        <p:xfrm>
          <a:off x="366713" y="1384301"/>
          <a:ext cx="8388345" cy="4720177"/>
        </p:xfrm>
        <a:graphic>
          <a:graphicData uri="http://schemas.openxmlformats.org/drawingml/2006/table">
            <a:tbl>
              <a:tblPr firstRow="1" bandRow="1">
                <a:tableStyleId>{69012ECD-51FC-41F1-AA8D-1B2483CD663E}</a:tableStyleId>
              </a:tblPr>
              <a:tblGrid>
                <a:gridCol w="559223">
                  <a:extLst>
                    <a:ext uri="{9D8B030D-6E8A-4147-A177-3AD203B41FA5}">
                      <a16:colId xmlns:a16="http://schemas.microsoft.com/office/drawing/2014/main" xmlns="" val="20000"/>
                    </a:ext>
                  </a:extLst>
                </a:gridCol>
                <a:gridCol w="559223"/>
                <a:gridCol w="559223"/>
                <a:gridCol w="559223"/>
                <a:gridCol w="559223"/>
                <a:gridCol w="559223"/>
                <a:gridCol w="559223"/>
                <a:gridCol w="559223"/>
                <a:gridCol w="559223"/>
                <a:gridCol w="559223"/>
                <a:gridCol w="559223"/>
                <a:gridCol w="559223"/>
                <a:gridCol w="559223">
                  <a:extLst>
                    <a:ext uri="{9D8B030D-6E8A-4147-A177-3AD203B41FA5}">
                      <a16:colId xmlns:a16="http://schemas.microsoft.com/office/drawing/2014/main" xmlns="" val="20001"/>
                    </a:ext>
                  </a:extLst>
                </a:gridCol>
                <a:gridCol w="559223">
                  <a:extLst>
                    <a:ext uri="{9D8B030D-6E8A-4147-A177-3AD203B41FA5}">
                      <a16:colId xmlns:a16="http://schemas.microsoft.com/office/drawing/2014/main" xmlns="" val="20002"/>
                    </a:ext>
                  </a:extLst>
                </a:gridCol>
                <a:gridCol w="559223">
                  <a:extLst>
                    <a:ext uri="{9D8B030D-6E8A-4147-A177-3AD203B41FA5}">
                      <a16:colId xmlns:a16="http://schemas.microsoft.com/office/drawing/2014/main" xmlns="" val="20003"/>
                    </a:ext>
                  </a:extLst>
                </a:gridCol>
              </a:tblGrid>
              <a:tr h="726759">
                <a:tc>
                  <a:txBody>
                    <a:bodyPr/>
                    <a:lstStyle/>
                    <a:p>
                      <a:pPr algn="ctr" fontAlgn="b"/>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Purchase Value ('000)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Purchase Value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Purchase Volume ('000)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Purchase Volume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Penetration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Penetration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Frequency of Purchase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Frequency of Purchase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AWOP (Value)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pl-PL" sz="800" b="0" i="0" u="none" strike="noStrike" dirty="0">
                          <a:solidFill>
                            <a:schemeClr val="bg1"/>
                          </a:solidFill>
                          <a:effectLst/>
                          <a:latin typeface="+mn-lt"/>
                        </a:rPr>
                        <a:t>AWOP (Value) % Chg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Value per Occasion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Value per Occasion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Volume per Occasion 52w</a:t>
                      </a:r>
                    </a:p>
                  </a:txBody>
                  <a:tcPr marL="9525" marR="9525" marT="9525" marB="0" anchor="ctr">
                    <a:lnL w="12700" cap="flat" cmpd="sng" algn="ctr">
                      <a:noFill/>
                      <a:prstDash val="solid"/>
                      <a:round/>
                      <a:headEnd type="none" w="med" len="med"/>
                      <a:tailEnd type="none" w="med" len="me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it-IT" sz="800" b="0" i="0" u="none" strike="noStrike" dirty="0">
                          <a:solidFill>
                            <a:schemeClr val="bg1"/>
                          </a:solidFill>
                          <a:effectLst/>
                          <a:latin typeface="+mn-lt"/>
                        </a:rPr>
                        <a:t>Volume per Occasion % Chg YA 52w</a:t>
                      </a:r>
                    </a:p>
                  </a:txBody>
                  <a:tcPr marL="9525" marR="9525" marT="9525" marB="0" anchor="ct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307186">
                <a:tc>
                  <a:txBody>
                    <a:bodyPr/>
                    <a:lstStyle/>
                    <a:p>
                      <a:pPr algn="l" fontAlgn="b"/>
                      <a:r>
                        <a:rPr lang="en-GB" sz="800" b="0" i="0" u="none" strike="noStrike" dirty="0">
                          <a:solidFill>
                            <a:srgbClr val="000000"/>
                          </a:solidFill>
                          <a:effectLst/>
                          <a:latin typeface="Arial"/>
                        </a:rPr>
                        <a:t>Total GB</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Arial"/>
                        </a:rPr>
                        <a:t>£2,155,754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1.5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177,054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2.0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81.7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0.2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19.8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Arial"/>
                        </a:rPr>
                        <a:t>-1.1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£93.68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0.4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£4.73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1.5</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1.9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a:solidFill>
                            <a:srgbClr val="000000"/>
                          </a:solidFill>
                          <a:effectLst/>
                          <a:latin typeface="Arial"/>
                        </a:rPr>
                        <a:t>Tesco</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£435,599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Arial"/>
                        </a:rPr>
                        <a:t>-3.7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35,689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Arial"/>
                        </a:rPr>
                        <a:t>-7.2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37.5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Arial"/>
                        </a:rPr>
                        <a:t>-2.0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8.9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Arial"/>
                        </a:rPr>
                        <a:t>-2.3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£41.26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Arial"/>
                        </a:rPr>
                        <a:t>-2.6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£4.66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Arial"/>
                        </a:rPr>
                        <a:t>-0.3</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Arial"/>
                        </a:rPr>
                        <a:t>-3.9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a:solidFill>
                            <a:srgbClr val="000000"/>
                          </a:solidFill>
                          <a:effectLst/>
                          <a:latin typeface="Arial"/>
                        </a:rPr>
                        <a:t>Sainsbury</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£344,049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Arial"/>
                        </a:rPr>
                        <a:t>-1.3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26,726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0.8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27.2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0.3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9.6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Arial"/>
                        </a:rPr>
                        <a:t>-1.6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£44.84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Arial"/>
                        </a:rPr>
                        <a:t>-2.5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£4.66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Arial"/>
                        </a:rPr>
                        <a:t>-0.8</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1.1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a:solidFill>
                            <a:srgbClr val="000000"/>
                          </a:solidFill>
                          <a:effectLst/>
                          <a:latin typeface="Arial"/>
                        </a:rPr>
                        <a:t>Waitrose</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£230,799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Arial"/>
                        </a:rPr>
                        <a:t>-0.3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13,317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Arial"/>
                        </a:rPr>
                        <a:t>-1.8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9.2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Arial"/>
                        </a:rPr>
                        <a:t>-8.7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13.3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3.3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£89.24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8.2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£6.71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4.7</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3.2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a:solidFill>
                            <a:srgbClr val="000000"/>
                          </a:solidFill>
                          <a:effectLst/>
                          <a:latin typeface="Arial"/>
                        </a:rPr>
                        <a:t>M&amp;S</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£223,608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0.6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14,797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0.7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17.0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Arial"/>
                        </a:rPr>
                        <a:t>-1.8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7.6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Arial"/>
                        </a:rPr>
                        <a:t>-1.8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£46.60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1.6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£6.12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3.4</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3.5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a:solidFill>
                            <a:srgbClr val="000000"/>
                          </a:solidFill>
                          <a:effectLst/>
                          <a:latin typeface="Arial"/>
                        </a:rPr>
                        <a:t>Aldi</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£218,061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9.4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24,786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12.7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31.0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4.9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7.0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Arial"/>
                        </a:rPr>
                        <a:t>-1.1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£24.99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3.4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£3.56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4.6</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7.6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a:solidFill>
                            <a:srgbClr val="000000"/>
                          </a:solidFill>
                          <a:effectLst/>
                          <a:latin typeface="Arial"/>
                        </a:rPr>
                        <a:t>Morrisons</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£212,536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-0.1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18,994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0.8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25.9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6.0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5.9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-9.5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£29.11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-6.5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£4.94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3.3</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4.1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07186">
                <a:tc>
                  <a:txBody>
                    <a:bodyPr/>
                    <a:lstStyle/>
                    <a:p>
                      <a:pPr algn="l" fontAlgn="b"/>
                      <a:r>
                        <a:rPr lang="en-GB" sz="800" b="0" i="0" u="none" strike="noStrike">
                          <a:solidFill>
                            <a:srgbClr val="000000"/>
                          </a:solidFill>
                          <a:effectLst/>
                          <a:latin typeface="Arial"/>
                        </a:rPr>
                        <a:t>Lidl</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£163,029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5.1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16,378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4.7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25.2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-1.5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6.3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2.1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£22.98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5.8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£3.66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3.6</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3.3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07186">
                <a:tc>
                  <a:txBody>
                    <a:bodyPr/>
                    <a:lstStyle/>
                    <a:p>
                      <a:pPr algn="l" fontAlgn="b"/>
                      <a:r>
                        <a:rPr lang="en-GB" sz="800" b="0" i="0" u="none" strike="noStrike">
                          <a:solidFill>
                            <a:srgbClr val="000000"/>
                          </a:solidFill>
                          <a:effectLst/>
                          <a:latin typeface="Arial"/>
                        </a:rPr>
                        <a:t>Asda</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£141,201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3.2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13,570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3.6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24.6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6.6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5.4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-3.9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£20.37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-4.0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£3.79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-0.1</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0.5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07186">
                <a:tc>
                  <a:txBody>
                    <a:bodyPr/>
                    <a:lstStyle/>
                    <a:p>
                      <a:pPr algn="l" fontAlgn="b"/>
                      <a:r>
                        <a:rPr lang="en-GB" sz="800" b="0" i="0" u="none" strike="noStrike">
                          <a:solidFill>
                            <a:srgbClr val="000000"/>
                          </a:solidFill>
                          <a:effectLst/>
                          <a:latin typeface="Arial"/>
                        </a:rPr>
                        <a:t>Coop</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£72,477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10.4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5,432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15.3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9.8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8.3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5.8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0.7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£26.15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1.1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£4.55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0.4</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0.3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4.6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07186">
                <a:tc>
                  <a:txBody>
                    <a:bodyPr/>
                    <a:lstStyle/>
                    <a:p>
                      <a:pPr algn="l" fontAlgn="b"/>
                      <a:r>
                        <a:rPr lang="en-GB" sz="800" b="0" i="0" u="none" strike="noStrike">
                          <a:solidFill>
                            <a:srgbClr val="000000"/>
                          </a:solidFill>
                          <a:effectLst/>
                          <a:latin typeface="Arial"/>
                        </a:rPr>
                        <a:t>Iceland</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£954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-10.0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131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44.5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0.9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17.7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1.6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18.2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£3.64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-23.7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£2.34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-35.4</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0.3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3.2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07186">
                <a:tc>
                  <a:txBody>
                    <a:bodyPr/>
                    <a:lstStyle/>
                    <a:p>
                      <a:pPr algn="l" fontAlgn="b"/>
                      <a:r>
                        <a:rPr lang="en-GB" sz="800" b="0" i="0" u="none" strike="noStrike">
                          <a:solidFill>
                            <a:srgbClr val="000000"/>
                          </a:solidFill>
                          <a:effectLst/>
                          <a:latin typeface="Arial"/>
                        </a:rPr>
                        <a:t>Budgens</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£342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-25.8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28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-29.3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0.2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14.3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2.5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-23.7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£7.81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-31.5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£3.19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-10.2</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0.3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-14.0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307186">
                <a:tc>
                  <a:txBody>
                    <a:bodyPr/>
                    <a:lstStyle/>
                    <a:p>
                      <a:pPr algn="l" fontAlgn="b"/>
                      <a:r>
                        <a:rPr lang="en-GB" sz="800" b="0" i="0" u="none" strike="noStrike">
                          <a:solidFill>
                            <a:srgbClr val="000000"/>
                          </a:solidFill>
                          <a:effectLst/>
                          <a:latin typeface="Arial"/>
                        </a:rPr>
                        <a:t>Farmfoods</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£101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397.8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211.6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0.1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400.0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1.0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-36.3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£7.07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1.7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£7.07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59.6</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0.6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dirty="0">
                          <a:solidFill>
                            <a:srgbClr val="00B050"/>
                          </a:solidFill>
                          <a:effectLst/>
                          <a:latin typeface="Arial"/>
                        </a:rPr>
                        <a:t>0.4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bl>
          </a:graphicData>
        </a:graphic>
      </p:graphicFrame>
      <p:sp>
        <p:nvSpPr>
          <p:cNvPr id="4" name="TextBox 3"/>
          <p:cNvSpPr txBox="1"/>
          <p:nvPr/>
        </p:nvSpPr>
        <p:spPr>
          <a:xfrm>
            <a:off x="0" y="6469037"/>
            <a:ext cx="9144000" cy="276999"/>
          </a:xfrm>
          <a:prstGeom prst="rect">
            <a:avLst/>
          </a:prstGeom>
          <a:noFill/>
        </p:spPr>
        <p:txBody>
          <a:bodyPr wrap="square" rtlCol="0">
            <a:spAutoFit/>
          </a:bodyPr>
          <a:lstStyle/>
          <a:p>
            <a:r>
              <a:rPr lang="en-GB" sz="1200" dirty="0" smtClean="0"/>
              <a:t>Source: Nielsen GB </a:t>
            </a:r>
            <a:r>
              <a:rPr lang="en-GB" sz="1200" dirty="0" err="1" smtClean="0"/>
              <a:t>HomeScan</a:t>
            </a:r>
            <a:r>
              <a:rPr lang="en-GB" sz="1200" dirty="0" smtClean="0"/>
              <a:t> MAT 05.09.20</a:t>
            </a:r>
            <a:endParaRPr lang="en-GB" sz="1200" dirty="0"/>
          </a:p>
        </p:txBody>
      </p:sp>
    </p:spTree>
    <p:extLst>
      <p:ext uri="{BB962C8B-B14F-4D97-AF65-F5344CB8AC3E}">
        <p14:creationId xmlns:p14="http://schemas.microsoft.com/office/powerpoint/2010/main" val="2203486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Frozen seafood purchase KPI’s by retailer</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64198029"/>
              </p:ext>
            </p:extLst>
          </p:nvPr>
        </p:nvGraphicFramePr>
        <p:xfrm>
          <a:off x="366713" y="1384301"/>
          <a:ext cx="8388345" cy="4720177"/>
        </p:xfrm>
        <a:graphic>
          <a:graphicData uri="http://schemas.openxmlformats.org/drawingml/2006/table">
            <a:tbl>
              <a:tblPr firstRow="1" bandRow="1">
                <a:tableStyleId>{69012ECD-51FC-41F1-AA8D-1B2483CD663E}</a:tableStyleId>
              </a:tblPr>
              <a:tblGrid>
                <a:gridCol w="559223">
                  <a:extLst>
                    <a:ext uri="{9D8B030D-6E8A-4147-A177-3AD203B41FA5}">
                      <a16:colId xmlns:a16="http://schemas.microsoft.com/office/drawing/2014/main" xmlns="" val="20000"/>
                    </a:ext>
                  </a:extLst>
                </a:gridCol>
                <a:gridCol w="559223"/>
                <a:gridCol w="559223"/>
                <a:gridCol w="559223"/>
                <a:gridCol w="559223"/>
                <a:gridCol w="559223"/>
                <a:gridCol w="559223"/>
                <a:gridCol w="559223"/>
                <a:gridCol w="559223"/>
                <a:gridCol w="559223"/>
                <a:gridCol w="559223"/>
                <a:gridCol w="559223"/>
                <a:gridCol w="559223">
                  <a:extLst>
                    <a:ext uri="{9D8B030D-6E8A-4147-A177-3AD203B41FA5}">
                      <a16:colId xmlns:a16="http://schemas.microsoft.com/office/drawing/2014/main" xmlns="" val="20001"/>
                    </a:ext>
                  </a:extLst>
                </a:gridCol>
                <a:gridCol w="559223">
                  <a:extLst>
                    <a:ext uri="{9D8B030D-6E8A-4147-A177-3AD203B41FA5}">
                      <a16:colId xmlns:a16="http://schemas.microsoft.com/office/drawing/2014/main" xmlns="" val="20002"/>
                    </a:ext>
                  </a:extLst>
                </a:gridCol>
                <a:gridCol w="559223">
                  <a:extLst>
                    <a:ext uri="{9D8B030D-6E8A-4147-A177-3AD203B41FA5}">
                      <a16:colId xmlns:a16="http://schemas.microsoft.com/office/drawing/2014/main" xmlns="" val="20003"/>
                    </a:ext>
                  </a:extLst>
                </a:gridCol>
              </a:tblGrid>
              <a:tr h="726759">
                <a:tc>
                  <a:txBody>
                    <a:bodyPr/>
                    <a:lstStyle/>
                    <a:p>
                      <a:pPr algn="ctr" fontAlgn="b"/>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Purchase Value ('000)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Purchase Value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Purchase Volume ('000)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Purchase Volume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Penetration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Penetration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Frequency of Purchase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Frequency of Purchase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AWOP (Value)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pl-PL" sz="800" b="0" i="0" u="none" strike="noStrike" dirty="0">
                          <a:solidFill>
                            <a:schemeClr val="bg1"/>
                          </a:solidFill>
                          <a:effectLst/>
                          <a:latin typeface="+mn-lt"/>
                        </a:rPr>
                        <a:t>AWOP (Value) % Chg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Value per Occasion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Value per Occasion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Volume per Occasion 52w</a:t>
                      </a:r>
                    </a:p>
                  </a:txBody>
                  <a:tcPr marL="9525" marR="9525" marT="9525" marB="0" anchor="ctr">
                    <a:lnL w="12700" cap="flat" cmpd="sng" algn="ctr">
                      <a:noFill/>
                      <a:prstDash val="solid"/>
                      <a:round/>
                      <a:headEnd type="none" w="med" len="med"/>
                      <a:tailEnd type="none" w="med" len="me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it-IT" sz="800" b="0" i="0" u="none" strike="noStrike" dirty="0">
                          <a:solidFill>
                            <a:schemeClr val="bg1"/>
                          </a:solidFill>
                          <a:effectLst/>
                          <a:latin typeface="+mn-lt"/>
                        </a:rPr>
                        <a:t>Volume per Occasion % Chg YA 52w</a:t>
                      </a:r>
                    </a:p>
                  </a:txBody>
                  <a:tcPr marL="9525" marR="9525" marT="9525" marB="0" anchor="ct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307186">
                <a:tc>
                  <a:txBody>
                    <a:bodyPr/>
                    <a:lstStyle/>
                    <a:p>
                      <a:pPr algn="l" fontAlgn="b"/>
                      <a:r>
                        <a:rPr lang="en-GB" sz="800" b="0" i="0" u="none" strike="noStrike" dirty="0">
                          <a:solidFill>
                            <a:srgbClr val="000000"/>
                          </a:solidFill>
                          <a:effectLst/>
                          <a:latin typeface="Arial"/>
                        </a:rPr>
                        <a:t>Total GB</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Arial"/>
                        </a:rPr>
                        <a:t>£1,024,197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14.6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147,226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9.4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87.0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1.5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11.4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5.7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£41.79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11.9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£3.68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5.9</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1.2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a:solidFill>
                            <a:srgbClr val="000000"/>
                          </a:solidFill>
                          <a:effectLst/>
                          <a:latin typeface="Arial"/>
                        </a:rPr>
                        <a:t>Tesco</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£225,863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9.7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30,327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5.6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37.9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5.9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5.9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1.2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£21.14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2.8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£3.58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1.6</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Arial"/>
                        </a:rPr>
                        <a:t>-2.2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a:solidFill>
                            <a:srgbClr val="000000"/>
                          </a:solidFill>
                          <a:effectLst/>
                          <a:latin typeface="Arial"/>
                        </a:rPr>
                        <a:t>Aldi</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£148,984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22.4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25,349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20.0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29.4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8.5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5.7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2.5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£17.97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11.8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£3.15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9.1</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7.0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a:solidFill>
                            <a:srgbClr val="000000"/>
                          </a:solidFill>
                          <a:effectLst/>
                          <a:latin typeface="Arial"/>
                        </a:rPr>
                        <a:t>Iceland</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£139,894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11.3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21,415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4.7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29.3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5.2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3.6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Arial"/>
                        </a:rPr>
                        <a:t>-3.2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£16.95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4.9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£4.71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8.4</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0.7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2.2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a:solidFill>
                            <a:srgbClr val="000000"/>
                          </a:solidFill>
                          <a:effectLst/>
                          <a:latin typeface="Arial"/>
                        </a:rPr>
                        <a:t>Sainsbury</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£104,162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14.6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13,099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10.8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21.2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8.8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4.7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1.1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£17.44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4.5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£3.68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3.4</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Arial"/>
                        </a:rPr>
                        <a:t>-0.1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a:solidFill>
                            <a:srgbClr val="000000"/>
                          </a:solidFill>
                          <a:effectLst/>
                          <a:latin typeface="Arial"/>
                        </a:rPr>
                        <a:t>Asda</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£101,567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12.4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14,640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6.6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25.8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9.7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4.0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Arial"/>
                        </a:rPr>
                        <a:t>-4.3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£14.00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1.6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£3.48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6.2</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1.0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a:solidFill>
                            <a:srgbClr val="000000"/>
                          </a:solidFill>
                          <a:effectLst/>
                          <a:latin typeface="Arial"/>
                        </a:rPr>
                        <a:t>Morrisons</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£78,983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13.5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10,692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1.7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20.9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9.9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3.7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-10.7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£13.44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2.4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£3.59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14.7</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3.0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07186">
                <a:tc>
                  <a:txBody>
                    <a:bodyPr/>
                    <a:lstStyle/>
                    <a:p>
                      <a:pPr algn="l" fontAlgn="b"/>
                      <a:r>
                        <a:rPr lang="en-GB" sz="800" b="0" i="0" u="none" strike="noStrike">
                          <a:solidFill>
                            <a:srgbClr val="000000"/>
                          </a:solidFill>
                          <a:effectLst/>
                          <a:latin typeface="Arial"/>
                        </a:rPr>
                        <a:t>Lidl</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£78,982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18.4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12,458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12.9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20.5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8.3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4.1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3.8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£13.66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8.4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£3.37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4.4</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-0.5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07186">
                <a:tc>
                  <a:txBody>
                    <a:bodyPr/>
                    <a:lstStyle/>
                    <a:p>
                      <a:pPr algn="l" fontAlgn="b"/>
                      <a:r>
                        <a:rPr lang="en-GB" sz="800" b="0" i="0" u="none" strike="noStrike">
                          <a:solidFill>
                            <a:srgbClr val="000000"/>
                          </a:solidFill>
                          <a:effectLst/>
                          <a:latin typeface="Arial"/>
                        </a:rPr>
                        <a:t>Farmfoods</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£32,062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18.9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5,782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20.5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8.9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27.5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2.5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-4.5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£12.73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-7.5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£5.01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-3.2</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0.9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-1.7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07186">
                <a:tc>
                  <a:txBody>
                    <a:bodyPr/>
                    <a:lstStyle/>
                    <a:p>
                      <a:pPr algn="l" fontAlgn="b"/>
                      <a:r>
                        <a:rPr lang="en-GB" sz="800" b="0" i="0" u="none" strike="noStrike">
                          <a:solidFill>
                            <a:srgbClr val="000000"/>
                          </a:solidFill>
                          <a:effectLst/>
                          <a:latin typeface="Arial"/>
                        </a:rPr>
                        <a:t>Waitrose</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£29,847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22.4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2,981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11.8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4.8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-4.9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5.2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22.6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£21.94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27.7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£4.25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4.2</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-5.0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07186">
                <a:tc>
                  <a:txBody>
                    <a:bodyPr/>
                    <a:lstStyle/>
                    <a:p>
                      <a:pPr algn="l" fontAlgn="b"/>
                      <a:r>
                        <a:rPr lang="en-GB" sz="800" b="0" i="0" u="none" strike="noStrike">
                          <a:solidFill>
                            <a:srgbClr val="000000"/>
                          </a:solidFill>
                          <a:effectLst/>
                          <a:latin typeface="Arial"/>
                        </a:rPr>
                        <a:t>M&amp;S</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£18,590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25.4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1,852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15.0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4.2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36.6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3.2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-16.8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£15.80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-9.0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£4.97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9.3</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0.3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07186">
                <a:tc>
                  <a:txBody>
                    <a:bodyPr/>
                    <a:lstStyle/>
                    <a:p>
                      <a:pPr algn="l" fontAlgn="b"/>
                      <a:r>
                        <a:rPr lang="en-GB" sz="800" b="0" i="0" u="none" strike="noStrike">
                          <a:solidFill>
                            <a:srgbClr val="000000"/>
                          </a:solidFill>
                          <a:effectLst/>
                          <a:latin typeface="Arial"/>
                        </a:rPr>
                        <a:t>Coop</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£16,885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-12.3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2,305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-17.6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7.7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-4.8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2.9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-11.1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£7.82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-8.6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£2.71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2.8</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-2.9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307186">
                <a:tc>
                  <a:txBody>
                    <a:bodyPr/>
                    <a:lstStyle/>
                    <a:p>
                      <a:pPr algn="l" fontAlgn="b"/>
                      <a:r>
                        <a:rPr lang="en-GB" sz="800" b="0" i="0" u="none" strike="noStrike">
                          <a:solidFill>
                            <a:srgbClr val="000000"/>
                          </a:solidFill>
                          <a:effectLst/>
                          <a:latin typeface="Arial"/>
                        </a:rPr>
                        <a:t>Budgens</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£564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45.4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122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101.2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0.3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39.1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3.5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16.1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£6.21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4.7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£1.79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-9.8</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dirty="0">
                          <a:solidFill>
                            <a:srgbClr val="00B050"/>
                          </a:solidFill>
                          <a:effectLst/>
                          <a:latin typeface="Arial"/>
                        </a:rPr>
                        <a:t>24.1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bl>
          </a:graphicData>
        </a:graphic>
      </p:graphicFrame>
      <p:sp>
        <p:nvSpPr>
          <p:cNvPr id="4" name="TextBox 3"/>
          <p:cNvSpPr txBox="1"/>
          <p:nvPr/>
        </p:nvSpPr>
        <p:spPr>
          <a:xfrm>
            <a:off x="0" y="6469037"/>
            <a:ext cx="9144000" cy="276999"/>
          </a:xfrm>
          <a:prstGeom prst="rect">
            <a:avLst/>
          </a:prstGeom>
          <a:noFill/>
        </p:spPr>
        <p:txBody>
          <a:bodyPr wrap="square" rtlCol="0">
            <a:spAutoFit/>
          </a:bodyPr>
          <a:lstStyle/>
          <a:p>
            <a:r>
              <a:rPr lang="en-GB" sz="1200" dirty="0" smtClean="0"/>
              <a:t>Source: Nielsen GB </a:t>
            </a:r>
            <a:r>
              <a:rPr lang="en-GB" sz="1200" dirty="0" err="1" smtClean="0"/>
              <a:t>HomeScan</a:t>
            </a:r>
            <a:r>
              <a:rPr lang="en-GB" sz="1200" dirty="0" smtClean="0"/>
              <a:t> MAT 05.09.20</a:t>
            </a:r>
            <a:endParaRPr lang="en-GB" sz="1200" dirty="0"/>
          </a:p>
        </p:txBody>
      </p:sp>
    </p:spTree>
    <p:extLst>
      <p:ext uri="{BB962C8B-B14F-4D97-AF65-F5344CB8AC3E}">
        <p14:creationId xmlns:p14="http://schemas.microsoft.com/office/powerpoint/2010/main" val="66911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Executive summary</a:t>
            </a:r>
            <a:endParaRPr lang="en-GB" dirty="0"/>
          </a:p>
        </p:txBody>
      </p:sp>
      <p:sp>
        <p:nvSpPr>
          <p:cNvPr id="3" name="Content Placeholder 2"/>
          <p:cNvSpPr>
            <a:spLocks noGrp="1"/>
          </p:cNvSpPr>
          <p:nvPr>
            <p:ph idx="1"/>
          </p:nvPr>
        </p:nvSpPr>
        <p:spPr>
          <a:noFill/>
        </p:spPr>
        <p:txBody>
          <a:bodyPr>
            <a:normAutofit fontScale="47500" lnSpcReduction="20000"/>
          </a:bodyPr>
          <a:lstStyle/>
          <a:p>
            <a:pPr marL="0" indent="0">
              <a:buNone/>
            </a:pPr>
            <a:r>
              <a:rPr lang="en-GB" sz="3100" dirty="0"/>
              <a:t>Economic </a:t>
            </a:r>
            <a:r>
              <a:rPr lang="en-GB" sz="3100" dirty="0" smtClean="0"/>
              <a:t>context   </a:t>
            </a:r>
            <a:endParaRPr lang="en-GB" sz="3100" dirty="0"/>
          </a:p>
          <a:p>
            <a:r>
              <a:rPr lang="en-GB" sz="3100" dirty="0"/>
              <a:t>The Consumer Prices Index including owner occupiers’ housing costs (CPIH) 12-month inflation rate was 0.9% in October 2020, up from 0.7% in September </a:t>
            </a:r>
            <a:r>
              <a:rPr lang="en-GB" sz="3100" dirty="0" smtClean="0"/>
              <a:t>2020</a:t>
            </a:r>
          </a:p>
          <a:p>
            <a:r>
              <a:rPr lang="en-GB" sz="3100" dirty="0"/>
              <a:t>Fish CPI has continued to fall from a high of 6.9% in April, to a low of -0.1% in September compared to meat’s 1.6%</a:t>
            </a:r>
          </a:p>
          <a:p>
            <a:endParaRPr lang="en-GB" sz="3100" dirty="0"/>
          </a:p>
          <a:p>
            <a:pPr marL="0" indent="0">
              <a:buNone/>
            </a:pPr>
            <a:r>
              <a:rPr lang="en-GB" sz="3100" dirty="0"/>
              <a:t>UK </a:t>
            </a:r>
            <a:r>
              <a:rPr lang="en-GB" sz="3100" dirty="0" smtClean="0"/>
              <a:t>shopper </a:t>
            </a:r>
            <a:r>
              <a:rPr lang="en-GB" sz="3100" dirty="0"/>
              <a:t>&amp; </a:t>
            </a:r>
            <a:r>
              <a:rPr lang="en-GB" sz="3100" dirty="0" smtClean="0"/>
              <a:t>grocery</a:t>
            </a:r>
            <a:endParaRPr lang="en-GB" sz="3100" dirty="0"/>
          </a:p>
          <a:p>
            <a:r>
              <a:rPr lang="en-GB" sz="3100" dirty="0"/>
              <a:t>UK supermarket sales begin to stabilise but Brits now shop for </a:t>
            </a:r>
            <a:r>
              <a:rPr lang="en-GB" sz="3100" dirty="0" smtClean="0"/>
              <a:t>groceries online </a:t>
            </a:r>
            <a:r>
              <a:rPr lang="en-GB" sz="3100" dirty="0"/>
              <a:t>more frequently</a:t>
            </a:r>
          </a:p>
          <a:p>
            <a:r>
              <a:rPr lang="en-GB" sz="3100" dirty="0" smtClean="0"/>
              <a:t>FMCG </a:t>
            </a:r>
            <a:r>
              <a:rPr lang="en-GB" sz="3100" dirty="0"/>
              <a:t>sales growth at supermarkets continue to level out at +5.3% over the last </a:t>
            </a:r>
            <a:r>
              <a:rPr lang="en-GB" sz="3100" dirty="0" smtClean="0"/>
              <a:t>four weeks </a:t>
            </a:r>
            <a:r>
              <a:rPr lang="en-GB" sz="3100" dirty="0"/>
              <a:t>ending 5th September 2020</a:t>
            </a:r>
          </a:p>
          <a:p>
            <a:r>
              <a:rPr lang="en-GB" sz="3100" dirty="0" smtClean="0"/>
              <a:t>Online </a:t>
            </a:r>
            <a:r>
              <a:rPr lang="en-GB" sz="3100" dirty="0"/>
              <a:t>FMCG sales continue to soar at +102%, with 10% more online shopping ‘</a:t>
            </a:r>
            <a:r>
              <a:rPr lang="en-GB" sz="3100" dirty="0" smtClean="0"/>
              <a:t>trips’ over </a:t>
            </a:r>
            <a:r>
              <a:rPr lang="en-GB" sz="3100" dirty="0"/>
              <a:t>the last 12 weeks       </a:t>
            </a:r>
            <a:endParaRPr lang="en-GB" sz="3100" dirty="0" smtClean="0"/>
          </a:p>
          <a:p>
            <a:endParaRPr lang="en-GB" sz="3100" dirty="0"/>
          </a:p>
          <a:p>
            <a:pPr marL="0" indent="0">
              <a:buNone/>
            </a:pPr>
            <a:r>
              <a:rPr lang="en-GB" sz="3100" dirty="0"/>
              <a:t>Seafood </a:t>
            </a:r>
            <a:r>
              <a:rPr lang="en-GB" sz="3100" dirty="0" smtClean="0"/>
              <a:t>performance</a:t>
            </a:r>
            <a:endParaRPr lang="en-GB" sz="3100" dirty="0"/>
          </a:p>
          <a:p>
            <a:r>
              <a:rPr lang="en-GB" sz="3100" dirty="0"/>
              <a:t>Total seafood, and all sectors </a:t>
            </a:r>
            <a:r>
              <a:rPr lang="en-GB" sz="3100" dirty="0" smtClean="0"/>
              <a:t>reported </a:t>
            </a:r>
            <a:r>
              <a:rPr lang="en-GB" sz="3100" dirty="0"/>
              <a:t>sales value, volume and unit </a:t>
            </a:r>
            <a:r>
              <a:rPr lang="en-GB" sz="3100" dirty="0" smtClean="0"/>
              <a:t>growth</a:t>
            </a:r>
          </a:p>
          <a:p>
            <a:r>
              <a:rPr lang="en-GB" sz="3100" dirty="0"/>
              <a:t>The chilled sector has lost market share to frozen and ambient </a:t>
            </a:r>
            <a:r>
              <a:rPr lang="en-GB" sz="3100" dirty="0" smtClean="0"/>
              <a:t>seafood</a:t>
            </a:r>
          </a:p>
          <a:p>
            <a:r>
              <a:rPr lang="en-GB" sz="3100" dirty="0" smtClean="0"/>
              <a:t>Overall seafood more </a:t>
            </a:r>
            <a:r>
              <a:rPr lang="en-GB" sz="3100" dirty="0"/>
              <a:t>shoppers are shopping more often, buying larger baskets for a lower £/</a:t>
            </a:r>
            <a:r>
              <a:rPr lang="en-GB" sz="3100" dirty="0" smtClean="0"/>
              <a:t>kg</a:t>
            </a:r>
          </a:p>
          <a:p>
            <a:r>
              <a:rPr lang="en-GB" sz="3100" dirty="0"/>
              <a:t>Frozen purchase KPI’s have seen the largest average increase, followed by ambient, then chilled seafood</a:t>
            </a:r>
          </a:p>
          <a:p>
            <a:endParaRPr lang="en-GB" sz="3100" dirty="0"/>
          </a:p>
          <a:p>
            <a:endParaRPr lang="en-GB" sz="3100" dirty="0"/>
          </a:p>
          <a:p>
            <a:pPr marL="0" indent="0">
              <a:buNone/>
            </a:pPr>
            <a:endParaRPr lang="en-GB" dirty="0">
              <a:solidFill>
                <a:srgbClr val="FF0000"/>
              </a:solidFill>
            </a:endParaRPr>
          </a:p>
        </p:txBody>
      </p:sp>
    </p:spTree>
    <p:extLst>
      <p:ext uri="{BB962C8B-B14F-4D97-AF65-F5344CB8AC3E}">
        <p14:creationId xmlns:p14="http://schemas.microsoft.com/office/powerpoint/2010/main" val="16718756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Ambient seafood purchase KPI’s by retailer</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3199368"/>
              </p:ext>
            </p:extLst>
          </p:nvPr>
        </p:nvGraphicFramePr>
        <p:xfrm>
          <a:off x="366713" y="1384301"/>
          <a:ext cx="8388345" cy="4720177"/>
        </p:xfrm>
        <a:graphic>
          <a:graphicData uri="http://schemas.openxmlformats.org/drawingml/2006/table">
            <a:tbl>
              <a:tblPr firstRow="1" bandRow="1">
                <a:tableStyleId>{69012ECD-51FC-41F1-AA8D-1B2483CD663E}</a:tableStyleId>
              </a:tblPr>
              <a:tblGrid>
                <a:gridCol w="559223">
                  <a:extLst>
                    <a:ext uri="{9D8B030D-6E8A-4147-A177-3AD203B41FA5}">
                      <a16:colId xmlns:a16="http://schemas.microsoft.com/office/drawing/2014/main" xmlns="" val="20000"/>
                    </a:ext>
                  </a:extLst>
                </a:gridCol>
                <a:gridCol w="559223"/>
                <a:gridCol w="559223"/>
                <a:gridCol w="559223"/>
                <a:gridCol w="559223"/>
                <a:gridCol w="559223"/>
                <a:gridCol w="559223"/>
                <a:gridCol w="559223"/>
                <a:gridCol w="559223"/>
                <a:gridCol w="559223"/>
                <a:gridCol w="559223"/>
                <a:gridCol w="559223"/>
                <a:gridCol w="559223">
                  <a:extLst>
                    <a:ext uri="{9D8B030D-6E8A-4147-A177-3AD203B41FA5}">
                      <a16:colId xmlns:a16="http://schemas.microsoft.com/office/drawing/2014/main" xmlns="" val="20001"/>
                    </a:ext>
                  </a:extLst>
                </a:gridCol>
                <a:gridCol w="559223">
                  <a:extLst>
                    <a:ext uri="{9D8B030D-6E8A-4147-A177-3AD203B41FA5}">
                      <a16:colId xmlns:a16="http://schemas.microsoft.com/office/drawing/2014/main" xmlns="" val="20002"/>
                    </a:ext>
                  </a:extLst>
                </a:gridCol>
                <a:gridCol w="559223">
                  <a:extLst>
                    <a:ext uri="{9D8B030D-6E8A-4147-A177-3AD203B41FA5}">
                      <a16:colId xmlns:a16="http://schemas.microsoft.com/office/drawing/2014/main" xmlns="" val="20003"/>
                    </a:ext>
                  </a:extLst>
                </a:gridCol>
              </a:tblGrid>
              <a:tr h="726759">
                <a:tc>
                  <a:txBody>
                    <a:bodyPr/>
                    <a:lstStyle/>
                    <a:p>
                      <a:pPr algn="ctr" fontAlgn="b"/>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Purchase Value ('000)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Purchase Value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Purchase Volume ('000)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Purchase Volume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Penetration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Penetration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Frequency of Purchase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Frequency of Purchase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AWOP (Value)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pl-PL" sz="800" b="0" i="0" u="none" strike="noStrike" dirty="0">
                          <a:solidFill>
                            <a:schemeClr val="bg1"/>
                          </a:solidFill>
                          <a:effectLst/>
                          <a:latin typeface="+mn-lt"/>
                        </a:rPr>
                        <a:t>AWOP (Value) % Chg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Value per Occasion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Value per Occasion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Volume per Occasion 52w</a:t>
                      </a:r>
                    </a:p>
                  </a:txBody>
                  <a:tcPr marL="9525" marR="9525" marT="9525" marB="0" anchor="ctr">
                    <a:lnL w="12700" cap="flat" cmpd="sng" algn="ctr">
                      <a:noFill/>
                      <a:prstDash val="solid"/>
                      <a:round/>
                      <a:headEnd type="none" w="med" len="med"/>
                      <a:tailEnd type="none" w="med" len="me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it-IT" sz="800" b="0" i="0" u="none" strike="noStrike" dirty="0">
                          <a:solidFill>
                            <a:schemeClr val="bg1"/>
                          </a:solidFill>
                          <a:effectLst/>
                          <a:latin typeface="+mn-lt"/>
                        </a:rPr>
                        <a:t>Volume per Occasion % Chg YA 52w</a:t>
                      </a:r>
                    </a:p>
                  </a:txBody>
                  <a:tcPr marL="9525" marR="9525" marT="9525" marB="0" anchor="ct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307186">
                <a:tc>
                  <a:txBody>
                    <a:bodyPr/>
                    <a:lstStyle/>
                    <a:p>
                      <a:pPr algn="l" fontAlgn="b"/>
                      <a:r>
                        <a:rPr lang="en-GB" sz="800" b="0" i="0" u="none" strike="noStrike" dirty="0">
                          <a:solidFill>
                            <a:srgbClr val="000000"/>
                          </a:solidFill>
                          <a:effectLst/>
                          <a:latin typeface="Arial"/>
                        </a:rPr>
                        <a:t>Total GB</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Arial"/>
                        </a:rPr>
                        <a:t>£555,599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B050"/>
                          </a:solidFill>
                          <a:effectLst/>
                          <a:latin typeface="Arial"/>
                        </a:rPr>
                        <a:t>8.4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89,977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8.9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79.6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1.2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9.4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3.4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£24.77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6.2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£2.63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2.7</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3.1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a:solidFill>
                            <a:srgbClr val="000000"/>
                          </a:solidFill>
                          <a:effectLst/>
                          <a:latin typeface="Arial"/>
                        </a:rPr>
                        <a:t>Tesco</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£121,066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5.5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Arial"/>
                        </a:rPr>
                        <a:t>18,917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4.4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32.6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4.0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4.9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Arial"/>
                        </a:rPr>
                        <a:t>-0.2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£13.17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0.6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£2.70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0.8</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Arial"/>
                        </a:rPr>
                        <a:t>-0.3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a:solidFill>
                            <a:srgbClr val="000000"/>
                          </a:solidFill>
                          <a:effectLst/>
                          <a:latin typeface="Arial"/>
                        </a:rPr>
                        <a:t>Sainsbury</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£79,529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14.9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10,622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14.0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20.1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7.3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5.0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2.9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£14.08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6.3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£2.82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3.3</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2.7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a:solidFill>
                            <a:srgbClr val="000000"/>
                          </a:solidFill>
                          <a:effectLst/>
                          <a:latin typeface="Arial"/>
                        </a:rPr>
                        <a:t>Aldi</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£70,808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7.5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14,810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8.8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26.7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6.6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4.7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Arial"/>
                        </a:rPr>
                        <a:t>-5.5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£9.42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Arial"/>
                        </a:rPr>
                        <a:t>0.0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£2.02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5.8</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6.9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a:solidFill>
                            <a:srgbClr val="000000"/>
                          </a:solidFill>
                          <a:effectLst/>
                          <a:latin typeface="Arial"/>
                        </a:rPr>
                        <a:t>Asda</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£65,454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Arial"/>
                        </a:rPr>
                        <a:t>-0.2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10,475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1.1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21.7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B050"/>
                          </a:solidFill>
                          <a:effectLst/>
                          <a:latin typeface="Arial"/>
                        </a:rPr>
                        <a:t>4.0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4.0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Arial"/>
                        </a:rPr>
                        <a:t>-4.6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£10.70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Arial"/>
                        </a:rPr>
                        <a:t>-4.8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£2.71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Arial"/>
                        </a:rPr>
                        <a:t>-0.2</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0.7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a:solidFill>
                            <a:srgbClr val="000000"/>
                          </a:solidFill>
                          <a:effectLst/>
                          <a:latin typeface="Arial"/>
                        </a:rPr>
                        <a:t>Morrisons</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£49,641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3.5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7,372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6.3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17.7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7.3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Arial"/>
                        </a:rPr>
                        <a:t>3.6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Arial"/>
                        </a:rPr>
                        <a:t>-7.9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£9.97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FF0000"/>
                          </a:solidFill>
                          <a:effectLst/>
                          <a:latin typeface="Arial"/>
                        </a:rPr>
                        <a:t>-4.4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£2.76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3.8</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Arial"/>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B050"/>
                          </a:solidFill>
                          <a:effectLst/>
                          <a:latin typeface="Arial"/>
                        </a:rPr>
                        <a:t>6.4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a:solidFill>
                            <a:srgbClr val="000000"/>
                          </a:solidFill>
                          <a:effectLst/>
                          <a:latin typeface="Arial"/>
                        </a:rPr>
                        <a:t>Lidl</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£41,605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8.9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9,166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11.2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17.5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6.0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4.1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2.5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£8.42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1.9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£2.06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-0.6</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1.9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07186">
                <a:tc>
                  <a:txBody>
                    <a:bodyPr/>
                    <a:lstStyle/>
                    <a:p>
                      <a:pPr algn="l" fontAlgn="b"/>
                      <a:r>
                        <a:rPr lang="en-GB" sz="800" b="0" i="0" u="none" strike="noStrike">
                          <a:solidFill>
                            <a:srgbClr val="000000"/>
                          </a:solidFill>
                          <a:effectLst/>
                          <a:latin typeface="Arial"/>
                        </a:rPr>
                        <a:t>Waitrose</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£23,647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17.5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2,694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20.2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4.9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-0.8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5.4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5.2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£17.15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17.5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dirty="0">
                          <a:solidFill>
                            <a:srgbClr val="000000"/>
                          </a:solidFill>
                          <a:effectLst/>
                          <a:latin typeface="Arial"/>
                        </a:rPr>
                        <a:t>£3.15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11.6</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13.7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07186">
                <a:tc>
                  <a:txBody>
                    <a:bodyPr/>
                    <a:lstStyle/>
                    <a:p>
                      <a:pPr algn="l" fontAlgn="b"/>
                      <a:r>
                        <a:rPr lang="en-GB" sz="800" b="0" i="0" u="none" strike="noStrike">
                          <a:solidFill>
                            <a:srgbClr val="000000"/>
                          </a:solidFill>
                          <a:effectLst/>
                          <a:latin typeface="Arial"/>
                        </a:rPr>
                        <a:t>Coop</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£15,839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6.1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2,045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7.0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5.8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30.7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4.2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-20.3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£9.70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-19.5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£2.34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dirty="0">
                          <a:solidFill>
                            <a:srgbClr val="00B050"/>
                          </a:solidFill>
                          <a:effectLst/>
                          <a:latin typeface="Arial"/>
                        </a:rPr>
                        <a:t>1.1</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0.3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1.9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07186">
                <a:tc>
                  <a:txBody>
                    <a:bodyPr/>
                    <a:lstStyle/>
                    <a:p>
                      <a:pPr algn="l" fontAlgn="b"/>
                      <a:r>
                        <a:rPr lang="en-GB" sz="800" b="0" i="0" u="none" strike="noStrike">
                          <a:solidFill>
                            <a:srgbClr val="000000"/>
                          </a:solidFill>
                          <a:effectLst/>
                          <a:latin typeface="Arial"/>
                        </a:rPr>
                        <a:t>Iceland</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£12,520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11.0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2,052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16.6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5.2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15.6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1.8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-21.5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£8.55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-4.8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£4.78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21.3</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dirty="0">
                          <a:solidFill>
                            <a:srgbClr val="000000"/>
                          </a:solidFill>
                          <a:effectLst/>
                          <a:latin typeface="Arial"/>
                        </a:rPr>
                        <a:t>0.8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27.4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07186">
                <a:tc>
                  <a:txBody>
                    <a:bodyPr/>
                    <a:lstStyle/>
                    <a:p>
                      <a:pPr algn="l" fontAlgn="b"/>
                      <a:r>
                        <a:rPr lang="en-GB" sz="800" b="0" i="0" u="none" strike="noStrike">
                          <a:solidFill>
                            <a:srgbClr val="000000"/>
                          </a:solidFill>
                          <a:effectLst/>
                          <a:latin typeface="Arial"/>
                        </a:rPr>
                        <a:t>Farmfoods</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£6,710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25.5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1,269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30.7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3.0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26.3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2.0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10.1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£7.85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-1.7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£3.98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-10.7</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0.8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dirty="0">
                          <a:solidFill>
                            <a:srgbClr val="FF0000"/>
                          </a:solidFill>
                          <a:effectLst/>
                          <a:latin typeface="Arial"/>
                        </a:rPr>
                        <a:t>-7.3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07186">
                <a:tc>
                  <a:txBody>
                    <a:bodyPr/>
                    <a:lstStyle/>
                    <a:p>
                      <a:pPr algn="l" fontAlgn="b"/>
                      <a:r>
                        <a:rPr lang="en-GB" sz="800" b="0" i="0" u="none" strike="noStrike">
                          <a:solidFill>
                            <a:srgbClr val="000000"/>
                          </a:solidFill>
                          <a:effectLst/>
                          <a:latin typeface="Arial"/>
                        </a:rPr>
                        <a:t>M&amp;S</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£6,086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32.4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817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95.4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2.4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67.1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3.5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-6.2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£8.86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-21.4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£2.53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-16.3</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0.3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dirty="0">
                          <a:solidFill>
                            <a:srgbClr val="00B050"/>
                          </a:solidFill>
                          <a:effectLst/>
                          <a:latin typeface="Arial"/>
                        </a:rPr>
                        <a:t>23.1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307186">
                <a:tc>
                  <a:txBody>
                    <a:bodyPr/>
                    <a:lstStyle/>
                    <a:p>
                      <a:pPr algn="l" fontAlgn="b"/>
                      <a:r>
                        <a:rPr lang="en-GB" sz="800" b="0" i="0" u="none" strike="noStrike">
                          <a:solidFill>
                            <a:srgbClr val="000000"/>
                          </a:solidFill>
                          <a:effectLst/>
                          <a:latin typeface="Arial"/>
                        </a:rPr>
                        <a:t>Budgens</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£175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91.9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26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dirty="0">
                          <a:solidFill>
                            <a:srgbClr val="00B050"/>
                          </a:solidFill>
                          <a:effectLst/>
                          <a:latin typeface="Arial"/>
                        </a:rPr>
                        <a:t>110.9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0.2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500.0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1.4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-69.9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£3.38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Arial"/>
                        </a:rPr>
                        <a:t>-64.3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£2.45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Arial"/>
                        </a:rPr>
                        <a:t>18.6</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Arial"/>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dirty="0">
                          <a:solidFill>
                            <a:srgbClr val="00B050"/>
                          </a:solidFill>
                          <a:effectLst/>
                          <a:latin typeface="Arial"/>
                        </a:rPr>
                        <a:t>30.9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bl>
          </a:graphicData>
        </a:graphic>
      </p:graphicFrame>
      <p:sp>
        <p:nvSpPr>
          <p:cNvPr id="4" name="TextBox 3"/>
          <p:cNvSpPr txBox="1"/>
          <p:nvPr/>
        </p:nvSpPr>
        <p:spPr>
          <a:xfrm>
            <a:off x="0" y="6469037"/>
            <a:ext cx="9144000" cy="276999"/>
          </a:xfrm>
          <a:prstGeom prst="rect">
            <a:avLst/>
          </a:prstGeom>
          <a:noFill/>
        </p:spPr>
        <p:txBody>
          <a:bodyPr wrap="square" rtlCol="0">
            <a:spAutoFit/>
          </a:bodyPr>
          <a:lstStyle/>
          <a:p>
            <a:r>
              <a:rPr lang="en-GB" sz="1200" dirty="0" smtClean="0"/>
              <a:t>Source: Nielsen GB </a:t>
            </a:r>
            <a:r>
              <a:rPr lang="en-GB" sz="1200" dirty="0" err="1" smtClean="0"/>
              <a:t>HomeScan</a:t>
            </a:r>
            <a:r>
              <a:rPr lang="en-GB" sz="1200" dirty="0" smtClean="0"/>
              <a:t> MAT 05.09.20</a:t>
            </a:r>
            <a:endParaRPr lang="en-GB" sz="1200" dirty="0"/>
          </a:p>
        </p:txBody>
      </p:sp>
    </p:spTree>
    <p:extLst>
      <p:ext uri="{BB962C8B-B14F-4D97-AF65-F5344CB8AC3E}">
        <p14:creationId xmlns:p14="http://schemas.microsoft.com/office/powerpoint/2010/main" val="669115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Proteins context report</a:t>
            </a:r>
            <a:br>
              <a:rPr lang="en-GB" dirty="0" smtClean="0"/>
            </a:br>
            <a:endParaRPr lang="en-GB" dirty="0"/>
          </a:p>
        </p:txBody>
      </p:sp>
      <p:sp>
        <p:nvSpPr>
          <p:cNvPr id="3" name="Text Placeholder 2"/>
          <p:cNvSpPr>
            <a:spLocks noGrp="1"/>
          </p:cNvSpPr>
          <p:nvPr>
            <p:ph type="subTitle" idx="1"/>
          </p:nvPr>
        </p:nvSpPr>
        <p:spPr/>
        <p:txBody>
          <a:bodyPr>
            <a:noAutofit/>
          </a:bodyPr>
          <a:lstStyle/>
          <a:p>
            <a:pPr>
              <a:buClr>
                <a:srgbClr val="0062AE"/>
              </a:buClr>
              <a:defRPr/>
            </a:pPr>
            <a:r>
              <a:rPr lang="en-GB" altLang="en-US" sz="2800" dirty="0"/>
              <a:t>Source: Nielsen </a:t>
            </a:r>
            <a:r>
              <a:rPr lang="en-GB" altLang="en-US" sz="2800" dirty="0" smtClean="0"/>
              <a:t>GB </a:t>
            </a:r>
            <a:r>
              <a:rPr lang="en-GB" altLang="en-US" sz="2800" dirty="0" err="1" smtClean="0"/>
              <a:t>ScanTrack</a:t>
            </a:r>
            <a:r>
              <a:rPr lang="en-GB" altLang="en-US" sz="2800" dirty="0" smtClean="0"/>
              <a:t> </a:t>
            </a:r>
            <a:r>
              <a:rPr lang="en-GB" altLang="en-US" sz="2800" dirty="0"/>
              <a:t>we </a:t>
            </a:r>
            <a:r>
              <a:rPr lang="en-GB" altLang="en-US" sz="2800" dirty="0" smtClean="0"/>
              <a:t>05.09.20</a:t>
            </a:r>
            <a:endParaRPr lang="en-GB" altLang="en-US" sz="2800" dirty="0"/>
          </a:p>
        </p:txBody>
      </p:sp>
    </p:spTree>
    <p:extLst>
      <p:ext uri="{BB962C8B-B14F-4D97-AF65-F5344CB8AC3E}">
        <p14:creationId xmlns:p14="http://schemas.microsoft.com/office/powerpoint/2010/main" val="13893863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Meat &amp; fish categories, value sales</a:t>
            </a:r>
            <a:endParaRPr lang="en-GB" dirty="0"/>
          </a:p>
        </p:txBody>
      </p:sp>
      <p:pic>
        <p:nvPicPr>
          <p:cNvPr id="6"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4883" y="1384300"/>
            <a:ext cx="6392009"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6469037"/>
            <a:ext cx="9144000" cy="276999"/>
          </a:xfrm>
          <a:prstGeom prst="rect">
            <a:avLst/>
          </a:prstGeom>
          <a:noFill/>
        </p:spPr>
        <p:txBody>
          <a:bodyPr wrap="square" rtlCol="0">
            <a:spAutoFit/>
          </a:bodyPr>
          <a:lstStyle/>
          <a:p>
            <a:r>
              <a:rPr lang="en-GB" sz="1200" dirty="0" smtClean="0"/>
              <a:t>Source: Nielsen UK </a:t>
            </a:r>
            <a:r>
              <a:rPr lang="en-GB" sz="1200" dirty="0" err="1" smtClean="0"/>
              <a:t>ScanTrack</a:t>
            </a:r>
            <a:r>
              <a:rPr lang="en-GB" sz="1200" dirty="0" smtClean="0"/>
              <a:t> MAT 05.09.20</a:t>
            </a:r>
            <a:endParaRPr lang="en-GB" sz="1200" dirty="0"/>
          </a:p>
        </p:txBody>
      </p:sp>
    </p:spTree>
    <p:extLst>
      <p:ext uri="{BB962C8B-B14F-4D97-AF65-F5344CB8AC3E}">
        <p14:creationId xmlns:p14="http://schemas.microsoft.com/office/powerpoint/2010/main" val="3677657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Meat &amp; fish categories, </a:t>
            </a:r>
            <a:r>
              <a:rPr lang="en-GB" dirty="0" smtClean="0"/>
              <a:t>unit </a:t>
            </a:r>
            <a:r>
              <a:rPr lang="en-GB" dirty="0"/>
              <a:t>sales</a:t>
            </a:r>
          </a:p>
        </p:txBody>
      </p:sp>
      <p:pic>
        <p:nvPicPr>
          <p:cNvPr id="4"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64883" y="1384300"/>
            <a:ext cx="6392009" cy="46561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6469037"/>
            <a:ext cx="9144000" cy="276999"/>
          </a:xfrm>
          <a:prstGeom prst="rect">
            <a:avLst/>
          </a:prstGeom>
          <a:noFill/>
        </p:spPr>
        <p:txBody>
          <a:bodyPr wrap="square" rtlCol="0">
            <a:spAutoFit/>
          </a:bodyPr>
          <a:lstStyle/>
          <a:p>
            <a:r>
              <a:rPr lang="en-GB" sz="1200" dirty="0" smtClean="0"/>
              <a:t>Source: Nielsen UK </a:t>
            </a:r>
            <a:r>
              <a:rPr lang="en-GB" sz="1200" dirty="0" err="1" smtClean="0"/>
              <a:t>ScanTrack</a:t>
            </a:r>
            <a:r>
              <a:rPr lang="en-GB" sz="1200" dirty="0" smtClean="0"/>
              <a:t> MAT 05.09.20</a:t>
            </a:r>
            <a:endParaRPr lang="en-GB" sz="1200" dirty="0"/>
          </a:p>
        </p:txBody>
      </p:sp>
    </p:spTree>
    <p:extLst>
      <p:ext uri="{BB962C8B-B14F-4D97-AF65-F5344CB8AC3E}">
        <p14:creationId xmlns:p14="http://schemas.microsoft.com/office/powerpoint/2010/main" val="35936898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Meat &amp; fish categories, </a:t>
            </a:r>
            <a:r>
              <a:rPr lang="en-GB" dirty="0" smtClean="0"/>
              <a:t>price per unit</a:t>
            </a:r>
            <a:endParaRPr lang="en-GB" dirty="0"/>
          </a:p>
        </p:txBody>
      </p:sp>
      <p:pic>
        <p:nvPicPr>
          <p:cNvPr id="4"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64883" y="1384300"/>
            <a:ext cx="6392009" cy="46561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6469037"/>
            <a:ext cx="9144000" cy="276999"/>
          </a:xfrm>
          <a:prstGeom prst="rect">
            <a:avLst/>
          </a:prstGeom>
          <a:noFill/>
        </p:spPr>
        <p:txBody>
          <a:bodyPr wrap="square" rtlCol="0">
            <a:spAutoFit/>
          </a:bodyPr>
          <a:lstStyle/>
          <a:p>
            <a:r>
              <a:rPr lang="en-GB" sz="1200" dirty="0" smtClean="0"/>
              <a:t>Source: Nielsen UK </a:t>
            </a:r>
            <a:r>
              <a:rPr lang="en-GB" sz="1200" dirty="0" err="1" smtClean="0"/>
              <a:t>ScanTrack</a:t>
            </a:r>
            <a:r>
              <a:rPr lang="en-GB" sz="1200" dirty="0" smtClean="0"/>
              <a:t> MAT 05.09.20</a:t>
            </a:r>
            <a:endParaRPr lang="en-GB" sz="1200" dirty="0"/>
          </a:p>
        </p:txBody>
      </p:sp>
    </p:spTree>
    <p:extLst>
      <p:ext uri="{BB962C8B-B14F-4D97-AF65-F5344CB8AC3E}">
        <p14:creationId xmlns:p14="http://schemas.microsoft.com/office/powerpoint/2010/main" val="3772438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On-line new product observations</a:t>
            </a:r>
            <a:endParaRPr lang="en-GB" dirty="0"/>
          </a:p>
        </p:txBody>
      </p:sp>
      <p:sp>
        <p:nvSpPr>
          <p:cNvPr id="3" name="Text Placeholder 2"/>
          <p:cNvSpPr>
            <a:spLocks noGrp="1"/>
          </p:cNvSpPr>
          <p:nvPr>
            <p:ph type="subTitle" idx="1"/>
          </p:nvPr>
        </p:nvSpPr>
        <p:spPr/>
        <p:txBody>
          <a:bodyPr>
            <a:noAutofit/>
          </a:bodyPr>
          <a:lstStyle/>
          <a:p>
            <a:pPr>
              <a:buClr>
                <a:srgbClr val="0062AE"/>
              </a:buClr>
              <a:defRPr/>
            </a:pPr>
            <a:r>
              <a:rPr lang="en-GB" altLang="en-US" dirty="0" smtClean="0"/>
              <a:t>Source: retailer websites July, August, </a:t>
            </a:r>
            <a:r>
              <a:rPr lang="en-GB" altLang="en-US" dirty="0" smtClean="0"/>
              <a:t>September 2020</a:t>
            </a:r>
            <a:endParaRPr lang="en-GB" altLang="en-US" dirty="0">
              <a:solidFill>
                <a:schemeClr val="accent4"/>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6679858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New products summary </a:t>
            </a:r>
            <a:r>
              <a:rPr lang="en-US" dirty="0" smtClean="0"/>
              <a:t>July, August, and </a:t>
            </a:r>
            <a:r>
              <a:rPr lang="en-US" dirty="0" smtClean="0"/>
              <a:t>September</a:t>
            </a:r>
            <a:endParaRPr lang="en-US" dirty="0"/>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1826275099"/>
              </p:ext>
            </p:extLst>
          </p:nvPr>
        </p:nvGraphicFramePr>
        <p:xfrm>
          <a:off x="366713" y="1384300"/>
          <a:ext cx="8388350" cy="4450077"/>
        </p:xfrm>
        <a:graphic>
          <a:graphicData uri="http://schemas.openxmlformats.org/drawingml/2006/table">
            <a:tbl>
              <a:tblPr firstRow="1" bandRow="1">
                <a:tableStyleId>{69012ECD-51FC-41F1-AA8D-1B2483CD663E}</a:tableStyleId>
              </a:tblPr>
              <a:tblGrid>
                <a:gridCol w="1677670">
                  <a:extLst>
                    <a:ext uri="{9D8B030D-6E8A-4147-A177-3AD203B41FA5}">
                      <a16:colId xmlns:a16="http://schemas.microsoft.com/office/drawing/2014/main" xmlns="" val="20000"/>
                    </a:ext>
                  </a:extLst>
                </a:gridCol>
                <a:gridCol w="1677670">
                  <a:extLst>
                    <a:ext uri="{9D8B030D-6E8A-4147-A177-3AD203B41FA5}">
                      <a16:colId xmlns:a16="http://schemas.microsoft.com/office/drawing/2014/main" xmlns="" val="20001"/>
                    </a:ext>
                  </a:extLst>
                </a:gridCol>
                <a:gridCol w="1677670">
                  <a:extLst>
                    <a:ext uri="{9D8B030D-6E8A-4147-A177-3AD203B41FA5}">
                      <a16:colId xmlns:a16="http://schemas.microsoft.com/office/drawing/2014/main" xmlns="" val="20002"/>
                    </a:ext>
                  </a:extLst>
                </a:gridCol>
                <a:gridCol w="1677670">
                  <a:extLst>
                    <a:ext uri="{9D8B030D-6E8A-4147-A177-3AD203B41FA5}">
                      <a16:colId xmlns:a16="http://schemas.microsoft.com/office/drawing/2014/main" xmlns="" val="20003"/>
                    </a:ext>
                  </a:extLst>
                </a:gridCol>
                <a:gridCol w="1677670"/>
              </a:tblGrid>
              <a:tr h="494453">
                <a:tc>
                  <a:txBody>
                    <a:bodyPr/>
                    <a:lstStyle/>
                    <a:p>
                      <a:pPr algn="l" fontAlgn="b"/>
                      <a:r>
                        <a:rPr lang="en-GB" sz="2000" b="1" i="0" u="none" strike="noStrike" dirty="0">
                          <a:solidFill>
                            <a:schemeClr val="bg1"/>
                          </a:solidFill>
                          <a:effectLst/>
                          <a:latin typeface="+mn-lt"/>
                        </a:rPr>
                        <a:t>Retailer</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2000" b="1" i="0" u="none" strike="noStrike" dirty="0">
                          <a:solidFill>
                            <a:schemeClr val="bg1"/>
                          </a:solidFill>
                          <a:effectLst/>
                          <a:latin typeface="+mn-lt"/>
                        </a:rPr>
                        <a:t>Chilled</a:t>
                      </a:r>
                    </a:p>
                  </a:txBody>
                  <a:tcPr marL="9525" marR="9525" marT="9525"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2000" b="1" i="0" u="none" strike="noStrike" dirty="0">
                          <a:solidFill>
                            <a:schemeClr val="bg1"/>
                          </a:solidFill>
                          <a:effectLst/>
                          <a:latin typeface="+mn-lt"/>
                        </a:rPr>
                        <a:t>Frozen</a:t>
                      </a:r>
                    </a:p>
                  </a:txBody>
                  <a:tcPr marL="9525" marR="9525" marT="9525"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2000" b="1" i="0" u="none" strike="noStrike" dirty="0">
                          <a:solidFill>
                            <a:schemeClr val="bg1"/>
                          </a:solidFill>
                          <a:effectLst/>
                          <a:latin typeface="+mn-lt"/>
                        </a:rPr>
                        <a:t>Ambient</a:t>
                      </a:r>
                    </a:p>
                  </a:txBody>
                  <a:tcPr marL="9525" marR="9525" marT="9525" marB="0" anchor="ct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2000" b="1" i="0" u="none" strike="noStrike" dirty="0">
                          <a:solidFill>
                            <a:schemeClr val="bg1"/>
                          </a:solidFill>
                          <a:effectLst/>
                          <a:latin typeface="+mn-lt"/>
                        </a:rPr>
                        <a:t>Grand Total</a:t>
                      </a:r>
                    </a:p>
                  </a:txBody>
                  <a:tcPr marL="9525" marR="9525" marT="9525" marB="0" anchor="ct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494453">
                <a:tc>
                  <a:txBody>
                    <a:bodyPr/>
                    <a:lstStyle/>
                    <a:p>
                      <a:pPr algn="l" fontAlgn="b"/>
                      <a:r>
                        <a:rPr lang="en-GB" sz="2000" b="0" i="0" u="none" strike="noStrike" dirty="0" err="1">
                          <a:solidFill>
                            <a:srgbClr val="000000"/>
                          </a:solidFill>
                          <a:effectLst/>
                          <a:latin typeface="+mn-lt"/>
                        </a:rPr>
                        <a:t>Morrisons</a:t>
                      </a:r>
                      <a:endParaRPr lang="en-GB" sz="2000" b="0"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b="0" i="0" u="none" strike="noStrike" dirty="0">
                          <a:solidFill>
                            <a:srgbClr val="000000"/>
                          </a:solidFill>
                          <a:effectLst/>
                          <a:latin typeface="+mn-lt"/>
                        </a:rPr>
                        <a:t>21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b="0" i="0" u="none" strike="noStrike" dirty="0">
                          <a:solidFill>
                            <a:srgbClr val="000000"/>
                          </a:solidFill>
                          <a:effectLst/>
                          <a:latin typeface="+mn-lt"/>
                        </a:rPr>
                        <a:t>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b="0" i="0" u="none" strike="noStrike" dirty="0">
                          <a:solidFill>
                            <a:srgbClr val="000000"/>
                          </a:solidFill>
                          <a:effectLst/>
                          <a:latin typeface="+mn-lt"/>
                        </a:rPr>
                        <a:t>15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b="0" i="0" u="none" strike="noStrike" dirty="0">
                          <a:solidFill>
                            <a:srgbClr val="000000"/>
                          </a:solidFill>
                          <a:effectLst/>
                          <a:latin typeface="+mn-lt"/>
                        </a:rPr>
                        <a:t>43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494453">
                <a:tc>
                  <a:txBody>
                    <a:bodyPr/>
                    <a:lstStyle/>
                    <a:p>
                      <a:pPr algn="l" fontAlgn="b"/>
                      <a:r>
                        <a:rPr lang="en-GB" sz="2000" b="0" i="0" u="none" strike="noStrike" dirty="0">
                          <a:solidFill>
                            <a:srgbClr val="000000"/>
                          </a:solidFill>
                          <a:effectLst/>
                          <a:latin typeface="+mn-lt"/>
                        </a:rPr>
                        <a:t>Iceland</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2000" b="0" i="0" u="none" strike="noStrike">
                        <a:solidFill>
                          <a:srgbClr val="000000"/>
                        </a:solidFill>
                        <a:effectLst/>
                        <a:latin typeface="+mn-lt"/>
                      </a:endParaRP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24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2000" b="0" i="0" u="none" strike="noStrike">
                        <a:solidFill>
                          <a:srgbClr val="000000"/>
                        </a:solidFill>
                        <a:effectLst/>
                        <a:latin typeface="+mn-lt"/>
                      </a:endParaRP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24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94453">
                <a:tc>
                  <a:txBody>
                    <a:bodyPr/>
                    <a:lstStyle/>
                    <a:p>
                      <a:pPr algn="l" fontAlgn="b"/>
                      <a:r>
                        <a:rPr lang="en-GB" sz="2000" b="0" i="0" u="none" strike="noStrike" dirty="0" smtClean="0">
                          <a:solidFill>
                            <a:srgbClr val="000000"/>
                          </a:solidFill>
                          <a:effectLst/>
                          <a:latin typeface="+mn-lt"/>
                        </a:rPr>
                        <a:t>Sainsbury’s</a:t>
                      </a:r>
                      <a:endParaRPr lang="en-GB" sz="2000" b="0"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15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494453">
                <a:tc>
                  <a:txBody>
                    <a:bodyPr/>
                    <a:lstStyle/>
                    <a:p>
                      <a:pPr algn="l" fontAlgn="b"/>
                      <a:r>
                        <a:rPr lang="en-GB" sz="2000" b="0" i="0" u="none" strike="noStrike" dirty="0">
                          <a:solidFill>
                            <a:srgbClr val="000000"/>
                          </a:solidFill>
                          <a:effectLst/>
                          <a:latin typeface="+mn-lt"/>
                        </a:rPr>
                        <a:t>Waitrose</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2000" b="0" i="0" u="none" strike="noStrike">
                        <a:solidFill>
                          <a:srgbClr val="000000"/>
                        </a:solidFill>
                        <a:effectLst/>
                        <a:latin typeface="+mn-lt"/>
                      </a:endParaRP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494453">
                <a:tc>
                  <a:txBody>
                    <a:bodyPr/>
                    <a:lstStyle/>
                    <a:p>
                      <a:pPr algn="l" fontAlgn="b"/>
                      <a:r>
                        <a:rPr lang="en-GB" sz="2000" b="0" i="0" u="none" strike="noStrike" dirty="0">
                          <a:solidFill>
                            <a:srgbClr val="000000"/>
                          </a:solidFill>
                          <a:effectLst/>
                          <a:latin typeface="+mn-lt"/>
                        </a:rPr>
                        <a:t>Tesco</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2000" b="0" i="0" u="none" strike="noStrike">
                        <a:solidFill>
                          <a:srgbClr val="000000"/>
                        </a:solidFill>
                        <a:effectLst/>
                        <a:latin typeface="+mn-lt"/>
                      </a:endParaRP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494453">
                <a:tc>
                  <a:txBody>
                    <a:bodyPr/>
                    <a:lstStyle/>
                    <a:p>
                      <a:pPr algn="l" fontAlgn="b"/>
                      <a:r>
                        <a:rPr lang="en-GB" sz="2000" b="0" i="0" u="none" strike="noStrike" dirty="0">
                          <a:solidFill>
                            <a:srgbClr val="000000"/>
                          </a:solidFill>
                          <a:effectLst/>
                          <a:latin typeface="+mn-lt"/>
                        </a:rPr>
                        <a:t>Asda</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2000" b="0" i="0" u="none" strike="noStrike">
                        <a:solidFill>
                          <a:srgbClr val="000000"/>
                        </a:solidFill>
                        <a:effectLst/>
                        <a:latin typeface="+mn-lt"/>
                      </a:endParaRP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494453">
                <a:tc>
                  <a:txBody>
                    <a:bodyPr/>
                    <a:lstStyle/>
                    <a:p>
                      <a:pPr algn="l" fontAlgn="b"/>
                      <a:r>
                        <a:rPr lang="en-GB" sz="2000" b="0" i="0" u="none" strike="noStrike" dirty="0">
                          <a:solidFill>
                            <a:srgbClr val="000000"/>
                          </a:solidFill>
                          <a:effectLst/>
                          <a:latin typeface="+mn-lt"/>
                        </a:rPr>
                        <a:t>M&amp;S</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2000" b="0" i="0" u="none" strike="noStrike">
                        <a:solidFill>
                          <a:srgbClr val="000000"/>
                        </a:solidFill>
                        <a:effectLst/>
                        <a:latin typeface="+mn-lt"/>
                      </a:endParaRP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2000" b="0" i="0" u="none" strike="noStrike">
                        <a:solidFill>
                          <a:srgbClr val="000000"/>
                        </a:solidFill>
                        <a:effectLst/>
                        <a:latin typeface="+mn-lt"/>
                      </a:endParaRP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494453">
                <a:tc>
                  <a:txBody>
                    <a:bodyPr/>
                    <a:lstStyle/>
                    <a:p>
                      <a:pPr algn="l" fontAlgn="b"/>
                      <a:r>
                        <a:rPr lang="en-GB" sz="2000" b="1" i="0" u="none" strike="noStrike" dirty="0">
                          <a:solidFill>
                            <a:srgbClr val="000000"/>
                          </a:solidFill>
                          <a:effectLst/>
                          <a:latin typeface="+mn-lt"/>
                        </a:rPr>
                        <a:t>Grand Total</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1" i="0" u="none" strike="noStrike">
                          <a:solidFill>
                            <a:srgbClr val="000000"/>
                          </a:solidFill>
                          <a:effectLst/>
                          <a:latin typeface="+mn-lt"/>
                        </a:rPr>
                        <a:t>39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1" i="0" u="none" strike="noStrike">
                          <a:solidFill>
                            <a:srgbClr val="000000"/>
                          </a:solidFill>
                          <a:effectLst/>
                          <a:latin typeface="+mn-lt"/>
                        </a:rPr>
                        <a:t>38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1" i="0" u="none" strike="noStrike">
                          <a:solidFill>
                            <a:srgbClr val="000000"/>
                          </a:solidFill>
                          <a:effectLst/>
                          <a:latin typeface="+mn-lt"/>
                        </a:rPr>
                        <a:t>24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1" i="0" u="none" strike="noStrike" dirty="0">
                          <a:solidFill>
                            <a:srgbClr val="000000"/>
                          </a:solidFill>
                          <a:effectLst/>
                          <a:latin typeface="+mn-lt"/>
                        </a:rPr>
                        <a:t>101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bl>
          </a:graphicData>
        </a:graphic>
      </p:graphicFrame>
      <p:sp>
        <p:nvSpPr>
          <p:cNvPr id="4" name="TextBox 3"/>
          <p:cNvSpPr txBox="1"/>
          <p:nvPr/>
        </p:nvSpPr>
        <p:spPr>
          <a:xfrm>
            <a:off x="0" y="6469037"/>
            <a:ext cx="9144000" cy="276999"/>
          </a:xfrm>
          <a:prstGeom prst="rect">
            <a:avLst/>
          </a:prstGeom>
          <a:noFill/>
        </p:spPr>
        <p:txBody>
          <a:bodyPr wrap="square" rtlCol="0">
            <a:spAutoFit/>
          </a:bodyPr>
          <a:lstStyle/>
          <a:p>
            <a:r>
              <a:rPr lang="en-GB" sz="1200" dirty="0" smtClean="0"/>
              <a:t>Source: Retailer websites July, August, and September 2020 </a:t>
            </a:r>
            <a:endParaRPr lang="en-GB" sz="1200" dirty="0"/>
          </a:p>
        </p:txBody>
      </p:sp>
    </p:spTree>
    <p:extLst>
      <p:ext uri="{BB962C8B-B14F-4D97-AF65-F5344CB8AC3E}">
        <p14:creationId xmlns:p14="http://schemas.microsoft.com/office/powerpoint/2010/main" val="4564052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Morrisons</a:t>
            </a:r>
            <a:endParaRPr lang="en-GB"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74760146"/>
              </p:ext>
            </p:extLst>
          </p:nvPr>
        </p:nvGraphicFramePr>
        <p:xfrm>
          <a:off x="366713" y="1384300"/>
          <a:ext cx="8388350" cy="2533650"/>
        </p:xfrm>
        <a:graphic>
          <a:graphicData uri="http://schemas.openxmlformats.org/drawingml/2006/table">
            <a:tbl>
              <a:tblPr firstRow="1" bandRow="1">
                <a:tableStyleId>{69012ECD-51FC-41F1-AA8D-1B2483CD663E}</a:tableStyleId>
              </a:tblPr>
              <a:tblGrid>
                <a:gridCol w="1677670">
                  <a:extLst>
                    <a:ext uri="{9D8B030D-6E8A-4147-A177-3AD203B41FA5}">
                      <a16:colId xmlns:a16="http://schemas.microsoft.com/office/drawing/2014/main" xmlns="" val="20000"/>
                    </a:ext>
                  </a:extLst>
                </a:gridCol>
                <a:gridCol w="1677670">
                  <a:extLst>
                    <a:ext uri="{9D8B030D-6E8A-4147-A177-3AD203B41FA5}">
                      <a16:colId xmlns:a16="http://schemas.microsoft.com/office/drawing/2014/main" xmlns="" val="20001"/>
                    </a:ext>
                  </a:extLst>
                </a:gridCol>
                <a:gridCol w="1677670">
                  <a:extLst>
                    <a:ext uri="{9D8B030D-6E8A-4147-A177-3AD203B41FA5}">
                      <a16:colId xmlns:a16="http://schemas.microsoft.com/office/drawing/2014/main" xmlns="" val="20002"/>
                    </a:ext>
                  </a:extLst>
                </a:gridCol>
                <a:gridCol w="1677670">
                  <a:extLst>
                    <a:ext uri="{9D8B030D-6E8A-4147-A177-3AD203B41FA5}">
                      <a16:colId xmlns:a16="http://schemas.microsoft.com/office/drawing/2014/main" xmlns="" val="20003"/>
                    </a:ext>
                  </a:extLst>
                </a:gridCol>
                <a:gridCol w="1677670"/>
              </a:tblGrid>
              <a:tr h="218758">
                <a:tc>
                  <a:txBody>
                    <a:bodyPr/>
                    <a:lstStyle/>
                    <a:p>
                      <a:pPr algn="l" fontAlgn="b"/>
                      <a:r>
                        <a:rPr lang="en-GB" sz="1600" b="1" i="0" u="none" strike="noStrike" dirty="0">
                          <a:solidFill>
                            <a:schemeClr val="bg1"/>
                          </a:solidFill>
                          <a:effectLst/>
                          <a:latin typeface="Arial" panose="020B0604020202020204" pitchFamily="34" charset="0"/>
                          <a:cs typeface="Arial" panose="020B0604020202020204" pitchFamily="34" charset="0"/>
                        </a:rPr>
                        <a:t>Segment</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600" b="1" i="0" u="none" strike="noStrike" dirty="0">
                          <a:solidFill>
                            <a:schemeClr val="bg1"/>
                          </a:solidFill>
                          <a:effectLst/>
                          <a:latin typeface="Arial" panose="020B0604020202020204" pitchFamily="34" charset="0"/>
                          <a:cs typeface="Arial" panose="020B0604020202020204" pitchFamily="34" charset="0"/>
                        </a:rPr>
                        <a:t>Chilled</a:t>
                      </a:r>
                    </a:p>
                  </a:txBody>
                  <a:tcPr marL="9525" marR="9525" marT="9525"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600" b="1" i="0" u="none" strike="noStrike" dirty="0">
                          <a:solidFill>
                            <a:schemeClr val="bg1"/>
                          </a:solidFill>
                          <a:effectLst/>
                          <a:latin typeface="Arial" panose="020B0604020202020204" pitchFamily="34" charset="0"/>
                          <a:cs typeface="Arial" panose="020B0604020202020204" pitchFamily="34" charset="0"/>
                        </a:rPr>
                        <a:t>Ambient</a:t>
                      </a:r>
                    </a:p>
                  </a:txBody>
                  <a:tcPr marL="9525" marR="9525" marT="9525"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600" b="1" i="0" u="none" strike="noStrike" dirty="0">
                          <a:solidFill>
                            <a:schemeClr val="bg1"/>
                          </a:solidFill>
                          <a:effectLst/>
                          <a:latin typeface="Arial" panose="020B0604020202020204" pitchFamily="34" charset="0"/>
                          <a:cs typeface="Arial" panose="020B0604020202020204" pitchFamily="34" charset="0"/>
                        </a:rPr>
                        <a:t>Frozen</a:t>
                      </a:r>
                    </a:p>
                  </a:txBody>
                  <a:tcPr marL="9525" marR="9525" marT="9525" marB="0" anchor="ct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600" b="1" i="0" u="none" strike="noStrike" dirty="0">
                          <a:solidFill>
                            <a:schemeClr val="bg1"/>
                          </a:solidFill>
                          <a:effectLst/>
                          <a:latin typeface="Arial" panose="020B0604020202020204" pitchFamily="34" charset="0"/>
                          <a:cs typeface="Arial" panose="020B0604020202020204" pitchFamily="34" charset="0"/>
                        </a:rPr>
                        <a:t>Grand Total</a:t>
                      </a:r>
                    </a:p>
                  </a:txBody>
                  <a:tcPr marL="9525" marR="9525" marT="9525" marB="0" anchor="ct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218758">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Battered</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18758">
                <a:tc>
                  <a:txBody>
                    <a:bodyPr/>
                    <a:lstStyle/>
                    <a:p>
                      <a:pPr algn="l" fontAlgn="b"/>
                      <a:r>
                        <a:rPr lang="en-GB" sz="1600" b="0" i="0" u="none" strike="noStrike">
                          <a:solidFill>
                            <a:srgbClr val="000000"/>
                          </a:solidFill>
                          <a:effectLst/>
                          <a:latin typeface="Arial" panose="020B0604020202020204" pitchFamily="34" charset="0"/>
                          <a:cs typeface="Arial" panose="020B0604020202020204" pitchFamily="34" charset="0"/>
                        </a:rPr>
                        <a:t>Breaded</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18758">
                <a:tc>
                  <a:txBody>
                    <a:bodyPr/>
                    <a:lstStyle/>
                    <a:p>
                      <a:pPr algn="l" fontAlgn="b"/>
                      <a:r>
                        <a:rPr lang="en-GB" sz="1600" b="0" i="0" u="none" strike="noStrike">
                          <a:solidFill>
                            <a:srgbClr val="000000"/>
                          </a:solidFill>
                          <a:effectLst/>
                          <a:latin typeface="Arial" panose="020B0604020202020204" pitchFamily="34" charset="0"/>
                          <a:cs typeface="Arial" panose="020B0604020202020204" pitchFamily="34" charset="0"/>
                        </a:rPr>
                        <a:t>Cakes</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18758">
                <a:tc>
                  <a:txBody>
                    <a:bodyPr/>
                    <a:lstStyle/>
                    <a:p>
                      <a:pPr algn="l" fontAlgn="b"/>
                      <a:r>
                        <a:rPr lang="en-GB" sz="1600" b="0" i="0" u="none" strike="noStrike">
                          <a:solidFill>
                            <a:srgbClr val="000000"/>
                          </a:solidFill>
                          <a:effectLst/>
                          <a:latin typeface="Arial" panose="020B0604020202020204" pitchFamily="34" charset="0"/>
                          <a:cs typeface="Arial" panose="020B0604020202020204" pitchFamily="34" charset="0"/>
                        </a:rPr>
                        <a:t>Dusted</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218758">
                <a:tc>
                  <a:txBody>
                    <a:bodyPr/>
                    <a:lstStyle/>
                    <a:p>
                      <a:pPr algn="l" fontAlgn="b"/>
                      <a:r>
                        <a:rPr lang="en-GB" sz="1600" b="0" i="0" u="none" strike="noStrike">
                          <a:solidFill>
                            <a:srgbClr val="000000"/>
                          </a:solidFill>
                          <a:effectLst/>
                          <a:latin typeface="Arial" panose="020B0604020202020204" pitchFamily="34" charset="0"/>
                          <a:cs typeface="Arial" panose="020B0604020202020204" pitchFamily="34" charset="0"/>
                        </a:rPr>
                        <a:t>Fingers</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18758">
                <a:tc>
                  <a:txBody>
                    <a:bodyPr/>
                    <a:lstStyle/>
                    <a:p>
                      <a:pPr algn="l" fontAlgn="b"/>
                      <a:r>
                        <a:rPr lang="en-GB" sz="1600" b="0" i="0" u="none" strike="noStrike">
                          <a:solidFill>
                            <a:srgbClr val="000000"/>
                          </a:solidFill>
                          <a:effectLst/>
                          <a:latin typeface="Arial" panose="020B0604020202020204" pitchFamily="34" charset="0"/>
                          <a:cs typeface="Arial" panose="020B0604020202020204" pitchFamily="34" charset="0"/>
                        </a:rPr>
                        <a:t>Natural</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18758">
                <a:tc>
                  <a:txBody>
                    <a:bodyPr/>
                    <a:lstStyle/>
                    <a:p>
                      <a:pPr algn="l" fontAlgn="b"/>
                      <a:r>
                        <a:rPr lang="en-GB" sz="1600" b="0" i="0" u="none" strike="noStrike">
                          <a:solidFill>
                            <a:srgbClr val="000000"/>
                          </a:solidFill>
                          <a:effectLst/>
                          <a:latin typeface="Arial" panose="020B0604020202020204" pitchFamily="34" charset="0"/>
                          <a:cs typeface="Arial" panose="020B0604020202020204" pitchFamily="34" charset="0"/>
                        </a:rPr>
                        <a:t>Prepared</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18758">
                <a:tc>
                  <a:txBody>
                    <a:bodyPr/>
                    <a:lstStyle/>
                    <a:p>
                      <a:pPr algn="l" fontAlgn="b"/>
                      <a:r>
                        <a:rPr lang="en-GB" sz="1600" b="0" i="0" u="none" strike="noStrike">
                          <a:solidFill>
                            <a:srgbClr val="000000"/>
                          </a:solidFill>
                          <a:effectLst/>
                          <a:latin typeface="Arial" panose="020B0604020202020204" pitchFamily="34" charset="0"/>
                          <a:cs typeface="Arial" panose="020B0604020202020204" pitchFamily="34" charset="0"/>
                        </a:rPr>
                        <a:t>Sauce</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218758">
                <a:tc>
                  <a:txBody>
                    <a:bodyPr/>
                    <a:lstStyle/>
                    <a:p>
                      <a:pPr algn="l" fontAlgn="b"/>
                      <a:r>
                        <a:rPr lang="en-GB" sz="1600" b="1" i="0" u="none" strike="noStrike">
                          <a:solidFill>
                            <a:srgbClr val="000000"/>
                          </a:solidFill>
                          <a:effectLst/>
                          <a:latin typeface="Arial" panose="020B0604020202020204" pitchFamily="34" charset="0"/>
                          <a:cs typeface="Arial" panose="020B0604020202020204" pitchFamily="34" charset="0"/>
                        </a:rPr>
                        <a:t>Grand Total</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43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bl>
          </a:graphicData>
        </a:graphic>
      </p:graphicFrame>
      <p:grpSp>
        <p:nvGrpSpPr>
          <p:cNvPr id="25" name="Group 24"/>
          <p:cNvGrpSpPr/>
          <p:nvPr/>
        </p:nvGrpSpPr>
        <p:grpSpPr>
          <a:xfrm>
            <a:off x="1553832" y="4942181"/>
            <a:ext cx="6034709" cy="1177838"/>
            <a:chOff x="1249032" y="4942181"/>
            <a:chExt cx="6034709" cy="1177838"/>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8619" y="4942181"/>
              <a:ext cx="1166588" cy="113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25" y="5048308"/>
              <a:ext cx="759116" cy="1002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8485" y="4993367"/>
              <a:ext cx="644381" cy="1126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3863" y="4993367"/>
              <a:ext cx="607031" cy="1098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88" y="5011561"/>
              <a:ext cx="1418896" cy="1075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9032" y="5069807"/>
              <a:ext cx="1477212" cy="881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TextBox 10"/>
          <p:cNvSpPr txBox="1"/>
          <p:nvPr/>
        </p:nvSpPr>
        <p:spPr>
          <a:xfrm>
            <a:off x="0" y="6469037"/>
            <a:ext cx="9144000" cy="276999"/>
          </a:xfrm>
          <a:prstGeom prst="rect">
            <a:avLst/>
          </a:prstGeom>
          <a:noFill/>
        </p:spPr>
        <p:txBody>
          <a:bodyPr wrap="square" rtlCol="0">
            <a:spAutoFit/>
          </a:bodyPr>
          <a:lstStyle/>
          <a:p>
            <a:r>
              <a:rPr lang="en-GB" sz="1200" dirty="0" smtClean="0"/>
              <a:t>Source: Retailer website July, August, and September 2020 </a:t>
            </a:r>
            <a:endParaRPr lang="en-GB" sz="1200" dirty="0"/>
          </a:p>
        </p:txBody>
      </p:sp>
    </p:spTree>
    <p:extLst>
      <p:ext uri="{BB962C8B-B14F-4D97-AF65-F5344CB8AC3E}">
        <p14:creationId xmlns:p14="http://schemas.microsoft.com/office/powerpoint/2010/main" val="28668415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Iceland</a:t>
            </a:r>
            <a:endParaRPr lang="en-GB"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184854607"/>
              </p:ext>
            </p:extLst>
          </p:nvPr>
        </p:nvGraphicFramePr>
        <p:xfrm>
          <a:off x="366713" y="1384300"/>
          <a:ext cx="5033010" cy="2280285"/>
        </p:xfrm>
        <a:graphic>
          <a:graphicData uri="http://schemas.openxmlformats.org/drawingml/2006/table">
            <a:tbl>
              <a:tblPr firstRow="1" bandRow="1">
                <a:tableStyleId>{69012ECD-51FC-41F1-AA8D-1B2483CD663E}</a:tableStyleId>
              </a:tblPr>
              <a:tblGrid>
                <a:gridCol w="1677670">
                  <a:extLst>
                    <a:ext uri="{9D8B030D-6E8A-4147-A177-3AD203B41FA5}">
                      <a16:colId xmlns:a16="http://schemas.microsoft.com/office/drawing/2014/main" xmlns="" val="20000"/>
                    </a:ext>
                  </a:extLst>
                </a:gridCol>
                <a:gridCol w="1677670">
                  <a:extLst>
                    <a:ext uri="{9D8B030D-6E8A-4147-A177-3AD203B41FA5}">
                      <a16:colId xmlns:a16="http://schemas.microsoft.com/office/drawing/2014/main" xmlns="" val="20001"/>
                    </a:ext>
                  </a:extLst>
                </a:gridCol>
                <a:gridCol w="1677670">
                  <a:extLst>
                    <a:ext uri="{9D8B030D-6E8A-4147-A177-3AD203B41FA5}">
                      <a16:colId xmlns:a16="http://schemas.microsoft.com/office/drawing/2014/main" xmlns="" val="20002"/>
                    </a:ext>
                  </a:extLst>
                </a:gridCol>
              </a:tblGrid>
              <a:tr h="218758">
                <a:tc>
                  <a:txBody>
                    <a:bodyPr/>
                    <a:lstStyle/>
                    <a:p>
                      <a:pPr algn="l" fontAlgn="b"/>
                      <a:r>
                        <a:rPr lang="en-GB" sz="1600" b="1" i="0" u="none" strike="noStrike" dirty="0">
                          <a:solidFill>
                            <a:schemeClr val="bg1"/>
                          </a:solidFill>
                          <a:effectLst/>
                          <a:latin typeface="Arial" panose="020B0604020202020204" pitchFamily="34" charset="0"/>
                          <a:cs typeface="Arial" panose="020B0604020202020204" pitchFamily="34" charset="0"/>
                        </a:rPr>
                        <a:t>Segment</a:t>
                      </a:r>
                    </a:p>
                  </a:txBody>
                  <a:tcPr marL="9525" marR="9525" marT="9525" marB="0" anchor="b">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600" b="1" i="0" u="none" strike="noStrike" dirty="0">
                          <a:solidFill>
                            <a:schemeClr val="bg1"/>
                          </a:solidFill>
                          <a:effectLst/>
                          <a:latin typeface="Arial" panose="020B0604020202020204" pitchFamily="34" charset="0"/>
                          <a:cs typeface="Arial" panose="020B0604020202020204" pitchFamily="34" charset="0"/>
                        </a:rPr>
                        <a:t>Frozen</a:t>
                      </a:r>
                    </a:p>
                  </a:txBody>
                  <a:tcPr marL="9525" marR="9525" marT="9525" marB="0" anchor="b">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600" b="1" i="0" u="none" strike="noStrike" dirty="0">
                          <a:solidFill>
                            <a:schemeClr val="bg1"/>
                          </a:solidFill>
                          <a:effectLst/>
                          <a:latin typeface="Arial" panose="020B0604020202020204" pitchFamily="34" charset="0"/>
                          <a:cs typeface="Arial" panose="020B0604020202020204" pitchFamily="34" charset="0"/>
                        </a:rPr>
                        <a:t>Grand Total</a:t>
                      </a:r>
                    </a:p>
                  </a:txBody>
                  <a:tcPr marL="9525" marR="9525" marT="9525" marB="0" anchor="b">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218758">
                <a:tc>
                  <a:txBody>
                    <a:bodyPr/>
                    <a:lstStyle/>
                    <a:p>
                      <a:pPr algn="l" fontAlgn="b"/>
                      <a:r>
                        <a:rPr lang="en-GB" sz="1600" b="0" i="0" u="none" strike="noStrike">
                          <a:solidFill>
                            <a:srgbClr val="000000"/>
                          </a:solidFill>
                          <a:effectLst/>
                          <a:latin typeface="Arial" panose="020B0604020202020204" pitchFamily="34" charset="0"/>
                          <a:cs typeface="Arial" panose="020B0604020202020204" pitchFamily="34" charset="0"/>
                        </a:rPr>
                        <a:t>Battered</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6</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6</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18758">
                <a:tc>
                  <a:txBody>
                    <a:bodyPr/>
                    <a:lstStyle/>
                    <a:p>
                      <a:pPr algn="l" fontAlgn="b"/>
                      <a:r>
                        <a:rPr lang="en-GB" sz="1600" b="0" i="0" u="none" strike="noStrike">
                          <a:solidFill>
                            <a:srgbClr val="000000"/>
                          </a:solidFill>
                          <a:effectLst/>
                          <a:latin typeface="Arial" panose="020B0604020202020204" pitchFamily="34" charset="0"/>
                          <a:cs typeface="Arial" panose="020B0604020202020204" pitchFamily="34" charset="0"/>
                        </a:rPr>
                        <a:t>Breaded</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18758">
                <a:tc>
                  <a:txBody>
                    <a:bodyPr/>
                    <a:lstStyle/>
                    <a:p>
                      <a:pPr algn="l" fontAlgn="b"/>
                      <a:r>
                        <a:rPr lang="en-GB" sz="1600" b="0" i="0" u="none" strike="noStrike">
                          <a:solidFill>
                            <a:srgbClr val="000000"/>
                          </a:solidFill>
                          <a:effectLst/>
                          <a:latin typeface="Arial" panose="020B0604020202020204" pitchFamily="34" charset="0"/>
                          <a:cs typeface="Arial" panose="020B0604020202020204" pitchFamily="34" charset="0"/>
                        </a:rPr>
                        <a:t>Cakes</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18758">
                <a:tc>
                  <a:txBody>
                    <a:bodyPr/>
                    <a:lstStyle/>
                    <a:p>
                      <a:pPr algn="l" fontAlgn="b"/>
                      <a:r>
                        <a:rPr lang="en-GB" sz="1600" b="0" i="0" u="none" strike="noStrike">
                          <a:solidFill>
                            <a:srgbClr val="000000"/>
                          </a:solidFill>
                          <a:effectLst/>
                          <a:latin typeface="Arial" panose="020B0604020202020204" pitchFamily="34" charset="0"/>
                          <a:cs typeface="Arial" panose="020B0604020202020204" pitchFamily="34" charset="0"/>
                        </a:rPr>
                        <a:t>Fingers</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218758">
                <a:tc>
                  <a:txBody>
                    <a:bodyPr/>
                    <a:lstStyle/>
                    <a:p>
                      <a:pPr algn="l" fontAlgn="b"/>
                      <a:r>
                        <a:rPr lang="en-GB" sz="1600" b="0" i="0" u="none" strike="noStrike">
                          <a:solidFill>
                            <a:srgbClr val="000000"/>
                          </a:solidFill>
                          <a:effectLst/>
                          <a:latin typeface="Arial" panose="020B0604020202020204" pitchFamily="34" charset="0"/>
                          <a:cs typeface="Arial" panose="020B0604020202020204" pitchFamily="34" charset="0"/>
                        </a:rPr>
                        <a:t>Natural</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18758">
                <a:tc>
                  <a:txBody>
                    <a:bodyPr/>
                    <a:lstStyle/>
                    <a:p>
                      <a:pPr algn="l" fontAlgn="b"/>
                      <a:r>
                        <a:rPr lang="en-GB" sz="1600" b="0" i="0" u="none" strike="noStrike">
                          <a:solidFill>
                            <a:srgbClr val="000000"/>
                          </a:solidFill>
                          <a:effectLst/>
                          <a:latin typeface="Arial" panose="020B0604020202020204" pitchFamily="34" charset="0"/>
                          <a:cs typeface="Arial" panose="020B0604020202020204" pitchFamily="34" charset="0"/>
                        </a:rPr>
                        <a:t>Prepared</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5</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18758">
                <a:tc>
                  <a:txBody>
                    <a:bodyPr/>
                    <a:lstStyle/>
                    <a:p>
                      <a:pPr algn="l" fontAlgn="b"/>
                      <a:r>
                        <a:rPr lang="en-GB" sz="1600" b="0" i="0" u="none" strike="noStrike">
                          <a:solidFill>
                            <a:srgbClr val="000000"/>
                          </a:solidFill>
                          <a:effectLst/>
                          <a:latin typeface="Arial" panose="020B0604020202020204" pitchFamily="34" charset="0"/>
                          <a:cs typeface="Arial" panose="020B0604020202020204" pitchFamily="34" charset="0"/>
                        </a:rPr>
                        <a:t>Sauce</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18758">
                <a:tc>
                  <a:txBody>
                    <a:bodyPr/>
                    <a:lstStyle/>
                    <a:p>
                      <a:pPr algn="l" fontAlgn="b"/>
                      <a:r>
                        <a:rPr lang="en-GB" sz="1600" b="1" i="0" u="none" strike="noStrike">
                          <a:solidFill>
                            <a:srgbClr val="000000"/>
                          </a:solidFill>
                          <a:effectLst/>
                          <a:latin typeface="Arial" panose="020B0604020202020204" pitchFamily="34" charset="0"/>
                          <a:cs typeface="Arial" panose="020B0604020202020204" pitchFamily="34" charset="0"/>
                        </a:rPr>
                        <a:t>Grand Total</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3" name="Group 2"/>
          <p:cNvGrpSpPr/>
          <p:nvPr/>
        </p:nvGrpSpPr>
        <p:grpSpPr>
          <a:xfrm>
            <a:off x="424012" y="4276798"/>
            <a:ext cx="8283342" cy="1568821"/>
            <a:chOff x="576412" y="4276798"/>
            <a:chExt cx="8283342" cy="1568821"/>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412" y="4421540"/>
              <a:ext cx="1197626" cy="1279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038" y="4276798"/>
              <a:ext cx="1071560" cy="156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5172" y="4328159"/>
              <a:ext cx="1253656" cy="1466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5598" y="4290806"/>
              <a:ext cx="1099574" cy="1540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4438" y="4402865"/>
              <a:ext cx="1218638" cy="131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2126" y="4430879"/>
              <a:ext cx="1197628" cy="127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8828" y="4430879"/>
              <a:ext cx="1204630" cy="12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TextBox 12"/>
          <p:cNvSpPr txBox="1"/>
          <p:nvPr/>
        </p:nvSpPr>
        <p:spPr>
          <a:xfrm>
            <a:off x="0" y="6469037"/>
            <a:ext cx="9144000" cy="276999"/>
          </a:xfrm>
          <a:prstGeom prst="rect">
            <a:avLst/>
          </a:prstGeom>
          <a:noFill/>
        </p:spPr>
        <p:txBody>
          <a:bodyPr wrap="square" rtlCol="0">
            <a:spAutoFit/>
          </a:bodyPr>
          <a:lstStyle/>
          <a:p>
            <a:r>
              <a:rPr lang="en-GB" sz="1200" dirty="0" smtClean="0"/>
              <a:t>Source: Retailer website July, August, and September 2020 </a:t>
            </a:r>
            <a:endParaRPr lang="en-GB" sz="1200" dirty="0"/>
          </a:p>
        </p:txBody>
      </p:sp>
    </p:spTree>
    <p:extLst>
      <p:ext uri="{BB962C8B-B14F-4D97-AF65-F5344CB8AC3E}">
        <p14:creationId xmlns:p14="http://schemas.microsoft.com/office/powerpoint/2010/main" val="32015508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Sainsbury’s</a:t>
            </a:r>
            <a:endParaRPr lang="en-GB"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1429896217"/>
              </p:ext>
            </p:extLst>
          </p:nvPr>
        </p:nvGraphicFramePr>
        <p:xfrm>
          <a:off x="366713" y="1384300"/>
          <a:ext cx="8388350" cy="1280795"/>
        </p:xfrm>
        <a:graphic>
          <a:graphicData uri="http://schemas.openxmlformats.org/drawingml/2006/table">
            <a:tbl>
              <a:tblPr firstRow="1" bandRow="1">
                <a:tableStyleId>{69012ECD-51FC-41F1-AA8D-1B2483CD663E}</a:tableStyleId>
              </a:tblPr>
              <a:tblGrid>
                <a:gridCol w="1677670">
                  <a:extLst>
                    <a:ext uri="{9D8B030D-6E8A-4147-A177-3AD203B41FA5}">
                      <a16:colId xmlns:a16="http://schemas.microsoft.com/office/drawing/2014/main" xmlns="" val="20000"/>
                    </a:ext>
                  </a:extLst>
                </a:gridCol>
                <a:gridCol w="1677670">
                  <a:extLst>
                    <a:ext uri="{9D8B030D-6E8A-4147-A177-3AD203B41FA5}">
                      <a16:colId xmlns:a16="http://schemas.microsoft.com/office/drawing/2014/main" xmlns="" val="20001"/>
                    </a:ext>
                  </a:extLst>
                </a:gridCol>
                <a:gridCol w="1677670">
                  <a:extLst>
                    <a:ext uri="{9D8B030D-6E8A-4147-A177-3AD203B41FA5}">
                      <a16:colId xmlns:a16="http://schemas.microsoft.com/office/drawing/2014/main" xmlns="" val="20002"/>
                    </a:ext>
                  </a:extLst>
                </a:gridCol>
                <a:gridCol w="1677670">
                  <a:extLst>
                    <a:ext uri="{9D8B030D-6E8A-4147-A177-3AD203B41FA5}">
                      <a16:colId xmlns:a16="http://schemas.microsoft.com/office/drawing/2014/main" xmlns="" val="20003"/>
                    </a:ext>
                  </a:extLst>
                </a:gridCol>
                <a:gridCol w="1677670"/>
              </a:tblGrid>
              <a:tr h="218758">
                <a:tc>
                  <a:txBody>
                    <a:bodyPr/>
                    <a:lstStyle/>
                    <a:p>
                      <a:pPr algn="l" fontAlgn="b"/>
                      <a:r>
                        <a:rPr lang="en-GB" sz="1600" b="1" i="0" u="none" strike="noStrike" dirty="0">
                          <a:solidFill>
                            <a:schemeClr val="bg1"/>
                          </a:solidFill>
                          <a:effectLst/>
                          <a:latin typeface="Arial" panose="020B0604020202020204" pitchFamily="34" charset="0"/>
                          <a:cs typeface="Arial" panose="020B0604020202020204" pitchFamily="34" charset="0"/>
                        </a:rPr>
                        <a:t>Segment</a:t>
                      </a:r>
                    </a:p>
                  </a:txBody>
                  <a:tcPr marL="9525" marR="9525" marT="9525" marB="0" anchor="b">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600" b="1" i="0" u="none" strike="noStrike" dirty="0">
                          <a:solidFill>
                            <a:schemeClr val="bg1"/>
                          </a:solidFill>
                          <a:effectLst/>
                          <a:latin typeface="Arial" panose="020B0604020202020204" pitchFamily="34" charset="0"/>
                          <a:cs typeface="Arial" panose="020B0604020202020204" pitchFamily="34" charset="0"/>
                        </a:rPr>
                        <a:t>Chilled</a:t>
                      </a:r>
                    </a:p>
                  </a:txBody>
                  <a:tcPr marL="9525" marR="9525" marT="9525" marB="0" anchor="b">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600" b="1" i="0" u="none" strike="noStrike">
                          <a:solidFill>
                            <a:schemeClr val="bg1"/>
                          </a:solidFill>
                          <a:effectLst/>
                          <a:latin typeface="Arial" panose="020B0604020202020204" pitchFamily="34" charset="0"/>
                          <a:cs typeface="Arial" panose="020B0604020202020204" pitchFamily="34" charset="0"/>
                        </a:rPr>
                        <a:t>Ambient</a:t>
                      </a:r>
                    </a:p>
                  </a:txBody>
                  <a:tcPr marL="9525" marR="9525" marT="9525" marB="0" anchor="b">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600" b="1" i="0" u="none" strike="noStrike">
                          <a:solidFill>
                            <a:schemeClr val="bg1"/>
                          </a:solidFill>
                          <a:effectLst/>
                          <a:latin typeface="Arial" panose="020B0604020202020204" pitchFamily="34" charset="0"/>
                          <a:cs typeface="Arial" panose="020B0604020202020204" pitchFamily="34" charset="0"/>
                        </a:rPr>
                        <a:t>Frozen</a:t>
                      </a:r>
                    </a:p>
                  </a:txBody>
                  <a:tcPr marL="9525" marR="9525" marT="9525" marB="0" anchor="b">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600" b="1" i="0" u="none" strike="noStrike" dirty="0">
                          <a:solidFill>
                            <a:schemeClr val="bg1"/>
                          </a:solidFill>
                          <a:effectLst/>
                          <a:latin typeface="Arial" panose="020B0604020202020204" pitchFamily="34" charset="0"/>
                          <a:cs typeface="Arial" panose="020B0604020202020204" pitchFamily="34" charset="0"/>
                        </a:rPr>
                        <a:t>Grand Total</a:t>
                      </a:r>
                    </a:p>
                  </a:txBody>
                  <a:tcPr marL="9525" marR="9525" marT="9525" marB="0" anchor="b">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267335">
                <a:tc>
                  <a:txBody>
                    <a:bodyPr/>
                    <a:lstStyle/>
                    <a:p>
                      <a:pPr algn="l" fontAlgn="b"/>
                      <a:r>
                        <a:rPr lang="en-GB" sz="1600" b="0" i="0" u="none" strike="noStrike">
                          <a:solidFill>
                            <a:srgbClr val="000000"/>
                          </a:solidFill>
                          <a:effectLst/>
                          <a:latin typeface="Arial" panose="020B0604020202020204" pitchFamily="34" charset="0"/>
                          <a:cs typeface="Arial" panose="020B0604020202020204" pitchFamily="34" charset="0"/>
                        </a:rPr>
                        <a:t>Meals</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18758">
                <a:tc>
                  <a:txBody>
                    <a:bodyPr/>
                    <a:lstStyle/>
                    <a:p>
                      <a:pPr algn="l" fontAlgn="b"/>
                      <a:r>
                        <a:rPr lang="en-GB" sz="1600" b="0" i="0" u="none" strike="noStrike">
                          <a:solidFill>
                            <a:srgbClr val="000000"/>
                          </a:solidFill>
                          <a:effectLst/>
                          <a:latin typeface="Arial" panose="020B0604020202020204" pitchFamily="34" charset="0"/>
                          <a:cs typeface="Arial" panose="020B0604020202020204" pitchFamily="34" charset="0"/>
                        </a:rPr>
                        <a:t>Natural</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18758">
                <a:tc>
                  <a:txBody>
                    <a:bodyPr/>
                    <a:lstStyle/>
                    <a:p>
                      <a:pPr algn="l" fontAlgn="b"/>
                      <a:r>
                        <a:rPr lang="en-GB" sz="1600" b="0" i="0" u="none" strike="noStrike">
                          <a:solidFill>
                            <a:srgbClr val="000000"/>
                          </a:solidFill>
                          <a:effectLst/>
                          <a:latin typeface="Arial" panose="020B0604020202020204" pitchFamily="34" charset="0"/>
                          <a:cs typeface="Arial" panose="020B0604020202020204" pitchFamily="34" charset="0"/>
                        </a:rPr>
                        <a:t>Prepared</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18758">
                <a:tc>
                  <a:txBody>
                    <a:bodyPr/>
                    <a:lstStyle/>
                    <a:p>
                      <a:pPr algn="l" fontAlgn="b"/>
                      <a:r>
                        <a:rPr lang="en-GB" sz="1600" b="1" i="0" u="none" strike="noStrike">
                          <a:solidFill>
                            <a:srgbClr val="000000"/>
                          </a:solidFill>
                          <a:effectLst/>
                          <a:latin typeface="Arial" panose="020B0604020202020204" pitchFamily="34" charset="0"/>
                          <a:cs typeface="Arial" panose="020B0604020202020204" pitchFamily="34" charset="0"/>
                        </a:rPr>
                        <a:t>Grand Total</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8</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3" name="Group 2"/>
          <p:cNvGrpSpPr/>
          <p:nvPr/>
        </p:nvGrpSpPr>
        <p:grpSpPr>
          <a:xfrm>
            <a:off x="1580198" y="3943411"/>
            <a:ext cx="5982219" cy="1559072"/>
            <a:chOff x="1275398" y="4638736"/>
            <a:chExt cx="5982219" cy="1559072"/>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4638736"/>
              <a:ext cx="835765" cy="1559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4030" y="4747835"/>
              <a:ext cx="1410776" cy="1340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4912" y="4837365"/>
              <a:ext cx="1142705" cy="116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5398" y="4855895"/>
              <a:ext cx="1408412" cy="1255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3810" y="4837365"/>
              <a:ext cx="1011890" cy="1292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TextBox 10"/>
          <p:cNvSpPr txBox="1"/>
          <p:nvPr/>
        </p:nvSpPr>
        <p:spPr>
          <a:xfrm>
            <a:off x="0" y="6469037"/>
            <a:ext cx="9144000" cy="276999"/>
          </a:xfrm>
          <a:prstGeom prst="rect">
            <a:avLst/>
          </a:prstGeom>
          <a:noFill/>
        </p:spPr>
        <p:txBody>
          <a:bodyPr wrap="square" rtlCol="0">
            <a:spAutoFit/>
          </a:bodyPr>
          <a:lstStyle/>
          <a:p>
            <a:r>
              <a:rPr lang="en-GB" sz="1200" dirty="0" smtClean="0"/>
              <a:t>Source: Retailer website July, August, and September 2020</a:t>
            </a:r>
            <a:endParaRPr lang="en-GB" sz="1200" dirty="0"/>
          </a:p>
        </p:txBody>
      </p:sp>
    </p:spTree>
    <p:extLst>
      <p:ext uri="{BB962C8B-B14F-4D97-AF65-F5344CB8AC3E}">
        <p14:creationId xmlns:p14="http://schemas.microsoft.com/office/powerpoint/2010/main" val="1042995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dirty="0" smtClean="0"/>
              <a:t>Economic context, UK shopper &amp; retailer performance</a:t>
            </a:r>
            <a:endParaRPr lang="en-GB" dirty="0"/>
          </a:p>
        </p:txBody>
      </p:sp>
      <p:sp>
        <p:nvSpPr>
          <p:cNvPr id="5" name="Subtitle 4"/>
          <p:cNvSpPr>
            <a:spLocks noGrp="1"/>
          </p:cNvSpPr>
          <p:nvPr>
            <p:ph type="subTitle" idx="1"/>
          </p:nvPr>
        </p:nvSpPr>
        <p:spPr/>
        <p:txBody>
          <a:bodyPr>
            <a:normAutofit fontScale="62500" lnSpcReduction="20000"/>
          </a:bodyPr>
          <a:lstStyle/>
          <a:p>
            <a:r>
              <a:rPr lang="en-GB" dirty="0"/>
              <a:t>Source: Office for National Statistics (ONS), IGD, Nielsen </a:t>
            </a:r>
            <a:r>
              <a:rPr lang="en-GB" dirty="0" err="1"/>
              <a:t>HomeScan</a:t>
            </a:r>
            <a:r>
              <a:rPr lang="en-GB" dirty="0"/>
              <a:t>, Grocers &amp; </a:t>
            </a:r>
            <a:r>
              <a:rPr lang="en-GB" dirty="0" err="1" smtClean="0"/>
              <a:t>NamNews</a:t>
            </a:r>
            <a:endParaRPr lang="en-GB" dirty="0"/>
          </a:p>
        </p:txBody>
      </p:sp>
    </p:spTree>
    <p:extLst>
      <p:ext uri="{BB962C8B-B14F-4D97-AF65-F5344CB8AC3E}">
        <p14:creationId xmlns:p14="http://schemas.microsoft.com/office/powerpoint/2010/main" val="28368903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Waitrose</a:t>
            </a:r>
            <a:endParaRPr lang="en-GB"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91231573"/>
              </p:ext>
            </p:extLst>
          </p:nvPr>
        </p:nvGraphicFramePr>
        <p:xfrm>
          <a:off x="366713" y="1384300"/>
          <a:ext cx="6710680" cy="1266825"/>
        </p:xfrm>
        <a:graphic>
          <a:graphicData uri="http://schemas.openxmlformats.org/drawingml/2006/table">
            <a:tbl>
              <a:tblPr firstRow="1" bandRow="1">
                <a:tableStyleId>{69012ECD-51FC-41F1-AA8D-1B2483CD663E}</a:tableStyleId>
              </a:tblPr>
              <a:tblGrid>
                <a:gridCol w="1677670">
                  <a:extLst>
                    <a:ext uri="{9D8B030D-6E8A-4147-A177-3AD203B41FA5}">
                      <a16:colId xmlns:a16="http://schemas.microsoft.com/office/drawing/2014/main" xmlns="" val="20000"/>
                    </a:ext>
                  </a:extLst>
                </a:gridCol>
                <a:gridCol w="1677670">
                  <a:extLst>
                    <a:ext uri="{9D8B030D-6E8A-4147-A177-3AD203B41FA5}">
                      <a16:colId xmlns:a16="http://schemas.microsoft.com/office/drawing/2014/main" xmlns="" val="20001"/>
                    </a:ext>
                  </a:extLst>
                </a:gridCol>
                <a:gridCol w="1677670">
                  <a:extLst>
                    <a:ext uri="{9D8B030D-6E8A-4147-A177-3AD203B41FA5}">
                      <a16:colId xmlns:a16="http://schemas.microsoft.com/office/drawing/2014/main" xmlns="" val="20002"/>
                    </a:ext>
                  </a:extLst>
                </a:gridCol>
                <a:gridCol w="1677670">
                  <a:extLst>
                    <a:ext uri="{9D8B030D-6E8A-4147-A177-3AD203B41FA5}">
                      <a16:colId xmlns:a16="http://schemas.microsoft.com/office/drawing/2014/main" xmlns="" val="20003"/>
                    </a:ext>
                  </a:extLst>
                </a:gridCol>
              </a:tblGrid>
              <a:tr h="218758">
                <a:tc>
                  <a:txBody>
                    <a:bodyPr/>
                    <a:lstStyle/>
                    <a:p>
                      <a:pPr algn="l" fontAlgn="b"/>
                      <a:r>
                        <a:rPr lang="en-GB" sz="1600" b="1" i="0" u="none" strike="noStrike" dirty="0">
                          <a:solidFill>
                            <a:schemeClr val="bg1"/>
                          </a:solidFill>
                          <a:effectLst/>
                          <a:latin typeface="Arial" panose="020B0604020202020204" pitchFamily="34" charset="0"/>
                          <a:cs typeface="Arial" panose="020B0604020202020204" pitchFamily="34" charset="0"/>
                        </a:rPr>
                        <a:t>Segment</a:t>
                      </a:r>
                    </a:p>
                  </a:txBody>
                  <a:tcPr marL="9525" marR="9525" marT="9525" marB="0" anchor="b">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600" b="1" i="0" u="none" strike="noStrike" dirty="0">
                          <a:solidFill>
                            <a:schemeClr val="bg1"/>
                          </a:solidFill>
                          <a:effectLst/>
                          <a:latin typeface="Arial" panose="020B0604020202020204" pitchFamily="34" charset="0"/>
                          <a:cs typeface="Arial" panose="020B0604020202020204" pitchFamily="34" charset="0"/>
                        </a:rPr>
                        <a:t>Chilled</a:t>
                      </a:r>
                    </a:p>
                  </a:txBody>
                  <a:tcPr marL="9525" marR="9525" marT="9525" marB="0" anchor="b">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600" b="1" i="0" u="none" strike="noStrike">
                          <a:solidFill>
                            <a:schemeClr val="bg1"/>
                          </a:solidFill>
                          <a:effectLst/>
                          <a:latin typeface="Arial" panose="020B0604020202020204" pitchFamily="34" charset="0"/>
                          <a:cs typeface="Arial" panose="020B0604020202020204" pitchFamily="34" charset="0"/>
                        </a:rPr>
                        <a:t>Frozen</a:t>
                      </a:r>
                    </a:p>
                  </a:txBody>
                  <a:tcPr marL="9525" marR="9525" marT="9525" marB="0" anchor="b">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600" b="1" i="0" u="none" strike="noStrike" dirty="0">
                          <a:solidFill>
                            <a:schemeClr val="bg1"/>
                          </a:solidFill>
                          <a:effectLst/>
                          <a:latin typeface="Arial" panose="020B0604020202020204" pitchFamily="34" charset="0"/>
                          <a:cs typeface="Arial" panose="020B0604020202020204" pitchFamily="34" charset="0"/>
                        </a:rPr>
                        <a:t>Grand Total</a:t>
                      </a:r>
                    </a:p>
                  </a:txBody>
                  <a:tcPr marL="9525" marR="9525" marT="9525" marB="0" anchor="b">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218758">
                <a:tc>
                  <a:txBody>
                    <a:bodyPr/>
                    <a:lstStyle/>
                    <a:p>
                      <a:pPr algn="l" fontAlgn="b"/>
                      <a:r>
                        <a:rPr lang="en-GB" sz="1600" b="0" i="0" u="none" strike="noStrike">
                          <a:solidFill>
                            <a:srgbClr val="000000"/>
                          </a:solidFill>
                          <a:effectLst/>
                          <a:latin typeface="Arial" panose="020B0604020202020204" pitchFamily="34" charset="0"/>
                          <a:cs typeface="Arial" panose="020B0604020202020204" pitchFamily="34" charset="0"/>
                        </a:rPr>
                        <a:t>Natural</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6</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18758">
                <a:tc>
                  <a:txBody>
                    <a:bodyPr/>
                    <a:lstStyle/>
                    <a:p>
                      <a:pPr algn="l" fontAlgn="b"/>
                      <a:r>
                        <a:rPr lang="en-GB" sz="1600" b="0" i="0" u="none" strike="noStrike">
                          <a:solidFill>
                            <a:srgbClr val="000000"/>
                          </a:solidFill>
                          <a:effectLst/>
                          <a:latin typeface="Arial" panose="020B0604020202020204" pitchFamily="34" charset="0"/>
                          <a:cs typeface="Arial" panose="020B0604020202020204" pitchFamily="34" charset="0"/>
                        </a:rPr>
                        <a:t>Prepared</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18758">
                <a:tc>
                  <a:txBody>
                    <a:bodyPr/>
                    <a:lstStyle/>
                    <a:p>
                      <a:pPr algn="l" fontAlgn="b"/>
                      <a:r>
                        <a:rPr lang="en-GB" sz="1600" b="0" i="0" u="none" strike="noStrike">
                          <a:solidFill>
                            <a:srgbClr val="000000"/>
                          </a:solidFill>
                          <a:effectLst/>
                          <a:latin typeface="Arial" panose="020B0604020202020204" pitchFamily="34" charset="0"/>
                          <a:cs typeface="Arial" panose="020B0604020202020204" pitchFamily="34" charset="0"/>
                        </a:rPr>
                        <a:t>Sauce</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18758">
                <a:tc>
                  <a:txBody>
                    <a:bodyPr/>
                    <a:lstStyle/>
                    <a:p>
                      <a:pPr algn="l" fontAlgn="b"/>
                      <a:r>
                        <a:rPr lang="en-GB" sz="1600" b="1" i="0" u="none" strike="noStrike">
                          <a:solidFill>
                            <a:srgbClr val="000000"/>
                          </a:solidFill>
                          <a:effectLst/>
                          <a:latin typeface="Arial" panose="020B0604020202020204" pitchFamily="34" charset="0"/>
                          <a:cs typeface="Arial" panose="020B0604020202020204" pitchFamily="34" charset="0"/>
                        </a:rPr>
                        <a:t>Grand Total</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8</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3" name="Group 2"/>
          <p:cNvGrpSpPr/>
          <p:nvPr/>
        </p:nvGrpSpPr>
        <p:grpSpPr>
          <a:xfrm>
            <a:off x="1295400" y="3422551"/>
            <a:ext cx="6547690" cy="2083339"/>
            <a:chOff x="685800" y="3898801"/>
            <a:chExt cx="6547690" cy="2083339"/>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283691"/>
              <a:ext cx="1573096" cy="1313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10" y="3912926"/>
              <a:ext cx="1038138" cy="2055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6624" y="3898801"/>
              <a:ext cx="836866" cy="2083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2741" y="4195414"/>
              <a:ext cx="1573097" cy="1490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5838" y="3945490"/>
              <a:ext cx="1532272" cy="1989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TextBox 9"/>
          <p:cNvSpPr txBox="1"/>
          <p:nvPr/>
        </p:nvSpPr>
        <p:spPr>
          <a:xfrm>
            <a:off x="0" y="6469037"/>
            <a:ext cx="9144000" cy="276999"/>
          </a:xfrm>
          <a:prstGeom prst="rect">
            <a:avLst/>
          </a:prstGeom>
          <a:noFill/>
        </p:spPr>
        <p:txBody>
          <a:bodyPr wrap="square" rtlCol="0">
            <a:spAutoFit/>
          </a:bodyPr>
          <a:lstStyle/>
          <a:p>
            <a:r>
              <a:rPr lang="en-GB" sz="1200" dirty="0" smtClean="0"/>
              <a:t>Source: Retailer website July, August, and September 2020</a:t>
            </a:r>
            <a:endParaRPr lang="en-GB" sz="1200" dirty="0"/>
          </a:p>
        </p:txBody>
      </p:sp>
    </p:spTree>
    <p:extLst>
      <p:ext uri="{BB962C8B-B14F-4D97-AF65-F5344CB8AC3E}">
        <p14:creationId xmlns:p14="http://schemas.microsoft.com/office/powerpoint/2010/main" val="1042995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Tesco</a:t>
            </a:r>
            <a:endParaRPr lang="en-GB"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3169334928"/>
              </p:ext>
            </p:extLst>
          </p:nvPr>
        </p:nvGraphicFramePr>
        <p:xfrm>
          <a:off x="366713" y="1384300"/>
          <a:ext cx="6710680" cy="1773555"/>
        </p:xfrm>
        <a:graphic>
          <a:graphicData uri="http://schemas.openxmlformats.org/drawingml/2006/table">
            <a:tbl>
              <a:tblPr firstRow="1" bandRow="1">
                <a:tableStyleId>{69012ECD-51FC-41F1-AA8D-1B2483CD663E}</a:tableStyleId>
              </a:tblPr>
              <a:tblGrid>
                <a:gridCol w="1677670">
                  <a:extLst>
                    <a:ext uri="{9D8B030D-6E8A-4147-A177-3AD203B41FA5}">
                      <a16:colId xmlns:a16="http://schemas.microsoft.com/office/drawing/2014/main" xmlns="" val="20000"/>
                    </a:ext>
                  </a:extLst>
                </a:gridCol>
                <a:gridCol w="1677670">
                  <a:extLst>
                    <a:ext uri="{9D8B030D-6E8A-4147-A177-3AD203B41FA5}">
                      <a16:colId xmlns:a16="http://schemas.microsoft.com/office/drawing/2014/main" xmlns="" val="20001"/>
                    </a:ext>
                  </a:extLst>
                </a:gridCol>
                <a:gridCol w="1677670">
                  <a:extLst>
                    <a:ext uri="{9D8B030D-6E8A-4147-A177-3AD203B41FA5}">
                      <a16:colId xmlns:a16="http://schemas.microsoft.com/office/drawing/2014/main" xmlns="" val="20002"/>
                    </a:ext>
                  </a:extLst>
                </a:gridCol>
                <a:gridCol w="1677670">
                  <a:extLst>
                    <a:ext uri="{9D8B030D-6E8A-4147-A177-3AD203B41FA5}">
                      <a16:colId xmlns:a16="http://schemas.microsoft.com/office/drawing/2014/main" xmlns="" val="20003"/>
                    </a:ext>
                  </a:extLst>
                </a:gridCol>
              </a:tblGrid>
              <a:tr h="218758">
                <a:tc>
                  <a:txBody>
                    <a:bodyPr/>
                    <a:lstStyle/>
                    <a:p>
                      <a:pPr algn="l" fontAlgn="b"/>
                      <a:r>
                        <a:rPr lang="en-GB" sz="1600" b="1" i="0" u="none" strike="noStrike" dirty="0">
                          <a:solidFill>
                            <a:schemeClr val="bg1"/>
                          </a:solidFill>
                          <a:effectLst/>
                          <a:latin typeface="Arial" panose="020B0604020202020204" pitchFamily="34" charset="0"/>
                          <a:cs typeface="Arial" panose="020B0604020202020204" pitchFamily="34" charset="0"/>
                        </a:rPr>
                        <a:t>Segment</a:t>
                      </a:r>
                    </a:p>
                  </a:txBody>
                  <a:tcPr marL="9525" marR="9525" marT="9525" marB="0" anchor="b">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600" b="1" i="0" u="none" strike="noStrike" dirty="0">
                          <a:solidFill>
                            <a:schemeClr val="bg1"/>
                          </a:solidFill>
                          <a:effectLst/>
                          <a:latin typeface="Arial" panose="020B0604020202020204" pitchFamily="34" charset="0"/>
                          <a:cs typeface="Arial" panose="020B0604020202020204" pitchFamily="34" charset="0"/>
                        </a:rPr>
                        <a:t>Ambient</a:t>
                      </a:r>
                    </a:p>
                  </a:txBody>
                  <a:tcPr marL="9525" marR="9525" marT="9525" marB="0" anchor="b">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600" b="1" i="0" u="none" strike="noStrike">
                          <a:solidFill>
                            <a:schemeClr val="bg1"/>
                          </a:solidFill>
                          <a:effectLst/>
                          <a:latin typeface="Arial" panose="020B0604020202020204" pitchFamily="34" charset="0"/>
                          <a:cs typeface="Arial" panose="020B0604020202020204" pitchFamily="34" charset="0"/>
                        </a:rPr>
                        <a:t>Frozen</a:t>
                      </a:r>
                    </a:p>
                  </a:txBody>
                  <a:tcPr marL="9525" marR="9525" marT="9525" marB="0" anchor="b">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600" b="1" i="0" u="none" strike="noStrike" dirty="0">
                          <a:solidFill>
                            <a:schemeClr val="bg1"/>
                          </a:solidFill>
                          <a:effectLst/>
                          <a:latin typeface="Arial" panose="020B0604020202020204" pitchFamily="34" charset="0"/>
                          <a:cs typeface="Arial" panose="020B0604020202020204" pitchFamily="34" charset="0"/>
                        </a:rPr>
                        <a:t>Grand Total</a:t>
                      </a:r>
                    </a:p>
                  </a:txBody>
                  <a:tcPr marL="9525" marR="9525" marT="9525" marB="0" anchor="b">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218758">
                <a:tc>
                  <a:txBody>
                    <a:bodyPr/>
                    <a:lstStyle/>
                    <a:p>
                      <a:pPr algn="l" fontAlgn="b"/>
                      <a:r>
                        <a:rPr lang="en-GB" sz="1600" b="0" i="0" u="none" strike="noStrike">
                          <a:solidFill>
                            <a:srgbClr val="000000"/>
                          </a:solidFill>
                          <a:effectLst/>
                          <a:latin typeface="Arial" panose="020B0604020202020204" pitchFamily="34" charset="0"/>
                          <a:cs typeface="Arial" panose="020B0604020202020204" pitchFamily="34" charset="0"/>
                        </a:rPr>
                        <a:t>Cakes</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18758">
                <a:tc>
                  <a:txBody>
                    <a:bodyPr/>
                    <a:lstStyle/>
                    <a:p>
                      <a:pPr algn="l" fontAlgn="b"/>
                      <a:r>
                        <a:rPr lang="en-GB" sz="1600" b="0" i="0" u="none" strike="noStrike">
                          <a:solidFill>
                            <a:srgbClr val="000000"/>
                          </a:solidFill>
                          <a:effectLst/>
                          <a:latin typeface="Arial" panose="020B0604020202020204" pitchFamily="34" charset="0"/>
                          <a:cs typeface="Arial" panose="020B0604020202020204" pitchFamily="34" charset="0"/>
                        </a:rPr>
                        <a:t>Dusted</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18758">
                <a:tc>
                  <a:txBody>
                    <a:bodyPr/>
                    <a:lstStyle/>
                    <a:p>
                      <a:pPr algn="l" fontAlgn="b"/>
                      <a:r>
                        <a:rPr lang="en-GB" sz="1600" b="0" i="0" u="none" strike="noStrike">
                          <a:solidFill>
                            <a:srgbClr val="000000"/>
                          </a:solidFill>
                          <a:effectLst/>
                          <a:latin typeface="Arial" panose="020B0604020202020204" pitchFamily="34" charset="0"/>
                          <a:cs typeface="Arial" panose="020B0604020202020204" pitchFamily="34" charset="0"/>
                        </a:rPr>
                        <a:t>Natural</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18758">
                <a:tc>
                  <a:txBody>
                    <a:bodyPr/>
                    <a:lstStyle/>
                    <a:p>
                      <a:pPr algn="l" fontAlgn="b"/>
                      <a:r>
                        <a:rPr lang="en-GB" sz="1600" b="0" i="0" u="none" strike="noStrike">
                          <a:solidFill>
                            <a:srgbClr val="000000"/>
                          </a:solidFill>
                          <a:effectLst/>
                          <a:latin typeface="Arial" panose="020B0604020202020204" pitchFamily="34" charset="0"/>
                          <a:cs typeface="Arial" panose="020B0604020202020204" pitchFamily="34" charset="0"/>
                        </a:rPr>
                        <a:t>Prepared</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218758">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Sauce</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18758">
                <a:tc>
                  <a:txBody>
                    <a:bodyPr/>
                    <a:lstStyle/>
                    <a:p>
                      <a:pPr algn="l" fontAlgn="b"/>
                      <a:r>
                        <a:rPr lang="en-GB" sz="1600" b="1" i="0" u="none" strike="noStrike">
                          <a:solidFill>
                            <a:srgbClr val="000000"/>
                          </a:solidFill>
                          <a:effectLst/>
                          <a:latin typeface="Arial" panose="020B0604020202020204" pitchFamily="34" charset="0"/>
                          <a:cs typeface="Arial" panose="020B0604020202020204" pitchFamily="34" charset="0"/>
                        </a:rPr>
                        <a:t>Grand Total</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7</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4672" y="3908931"/>
            <a:ext cx="1194656" cy="1725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111" y="4243375"/>
            <a:ext cx="1696952" cy="1056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9328" y="4045454"/>
            <a:ext cx="1548942" cy="145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0" y="6469037"/>
            <a:ext cx="9144000" cy="276999"/>
          </a:xfrm>
          <a:prstGeom prst="rect">
            <a:avLst/>
          </a:prstGeom>
          <a:noFill/>
        </p:spPr>
        <p:txBody>
          <a:bodyPr wrap="square" rtlCol="0">
            <a:spAutoFit/>
          </a:bodyPr>
          <a:lstStyle/>
          <a:p>
            <a:r>
              <a:rPr lang="en-GB" sz="1200" dirty="0" smtClean="0"/>
              <a:t>Source: Retailer website July, August, and September 2020 </a:t>
            </a:r>
            <a:endParaRPr lang="en-GB" sz="1200" dirty="0"/>
          </a:p>
        </p:txBody>
      </p:sp>
    </p:spTree>
    <p:extLst>
      <p:ext uri="{BB962C8B-B14F-4D97-AF65-F5344CB8AC3E}">
        <p14:creationId xmlns:p14="http://schemas.microsoft.com/office/powerpoint/2010/main" val="1042995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Asda</a:t>
            </a:r>
            <a:endParaRPr lang="en-GB"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1731524795"/>
              </p:ext>
            </p:extLst>
          </p:nvPr>
        </p:nvGraphicFramePr>
        <p:xfrm>
          <a:off x="366713" y="1384300"/>
          <a:ext cx="6710680" cy="1266825"/>
        </p:xfrm>
        <a:graphic>
          <a:graphicData uri="http://schemas.openxmlformats.org/drawingml/2006/table">
            <a:tbl>
              <a:tblPr firstRow="1" bandRow="1">
                <a:tableStyleId>{69012ECD-51FC-41F1-AA8D-1B2483CD663E}</a:tableStyleId>
              </a:tblPr>
              <a:tblGrid>
                <a:gridCol w="1677670">
                  <a:extLst>
                    <a:ext uri="{9D8B030D-6E8A-4147-A177-3AD203B41FA5}">
                      <a16:colId xmlns:a16="http://schemas.microsoft.com/office/drawing/2014/main" xmlns="" val="20000"/>
                    </a:ext>
                  </a:extLst>
                </a:gridCol>
                <a:gridCol w="1677670">
                  <a:extLst>
                    <a:ext uri="{9D8B030D-6E8A-4147-A177-3AD203B41FA5}">
                      <a16:colId xmlns:a16="http://schemas.microsoft.com/office/drawing/2014/main" xmlns="" val="20001"/>
                    </a:ext>
                  </a:extLst>
                </a:gridCol>
                <a:gridCol w="1677670">
                  <a:extLst>
                    <a:ext uri="{9D8B030D-6E8A-4147-A177-3AD203B41FA5}">
                      <a16:colId xmlns:a16="http://schemas.microsoft.com/office/drawing/2014/main" xmlns="" val="20002"/>
                    </a:ext>
                  </a:extLst>
                </a:gridCol>
                <a:gridCol w="1677670">
                  <a:extLst>
                    <a:ext uri="{9D8B030D-6E8A-4147-A177-3AD203B41FA5}">
                      <a16:colId xmlns:a16="http://schemas.microsoft.com/office/drawing/2014/main" xmlns="" val="20003"/>
                    </a:ext>
                  </a:extLst>
                </a:gridCol>
              </a:tblGrid>
              <a:tr h="218758">
                <a:tc>
                  <a:txBody>
                    <a:bodyPr/>
                    <a:lstStyle/>
                    <a:p>
                      <a:pPr algn="l" fontAlgn="b"/>
                      <a:r>
                        <a:rPr lang="en-GB" sz="1600" b="1" i="0" u="none" strike="noStrike" dirty="0">
                          <a:solidFill>
                            <a:schemeClr val="bg1"/>
                          </a:solidFill>
                          <a:effectLst/>
                          <a:latin typeface="Calibri"/>
                        </a:rPr>
                        <a:t>Segment</a:t>
                      </a:r>
                    </a:p>
                  </a:txBody>
                  <a:tcPr marL="9525" marR="9525" marT="9525" marB="0" anchor="b">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600" b="1" i="0" u="none" strike="noStrike" dirty="0">
                          <a:solidFill>
                            <a:schemeClr val="bg1"/>
                          </a:solidFill>
                          <a:effectLst/>
                          <a:latin typeface="Calibri"/>
                        </a:rPr>
                        <a:t>Chilled</a:t>
                      </a:r>
                    </a:p>
                  </a:txBody>
                  <a:tcPr marL="9525" marR="9525" marT="9525" marB="0" anchor="b">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600" b="1" i="0" u="none" strike="noStrike">
                          <a:solidFill>
                            <a:schemeClr val="bg1"/>
                          </a:solidFill>
                          <a:effectLst/>
                          <a:latin typeface="Calibri"/>
                        </a:rPr>
                        <a:t>Frozen</a:t>
                      </a:r>
                    </a:p>
                  </a:txBody>
                  <a:tcPr marL="9525" marR="9525" marT="9525" marB="0" anchor="b">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600" b="1" i="0" u="none" strike="noStrike" dirty="0">
                          <a:solidFill>
                            <a:schemeClr val="bg1"/>
                          </a:solidFill>
                          <a:effectLst/>
                          <a:latin typeface="Calibri"/>
                        </a:rPr>
                        <a:t>Grand Total</a:t>
                      </a:r>
                    </a:p>
                  </a:txBody>
                  <a:tcPr marL="9525" marR="9525" marT="9525" marB="0" anchor="b">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218758">
                <a:tc>
                  <a:txBody>
                    <a:bodyPr/>
                    <a:lstStyle/>
                    <a:p>
                      <a:pPr algn="l" fontAlgn="b"/>
                      <a:r>
                        <a:rPr lang="en-GB" sz="1600" b="0" i="0" u="none" strike="noStrike">
                          <a:solidFill>
                            <a:srgbClr val="000000"/>
                          </a:solidFill>
                          <a:effectLst/>
                          <a:latin typeface="Calibri"/>
                        </a:rPr>
                        <a:t>Battered</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600" b="0" i="0" u="none" strike="noStrike">
                        <a:solidFill>
                          <a:srgbClr val="000000"/>
                        </a:solidFill>
                        <a:effectLst/>
                        <a:latin typeface="Calibri"/>
                      </a:endParaRP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000000"/>
                          </a:solidFill>
                          <a:effectLst/>
                          <a:latin typeface="Calibri"/>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000000"/>
                          </a:solidFill>
                          <a:effectLst/>
                          <a:latin typeface="Calibri"/>
                        </a:rPr>
                        <a:t>1</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18758">
                <a:tc>
                  <a:txBody>
                    <a:bodyPr/>
                    <a:lstStyle/>
                    <a:p>
                      <a:pPr algn="l" fontAlgn="b"/>
                      <a:r>
                        <a:rPr lang="en-GB" sz="1600" b="0" i="0" u="none" strike="noStrike">
                          <a:solidFill>
                            <a:srgbClr val="000000"/>
                          </a:solidFill>
                          <a:effectLst/>
                          <a:latin typeface="Calibri"/>
                        </a:rPr>
                        <a:t>Natural</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000000"/>
                          </a:solidFill>
                          <a:effectLst/>
                          <a:latin typeface="Calibri"/>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600" b="0" i="0" u="none" strike="noStrike">
                        <a:solidFill>
                          <a:srgbClr val="000000"/>
                        </a:solidFill>
                        <a:effectLst/>
                        <a:latin typeface="Calibri"/>
                      </a:endParaRP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000000"/>
                          </a:solidFill>
                          <a:effectLst/>
                          <a:latin typeface="Calibri"/>
                        </a:rPr>
                        <a:t>1</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18758">
                <a:tc>
                  <a:txBody>
                    <a:bodyPr/>
                    <a:lstStyle/>
                    <a:p>
                      <a:pPr algn="l" fontAlgn="b"/>
                      <a:r>
                        <a:rPr lang="en-GB" sz="1600" b="0" i="0" u="none" strike="noStrike">
                          <a:solidFill>
                            <a:srgbClr val="000000"/>
                          </a:solidFill>
                          <a:effectLst/>
                          <a:latin typeface="Calibri"/>
                        </a:rPr>
                        <a:t>Prepared</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a:solidFill>
                            <a:srgbClr val="000000"/>
                          </a:solidFill>
                          <a:effectLst/>
                          <a:latin typeface="Calibri"/>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600" b="0" i="0" u="none" strike="noStrike">
                        <a:solidFill>
                          <a:srgbClr val="000000"/>
                        </a:solidFill>
                        <a:effectLst/>
                        <a:latin typeface="Calibri"/>
                      </a:endParaRP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0" i="0" u="none" strike="noStrike">
                          <a:solidFill>
                            <a:srgbClr val="000000"/>
                          </a:solidFill>
                          <a:effectLst/>
                          <a:latin typeface="Calibri"/>
                        </a:rPr>
                        <a:t>1</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18758">
                <a:tc>
                  <a:txBody>
                    <a:bodyPr/>
                    <a:lstStyle/>
                    <a:p>
                      <a:pPr algn="l" fontAlgn="b"/>
                      <a:r>
                        <a:rPr lang="en-GB" sz="1600" b="1" i="0" u="none" strike="noStrike">
                          <a:solidFill>
                            <a:srgbClr val="000000"/>
                          </a:solidFill>
                          <a:effectLst/>
                          <a:latin typeface="Calibri"/>
                        </a:rPr>
                        <a:t>Grand Total</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i="0" u="none" strike="noStrike">
                          <a:solidFill>
                            <a:srgbClr val="000000"/>
                          </a:solidFill>
                          <a:effectLst/>
                          <a:latin typeface="Calibri"/>
                        </a:rPr>
                        <a:t>2</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i="0" u="none" strike="noStrike">
                          <a:solidFill>
                            <a:srgbClr val="000000"/>
                          </a:solidFill>
                          <a:effectLst/>
                          <a:latin typeface="Calibri"/>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i="0" u="none" strike="noStrike" dirty="0">
                          <a:solidFill>
                            <a:srgbClr val="000000"/>
                          </a:solidFill>
                          <a:effectLst/>
                          <a:latin typeface="Calibri"/>
                        </a:rPr>
                        <a:t>3</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3" name="Group 2"/>
          <p:cNvGrpSpPr/>
          <p:nvPr/>
        </p:nvGrpSpPr>
        <p:grpSpPr>
          <a:xfrm>
            <a:off x="625562" y="3099956"/>
            <a:ext cx="7879898" cy="2489200"/>
            <a:chOff x="177887" y="3099956"/>
            <a:chExt cx="7879898" cy="248920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5449" y="3224674"/>
              <a:ext cx="2173886" cy="223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635" y="3099956"/>
              <a:ext cx="2724150" cy="248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87" y="3525406"/>
              <a:ext cx="27813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TextBox 7"/>
          <p:cNvSpPr txBox="1"/>
          <p:nvPr/>
        </p:nvSpPr>
        <p:spPr>
          <a:xfrm>
            <a:off x="0" y="6469037"/>
            <a:ext cx="9144000" cy="276999"/>
          </a:xfrm>
          <a:prstGeom prst="rect">
            <a:avLst/>
          </a:prstGeom>
          <a:noFill/>
        </p:spPr>
        <p:txBody>
          <a:bodyPr wrap="square" rtlCol="0">
            <a:spAutoFit/>
          </a:bodyPr>
          <a:lstStyle/>
          <a:p>
            <a:r>
              <a:rPr lang="en-GB" sz="1200" dirty="0" smtClean="0"/>
              <a:t>Source: Retailer website July, August, and September 2020 </a:t>
            </a:r>
            <a:endParaRPr lang="en-GB" sz="1200" dirty="0"/>
          </a:p>
        </p:txBody>
      </p:sp>
    </p:spTree>
    <p:extLst>
      <p:ext uri="{BB962C8B-B14F-4D97-AF65-F5344CB8AC3E}">
        <p14:creationId xmlns:p14="http://schemas.microsoft.com/office/powerpoint/2010/main" val="1042995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M&amp;S</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658" y="3142519"/>
            <a:ext cx="1881187" cy="2443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Content Placeholder 5"/>
          <p:cNvGraphicFramePr>
            <a:graphicFrameLocks/>
          </p:cNvGraphicFramePr>
          <p:nvPr>
            <p:extLst>
              <p:ext uri="{D42A27DB-BD31-4B8C-83A1-F6EECF244321}">
                <p14:modId xmlns:p14="http://schemas.microsoft.com/office/powerpoint/2010/main" val="831489048"/>
              </p:ext>
            </p:extLst>
          </p:nvPr>
        </p:nvGraphicFramePr>
        <p:xfrm>
          <a:off x="366713" y="1384300"/>
          <a:ext cx="5033010" cy="760095"/>
        </p:xfrm>
        <a:graphic>
          <a:graphicData uri="http://schemas.openxmlformats.org/drawingml/2006/table">
            <a:tbl>
              <a:tblPr firstRow="1" bandRow="1">
                <a:tableStyleId>{69012ECD-51FC-41F1-AA8D-1B2483CD663E}</a:tableStyleId>
              </a:tblPr>
              <a:tblGrid>
                <a:gridCol w="1677670">
                  <a:extLst>
                    <a:ext uri="{9D8B030D-6E8A-4147-A177-3AD203B41FA5}">
                      <a16:colId xmlns:a16="http://schemas.microsoft.com/office/drawing/2014/main" xmlns="" val="20000"/>
                    </a:ext>
                  </a:extLst>
                </a:gridCol>
                <a:gridCol w="1677670">
                  <a:extLst>
                    <a:ext uri="{9D8B030D-6E8A-4147-A177-3AD203B41FA5}">
                      <a16:colId xmlns:a16="http://schemas.microsoft.com/office/drawing/2014/main" xmlns="" val="20001"/>
                    </a:ext>
                  </a:extLst>
                </a:gridCol>
                <a:gridCol w="1677670">
                  <a:extLst>
                    <a:ext uri="{9D8B030D-6E8A-4147-A177-3AD203B41FA5}">
                      <a16:colId xmlns:a16="http://schemas.microsoft.com/office/drawing/2014/main" xmlns="" val="20003"/>
                    </a:ext>
                  </a:extLst>
                </a:gridCol>
              </a:tblGrid>
              <a:tr h="218758">
                <a:tc>
                  <a:txBody>
                    <a:bodyPr/>
                    <a:lstStyle/>
                    <a:p>
                      <a:pPr algn="l" fontAlgn="b"/>
                      <a:r>
                        <a:rPr lang="en-GB" sz="1600" b="1" i="0" u="none" strike="noStrike" dirty="0">
                          <a:solidFill>
                            <a:schemeClr val="bg1"/>
                          </a:solidFill>
                          <a:effectLst/>
                          <a:latin typeface="Calibri"/>
                        </a:rPr>
                        <a:t>Segment</a:t>
                      </a:r>
                    </a:p>
                  </a:txBody>
                  <a:tcPr marL="9525" marR="9525" marT="9525" marB="0" anchor="b">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600" b="1" i="0" u="none" strike="noStrike" dirty="0">
                          <a:solidFill>
                            <a:schemeClr val="bg1"/>
                          </a:solidFill>
                          <a:effectLst/>
                          <a:latin typeface="Calibri"/>
                        </a:rPr>
                        <a:t>Chilled</a:t>
                      </a:r>
                    </a:p>
                  </a:txBody>
                  <a:tcPr marL="9525" marR="9525" marT="9525" marB="0" anchor="b">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600" b="1" i="0" u="none" strike="noStrike" dirty="0">
                          <a:solidFill>
                            <a:schemeClr val="bg1"/>
                          </a:solidFill>
                          <a:effectLst/>
                          <a:latin typeface="Calibri"/>
                        </a:rPr>
                        <a:t>Grand Total</a:t>
                      </a:r>
                    </a:p>
                  </a:txBody>
                  <a:tcPr marL="9525" marR="9525" marT="9525" marB="0" anchor="b">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218758">
                <a:tc>
                  <a:txBody>
                    <a:bodyPr/>
                    <a:lstStyle/>
                    <a:p>
                      <a:pPr algn="l" fontAlgn="b"/>
                      <a:r>
                        <a:rPr lang="en-GB" sz="1600" b="0" i="0" u="none" strike="noStrike" dirty="0">
                          <a:solidFill>
                            <a:srgbClr val="000000"/>
                          </a:solidFill>
                          <a:effectLst/>
                          <a:latin typeface="Calibri"/>
                        </a:rPr>
                        <a:t>Natural</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000000"/>
                          </a:solidFill>
                          <a:effectLst/>
                          <a:latin typeface="Calibri"/>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000000"/>
                          </a:solidFill>
                          <a:effectLst/>
                          <a:latin typeface="Calibri"/>
                        </a:rPr>
                        <a:t>1</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18758">
                <a:tc>
                  <a:txBody>
                    <a:bodyPr/>
                    <a:lstStyle/>
                    <a:p>
                      <a:pPr algn="l" fontAlgn="b"/>
                      <a:r>
                        <a:rPr lang="en-GB" sz="1600" b="1" i="0" u="none" strike="noStrike" dirty="0">
                          <a:solidFill>
                            <a:srgbClr val="000000"/>
                          </a:solidFill>
                          <a:effectLst/>
                          <a:latin typeface="Calibri"/>
                        </a:rPr>
                        <a:t>Grand Total</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i="0" u="none" strike="noStrike" dirty="0" smtClean="0">
                          <a:solidFill>
                            <a:srgbClr val="000000"/>
                          </a:solidFill>
                          <a:effectLst/>
                          <a:latin typeface="Calibri"/>
                        </a:rPr>
                        <a:t>1</a:t>
                      </a:r>
                      <a:endParaRPr lang="en-GB" sz="1600" b="1" i="0" u="none" strike="noStrike" dirty="0">
                        <a:solidFill>
                          <a:srgbClr val="000000"/>
                        </a:solidFill>
                        <a:effectLst/>
                        <a:latin typeface="Calibri"/>
                      </a:endParaRP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i="0" u="none" strike="noStrike" dirty="0" smtClean="0">
                          <a:solidFill>
                            <a:srgbClr val="000000"/>
                          </a:solidFill>
                          <a:effectLst/>
                          <a:latin typeface="Calibri"/>
                        </a:rPr>
                        <a:t>1</a:t>
                      </a:r>
                      <a:endParaRPr lang="en-GB" sz="1600" b="1" i="0" u="none" strike="noStrike" dirty="0">
                        <a:solidFill>
                          <a:srgbClr val="000000"/>
                        </a:solidFill>
                        <a:effectLst/>
                        <a:latin typeface="Calibri"/>
                      </a:endParaRP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5"/>
          <p:cNvSpPr txBox="1"/>
          <p:nvPr/>
        </p:nvSpPr>
        <p:spPr>
          <a:xfrm>
            <a:off x="0" y="6469037"/>
            <a:ext cx="9144000" cy="276999"/>
          </a:xfrm>
          <a:prstGeom prst="rect">
            <a:avLst/>
          </a:prstGeom>
          <a:noFill/>
        </p:spPr>
        <p:txBody>
          <a:bodyPr wrap="square" rtlCol="0">
            <a:spAutoFit/>
          </a:bodyPr>
          <a:lstStyle/>
          <a:p>
            <a:r>
              <a:rPr lang="en-GB" sz="1200" dirty="0" smtClean="0"/>
              <a:t>Source: Retailer website July, August, and September 2020 </a:t>
            </a:r>
            <a:endParaRPr lang="en-GB" sz="1200" dirty="0"/>
          </a:p>
        </p:txBody>
      </p:sp>
    </p:spTree>
    <p:extLst>
      <p:ext uri="{BB962C8B-B14F-4D97-AF65-F5344CB8AC3E}">
        <p14:creationId xmlns:p14="http://schemas.microsoft.com/office/powerpoint/2010/main" val="24706309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Species, sales &amp; pricing</a:t>
            </a:r>
            <a:r>
              <a:rPr lang="en-GB" dirty="0"/>
              <a:t/>
            </a:r>
            <a:br>
              <a:rPr lang="en-GB" dirty="0"/>
            </a:br>
            <a:endParaRPr lang="en-GB" dirty="0"/>
          </a:p>
        </p:txBody>
      </p:sp>
      <p:sp>
        <p:nvSpPr>
          <p:cNvPr id="3" name="Text Placeholder 2"/>
          <p:cNvSpPr>
            <a:spLocks noGrp="1"/>
          </p:cNvSpPr>
          <p:nvPr>
            <p:ph type="subTitle" idx="1"/>
          </p:nvPr>
        </p:nvSpPr>
        <p:spPr/>
        <p:txBody>
          <a:bodyPr>
            <a:noAutofit/>
          </a:bodyPr>
          <a:lstStyle/>
          <a:p>
            <a:pPr>
              <a:buClr>
                <a:srgbClr val="0062AE"/>
              </a:buClr>
              <a:defRPr/>
            </a:pPr>
            <a:r>
              <a:rPr lang="en-GB" altLang="en-US" sz="2800" dirty="0" smtClean="0"/>
              <a:t>Source: Nielsen UK </a:t>
            </a:r>
            <a:r>
              <a:rPr lang="en-GB" altLang="en-US" sz="2800" dirty="0" err="1" smtClean="0"/>
              <a:t>Scantrack</a:t>
            </a:r>
            <a:r>
              <a:rPr lang="en-GB" altLang="en-US" sz="2800" dirty="0" smtClean="0"/>
              <a:t> 05.09.20</a:t>
            </a:r>
            <a:endParaRPr lang="en-GB" altLang="en-US" sz="2800" dirty="0"/>
          </a:p>
        </p:txBody>
      </p:sp>
    </p:spTree>
    <p:extLst>
      <p:ext uri="{BB962C8B-B14F-4D97-AF65-F5344CB8AC3E}">
        <p14:creationId xmlns:p14="http://schemas.microsoft.com/office/powerpoint/2010/main" val="20802846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Total seafood by species: top 25</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18666595"/>
              </p:ext>
            </p:extLst>
          </p:nvPr>
        </p:nvGraphicFramePr>
        <p:xfrm>
          <a:off x="366713" y="1384300"/>
          <a:ext cx="8388343" cy="4832922"/>
        </p:xfrm>
        <a:graphic>
          <a:graphicData uri="http://schemas.openxmlformats.org/drawingml/2006/table">
            <a:tbl>
              <a:tblPr firstRow="1" bandRow="1">
                <a:tableStyleId>{69012ECD-51FC-41F1-AA8D-1B2483CD663E}</a:tableStyleId>
              </a:tblPr>
              <a:tblGrid>
                <a:gridCol w="861586">
                  <a:extLst>
                    <a:ext uri="{9D8B030D-6E8A-4147-A177-3AD203B41FA5}">
                      <a16:colId xmlns:a16="http://schemas.microsoft.com/office/drawing/2014/main" xmlns="" val="20000"/>
                    </a:ext>
                  </a:extLst>
                </a:gridCol>
                <a:gridCol w="536493"/>
                <a:gridCol w="539496"/>
                <a:gridCol w="539496"/>
                <a:gridCol w="329184"/>
                <a:gridCol w="465174"/>
                <a:gridCol w="465174"/>
                <a:gridCol w="465174"/>
                <a:gridCol w="465174"/>
                <a:gridCol w="508969"/>
                <a:gridCol w="508969"/>
                <a:gridCol w="508969"/>
                <a:gridCol w="508969"/>
                <a:gridCol w="421379"/>
                <a:gridCol w="421379">
                  <a:extLst>
                    <a:ext uri="{9D8B030D-6E8A-4147-A177-3AD203B41FA5}">
                      <a16:colId xmlns:a16="http://schemas.microsoft.com/office/drawing/2014/main" xmlns="" val="20001"/>
                    </a:ext>
                  </a:extLst>
                </a:gridCol>
                <a:gridCol w="421379">
                  <a:extLst>
                    <a:ext uri="{9D8B030D-6E8A-4147-A177-3AD203B41FA5}">
                      <a16:colId xmlns:a16="http://schemas.microsoft.com/office/drawing/2014/main" xmlns="" val="20002"/>
                    </a:ext>
                  </a:extLst>
                </a:gridCol>
                <a:gridCol w="421379">
                  <a:extLst>
                    <a:ext uri="{9D8B030D-6E8A-4147-A177-3AD203B41FA5}">
                      <a16:colId xmlns:a16="http://schemas.microsoft.com/office/drawing/2014/main" xmlns="" val="20003"/>
                    </a:ext>
                  </a:extLst>
                </a:gridCol>
              </a:tblGrid>
              <a:tr h="224378">
                <a:tc>
                  <a:txBody>
                    <a:bodyPr/>
                    <a:lstStyle/>
                    <a:p>
                      <a:pPr algn="ctr" fontAlgn="t"/>
                      <a:r>
                        <a:rPr lang="en-GB" sz="800" b="1" i="0" u="none" strike="noStrike" dirty="0">
                          <a:solidFill>
                            <a:schemeClr val="bg1"/>
                          </a:solidFill>
                          <a:effectLst/>
                          <a:latin typeface="Arial"/>
                        </a:rPr>
                        <a:t> </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800" b="1" i="0" u="none" strike="noStrike" dirty="0">
                          <a:solidFill>
                            <a:schemeClr val="bg1"/>
                          </a:solidFill>
                          <a:effectLst/>
                          <a:latin typeface="Arial"/>
                        </a:rPr>
                        <a:t>Value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800" b="1" i="0" u="none" strike="noStrike" dirty="0">
                          <a:solidFill>
                            <a:schemeClr val="bg1"/>
                          </a:solidFill>
                          <a:effectLst/>
                          <a:latin typeface="Arial"/>
                        </a:rPr>
                        <a:t>Volume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800" b="1" i="0" u="none" strike="noStrike" dirty="0">
                          <a:solidFill>
                            <a:schemeClr val="bg1"/>
                          </a:solidFill>
                          <a:effectLst/>
                          <a:latin typeface="Arial"/>
                        </a:rPr>
                        <a:t>Unit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fontAlgn="ctr"/>
                      <a:r>
                        <a:rPr lang="en-GB" sz="800" b="1" i="0" u="none" strike="noStrike" dirty="0">
                          <a:solidFill>
                            <a:schemeClr val="bg1"/>
                          </a:solidFill>
                          <a:effectLst/>
                          <a:latin typeface="Arial"/>
                        </a:rPr>
                        <a:t>Price per KG</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fontAlgn="ctr"/>
                      <a:r>
                        <a:rPr lang="en-GB" sz="800" b="1" i="0" u="none" strike="noStrike" dirty="0">
                          <a:solidFill>
                            <a:schemeClr val="bg1"/>
                          </a:solidFill>
                          <a:effectLst/>
                          <a:latin typeface="Arial"/>
                        </a:rPr>
                        <a:t>Price per Unit</a:t>
                      </a:r>
                    </a:p>
                  </a:txBody>
                  <a:tcPr marL="0" marR="0" marT="0"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285572">
                <a:tc>
                  <a:txBody>
                    <a:bodyPr/>
                    <a:lstStyle/>
                    <a:p>
                      <a:pPr algn="l" fontAlgn="ctr"/>
                      <a:r>
                        <a:rPr lang="en-GB" sz="800" b="1" i="0" u="none" strike="noStrike" dirty="0">
                          <a:solidFill>
                            <a:schemeClr val="bg1"/>
                          </a:solidFill>
                          <a:effectLst/>
                          <a:latin typeface="Arial"/>
                        </a:rPr>
                        <a:t> </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a:t>
                      </a:r>
                      <a:endParaRPr lang="en-GB" sz="800" b="0" i="0" u="none" strike="noStrike" dirty="0" smtClean="0">
                        <a:solidFill>
                          <a:schemeClr val="bg1"/>
                        </a:solidFill>
                        <a:effectLst/>
                        <a:latin typeface="Arial"/>
                      </a:endParaRPr>
                    </a:p>
                    <a:p>
                      <a:pPr algn="ctr" fontAlgn="ctr"/>
                      <a:r>
                        <a:rPr lang="en-GB" sz="800" b="0" i="0" u="none" strike="noStrike" dirty="0" smtClean="0">
                          <a:solidFill>
                            <a:schemeClr val="bg1"/>
                          </a:solidFill>
                          <a:effectLst/>
                          <a:latin typeface="Arial"/>
                        </a:rPr>
                        <a:t>08.09.18</a:t>
                      </a:r>
                      <a:endParaRPr lang="en-GB" sz="800" b="0" i="0" u="none" strike="noStrike" dirty="0">
                        <a:solidFill>
                          <a:schemeClr val="bg1"/>
                        </a:solidFill>
                        <a:effectLst/>
                        <a:latin typeface="Arial"/>
                      </a:endParaRP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smtClean="0">
                          <a:solidFill>
                            <a:schemeClr val="bg1"/>
                          </a:solidFill>
                          <a:effectLst/>
                          <a:latin typeface="Arial"/>
                        </a:rPr>
                        <a:t>WE</a:t>
                      </a:r>
                    </a:p>
                    <a:p>
                      <a:pPr algn="ctr" fontAlgn="ctr"/>
                      <a:r>
                        <a:rPr lang="en-GB" sz="800" b="0" i="0" u="none" strike="noStrike" dirty="0" smtClean="0">
                          <a:solidFill>
                            <a:schemeClr val="bg1"/>
                          </a:solidFill>
                          <a:effectLst/>
                          <a:latin typeface="Arial"/>
                        </a:rPr>
                        <a:t>07.09.19</a:t>
                      </a:r>
                      <a:endParaRPr lang="en-GB" sz="800" b="0" i="0" u="none" strike="noStrike" dirty="0">
                        <a:solidFill>
                          <a:schemeClr val="bg1"/>
                        </a:solidFill>
                        <a:effectLst/>
                        <a:latin typeface="Arial"/>
                      </a:endParaRP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smtClean="0">
                          <a:solidFill>
                            <a:schemeClr val="bg1"/>
                          </a:solidFill>
                          <a:effectLst/>
                          <a:latin typeface="Arial"/>
                        </a:rPr>
                        <a:t>WE</a:t>
                      </a:r>
                    </a:p>
                    <a:p>
                      <a:pPr algn="ctr" fontAlgn="ctr"/>
                      <a:r>
                        <a:rPr lang="en-GB" sz="800" b="0" i="0" u="none" strike="noStrike" dirty="0" smtClean="0">
                          <a:solidFill>
                            <a:schemeClr val="bg1"/>
                          </a:solidFill>
                          <a:effectLst/>
                          <a:latin typeface="Arial"/>
                        </a:rPr>
                        <a:t> </a:t>
                      </a:r>
                      <a:r>
                        <a:rPr lang="en-GB" sz="800" b="0" i="0" u="none" strike="noStrike" dirty="0">
                          <a:solidFill>
                            <a:schemeClr val="bg1"/>
                          </a:solidFill>
                          <a:effectLst/>
                          <a:latin typeface="Arial"/>
                        </a:rPr>
                        <a:t>05.09.20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smtClean="0">
                          <a:solidFill>
                            <a:schemeClr val="bg1"/>
                          </a:solidFill>
                          <a:effectLst/>
                          <a:latin typeface="Arial"/>
                        </a:rPr>
                        <a:t>WE</a:t>
                      </a:r>
                    </a:p>
                    <a:p>
                      <a:pPr algn="ctr" fontAlgn="ctr"/>
                      <a:r>
                        <a:rPr lang="en-GB" sz="800" b="0" i="0" u="none" strike="noStrike" dirty="0" smtClean="0">
                          <a:solidFill>
                            <a:schemeClr val="bg1"/>
                          </a:solidFill>
                          <a:effectLst/>
                          <a:latin typeface="Arial"/>
                        </a:rPr>
                        <a:t> </a:t>
                      </a:r>
                      <a:r>
                        <a:rPr lang="en-GB" sz="800" b="0" i="0" u="none" strike="noStrike" dirty="0">
                          <a:solidFill>
                            <a:schemeClr val="bg1"/>
                          </a:solidFill>
                          <a:effectLst/>
                          <a:latin typeface="Arial"/>
                        </a:rPr>
                        <a:t>08.09.18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smtClean="0">
                          <a:solidFill>
                            <a:schemeClr val="bg1"/>
                          </a:solidFill>
                          <a:effectLst/>
                          <a:latin typeface="Arial"/>
                        </a:rPr>
                        <a:t>WE</a:t>
                      </a:r>
                    </a:p>
                    <a:p>
                      <a:pPr algn="ctr" fontAlgn="ctr"/>
                      <a:r>
                        <a:rPr lang="en-GB" sz="800" b="0" i="0" u="none" strike="noStrike" dirty="0" smtClean="0">
                          <a:solidFill>
                            <a:schemeClr val="bg1"/>
                          </a:solidFill>
                          <a:effectLst/>
                          <a:latin typeface="Arial"/>
                        </a:rPr>
                        <a:t> </a:t>
                      </a:r>
                      <a:r>
                        <a:rPr lang="en-GB" sz="800" b="0" i="0" u="none" strike="noStrike" dirty="0">
                          <a:solidFill>
                            <a:schemeClr val="bg1"/>
                          </a:solidFill>
                          <a:effectLst/>
                          <a:latin typeface="Arial"/>
                        </a:rPr>
                        <a:t>07.09.19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a:t>
                      </a:r>
                      <a:endParaRPr lang="en-GB" sz="800" b="0" i="0" u="none" strike="noStrike" dirty="0" smtClean="0">
                        <a:solidFill>
                          <a:schemeClr val="bg1"/>
                        </a:solidFill>
                        <a:effectLst/>
                        <a:latin typeface="Arial"/>
                      </a:endParaRPr>
                    </a:p>
                    <a:p>
                      <a:pPr algn="ctr" fontAlgn="ctr"/>
                      <a:r>
                        <a:rPr lang="en-GB" sz="800" b="0" i="0" u="none" strike="noStrike" dirty="0" smtClean="0">
                          <a:solidFill>
                            <a:schemeClr val="bg1"/>
                          </a:solidFill>
                          <a:effectLst/>
                          <a:latin typeface="Arial"/>
                        </a:rPr>
                        <a:t>05.09.20</a:t>
                      </a:r>
                      <a:endParaRPr lang="en-GB" sz="800" b="0" i="0" u="none" strike="noStrike" dirty="0">
                        <a:solidFill>
                          <a:schemeClr val="bg1"/>
                        </a:solidFill>
                        <a:effectLst/>
                        <a:latin typeface="Arial"/>
                      </a:endParaRP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08.09.18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07.09.19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05.09.20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05.09.20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05.09.20</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extLst>
                  <a:ext uri="{0D108BD9-81ED-4DB2-BD59-A6C34878D82A}">
                    <a16:rowId xmlns:a16="http://schemas.microsoft.com/office/drawing/2014/main" xmlns="" val="10001"/>
                  </a:ext>
                </a:extLst>
              </a:tr>
              <a:tr h="163184">
                <a:tc>
                  <a:txBody>
                    <a:bodyPr/>
                    <a:lstStyle/>
                    <a:p>
                      <a:pPr algn="l" fontAlgn="t"/>
                      <a:r>
                        <a:rPr lang="en-GB" sz="800" b="1" i="0" u="none" strike="noStrike" dirty="0">
                          <a:solidFill>
                            <a:srgbClr val="000000"/>
                          </a:solidFill>
                          <a:effectLst/>
                          <a:latin typeface="Arial"/>
                        </a:rPr>
                        <a:t>Total seafood</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£3,834,497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£3,837,940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£4,099,146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395,108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393,125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420,604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1,471,931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1,471,913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1,576,859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£9.75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£2.60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63184">
                <a:tc>
                  <a:txBody>
                    <a:bodyPr/>
                    <a:lstStyle/>
                    <a:p>
                      <a:pPr algn="l" fontAlgn="t"/>
                      <a:r>
                        <a:rPr lang="en-GB" sz="800" b="0" i="0" u="none" strike="noStrike">
                          <a:solidFill>
                            <a:srgbClr val="000000"/>
                          </a:solidFill>
                          <a:effectLst/>
                          <a:latin typeface="Arial"/>
                        </a:rPr>
                        <a:t>Salmon</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£1,073,864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£1,076,310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£1,140,009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61,997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62,538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67,832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8.5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277,268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279,081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299,866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£3.80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Cod</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£490,659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£487,113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£526,451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62,307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59,636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62,976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176,166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170,982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179,435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Tuna</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£408,586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£412,995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£449,168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61,633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61,735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68,114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193,200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188,004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213,425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WW prawns</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£341,039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£346,362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£370,507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23,459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24,433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25,957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110,881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116,516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126,328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Haddock</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£249,415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£239,514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£258,347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26,529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24,676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26,979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83,694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78,181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84,191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£3.07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0.2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Mixed seafood</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£180,412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£186,886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£180,506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19,750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20,084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19,443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57,878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58,845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55,534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£3.25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2.3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Pollock</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£133,536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£153,761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£176,598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29,381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31,992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34,392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74,115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84,137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88,433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9.3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CW prawns</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£172,022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£166,422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£170,796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14,464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13,917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13,717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62,456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61,908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62,595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1.5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Mackerel</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£131,526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£130,507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£139,681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18,069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17,325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18,366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100,954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101,694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111,924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£7.61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Sea Bass</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£68,908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£68,156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£81,928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4,226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4,235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4,989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17,050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17,677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22,187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25.5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£16.42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Basa</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£63,010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£59,193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£75,900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8,029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7,516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9,889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26,111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23,932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29,904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25.0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2.6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Scampi</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£57,653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£57,834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£69,869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5,446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5,246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6,424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24,104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23,000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26,730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16.2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Sardines</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£39,986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£41,127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£43,718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8,511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8,489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9,267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69,957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70,647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77,010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9.0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£0.57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Crabstick</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£35,998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£39,011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£40,308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8,619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9,972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10,212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36,518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41,188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42,626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£0.95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Arial"/>
                        </a:rPr>
                        <a:t>-0.2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Trout</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£37,796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£36,013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£32,140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2,812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10,209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9,607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8,253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£3.89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Sole</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£29,431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£29,903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£30,933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8,688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8,968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9,441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£3.28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Arial"/>
                        </a:rPr>
                        <a:t>-1.7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Mussels</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£25,305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£24,900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£24,543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4,531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4,312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4,291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12,890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12,786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12,303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Crab</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£27,862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£26,045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£23,661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8,535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7,570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6,345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Arial"/>
                        </a:rPr>
                        <a:t>-16.2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19.5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£3.73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8.4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Plaice</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£25,223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£18,641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£18,400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8,369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5,778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5,501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Arial"/>
                        </a:rPr>
                        <a:t>-4.8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£3.35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3.7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Squid (calamari)</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£17,115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£16,857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£18,275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6,043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6,075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6,556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0.5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Scallops</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£16,508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£17,366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£17,697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3,425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3,486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3,467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Arial"/>
                        </a:rPr>
                        <a:t>-0.5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£5.10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2.5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Anchovy</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£13,145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£12,867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£15,670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10,467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10,605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12,417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17.1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4.0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Herring</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£12,809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£13,560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£14,377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7,434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7,920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8,595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8.5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Arial"/>
                        </a:rPr>
                        <a:t>-2.3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Sea-Brm</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£16,857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£15,133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£13,989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4,076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3,805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3,337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Arial"/>
                        </a:rPr>
                        <a:t>-12.3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£4.19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5.4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63184">
                <a:tc>
                  <a:txBody>
                    <a:bodyPr/>
                    <a:lstStyle/>
                    <a:p>
                      <a:pPr algn="l" fontAlgn="t"/>
                      <a:r>
                        <a:rPr lang="en-GB" sz="800" b="0" i="0" u="none" strike="noStrike">
                          <a:solidFill>
                            <a:srgbClr val="000000"/>
                          </a:solidFill>
                          <a:effectLst/>
                          <a:latin typeface="Arial"/>
                        </a:rPr>
                        <a:t>Kipper</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£14,923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£14,758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£13,905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1,665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-5.0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10,340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9,811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9,192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Arial"/>
                        </a:rPr>
                        <a:t>-6.3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0.6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5" name="TextBox 4"/>
          <p:cNvSpPr txBox="1"/>
          <p:nvPr/>
        </p:nvSpPr>
        <p:spPr>
          <a:xfrm>
            <a:off x="0" y="6469037"/>
            <a:ext cx="9144000" cy="276999"/>
          </a:xfrm>
          <a:prstGeom prst="rect">
            <a:avLst/>
          </a:prstGeom>
          <a:noFill/>
        </p:spPr>
        <p:txBody>
          <a:bodyPr wrap="square" rtlCol="0">
            <a:spAutoFit/>
          </a:bodyPr>
          <a:lstStyle/>
          <a:p>
            <a:r>
              <a:rPr lang="en-GB" sz="1200" dirty="0" smtClean="0"/>
              <a:t>Source: Nielsen UK </a:t>
            </a:r>
            <a:r>
              <a:rPr lang="en-GB" sz="1200" dirty="0" err="1" smtClean="0"/>
              <a:t>ScanTrack</a:t>
            </a:r>
            <a:r>
              <a:rPr lang="en-GB" sz="1200" dirty="0" smtClean="0"/>
              <a:t> MAT 05.09.20</a:t>
            </a:r>
            <a:endParaRPr lang="en-GB" sz="1200" dirty="0"/>
          </a:p>
        </p:txBody>
      </p:sp>
    </p:spTree>
    <p:extLst>
      <p:ext uri="{BB962C8B-B14F-4D97-AF65-F5344CB8AC3E}">
        <p14:creationId xmlns:p14="http://schemas.microsoft.com/office/powerpoint/2010/main" val="6762871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Total seafood by species: top 26-50</a:t>
            </a:r>
            <a:endParaRPr lang="en-GB" dirty="0"/>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993101015"/>
              </p:ext>
            </p:extLst>
          </p:nvPr>
        </p:nvGraphicFramePr>
        <p:xfrm>
          <a:off x="366713" y="1384300"/>
          <a:ext cx="8388343" cy="4832922"/>
        </p:xfrm>
        <a:graphic>
          <a:graphicData uri="http://schemas.openxmlformats.org/drawingml/2006/table">
            <a:tbl>
              <a:tblPr firstRow="1" bandRow="1">
                <a:tableStyleId>{69012ECD-51FC-41F1-AA8D-1B2483CD663E}</a:tableStyleId>
              </a:tblPr>
              <a:tblGrid>
                <a:gridCol w="861586">
                  <a:extLst>
                    <a:ext uri="{9D8B030D-6E8A-4147-A177-3AD203B41FA5}">
                      <a16:colId xmlns:a16="http://schemas.microsoft.com/office/drawing/2014/main" xmlns="" val="20000"/>
                    </a:ext>
                  </a:extLst>
                </a:gridCol>
                <a:gridCol w="536493"/>
                <a:gridCol w="539496"/>
                <a:gridCol w="539496"/>
                <a:gridCol w="329184"/>
                <a:gridCol w="465174"/>
                <a:gridCol w="465174"/>
                <a:gridCol w="465174"/>
                <a:gridCol w="465174"/>
                <a:gridCol w="508969"/>
                <a:gridCol w="508969"/>
                <a:gridCol w="508969"/>
                <a:gridCol w="508969"/>
                <a:gridCol w="504967"/>
                <a:gridCol w="337791">
                  <a:extLst>
                    <a:ext uri="{9D8B030D-6E8A-4147-A177-3AD203B41FA5}">
                      <a16:colId xmlns:a16="http://schemas.microsoft.com/office/drawing/2014/main" xmlns="" val="20001"/>
                    </a:ext>
                  </a:extLst>
                </a:gridCol>
                <a:gridCol w="421379">
                  <a:extLst>
                    <a:ext uri="{9D8B030D-6E8A-4147-A177-3AD203B41FA5}">
                      <a16:colId xmlns:a16="http://schemas.microsoft.com/office/drawing/2014/main" xmlns="" val="20002"/>
                    </a:ext>
                  </a:extLst>
                </a:gridCol>
                <a:gridCol w="421379">
                  <a:extLst>
                    <a:ext uri="{9D8B030D-6E8A-4147-A177-3AD203B41FA5}">
                      <a16:colId xmlns:a16="http://schemas.microsoft.com/office/drawing/2014/main" xmlns="" val="20003"/>
                    </a:ext>
                  </a:extLst>
                </a:gridCol>
              </a:tblGrid>
              <a:tr h="224378">
                <a:tc>
                  <a:txBody>
                    <a:bodyPr/>
                    <a:lstStyle/>
                    <a:p>
                      <a:pPr algn="ctr" fontAlgn="t"/>
                      <a:r>
                        <a:rPr lang="en-GB" sz="800" b="1" i="0" u="none" strike="noStrike" dirty="0">
                          <a:solidFill>
                            <a:schemeClr val="bg1"/>
                          </a:solidFill>
                          <a:effectLst/>
                          <a:latin typeface="Arial"/>
                        </a:rPr>
                        <a:t> </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800" b="1" i="0" u="none" strike="noStrike" dirty="0">
                          <a:solidFill>
                            <a:schemeClr val="bg1"/>
                          </a:solidFill>
                          <a:effectLst/>
                          <a:latin typeface="Arial"/>
                        </a:rPr>
                        <a:t>Value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800" b="1" i="0" u="none" strike="noStrike" dirty="0">
                          <a:solidFill>
                            <a:schemeClr val="bg1"/>
                          </a:solidFill>
                          <a:effectLst/>
                          <a:latin typeface="Arial"/>
                        </a:rPr>
                        <a:t>Volume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800" b="1" i="0" u="none" strike="noStrike" dirty="0">
                          <a:solidFill>
                            <a:schemeClr val="bg1"/>
                          </a:solidFill>
                          <a:effectLst/>
                          <a:latin typeface="Arial"/>
                        </a:rPr>
                        <a:t>Unit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fontAlgn="ctr"/>
                      <a:r>
                        <a:rPr lang="en-GB" sz="800" b="1" i="0" u="none" strike="noStrike" dirty="0">
                          <a:solidFill>
                            <a:schemeClr val="bg1"/>
                          </a:solidFill>
                          <a:effectLst/>
                          <a:latin typeface="Arial"/>
                        </a:rPr>
                        <a:t>Price per KG</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fontAlgn="ctr"/>
                      <a:r>
                        <a:rPr lang="en-GB" sz="800" b="1" i="0" u="none" strike="noStrike" dirty="0">
                          <a:solidFill>
                            <a:schemeClr val="bg1"/>
                          </a:solidFill>
                          <a:effectLst/>
                          <a:latin typeface="Arial"/>
                        </a:rPr>
                        <a:t>Price per Unit</a:t>
                      </a:r>
                    </a:p>
                  </a:txBody>
                  <a:tcPr marL="0" marR="0" marT="0"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285572">
                <a:tc>
                  <a:txBody>
                    <a:bodyPr/>
                    <a:lstStyle/>
                    <a:p>
                      <a:pPr algn="l" fontAlgn="ctr"/>
                      <a:r>
                        <a:rPr lang="en-GB" sz="800" b="1" i="0" u="none" strike="noStrike" dirty="0">
                          <a:solidFill>
                            <a:schemeClr val="bg1"/>
                          </a:solidFill>
                          <a:effectLst/>
                          <a:latin typeface="Arial"/>
                        </a:rPr>
                        <a:t> </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a:t>
                      </a:r>
                      <a:endParaRPr lang="en-GB" sz="800" b="0" i="0" u="none" strike="noStrike" dirty="0" smtClean="0">
                        <a:solidFill>
                          <a:schemeClr val="bg1"/>
                        </a:solidFill>
                        <a:effectLst/>
                        <a:latin typeface="Arial"/>
                      </a:endParaRPr>
                    </a:p>
                    <a:p>
                      <a:pPr algn="ctr" fontAlgn="ctr"/>
                      <a:r>
                        <a:rPr lang="en-GB" sz="800" b="0" i="0" u="none" strike="noStrike" dirty="0" smtClean="0">
                          <a:solidFill>
                            <a:schemeClr val="bg1"/>
                          </a:solidFill>
                          <a:effectLst/>
                          <a:latin typeface="Arial"/>
                        </a:rPr>
                        <a:t>08.09.18</a:t>
                      </a:r>
                      <a:endParaRPr lang="en-GB" sz="800" b="0" i="0" u="none" strike="noStrike" dirty="0">
                        <a:solidFill>
                          <a:schemeClr val="bg1"/>
                        </a:solidFill>
                        <a:effectLst/>
                        <a:latin typeface="Arial"/>
                      </a:endParaRP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smtClean="0">
                          <a:solidFill>
                            <a:schemeClr val="bg1"/>
                          </a:solidFill>
                          <a:effectLst/>
                          <a:latin typeface="Arial"/>
                        </a:rPr>
                        <a:t>WE</a:t>
                      </a:r>
                    </a:p>
                    <a:p>
                      <a:pPr algn="ctr" fontAlgn="ctr"/>
                      <a:r>
                        <a:rPr lang="en-GB" sz="800" b="0" i="0" u="none" strike="noStrike" dirty="0" smtClean="0">
                          <a:solidFill>
                            <a:schemeClr val="bg1"/>
                          </a:solidFill>
                          <a:effectLst/>
                          <a:latin typeface="Arial"/>
                        </a:rPr>
                        <a:t>07.09.19</a:t>
                      </a:r>
                      <a:endParaRPr lang="en-GB" sz="800" b="0" i="0" u="none" strike="noStrike" dirty="0">
                        <a:solidFill>
                          <a:schemeClr val="bg1"/>
                        </a:solidFill>
                        <a:effectLst/>
                        <a:latin typeface="Arial"/>
                      </a:endParaRP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smtClean="0">
                          <a:solidFill>
                            <a:schemeClr val="bg1"/>
                          </a:solidFill>
                          <a:effectLst/>
                          <a:latin typeface="Arial"/>
                        </a:rPr>
                        <a:t>WE</a:t>
                      </a:r>
                    </a:p>
                    <a:p>
                      <a:pPr algn="ctr" fontAlgn="ctr"/>
                      <a:r>
                        <a:rPr lang="en-GB" sz="800" b="0" i="0" u="none" strike="noStrike" dirty="0" smtClean="0">
                          <a:solidFill>
                            <a:schemeClr val="bg1"/>
                          </a:solidFill>
                          <a:effectLst/>
                          <a:latin typeface="Arial"/>
                        </a:rPr>
                        <a:t> </a:t>
                      </a:r>
                      <a:r>
                        <a:rPr lang="en-GB" sz="800" b="0" i="0" u="none" strike="noStrike" dirty="0">
                          <a:solidFill>
                            <a:schemeClr val="bg1"/>
                          </a:solidFill>
                          <a:effectLst/>
                          <a:latin typeface="Arial"/>
                        </a:rPr>
                        <a:t>05.09.20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smtClean="0">
                          <a:solidFill>
                            <a:schemeClr val="bg1"/>
                          </a:solidFill>
                          <a:effectLst/>
                          <a:latin typeface="Arial"/>
                        </a:rPr>
                        <a:t>WE</a:t>
                      </a:r>
                    </a:p>
                    <a:p>
                      <a:pPr algn="ctr" fontAlgn="ctr"/>
                      <a:r>
                        <a:rPr lang="en-GB" sz="800" b="0" i="0" u="none" strike="noStrike" dirty="0" smtClean="0">
                          <a:solidFill>
                            <a:schemeClr val="bg1"/>
                          </a:solidFill>
                          <a:effectLst/>
                          <a:latin typeface="Arial"/>
                        </a:rPr>
                        <a:t> </a:t>
                      </a:r>
                      <a:r>
                        <a:rPr lang="en-GB" sz="800" b="0" i="0" u="none" strike="noStrike" dirty="0">
                          <a:solidFill>
                            <a:schemeClr val="bg1"/>
                          </a:solidFill>
                          <a:effectLst/>
                          <a:latin typeface="Arial"/>
                        </a:rPr>
                        <a:t>08.09.18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smtClean="0">
                          <a:solidFill>
                            <a:schemeClr val="bg1"/>
                          </a:solidFill>
                          <a:effectLst/>
                          <a:latin typeface="Arial"/>
                        </a:rPr>
                        <a:t>WE</a:t>
                      </a:r>
                    </a:p>
                    <a:p>
                      <a:pPr algn="ctr" fontAlgn="ctr"/>
                      <a:r>
                        <a:rPr lang="en-GB" sz="800" b="0" i="0" u="none" strike="noStrike" dirty="0" smtClean="0">
                          <a:solidFill>
                            <a:schemeClr val="bg1"/>
                          </a:solidFill>
                          <a:effectLst/>
                          <a:latin typeface="Arial"/>
                        </a:rPr>
                        <a:t> </a:t>
                      </a:r>
                      <a:r>
                        <a:rPr lang="en-GB" sz="800" b="0" i="0" u="none" strike="noStrike" dirty="0">
                          <a:solidFill>
                            <a:schemeClr val="bg1"/>
                          </a:solidFill>
                          <a:effectLst/>
                          <a:latin typeface="Arial"/>
                        </a:rPr>
                        <a:t>07.09.19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a:t>
                      </a:r>
                      <a:endParaRPr lang="en-GB" sz="800" b="0" i="0" u="none" strike="noStrike" dirty="0" smtClean="0">
                        <a:solidFill>
                          <a:schemeClr val="bg1"/>
                        </a:solidFill>
                        <a:effectLst/>
                        <a:latin typeface="Arial"/>
                      </a:endParaRPr>
                    </a:p>
                    <a:p>
                      <a:pPr algn="ctr" fontAlgn="ctr"/>
                      <a:r>
                        <a:rPr lang="en-GB" sz="800" b="0" i="0" u="none" strike="noStrike" dirty="0" smtClean="0">
                          <a:solidFill>
                            <a:schemeClr val="bg1"/>
                          </a:solidFill>
                          <a:effectLst/>
                          <a:latin typeface="Arial"/>
                        </a:rPr>
                        <a:t>05.09.20</a:t>
                      </a:r>
                      <a:endParaRPr lang="en-GB" sz="800" b="0" i="0" u="none" strike="noStrike" dirty="0">
                        <a:solidFill>
                          <a:schemeClr val="bg1"/>
                        </a:solidFill>
                        <a:effectLst/>
                        <a:latin typeface="Arial"/>
                      </a:endParaRP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08.09.18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07.09.19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05.09.20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05.09.20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05.09.20</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extLst>
                  <a:ext uri="{0D108BD9-81ED-4DB2-BD59-A6C34878D82A}">
                    <a16:rowId xmlns:a16="http://schemas.microsoft.com/office/drawing/2014/main" xmlns="" val="10001"/>
                  </a:ext>
                </a:extLst>
              </a:tr>
              <a:tr h="163184">
                <a:tc>
                  <a:txBody>
                    <a:bodyPr/>
                    <a:lstStyle/>
                    <a:p>
                      <a:pPr algn="l" fontAlgn="t"/>
                      <a:r>
                        <a:rPr lang="en-GB" sz="800" b="1" i="0" u="none" strike="noStrike" dirty="0">
                          <a:solidFill>
                            <a:srgbClr val="000000"/>
                          </a:solidFill>
                          <a:effectLst/>
                          <a:latin typeface="Arial"/>
                        </a:rPr>
                        <a:t>Total seafood</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£3,834,497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£3,837,940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£4,099,146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395,108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393,125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420,604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1,471,931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1,471,913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1,576,859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£9.75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£2.60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63184">
                <a:tc>
                  <a:txBody>
                    <a:bodyPr/>
                    <a:lstStyle/>
                    <a:p>
                      <a:pPr algn="l" fontAlgn="t"/>
                      <a:r>
                        <a:rPr lang="en-GB" sz="800" b="0" i="0" u="none" strike="noStrike" dirty="0">
                          <a:solidFill>
                            <a:srgbClr val="000000"/>
                          </a:solidFill>
                          <a:effectLst/>
                          <a:latin typeface="Arial"/>
                        </a:rPr>
                        <a:t>Shrimps</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£7,461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£10,522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£12,134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1,590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£4.13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Lobster</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£9,324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£6,960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£7,857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-9.3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£8.46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Pilchards</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£6,030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£6,025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£6,211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8,591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8,288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8,362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£0.74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Hake</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£8,046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£7,025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£5,689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-19.0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559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Cockles</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£5,887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£5,636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£4,981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455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3,099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2,685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-5.8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Monkfish</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£4,068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£4,392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£41.13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-10.7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£6.81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-5.6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Crayfish</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£6,552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£5,113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-37.3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Halibut</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17.2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£9.66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Skat/Ry</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£4.18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Langoustine</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24.2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£6.16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Cod Roe</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£1,612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£11.31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-7.1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Oysters</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Swordfish</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-5.0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£35.37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£4.97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Tilapia</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£4.84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Lumpfish Roe</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£983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£37.26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Octopus</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£983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Sild</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642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17.8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Clams</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8.5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£4.06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Caviar</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£60.53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£5.12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14.3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Surimi</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133.8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18.3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34.5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Coley</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£3.42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Eel</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-25.0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485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Whitebait</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£761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383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a:solidFill>
                            <a:srgbClr val="000000"/>
                          </a:solidFill>
                          <a:effectLst/>
                          <a:latin typeface="Arial"/>
                        </a:rPr>
                        <a:t>Sprats</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£750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773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585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£9.90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63184">
                <a:tc>
                  <a:txBody>
                    <a:bodyPr/>
                    <a:lstStyle/>
                    <a:p>
                      <a:pPr algn="l" fontAlgn="t"/>
                      <a:r>
                        <a:rPr lang="en-GB" sz="800" b="0" i="0" u="none" strike="noStrike">
                          <a:solidFill>
                            <a:srgbClr val="000000"/>
                          </a:solidFill>
                          <a:effectLst/>
                          <a:latin typeface="Arial"/>
                        </a:rPr>
                        <a:t>Salmon Roe</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£108.14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£5.47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1.6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5" name="TextBox 4"/>
          <p:cNvSpPr txBox="1"/>
          <p:nvPr/>
        </p:nvSpPr>
        <p:spPr>
          <a:xfrm>
            <a:off x="0" y="6469037"/>
            <a:ext cx="9144000" cy="276999"/>
          </a:xfrm>
          <a:prstGeom prst="rect">
            <a:avLst/>
          </a:prstGeom>
          <a:noFill/>
        </p:spPr>
        <p:txBody>
          <a:bodyPr wrap="square" rtlCol="0">
            <a:spAutoFit/>
          </a:bodyPr>
          <a:lstStyle/>
          <a:p>
            <a:r>
              <a:rPr lang="en-GB" sz="1200" dirty="0" smtClean="0"/>
              <a:t>Source: Nielsen UK </a:t>
            </a:r>
            <a:r>
              <a:rPr lang="en-GB" sz="1200" dirty="0" err="1" smtClean="0"/>
              <a:t>ScanTrack</a:t>
            </a:r>
            <a:r>
              <a:rPr lang="en-GB" sz="1200" dirty="0" smtClean="0"/>
              <a:t> MAT 05.09.20</a:t>
            </a:r>
            <a:endParaRPr lang="en-GB" sz="1200" dirty="0"/>
          </a:p>
        </p:txBody>
      </p:sp>
    </p:spTree>
    <p:extLst>
      <p:ext uri="{BB962C8B-B14F-4D97-AF65-F5344CB8AC3E}">
        <p14:creationId xmlns:p14="http://schemas.microsoft.com/office/powerpoint/2010/main" val="25737367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Chilled seafood by species: top 25</a:t>
            </a:r>
            <a:endParaRPr lang="en-GB"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3446055193"/>
              </p:ext>
            </p:extLst>
          </p:nvPr>
        </p:nvGraphicFramePr>
        <p:xfrm>
          <a:off x="366713" y="1384300"/>
          <a:ext cx="8388347" cy="4832922"/>
        </p:xfrm>
        <a:graphic>
          <a:graphicData uri="http://schemas.openxmlformats.org/drawingml/2006/table">
            <a:tbl>
              <a:tblPr firstRow="1" bandRow="1">
                <a:tableStyleId>{69012ECD-51FC-41F1-AA8D-1B2483CD663E}</a:tableStyleId>
              </a:tblPr>
              <a:tblGrid>
                <a:gridCol w="861586">
                  <a:extLst>
                    <a:ext uri="{9D8B030D-6E8A-4147-A177-3AD203B41FA5}">
                      <a16:colId xmlns:a16="http://schemas.microsoft.com/office/drawing/2014/main" xmlns="" val="20000"/>
                    </a:ext>
                  </a:extLst>
                </a:gridCol>
                <a:gridCol w="600501"/>
                <a:gridCol w="600501"/>
                <a:gridCol w="600501"/>
                <a:gridCol w="341194"/>
                <a:gridCol w="448672"/>
                <a:gridCol w="448672"/>
                <a:gridCol w="448672"/>
                <a:gridCol w="448672"/>
                <a:gridCol w="448672"/>
                <a:gridCol w="448672"/>
                <a:gridCol w="448672"/>
                <a:gridCol w="448672"/>
                <a:gridCol w="448672"/>
                <a:gridCol w="448672">
                  <a:extLst>
                    <a:ext uri="{9D8B030D-6E8A-4147-A177-3AD203B41FA5}">
                      <a16:colId xmlns:a16="http://schemas.microsoft.com/office/drawing/2014/main" xmlns="" val="20001"/>
                    </a:ext>
                  </a:extLst>
                </a:gridCol>
                <a:gridCol w="448672">
                  <a:extLst>
                    <a:ext uri="{9D8B030D-6E8A-4147-A177-3AD203B41FA5}">
                      <a16:colId xmlns:a16="http://schemas.microsoft.com/office/drawing/2014/main" xmlns="" val="20002"/>
                    </a:ext>
                  </a:extLst>
                </a:gridCol>
                <a:gridCol w="448672">
                  <a:extLst>
                    <a:ext uri="{9D8B030D-6E8A-4147-A177-3AD203B41FA5}">
                      <a16:colId xmlns:a16="http://schemas.microsoft.com/office/drawing/2014/main" xmlns="" val="20003"/>
                    </a:ext>
                  </a:extLst>
                </a:gridCol>
              </a:tblGrid>
              <a:tr h="224378">
                <a:tc>
                  <a:txBody>
                    <a:bodyPr/>
                    <a:lstStyle/>
                    <a:p>
                      <a:pPr algn="ctr" fontAlgn="t"/>
                      <a:r>
                        <a:rPr lang="en-GB" sz="800" b="1" i="0" u="none" strike="noStrike" dirty="0">
                          <a:solidFill>
                            <a:schemeClr val="bg1"/>
                          </a:solidFill>
                          <a:effectLst/>
                          <a:latin typeface="Arial"/>
                        </a:rPr>
                        <a:t> </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800" b="1" i="0" u="none" strike="noStrike" dirty="0">
                          <a:solidFill>
                            <a:schemeClr val="bg1"/>
                          </a:solidFill>
                          <a:effectLst/>
                          <a:latin typeface="Arial"/>
                        </a:rPr>
                        <a:t>Value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800" b="1" i="0" u="none" strike="noStrike" dirty="0">
                          <a:solidFill>
                            <a:schemeClr val="bg1"/>
                          </a:solidFill>
                          <a:effectLst/>
                          <a:latin typeface="Arial"/>
                        </a:rPr>
                        <a:t>Volume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800" b="1" i="0" u="none" strike="noStrike" dirty="0">
                          <a:solidFill>
                            <a:schemeClr val="bg1"/>
                          </a:solidFill>
                          <a:effectLst/>
                          <a:latin typeface="Arial"/>
                        </a:rPr>
                        <a:t>Unit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fontAlgn="ctr"/>
                      <a:r>
                        <a:rPr lang="en-GB" sz="800" b="1" i="0" u="none" strike="noStrike" dirty="0">
                          <a:solidFill>
                            <a:schemeClr val="bg1"/>
                          </a:solidFill>
                          <a:effectLst/>
                          <a:latin typeface="Arial"/>
                        </a:rPr>
                        <a:t>Price per KG</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fontAlgn="ctr"/>
                      <a:r>
                        <a:rPr lang="en-GB" sz="800" b="1" i="0" u="none" strike="noStrike" dirty="0">
                          <a:solidFill>
                            <a:schemeClr val="bg1"/>
                          </a:solidFill>
                          <a:effectLst/>
                          <a:latin typeface="Arial"/>
                        </a:rPr>
                        <a:t>Price per Unit</a:t>
                      </a:r>
                    </a:p>
                  </a:txBody>
                  <a:tcPr marL="0" marR="0" marT="0"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285572">
                <a:tc>
                  <a:txBody>
                    <a:bodyPr/>
                    <a:lstStyle/>
                    <a:p>
                      <a:pPr algn="l" fontAlgn="ctr"/>
                      <a:r>
                        <a:rPr lang="en-GB" sz="800" b="1" i="0" u="none" strike="noStrike" dirty="0">
                          <a:solidFill>
                            <a:schemeClr val="bg1"/>
                          </a:solidFill>
                          <a:effectLst/>
                          <a:latin typeface="Arial"/>
                        </a:rPr>
                        <a:t> </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a:t>
                      </a:r>
                      <a:endParaRPr lang="en-GB" sz="800" b="0" i="0" u="none" strike="noStrike" dirty="0" smtClean="0">
                        <a:solidFill>
                          <a:schemeClr val="bg1"/>
                        </a:solidFill>
                        <a:effectLst/>
                        <a:latin typeface="Arial"/>
                      </a:endParaRPr>
                    </a:p>
                    <a:p>
                      <a:pPr algn="ctr" fontAlgn="ctr"/>
                      <a:r>
                        <a:rPr lang="en-GB" sz="800" b="0" i="0" u="none" strike="noStrike" dirty="0" smtClean="0">
                          <a:solidFill>
                            <a:schemeClr val="bg1"/>
                          </a:solidFill>
                          <a:effectLst/>
                          <a:latin typeface="Arial"/>
                        </a:rPr>
                        <a:t>08.09.18</a:t>
                      </a:r>
                      <a:endParaRPr lang="en-GB" sz="800" b="0" i="0" u="none" strike="noStrike" dirty="0">
                        <a:solidFill>
                          <a:schemeClr val="bg1"/>
                        </a:solidFill>
                        <a:effectLst/>
                        <a:latin typeface="Arial"/>
                      </a:endParaRP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smtClean="0">
                          <a:solidFill>
                            <a:schemeClr val="bg1"/>
                          </a:solidFill>
                          <a:effectLst/>
                          <a:latin typeface="Arial"/>
                        </a:rPr>
                        <a:t>WE</a:t>
                      </a:r>
                    </a:p>
                    <a:p>
                      <a:pPr algn="ctr" fontAlgn="ctr"/>
                      <a:r>
                        <a:rPr lang="en-GB" sz="800" b="0" i="0" u="none" strike="noStrike" dirty="0" smtClean="0">
                          <a:solidFill>
                            <a:schemeClr val="bg1"/>
                          </a:solidFill>
                          <a:effectLst/>
                          <a:latin typeface="Arial"/>
                        </a:rPr>
                        <a:t>07.09.19</a:t>
                      </a:r>
                      <a:endParaRPr lang="en-GB" sz="800" b="0" i="0" u="none" strike="noStrike" dirty="0">
                        <a:solidFill>
                          <a:schemeClr val="bg1"/>
                        </a:solidFill>
                        <a:effectLst/>
                        <a:latin typeface="Arial"/>
                      </a:endParaRP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smtClean="0">
                          <a:solidFill>
                            <a:schemeClr val="bg1"/>
                          </a:solidFill>
                          <a:effectLst/>
                          <a:latin typeface="Arial"/>
                        </a:rPr>
                        <a:t>WE</a:t>
                      </a:r>
                    </a:p>
                    <a:p>
                      <a:pPr algn="ctr" fontAlgn="ctr"/>
                      <a:r>
                        <a:rPr lang="en-GB" sz="800" b="0" i="0" u="none" strike="noStrike" dirty="0" smtClean="0">
                          <a:solidFill>
                            <a:schemeClr val="bg1"/>
                          </a:solidFill>
                          <a:effectLst/>
                          <a:latin typeface="Arial"/>
                        </a:rPr>
                        <a:t> </a:t>
                      </a:r>
                      <a:r>
                        <a:rPr lang="en-GB" sz="800" b="0" i="0" u="none" strike="noStrike" dirty="0">
                          <a:solidFill>
                            <a:schemeClr val="bg1"/>
                          </a:solidFill>
                          <a:effectLst/>
                          <a:latin typeface="Arial"/>
                        </a:rPr>
                        <a:t>05.09.20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smtClean="0">
                          <a:solidFill>
                            <a:schemeClr val="bg1"/>
                          </a:solidFill>
                          <a:effectLst/>
                          <a:latin typeface="Arial"/>
                        </a:rPr>
                        <a:t>WE</a:t>
                      </a:r>
                    </a:p>
                    <a:p>
                      <a:pPr algn="ctr" fontAlgn="ctr"/>
                      <a:r>
                        <a:rPr lang="en-GB" sz="800" b="0" i="0" u="none" strike="noStrike" dirty="0" smtClean="0">
                          <a:solidFill>
                            <a:schemeClr val="bg1"/>
                          </a:solidFill>
                          <a:effectLst/>
                          <a:latin typeface="Arial"/>
                        </a:rPr>
                        <a:t> </a:t>
                      </a:r>
                      <a:r>
                        <a:rPr lang="en-GB" sz="800" b="0" i="0" u="none" strike="noStrike" dirty="0">
                          <a:solidFill>
                            <a:schemeClr val="bg1"/>
                          </a:solidFill>
                          <a:effectLst/>
                          <a:latin typeface="Arial"/>
                        </a:rPr>
                        <a:t>08.09.18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smtClean="0">
                          <a:solidFill>
                            <a:schemeClr val="bg1"/>
                          </a:solidFill>
                          <a:effectLst/>
                          <a:latin typeface="Arial"/>
                        </a:rPr>
                        <a:t>WE</a:t>
                      </a:r>
                    </a:p>
                    <a:p>
                      <a:pPr algn="ctr" fontAlgn="ctr"/>
                      <a:r>
                        <a:rPr lang="en-GB" sz="800" b="0" i="0" u="none" strike="noStrike" dirty="0" smtClean="0">
                          <a:solidFill>
                            <a:schemeClr val="bg1"/>
                          </a:solidFill>
                          <a:effectLst/>
                          <a:latin typeface="Arial"/>
                        </a:rPr>
                        <a:t> </a:t>
                      </a:r>
                      <a:r>
                        <a:rPr lang="en-GB" sz="800" b="0" i="0" u="none" strike="noStrike" dirty="0">
                          <a:solidFill>
                            <a:schemeClr val="bg1"/>
                          </a:solidFill>
                          <a:effectLst/>
                          <a:latin typeface="Arial"/>
                        </a:rPr>
                        <a:t>07.09.19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a:t>
                      </a:r>
                      <a:endParaRPr lang="en-GB" sz="800" b="0" i="0" u="none" strike="noStrike" dirty="0" smtClean="0">
                        <a:solidFill>
                          <a:schemeClr val="bg1"/>
                        </a:solidFill>
                        <a:effectLst/>
                        <a:latin typeface="Arial"/>
                      </a:endParaRPr>
                    </a:p>
                    <a:p>
                      <a:pPr algn="ctr" fontAlgn="ctr"/>
                      <a:r>
                        <a:rPr lang="en-GB" sz="800" b="0" i="0" u="none" strike="noStrike" dirty="0" smtClean="0">
                          <a:solidFill>
                            <a:schemeClr val="bg1"/>
                          </a:solidFill>
                          <a:effectLst/>
                          <a:latin typeface="Arial"/>
                        </a:rPr>
                        <a:t>05.09.20</a:t>
                      </a:r>
                      <a:endParaRPr lang="en-GB" sz="800" b="0" i="0" u="none" strike="noStrike" dirty="0">
                        <a:solidFill>
                          <a:schemeClr val="bg1"/>
                        </a:solidFill>
                        <a:effectLst/>
                        <a:latin typeface="Arial"/>
                      </a:endParaRP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08.09.18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07.09.19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05.09.20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05.09.20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05.09.20</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extLst>
                  <a:ext uri="{0D108BD9-81ED-4DB2-BD59-A6C34878D82A}">
                    <a16:rowId xmlns:a16="http://schemas.microsoft.com/office/drawing/2014/main" xmlns="" val="10001"/>
                  </a:ext>
                </a:extLst>
              </a:tr>
              <a:tr h="163184">
                <a:tc>
                  <a:txBody>
                    <a:bodyPr/>
                    <a:lstStyle/>
                    <a:p>
                      <a:pPr algn="l" fontAlgn="t"/>
                      <a:r>
                        <a:rPr lang="en-GB" sz="800" b="1" i="0" u="none" strike="noStrike" dirty="0" smtClean="0">
                          <a:solidFill>
                            <a:srgbClr val="000000"/>
                          </a:solidFill>
                          <a:effectLst/>
                          <a:latin typeface="Arial"/>
                        </a:rPr>
                        <a:t>Chilled</a:t>
                      </a:r>
                      <a:endParaRPr lang="en-GB" sz="800" b="1"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dirty="0">
                          <a:solidFill>
                            <a:srgbClr val="000000"/>
                          </a:solidFill>
                          <a:effectLst/>
                          <a:latin typeface="Arial"/>
                        </a:rPr>
                        <a:t>£2,375,364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£2,368,002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£2,436,943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176,488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178,440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185,845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734,327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744,154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774,509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£13.11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£3.15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63184">
                <a:tc>
                  <a:txBody>
                    <a:bodyPr/>
                    <a:lstStyle/>
                    <a:p>
                      <a:pPr algn="l" fontAlgn="t"/>
                      <a:r>
                        <a:rPr lang="en-GB" sz="800" b="0" i="0" u="none" strike="noStrike" dirty="0" smtClean="0">
                          <a:solidFill>
                            <a:srgbClr val="000000"/>
                          </a:solidFill>
                          <a:effectLst/>
                          <a:latin typeface="Arial"/>
                        </a:rPr>
                        <a:t>Salmon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£943,810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£956,533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£1,007,749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48,407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50,898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55,660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225,500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236,257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257,012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WW prawns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£236,366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£242,047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£254,624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15,084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15,989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16,912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78,238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83,063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89,020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Cod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£225,531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£230,519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£236,800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19,708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20,488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21,677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72,820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73,918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75,394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Haddock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£173,850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£168,648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£176,203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15,820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15,145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16,486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57,851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55,347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58,925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6.5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Mixed seafood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£153,101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£157,585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£146,463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16,052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16,213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15,075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48,161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48,800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44,806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Arial"/>
                        </a:rPr>
                        <a:t>-8.2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£3.27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CW</a:t>
                      </a:r>
                      <a:r>
                        <a:rPr lang="en-GB" sz="800" b="0" i="0" u="none" strike="noStrike" baseline="0" dirty="0" smtClean="0">
                          <a:solidFill>
                            <a:srgbClr val="000000"/>
                          </a:solidFill>
                          <a:effectLst/>
                          <a:latin typeface="Arial"/>
                        </a:rPr>
                        <a:t> </a:t>
                      </a:r>
                      <a:r>
                        <a:rPr lang="en-GB" sz="800" b="0" i="0" u="none" strike="noStrike" dirty="0" smtClean="0">
                          <a:solidFill>
                            <a:srgbClr val="000000"/>
                          </a:solidFill>
                          <a:effectLst/>
                          <a:latin typeface="Arial"/>
                        </a:rPr>
                        <a:t>prawns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£109,561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£103,877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£102,518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8,439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8,389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7,765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42,651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42,385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41,244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Mackerel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£81,151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£77,896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£78,353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9,802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8,825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8,963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36,803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35,166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38,268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-7.6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Sea bass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£64,153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£63,421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£77,019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3,883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3,870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4,571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16,102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16,518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20,861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£16.85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£3.69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Tuna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£46,765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£44,216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£44,221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3,388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3,399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12,160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12,040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12,137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-7.4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Crabstick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£33,554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£36,826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£38,755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8,004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9,446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9,858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34,157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39,139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41,244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£0.94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Arial"/>
                        </a:rPr>
                        <a:t>-0.1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Trout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£34,938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£34,363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£30,637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1,912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9,455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9,132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7,825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4.1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Sole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£20,500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£19,120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£19,591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5,230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4,591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4,673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£4.19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Crab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£21,552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£20,163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£19,380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750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5,835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5,034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4,750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£4.08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1.9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Mussels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£20,664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£20,171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£19,009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Arial"/>
                        </a:rPr>
                        <a:t>-5.8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3,851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10,480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10,428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9,677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err="1" smtClean="0">
                          <a:solidFill>
                            <a:srgbClr val="000000"/>
                          </a:solidFill>
                          <a:effectLst/>
                          <a:latin typeface="Arial"/>
                        </a:rPr>
                        <a:t>Basa</a:t>
                      </a:r>
                      <a:r>
                        <a:rPr lang="en-GB" sz="800" b="0" i="0" u="none" strike="noStrike" dirty="0" smtClean="0">
                          <a:solidFill>
                            <a:srgbClr val="000000"/>
                          </a:solidFill>
                          <a:effectLst/>
                          <a:latin typeface="Arial"/>
                        </a:rPr>
                        <a:t>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£17,154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£16,130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£17,849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10.7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7,307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6,604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6,992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4.5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Plaice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£20,197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£14,676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£14,070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6,862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4,660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4,366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£3.22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Sea-</a:t>
                      </a:r>
                      <a:r>
                        <a:rPr lang="en-GB" sz="800" b="0" i="0" u="none" strike="noStrike" dirty="0" err="1" smtClean="0">
                          <a:solidFill>
                            <a:srgbClr val="000000"/>
                          </a:solidFill>
                          <a:effectLst/>
                          <a:latin typeface="Arial"/>
                        </a:rPr>
                        <a:t>brm</a:t>
                      </a:r>
                      <a:r>
                        <a:rPr lang="en-GB" sz="800" b="0" i="0" u="none" strike="noStrike" dirty="0" smtClean="0">
                          <a:solidFill>
                            <a:srgbClr val="000000"/>
                          </a:solidFill>
                          <a:effectLst/>
                          <a:latin typeface="Arial"/>
                        </a:rPr>
                        <a:t>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£16,810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£15,130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£13,989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4,064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3,804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3,337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£4.19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5.4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Pollock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£11,417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£12,641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£12,836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5,314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5,831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5,760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Scallops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£11,596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£11,653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£11,178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£4.96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Kipper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£11,795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£11,578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£10,766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1,361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7,953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7,471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7,008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Scampi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£9,875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£9,157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£8,921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622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3,079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£3.30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Herring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£8,274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£8,438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£8,895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4,620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4,669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4,900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-5.2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Squid (calamari)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£9,823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£8,099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£8,247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3,373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Hake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£7,557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£5,624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£4,464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481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63184">
                <a:tc>
                  <a:txBody>
                    <a:bodyPr/>
                    <a:lstStyle/>
                    <a:p>
                      <a:pPr algn="l" fontAlgn="t"/>
                      <a:r>
                        <a:rPr lang="en-GB" sz="800" b="0" i="0" u="none" strike="noStrike" dirty="0" smtClean="0">
                          <a:solidFill>
                            <a:srgbClr val="000000"/>
                          </a:solidFill>
                          <a:effectLst/>
                          <a:latin typeface="Arial"/>
                        </a:rPr>
                        <a:t>Monkfish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£3,597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£3,856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£3,897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£44.21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-11.0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£6.64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Arial"/>
                        </a:rPr>
                        <a:t>-8.4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5" name="TextBox 4"/>
          <p:cNvSpPr txBox="1"/>
          <p:nvPr/>
        </p:nvSpPr>
        <p:spPr>
          <a:xfrm>
            <a:off x="0" y="6469037"/>
            <a:ext cx="9144000" cy="276999"/>
          </a:xfrm>
          <a:prstGeom prst="rect">
            <a:avLst/>
          </a:prstGeom>
          <a:noFill/>
        </p:spPr>
        <p:txBody>
          <a:bodyPr wrap="square" rtlCol="0">
            <a:spAutoFit/>
          </a:bodyPr>
          <a:lstStyle/>
          <a:p>
            <a:r>
              <a:rPr lang="en-GB" sz="1200" dirty="0" smtClean="0"/>
              <a:t>Source: Nielsen UK </a:t>
            </a:r>
            <a:r>
              <a:rPr lang="en-GB" sz="1200" dirty="0" err="1" smtClean="0"/>
              <a:t>ScanTrack</a:t>
            </a:r>
            <a:r>
              <a:rPr lang="en-GB" sz="1200" dirty="0" smtClean="0"/>
              <a:t> MAT 05.09.20</a:t>
            </a:r>
            <a:endParaRPr lang="en-GB" sz="1200" dirty="0"/>
          </a:p>
        </p:txBody>
      </p:sp>
    </p:spTree>
    <p:extLst>
      <p:ext uri="{BB962C8B-B14F-4D97-AF65-F5344CB8AC3E}">
        <p14:creationId xmlns:p14="http://schemas.microsoft.com/office/powerpoint/2010/main" val="2929836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Frozen seafood by species: top 25</a:t>
            </a:r>
            <a:endParaRPr lang="en-GB"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143212098"/>
              </p:ext>
            </p:extLst>
          </p:nvPr>
        </p:nvGraphicFramePr>
        <p:xfrm>
          <a:off x="366713" y="1384300"/>
          <a:ext cx="8388343" cy="4950178"/>
        </p:xfrm>
        <a:graphic>
          <a:graphicData uri="http://schemas.openxmlformats.org/drawingml/2006/table">
            <a:tbl>
              <a:tblPr firstRow="1" bandRow="1">
                <a:tableStyleId>{69012ECD-51FC-41F1-AA8D-1B2483CD663E}</a:tableStyleId>
              </a:tblPr>
              <a:tblGrid>
                <a:gridCol w="861586">
                  <a:extLst>
                    <a:ext uri="{9D8B030D-6E8A-4147-A177-3AD203B41FA5}">
                      <a16:colId xmlns:a16="http://schemas.microsoft.com/office/drawing/2014/main" xmlns="" val="20000"/>
                    </a:ext>
                  </a:extLst>
                </a:gridCol>
                <a:gridCol w="536493"/>
                <a:gridCol w="539496"/>
                <a:gridCol w="539496"/>
                <a:gridCol w="329184"/>
                <a:gridCol w="465174"/>
                <a:gridCol w="465174"/>
                <a:gridCol w="465174"/>
                <a:gridCol w="465174"/>
                <a:gridCol w="508969"/>
                <a:gridCol w="508969"/>
                <a:gridCol w="508969"/>
                <a:gridCol w="508969"/>
                <a:gridCol w="421379"/>
                <a:gridCol w="421379">
                  <a:extLst>
                    <a:ext uri="{9D8B030D-6E8A-4147-A177-3AD203B41FA5}">
                      <a16:colId xmlns:a16="http://schemas.microsoft.com/office/drawing/2014/main" xmlns="" val="20001"/>
                    </a:ext>
                  </a:extLst>
                </a:gridCol>
                <a:gridCol w="421379">
                  <a:extLst>
                    <a:ext uri="{9D8B030D-6E8A-4147-A177-3AD203B41FA5}">
                      <a16:colId xmlns:a16="http://schemas.microsoft.com/office/drawing/2014/main" xmlns="" val="20002"/>
                    </a:ext>
                  </a:extLst>
                </a:gridCol>
                <a:gridCol w="421379">
                  <a:extLst>
                    <a:ext uri="{9D8B030D-6E8A-4147-A177-3AD203B41FA5}">
                      <a16:colId xmlns:a16="http://schemas.microsoft.com/office/drawing/2014/main" xmlns="" val="20003"/>
                    </a:ext>
                  </a:extLst>
                </a:gridCol>
              </a:tblGrid>
              <a:tr h="409572">
                <a:tc>
                  <a:txBody>
                    <a:bodyPr/>
                    <a:lstStyle/>
                    <a:p>
                      <a:pPr algn="ctr" fontAlgn="t"/>
                      <a:r>
                        <a:rPr lang="en-GB" sz="800" b="1" i="0" u="none" strike="noStrike" dirty="0">
                          <a:solidFill>
                            <a:schemeClr val="bg1"/>
                          </a:solidFill>
                          <a:effectLst/>
                          <a:latin typeface="Arial"/>
                        </a:rPr>
                        <a:t> </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800" b="1" i="0" u="none" strike="noStrike" dirty="0">
                          <a:solidFill>
                            <a:schemeClr val="bg1"/>
                          </a:solidFill>
                          <a:effectLst/>
                          <a:latin typeface="Arial"/>
                        </a:rPr>
                        <a:t>Value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800" b="1" i="0" u="none" strike="noStrike" dirty="0">
                          <a:solidFill>
                            <a:schemeClr val="bg1"/>
                          </a:solidFill>
                          <a:effectLst/>
                          <a:latin typeface="Arial"/>
                        </a:rPr>
                        <a:t>Volume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800" b="1" i="0" u="none" strike="noStrike" dirty="0">
                          <a:solidFill>
                            <a:schemeClr val="bg1"/>
                          </a:solidFill>
                          <a:effectLst/>
                          <a:latin typeface="Arial"/>
                        </a:rPr>
                        <a:t>Unit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fontAlgn="ctr"/>
                      <a:r>
                        <a:rPr lang="en-GB" sz="800" b="1" i="0" u="none" strike="noStrike" dirty="0">
                          <a:solidFill>
                            <a:schemeClr val="bg1"/>
                          </a:solidFill>
                          <a:effectLst/>
                          <a:latin typeface="Arial"/>
                        </a:rPr>
                        <a:t>Price per KG</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fontAlgn="ctr"/>
                      <a:r>
                        <a:rPr lang="en-GB" sz="800" b="1" i="0" u="none" strike="noStrike" dirty="0">
                          <a:solidFill>
                            <a:schemeClr val="bg1"/>
                          </a:solidFill>
                          <a:effectLst/>
                          <a:latin typeface="Arial"/>
                        </a:rPr>
                        <a:t>Price per Unit</a:t>
                      </a:r>
                    </a:p>
                  </a:txBody>
                  <a:tcPr marL="0" marR="0" marT="0"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260637">
                <a:tc>
                  <a:txBody>
                    <a:bodyPr/>
                    <a:lstStyle/>
                    <a:p>
                      <a:pPr algn="l" fontAlgn="ctr"/>
                      <a:r>
                        <a:rPr lang="en-GB" sz="800" b="1" i="0" u="none" strike="noStrike" dirty="0">
                          <a:solidFill>
                            <a:schemeClr val="bg1"/>
                          </a:solidFill>
                          <a:effectLst/>
                          <a:latin typeface="Arial"/>
                        </a:rPr>
                        <a:t> </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a:t>
                      </a:r>
                      <a:endParaRPr lang="en-GB" sz="800" b="0" i="0" u="none" strike="noStrike" dirty="0" smtClean="0">
                        <a:solidFill>
                          <a:schemeClr val="bg1"/>
                        </a:solidFill>
                        <a:effectLst/>
                        <a:latin typeface="Arial"/>
                      </a:endParaRPr>
                    </a:p>
                    <a:p>
                      <a:pPr algn="ctr" fontAlgn="ctr"/>
                      <a:r>
                        <a:rPr lang="en-GB" sz="800" b="0" i="0" u="none" strike="noStrike" dirty="0" smtClean="0">
                          <a:solidFill>
                            <a:schemeClr val="bg1"/>
                          </a:solidFill>
                          <a:effectLst/>
                          <a:latin typeface="Arial"/>
                        </a:rPr>
                        <a:t>08.09.18</a:t>
                      </a:r>
                      <a:endParaRPr lang="en-GB" sz="800" b="0" i="0" u="none" strike="noStrike" dirty="0">
                        <a:solidFill>
                          <a:schemeClr val="bg1"/>
                        </a:solidFill>
                        <a:effectLst/>
                        <a:latin typeface="Arial"/>
                      </a:endParaRP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smtClean="0">
                          <a:solidFill>
                            <a:schemeClr val="bg1"/>
                          </a:solidFill>
                          <a:effectLst/>
                          <a:latin typeface="Arial"/>
                        </a:rPr>
                        <a:t>WE</a:t>
                      </a:r>
                    </a:p>
                    <a:p>
                      <a:pPr algn="ctr" fontAlgn="ctr"/>
                      <a:r>
                        <a:rPr lang="en-GB" sz="800" b="0" i="0" u="none" strike="noStrike" dirty="0" smtClean="0">
                          <a:solidFill>
                            <a:schemeClr val="bg1"/>
                          </a:solidFill>
                          <a:effectLst/>
                          <a:latin typeface="Arial"/>
                        </a:rPr>
                        <a:t>07.09.19</a:t>
                      </a:r>
                      <a:endParaRPr lang="en-GB" sz="800" b="0" i="0" u="none" strike="noStrike" dirty="0">
                        <a:solidFill>
                          <a:schemeClr val="bg1"/>
                        </a:solidFill>
                        <a:effectLst/>
                        <a:latin typeface="Arial"/>
                      </a:endParaRP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smtClean="0">
                          <a:solidFill>
                            <a:schemeClr val="bg1"/>
                          </a:solidFill>
                          <a:effectLst/>
                          <a:latin typeface="Arial"/>
                        </a:rPr>
                        <a:t>WE</a:t>
                      </a:r>
                    </a:p>
                    <a:p>
                      <a:pPr algn="ctr" fontAlgn="ctr"/>
                      <a:r>
                        <a:rPr lang="en-GB" sz="800" b="0" i="0" u="none" strike="noStrike" dirty="0" smtClean="0">
                          <a:solidFill>
                            <a:schemeClr val="bg1"/>
                          </a:solidFill>
                          <a:effectLst/>
                          <a:latin typeface="Arial"/>
                        </a:rPr>
                        <a:t> </a:t>
                      </a:r>
                      <a:r>
                        <a:rPr lang="en-GB" sz="800" b="0" i="0" u="none" strike="noStrike" dirty="0">
                          <a:solidFill>
                            <a:schemeClr val="bg1"/>
                          </a:solidFill>
                          <a:effectLst/>
                          <a:latin typeface="Arial"/>
                        </a:rPr>
                        <a:t>05.09.20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smtClean="0">
                          <a:solidFill>
                            <a:schemeClr val="bg1"/>
                          </a:solidFill>
                          <a:effectLst/>
                          <a:latin typeface="Arial"/>
                        </a:rPr>
                        <a:t>WE</a:t>
                      </a:r>
                    </a:p>
                    <a:p>
                      <a:pPr algn="ctr" fontAlgn="ctr"/>
                      <a:r>
                        <a:rPr lang="en-GB" sz="800" b="0" i="0" u="none" strike="noStrike" dirty="0" smtClean="0">
                          <a:solidFill>
                            <a:schemeClr val="bg1"/>
                          </a:solidFill>
                          <a:effectLst/>
                          <a:latin typeface="Arial"/>
                        </a:rPr>
                        <a:t> </a:t>
                      </a:r>
                      <a:r>
                        <a:rPr lang="en-GB" sz="800" b="0" i="0" u="none" strike="noStrike" dirty="0">
                          <a:solidFill>
                            <a:schemeClr val="bg1"/>
                          </a:solidFill>
                          <a:effectLst/>
                          <a:latin typeface="Arial"/>
                        </a:rPr>
                        <a:t>08.09.18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smtClean="0">
                          <a:solidFill>
                            <a:schemeClr val="bg1"/>
                          </a:solidFill>
                          <a:effectLst/>
                          <a:latin typeface="Arial"/>
                        </a:rPr>
                        <a:t>WE</a:t>
                      </a:r>
                    </a:p>
                    <a:p>
                      <a:pPr algn="ctr" fontAlgn="ctr"/>
                      <a:r>
                        <a:rPr lang="en-GB" sz="800" b="0" i="0" u="none" strike="noStrike" dirty="0" smtClean="0">
                          <a:solidFill>
                            <a:schemeClr val="bg1"/>
                          </a:solidFill>
                          <a:effectLst/>
                          <a:latin typeface="Arial"/>
                        </a:rPr>
                        <a:t> </a:t>
                      </a:r>
                      <a:r>
                        <a:rPr lang="en-GB" sz="800" b="0" i="0" u="none" strike="noStrike" dirty="0">
                          <a:solidFill>
                            <a:schemeClr val="bg1"/>
                          </a:solidFill>
                          <a:effectLst/>
                          <a:latin typeface="Arial"/>
                        </a:rPr>
                        <a:t>07.09.19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a:t>
                      </a:r>
                      <a:endParaRPr lang="en-GB" sz="800" b="0" i="0" u="none" strike="noStrike" dirty="0" smtClean="0">
                        <a:solidFill>
                          <a:schemeClr val="bg1"/>
                        </a:solidFill>
                        <a:effectLst/>
                        <a:latin typeface="Arial"/>
                      </a:endParaRPr>
                    </a:p>
                    <a:p>
                      <a:pPr algn="ctr" fontAlgn="ctr"/>
                      <a:r>
                        <a:rPr lang="en-GB" sz="800" b="0" i="0" u="none" strike="noStrike" dirty="0" smtClean="0">
                          <a:solidFill>
                            <a:schemeClr val="bg1"/>
                          </a:solidFill>
                          <a:effectLst/>
                          <a:latin typeface="Arial"/>
                        </a:rPr>
                        <a:t>05.09.20</a:t>
                      </a:r>
                      <a:endParaRPr lang="en-GB" sz="800" b="0" i="0" u="none" strike="noStrike" dirty="0">
                        <a:solidFill>
                          <a:schemeClr val="bg1"/>
                        </a:solidFill>
                        <a:effectLst/>
                        <a:latin typeface="Arial"/>
                      </a:endParaRP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08.09.18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07.09.19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05.09.20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05.09.20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05.09.20</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extLst>
                  <a:ext uri="{0D108BD9-81ED-4DB2-BD59-A6C34878D82A}">
                    <a16:rowId xmlns:a16="http://schemas.microsoft.com/office/drawing/2014/main" xmlns="" val="10001"/>
                  </a:ext>
                </a:extLst>
              </a:tr>
              <a:tr h="160571">
                <a:tc>
                  <a:txBody>
                    <a:bodyPr/>
                    <a:lstStyle/>
                    <a:p>
                      <a:pPr algn="l" fontAlgn="t"/>
                      <a:r>
                        <a:rPr lang="en-GB" sz="800" b="1" i="0" u="none" strike="noStrike" dirty="0" smtClean="0">
                          <a:solidFill>
                            <a:srgbClr val="000000"/>
                          </a:solidFill>
                          <a:effectLst/>
                          <a:latin typeface="Arial"/>
                        </a:rPr>
                        <a:t>Frozen</a:t>
                      </a:r>
                      <a:endParaRPr lang="en-GB" sz="800" b="1"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£914,380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£917,583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£1,055,856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134,815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131,202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143,484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365,650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362,419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397,337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£7.36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£2.66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60571">
                <a:tc>
                  <a:txBody>
                    <a:bodyPr/>
                    <a:lstStyle/>
                    <a:p>
                      <a:pPr algn="l" fontAlgn="t"/>
                      <a:r>
                        <a:rPr lang="en-GB" sz="800" b="0" i="0" u="none" strike="noStrike" dirty="0" smtClean="0">
                          <a:solidFill>
                            <a:srgbClr val="000000"/>
                          </a:solidFill>
                          <a:effectLst/>
                          <a:latin typeface="Arial"/>
                        </a:rPr>
                        <a:t>Cod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£264,525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£255,902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£288,715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42,549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39,091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41,237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103,161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96,856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103,789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0571">
                <a:tc>
                  <a:txBody>
                    <a:bodyPr/>
                    <a:lstStyle/>
                    <a:p>
                      <a:pPr algn="l" fontAlgn="t"/>
                      <a:r>
                        <a:rPr lang="en-GB" sz="800" b="0" i="0" u="none" strike="noStrike" dirty="0" smtClean="0">
                          <a:solidFill>
                            <a:srgbClr val="000000"/>
                          </a:solidFill>
                          <a:effectLst/>
                          <a:latin typeface="Arial"/>
                        </a:rPr>
                        <a:t>Pollock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£122,118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£141,059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£163,438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27,010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29,392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31,716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68,800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78,277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82,527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0571">
                <a:tc>
                  <a:txBody>
                    <a:bodyPr/>
                    <a:lstStyle/>
                    <a:p>
                      <a:pPr algn="l" fontAlgn="t"/>
                      <a:r>
                        <a:rPr lang="en-GB" sz="800" b="0" i="0" u="none" strike="noStrike" baseline="0" dirty="0" smtClean="0">
                          <a:solidFill>
                            <a:srgbClr val="000000"/>
                          </a:solidFill>
                          <a:effectLst/>
                          <a:latin typeface="Arial"/>
                        </a:rPr>
                        <a:t>WW </a:t>
                      </a:r>
                      <a:r>
                        <a:rPr lang="en-GB" sz="800" b="0" i="0" u="none" strike="noStrike" dirty="0" smtClean="0">
                          <a:solidFill>
                            <a:srgbClr val="000000"/>
                          </a:solidFill>
                          <a:effectLst/>
                          <a:latin typeface="Arial"/>
                        </a:rPr>
                        <a:t>prawns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£104,673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£104,315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£115,883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8,375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8,443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9,045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32,643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33,453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37,308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0571">
                <a:tc>
                  <a:txBody>
                    <a:bodyPr/>
                    <a:lstStyle/>
                    <a:p>
                      <a:pPr algn="l" fontAlgn="t"/>
                      <a:r>
                        <a:rPr lang="en-GB" sz="800" b="0" i="0" u="none" strike="noStrike" dirty="0" smtClean="0">
                          <a:solidFill>
                            <a:srgbClr val="000000"/>
                          </a:solidFill>
                          <a:effectLst/>
                          <a:latin typeface="Arial"/>
                        </a:rPr>
                        <a:t>Haddock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£75,565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£70,866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£82,144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10,709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9,531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10,493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25,844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22,834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25,265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£7.83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£3.25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0571">
                <a:tc>
                  <a:txBody>
                    <a:bodyPr/>
                    <a:lstStyle/>
                    <a:p>
                      <a:pPr algn="l" fontAlgn="t"/>
                      <a:r>
                        <a:rPr lang="en-GB" sz="800" b="0" i="0" u="none" strike="noStrike" dirty="0" smtClean="0">
                          <a:solidFill>
                            <a:srgbClr val="000000"/>
                          </a:solidFill>
                          <a:effectLst/>
                          <a:latin typeface="Arial"/>
                        </a:rPr>
                        <a:t>CW prawns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£62,460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£62,545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£68,277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6,025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5,528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5,952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19,805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19,522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21,351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£3.20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0571">
                <a:tc>
                  <a:txBody>
                    <a:bodyPr/>
                    <a:lstStyle/>
                    <a:p>
                      <a:pPr algn="l" fontAlgn="t"/>
                      <a:r>
                        <a:rPr lang="en-GB" sz="800" b="0" i="0" u="none" strike="noStrike" dirty="0" smtClean="0">
                          <a:solidFill>
                            <a:srgbClr val="000000"/>
                          </a:solidFill>
                          <a:effectLst/>
                          <a:latin typeface="Arial"/>
                        </a:rPr>
                        <a:t>Salmon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£62,937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£57,472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£66,563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7,801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6,856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7,596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20,449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17,027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18,402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0571">
                <a:tc>
                  <a:txBody>
                    <a:bodyPr/>
                    <a:lstStyle/>
                    <a:p>
                      <a:pPr algn="l" fontAlgn="t"/>
                      <a:r>
                        <a:rPr lang="en-GB" sz="800" b="0" i="0" u="none" strike="noStrike" dirty="0" smtClean="0">
                          <a:solidFill>
                            <a:srgbClr val="000000"/>
                          </a:solidFill>
                          <a:effectLst/>
                          <a:latin typeface="Arial"/>
                        </a:rPr>
                        <a:t>Scampi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£47,778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£48,677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£60,948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4,825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4,688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5,891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21,025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20,196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24,029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19.0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0571">
                <a:tc>
                  <a:txBody>
                    <a:bodyPr/>
                    <a:lstStyle/>
                    <a:p>
                      <a:pPr algn="l" fontAlgn="t"/>
                      <a:r>
                        <a:rPr lang="en-GB" sz="800" b="0" i="0" u="none" strike="noStrike" dirty="0" err="1" smtClean="0">
                          <a:solidFill>
                            <a:srgbClr val="000000"/>
                          </a:solidFill>
                          <a:effectLst/>
                          <a:latin typeface="Arial"/>
                        </a:rPr>
                        <a:t>Basa</a:t>
                      </a:r>
                      <a:r>
                        <a:rPr lang="en-GB" sz="800" b="0" i="0" u="none" strike="noStrike" dirty="0" smtClean="0">
                          <a:solidFill>
                            <a:srgbClr val="000000"/>
                          </a:solidFill>
                          <a:effectLst/>
                          <a:latin typeface="Arial"/>
                        </a:rPr>
                        <a:t>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£45,856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£43,063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£58,051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6,343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5,998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8,186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36.5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18,804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17,328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22,912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0571">
                <a:tc>
                  <a:txBody>
                    <a:bodyPr/>
                    <a:lstStyle/>
                    <a:p>
                      <a:pPr algn="l" fontAlgn="t"/>
                      <a:r>
                        <a:rPr lang="en-GB" sz="800" b="0" i="0" u="none" strike="noStrike" dirty="0" smtClean="0">
                          <a:solidFill>
                            <a:srgbClr val="000000"/>
                          </a:solidFill>
                          <a:effectLst/>
                          <a:latin typeface="Arial"/>
                        </a:rPr>
                        <a:t>Mixed seafood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£27,257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£29,246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£33,977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3,868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4,365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9,698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10,029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10,708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8.8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0571">
                <a:tc>
                  <a:txBody>
                    <a:bodyPr/>
                    <a:lstStyle/>
                    <a:p>
                      <a:pPr algn="l" fontAlgn="t"/>
                      <a:r>
                        <a:rPr lang="en-GB" sz="800" b="0" i="0" u="none" strike="noStrike" dirty="0" smtClean="0">
                          <a:solidFill>
                            <a:srgbClr val="000000"/>
                          </a:solidFill>
                          <a:effectLst/>
                          <a:latin typeface="Arial"/>
                        </a:rPr>
                        <a:t>Sole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£8,931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£10,783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£11,343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3,457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4,376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4,768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0571">
                <a:tc>
                  <a:txBody>
                    <a:bodyPr/>
                    <a:lstStyle/>
                    <a:p>
                      <a:pPr algn="l" fontAlgn="t"/>
                      <a:r>
                        <a:rPr lang="en-GB" sz="800" b="0" i="0" u="none" strike="noStrike" dirty="0" smtClean="0">
                          <a:solidFill>
                            <a:srgbClr val="000000"/>
                          </a:solidFill>
                          <a:effectLst/>
                          <a:latin typeface="Arial"/>
                        </a:rPr>
                        <a:t>Squid (calamari)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£6,873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£8,496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£9,793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1,085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8.2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0571">
                <a:tc>
                  <a:txBody>
                    <a:bodyPr/>
                    <a:lstStyle/>
                    <a:p>
                      <a:pPr algn="l" fontAlgn="t"/>
                      <a:r>
                        <a:rPr lang="en-GB" sz="800" b="0" i="0" u="none" strike="noStrike" dirty="0" smtClean="0">
                          <a:solidFill>
                            <a:srgbClr val="000000"/>
                          </a:solidFill>
                          <a:effectLst/>
                          <a:latin typeface="Arial"/>
                        </a:rPr>
                        <a:t>Tuna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£9,103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£7,578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£8,514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1,042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3,359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£3.21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0571">
                <a:tc>
                  <a:txBody>
                    <a:bodyPr/>
                    <a:lstStyle/>
                    <a:p>
                      <a:pPr algn="l" fontAlgn="t"/>
                      <a:r>
                        <a:rPr lang="en-GB" sz="800" b="0" i="0" u="none" strike="noStrike" dirty="0" smtClean="0">
                          <a:solidFill>
                            <a:srgbClr val="000000"/>
                          </a:solidFill>
                          <a:effectLst/>
                          <a:latin typeface="Arial"/>
                        </a:rPr>
                        <a:t>Shrimps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£3,707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£6,012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£8,420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773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12.9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£4.05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0571">
                <a:tc>
                  <a:txBody>
                    <a:bodyPr/>
                    <a:lstStyle/>
                    <a:p>
                      <a:pPr algn="l" fontAlgn="t"/>
                      <a:r>
                        <a:rPr lang="en-GB" sz="800" b="0" i="0" u="none" strike="noStrike" dirty="0" smtClean="0">
                          <a:solidFill>
                            <a:srgbClr val="000000"/>
                          </a:solidFill>
                          <a:effectLst/>
                          <a:latin typeface="Arial"/>
                        </a:rPr>
                        <a:t>Scallops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£4,844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£5,650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£6,476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£5.41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0571">
                <a:tc>
                  <a:txBody>
                    <a:bodyPr/>
                    <a:lstStyle/>
                    <a:p>
                      <a:pPr algn="l" fontAlgn="t"/>
                      <a:r>
                        <a:rPr lang="en-GB" sz="800" b="0" i="0" u="none" strike="noStrike" dirty="0" smtClean="0">
                          <a:solidFill>
                            <a:srgbClr val="000000"/>
                          </a:solidFill>
                          <a:effectLst/>
                          <a:latin typeface="Arial"/>
                        </a:rPr>
                        <a:t>Sea bass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£4,756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£4,735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£4,909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£11.73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-9.6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£3.70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-9.4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0571">
                <a:tc>
                  <a:txBody>
                    <a:bodyPr/>
                    <a:lstStyle/>
                    <a:p>
                      <a:pPr algn="l" fontAlgn="t"/>
                      <a:r>
                        <a:rPr lang="en-GB" sz="800" b="0" i="0" u="none" strike="noStrike" dirty="0" smtClean="0">
                          <a:solidFill>
                            <a:srgbClr val="000000"/>
                          </a:solidFill>
                          <a:effectLst/>
                          <a:latin typeface="Arial"/>
                        </a:rPr>
                        <a:t>Plaice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£5,025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£4,330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£3.82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0571">
                <a:tc>
                  <a:txBody>
                    <a:bodyPr/>
                    <a:lstStyle/>
                    <a:p>
                      <a:pPr algn="l" fontAlgn="t"/>
                      <a:r>
                        <a:rPr lang="en-GB" sz="800" b="0" i="0" u="none" strike="noStrike" dirty="0" smtClean="0">
                          <a:solidFill>
                            <a:srgbClr val="000000"/>
                          </a:solidFill>
                          <a:effectLst/>
                          <a:latin typeface="Arial"/>
                        </a:rPr>
                        <a:t>Lobster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£4,659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£3,217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£4,074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-14.5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£7.32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-11.7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0571">
                <a:tc>
                  <a:txBody>
                    <a:bodyPr/>
                    <a:lstStyle/>
                    <a:p>
                      <a:pPr algn="l" fontAlgn="t"/>
                      <a:r>
                        <a:rPr lang="en-GB" sz="800" b="0" i="0" u="none" strike="noStrike" dirty="0" smtClean="0">
                          <a:solidFill>
                            <a:srgbClr val="000000"/>
                          </a:solidFill>
                          <a:effectLst/>
                          <a:latin typeface="Arial"/>
                        </a:rPr>
                        <a:t>Mussels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15.1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0571">
                <a:tc>
                  <a:txBody>
                    <a:bodyPr/>
                    <a:lstStyle/>
                    <a:p>
                      <a:pPr algn="l" fontAlgn="t"/>
                      <a:r>
                        <a:rPr lang="en-GB" sz="800" b="0" i="0" u="none" strike="noStrike" dirty="0" smtClean="0">
                          <a:solidFill>
                            <a:srgbClr val="000000"/>
                          </a:solidFill>
                          <a:effectLst/>
                          <a:latin typeface="Arial"/>
                        </a:rPr>
                        <a:t>Mackerel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£1,973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0571">
                <a:tc>
                  <a:txBody>
                    <a:bodyPr/>
                    <a:lstStyle/>
                    <a:p>
                      <a:pPr algn="l" fontAlgn="t"/>
                      <a:r>
                        <a:rPr lang="en-GB" sz="800" b="0" i="0" u="none" strike="noStrike" dirty="0" smtClean="0">
                          <a:solidFill>
                            <a:srgbClr val="000000"/>
                          </a:solidFill>
                          <a:effectLst/>
                          <a:latin typeface="Arial"/>
                        </a:rPr>
                        <a:t>Crabstick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£2,185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2,361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0571">
                <a:tc>
                  <a:txBody>
                    <a:bodyPr/>
                    <a:lstStyle/>
                    <a:p>
                      <a:pPr algn="l" fontAlgn="t"/>
                      <a:r>
                        <a:rPr lang="en-GB" sz="800" b="0" i="0" u="none" strike="noStrike" dirty="0" smtClean="0">
                          <a:solidFill>
                            <a:srgbClr val="000000"/>
                          </a:solidFill>
                          <a:effectLst/>
                          <a:latin typeface="Arial"/>
                        </a:rPr>
                        <a:t>Trout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-9.0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0571">
                <a:tc>
                  <a:txBody>
                    <a:bodyPr/>
                    <a:lstStyle/>
                    <a:p>
                      <a:pPr algn="l" fontAlgn="t"/>
                      <a:r>
                        <a:rPr lang="en-GB" sz="800" b="0" i="0" u="none" strike="noStrike" dirty="0" smtClean="0">
                          <a:solidFill>
                            <a:srgbClr val="000000"/>
                          </a:solidFill>
                          <a:effectLst/>
                          <a:latin typeface="Arial"/>
                        </a:rPr>
                        <a:t>Kipper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0571">
                <a:tc>
                  <a:txBody>
                    <a:bodyPr/>
                    <a:lstStyle/>
                    <a:p>
                      <a:pPr algn="l" fontAlgn="t"/>
                      <a:r>
                        <a:rPr lang="en-GB" sz="800" b="0" i="0" u="none" strike="noStrike" dirty="0" smtClean="0">
                          <a:solidFill>
                            <a:srgbClr val="000000"/>
                          </a:solidFill>
                          <a:effectLst/>
                          <a:latin typeface="Arial"/>
                        </a:rPr>
                        <a:t>Hake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-13.7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20.7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£3.49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0571">
                <a:tc>
                  <a:txBody>
                    <a:bodyPr/>
                    <a:lstStyle/>
                    <a:p>
                      <a:pPr algn="l" fontAlgn="t"/>
                      <a:r>
                        <a:rPr lang="en-GB" sz="800" b="0" i="0" u="none" strike="noStrike" dirty="0" smtClean="0">
                          <a:solidFill>
                            <a:srgbClr val="000000"/>
                          </a:solidFill>
                          <a:effectLst/>
                          <a:latin typeface="Arial"/>
                        </a:rPr>
                        <a:t>Langoustine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£7.71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60571">
                <a:tc>
                  <a:txBody>
                    <a:bodyPr/>
                    <a:lstStyle/>
                    <a:p>
                      <a:pPr algn="l" fontAlgn="t"/>
                      <a:r>
                        <a:rPr lang="en-GB" sz="800" b="0" i="0" u="none" strike="noStrike" dirty="0" smtClean="0">
                          <a:solidFill>
                            <a:srgbClr val="000000"/>
                          </a:solidFill>
                          <a:effectLst/>
                          <a:latin typeface="Arial"/>
                        </a:rPr>
                        <a:t>Whitebait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Arial"/>
                        </a:rPr>
                        <a:t>-0.1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5" name="TextBox 4"/>
          <p:cNvSpPr txBox="1"/>
          <p:nvPr/>
        </p:nvSpPr>
        <p:spPr>
          <a:xfrm>
            <a:off x="0" y="6469037"/>
            <a:ext cx="9144000" cy="276999"/>
          </a:xfrm>
          <a:prstGeom prst="rect">
            <a:avLst/>
          </a:prstGeom>
          <a:noFill/>
        </p:spPr>
        <p:txBody>
          <a:bodyPr wrap="square" rtlCol="0">
            <a:spAutoFit/>
          </a:bodyPr>
          <a:lstStyle/>
          <a:p>
            <a:r>
              <a:rPr lang="en-GB" sz="1200" dirty="0" smtClean="0"/>
              <a:t>Source: Nielsen UK </a:t>
            </a:r>
            <a:r>
              <a:rPr lang="en-GB" sz="1200" dirty="0" err="1" smtClean="0"/>
              <a:t>ScanTrack</a:t>
            </a:r>
            <a:r>
              <a:rPr lang="en-GB" sz="1200" dirty="0" smtClean="0"/>
              <a:t> MAT 05.09.20</a:t>
            </a:r>
            <a:endParaRPr lang="en-GB" sz="1200" dirty="0"/>
          </a:p>
        </p:txBody>
      </p:sp>
    </p:spTree>
    <p:extLst>
      <p:ext uri="{BB962C8B-B14F-4D97-AF65-F5344CB8AC3E}">
        <p14:creationId xmlns:p14="http://schemas.microsoft.com/office/powerpoint/2010/main" val="6796983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Ambient seafood by species: top 25</a:t>
            </a:r>
            <a:endParaRPr lang="en-GB"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987382555"/>
              </p:ext>
            </p:extLst>
          </p:nvPr>
        </p:nvGraphicFramePr>
        <p:xfrm>
          <a:off x="366713" y="1384300"/>
          <a:ext cx="8388343" cy="4832922"/>
        </p:xfrm>
        <a:graphic>
          <a:graphicData uri="http://schemas.openxmlformats.org/drawingml/2006/table">
            <a:tbl>
              <a:tblPr firstRow="1" bandRow="1">
                <a:tableStyleId>{69012ECD-51FC-41F1-AA8D-1B2483CD663E}</a:tableStyleId>
              </a:tblPr>
              <a:tblGrid>
                <a:gridCol w="861586">
                  <a:extLst>
                    <a:ext uri="{9D8B030D-6E8A-4147-A177-3AD203B41FA5}">
                      <a16:colId xmlns:a16="http://schemas.microsoft.com/office/drawing/2014/main" xmlns="" val="20000"/>
                    </a:ext>
                  </a:extLst>
                </a:gridCol>
                <a:gridCol w="536493"/>
                <a:gridCol w="539496"/>
                <a:gridCol w="539496"/>
                <a:gridCol w="329184"/>
                <a:gridCol w="465174"/>
                <a:gridCol w="465174"/>
                <a:gridCol w="465174"/>
                <a:gridCol w="465174"/>
                <a:gridCol w="508969"/>
                <a:gridCol w="508969"/>
                <a:gridCol w="508969"/>
                <a:gridCol w="508969"/>
                <a:gridCol w="421379"/>
                <a:gridCol w="421379">
                  <a:extLst>
                    <a:ext uri="{9D8B030D-6E8A-4147-A177-3AD203B41FA5}">
                      <a16:colId xmlns:a16="http://schemas.microsoft.com/office/drawing/2014/main" xmlns="" val="20001"/>
                    </a:ext>
                  </a:extLst>
                </a:gridCol>
                <a:gridCol w="421379">
                  <a:extLst>
                    <a:ext uri="{9D8B030D-6E8A-4147-A177-3AD203B41FA5}">
                      <a16:colId xmlns:a16="http://schemas.microsoft.com/office/drawing/2014/main" xmlns="" val="20002"/>
                    </a:ext>
                  </a:extLst>
                </a:gridCol>
                <a:gridCol w="421379">
                  <a:extLst>
                    <a:ext uri="{9D8B030D-6E8A-4147-A177-3AD203B41FA5}">
                      <a16:colId xmlns:a16="http://schemas.microsoft.com/office/drawing/2014/main" xmlns="" val="20003"/>
                    </a:ext>
                  </a:extLst>
                </a:gridCol>
              </a:tblGrid>
              <a:tr h="224378">
                <a:tc>
                  <a:txBody>
                    <a:bodyPr/>
                    <a:lstStyle/>
                    <a:p>
                      <a:pPr algn="ctr" fontAlgn="t"/>
                      <a:r>
                        <a:rPr lang="en-GB" sz="800" b="1" i="0" u="none" strike="noStrike" dirty="0">
                          <a:solidFill>
                            <a:schemeClr val="bg1"/>
                          </a:solidFill>
                          <a:effectLst/>
                          <a:latin typeface="Arial"/>
                        </a:rPr>
                        <a:t> </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800" b="1" i="0" u="none" strike="noStrike" dirty="0">
                          <a:solidFill>
                            <a:schemeClr val="bg1"/>
                          </a:solidFill>
                          <a:effectLst/>
                          <a:latin typeface="Arial"/>
                        </a:rPr>
                        <a:t>Value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800" b="1" i="0" u="none" strike="noStrike" dirty="0">
                          <a:solidFill>
                            <a:schemeClr val="bg1"/>
                          </a:solidFill>
                          <a:effectLst/>
                          <a:latin typeface="Arial"/>
                        </a:rPr>
                        <a:t>Volume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800" b="1" i="0" u="none" strike="noStrike" dirty="0">
                          <a:solidFill>
                            <a:schemeClr val="bg1"/>
                          </a:solidFill>
                          <a:effectLst/>
                          <a:latin typeface="Arial"/>
                        </a:rPr>
                        <a:t>Unit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fontAlgn="ctr"/>
                      <a:r>
                        <a:rPr lang="en-GB" sz="800" b="1" i="0" u="none" strike="noStrike" dirty="0">
                          <a:solidFill>
                            <a:schemeClr val="bg1"/>
                          </a:solidFill>
                          <a:effectLst/>
                          <a:latin typeface="Arial"/>
                        </a:rPr>
                        <a:t>Price per KG</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fontAlgn="ctr"/>
                      <a:r>
                        <a:rPr lang="en-GB" sz="800" b="1" i="0" u="none" strike="noStrike" dirty="0">
                          <a:solidFill>
                            <a:schemeClr val="bg1"/>
                          </a:solidFill>
                          <a:effectLst/>
                          <a:latin typeface="Arial"/>
                        </a:rPr>
                        <a:t>Price per Unit</a:t>
                      </a:r>
                    </a:p>
                  </a:txBody>
                  <a:tcPr marL="0" marR="0" marT="0"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285572">
                <a:tc>
                  <a:txBody>
                    <a:bodyPr/>
                    <a:lstStyle/>
                    <a:p>
                      <a:pPr algn="l" fontAlgn="ctr"/>
                      <a:r>
                        <a:rPr lang="en-GB" sz="800" b="1" i="0" u="none" strike="noStrike" dirty="0">
                          <a:solidFill>
                            <a:schemeClr val="bg1"/>
                          </a:solidFill>
                          <a:effectLst/>
                          <a:latin typeface="Arial"/>
                        </a:rPr>
                        <a:t> </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a:t>
                      </a:r>
                      <a:endParaRPr lang="en-GB" sz="800" b="0" i="0" u="none" strike="noStrike" dirty="0" smtClean="0">
                        <a:solidFill>
                          <a:schemeClr val="bg1"/>
                        </a:solidFill>
                        <a:effectLst/>
                        <a:latin typeface="Arial"/>
                      </a:endParaRPr>
                    </a:p>
                    <a:p>
                      <a:pPr algn="ctr" fontAlgn="ctr"/>
                      <a:r>
                        <a:rPr lang="en-GB" sz="800" b="0" i="0" u="none" strike="noStrike" dirty="0" smtClean="0">
                          <a:solidFill>
                            <a:schemeClr val="bg1"/>
                          </a:solidFill>
                          <a:effectLst/>
                          <a:latin typeface="Arial"/>
                        </a:rPr>
                        <a:t>08.09.18</a:t>
                      </a:r>
                      <a:endParaRPr lang="en-GB" sz="800" b="0" i="0" u="none" strike="noStrike" dirty="0">
                        <a:solidFill>
                          <a:schemeClr val="bg1"/>
                        </a:solidFill>
                        <a:effectLst/>
                        <a:latin typeface="Arial"/>
                      </a:endParaRP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smtClean="0">
                          <a:solidFill>
                            <a:schemeClr val="bg1"/>
                          </a:solidFill>
                          <a:effectLst/>
                          <a:latin typeface="Arial"/>
                        </a:rPr>
                        <a:t>WE</a:t>
                      </a:r>
                    </a:p>
                    <a:p>
                      <a:pPr algn="ctr" fontAlgn="ctr"/>
                      <a:r>
                        <a:rPr lang="en-GB" sz="800" b="0" i="0" u="none" strike="noStrike" dirty="0" smtClean="0">
                          <a:solidFill>
                            <a:schemeClr val="bg1"/>
                          </a:solidFill>
                          <a:effectLst/>
                          <a:latin typeface="Arial"/>
                        </a:rPr>
                        <a:t>07.09.19</a:t>
                      </a:r>
                      <a:endParaRPr lang="en-GB" sz="800" b="0" i="0" u="none" strike="noStrike" dirty="0">
                        <a:solidFill>
                          <a:schemeClr val="bg1"/>
                        </a:solidFill>
                        <a:effectLst/>
                        <a:latin typeface="Arial"/>
                      </a:endParaRP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smtClean="0">
                          <a:solidFill>
                            <a:schemeClr val="bg1"/>
                          </a:solidFill>
                          <a:effectLst/>
                          <a:latin typeface="Arial"/>
                        </a:rPr>
                        <a:t>WE</a:t>
                      </a:r>
                    </a:p>
                    <a:p>
                      <a:pPr algn="ctr" fontAlgn="ctr"/>
                      <a:r>
                        <a:rPr lang="en-GB" sz="800" b="0" i="0" u="none" strike="noStrike" dirty="0" smtClean="0">
                          <a:solidFill>
                            <a:schemeClr val="bg1"/>
                          </a:solidFill>
                          <a:effectLst/>
                          <a:latin typeface="Arial"/>
                        </a:rPr>
                        <a:t> </a:t>
                      </a:r>
                      <a:r>
                        <a:rPr lang="en-GB" sz="800" b="0" i="0" u="none" strike="noStrike" dirty="0">
                          <a:solidFill>
                            <a:schemeClr val="bg1"/>
                          </a:solidFill>
                          <a:effectLst/>
                          <a:latin typeface="Arial"/>
                        </a:rPr>
                        <a:t>05.09.20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smtClean="0">
                          <a:solidFill>
                            <a:schemeClr val="bg1"/>
                          </a:solidFill>
                          <a:effectLst/>
                          <a:latin typeface="Arial"/>
                        </a:rPr>
                        <a:t>WE</a:t>
                      </a:r>
                    </a:p>
                    <a:p>
                      <a:pPr algn="ctr" fontAlgn="ctr"/>
                      <a:r>
                        <a:rPr lang="en-GB" sz="800" b="0" i="0" u="none" strike="noStrike" dirty="0" smtClean="0">
                          <a:solidFill>
                            <a:schemeClr val="bg1"/>
                          </a:solidFill>
                          <a:effectLst/>
                          <a:latin typeface="Arial"/>
                        </a:rPr>
                        <a:t> </a:t>
                      </a:r>
                      <a:r>
                        <a:rPr lang="en-GB" sz="800" b="0" i="0" u="none" strike="noStrike" dirty="0">
                          <a:solidFill>
                            <a:schemeClr val="bg1"/>
                          </a:solidFill>
                          <a:effectLst/>
                          <a:latin typeface="Arial"/>
                        </a:rPr>
                        <a:t>08.09.18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smtClean="0">
                          <a:solidFill>
                            <a:schemeClr val="bg1"/>
                          </a:solidFill>
                          <a:effectLst/>
                          <a:latin typeface="Arial"/>
                        </a:rPr>
                        <a:t>WE</a:t>
                      </a:r>
                    </a:p>
                    <a:p>
                      <a:pPr algn="ctr" fontAlgn="ctr"/>
                      <a:r>
                        <a:rPr lang="en-GB" sz="800" b="0" i="0" u="none" strike="noStrike" dirty="0" smtClean="0">
                          <a:solidFill>
                            <a:schemeClr val="bg1"/>
                          </a:solidFill>
                          <a:effectLst/>
                          <a:latin typeface="Arial"/>
                        </a:rPr>
                        <a:t> </a:t>
                      </a:r>
                      <a:r>
                        <a:rPr lang="en-GB" sz="800" b="0" i="0" u="none" strike="noStrike" dirty="0">
                          <a:solidFill>
                            <a:schemeClr val="bg1"/>
                          </a:solidFill>
                          <a:effectLst/>
                          <a:latin typeface="Arial"/>
                        </a:rPr>
                        <a:t>07.09.19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a:t>
                      </a:r>
                      <a:endParaRPr lang="en-GB" sz="800" b="0" i="0" u="none" strike="noStrike" dirty="0" smtClean="0">
                        <a:solidFill>
                          <a:schemeClr val="bg1"/>
                        </a:solidFill>
                        <a:effectLst/>
                        <a:latin typeface="Arial"/>
                      </a:endParaRPr>
                    </a:p>
                    <a:p>
                      <a:pPr algn="ctr" fontAlgn="ctr"/>
                      <a:r>
                        <a:rPr lang="en-GB" sz="800" b="0" i="0" u="none" strike="noStrike" dirty="0" smtClean="0">
                          <a:solidFill>
                            <a:schemeClr val="bg1"/>
                          </a:solidFill>
                          <a:effectLst/>
                          <a:latin typeface="Arial"/>
                        </a:rPr>
                        <a:t>05.09.20</a:t>
                      </a:r>
                      <a:endParaRPr lang="en-GB" sz="800" b="0" i="0" u="none" strike="noStrike" dirty="0">
                        <a:solidFill>
                          <a:schemeClr val="bg1"/>
                        </a:solidFill>
                        <a:effectLst/>
                        <a:latin typeface="Arial"/>
                      </a:endParaRP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08.09.18</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07.09.19</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05.09.20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05.09.20</a:t>
                      </a:r>
                    </a:p>
                  </a:txBody>
                  <a:tcPr marL="0" marR="0" marT="0"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WE 05.09.20</a:t>
                      </a:r>
                    </a:p>
                  </a:txBody>
                  <a:tcPr marL="0" marR="0" marT="0"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0" marR="0" marT="0"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extLst>
                  <a:ext uri="{0D108BD9-81ED-4DB2-BD59-A6C34878D82A}">
                    <a16:rowId xmlns:a16="http://schemas.microsoft.com/office/drawing/2014/main" xmlns="" val="10001"/>
                  </a:ext>
                </a:extLst>
              </a:tr>
              <a:tr h="163184">
                <a:tc>
                  <a:txBody>
                    <a:bodyPr/>
                    <a:lstStyle/>
                    <a:p>
                      <a:pPr algn="l" fontAlgn="t"/>
                      <a:r>
                        <a:rPr lang="en-GB" sz="800" b="1" i="0" u="none" strike="noStrike" dirty="0" smtClean="0">
                          <a:solidFill>
                            <a:srgbClr val="000000"/>
                          </a:solidFill>
                          <a:effectLst/>
                          <a:latin typeface="Arial"/>
                        </a:rPr>
                        <a:t>Ambient</a:t>
                      </a:r>
                      <a:endParaRPr lang="en-GB" sz="800" b="1"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£544,753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£552,354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£606,346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83,805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83,483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91,274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371,954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365,339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405,014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£6.64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£1.50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63184">
                <a:tc>
                  <a:txBody>
                    <a:bodyPr/>
                    <a:lstStyle/>
                    <a:p>
                      <a:pPr algn="l" fontAlgn="t"/>
                      <a:r>
                        <a:rPr lang="en-GB" sz="800" b="0" i="0" u="none" strike="noStrike" dirty="0" smtClean="0">
                          <a:solidFill>
                            <a:srgbClr val="000000"/>
                          </a:solidFill>
                          <a:effectLst/>
                          <a:latin typeface="Arial"/>
                        </a:rPr>
                        <a:t>Tuna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£352,718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£361,201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£396,432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56,961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57,353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63,402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177,681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173,468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198,635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Salmon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£67,116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£62,305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£65,697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5,790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4,784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4,577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31,320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25,796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24,451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Mackerel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£48,070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£50,734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£59,356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8,021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8,291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9,181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63,480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65,984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73,103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£0.81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Sardines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£37,617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£39,129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£41,891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8,167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8,267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9,077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68,555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69,561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76,082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£0.55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Anchovy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£8,842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£9,101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£11,781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8,744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9,031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10,879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Pilchards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£6,030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£6,025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£6,211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8,591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8,288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8,362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£0.74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Herring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£4,534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£5,121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£5,481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761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3,251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13.7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-5.8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Crab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£4,932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£4,416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£4,058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23.1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Cockles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£3,816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386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2,290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Kipper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£1,661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Mussels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Cod roe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Sild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642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17.8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Cod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22.8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£3.71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12.2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Lumpfish roe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£855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13.7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£37.27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Caviar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£585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£45.97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Oysters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Salmon roe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£108.14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£5.47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Pollock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442.3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328.8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396.5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26.5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Sprats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Octopus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-15.4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-11.7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Squid (calamari)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-13.1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-7.3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Mixed seafood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£3.49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800" b="0" i="0" u="none" strike="noStrike" dirty="0" smtClean="0">
                          <a:solidFill>
                            <a:srgbClr val="000000"/>
                          </a:solidFill>
                          <a:effectLst/>
                          <a:latin typeface="Arial"/>
                        </a:rPr>
                        <a:t>Scallops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-12.1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-10.6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63184">
                <a:tc>
                  <a:txBody>
                    <a:bodyPr/>
                    <a:lstStyle/>
                    <a:p>
                      <a:pPr algn="l" fontAlgn="t"/>
                      <a:r>
                        <a:rPr lang="en-GB" sz="800" b="0" i="0" u="none" strike="noStrike" dirty="0" smtClean="0">
                          <a:solidFill>
                            <a:srgbClr val="000000"/>
                          </a:solidFill>
                          <a:effectLst/>
                          <a:latin typeface="Arial"/>
                        </a:rPr>
                        <a:t>Lobster </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-66.1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-67.8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-67.8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5.2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5" name="TextBox 4"/>
          <p:cNvSpPr txBox="1"/>
          <p:nvPr/>
        </p:nvSpPr>
        <p:spPr>
          <a:xfrm>
            <a:off x="0" y="6469037"/>
            <a:ext cx="9144000" cy="276999"/>
          </a:xfrm>
          <a:prstGeom prst="rect">
            <a:avLst/>
          </a:prstGeom>
          <a:noFill/>
        </p:spPr>
        <p:txBody>
          <a:bodyPr wrap="square" rtlCol="0">
            <a:spAutoFit/>
          </a:bodyPr>
          <a:lstStyle/>
          <a:p>
            <a:r>
              <a:rPr lang="en-GB" sz="1200" dirty="0" smtClean="0"/>
              <a:t>Source: Nielsen UK </a:t>
            </a:r>
            <a:r>
              <a:rPr lang="en-GB" sz="1200" dirty="0" err="1" smtClean="0"/>
              <a:t>ScanTrack</a:t>
            </a:r>
            <a:r>
              <a:rPr lang="en-GB" sz="1200" dirty="0" smtClean="0"/>
              <a:t> MAT 05.09.20</a:t>
            </a:r>
            <a:endParaRPr lang="en-GB" sz="1200" dirty="0"/>
          </a:p>
        </p:txBody>
      </p:sp>
    </p:spTree>
    <p:extLst>
      <p:ext uri="{BB962C8B-B14F-4D97-AF65-F5344CB8AC3E}">
        <p14:creationId xmlns:p14="http://schemas.microsoft.com/office/powerpoint/2010/main" val="4071143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Economic context</a:t>
            </a:r>
            <a:endParaRPr lang="en-GB" dirty="0"/>
          </a:p>
        </p:txBody>
      </p:sp>
      <p:sp>
        <p:nvSpPr>
          <p:cNvPr id="5" name="Content Placeholder 4"/>
          <p:cNvSpPr>
            <a:spLocks noGrp="1"/>
          </p:cNvSpPr>
          <p:nvPr>
            <p:ph sz="half" idx="1"/>
          </p:nvPr>
        </p:nvSpPr>
        <p:spPr/>
        <p:txBody>
          <a:bodyPr>
            <a:noAutofit/>
          </a:bodyPr>
          <a:lstStyle/>
          <a:p>
            <a:pPr marL="177800" indent="-177800">
              <a:spcBef>
                <a:spcPts val="600"/>
              </a:spcBef>
            </a:pPr>
            <a:r>
              <a:rPr lang="en-GB" sz="1100" dirty="0"/>
              <a:t>The Consumer Prices Index including owner occupiers’ housing costs (CPIH) 12-month inflation rate was 0.9% in October 2020, up from 0.7% in September 2020.</a:t>
            </a:r>
          </a:p>
          <a:p>
            <a:pPr marL="177800" indent="-177800">
              <a:spcBef>
                <a:spcPts val="600"/>
              </a:spcBef>
            </a:pPr>
            <a:r>
              <a:rPr lang="en-GB" sz="1100" dirty="0"/>
              <a:t>The largest contribution to the CPIH 12-month inflation rate in October 2020 came from recreation and culture (0.26 percentage points).</a:t>
            </a:r>
          </a:p>
          <a:p>
            <a:pPr marL="177800" indent="-177800">
              <a:spcBef>
                <a:spcPts val="600"/>
              </a:spcBef>
            </a:pPr>
            <a:r>
              <a:rPr lang="en-GB" sz="1100" dirty="0"/>
              <a:t>Clothing; food; and furniture, furnishings and carpets made the largest upward contributions (with the contribution from these three groups totalling 0.16 percentage points) to the change in the CPIH 12-month inflation rate between September and October 2020.</a:t>
            </a:r>
          </a:p>
          <a:p>
            <a:pPr marL="177800" indent="-177800">
              <a:spcBef>
                <a:spcPts val="600"/>
              </a:spcBef>
            </a:pPr>
            <a:r>
              <a:rPr lang="en-GB" sz="1100" dirty="0"/>
              <a:t>These were partially offset by downward contributions of 0.06 and 0.04 percentage points, respectively, from the recreation and culture, and transport groups.</a:t>
            </a:r>
          </a:p>
          <a:p>
            <a:pPr marL="177800" indent="-177800">
              <a:spcBef>
                <a:spcPts val="600"/>
              </a:spcBef>
            </a:pPr>
            <a:r>
              <a:rPr lang="en-GB" sz="1100" dirty="0"/>
              <a:t>Eight CPIH items were unavailable to UK consumers in October, unchanged from September and accounting for 1.1% of the CPIH basket by weight; for October, we collected a weighted total of 90.0% of comparable coverage collected previously (excluding unavailable items).</a:t>
            </a:r>
          </a:p>
          <a:p>
            <a:pPr marL="177800" indent="-177800">
              <a:spcBef>
                <a:spcPts val="600"/>
              </a:spcBef>
            </a:pPr>
            <a:r>
              <a:rPr lang="en-GB" sz="1100" dirty="0"/>
              <a:t>The Consumer Prices Index (CPI) 12-month rate was 0.7% in October 2020, up from 0.5% in September</a:t>
            </a:r>
            <a:r>
              <a:rPr lang="en-GB" sz="1100" dirty="0" smtClean="0"/>
              <a:t>.</a:t>
            </a:r>
            <a:endParaRPr lang="en-GB" sz="1100" dirty="0" smtClean="0"/>
          </a:p>
          <a:p>
            <a:pPr marL="177800" indent="-177800">
              <a:spcBef>
                <a:spcPts val="600"/>
              </a:spcBef>
            </a:pPr>
            <a:r>
              <a:rPr lang="en-GB" sz="1100" dirty="0"/>
              <a:t>Fish CPI </a:t>
            </a:r>
            <a:r>
              <a:rPr lang="en-GB" sz="1100" dirty="0" smtClean="0"/>
              <a:t>has continued to fall from a high of 6.9% in April, to a low of -0.1% in September compared to meat’s 1.6%</a:t>
            </a:r>
            <a:endParaRPr lang="en-GB" sz="1100" dirty="0"/>
          </a:p>
          <a:p>
            <a:pPr marL="177800" indent="-177800">
              <a:spcBef>
                <a:spcPts val="600"/>
              </a:spcBef>
            </a:pPr>
            <a:endParaRPr lang="en-GB" sz="110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88978231"/>
              </p:ext>
            </p:extLst>
          </p:nvPr>
        </p:nvGraphicFramePr>
        <p:xfrm>
          <a:off x="4716463" y="1384300"/>
          <a:ext cx="4038600" cy="465613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0" y="6469037"/>
            <a:ext cx="9144000" cy="276999"/>
          </a:xfrm>
          <a:prstGeom prst="rect">
            <a:avLst/>
          </a:prstGeom>
          <a:noFill/>
        </p:spPr>
        <p:txBody>
          <a:bodyPr wrap="square" rtlCol="0">
            <a:spAutoFit/>
          </a:bodyPr>
          <a:lstStyle/>
          <a:p>
            <a:r>
              <a:rPr lang="en-GB" sz="1200" dirty="0"/>
              <a:t>Source: </a:t>
            </a:r>
            <a:r>
              <a:rPr lang="en-GB" sz="1200" dirty="0" smtClean="0"/>
              <a:t>ONS Consumer </a:t>
            </a:r>
            <a:r>
              <a:rPr lang="en-GB" sz="1200" dirty="0"/>
              <a:t>price inflation, UK: </a:t>
            </a:r>
            <a:r>
              <a:rPr lang="en-GB" sz="1200" dirty="0" smtClean="0"/>
              <a:t>October </a:t>
            </a:r>
            <a:r>
              <a:rPr lang="en-GB" sz="1200" dirty="0"/>
              <a:t>2020</a:t>
            </a:r>
          </a:p>
        </p:txBody>
      </p:sp>
    </p:spTree>
    <p:extLst>
      <p:ext uri="{BB962C8B-B14F-4D97-AF65-F5344CB8AC3E}">
        <p14:creationId xmlns:p14="http://schemas.microsoft.com/office/powerpoint/2010/main" val="38366097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Market data </a:t>
            </a:r>
            <a:r>
              <a:rPr lang="en-GB" dirty="0" smtClean="0"/>
              <a:t>context and definitions</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38615607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Market data context</a:t>
            </a:r>
            <a:endParaRPr lang="en-GB" dirty="0"/>
          </a:p>
        </p:txBody>
      </p:sp>
      <p:sp>
        <p:nvSpPr>
          <p:cNvPr id="5" name="Content Placeholder 4"/>
          <p:cNvSpPr>
            <a:spLocks noGrp="1"/>
          </p:cNvSpPr>
          <p:nvPr>
            <p:ph idx="1"/>
          </p:nvPr>
        </p:nvSpPr>
        <p:spPr/>
        <p:txBody>
          <a:bodyPr>
            <a:normAutofit fontScale="85000" lnSpcReduction="10000"/>
          </a:bodyPr>
          <a:lstStyle/>
          <a:p>
            <a:r>
              <a:rPr lang="en-GB" dirty="0" err="1"/>
              <a:t>Scantrack</a:t>
            </a:r>
            <a:r>
              <a:rPr lang="en-GB" dirty="0"/>
              <a:t> data is now reported as UK (including discounters), as apposed to previously GB (excluding discounters). However </a:t>
            </a:r>
            <a:r>
              <a:rPr lang="en-GB" dirty="0" err="1"/>
              <a:t>Homescan</a:t>
            </a:r>
            <a:r>
              <a:rPr lang="en-GB" dirty="0"/>
              <a:t> remains unchanged as GB (including discounters).  </a:t>
            </a:r>
          </a:p>
          <a:p>
            <a:endParaRPr lang="en-GB" dirty="0"/>
          </a:p>
          <a:p>
            <a:r>
              <a:rPr lang="en-GB" dirty="0"/>
              <a:t>Share of Trade  and switching  tables/ charts &amp; KPI Trees use </a:t>
            </a:r>
            <a:r>
              <a:rPr lang="en-GB" dirty="0" err="1"/>
              <a:t>Homescan</a:t>
            </a:r>
            <a:r>
              <a:rPr lang="en-GB" dirty="0"/>
              <a:t> data which is panel derived. As such, these charts should  only be  considered  indicative of trends. The stated values/ and % share may not reflect the true share due to limitations in pick up, panel size and penetration and scaling The data is considered robust  (within its limitations) when penetration (% of panel purchasing) is greater than 1.0%.  NB In July 2013 Nielsen introduced new algorithms to closely align </a:t>
            </a:r>
            <a:r>
              <a:rPr lang="en-GB" dirty="0" err="1"/>
              <a:t>homescan</a:t>
            </a:r>
            <a:r>
              <a:rPr lang="en-GB" dirty="0"/>
              <a:t> and </a:t>
            </a:r>
            <a:r>
              <a:rPr lang="en-GB" dirty="0" err="1"/>
              <a:t>scantrack</a:t>
            </a:r>
            <a:r>
              <a:rPr lang="en-GB" dirty="0"/>
              <a:t> trends. As a result, </a:t>
            </a:r>
            <a:r>
              <a:rPr lang="en-GB" dirty="0" err="1"/>
              <a:t>homescan</a:t>
            </a:r>
            <a:r>
              <a:rPr lang="en-GB" dirty="0"/>
              <a:t> data can only be compared up to and post this event</a:t>
            </a:r>
          </a:p>
          <a:p>
            <a:endParaRPr lang="en-GB" dirty="0"/>
          </a:p>
        </p:txBody>
      </p:sp>
    </p:spTree>
    <p:extLst>
      <p:ext uri="{BB962C8B-B14F-4D97-AF65-F5344CB8AC3E}">
        <p14:creationId xmlns:p14="http://schemas.microsoft.com/office/powerpoint/2010/main" val="26367101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Market data definitions</a:t>
            </a:r>
          </a:p>
        </p:txBody>
      </p:sp>
      <p:sp>
        <p:nvSpPr>
          <p:cNvPr id="3" name="Content Placeholder 2"/>
          <p:cNvSpPr>
            <a:spLocks noGrp="1"/>
          </p:cNvSpPr>
          <p:nvPr>
            <p:ph idx="1"/>
          </p:nvPr>
        </p:nvSpPr>
        <p:spPr/>
        <p:txBody>
          <a:bodyPr>
            <a:noAutofit/>
          </a:bodyPr>
          <a:lstStyle/>
          <a:p>
            <a:pPr marL="0" indent="0">
              <a:spcBef>
                <a:spcPts val="0"/>
              </a:spcBef>
              <a:buNone/>
            </a:pPr>
            <a:r>
              <a:rPr lang="en-GB" sz="1200" dirty="0"/>
              <a:t>Data sourced from  Nielsen </a:t>
            </a:r>
          </a:p>
          <a:p>
            <a:pPr>
              <a:spcBef>
                <a:spcPts val="0"/>
              </a:spcBef>
            </a:pPr>
            <a:r>
              <a:rPr lang="en-GB" sz="1200" dirty="0" err="1"/>
              <a:t>Scantrack</a:t>
            </a:r>
            <a:r>
              <a:rPr lang="en-GB" sz="1200" dirty="0"/>
              <a:t> – UK EPOS from key retailers (including composite data from discounters Aldi &amp; Lidl and N. Ireland)</a:t>
            </a:r>
          </a:p>
          <a:p>
            <a:pPr>
              <a:spcBef>
                <a:spcPts val="0"/>
              </a:spcBef>
            </a:pPr>
            <a:r>
              <a:rPr lang="en-GB" sz="1200" dirty="0" err="1"/>
              <a:t>Homescan</a:t>
            </a:r>
            <a:r>
              <a:rPr lang="en-GB" sz="1200" dirty="0"/>
              <a:t> – GB Consumer panel of 15,000 households using hand held scanners to record grocery purchases</a:t>
            </a:r>
          </a:p>
          <a:p>
            <a:pPr marL="0" indent="0">
              <a:lnSpc>
                <a:spcPct val="170000"/>
              </a:lnSpc>
              <a:spcBef>
                <a:spcPts val="0"/>
              </a:spcBef>
              <a:buNone/>
            </a:pPr>
            <a:r>
              <a:rPr lang="en-GB" sz="1200" dirty="0"/>
              <a:t>MAT – Moving Annual Total i.e. 52 weeks, TY= This year, YA= Year ago, 2YA =Two years ago</a:t>
            </a:r>
          </a:p>
          <a:p>
            <a:pPr marL="0" indent="0">
              <a:lnSpc>
                <a:spcPct val="170000"/>
              </a:lnSpc>
              <a:spcBef>
                <a:spcPts val="0"/>
              </a:spcBef>
              <a:buNone/>
            </a:pPr>
            <a:r>
              <a:rPr lang="en-GB" sz="1200" dirty="0"/>
              <a:t>Fish – Seafood (i.e. fish and shellfish</a:t>
            </a:r>
            <a:r>
              <a:rPr lang="en-GB" sz="1200" dirty="0" smtClean="0"/>
              <a:t>)</a:t>
            </a:r>
          </a:p>
          <a:p>
            <a:pPr marL="0" indent="0">
              <a:lnSpc>
                <a:spcPct val="170000"/>
              </a:lnSpc>
              <a:spcBef>
                <a:spcPts val="0"/>
              </a:spcBef>
              <a:buNone/>
            </a:pPr>
            <a:r>
              <a:rPr lang="en-GB" sz="1200" dirty="0" smtClean="0"/>
              <a:t>Segment </a:t>
            </a:r>
            <a:r>
              <a:rPr lang="en-GB" sz="1200" dirty="0"/>
              <a:t>definitions:</a:t>
            </a:r>
          </a:p>
          <a:p>
            <a:pPr>
              <a:spcBef>
                <a:spcPts val="0"/>
              </a:spcBef>
            </a:pPr>
            <a:r>
              <a:rPr lang="en-GB" sz="1200" dirty="0"/>
              <a:t>Batter – include all fish &amp; seafood which is described as being coated in batter or battered</a:t>
            </a:r>
          </a:p>
          <a:p>
            <a:pPr>
              <a:spcBef>
                <a:spcPts val="0"/>
              </a:spcBef>
            </a:pPr>
            <a:r>
              <a:rPr lang="en-GB" sz="1200" dirty="0"/>
              <a:t>Breaded – include all fish &amp; seafood which is described as being coated in breadcrumbs or breaded</a:t>
            </a:r>
          </a:p>
          <a:p>
            <a:pPr>
              <a:spcBef>
                <a:spcPts val="0"/>
              </a:spcBef>
            </a:pPr>
            <a:r>
              <a:rPr lang="en-GB" sz="1200" dirty="0"/>
              <a:t>Cakes – include all fish &amp; seafood which are described as cakes</a:t>
            </a:r>
          </a:p>
          <a:p>
            <a:pPr>
              <a:spcBef>
                <a:spcPts val="0"/>
              </a:spcBef>
            </a:pPr>
            <a:r>
              <a:rPr lang="en-GB" sz="1200" dirty="0"/>
              <a:t>Fingers – include all fish &amp; seafood which are described as fingers</a:t>
            </a:r>
          </a:p>
          <a:p>
            <a:pPr>
              <a:spcBef>
                <a:spcPts val="0"/>
              </a:spcBef>
            </a:pPr>
            <a:r>
              <a:rPr lang="en-GB" sz="1200" dirty="0"/>
              <a:t>Meals – include all fish &amp; seafood which packaged with a carbohydrate and sold as a meal</a:t>
            </a:r>
          </a:p>
          <a:p>
            <a:pPr>
              <a:spcBef>
                <a:spcPts val="0"/>
              </a:spcBef>
            </a:pPr>
            <a:r>
              <a:rPr lang="en-GB" sz="1200" dirty="0"/>
              <a:t>Dusted – include all fish &amp; seafood which are described as ‘dusted’</a:t>
            </a:r>
          </a:p>
          <a:p>
            <a:pPr>
              <a:spcBef>
                <a:spcPts val="0"/>
              </a:spcBef>
            </a:pPr>
            <a:r>
              <a:rPr lang="en-GB" sz="1200" dirty="0"/>
              <a:t>Natural – include all fish &amp; seafood which has not been treated in any way</a:t>
            </a:r>
          </a:p>
          <a:p>
            <a:pPr>
              <a:spcBef>
                <a:spcPts val="0"/>
              </a:spcBef>
            </a:pPr>
            <a:r>
              <a:rPr lang="en-GB" sz="1200" dirty="0"/>
              <a:t>Prepared – include all fish &amp; seafood which has been treated/prepared in some way and is not included within the above values e.g. all fish &amp; seafood sticks including sticks with a dipping sauce</a:t>
            </a:r>
          </a:p>
          <a:p>
            <a:pPr>
              <a:spcBef>
                <a:spcPts val="0"/>
              </a:spcBef>
            </a:pPr>
            <a:r>
              <a:rPr lang="en-GB" sz="1200" dirty="0"/>
              <a:t>Sauce – include all fish &amp; seafood which is described as being in a sauce</a:t>
            </a:r>
          </a:p>
          <a:p>
            <a:pPr>
              <a:spcBef>
                <a:spcPts val="0"/>
              </a:spcBef>
            </a:pPr>
            <a:r>
              <a:rPr lang="en-GB" sz="1200" dirty="0"/>
              <a:t>Sushi – include all sushi, where fish &amp; seafood are contained </a:t>
            </a:r>
            <a:r>
              <a:rPr lang="en-GB" sz="1200" dirty="0" smtClean="0"/>
              <a:t>within</a:t>
            </a:r>
          </a:p>
          <a:p>
            <a:pPr marL="0" indent="0">
              <a:lnSpc>
                <a:spcPct val="170000"/>
              </a:lnSpc>
              <a:spcBef>
                <a:spcPts val="0"/>
              </a:spcBef>
              <a:buNone/>
            </a:pPr>
            <a:r>
              <a:rPr lang="en-GB" sz="1200" dirty="0" smtClean="0"/>
              <a:t>Segments </a:t>
            </a:r>
            <a:r>
              <a:rPr lang="en-GB" sz="1200" dirty="0"/>
              <a:t>can be further broken down </a:t>
            </a:r>
            <a:r>
              <a:rPr lang="en-GB" sz="1200" dirty="0" smtClean="0"/>
              <a:t>by:</a:t>
            </a:r>
            <a:endParaRPr lang="en-GB" sz="1200" dirty="0"/>
          </a:p>
          <a:p>
            <a:pPr>
              <a:spcBef>
                <a:spcPts val="0"/>
              </a:spcBef>
            </a:pPr>
            <a:r>
              <a:rPr lang="en-GB" sz="1200" dirty="0" smtClean="0"/>
              <a:t>Sector </a:t>
            </a:r>
            <a:r>
              <a:rPr lang="en-GB" sz="1200" dirty="0"/>
              <a:t>i.e. Chilled, Frozen &amp; Ambient </a:t>
            </a:r>
          </a:p>
          <a:p>
            <a:pPr>
              <a:spcBef>
                <a:spcPts val="0"/>
              </a:spcBef>
            </a:pPr>
            <a:r>
              <a:rPr lang="en-GB" sz="1200" dirty="0" smtClean="0"/>
              <a:t>Species </a:t>
            </a:r>
            <a:r>
              <a:rPr lang="en-GB" sz="1200" dirty="0"/>
              <a:t>e.g. Cod, Haddock</a:t>
            </a:r>
          </a:p>
          <a:p>
            <a:pPr>
              <a:spcBef>
                <a:spcPts val="0"/>
              </a:spcBef>
            </a:pPr>
            <a:r>
              <a:rPr lang="en-GB" sz="1200" dirty="0"/>
              <a:t>Smoked &amp; Unsmoked </a:t>
            </a:r>
          </a:p>
          <a:p>
            <a:pPr>
              <a:spcBef>
                <a:spcPts val="0"/>
              </a:spcBef>
            </a:pPr>
            <a:r>
              <a:rPr lang="en-GB" sz="1200" dirty="0"/>
              <a:t>Organic &amp; Standard</a:t>
            </a:r>
          </a:p>
          <a:p>
            <a:pPr>
              <a:lnSpc>
                <a:spcPct val="170000"/>
              </a:lnSpc>
              <a:spcBef>
                <a:spcPts val="0"/>
              </a:spcBef>
            </a:pPr>
            <a:endParaRPr lang="en-GB" sz="1200" dirty="0"/>
          </a:p>
        </p:txBody>
      </p:sp>
    </p:spTree>
    <p:extLst>
      <p:ext uri="{BB962C8B-B14F-4D97-AF65-F5344CB8AC3E}">
        <p14:creationId xmlns:p14="http://schemas.microsoft.com/office/powerpoint/2010/main" val="40460239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a:xfrm>
            <a:off x="522744" y="2195084"/>
            <a:ext cx="8387999" cy="1205341"/>
          </a:xfrm>
        </p:spPr>
        <p:txBody>
          <a:bodyPr>
            <a:normAutofit fontScale="62500" lnSpcReduction="20000"/>
          </a:bodyPr>
          <a:lstStyle/>
          <a:p>
            <a:r>
              <a:rPr lang="en-US" dirty="0"/>
              <a:t>Julia Brooks</a:t>
            </a:r>
          </a:p>
          <a:p>
            <a:r>
              <a:rPr lang="en-US" dirty="0"/>
              <a:t>Market Insight Analyst </a:t>
            </a:r>
          </a:p>
          <a:p>
            <a:endParaRPr lang="en-US" dirty="0"/>
          </a:p>
          <a:p>
            <a:r>
              <a:rPr lang="en-US" dirty="0"/>
              <a:t>M: 07944 682 </a:t>
            </a:r>
            <a:r>
              <a:rPr lang="en-US" dirty="0" smtClean="0"/>
              <a:t>751</a:t>
            </a:r>
          </a:p>
          <a:p>
            <a:r>
              <a:rPr lang="en-US" dirty="0" smtClean="0"/>
              <a:t>E: </a:t>
            </a:r>
            <a:r>
              <a:rPr lang="en-US" dirty="0" smtClean="0"/>
              <a:t>julia.brooks@seafish.co.uk</a:t>
            </a:r>
            <a:endParaRPr lang="en-US" dirty="0"/>
          </a:p>
        </p:txBody>
      </p:sp>
    </p:spTree>
    <p:extLst>
      <p:ext uri="{BB962C8B-B14F-4D97-AF65-F5344CB8AC3E}">
        <p14:creationId xmlns:p14="http://schemas.microsoft.com/office/powerpoint/2010/main" val="52786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Post-COVID-19: five retailer priorities this holiday </a:t>
            </a:r>
            <a:r>
              <a:rPr lang="en-GB" dirty="0" smtClean="0"/>
              <a:t>season: summary</a:t>
            </a:r>
            <a:endParaRPr lang="en-GB" dirty="0"/>
          </a:p>
        </p:txBody>
      </p:sp>
      <p:sp>
        <p:nvSpPr>
          <p:cNvPr id="11" name="Content Placeholder 10"/>
          <p:cNvSpPr>
            <a:spLocks noGrp="1"/>
          </p:cNvSpPr>
          <p:nvPr>
            <p:ph idx="1"/>
          </p:nvPr>
        </p:nvSpPr>
        <p:spPr/>
        <p:txBody>
          <a:bodyPr>
            <a:normAutofit fontScale="85000" lnSpcReduction="20000"/>
          </a:bodyPr>
          <a:lstStyle/>
          <a:p>
            <a:r>
              <a:rPr lang="en-GB" b="1" dirty="0"/>
              <a:t>Hygiene and safety is the top </a:t>
            </a:r>
            <a:r>
              <a:rPr lang="en-GB" b="1" dirty="0" smtClean="0"/>
              <a:t>priority</a:t>
            </a:r>
          </a:p>
          <a:p>
            <a:pPr lvl="1"/>
            <a:r>
              <a:rPr lang="en-GB" dirty="0"/>
              <a:t>Operating and maintaining clean and safe stores for associates and customers is the leading priority. Hygiene could be an important brand differentiator and driver of store choice. </a:t>
            </a:r>
          </a:p>
          <a:p>
            <a:r>
              <a:rPr lang="en-GB" dirty="0"/>
              <a:t> </a:t>
            </a:r>
            <a:r>
              <a:rPr lang="en-GB" b="1" dirty="0"/>
              <a:t>A complex holiday </a:t>
            </a:r>
            <a:r>
              <a:rPr lang="en-GB" b="1" dirty="0" smtClean="0"/>
              <a:t>season</a:t>
            </a:r>
          </a:p>
          <a:p>
            <a:pPr lvl="1"/>
            <a:r>
              <a:rPr lang="en-GB" dirty="0"/>
              <a:t>The holiday season adds a further layer of complexity as retailers continue to adjust their product offer and space allocation in response to new customer behaviours. Many of these will be accentuated during this trading period. Digital and mobile will be centre-stage. </a:t>
            </a:r>
            <a:endParaRPr lang="en-GB" dirty="0" smtClean="0"/>
          </a:p>
          <a:p>
            <a:r>
              <a:rPr lang="en-GB" b="1" dirty="0"/>
              <a:t>All eyes on ecommerce </a:t>
            </a:r>
            <a:endParaRPr lang="en-GB" b="1" dirty="0" smtClean="0"/>
          </a:p>
          <a:p>
            <a:pPr lvl="1"/>
            <a:r>
              <a:rPr lang="en-GB" dirty="0"/>
              <a:t>Retailers are putting several measure in place to ensure their online platforms remain technically robust during the season. Although most retailers have added significant capacity over recent months, demand for online grocery shopping is expected to surge. </a:t>
            </a:r>
          </a:p>
          <a:p>
            <a:endParaRPr lang="en-GB" dirty="0"/>
          </a:p>
        </p:txBody>
      </p:sp>
      <p:sp>
        <p:nvSpPr>
          <p:cNvPr id="12" name="TextBox 11"/>
          <p:cNvSpPr txBox="1"/>
          <p:nvPr/>
        </p:nvSpPr>
        <p:spPr>
          <a:xfrm>
            <a:off x="0" y="6469037"/>
            <a:ext cx="9144000" cy="276999"/>
          </a:xfrm>
          <a:prstGeom prst="rect">
            <a:avLst/>
          </a:prstGeom>
          <a:noFill/>
        </p:spPr>
        <p:txBody>
          <a:bodyPr wrap="square" rtlCol="0">
            <a:spAutoFit/>
          </a:bodyPr>
          <a:lstStyle/>
          <a:p>
            <a:r>
              <a:rPr lang="en-GB" sz="1200" dirty="0"/>
              <a:t>Source: IGD Post-COVID-19: five retailer priorities this holiday </a:t>
            </a:r>
            <a:r>
              <a:rPr lang="en-GB" sz="1200" dirty="0" smtClean="0"/>
              <a:t>season October 2020</a:t>
            </a:r>
            <a:endParaRPr lang="en-GB" sz="1200" dirty="0"/>
          </a:p>
        </p:txBody>
      </p:sp>
    </p:spTree>
    <p:extLst>
      <p:ext uri="{BB962C8B-B14F-4D97-AF65-F5344CB8AC3E}">
        <p14:creationId xmlns:p14="http://schemas.microsoft.com/office/powerpoint/2010/main" val="2965246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Post-COVID-19: five retailer priorities this holiday </a:t>
            </a:r>
            <a:r>
              <a:rPr lang="en-GB" dirty="0" smtClean="0"/>
              <a:t>season: Five </a:t>
            </a:r>
            <a:r>
              <a:rPr lang="en-GB" dirty="0"/>
              <a:t>retailer priorities</a:t>
            </a:r>
          </a:p>
        </p:txBody>
      </p:sp>
      <p:sp>
        <p:nvSpPr>
          <p:cNvPr id="10" name="Content Placeholder 9"/>
          <p:cNvSpPr>
            <a:spLocks noGrp="1"/>
          </p:cNvSpPr>
          <p:nvPr>
            <p:ph idx="1"/>
          </p:nvPr>
        </p:nvSpPr>
        <p:spPr/>
        <p:txBody>
          <a:bodyPr/>
          <a:lstStyle/>
          <a:p>
            <a:pPr marL="514350" indent="-514350">
              <a:buFont typeface="+mj-lt"/>
              <a:buAutoNum type="arabicPeriod"/>
            </a:pPr>
            <a:r>
              <a:rPr lang="en-GB" dirty="0"/>
              <a:t>Keeping associates and customers safe, using hygiene as a brand </a:t>
            </a:r>
            <a:r>
              <a:rPr lang="en-GB" dirty="0" smtClean="0"/>
              <a:t>differentiator</a:t>
            </a:r>
          </a:p>
          <a:p>
            <a:pPr marL="514350" indent="-514350">
              <a:buFont typeface="+mj-lt"/>
              <a:buAutoNum type="arabicPeriod"/>
            </a:pPr>
            <a:r>
              <a:rPr lang="en-GB" dirty="0"/>
              <a:t>Phasing the season and customer traffic </a:t>
            </a:r>
            <a:endParaRPr lang="en-GB" dirty="0" smtClean="0"/>
          </a:p>
          <a:p>
            <a:pPr marL="514350" indent="-514350">
              <a:buFont typeface="+mj-lt"/>
              <a:buAutoNum type="arabicPeriod"/>
            </a:pPr>
            <a:r>
              <a:rPr lang="en-GB" dirty="0"/>
              <a:t>Adjusting </a:t>
            </a:r>
            <a:r>
              <a:rPr lang="en-GB" dirty="0" smtClean="0"/>
              <a:t>the product </a:t>
            </a:r>
            <a:r>
              <a:rPr lang="en-GB" dirty="0"/>
              <a:t>mix to </a:t>
            </a:r>
            <a:r>
              <a:rPr lang="en-GB" dirty="0" smtClean="0"/>
              <a:t>meet </a:t>
            </a:r>
            <a:r>
              <a:rPr lang="en-GB" dirty="0"/>
              <a:t>the “new normal</a:t>
            </a:r>
            <a:r>
              <a:rPr lang="en-GB" dirty="0" smtClean="0"/>
              <a:t>”</a:t>
            </a:r>
          </a:p>
          <a:p>
            <a:pPr marL="514350" indent="-514350">
              <a:buFont typeface="+mj-lt"/>
              <a:buAutoNum type="arabicPeriod"/>
            </a:pPr>
            <a:r>
              <a:rPr lang="en-GB" dirty="0"/>
              <a:t>Balancing value messaging and capturing premium </a:t>
            </a:r>
            <a:br>
              <a:rPr lang="en-GB" dirty="0"/>
            </a:br>
            <a:r>
              <a:rPr lang="en-GB" dirty="0"/>
              <a:t>trade-up </a:t>
            </a:r>
            <a:r>
              <a:rPr lang="en-GB" dirty="0" smtClean="0"/>
              <a:t>opportunities</a:t>
            </a:r>
          </a:p>
          <a:p>
            <a:pPr marL="514350" indent="-514350">
              <a:buFont typeface="+mj-lt"/>
              <a:buAutoNum type="arabicPeriod"/>
            </a:pPr>
            <a:r>
              <a:rPr lang="en-GB" dirty="0"/>
              <a:t>Ensuring the demand for online shopping can be met</a:t>
            </a:r>
          </a:p>
          <a:p>
            <a:pPr marL="514350" indent="-514350">
              <a:buFont typeface="+mj-lt"/>
              <a:buAutoNum type="arabicPeriod"/>
            </a:pPr>
            <a:endParaRPr lang="en-GB" dirty="0"/>
          </a:p>
          <a:p>
            <a:pPr marL="514350" indent="-514350">
              <a:buFont typeface="+mj-lt"/>
              <a:buAutoNum type="arabicPeriod"/>
            </a:pPr>
            <a:endParaRPr lang="en-GB" dirty="0"/>
          </a:p>
          <a:p>
            <a:pPr marL="514350" indent="-514350">
              <a:buFont typeface="+mj-lt"/>
              <a:buAutoNum type="arabicPeriod"/>
            </a:pPr>
            <a:endParaRPr lang="en-GB" dirty="0"/>
          </a:p>
          <a:p>
            <a:pPr marL="514350" indent="-514350">
              <a:buFont typeface="+mj-lt"/>
              <a:buAutoNum type="arabicPeriod"/>
            </a:pPr>
            <a:endParaRPr lang="en-GB" dirty="0" smtClean="0"/>
          </a:p>
          <a:p>
            <a:pPr marL="514350" indent="-514350">
              <a:buFont typeface="+mj-lt"/>
              <a:buAutoNum type="arabicPeriod"/>
            </a:pPr>
            <a:endParaRPr lang="en-GB" dirty="0"/>
          </a:p>
        </p:txBody>
      </p:sp>
      <p:sp>
        <p:nvSpPr>
          <p:cNvPr id="11" name="TextBox 10"/>
          <p:cNvSpPr txBox="1"/>
          <p:nvPr/>
        </p:nvSpPr>
        <p:spPr>
          <a:xfrm>
            <a:off x="0" y="6469037"/>
            <a:ext cx="9144000" cy="276999"/>
          </a:xfrm>
          <a:prstGeom prst="rect">
            <a:avLst/>
          </a:prstGeom>
          <a:noFill/>
        </p:spPr>
        <p:txBody>
          <a:bodyPr wrap="square" rtlCol="0">
            <a:spAutoFit/>
          </a:bodyPr>
          <a:lstStyle/>
          <a:p>
            <a:r>
              <a:rPr lang="en-GB" sz="1200" dirty="0"/>
              <a:t>Source: IGD Post-COVID-19: five retailer priorities this holiday </a:t>
            </a:r>
            <a:r>
              <a:rPr lang="en-GB" sz="1200" dirty="0" smtClean="0"/>
              <a:t>season October 2020</a:t>
            </a:r>
            <a:endParaRPr lang="en-GB" sz="1200" dirty="0"/>
          </a:p>
        </p:txBody>
      </p:sp>
    </p:spTree>
    <p:extLst>
      <p:ext uri="{BB962C8B-B14F-4D97-AF65-F5344CB8AC3E}">
        <p14:creationId xmlns:p14="http://schemas.microsoft.com/office/powerpoint/2010/main" val="2855408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Post-COVID-19: five retailer priorities this holiday season: New consumer behaviours</a:t>
            </a:r>
          </a:p>
        </p:txBody>
      </p:sp>
      <p:pic>
        <p:nvPicPr>
          <p:cNvPr id="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2966" t="13650" b="5744"/>
          <a:stretch/>
        </p:blipFill>
        <p:spPr bwMode="auto">
          <a:xfrm>
            <a:off x="1889424" y="1384300"/>
            <a:ext cx="5342928"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6469037"/>
            <a:ext cx="9144000" cy="276999"/>
          </a:xfrm>
          <a:prstGeom prst="rect">
            <a:avLst/>
          </a:prstGeom>
          <a:noFill/>
        </p:spPr>
        <p:txBody>
          <a:bodyPr wrap="square" rtlCol="0">
            <a:spAutoFit/>
          </a:bodyPr>
          <a:lstStyle/>
          <a:p>
            <a:r>
              <a:rPr lang="en-GB" sz="1200" dirty="0"/>
              <a:t>Source: IGD Post-COVID-19: five retailer priorities this holiday </a:t>
            </a:r>
            <a:r>
              <a:rPr lang="en-GB" sz="1200" dirty="0" smtClean="0"/>
              <a:t>season October 2020</a:t>
            </a:r>
            <a:endParaRPr lang="en-GB" sz="1200" dirty="0"/>
          </a:p>
        </p:txBody>
      </p:sp>
    </p:spTree>
    <p:extLst>
      <p:ext uri="{BB962C8B-B14F-4D97-AF65-F5344CB8AC3E}">
        <p14:creationId xmlns:p14="http://schemas.microsoft.com/office/powerpoint/2010/main" val="3001079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Post-COVID-19: five retailer priorities this holiday season: Key considerations for suppliers  </a:t>
            </a:r>
          </a:p>
        </p:txBody>
      </p:sp>
      <p:sp>
        <p:nvSpPr>
          <p:cNvPr id="3" name="Content Placeholder 2"/>
          <p:cNvSpPr>
            <a:spLocks noGrp="1"/>
          </p:cNvSpPr>
          <p:nvPr>
            <p:ph idx="1"/>
          </p:nvPr>
        </p:nvSpPr>
        <p:spPr/>
        <p:txBody>
          <a:bodyPr>
            <a:normAutofit fontScale="62500" lnSpcReduction="20000"/>
          </a:bodyPr>
          <a:lstStyle/>
          <a:p>
            <a:r>
              <a:rPr lang="en-GB" b="1" dirty="0"/>
              <a:t>Focus on the basics: product supply</a:t>
            </a:r>
          </a:p>
          <a:p>
            <a:pPr lvl="1"/>
            <a:r>
              <a:rPr lang="en-GB" dirty="0"/>
              <a:t>Dealing with the pandemic remains the priority, especially as we see a second wave in many countries. It will be challenging to get new initiatives underway in the short term. Focus on ensuring solid product supply through the holiday season, to alleviate any shopper concerns which could drive a surge in demand. </a:t>
            </a:r>
            <a:endParaRPr lang="en-GB" dirty="0" smtClean="0"/>
          </a:p>
          <a:p>
            <a:r>
              <a:rPr lang="en-GB" b="1" dirty="0"/>
              <a:t>Volatile and unpredictable </a:t>
            </a:r>
          </a:p>
          <a:p>
            <a:pPr lvl="1"/>
            <a:r>
              <a:rPr lang="en-GB" dirty="0"/>
              <a:t>Shopping behaviour and buying patterns are expected to be unpredictable this year. Many countries and cities are putting new lockdown measures in place to slow a second-wave spread. Remain agile and ready to respond, adjusting resources where relevant, to balance supply and demand. </a:t>
            </a:r>
          </a:p>
          <a:p>
            <a:r>
              <a:rPr lang="en-GB" b="1" dirty="0"/>
              <a:t>Celebrating at home </a:t>
            </a:r>
          </a:p>
          <a:p>
            <a:pPr lvl="1"/>
            <a:r>
              <a:rPr lang="en-GB" dirty="0"/>
              <a:t>The at-home opportunity which has been a key feature of the pandemic for retailers and suppliers will be accentuated this holiday season. Consumption and usage are expected to remain elevated in the categories which have grown strongly since the start of the pandemic. </a:t>
            </a:r>
          </a:p>
          <a:p>
            <a:r>
              <a:rPr lang="en-GB" b="1" dirty="0"/>
              <a:t>Budgetary pressures expected to intensify </a:t>
            </a:r>
          </a:p>
          <a:p>
            <a:pPr lvl="1"/>
            <a:r>
              <a:rPr lang="en-GB" dirty="0"/>
              <a:t>Be prepared for a challenging 2021. Household budgets will be under pressure coming out of the holiday period. This will likely drive more at home dining, with strongest growth opportunities emerging within value-led operators.</a:t>
            </a:r>
          </a:p>
          <a:p>
            <a:r>
              <a:rPr lang="en-GB" b="1" dirty="0"/>
              <a:t>Accelerated ecommerce </a:t>
            </a:r>
          </a:p>
          <a:p>
            <a:pPr lvl="1"/>
            <a:r>
              <a:rPr lang="en-GB" dirty="0"/>
              <a:t>Retailers estimate that ecommerce growth has been accelerated by around three years. Have you adjusted your investment, resources and account plans to mirror this? </a:t>
            </a:r>
          </a:p>
          <a:p>
            <a:endParaRPr lang="en-GB" dirty="0"/>
          </a:p>
          <a:p>
            <a:endParaRPr lang="en-GB" dirty="0"/>
          </a:p>
          <a:p>
            <a:endParaRPr lang="en-GB" dirty="0"/>
          </a:p>
        </p:txBody>
      </p:sp>
      <p:sp>
        <p:nvSpPr>
          <p:cNvPr id="9" name="TextBox 8"/>
          <p:cNvSpPr txBox="1"/>
          <p:nvPr/>
        </p:nvSpPr>
        <p:spPr>
          <a:xfrm>
            <a:off x="0" y="6469037"/>
            <a:ext cx="9144000" cy="276999"/>
          </a:xfrm>
          <a:prstGeom prst="rect">
            <a:avLst/>
          </a:prstGeom>
          <a:noFill/>
        </p:spPr>
        <p:txBody>
          <a:bodyPr wrap="square" rtlCol="0">
            <a:spAutoFit/>
          </a:bodyPr>
          <a:lstStyle/>
          <a:p>
            <a:r>
              <a:rPr lang="en-GB" sz="1200" dirty="0"/>
              <a:t>Source: IGD Post-COVID-19: five retailer priorities this holiday </a:t>
            </a:r>
            <a:r>
              <a:rPr lang="en-GB" sz="1200" dirty="0" smtClean="0"/>
              <a:t>season October 2020</a:t>
            </a:r>
            <a:endParaRPr lang="en-GB" sz="1200" dirty="0"/>
          </a:p>
        </p:txBody>
      </p:sp>
    </p:spTree>
    <p:extLst>
      <p:ext uri="{BB962C8B-B14F-4D97-AF65-F5344CB8AC3E}">
        <p14:creationId xmlns:p14="http://schemas.microsoft.com/office/powerpoint/2010/main" val="1304506634"/>
      </p:ext>
    </p:extLst>
  </p:cSld>
  <p:clrMapOvr>
    <a:masterClrMapping/>
  </p:clrMapOvr>
</p:sld>
</file>

<file path=ppt/theme/theme1.xml><?xml version="1.0" encoding="utf-8"?>
<a:theme xmlns:a="http://schemas.openxmlformats.org/drawingml/2006/main" name="Seafish - Light">
  <a:themeElements>
    <a:clrScheme name="Seafish">
      <a:dk1>
        <a:srgbClr val="54585A"/>
      </a:dk1>
      <a:lt1>
        <a:sysClr val="window" lastClr="FFFFFF"/>
      </a:lt1>
      <a:dk2>
        <a:srgbClr val="0077C8"/>
      </a:dk2>
      <a:lt2>
        <a:srgbClr val="FFFFFF"/>
      </a:lt2>
      <a:accent1>
        <a:srgbClr val="00A3E0"/>
      </a:accent1>
      <a:accent2>
        <a:srgbClr val="009CA6"/>
      </a:accent2>
      <a:accent3>
        <a:srgbClr val="FECC0C"/>
      </a:accent3>
      <a:accent4>
        <a:srgbClr val="ED6C05"/>
      </a:accent4>
      <a:accent5>
        <a:srgbClr val="B6C30C"/>
      </a:accent5>
      <a:accent6>
        <a:srgbClr val="E4002B"/>
      </a:accent6>
      <a:hlink>
        <a:srgbClr val="0077FF"/>
      </a:hlink>
      <a:folHlink>
        <a:srgbClr val="009C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afish – Dark">
  <a:themeElements>
    <a:clrScheme name="Seafish">
      <a:dk1>
        <a:srgbClr val="54585A"/>
      </a:dk1>
      <a:lt1>
        <a:sysClr val="window" lastClr="FFFFFF"/>
      </a:lt1>
      <a:dk2>
        <a:srgbClr val="0077C8"/>
      </a:dk2>
      <a:lt2>
        <a:srgbClr val="FFFFFF"/>
      </a:lt2>
      <a:accent1>
        <a:srgbClr val="00A3E0"/>
      </a:accent1>
      <a:accent2>
        <a:srgbClr val="009CA6"/>
      </a:accent2>
      <a:accent3>
        <a:srgbClr val="FECC0C"/>
      </a:accent3>
      <a:accent4>
        <a:srgbClr val="ED6C05"/>
      </a:accent4>
      <a:accent5>
        <a:srgbClr val="B6C30C"/>
      </a:accent5>
      <a:accent6>
        <a:srgbClr val="E4002B"/>
      </a:accent6>
      <a:hlink>
        <a:srgbClr val="0077FF"/>
      </a:hlink>
      <a:folHlink>
        <a:srgbClr val="009C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opic xmlns="cebd32e3-9ab6-41ee-b1af-b8405a8d4e68" xsi:nil="true"/>
    <FreeTextDate xmlns="cebd32e3-9ab6-41ee-b1af-b8405a8d4e68" xsi:nil="true"/>
    <DocumentStatus xmlns="cebd32e3-9ab6-41ee-b1af-b8405a8d4e68">Published</DocumentStatus>
    <ContentEndDate xmlns="cebd32e3-9ab6-41ee-b1af-b8405a8d4e68" xsi:nil="true"/>
    <DocumentSource xmlns="cebd32e3-9ab6-41ee-b1af-b8405a8d4e68">Nielsen</DocumentSource>
    <PublicationDate xmlns="cebd32e3-9ab6-41ee-b1af-b8405a8d4e68">2020-12-08T00:00:00+00:00</PublicationDate>
    <DocumentAdded xmlns="cebd32e3-9ab6-41ee-b1af-b8405a8d4e68" xsi:nil="true"/>
    <TaxCatchAll xmlns="cebd32e3-9ab6-41ee-b1af-b8405a8d4e68">
      <Value>1509</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2020</TermName>
          <TermId xmlns="http://schemas.microsoft.com/office/infopath/2007/PartnerControls">b672000f-02ba-48a9-a3a5-44112af72921</TermId>
        </TermInfo>
      </Terms>
    </j7c1b49d505545c2a69692ae734740bd>
    <DocumentSummary xmlns="cebd32e3-9ab6-41ee-b1af-b8405a8d4e68">Overview of UK retail performance in Q3 2020</DocumentSummary>
    <ContentStartDate xmlns="cebd32e3-9ab6-41ee-b1af-b8405a8d4e68" xsi:nil="true"/>
    <TaxCatchAllLabel xmlns="cebd32e3-9ab6-41ee-b1af-b8405a8d4e68" xsi:nil="true"/>
  </documentManagement>
</p:properties>
</file>

<file path=customXml/itemProps1.xml><?xml version="1.0" encoding="utf-8"?>
<ds:datastoreItem xmlns:ds="http://schemas.openxmlformats.org/officeDocument/2006/customXml" ds:itemID="{7A827A8A-4973-4967-ACBD-3E237ECAE42B}"/>
</file>

<file path=customXml/itemProps2.xml><?xml version="1.0" encoding="utf-8"?>
<ds:datastoreItem xmlns:ds="http://schemas.openxmlformats.org/officeDocument/2006/customXml" ds:itemID="{57ADFC66-EA98-4157-ADA2-E9583FC20D95}"/>
</file>

<file path=customXml/itemProps3.xml><?xml version="1.0" encoding="utf-8"?>
<ds:datastoreItem xmlns:ds="http://schemas.openxmlformats.org/officeDocument/2006/customXml" ds:itemID="{35BE9915-150E-4C7B-AFB2-F03DAFD40F1F}"/>
</file>

<file path=docProps/app.xml><?xml version="1.0" encoding="utf-8"?>
<Properties xmlns="http://schemas.openxmlformats.org/officeDocument/2006/extended-properties" xmlns:vt="http://schemas.openxmlformats.org/officeDocument/2006/docPropsVTypes">
  <TotalTime>3579</TotalTime>
  <Words>8407</Words>
  <Application>Microsoft Office PowerPoint</Application>
  <PresentationFormat>On-screen Show (4:3)</PresentationFormat>
  <Paragraphs>4362</Paragraphs>
  <Slides>53</Slides>
  <Notes>0</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Seafish - Light</vt:lpstr>
      <vt:lpstr>Seafish – Dark</vt:lpstr>
      <vt:lpstr>Q3 2020 Seafish Retail Report</vt:lpstr>
      <vt:lpstr>Contents</vt:lpstr>
      <vt:lpstr>Executive summary</vt:lpstr>
      <vt:lpstr>Economic context, UK shopper &amp; retailer performance</vt:lpstr>
      <vt:lpstr>Economic context</vt:lpstr>
      <vt:lpstr>Post-COVID-19: five retailer priorities this holiday season: summary</vt:lpstr>
      <vt:lpstr>Post-COVID-19: five retailer priorities this holiday season: Five retailer priorities</vt:lpstr>
      <vt:lpstr>Post-COVID-19: five retailer priorities this holiday season: New consumer behaviours</vt:lpstr>
      <vt:lpstr>Post-COVID-19: five retailer priorities this holiday season: Key considerations for suppliers  </vt:lpstr>
      <vt:lpstr>PowerPoint Presentation</vt:lpstr>
      <vt:lpstr>PowerPoint Presentation</vt:lpstr>
      <vt:lpstr>Seafood performance </vt:lpstr>
      <vt:lpstr>UK seafood market sector summary</vt:lpstr>
      <vt:lpstr>UK seafood market sector share of trade</vt:lpstr>
      <vt:lpstr>Seafood sector purchase KPI’s</vt:lpstr>
      <vt:lpstr>Frozen purchase KPI’s have seen the largest average increase, followed by ambient, then chilled seafood</vt:lpstr>
      <vt:lpstr>UK seafood by sector and segment</vt:lpstr>
      <vt:lpstr>Segment winners by % volume growth</vt:lpstr>
      <vt:lpstr>Declining segments by % volume</vt:lpstr>
      <vt:lpstr>Top 5 species winners by volume</vt:lpstr>
      <vt:lpstr>Retailer share of trade and purchase KPI’s </vt:lpstr>
      <vt:lpstr>52wks retailer share of total grocery and seafood:  6 retailers overtrade in seafood when compared to their share of total grocers</vt:lpstr>
      <vt:lpstr>52wks retailer share of total seafood:  4 retailers have increased their share of total seafood sales £</vt:lpstr>
      <vt:lpstr>52wks retailer share of chilled seafood:  4 retailers have increased their share of chilled seafood sales £</vt:lpstr>
      <vt:lpstr>52wks retailer share of frozen seafood:  5 retailers have increased their share of frozen seafood sales £</vt:lpstr>
      <vt:lpstr>52wks retailer share of ambient seafood:  5 retailers have increased their share of ambient seafood sales £</vt:lpstr>
      <vt:lpstr>Total seafood purchase KPI’s by retailer</vt:lpstr>
      <vt:lpstr>Chilled seafood purchase KPI’s by retailer</vt:lpstr>
      <vt:lpstr>Frozen seafood purchase KPI’s by retailer</vt:lpstr>
      <vt:lpstr>Ambient seafood purchase KPI’s by retailer</vt:lpstr>
      <vt:lpstr>Proteins context report </vt:lpstr>
      <vt:lpstr>Meat &amp; fish categories, value sales</vt:lpstr>
      <vt:lpstr>Meat &amp; fish categories, unit sales</vt:lpstr>
      <vt:lpstr>Meat &amp; fish categories, price per unit</vt:lpstr>
      <vt:lpstr>On-line new product observations</vt:lpstr>
      <vt:lpstr>New products summary July, August, and September</vt:lpstr>
      <vt:lpstr>Morrisons</vt:lpstr>
      <vt:lpstr>Iceland</vt:lpstr>
      <vt:lpstr>Sainsbury’s</vt:lpstr>
      <vt:lpstr>Waitrose</vt:lpstr>
      <vt:lpstr>Tesco</vt:lpstr>
      <vt:lpstr>Asda</vt:lpstr>
      <vt:lpstr>M&amp;S</vt:lpstr>
      <vt:lpstr>Species, sales &amp; pricing </vt:lpstr>
      <vt:lpstr>Total seafood by species: top 25</vt:lpstr>
      <vt:lpstr>Total seafood by species: top 26-50</vt:lpstr>
      <vt:lpstr>Chilled seafood by species: top 25</vt:lpstr>
      <vt:lpstr>Frozen seafood by species: top 25</vt:lpstr>
      <vt:lpstr>Ambient seafood by species: top 25</vt:lpstr>
      <vt:lpstr>Market data context and definitions</vt:lpstr>
      <vt:lpstr>Market data context</vt:lpstr>
      <vt:lpstr>Market data definitions</vt:lpstr>
      <vt:lpstr>Thank you</vt:lpstr>
    </vt:vector>
  </TitlesOfParts>
  <Company>StudioLR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Q3 Seafish Retail Report</dc:title>
  <dc:creator>Rhona Cruickshank</dc:creator>
  <cp:lastModifiedBy>Julia Brooks</cp:lastModifiedBy>
  <cp:revision>142</cp:revision>
  <dcterms:created xsi:type="dcterms:W3CDTF">2020-03-26T10:08:15Z</dcterms:created>
  <dcterms:modified xsi:type="dcterms:W3CDTF">2020-11-25T15:36:13Z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1509;#2020|b672000f-02ba-48a9-a3a5-44112af72921</vt:lpwstr>
  </property>
</Properties>
</file>